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5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4"/>
    <p:restoredTop sz="95857"/>
  </p:normalViewPr>
  <p:slideViewPr>
    <p:cSldViewPr snapToGrid="0" snapToObjects="1">
      <p:cViewPr varScale="1">
        <p:scale>
          <a:sx n="118" d="100"/>
          <a:sy n="118" d="100"/>
        </p:scale>
        <p:origin x="1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49CEE-DA7F-0E4E-B52B-7AEFBCBB4DBA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7045-5951-D040-A18F-01C5F4377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Stepwise approach for Chugging/Chatter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/articles/PMC6026563/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circuit</a:t>
            </a:r>
          </a:p>
          <a:p>
            <a:endParaRPr lang="en-US" dirty="0"/>
          </a:p>
          <a:p>
            <a:r>
              <a:rPr lang="en-US" dirty="0"/>
              <a:t>Indications (EOLIA + others?)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Has also been used lower flow, higher sweep (</a:t>
            </a:r>
            <a:r>
              <a:rPr lang="en-US" dirty="0"/>
              <a:t>ECCO2R)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Series vs parallel physiology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Shunt physiology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9488-CC60-4C4D-81AC-57F16C929824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iticalcare.imedpub.com/anticoagulation-during-ecmo-the-past-present-and-future.pdf" TargetMode="External"/><Relationship Id="rId13" Type="http://schemas.openxmlformats.org/officeDocument/2006/relationships/hyperlink" Target="https://www.ncbi.nlm.nih.gov/pmc/articles/PMC3590884/" TargetMode="External"/><Relationship Id="rId3" Type="http://schemas.openxmlformats.org/officeDocument/2006/relationships/hyperlink" Target="https://www.liebertpub.com/doi/full/10.1089/ther.2018.29045.hjf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www.nejm.org/doi/full/10.1056/NEJMoa18003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.emf"/><Relationship Id="rId15" Type="http://schemas.openxmlformats.org/officeDocument/2006/relationships/image" Target="../media/image4.png"/><Relationship Id="rId10" Type="http://schemas.openxmlformats.org/officeDocument/2006/relationships/hyperlink" Target="https://link.springer.com/article/10.1007/s12055-020-01021-z" TargetMode="External"/><Relationship Id="rId4" Type="http://schemas.openxmlformats.org/officeDocument/2006/relationships/hyperlink" Target="https://journals.lww.com/ccmjournal/Abstract/2013/12001/1084__ECMO_associated_bloodstream_infections_.1038.aspx" TargetMode="External"/><Relationship Id="rId9" Type="http://schemas.openxmlformats.org/officeDocument/2006/relationships/hyperlink" Target="https://www.elso.org/Portals/0/ELSO%20Guidelines%20General%20All%20ECLS%20Version%201_4.pdf" TargetMode="External"/><Relationship Id="rId14" Type="http://schemas.openxmlformats.org/officeDocument/2006/relationships/hyperlink" Target="https://www.ahajournals.org/doi/epub/10.1161/CIRCHEARTFAILURE.118.0049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58D898CA-D789-5940-8D98-330C0C0AFAB5}"/>
              </a:ext>
            </a:extLst>
          </p:cNvPr>
          <p:cNvSpPr/>
          <p:nvPr/>
        </p:nvSpPr>
        <p:spPr>
          <a:xfrm>
            <a:off x="3608923" y="3521437"/>
            <a:ext cx="1245717" cy="700044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" name="Rounded Rectangle 335">
            <a:extLst>
              <a:ext uri="{FF2B5EF4-FFF2-40B4-BE49-F238E27FC236}">
                <a16:creationId xmlns:a16="http://schemas.microsoft.com/office/drawing/2014/main" id="{CCC4D516-39FA-A349-9361-1818141FC18D}"/>
              </a:ext>
            </a:extLst>
          </p:cNvPr>
          <p:cNvSpPr/>
          <p:nvPr/>
        </p:nvSpPr>
        <p:spPr>
          <a:xfrm>
            <a:off x="3482232" y="4099762"/>
            <a:ext cx="1707933" cy="967010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C1084C9D-1840-344C-977D-24D7B0B88DBE}"/>
              </a:ext>
            </a:extLst>
          </p:cNvPr>
          <p:cNvSpPr/>
          <p:nvPr/>
        </p:nvSpPr>
        <p:spPr>
          <a:xfrm>
            <a:off x="3436976" y="4080604"/>
            <a:ext cx="1922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orbel" panose="020B0503020204020204" pitchFamily="34" charset="0"/>
              </a:rPr>
              <a:t>Der </a:t>
            </a:r>
            <a:r>
              <a:rPr lang="de-DE" sz="1000" b="1" dirty="0">
                <a:latin typeface="Corbel" panose="020B0503020204020204" pitchFamily="34" charset="0"/>
              </a:rPr>
              <a:t>OXYGENATOR</a:t>
            </a:r>
            <a:r>
              <a:rPr lang="de-DE" sz="1000" dirty="0">
                <a:latin typeface="Corbel" panose="020B0503020204020204" pitchFamily="34" charset="0"/>
              </a:rPr>
              <a:t> dient dem GAT (</a:t>
            </a:r>
            <a:r>
              <a:rPr lang="de-DE" sz="1000" dirty="0" err="1">
                <a:latin typeface="Corbel" panose="020B0503020204020204" pitchFamily="34" charset="0"/>
              </a:rPr>
              <a:t>Oxygenierung</a:t>
            </a:r>
            <a:r>
              <a:rPr lang="de-DE" sz="1000" dirty="0">
                <a:latin typeface="Corbel" panose="020B0503020204020204" pitchFamily="34" charset="0"/>
              </a:rPr>
              <a:t>, CO2 </a:t>
            </a:r>
            <a:r>
              <a:rPr lang="de-DE" sz="1000" dirty="0" err="1">
                <a:latin typeface="Corbel" panose="020B0503020204020204" pitchFamily="34" charset="0"/>
              </a:rPr>
              <a:t>Elimi</a:t>
            </a:r>
            <a:r>
              <a:rPr lang="de-DE" sz="1000" dirty="0">
                <a:latin typeface="Corbel" panose="020B0503020204020204" pitchFamily="34" charset="0"/>
              </a:rPr>
              <a:t>-nation) und reguliert die Blut-temperatur über einen </a:t>
            </a:r>
            <a:r>
              <a:rPr lang="de-DE" sz="1000" b="1" dirty="0">
                <a:latin typeface="Corbel" panose="020B0503020204020204" pitchFamily="34" charset="0"/>
              </a:rPr>
              <a:t>WÄRME-TAUSCHER</a:t>
            </a:r>
            <a:r>
              <a:rPr lang="de-DE" sz="1000" dirty="0">
                <a:latin typeface="Corbel" panose="020B0503020204020204" pitchFamily="34" charset="0"/>
              </a:rPr>
              <a:t> – verwendbar für </a:t>
            </a:r>
            <a:r>
              <a:rPr lang="de-DE" sz="1000" dirty="0">
                <a:latin typeface="Corbel" panose="020B0503020204020204" pitchFamily="34" charset="0"/>
                <a:hlinkClick r:id="rId3"/>
              </a:rPr>
              <a:t>TTM</a:t>
            </a:r>
            <a:r>
              <a:rPr lang="de-DE" sz="1000" dirty="0">
                <a:latin typeface="Corbel" panose="020B0503020204020204" pitchFamily="34" charset="0"/>
              </a:rPr>
              <a:t>. CAVE-</a:t>
            </a:r>
            <a:r>
              <a:rPr lang="de-DE" sz="1000" dirty="0">
                <a:latin typeface="Corbel" panose="020B0503020204020204" pitchFamily="34" charset="0"/>
                <a:hlinkClick r:id="rId4"/>
              </a:rPr>
              <a:t>maskiert Fieber</a:t>
            </a:r>
            <a:endParaRPr lang="de-DE" sz="1000" dirty="0">
              <a:latin typeface="Corbel" panose="020B0503020204020204" pitchFamily="34" charset="0"/>
            </a:endParaRPr>
          </a:p>
        </p:txBody>
      </p:sp>
      <p:sp>
        <p:nvSpPr>
          <p:cNvPr id="334" name="Rounded Rectangle 333">
            <a:extLst>
              <a:ext uri="{FF2B5EF4-FFF2-40B4-BE49-F238E27FC236}">
                <a16:creationId xmlns:a16="http://schemas.microsoft.com/office/drawing/2014/main" id="{CDA4C179-7D97-E845-AAF9-18523A098D99}"/>
              </a:ext>
            </a:extLst>
          </p:cNvPr>
          <p:cNvSpPr/>
          <p:nvPr/>
        </p:nvSpPr>
        <p:spPr>
          <a:xfrm>
            <a:off x="1535415" y="2187182"/>
            <a:ext cx="1843748" cy="1099723"/>
          </a:xfrm>
          <a:prstGeom prst="roundRect">
            <a:avLst>
              <a:gd name="adj" fmla="val 100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1429D8C9-9E36-EE4E-9519-767A4C6D99F3}"/>
              </a:ext>
            </a:extLst>
          </p:cNvPr>
          <p:cNvSpPr/>
          <p:nvPr/>
        </p:nvSpPr>
        <p:spPr>
          <a:xfrm>
            <a:off x="3465799" y="1533604"/>
            <a:ext cx="1552250" cy="2538821"/>
          </a:xfrm>
          <a:custGeom>
            <a:avLst/>
            <a:gdLst>
              <a:gd name="connsiteX0" fmla="*/ 932242 w 1552250"/>
              <a:gd name="connsiteY0" fmla="*/ 5264 h 2538821"/>
              <a:gd name="connsiteX1" fmla="*/ 932242 w 1552250"/>
              <a:gd name="connsiteY1" fmla="*/ 5264 h 2538821"/>
              <a:gd name="connsiteX2" fmla="*/ 883177 w 1552250"/>
              <a:gd name="connsiteY2" fmla="*/ 9725 h 2538821"/>
              <a:gd name="connsiteX3" fmla="*/ 660152 w 1552250"/>
              <a:gd name="connsiteY3" fmla="*/ 804 h 2538821"/>
              <a:gd name="connsiteX4" fmla="*/ 615547 w 1552250"/>
              <a:gd name="connsiteY4" fmla="*/ 5264 h 2538821"/>
              <a:gd name="connsiteX5" fmla="*/ 606626 w 1552250"/>
              <a:gd name="connsiteY5" fmla="*/ 54330 h 2538821"/>
              <a:gd name="connsiteX6" fmla="*/ 593245 w 1552250"/>
              <a:gd name="connsiteY6" fmla="*/ 58790 h 2538821"/>
              <a:gd name="connsiteX7" fmla="*/ 566482 w 1552250"/>
              <a:gd name="connsiteY7" fmla="*/ 76632 h 2538821"/>
              <a:gd name="connsiteX8" fmla="*/ 539719 w 1552250"/>
              <a:gd name="connsiteY8" fmla="*/ 85553 h 2538821"/>
              <a:gd name="connsiteX9" fmla="*/ 526338 w 1552250"/>
              <a:gd name="connsiteY9" fmla="*/ 90014 h 2538821"/>
              <a:gd name="connsiteX10" fmla="*/ 512956 w 1552250"/>
              <a:gd name="connsiteY10" fmla="*/ 98935 h 2538821"/>
              <a:gd name="connsiteX11" fmla="*/ 472812 w 1552250"/>
              <a:gd name="connsiteY11" fmla="*/ 112316 h 2538821"/>
              <a:gd name="connsiteX12" fmla="*/ 459430 w 1552250"/>
              <a:gd name="connsiteY12" fmla="*/ 116776 h 2538821"/>
              <a:gd name="connsiteX13" fmla="*/ 446049 w 1552250"/>
              <a:gd name="connsiteY13" fmla="*/ 125697 h 2538821"/>
              <a:gd name="connsiteX14" fmla="*/ 405904 w 1552250"/>
              <a:gd name="connsiteY14" fmla="*/ 134618 h 2538821"/>
              <a:gd name="connsiteX15" fmla="*/ 374681 w 1552250"/>
              <a:gd name="connsiteY15" fmla="*/ 143539 h 2538821"/>
              <a:gd name="connsiteX16" fmla="*/ 361300 w 1552250"/>
              <a:gd name="connsiteY16" fmla="*/ 148000 h 2538821"/>
              <a:gd name="connsiteX17" fmla="*/ 312234 w 1552250"/>
              <a:gd name="connsiteY17" fmla="*/ 161381 h 2538821"/>
              <a:gd name="connsiteX18" fmla="*/ 298853 w 1552250"/>
              <a:gd name="connsiteY18" fmla="*/ 165842 h 2538821"/>
              <a:gd name="connsiteX19" fmla="*/ 272090 w 1552250"/>
              <a:gd name="connsiteY19" fmla="*/ 183684 h 2538821"/>
              <a:gd name="connsiteX20" fmla="*/ 258708 w 1552250"/>
              <a:gd name="connsiteY20" fmla="*/ 192605 h 2538821"/>
              <a:gd name="connsiteX21" fmla="*/ 245327 w 1552250"/>
              <a:gd name="connsiteY21" fmla="*/ 197065 h 2538821"/>
              <a:gd name="connsiteX22" fmla="*/ 218564 w 1552250"/>
              <a:gd name="connsiteY22" fmla="*/ 210447 h 2538821"/>
              <a:gd name="connsiteX23" fmla="*/ 205182 w 1552250"/>
              <a:gd name="connsiteY23" fmla="*/ 219368 h 2538821"/>
              <a:gd name="connsiteX24" fmla="*/ 178420 w 1552250"/>
              <a:gd name="connsiteY24" fmla="*/ 228289 h 2538821"/>
              <a:gd name="connsiteX25" fmla="*/ 165038 w 1552250"/>
              <a:gd name="connsiteY25" fmla="*/ 237210 h 2538821"/>
              <a:gd name="connsiteX26" fmla="*/ 138275 w 1552250"/>
              <a:gd name="connsiteY26" fmla="*/ 263973 h 2538821"/>
              <a:gd name="connsiteX27" fmla="*/ 111512 w 1552250"/>
              <a:gd name="connsiteY27" fmla="*/ 281815 h 2538821"/>
              <a:gd name="connsiteX28" fmla="*/ 98131 w 1552250"/>
              <a:gd name="connsiteY28" fmla="*/ 290736 h 2538821"/>
              <a:gd name="connsiteX29" fmla="*/ 89210 w 1552250"/>
              <a:gd name="connsiteY29" fmla="*/ 304117 h 2538821"/>
              <a:gd name="connsiteX30" fmla="*/ 75828 w 1552250"/>
              <a:gd name="connsiteY30" fmla="*/ 308577 h 2538821"/>
              <a:gd name="connsiteX31" fmla="*/ 57986 w 1552250"/>
              <a:gd name="connsiteY31" fmla="*/ 335340 h 2538821"/>
              <a:gd name="connsiteX32" fmla="*/ 49065 w 1552250"/>
              <a:gd name="connsiteY32" fmla="*/ 362103 h 2538821"/>
              <a:gd name="connsiteX33" fmla="*/ 44605 w 1552250"/>
              <a:gd name="connsiteY33" fmla="*/ 375485 h 2538821"/>
              <a:gd name="connsiteX34" fmla="*/ 35684 w 1552250"/>
              <a:gd name="connsiteY34" fmla="*/ 388866 h 2538821"/>
              <a:gd name="connsiteX35" fmla="*/ 26763 w 1552250"/>
              <a:gd name="connsiteY35" fmla="*/ 415629 h 2538821"/>
              <a:gd name="connsiteX36" fmla="*/ 17842 w 1552250"/>
              <a:gd name="connsiteY36" fmla="*/ 429011 h 2538821"/>
              <a:gd name="connsiteX37" fmla="*/ 4461 w 1552250"/>
              <a:gd name="connsiteY37" fmla="*/ 482536 h 2538821"/>
              <a:gd name="connsiteX38" fmla="*/ 8921 w 1552250"/>
              <a:gd name="connsiteY38" fmla="*/ 696640 h 2538821"/>
              <a:gd name="connsiteX39" fmla="*/ 4461 w 1552250"/>
              <a:gd name="connsiteY39" fmla="*/ 754626 h 2538821"/>
              <a:gd name="connsiteX40" fmla="*/ 0 w 1552250"/>
              <a:gd name="connsiteY40" fmla="*/ 834915 h 2538821"/>
              <a:gd name="connsiteX41" fmla="*/ 4461 w 1552250"/>
              <a:gd name="connsiteY41" fmla="*/ 910743 h 2538821"/>
              <a:gd name="connsiteX42" fmla="*/ 8921 w 1552250"/>
              <a:gd name="connsiteY42" fmla="*/ 924125 h 2538821"/>
              <a:gd name="connsiteX43" fmla="*/ 26763 w 1552250"/>
              <a:gd name="connsiteY43" fmla="*/ 919664 h 2538821"/>
              <a:gd name="connsiteX44" fmla="*/ 53526 w 1552250"/>
              <a:gd name="connsiteY44" fmla="*/ 910743 h 2538821"/>
              <a:gd name="connsiteX45" fmla="*/ 66907 w 1552250"/>
              <a:gd name="connsiteY45" fmla="*/ 906283 h 2538821"/>
              <a:gd name="connsiteX46" fmla="*/ 84749 w 1552250"/>
              <a:gd name="connsiteY46" fmla="*/ 901822 h 2538821"/>
              <a:gd name="connsiteX47" fmla="*/ 169499 w 1552250"/>
              <a:gd name="connsiteY47" fmla="*/ 910743 h 2538821"/>
              <a:gd name="connsiteX48" fmla="*/ 191801 w 1552250"/>
              <a:gd name="connsiteY48" fmla="*/ 915204 h 2538821"/>
              <a:gd name="connsiteX49" fmla="*/ 218564 w 1552250"/>
              <a:gd name="connsiteY49" fmla="*/ 924125 h 2538821"/>
              <a:gd name="connsiteX50" fmla="*/ 245327 w 1552250"/>
              <a:gd name="connsiteY50" fmla="*/ 919664 h 2538821"/>
              <a:gd name="connsiteX51" fmla="*/ 258708 w 1552250"/>
              <a:gd name="connsiteY51" fmla="*/ 915204 h 2538821"/>
              <a:gd name="connsiteX52" fmla="*/ 263169 w 1552250"/>
              <a:gd name="connsiteY52" fmla="*/ 901822 h 2538821"/>
              <a:gd name="connsiteX53" fmla="*/ 281011 w 1552250"/>
              <a:gd name="connsiteY53" fmla="*/ 812613 h 2538821"/>
              <a:gd name="connsiteX54" fmla="*/ 294392 w 1552250"/>
              <a:gd name="connsiteY54" fmla="*/ 817073 h 2538821"/>
              <a:gd name="connsiteX55" fmla="*/ 307774 w 1552250"/>
              <a:gd name="connsiteY55" fmla="*/ 825994 h 2538821"/>
              <a:gd name="connsiteX56" fmla="*/ 321155 w 1552250"/>
              <a:gd name="connsiteY56" fmla="*/ 852757 h 2538821"/>
              <a:gd name="connsiteX57" fmla="*/ 325616 w 1552250"/>
              <a:gd name="connsiteY57" fmla="*/ 933046 h 2538821"/>
              <a:gd name="connsiteX58" fmla="*/ 330076 w 1552250"/>
              <a:gd name="connsiteY58" fmla="*/ 964269 h 2538821"/>
              <a:gd name="connsiteX59" fmla="*/ 338997 w 1552250"/>
              <a:gd name="connsiteY59" fmla="*/ 991032 h 2538821"/>
              <a:gd name="connsiteX60" fmla="*/ 334537 w 1552250"/>
              <a:gd name="connsiteY60" fmla="*/ 1093623 h 2538821"/>
              <a:gd name="connsiteX61" fmla="*/ 330076 w 1552250"/>
              <a:gd name="connsiteY61" fmla="*/ 1115926 h 2538821"/>
              <a:gd name="connsiteX62" fmla="*/ 325616 w 1552250"/>
              <a:gd name="connsiteY62" fmla="*/ 1160531 h 2538821"/>
              <a:gd name="connsiteX63" fmla="*/ 321155 w 1552250"/>
              <a:gd name="connsiteY63" fmla="*/ 1258661 h 2538821"/>
              <a:gd name="connsiteX64" fmla="*/ 312234 w 1552250"/>
              <a:gd name="connsiteY64" fmla="*/ 1512909 h 2538821"/>
              <a:gd name="connsiteX65" fmla="*/ 307774 w 1552250"/>
              <a:gd name="connsiteY65" fmla="*/ 1727013 h 2538821"/>
              <a:gd name="connsiteX66" fmla="*/ 303313 w 1552250"/>
              <a:gd name="connsiteY66" fmla="*/ 1767157 h 2538821"/>
              <a:gd name="connsiteX67" fmla="*/ 294392 w 1552250"/>
              <a:gd name="connsiteY67" fmla="*/ 1847446 h 2538821"/>
              <a:gd name="connsiteX68" fmla="*/ 289932 w 1552250"/>
              <a:gd name="connsiteY68" fmla="*/ 1976800 h 2538821"/>
              <a:gd name="connsiteX69" fmla="*/ 285471 w 1552250"/>
              <a:gd name="connsiteY69" fmla="*/ 2021405 h 2538821"/>
              <a:gd name="connsiteX70" fmla="*/ 281011 w 1552250"/>
              <a:gd name="connsiteY70" fmla="*/ 2132917 h 2538821"/>
              <a:gd name="connsiteX71" fmla="*/ 272090 w 1552250"/>
              <a:gd name="connsiteY71" fmla="*/ 2244429 h 2538821"/>
              <a:gd name="connsiteX72" fmla="*/ 263169 w 1552250"/>
              <a:gd name="connsiteY72" fmla="*/ 2458533 h 2538821"/>
              <a:gd name="connsiteX73" fmla="*/ 258708 w 1552250"/>
              <a:gd name="connsiteY73" fmla="*/ 2471914 h 2538821"/>
              <a:gd name="connsiteX74" fmla="*/ 263169 w 1552250"/>
              <a:gd name="connsiteY74" fmla="*/ 2494216 h 2538821"/>
              <a:gd name="connsiteX75" fmla="*/ 276550 w 1552250"/>
              <a:gd name="connsiteY75" fmla="*/ 2489756 h 2538821"/>
              <a:gd name="connsiteX76" fmla="*/ 312234 w 1552250"/>
              <a:gd name="connsiteY76" fmla="*/ 2480835 h 2538821"/>
              <a:gd name="connsiteX77" fmla="*/ 330076 w 1552250"/>
              <a:gd name="connsiteY77" fmla="*/ 2476375 h 2538821"/>
              <a:gd name="connsiteX78" fmla="*/ 347918 w 1552250"/>
              <a:gd name="connsiteY78" fmla="*/ 2471914 h 2538821"/>
              <a:gd name="connsiteX79" fmla="*/ 392523 w 1552250"/>
              <a:gd name="connsiteY79" fmla="*/ 2467454 h 2538821"/>
              <a:gd name="connsiteX80" fmla="*/ 566482 w 1552250"/>
              <a:gd name="connsiteY80" fmla="*/ 2471914 h 2538821"/>
              <a:gd name="connsiteX81" fmla="*/ 579863 w 1552250"/>
              <a:gd name="connsiteY81" fmla="*/ 2476375 h 2538821"/>
              <a:gd name="connsiteX82" fmla="*/ 655692 w 1552250"/>
              <a:gd name="connsiteY82" fmla="*/ 2480835 h 2538821"/>
              <a:gd name="connsiteX83" fmla="*/ 686915 w 1552250"/>
              <a:gd name="connsiteY83" fmla="*/ 2476375 h 2538821"/>
              <a:gd name="connsiteX84" fmla="*/ 691376 w 1552250"/>
              <a:gd name="connsiteY84" fmla="*/ 2462993 h 2538821"/>
              <a:gd name="connsiteX85" fmla="*/ 695836 w 1552250"/>
              <a:gd name="connsiteY85" fmla="*/ 2405007 h 2538821"/>
              <a:gd name="connsiteX86" fmla="*/ 704757 w 1552250"/>
              <a:gd name="connsiteY86" fmla="*/ 2378244 h 2538821"/>
              <a:gd name="connsiteX87" fmla="*/ 709218 w 1552250"/>
              <a:gd name="connsiteY87" fmla="*/ 2347020 h 2538821"/>
              <a:gd name="connsiteX88" fmla="*/ 713678 w 1552250"/>
              <a:gd name="connsiteY88" fmla="*/ 2311336 h 2538821"/>
              <a:gd name="connsiteX89" fmla="*/ 722599 w 1552250"/>
              <a:gd name="connsiteY89" fmla="*/ 2275653 h 2538821"/>
              <a:gd name="connsiteX90" fmla="*/ 735981 w 1552250"/>
              <a:gd name="connsiteY90" fmla="*/ 2213206 h 2538821"/>
              <a:gd name="connsiteX91" fmla="*/ 740441 w 1552250"/>
              <a:gd name="connsiteY91" fmla="*/ 2195364 h 2538821"/>
              <a:gd name="connsiteX92" fmla="*/ 744901 w 1552250"/>
              <a:gd name="connsiteY92" fmla="*/ 2177522 h 2538821"/>
              <a:gd name="connsiteX93" fmla="*/ 753822 w 1552250"/>
              <a:gd name="connsiteY93" fmla="*/ 2150759 h 2538821"/>
              <a:gd name="connsiteX94" fmla="*/ 771664 w 1552250"/>
              <a:gd name="connsiteY94" fmla="*/ 2119536 h 2538821"/>
              <a:gd name="connsiteX95" fmla="*/ 789506 w 1552250"/>
              <a:gd name="connsiteY95" fmla="*/ 2123996 h 2538821"/>
              <a:gd name="connsiteX96" fmla="*/ 802888 w 1552250"/>
              <a:gd name="connsiteY96" fmla="*/ 2173061 h 2538821"/>
              <a:gd name="connsiteX97" fmla="*/ 798427 w 1552250"/>
              <a:gd name="connsiteY97" fmla="*/ 2235508 h 2538821"/>
              <a:gd name="connsiteX98" fmla="*/ 802888 w 1552250"/>
              <a:gd name="connsiteY98" fmla="*/ 2266732 h 2538821"/>
              <a:gd name="connsiteX99" fmla="*/ 807348 w 1552250"/>
              <a:gd name="connsiteY99" fmla="*/ 2315797 h 2538821"/>
              <a:gd name="connsiteX100" fmla="*/ 811809 w 1552250"/>
              <a:gd name="connsiteY100" fmla="*/ 2338099 h 2538821"/>
              <a:gd name="connsiteX101" fmla="*/ 816269 w 1552250"/>
              <a:gd name="connsiteY101" fmla="*/ 2369323 h 2538821"/>
              <a:gd name="connsiteX102" fmla="*/ 820730 w 1552250"/>
              <a:gd name="connsiteY102" fmla="*/ 2396086 h 2538821"/>
              <a:gd name="connsiteX103" fmla="*/ 825190 w 1552250"/>
              <a:gd name="connsiteY103" fmla="*/ 2449612 h 2538821"/>
              <a:gd name="connsiteX104" fmla="*/ 829651 w 1552250"/>
              <a:gd name="connsiteY104" fmla="*/ 2516519 h 2538821"/>
              <a:gd name="connsiteX105" fmla="*/ 843032 w 1552250"/>
              <a:gd name="connsiteY105" fmla="*/ 2512058 h 2538821"/>
              <a:gd name="connsiteX106" fmla="*/ 967926 w 1552250"/>
              <a:gd name="connsiteY106" fmla="*/ 2516519 h 2538821"/>
              <a:gd name="connsiteX107" fmla="*/ 1021452 w 1552250"/>
              <a:gd name="connsiteY107" fmla="*/ 2529900 h 2538821"/>
              <a:gd name="connsiteX108" fmla="*/ 1155266 w 1552250"/>
              <a:gd name="connsiteY108" fmla="*/ 2538821 h 2538821"/>
              <a:gd name="connsiteX109" fmla="*/ 1244476 w 1552250"/>
              <a:gd name="connsiteY109" fmla="*/ 2534361 h 2538821"/>
              <a:gd name="connsiteX110" fmla="*/ 1257858 w 1552250"/>
              <a:gd name="connsiteY110" fmla="*/ 2529900 h 2538821"/>
              <a:gd name="connsiteX111" fmla="*/ 1284621 w 1552250"/>
              <a:gd name="connsiteY111" fmla="*/ 2512058 h 2538821"/>
              <a:gd name="connsiteX112" fmla="*/ 1271239 w 1552250"/>
              <a:gd name="connsiteY112" fmla="*/ 2436230 h 2538821"/>
              <a:gd name="connsiteX113" fmla="*/ 1262318 w 1552250"/>
              <a:gd name="connsiteY113" fmla="*/ 2422849 h 2538821"/>
              <a:gd name="connsiteX114" fmla="*/ 1253397 w 1552250"/>
              <a:gd name="connsiteY114" fmla="*/ 2289034 h 2538821"/>
              <a:gd name="connsiteX115" fmla="*/ 1248937 w 1552250"/>
              <a:gd name="connsiteY115" fmla="*/ 2248890 h 2538821"/>
              <a:gd name="connsiteX116" fmla="*/ 1235555 w 1552250"/>
              <a:gd name="connsiteY116" fmla="*/ 2199824 h 2538821"/>
              <a:gd name="connsiteX117" fmla="*/ 1231095 w 1552250"/>
              <a:gd name="connsiteY117" fmla="*/ 2186443 h 2538821"/>
              <a:gd name="connsiteX118" fmla="*/ 1226634 w 1552250"/>
              <a:gd name="connsiteY118" fmla="*/ 2173061 h 2538821"/>
              <a:gd name="connsiteX119" fmla="*/ 1231095 w 1552250"/>
              <a:gd name="connsiteY119" fmla="*/ 2123996 h 2538821"/>
              <a:gd name="connsiteX120" fmla="*/ 1222174 w 1552250"/>
              <a:gd name="connsiteY120" fmla="*/ 1923274 h 2538821"/>
              <a:gd name="connsiteX121" fmla="*/ 1217713 w 1552250"/>
              <a:gd name="connsiteY121" fmla="*/ 1851906 h 2538821"/>
              <a:gd name="connsiteX122" fmla="*/ 1213253 w 1552250"/>
              <a:gd name="connsiteY122" fmla="*/ 1802841 h 2538821"/>
              <a:gd name="connsiteX123" fmla="*/ 1204332 w 1552250"/>
              <a:gd name="connsiteY123" fmla="*/ 1611040 h 2538821"/>
              <a:gd name="connsiteX124" fmla="*/ 1199871 w 1552250"/>
              <a:gd name="connsiteY124" fmla="*/ 1584277 h 2538821"/>
              <a:gd name="connsiteX125" fmla="*/ 1195411 w 1552250"/>
              <a:gd name="connsiteY125" fmla="*/ 1548593 h 2538821"/>
              <a:gd name="connsiteX126" fmla="*/ 1199871 w 1552250"/>
              <a:gd name="connsiteY126" fmla="*/ 1303266 h 2538821"/>
              <a:gd name="connsiteX127" fmla="*/ 1190950 w 1552250"/>
              <a:gd name="connsiteY127" fmla="*/ 1107005 h 2538821"/>
              <a:gd name="connsiteX128" fmla="*/ 1199871 w 1552250"/>
              <a:gd name="connsiteY128" fmla="*/ 955348 h 2538821"/>
              <a:gd name="connsiteX129" fmla="*/ 1204332 w 1552250"/>
              <a:gd name="connsiteY129" fmla="*/ 924125 h 2538821"/>
              <a:gd name="connsiteX130" fmla="*/ 1208792 w 1552250"/>
              <a:gd name="connsiteY130" fmla="*/ 910743 h 2538821"/>
              <a:gd name="connsiteX131" fmla="*/ 1213253 w 1552250"/>
              <a:gd name="connsiteY131" fmla="*/ 892901 h 2538821"/>
              <a:gd name="connsiteX132" fmla="*/ 1226634 w 1552250"/>
              <a:gd name="connsiteY132" fmla="*/ 852757 h 2538821"/>
              <a:gd name="connsiteX133" fmla="*/ 1231095 w 1552250"/>
              <a:gd name="connsiteY133" fmla="*/ 839376 h 2538821"/>
              <a:gd name="connsiteX134" fmla="*/ 1235555 w 1552250"/>
              <a:gd name="connsiteY134" fmla="*/ 825994 h 2538821"/>
              <a:gd name="connsiteX135" fmla="*/ 1248937 w 1552250"/>
              <a:gd name="connsiteY135" fmla="*/ 830455 h 2538821"/>
              <a:gd name="connsiteX136" fmla="*/ 1257858 w 1552250"/>
              <a:gd name="connsiteY136" fmla="*/ 843836 h 2538821"/>
              <a:gd name="connsiteX137" fmla="*/ 1262318 w 1552250"/>
              <a:gd name="connsiteY137" fmla="*/ 879520 h 2538821"/>
              <a:gd name="connsiteX138" fmla="*/ 1266779 w 1552250"/>
              <a:gd name="connsiteY138" fmla="*/ 928585 h 2538821"/>
              <a:gd name="connsiteX139" fmla="*/ 1280160 w 1552250"/>
              <a:gd name="connsiteY139" fmla="*/ 933046 h 2538821"/>
              <a:gd name="connsiteX140" fmla="*/ 1405054 w 1552250"/>
              <a:gd name="connsiteY140" fmla="*/ 919664 h 2538821"/>
              <a:gd name="connsiteX141" fmla="*/ 1440738 w 1552250"/>
              <a:gd name="connsiteY141" fmla="*/ 915204 h 2538821"/>
              <a:gd name="connsiteX142" fmla="*/ 1538868 w 1552250"/>
              <a:gd name="connsiteY142" fmla="*/ 919664 h 2538821"/>
              <a:gd name="connsiteX143" fmla="*/ 1547789 w 1552250"/>
              <a:gd name="connsiteY143" fmla="*/ 892901 h 2538821"/>
              <a:gd name="connsiteX144" fmla="*/ 1552250 w 1552250"/>
              <a:gd name="connsiteY144" fmla="*/ 879520 h 2538821"/>
              <a:gd name="connsiteX145" fmla="*/ 1547789 w 1552250"/>
              <a:gd name="connsiteY145" fmla="*/ 768008 h 2538821"/>
              <a:gd name="connsiteX146" fmla="*/ 1543329 w 1552250"/>
              <a:gd name="connsiteY146" fmla="*/ 710021 h 2538821"/>
              <a:gd name="connsiteX147" fmla="*/ 1538868 w 1552250"/>
              <a:gd name="connsiteY147" fmla="*/ 625272 h 2538821"/>
              <a:gd name="connsiteX148" fmla="*/ 1534408 w 1552250"/>
              <a:gd name="connsiteY148" fmla="*/ 424550 h 2538821"/>
              <a:gd name="connsiteX149" fmla="*/ 1529947 w 1552250"/>
              <a:gd name="connsiteY149" fmla="*/ 411169 h 2538821"/>
              <a:gd name="connsiteX150" fmla="*/ 1525487 w 1552250"/>
              <a:gd name="connsiteY150" fmla="*/ 388866 h 2538821"/>
              <a:gd name="connsiteX151" fmla="*/ 1507645 w 1552250"/>
              <a:gd name="connsiteY151" fmla="*/ 362103 h 2538821"/>
              <a:gd name="connsiteX152" fmla="*/ 1498724 w 1552250"/>
              <a:gd name="connsiteY152" fmla="*/ 348722 h 2538821"/>
              <a:gd name="connsiteX153" fmla="*/ 1485342 w 1552250"/>
              <a:gd name="connsiteY153" fmla="*/ 321959 h 2538821"/>
              <a:gd name="connsiteX154" fmla="*/ 1471961 w 1552250"/>
              <a:gd name="connsiteY154" fmla="*/ 313038 h 2538821"/>
              <a:gd name="connsiteX155" fmla="*/ 1449659 w 1552250"/>
              <a:gd name="connsiteY155" fmla="*/ 290736 h 2538821"/>
              <a:gd name="connsiteX156" fmla="*/ 1440738 w 1552250"/>
              <a:gd name="connsiteY156" fmla="*/ 277354 h 2538821"/>
              <a:gd name="connsiteX157" fmla="*/ 1418435 w 1552250"/>
              <a:gd name="connsiteY157" fmla="*/ 272894 h 2538821"/>
              <a:gd name="connsiteX158" fmla="*/ 1382751 w 1552250"/>
              <a:gd name="connsiteY158" fmla="*/ 255052 h 2538821"/>
              <a:gd name="connsiteX159" fmla="*/ 1355988 w 1552250"/>
              <a:gd name="connsiteY159" fmla="*/ 237210 h 2538821"/>
              <a:gd name="connsiteX160" fmla="*/ 1342607 w 1552250"/>
              <a:gd name="connsiteY160" fmla="*/ 228289 h 2538821"/>
              <a:gd name="connsiteX161" fmla="*/ 1320304 w 1552250"/>
              <a:gd name="connsiteY161" fmla="*/ 205986 h 2538821"/>
              <a:gd name="connsiteX162" fmla="*/ 1293541 w 1552250"/>
              <a:gd name="connsiteY162" fmla="*/ 183684 h 2538821"/>
              <a:gd name="connsiteX163" fmla="*/ 1266779 w 1552250"/>
              <a:gd name="connsiteY163" fmla="*/ 174763 h 2538821"/>
              <a:gd name="connsiteX164" fmla="*/ 1240016 w 1552250"/>
              <a:gd name="connsiteY164" fmla="*/ 165842 h 2538821"/>
              <a:gd name="connsiteX165" fmla="*/ 1186490 w 1552250"/>
              <a:gd name="connsiteY165" fmla="*/ 152460 h 2538821"/>
              <a:gd name="connsiteX166" fmla="*/ 1159727 w 1552250"/>
              <a:gd name="connsiteY166" fmla="*/ 134618 h 2538821"/>
              <a:gd name="connsiteX167" fmla="*/ 1146345 w 1552250"/>
              <a:gd name="connsiteY167" fmla="*/ 125697 h 2538821"/>
              <a:gd name="connsiteX168" fmla="*/ 1106201 w 1552250"/>
              <a:gd name="connsiteY168" fmla="*/ 112316 h 2538821"/>
              <a:gd name="connsiteX169" fmla="*/ 1092820 w 1552250"/>
              <a:gd name="connsiteY169" fmla="*/ 107856 h 2538821"/>
              <a:gd name="connsiteX170" fmla="*/ 1039294 w 1552250"/>
              <a:gd name="connsiteY170" fmla="*/ 103395 h 2538821"/>
              <a:gd name="connsiteX171" fmla="*/ 999149 w 1552250"/>
              <a:gd name="connsiteY171" fmla="*/ 85553 h 2538821"/>
              <a:gd name="connsiteX172" fmla="*/ 972386 w 1552250"/>
              <a:gd name="connsiteY172" fmla="*/ 63251 h 2538821"/>
              <a:gd name="connsiteX173" fmla="*/ 945623 w 1552250"/>
              <a:gd name="connsiteY173" fmla="*/ 49869 h 2538821"/>
              <a:gd name="connsiteX174" fmla="*/ 932242 w 1552250"/>
              <a:gd name="connsiteY174" fmla="*/ 5264 h 253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552250" h="2538821">
                <a:moveTo>
                  <a:pt x="932242" y="5264"/>
                </a:moveTo>
                <a:lnTo>
                  <a:pt x="932242" y="5264"/>
                </a:lnTo>
                <a:cubicBezTo>
                  <a:pt x="915887" y="6751"/>
                  <a:pt x="899599" y="9725"/>
                  <a:pt x="883177" y="9725"/>
                </a:cubicBezTo>
                <a:cubicBezTo>
                  <a:pt x="721827" y="9725"/>
                  <a:pt x="750531" y="12100"/>
                  <a:pt x="660152" y="804"/>
                </a:cubicBezTo>
                <a:cubicBezTo>
                  <a:pt x="645284" y="2291"/>
                  <a:pt x="627112" y="-4198"/>
                  <a:pt x="615547" y="5264"/>
                </a:cubicBezTo>
                <a:cubicBezTo>
                  <a:pt x="578348" y="35700"/>
                  <a:pt x="627491" y="33465"/>
                  <a:pt x="606626" y="54330"/>
                </a:cubicBezTo>
                <a:cubicBezTo>
                  <a:pt x="603301" y="57655"/>
                  <a:pt x="597705" y="57303"/>
                  <a:pt x="593245" y="58790"/>
                </a:cubicBezTo>
                <a:cubicBezTo>
                  <a:pt x="584324" y="64737"/>
                  <a:pt x="576654" y="73241"/>
                  <a:pt x="566482" y="76632"/>
                </a:cubicBezTo>
                <a:lnTo>
                  <a:pt x="539719" y="85553"/>
                </a:lnTo>
                <a:cubicBezTo>
                  <a:pt x="535259" y="87040"/>
                  <a:pt x="530250" y="87406"/>
                  <a:pt x="526338" y="90014"/>
                </a:cubicBezTo>
                <a:cubicBezTo>
                  <a:pt x="521877" y="92988"/>
                  <a:pt x="517855" y="96758"/>
                  <a:pt x="512956" y="98935"/>
                </a:cubicBezTo>
                <a:cubicBezTo>
                  <a:pt x="512951" y="98937"/>
                  <a:pt x="479506" y="110085"/>
                  <a:pt x="472812" y="112316"/>
                </a:cubicBezTo>
                <a:lnTo>
                  <a:pt x="459430" y="116776"/>
                </a:lnTo>
                <a:cubicBezTo>
                  <a:pt x="454970" y="119750"/>
                  <a:pt x="450844" y="123300"/>
                  <a:pt x="446049" y="125697"/>
                </a:cubicBezTo>
                <a:cubicBezTo>
                  <a:pt x="435066" y="131188"/>
                  <a:pt x="416187" y="132904"/>
                  <a:pt x="405904" y="134618"/>
                </a:cubicBezTo>
                <a:cubicBezTo>
                  <a:pt x="373821" y="145314"/>
                  <a:pt x="413886" y="132337"/>
                  <a:pt x="374681" y="143539"/>
                </a:cubicBezTo>
                <a:cubicBezTo>
                  <a:pt x="370160" y="144831"/>
                  <a:pt x="365861" y="146860"/>
                  <a:pt x="361300" y="148000"/>
                </a:cubicBezTo>
                <a:cubicBezTo>
                  <a:pt x="310861" y="160610"/>
                  <a:pt x="369651" y="142241"/>
                  <a:pt x="312234" y="161381"/>
                </a:cubicBezTo>
                <a:cubicBezTo>
                  <a:pt x="307774" y="162868"/>
                  <a:pt x="302765" y="163234"/>
                  <a:pt x="298853" y="165842"/>
                </a:cubicBezTo>
                <a:lnTo>
                  <a:pt x="272090" y="183684"/>
                </a:lnTo>
                <a:cubicBezTo>
                  <a:pt x="267629" y="186658"/>
                  <a:pt x="263794" y="190910"/>
                  <a:pt x="258708" y="192605"/>
                </a:cubicBezTo>
                <a:lnTo>
                  <a:pt x="245327" y="197065"/>
                </a:lnTo>
                <a:cubicBezTo>
                  <a:pt x="206975" y="222632"/>
                  <a:pt x="255499" y="191979"/>
                  <a:pt x="218564" y="210447"/>
                </a:cubicBezTo>
                <a:cubicBezTo>
                  <a:pt x="213769" y="212845"/>
                  <a:pt x="210081" y="217191"/>
                  <a:pt x="205182" y="219368"/>
                </a:cubicBezTo>
                <a:cubicBezTo>
                  <a:pt x="196589" y="223187"/>
                  <a:pt x="186244" y="223073"/>
                  <a:pt x="178420" y="228289"/>
                </a:cubicBezTo>
                <a:cubicBezTo>
                  <a:pt x="173959" y="231263"/>
                  <a:pt x="169045" y="233648"/>
                  <a:pt x="165038" y="237210"/>
                </a:cubicBezTo>
                <a:cubicBezTo>
                  <a:pt x="155608" y="245592"/>
                  <a:pt x="148772" y="256975"/>
                  <a:pt x="138275" y="263973"/>
                </a:cubicBezTo>
                <a:lnTo>
                  <a:pt x="111512" y="281815"/>
                </a:lnTo>
                <a:lnTo>
                  <a:pt x="98131" y="290736"/>
                </a:lnTo>
                <a:cubicBezTo>
                  <a:pt x="95157" y="295196"/>
                  <a:pt x="93396" y="300768"/>
                  <a:pt x="89210" y="304117"/>
                </a:cubicBezTo>
                <a:cubicBezTo>
                  <a:pt x="85538" y="307054"/>
                  <a:pt x="79153" y="305252"/>
                  <a:pt x="75828" y="308577"/>
                </a:cubicBezTo>
                <a:cubicBezTo>
                  <a:pt x="68246" y="316158"/>
                  <a:pt x="57986" y="335340"/>
                  <a:pt x="57986" y="335340"/>
                </a:cubicBezTo>
                <a:lnTo>
                  <a:pt x="49065" y="362103"/>
                </a:lnTo>
                <a:cubicBezTo>
                  <a:pt x="47578" y="366564"/>
                  <a:pt x="47213" y="371573"/>
                  <a:pt x="44605" y="375485"/>
                </a:cubicBezTo>
                <a:cubicBezTo>
                  <a:pt x="41631" y="379945"/>
                  <a:pt x="37861" y="383967"/>
                  <a:pt x="35684" y="388866"/>
                </a:cubicBezTo>
                <a:cubicBezTo>
                  <a:pt x="31865" y="397459"/>
                  <a:pt x="31979" y="407805"/>
                  <a:pt x="26763" y="415629"/>
                </a:cubicBezTo>
                <a:cubicBezTo>
                  <a:pt x="23789" y="420090"/>
                  <a:pt x="20019" y="424112"/>
                  <a:pt x="17842" y="429011"/>
                </a:cubicBezTo>
                <a:cubicBezTo>
                  <a:pt x="8417" y="450218"/>
                  <a:pt x="8201" y="460093"/>
                  <a:pt x="4461" y="482536"/>
                </a:cubicBezTo>
                <a:cubicBezTo>
                  <a:pt x="5948" y="553904"/>
                  <a:pt x="8921" y="625257"/>
                  <a:pt x="8921" y="696640"/>
                </a:cubicBezTo>
                <a:cubicBezTo>
                  <a:pt x="8921" y="716026"/>
                  <a:pt x="5709" y="735280"/>
                  <a:pt x="4461" y="754626"/>
                </a:cubicBezTo>
                <a:cubicBezTo>
                  <a:pt x="2735" y="781375"/>
                  <a:pt x="1487" y="808152"/>
                  <a:pt x="0" y="834915"/>
                </a:cubicBezTo>
                <a:cubicBezTo>
                  <a:pt x="1487" y="860191"/>
                  <a:pt x="1942" y="885549"/>
                  <a:pt x="4461" y="910743"/>
                </a:cubicBezTo>
                <a:cubicBezTo>
                  <a:pt x="4929" y="915422"/>
                  <a:pt x="4555" y="922379"/>
                  <a:pt x="8921" y="924125"/>
                </a:cubicBezTo>
                <a:cubicBezTo>
                  <a:pt x="14613" y="926402"/>
                  <a:pt x="20891" y="921426"/>
                  <a:pt x="26763" y="919664"/>
                </a:cubicBezTo>
                <a:cubicBezTo>
                  <a:pt x="35770" y="916962"/>
                  <a:pt x="44605" y="913717"/>
                  <a:pt x="53526" y="910743"/>
                </a:cubicBezTo>
                <a:cubicBezTo>
                  <a:pt x="57986" y="909256"/>
                  <a:pt x="62346" y="907423"/>
                  <a:pt x="66907" y="906283"/>
                </a:cubicBezTo>
                <a:lnTo>
                  <a:pt x="84749" y="901822"/>
                </a:lnTo>
                <a:lnTo>
                  <a:pt x="169499" y="910743"/>
                </a:lnTo>
                <a:cubicBezTo>
                  <a:pt x="177004" y="911815"/>
                  <a:pt x="184487" y="913209"/>
                  <a:pt x="191801" y="915204"/>
                </a:cubicBezTo>
                <a:cubicBezTo>
                  <a:pt x="200873" y="917678"/>
                  <a:pt x="218564" y="924125"/>
                  <a:pt x="218564" y="924125"/>
                </a:cubicBezTo>
                <a:cubicBezTo>
                  <a:pt x="227485" y="922638"/>
                  <a:pt x="236498" y="921626"/>
                  <a:pt x="245327" y="919664"/>
                </a:cubicBezTo>
                <a:cubicBezTo>
                  <a:pt x="249917" y="918644"/>
                  <a:pt x="255383" y="918529"/>
                  <a:pt x="258708" y="915204"/>
                </a:cubicBezTo>
                <a:cubicBezTo>
                  <a:pt x="262033" y="911879"/>
                  <a:pt x="261682" y="906283"/>
                  <a:pt x="263169" y="901822"/>
                </a:cubicBezTo>
                <a:cubicBezTo>
                  <a:pt x="263632" y="893025"/>
                  <a:pt x="241497" y="812613"/>
                  <a:pt x="281011" y="812613"/>
                </a:cubicBezTo>
                <a:cubicBezTo>
                  <a:pt x="285713" y="812613"/>
                  <a:pt x="289932" y="815586"/>
                  <a:pt x="294392" y="817073"/>
                </a:cubicBezTo>
                <a:cubicBezTo>
                  <a:pt x="298853" y="820047"/>
                  <a:pt x="303983" y="822203"/>
                  <a:pt x="307774" y="825994"/>
                </a:cubicBezTo>
                <a:cubicBezTo>
                  <a:pt x="316421" y="834641"/>
                  <a:pt x="317528" y="841874"/>
                  <a:pt x="321155" y="852757"/>
                </a:cubicBezTo>
                <a:cubicBezTo>
                  <a:pt x="322642" y="879520"/>
                  <a:pt x="323478" y="906327"/>
                  <a:pt x="325616" y="933046"/>
                </a:cubicBezTo>
                <a:cubicBezTo>
                  <a:pt x="326454" y="943526"/>
                  <a:pt x="327712" y="954025"/>
                  <a:pt x="330076" y="964269"/>
                </a:cubicBezTo>
                <a:cubicBezTo>
                  <a:pt x="332190" y="973432"/>
                  <a:pt x="338997" y="991032"/>
                  <a:pt x="338997" y="991032"/>
                </a:cubicBezTo>
                <a:cubicBezTo>
                  <a:pt x="337510" y="1025229"/>
                  <a:pt x="336976" y="1059481"/>
                  <a:pt x="334537" y="1093623"/>
                </a:cubicBezTo>
                <a:cubicBezTo>
                  <a:pt x="333997" y="1101185"/>
                  <a:pt x="331078" y="1108411"/>
                  <a:pt x="330076" y="1115926"/>
                </a:cubicBezTo>
                <a:cubicBezTo>
                  <a:pt x="328101" y="1130737"/>
                  <a:pt x="327103" y="1145663"/>
                  <a:pt x="325616" y="1160531"/>
                </a:cubicBezTo>
                <a:cubicBezTo>
                  <a:pt x="324129" y="1193241"/>
                  <a:pt x="322064" y="1225930"/>
                  <a:pt x="321155" y="1258661"/>
                </a:cubicBezTo>
                <a:cubicBezTo>
                  <a:pt x="314229" y="1507983"/>
                  <a:pt x="327531" y="1405845"/>
                  <a:pt x="312234" y="1512909"/>
                </a:cubicBezTo>
                <a:cubicBezTo>
                  <a:pt x="310747" y="1584277"/>
                  <a:pt x="310277" y="1655673"/>
                  <a:pt x="307774" y="1727013"/>
                </a:cubicBezTo>
                <a:cubicBezTo>
                  <a:pt x="307302" y="1740468"/>
                  <a:pt x="304886" y="1753786"/>
                  <a:pt x="303313" y="1767157"/>
                </a:cubicBezTo>
                <a:cubicBezTo>
                  <a:pt x="294898" y="1838685"/>
                  <a:pt x="302666" y="1764716"/>
                  <a:pt x="294392" y="1847446"/>
                </a:cubicBezTo>
                <a:cubicBezTo>
                  <a:pt x="292905" y="1890564"/>
                  <a:pt x="292142" y="1933713"/>
                  <a:pt x="289932" y="1976800"/>
                </a:cubicBezTo>
                <a:cubicBezTo>
                  <a:pt x="289167" y="1991723"/>
                  <a:pt x="286323" y="2006487"/>
                  <a:pt x="285471" y="2021405"/>
                </a:cubicBezTo>
                <a:cubicBezTo>
                  <a:pt x="283349" y="2058545"/>
                  <a:pt x="282627" y="2095752"/>
                  <a:pt x="281011" y="2132917"/>
                </a:cubicBezTo>
                <a:cubicBezTo>
                  <a:pt x="276759" y="2230707"/>
                  <a:pt x="284032" y="2196654"/>
                  <a:pt x="272090" y="2244429"/>
                </a:cubicBezTo>
                <a:cubicBezTo>
                  <a:pt x="271133" y="2285595"/>
                  <a:pt x="279733" y="2392277"/>
                  <a:pt x="263169" y="2458533"/>
                </a:cubicBezTo>
                <a:cubicBezTo>
                  <a:pt x="262029" y="2463094"/>
                  <a:pt x="260195" y="2467454"/>
                  <a:pt x="258708" y="2471914"/>
                </a:cubicBezTo>
                <a:cubicBezTo>
                  <a:pt x="260195" y="2479348"/>
                  <a:pt x="257808" y="2488855"/>
                  <a:pt x="263169" y="2494216"/>
                </a:cubicBezTo>
                <a:cubicBezTo>
                  <a:pt x="266494" y="2497541"/>
                  <a:pt x="272014" y="2490993"/>
                  <a:pt x="276550" y="2489756"/>
                </a:cubicBezTo>
                <a:cubicBezTo>
                  <a:pt x="288379" y="2486530"/>
                  <a:pt x="300339" y="2483809"/>
                  <a:pt x="312234" y="2480835"/>
                </a:cubicBezTo>
                <a:lnTo>
                  <a:pt x="330076" y="2476375"/>
                </a:lnTo>
                <a:cubicBezTo>
                  <a:pt x="336023" y="2474888"/>
                  <a:pt x="341818" y="2472524"/>
                  <a:pt x="347918" y="2471914"/>
                </a:cubicBezTo>
                <a:lnTo>
                  <a:pt x="392523" y="2467454"/>
                </a:lnTo>
                <a:cubicBezTo>
                  <a:pt x="450509" y="2468941"/>
                  <a:pt x="508542" y="2469155"/>
                  <a:pt x="566482" y="2471914"/>
                </a:cubicBezTo>
                <a:cubicBezTo>
                  <a:pt x="571178" y="2472138"/>
                  <a:pt x="575185" y="2475907"/>
                  <a:pt x="579863" y="2476375"/>
                </a:cubicBezTo>
                <a:cubicBezTo>
                  <a:pt x="605057" y="2478894"/>
                  <a:pt x="630416" y="2479348"/>
                  <a:pt x="655692" y="2480835"/>
                </a:cubicBezTo>
                <a:cubicBezTo>
                  <a:pt x="666100" y="2479348"/>
                  <a:pt x="677512" y="2481077"/>
                  <a:pt x="686915" y="2476375"/>
                </a:cubicBezTo>
                <a:cubicBezTo>
                  <a:pt x="691121" y="2474272"/>
                  <a:pt x="690793" y="2467659"/>
                  <a:pt x="691376" y="2462993"/>
                </a:cubicBezTo>
                <a:cubicBezTo>
                  <a:pt x="693781" y="2443757"/>
                  <a:pt x="692813" y="2424156"/>
                  <a:pt x="695836" y="2405007"/>
                </a:cubicBezTo>
                <a:cubicBezTo>
                  <a:pt x="697303" y="2395719"/>
                  <a:pt x="704757" y="2378244"/>
                  <a:pt x="704757" y="2378244"/>
                </a:cubicBezTo>
                <a:cubicBezTo>
                  <a:pt x="706244" y="2367836"/>
                  <a:pt x="707828" y="2357441"/>
                  <a:pt x="709218" y="2347020"/>
                </a:cubicBezTo>
                <a:cubicBezTo>
                  <a:pt x="710802" y="2335138"/>
                  <a:pt x="711469" y="2323118"/>
                  <a:pt x="713678" y="2311336"/>
                </a:cubicBezTo>
                <a:cubicBezTo>
                  <a:pt x="715937" y="2299286"/>
                  <a:pt x="720583" y="2287747"/>
                  <a:pt x="722599" y="2275653"/>
                </a:cubicBezTo>
                <a:cubicBezTo>
                  <a:pt x="729076" y="2236792"/>
                  <a:pt x="724866" y="2257669"/>
                  <a:pt x="735981" y="2213206"/>
                </a:cubicBezTo>
                <a:lnTo>
                  <a:pt x="740441" y="2195364"/>
                </a:lnTo>
                <a:cubicBezTo>
                  <a:pt x="741928" y="2189417"/>
                  <a:pt x="742962" y="2183338"/>
                  <a:pt x="744901" y="2177522"/>
                </a:cubicBezTo>
                <a:cubicBezTo>
                  <a:pt x="747875" y="2168601"/>
                  <a:pt x="749617" y="2159170"/>
                  <a:pt x="753822" y="2150759"/>
                </a:cubicBezTo>
                <a:cubicBezTo>
                  <a:pt x="765140" y="2128122"/>
                  <a:pt x="759055" y="2138450"/>
                  <a:pt x="771664" y="2119536"/>
                </a:cubicBezTo>
                <a:cubicBezTo>
                  <a:pt x="777611" y="2121023"/>
                  <a:pt x="785516" y="2119342"/>
                  <a:pt x="789506" y="2123996"/>
                </a:cubicBezTo>
                <a:cubicBezTo>
                  <a:pt x="795410" y="2130884"/>
                  <a:pt x="800948" y="2163360"/>
                  <a:pt x="802888" y="2173061"/>
                </a:cubicBezTo>
                <a:cubicBezTo>
                  <a:pt x="801401" y="2193877"/>
                  <a:pt x="798427" y="2214639"/>
                  <a:pt x="798427" y="2235508"/>
                </a:cubicBezTo>
                <a:cubicBezTo>
                  <a:pt x="798427" y="2246022"/>
                  <a:pt x="801727" y="2256283"/>
                  <a:pt x="802888" y="2266732"/>
                </a:cubicBezTo>
                <a:cubicBezTo>
                  <a:pt x="804702" y="2283054"/>
                  <a:pt x="805311" y="2299501"/>
                  <a:pt x="807348" y="2315797"/>
                </a:cubicBezTo>
                <a:cubicBezTo>
                  <a:pt x="808288" y="2323320"/>
                  <a:pt x="810563" y="2330621"/>
                  <a:pt x="811809" y="2338099"/>
                </a:cubicBezTo>
                <a:cubicBezTo>
                  <a:pt x="813537" y="2348470"/>
                  <a:pt x="814670" y="2358932"/>
                  <a:pt x="816269" y="2369323"/>
                </a:cubicBezTo>
                <a:cubicBezTo>
                  <a:pt x="817644" y="2378262"/>
                  <a:pt x="819243" y="2387165"/>
                  <a:pt x="820730" y="2396086"/>
                </a:cubicBezTo>
                <a:cubicBezTo>
                  <a:pt x="822217" y="2413928"/>
                  <a:pt x="823867" y="2431757"/>
                  <a:pt x="825190" y="2449612"/>
                </a:cubicBezTo>
                <a:cubicBezTo>
                  <a:pt x="826841" y="2471903"/>
                  <a:pt x="823510" y="2495027"/>
                  <a:pt x="829651" y="2516519"/>
                </a:cubicBezTo>
                <a:cubicBezTo>
                  <a:pt x="830943" y="2521040"/>
                  <a:pt x="838572" y="2513545"/>
                  <a:pt x="843032" y="2512058"/>
                </a:cubicBezTo>
                <a:cubicBezTo>
                  <a:pt x="884663" y="2513545"/>
                  <a:pt x="926344" y="2513999"/>
                  <a:pt x="967926" y="2516519"/>
                </a:cubicBezTo>
                <a:cubicBezTo>
                  <a:pt x="986851" y="2517666"/>
                  <a:pt x="1002954" y="2527257"/>
                  <a:pt x="1021452" y="2529900"/>
                </a:cubicBezTo>
                <a:cubicBezTo>
                  <a:pt x="1061433" y="2535612"/>
                  <a:pt x="1119376" y="2537027"/>
                  <a:pt x="1155266" y="2538821"/>
                </a:cubicBezTo>
                <a:cubicBezTo>
                  <a:pt x="1185003" y="2537334"/>
                  <a:pt x="1214814" y="2536940"/>
                  <a:pt x="1244476" y="2534361"/>
                </a:cubicBezTo>
                <a:cubicBezTo>
                  <a:pt x="1249160" y="2533954"/>
                  <a:pt x="1253748" y="2532184"/>
                  <a:pt x="1257858" y="2529900"/>
                </a:cubicBezTo>
                <a:cubicBezTo>
                  <a:pt x="1267230" y="2524693"/>
                  <a:pt x="1284621" y="2512058"/>
                  <a:pt x="1284621" y="2512058"/>
                </a:cubicBezTo>
                <a:cubicBezTo>
                  <a:pt x="1283201" y="2496442"/>
                  <a:pt x="1283124" y="2454057"/>
                  <a:pt x="1271239" y="2436230"/>
                </a:cubicBezTo>
                <a:lnTo>
                  <a:pt x="1262318" y="2422849"/>
                </a:lnTo>
                <a:cubicBezTo>
                  <a:pt x="1244831" y="2370380"/>
                  <a:pt x="1260812" y="2422507"/>
                  <a:pt x="1253397" y="2289034"/>
                </a:cubicBezTo>
                <a:cubicBezTo>
                  <a:pt x="1252650" y="2275591"/>
                  <a:pt x="1250841" y="2262218"/>
                  <a:pt x="1248937" y="2248890"/>
                </a:cubicBezTo>
                <a:cubicBezTo>
                  <a:pt x="1245785" y="2226825"/>
                  <a:pt x="1242962" y="2222047"/>
                  <a:pt x="1235555" y="2199824"/>
                </a:cubicBezTo>
                <a:lnTo>
                  <a:pt x="1231095" y="2186443"/>
                </a:lnTo>
                <a:lnTo>
                  <a:pt x="1226634" y="2173061"/>
                </a:lnTo>
                <a:cubicBezTo>
                  <a:pt x="1228121" y="2156706"/>
                  <a:pt x="1231095" y="2140418"/>
                  <a:pt x="1231095" y="2123996"/>
                </a:cubicBezTo>
                <a:cubicBezTo>
                  <a:pt x="1231095" y="1969156"/>
                  <a:pt x="1235437" y="2002863"/>
                  <a:pt x="1222174" y="1923274"/>
                </a:cubicBezTo>
                <a:cubicBezTo>
                  <a:pt x="1220687" y="1899485"/>
                  <a:pt x="1219474" y="1875677"/>
                  <a:pt x="1217713" y="1851906"/>
                </a:cubicBezTo>
                <a:cubicBezTo>
                  <a:pt x="1216500" y="1835528"/>
                  <a:pt x="1214073" y="1819243"/>
                  <a:pt x="1213253" y="1802841"/>
                </a:cubicBezTo>
                <a:cubicBezTo>
                  <a:pt x="1209645" y="1730672"/>
                  <a:pt x="1211105" y="1678772"/>
                  <a:pt x="1204332" y="1611040"/>
                </a:cubicBezTo>
                <a:cubicBezTo>
                  <a:pt x="1203432" y="1602041"/>
                  <a:pt x="1201150" y="1593230"/>
                  <a:pt x="1199871" y="1584277"/>
                </a:cubicBezTo>
                <a:cubicBezTo>
                  <a:pt x="1198176" y="1572410"/>
                  <a:pt x="1196898" y="1560488"/>
                  <a:pt x="1195411" y="1548593"/>
                </a:cubicBezTo>
                <a:cubicBezTo>
                  <a:pt x="1196898" y="1466817"/>
                  <a:pt x="1199871" y="1385055"/>
                  <a:pt x="1199871" y="1303266"/>
                </a:cubicBezTo>
                <a:cubicBezTo>
                  <a:pt x="1199871" y="1152911"/>
                  <a:pt x="1203952" y="1185008"/>
                  <a:pt x="1190950" y="1107005"/>
                </a:cubicBezTo>
                <a:cubicBezTo>
                  <a:pt x="1193872" y="1039809"/>
                  <a:pt x="1193393" y="1013649"/>
                  <a:pt x="1199871" y="955348"/>
                </a:cubicBezTo>
                <a:cubicBezTo>
                  <a:pt x="1201032" y="944899"/>
                  <a:pt x="1202270" y="934434"/>
                  <a:pt x="1204332" y="924125"/>
                </a:cubicBezTo>
                <a:cubicBezTo>
                  <a:pt x="1205254" y="919514"/>
                  <a:pt x="1207500" y="915264"/>
                  <a:pt x="1208792" y="910743"/>
                </a:cubicBezTo>
                <a:cubicBezTo>
                  <a:pt x="1210476" y="904848"/>
                  <a:pt x="1211491" y="898773"/>
                  <a:pt x="1213253" y="892901"/>
                </a:cubicBezTo>
                <a:cubicBezTo>
                  <a:pt x="1217306" y="879391"/>
                  <a:pt x="1222173" y="866138"/>
                  <a:pt x="1226634" y="852757"/>
                </a:cubicBezTo>
                <a:lnTo>
                  <a:pt x="1231095" y="839376"/>
                </a:lnTo>
                <a:lnTo>
                  <a:pt x="1235555" y="825994"/>
                </a:lnTo>
                <a:cubicBezTo>
                  <a:pt x="1240016" y="827481"/>
                  <a:pt x="1245265" y="827518"/>
                  <a:pt x="1248937" y="830455"/>
                </a:cubicBezTo>
                <a:cubicBezTo>
                  <a:pt x="1253123" y="833804"/>
                  <a:pt x="1256448" y="838664"/>
                  <a:pt x="1257858" y="843836"/>
                </a:cubicBezTo>
                <a:cubicBezTo>
                  <a:pt x="1261012" y="855401"/>
                  <a:pt x="1261063" y="867599"/>
                  <a:pt x="1262318" y="879520"/>
                </a:cubicBezTo>
                <a:cubicBezTo>
                  <a:pt x="1264037" y="895852"/>
                  <a:pt x="1261586" y="913005"/>
                  <a:pt x="1266779" y="928585"/>
                </a:cubicBezTo>
                <a:cubicBezTo>
                  <a:pt x="1268266" y="933045"/>
                  <a:pt x="1275700" y="931559"/>
                  <a:pt x="1280160" y="933046"/>
                </a:cubicBezTo>
                <a:cubicBezTo>
                  <a:pt x="1332079" y="915737"/>
                  <a:pt x="1263770" y="937322"/>
                  <a:pt x="1405054" y="919664"/>
                </a:cubicBezTo>
                <a:lnTo>
                  <a:pt x="1440738" y="915204"/>
                </a:lnTo>
                <a:cubicBezTo>
                  <a:pt x="1473448" y="916691"/>
                  <a:pt x="1506813" y="926342"/>
                  <a:pt x="1538868" y="919664"/>
                </a:cubicBezTo>
                <a:cubicBezTo>
                  <a:pt x="1548074" y="917746"/>
                  <a:pt x="1544815" y="901822"/>
                  <a:pt x="1547789" y="892901"/>
                </a:cubicBezTo>
                <a:lnTo>
                  <a:pt x="1552250" y="879520"/>
                </a:lnTo>
                <a:cubicBezTo>
                  <a:pt x="1550763" y="842349"/>
                  <a:pt x="1549744" y="805157"/>
                  <a:pt x="1547789" y="768008"/>
                </a:cubicBezTo>
                <a:cubicBezTo>
                  <a:pt x="1546770" y="748649"/>
                  <a:pt x="1544538" y="729369"/>
                  <a:pt x="1543329" y="710021"/>
                </a:cubicBezTo>
                <a:cubicBezTo>
                  <a:pt x="1541564" y="681787"/>
                  <a:pt x="1540355" y="653522"/>
                  <a:pt x="1538868" y="625272"/>
                </a:cubicBezTo>
                <a:cubicBezTo>
                  <a:pt x="1537381" y="558365"/>
                  <a:pt x="1537194" y="491416"/>
                  <a:pt x="1534408" y="424550"/>
                </a:cubicBezTo>
                <a:cubicBezTo>
                  <a:pt x="1534212" y="419852"/>
                  <a:pt x="1531087" y="415730"/>
                  <a:pt x="1529947" y="411169"/>
                </a:cubicBezTo>
                <a:cubicBezTo>
                  <a:pt x="1528108" y="403814"/>
                  <a:pt x="1528624" y="395768"/>
                  <a:pt x="1525487" y="388866"/>
                </a:cubicBezTo>
                <a:cubicBezTo>
                  <a:pt x="1521050" y="379105"/>
                  <a:pt x="1513592" y="371024"/>
                  <a:pt x="1507645" y="362103"/>
                </a:cubicBezTo>
                <a:cubicBezTo>
                  <a:pt x="1504671" y="357643"/>
                  <a:pt x="1500419" y="353808"/>
                  <a:pt x="1498724" y="348722"/>
                </a:cubicBezTo>
                <a:cubicBezTo>
                  <a:pt x="1495096" y="337838"/>
                  <a:pt x="1493989" y="330606"/>
                  <a:pt x="1485342" y="321959"/>
                </a:cubicBezTo>
                <a:cubicBezTo>
                  <a:pt x="1481551" y="318168"/>
                  <a:pt x="1476421" y="316012"/>
                  <a:pt x="1471961" y="313038"/>
                </a:cubicBezTo>
                <a:cubicBezTo>
                  <a:pt x="1448171" y="277351"/>
                  <a:pt x="1479396" y="320473"/>
                  <a:pt x="1449659" y="290736"/>
                </a:cubicBezTo>
                <a:cubicBezTo>
                  <a:pt x="1445868" y="286945"/>
                  <a:pt x="1445393" y="280014"/>
                  <a:pt x="1440738" y="277354"/>
                </a:cubicBezTo>
                <a:cubicBezTo>
                  <a:pt x="1434155" y="273593"/>
                  <a:pt x="1425790" y="274733"/>
                  <a:pt x="1418435" y="272894"/>
                </a:cubicBezTo>
                <a:cubicBezTo>
                  <a:pt x="1402837" y="268995"/>
                  <a:pt x="1398007" y="264760"/>
                  <a:pt x="1382751" y="255052"/>
                </a:cubicBezTo>
                <a:cubicBezTo>
                  <a:pt x="1373705" y="249296"/>
                  <a:pt x="1364909" y="243157"/>
                  <a:pt x="1355988" y="237210"/>
                </a:cubicBezTo>
                <a:lnTo>
                  <a:pt x="1342607" y="228289"/>
                </a:lnTo>
                <a:cubicBezTo>
                  <a:pt x="1326252" y="203756"/>
                  <a:pt x="1342607" y="224571"/>
                  <a:pt x="1320304" y="205986"/>
                </a:cubicBezTo>
                <a:cubicBezTo>
                  <a:pt x="1308297" y="195980"/>
                  <a:pt x="1307782" y="190013"/>
                  <a:pt x="1293541" y="183684"/>
                </a:cubicBezTo>
                <a:cubicBezTo>
                  <a:pt x="1284948" y="179865"/>
                  <a:pt x="1275700" y="177737"/>
                  <a:pt x="1266779" y="174763"/>
                </a:cubicBezTo>
                <a:cubicBezTo>
                  <a:pt x="1266775" y="174762"/>
                  <a:pt x="1240021" y="165843"/>
                  <a:pt x="1240016" y="165842"/>
                </a:cubicBezTo>
                <a:cubicBezTo>
                  <a:pt x="1226640" y="163612"/>
                  <a:pt x="1198270" y="160313"/>
                  <a:pt x="1186490" y="152460"/>
                </a:cubicBezTo>
                <a:lnTo>
                  <a:pt x="1159727" y="134618"/>
                </a:lnTo>
                <a:cubicBezTo>
                  <a:pt x="1155266" y="131644"/>
                  <a:pt x="1151431" y="127392"/>
                  <a:pt x="1146345" y="125697"/>
                </a:cubicBezTo>
                <a:lnTo>
                  <a:pt x="1106201" y="112316"/>
                </a:lnTo>
                <a:cubicBezTo>
                  <a:pt x="1101741" y="110829"/>
                  <a:pt x="1097505" y="108246"/>
                  <a:pt x="1092820" y="107856"/>
                </a:cubicBezTo>
                <a:lnTo>
                  <a:pt x="1039294" y="103395"/>
                </a:lnTo>
                <a:cubicBezTo>
                  <a:pt x="1019845" y="96912"/>
                  <a:pt x="1013286" y="97334"/>
                  <a:pt x="999149" y="85553"/>
                </a:cubicBezTo>
                <a:cubicBezTo>
                  <a:pt x="984348" y="73219"/>
                  <a:pt x="989001" y="71559"/>
                  <a:pt x="972386" y="63251"/>
                </a:cubicBezTo>
                <a:cubicBezTo>
                  <a:pt x="935451" y="44783"/>
                  <a:pt x="983975" y="75436"/>
                  <a:pt x="945623" y="49869"/>
                </a:cubicBezTo>
                <a:lnTo>
                  <a:pt x="932242" y="526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F74336A0-77AE-A94F-9052-B2AFA70AB7FA}"/>
              </a:ext>
            </a:extLst>
          </p:cNvPr>
          <p:cNvSpPr/>
          <p:nvPr/>
        </p:nvSpPr>
        <p:spPr>
          <a:xfrm>
            <a:off x="3967065" y="1920600"/>
            <a:ext cx="256988" cy="64473"/>
          </a:xfrm>
          <a:custGeom>
            <a:avLst/>
            <a:gdLst>
              <a:gd name="connsiteX0" fmla="*/ 335989 w 335989"/>
              <a:gd name="connsiteY0" fmla="*/ 85060 h 85060"/>
              <a:gd name="connsiteX1" fmla="*/ 187133 w 335989"/>
              <a:gd name="connsiteY1" fmla="*/ 21265 h 85060"/>
              <a:gd name="connsiteX2" fmla="*/ 0 w 335989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89" h="85060">
                <a:moveTo>
                  <a:pt x="335989" y="85060"/>
                </a:moveTo>
                <a:cubicBezTo>
                  <a:pt x="289560" y="60251"/>
                  <a:pt x="243131" y="35442"/>
                  <a:pt x="187133" y="21265"/>
                </a:cubicBezTo>
                <a:cubicBezTo>
                  <a:pt x="131135" y="7088"/>
                  <a:pt x="65567" y="3544"/>
                  <a:pt x="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4D8F876-E9DD-504C-8618-520761BB2180}"/>
              </a:ext>
            </a:extLst>
          </p:cNvPr>
          <p:cNvGrpSpPr/>
          <p:nvPr/>
        </p:nvGrpSpPr>
        <p:grpSpPr>
          <a:xfrm>
            <a:off x="3885040" y="1560612"/>
            <a:ext cx="752516" cy="2342452"/>
            <a:chOff x="798653" y="1898248"/>
            <a:chExt cx="983848" cy="3090441"/>
          </a:xfrm>
        </p:grpSpPr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4165AD2-CFC1-F041-BDC6-2A0AE5817DAF}"/>
                </a:ext>
              </a:extLst>
            </p:cNvPr>
            <p:cNvSpPr/>
            <p:nvPr/>
          </p:nvSpPr>
          <p:spPr>
            <a:xfrm>
              <a:off x="902825" y="2581154"/>
              <a:ext cx="279146" cy="2384385"/>
            </a:xfrm>
            <a:custGeom>
              <a:avLst/>
              <a:gdLst>
                <a:gd name="connsiteX0" fmla="*/ 0 w 279146"/>
                <a:gd name="connsiteY0" fmla="*/ 2384385 h 2384385"/>
                <a:gd name="connsiteX1" fmla="*/ 254643 w 279146"/>
                <a:gd name="connsiteY1" fmla="*/ 1655180 h 2384385"/>
                <a:gd name="connsiteX2" fmla="*/ 254643 w 279146"/>
                <a:gd name="connsiteY2" fmla="*/ 0 h 238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146" h="2384385">
                  <a:moveTo>
                    <a:pt x="0" y="2384385"/>
                  </a:moveTo>
                  <a:cubicBezTo>
                    <a:pt x="106101" y="2218481"/>
                    <a:pt x="212203" y="2052577"/>
                    <a:pt x="254643" y="1655180"/>
                  </a:cubicBezTo>
                  <a:cubicBezTo>
                    <a:pt x="297084" y="1257782"/>
                    <a:pt x="275863" y="628891"/>
                    <a:pt x="254643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3740522-ED39-DB40-8B08-D25018BC73CD}"/>
                </a:ext>
              </a:extLst>
            </p:cNvPr>
            <p:cNvSpPr/>
            <p:nvPr/>
          </p:nvSpPr>
          <p:spPr>
            <a:xfrm>
              <a:off x="798653" y="2416537"/>
              <a:ext cx="370390" cy="187767"/>
            </a:xfrm>
            <a:custGeom>
              <a:avLst/>
              <a:gdLst>
                <a:gd name="connsiteX0" fmla="*/ 370390 w 370390"/>
                <a:gd name="connsiteY0" fmla="*/ 187767 h 187767"/>
                <a:gd name="connsiteX1" fmla="*/ 254643 w 370390"/>
                <a:gd name="connsiteY1" fmla="*/ 25721 h 187767"/>
                <a:gd name="connsiteX2" fmla="*/ 0 w 370390"/>
                <a:gd name="connsiteY2" fmla="*/ 2572 h 18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187767">
                  <a:moveTo>
                    <a:pt x="370390" y="187767"/>
                  </a:moveTo>
                  <a:cubicBezTo>
                    <a:pt x="343382" y="122177"/>
                    <a:pt x="316374" y="56587"/>
                    <a:pt x="254643" y="25721"/>
                  </a:cubicBezTo>
                  <a:cubicBezTo>
                    <a:pt x="192912" y="-5145"/>
                    <a:pt x="96456" y="-1287"/>
                    <a:pt x="0" y="2572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F524050B-385F-AF49-BF90-EAC130691192}"/>
                </a:ext>
              </a:extLst>
            </p:cNvPr>
            <p:cNvSpPr/>
            <p:nvPr/>
          </p:nvSpPr>
          <p:spPr>
            <a:xfrm>
              <a:off x="1145894" y="1898248"/>
              <a:ext cx="11574" cy="659757"/>
            </a:xfrm>
            <a:custGeom>
              <a:avLst/>
              <a:gdLst>
                <a:gd name="connsiteX0" fmla="*/ 0 w 11574"/>
                <a:gd name="connsiteY0" fmla="*/ 659757 h 659757"/>
                <a:gd name="connsiteX1" fmla="*/ 11574 w 11574"/>
                <a:gd name="connsiteY1" fmla="*/ 0 h 6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4" h="659757">
                  <a:moveTo>
                    <a:pt x="0" y="659757"/>
                  </a:moveTo>
                  <a:lnTo>
                    <a:pt x="11574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2EBB4802-BD9B-4746-8D69-D70085B0B781}"/>
                </a:ext>
              </a:extLst>
            </p:cNvPr>
            <p:cNvSpPr/>
            <p:nvPr/>
          </p:nvSpPr>
          <p:spPr>
            <a:xfrm>
              <a:off x="1145894" y="1909822"/>
              <a:ext cx="313536" cy="717630"/>
            </a:xfrm>
            <a:custGeom>
              <a:avLst/>
              <a:gdLst>
                <a:gd name="connsiteX0" fmla="*/ 0 w 313536"/>
                <a:gd name="connsiteY0" fmla="*/ 717630 h 717630"/>
                <a:gd name="connsiteX1" fmla="*/ 196769 w 313536"/>
                <a:gd name="connsiteY1" fmla="*/ 544010 h 717630"/>
                <a:gd name="connsiteX2" fmla="*/ 312516 w 313536"/>
                <a:gd name="connsiteY2" fmla="*/ 428263 h 717630"/>
                <a:gd name="connsiteX3" fmla="*/ 254643 w 313536"/>
                <a:gd name="connsiteY3" fmla="*/ 358815 h 717630"/>
                <a:gd name="connsiteX4" fmla="*/ 277792 w 313536"/>
                <a:gd name="connsiteY4" fmla="*/ 0 h 71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36" h="717630">
                  <a:moveTo>
                    <a:pt x="0" y="717630"/>
                  </a:moveTo>
                  <a:cubicBezTo>
                    <a:pt x="72341" y="654934"/>
                    <a:pt x="144683" y="592238"/>
                    <a:pt x="196769" y="544010"/>
                  </a:cubicBezTo>
                  <a:cubicBezTo>
                    <a:pt x="248855" y="495782"/>
                    <a:pt x="302870" y="459129"/>
                    <a:pt x="312516" y="428263"/>
                  </a:cubicBezTo>
                  <a:cubicBezTo>
                    <a:pt x="322162" y="397397"/>
                    <a:pt x="260430" y="430192"/>
                    <a:pt x="254643" y="358815"/>
                  </a:cubicBezTo>
                  <a:cubicBezTo>
                    <a:pt x="248856" y="287438"/>
                    <a:pt x="263324" y="143719"/>
                    <a:pt x="277792" y="0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89BFDF5-C8EC-FA4B-893C-A54B78EA214E}"/>
                </a:ext>
              </a:extLst>
            </p:cNvPr>
            <p:cNvSpPr/>
            <p:nvPr/>
          </p:nvSpPr>
          <p:spPr>
            <a:xfrm>
              <a:off x="1365813" y="2336801"/>
              <a:ext cx="416688" cy="93883"/>
            </a:xfrm>
            <a:custGeom>
              <a:avLst/>
              <a:gdLst>
                <a:gd name="connsiteX0" fmla="*/ 0 w 416688"/>
                <a:gd name="connsiteY0" fmla="*/ 93883 h 93883"/>
                <a:gd name="connsiteX1" fmla="*/ 208344 w 416688"/>
                <a:gd name="connsiteY1" fmla="*/ 12860 h 93883"/>
                <a:gd name="connsiteX2" fmla="*/ 416688 w 416688"/>
                <a:gd name="connsiteY2" fmla="*/ 1285 h 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688" h="93883">
                  <a:moveTo>
                    <a:pt x="0" y="93883"/>
                  </a:moveTo>
                  <a:cubicBezTo>
                    <a:pt x="69448" y="61088"/>
                    <a:pt x="138896" y="28293"/>
                    <a:pt x="208344" y="12860"/>
                  </a:cubicBezTo>
                  <a:cubicBezTo>
                    <a:pt x="277792" y="-2573"/>
                    <a:pt x="347240" y="-644"/>
                    <a:pt x="416688" y="1285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6EFF8F39-819D-E34B-BE62-F73158DF26EF}"/>
                </a:ext>
              </a:extLst>
            </p:cNvPr>
            <p:cNvSpPr/>
            <p:nvPr/>
          </p:nvSpPr>
          <p:spPr>
            <a:xfrm>
              <a:off x="1179124" y="3877519"/>
              <a:ext cx="464481" cy="1111170"/>
            </a:xfrm>
            <a:custGeom>
              <a:avLst/>
              <a:gdLst>
                <a:gd name="connsiteX0" fmla="*/ 464481 w 464481"/>
                <a:gd name="connsiteY0" fmla="*/ 1111170 h 1111170"/>
                <a:gd name="connsiteX1" fmla="*/ 244562 w 464481"/>
                <a:gd name="connsiteY1" fmla="*/ 636608 h 1111170"/>
                <a:gd name="connsiteX2" fmla="*/ 36218 w 464481"/>
                <a:gd name="connsiteY2" fmla="*/ 370390 h 1111170"/>
                <a:gd name="connsiteX3" fmla="*/ 1494 w 464481"/>
                <a:gd name="connsiteY3" fmla="*/ 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81" h="1111170">
                  <a:moveTo>
                    <a:pt x="464481" y="1111170"/>
                  </a:moveTo>
                  <a:cubicBezTo>
                    <a:pt x="390210" y="935620"/>
                    <a:pt x="315939" y="760071"/>
                    <a:pt x="244562" y="636608"/>
                  </a:cubicBezTo>
                  <a:cubicBezTo>
                    <a:pt x="173185" y="513145"/>
                    <a:pt x="76729" y="476491"/>
                    <a:pt x="36218" y="370390"/>
                  </a:cubicBezTo>
                  <a:cubicBezTo>
                    <a:pt x="-4293" y="264289"/>
                    <a:pt x="-1400" y="132144"/>
                    <a:pt x="1494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7B830A0-F72A-0543-8A89-2F30106E6D30}"/>
              </a:ext>
            </a:extLst>
          </p:cNvPr>
          <p:cNvGrpSpPr/>
          <p:nvPr/>
        </p:nvGrpSpPr>
        <p:grpSpPr>
          <a:xfrm>
            <a:off x="5773087" y="5853153"/>
            <a:ext cx="490289" cy="628953"/>
            <a:chOff x="5333015" y="6126784"/>
            <a:chExt cx="490289" cy="628953"/>
          </a:xfrm>
        </p:grpSpPr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89D6F8A-CCF6-D642-8574-FD7B66D7B780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59E94C-447D-DA44-8F3B-3DF3CE233107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F4336F-ACEE-8C4A-8EAA-4E4FBA162C76}"/>
              </a:ext>
            </a:extLst>
          </p:cNvPr>
          <p:cNvGrpSpPr/>
          <p:nvPr/>
        </p:nvGrpSpPr>
        <p:grpSpPr>
          <a:xfrm>
            <a:off x="5471911" y="6103634"/>
            <a:ext cx="490289" cy="628953"/>
            <a:chOff x="5333015" y="6126784"/>
            <a:chExt cx="490289" cy="628953"/>
          </a:xfrm>
        </p:grpSpPr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F7849312-9BC7-604F-9F0C-7A7121388D52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2F7F0EA2-25D6-AC49-8F1A-D0B1EEA4916C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E59376-30A6-AC44-BDED-2A493E204AD3}"/>
              </a:ext>
            </a:extLst>
          </p:cNvPr>
          <p:cNvGrpSpPr/>
          <p:nvPr/>
        </p:nvGrpSpPr>
        <p:grpSpPr>
          <a:xfrm>
            <a:off x="5566481" y="4320609"/>
            <a:ext cx="2088" cy="202684"/>
            <a:chOff x="5724309" y="4528959"/>
            <a:chExt cx="2088" cy="20268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7342FF-097B-AC4A-9ADE-E1F4355AFE94}"/>
                </a:ext>
              </a:extLst>
            </p:cNvPr>
            <p:cNvCxnSpPr/>
            <p:nvPr/>
          </p:nvCxnSpPr>
          <p:spPr>
            <a:xfrm>
              <a:off x="5724309" y="4528959"/>
              <a:ext cx="0" cy="200596"/>
            </a:xfrm>
            <a:prstGeom prst="line">
              <a:avLst/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941FDE-74DD-8644-941F-CFA936779B13}"/>
                </a:ext>
              </a:extLst>
            </p:cNvPr>
            <p:cNvCxnSpPr/>
            <p:nvPr/>
          </p:nvCxnSpPr>
          <p:spPr>
            <a:xfrm>
              <a:off x="5726397" y="4531047"/>
              <a:ext cx="0" cy="200596"/>
            </a:xfrm>
            <a:prstGeom prst="line">
              <a:avLst/>
            </a:prstGeom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A8F69-3973-CA46-A27E-4A4A17E245F2}"/>
              </a:ext>
            </a:extLst>
          </p:cNvPr>
          <p:cNvGrpSpPr/>
          <p:nvPr/>
        </p:nvGrpSpPr>
        <p:grpSpPr>
          <a:xfrm>
            <a:off x="5983958" y="3725923"/>
            <a:ext cx="1126707" cy="1189479"/>
            <a:chOff x="6166838" y="2964727"/>
            <a:chExt cx="1126707" cy="2159026"/>
          </a:xfrm>
        </p:grpSpPr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A0C7147-7A25-ED43-8052-0A07C1CC297A}"/>
                </a:ext>
              </a:extLst>
            </p:cNvPr>
            <p:cNvSpPr/>
            <p:nvPr/>
          </p:nvSpPr>
          <p:spPr>
            <a:xfrm>
              <a:off x="6166838" y="2964727"/>
              <a:ext cx="1121865" cy="2159026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rgbClr val="FF2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DA3DB3D-3253-0C46-B295-D03556AAC7EB}"/>
                </a:ext>
              </a:extLst>
            </p:cNvPr>
            <p:cNvSpPr/>
            <p:nvPr/>
          </p:nvSpPr>
          <p:spPr>
            <a:xfrm>
              <a:off x="6171680" y="2964727"/>
              <a:ext cx="1121865" cy="2159025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F856D66D-3F17-664D-B204-030913547D4E}"/>
              </a:ext>
            </a:extLst>
          </p:cNvPr>
          <p:cNvSpPr/>
          <p:nvPr/>
        </p:nvSpPr>
        <p:spPr>
          <a:xfrm rot="5400000">
            <a:off x="6546244" y="4927895"/>
            <a:ext cx="490289" cy="627692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93A1F73A-5DCF-8D41-9F32-397002807E20}"/>
              </a:ext>
            </a:extLst>
          </p:cNvPr>
          <p:cNvSpPr/>
          <p:nvPr/>
        </p:nvSpPr>
        <p:spPr>
          <a:xfrm rot="5400000">
            <a:off x="6546245" y="4927894"/>
            <a:ext cx="490289" cy="627693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14D3575A-CDE1-5844-8873-6A39FD629A86}"/>
              </a:ext>
            </a:extLst>
          </p:cNvPr>
          <p:cNvSpPr/>
          <p:nvPr/>
        </p:nvSpPr>
        <p:spPr>
          <a:xfrm rot="10800000">
            <a:off x="1092929" y="4107751"/>
            <a:ext cx="855753" cy="528616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76200" cmpd="sng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3607DEC-2DF0-B641-8F70-B152679A9871}"/>
              </a:ext>
            </a:extLst>
          </p:cNvPr>
          <p:cNvCxnSpPr>
            <a:cxnSpLocks/>
          </p:cNvCxnSpPr>
          <p:nvPr/>
        </p:nvCxnSpPr>
        <p:spPr>
          <a:xfrm>
            <a:off x="3608923" y="5492400"/>
            <a:ext cx="1245717" cy="46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DE894-B697-9342-9247-316B77CAC3BD}"/>
              </a:ext>
            </a:extLst>
          </p:cNvPr>
          <p:cNvGrpSpPr/>
          <p:nvPr/>
        </p:nvGrpSpPr>
        <p:grpSpPr>
          <a:xfrm>
            <a:off x="2753677" y="5478646"/>
            <a:ext cx="929138" cy="1090606"/>
            <a:chOff x="4285147" y="5252946"/>
            <a:chExt cx="1005785" cy="1180573"/>
          </a:xfrm>
          <a:solidFill>
            <a:schemeClr val="bg1">
              <a:lumMod val="50000"/>
            </a:schemeClr>
          </a:solidFill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83BE73B-2944-A748-91AC-DD0A9171E057}"/>
                </a:ext>
              </a:extLst>
            </p:cNvPr>
            <p:cNvSpPr/>
            <p:nvPr/>
          </p:nvSpPr>
          <p:spPr>
            <a:xfrm>
              <a:off x="4285147" y="5582730"/>
              <a:ext cx="1005784" cy="850789"/>
            </a:xfrm>
            <a:custGeom>
              <a:avLst/>
              <a:gdLst>
                <a:gd name="connsiteX0" fmla="*/ 0 w 857826"/>
                <a:gd name="connsiteY0" fmla="*/ 0 h 566252"/>
                <a:gd name="connsiteX1" fmla="*/ 857826 w 857826"/>
                <a:gd name="connsiteY1" fmla="*/ 0 h 566252"/>
                <a:gd name="connsiteX2" fmla="*/ 857826 w 857826"/>
                <a:gd name="connsiteY2" fmla="*/ 316870 h 566252"/>
                <a:gd name="connsiteX3" fmla="*/ 857826 w 857826"/>
                <a:gd name="connsiteY3" fmla="*/ 356647 h 566252"/>
                <a:gd name="connsiteX4" fmla="*/ 850930 w 857826"/>
                <a:gd name="connsiteY4" fmla="*/ 356647 h 566252"/>
                <a:gd name="connsiteX5" fmla="*/ 849112 w 857826"/>
                <a:gd name="connsiteY5" fmla="*/ 367129 h 566252"/>
                <a:gd name="connsiteX6" fmla="*/ 428913 w 857826"/>
                <a:gd name="connsiteY6" fmla="*/ 566252 h 566252"/>
                <a:gd name="connsiteX7" fmla="*/ 8714 w 857826"/>
                <a:gd name="connsiteY7" fmla="*/ 367129 h 566252"/>
                <a:gd name="connsiteX8" fmla="*/ 6897 w 857826"/>
                <a:gd name="connsiteY8" fmla="*/ 356647 h 566252"/>
                <a:gd name="connsiteX9" fmla="*/ 0 w 857826"/>
                <a:gd name="connsiteY9" fmla="*/ 356647 h 566252"/>
                <a:gd name="connsiteX10" fmla="*/ 0 w 857826"/>
                <a:gd name="connsiteY10" fmla="*/ 316870 h 56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826" h="566252">
                  <a:moveTo>
                    <a:pt x="0" y="0"/>
                  </a:moveTo>
                  <a:lnTo>
                    <a:pt x="857826" y="0"/>
                  </a:lnTo>
                  <a:lnTo>
                    <a:pt x="857826" y="316870"/>
                  </a:lnTo>
                  <a:lnTo>
                    <a:pt x="857826" y="356647"/>
                  </a:lnTo>
                  <a:lnTo>
                    <a:pt x="850930" y="356647"/>
                  </a:lnTo>
                  <a:lnTo>
                    <a:pt x="849112" y="367129"/>
                  </a:lnTo>
                  <a:cubicBezTo>
                    <a:pt x="809118" y="480769"/>
                    <a:pt x="636185" y="566252"/>
                    <a:pt x="428913" y="566252"/>
                  </a:cubicBezTo>
                  <a:cubicBezTo>
                    <a:pt x="221641" y="566252"/>
                    <a:pt x="48709" y="480769"/>
                    <a:pt x="8714" y="367129"/>
                  </a:cubicBezTo>
                  <a:lnTo>
                    <a:pt x="6897" y="356647"/>
                  </a:lnTo>
                  <a:lnTo>
                    <a:pt x="0" y="356647"/>
                  </a:lnTo>
                  <a:lnTo>
                    <a:pt x="0" y="3168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2AEC796-B2D2-714C-B5A2-AAD99A6ED59C}"/>
                </a:ext>
              </a:extLst>
            </p:cNvPr>
            <p:cNvSpPr/>
            <p:nvPr/>
          </p:nvSpPr>
          <p:spPr>
            <a:xfrm>
              <a:off x="4285147" y="5252946"/>
              <a:ext cx="1005785" cy="584791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2495" y="-4736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599474" y="17890"/>
            <a:ext cx="36533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latin typeface="+mj-lt"/>
              </a:rPr>
              <a:t>by</a:t>
            </a:r>
            <a:r>
              <a:rPr lang="de-DE" sz="1100" dirty="0">
                <a:latin typeface="+mj-lt"/>
              </a:rPr>
              <a:t> </a:t>
            </a:r>
            <a:r>
              <a:rPr lang="de-DE" sz="1100" b="1" dirty="0">
                <a:latin typeface="+mj-lt"/>
              </a:rPr>
              <a:t>Nick Mark</a:t>
            </a:r>
            <a:r>
              <a:rPr lang="de-DE" sz="1100" dirty="0">
                <a:latin typeface="+mj-lt"/>
              </a:rPr>
              <a:t> </a:t>
            </a:r>
            <a:r>
              <a:rPr lang="de-DE" sz="900" dirty="0">
                <a:latin typeface="+mj-lt"/>
              </a:rPr>
              <a:t>MD  </a:t>
            </a:r>
            <a:r>
              <a:rPr lang="de-DE" sz="1100" dirty="0">
                <a:latin typeface="+mj-lt"/>
              </a:rPr>
              <a:t>&amp;</a:t>
            </a:r>
            <a:r>
              <a:rPr lang="de-DE" sz="900" dirty="0">
                <a:latin typeface="+mj-lt"/>
              </a:rPr>
              <a:t>  </a:t>
            </a:r>
            <a:r>
              <a:rPr lang="de-DE" sz="1100" b="1" dirty="0">
                <a:latin typeface="+mj-lt"/>
              </a:rPr>
              <a:t>Jonah Rubin </a:t>
            </a:r>
            <a:r>
              <a:rPr lang="de-DE" sz="900" dirty="0"/>
              <a:t>MD; </a:t>
            </a:r>
            <a:r>
              <a:rPr lang="de-DE" sz="900" dirty="0">
                <a:latin typeface="+mj-lt"/>
              </a:rPr>
              <a:t>Übersetzung: </a:t>
            </a:r>
            <a:r>
              <a:rPr lang="de-DE" sz="900" b="1" dirty="0">
                <a:latin typeface="+mj-lt"/>
              </a:rPr>
              <a:t>Alex </a:t>
            </a:r>
            <a:r>
              <a:rPr lang="de-DE" sz="900" b="1" dirty="0" err="1">
                <a:latin typeface="+mj-lt"/>
              </a:rPr>
              <a:t>Ogica</a:t>
            </a:r>
            <a:r>
              <a:rPr lang="de-DE" sz="900" b="1" dirty="0">
                <a:latin typeface="+mj-lt"/>
              </a:rPr>
              <a:t> </a:t>
            </a:r>
            <a:r>
              <a:rPr lang="de-DE" sz="900" dirty="0">
                <a:latin typeface="+mj-lt"/>
              </a:rPr>
              <a:t>MD</a:t>
            </a:r>
            <a:r>
              <a:rPr lang="de-DE" sz="900" b="1" dirty="0">
                <a:latin typeface="+mj-lt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2523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cap="small">
                <a:latin typeface="Corbel" panose="020B0503020204020204" pitchFamily="34" charset="0"/>
              </a:rPr>
              <a:t>ecmo grundlagen</a:t>
            </a:r>
            <a:endParaRPr lang="de-DE" sz="2400" cap="small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2691" y="-69887"/>
            <a:ext cx="14128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</a:p>
          <a:p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@nickmmark</a:t>
            </a:r>
          </a:p>
          <a:p>
            <a:r>
              <a:rPr lang="de-DE" sz="110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@JonahRubinMD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/>
              <a:t>Link für die aktuellste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14" y="166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42672" y="249490"/>
            <a:ext cx="1495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ZWECK &amp; DEFINITIONEN: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4E4B5DA-EC71-0647-A79C-8A5BE367349B}"/>
              </a:ext>
            </a:extLst>
          </p:cNvPr>
          <p:cNvSpPr/>
          <p:nvPr/>
        </p:nvSpPr>
        <p:spPr>
          <a:xfrm>
            <a:off x="8860484" y="3848226"/>
            <a:ext cx="419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</a:rPr>
              <a:t>O2</a:t>
            </a:r>
            <a:endParaRPr lang="de-DE" sz="1000" b="1" cap="small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F590785B-2AEA-E24C-A106-3DC4CEB4C1EB}"/>
              </a:ext>
            </a:extLst>
          </p:cNvPr>
          <p:cNvSpPr/>
          <p:nvPr/>
        </p:nvSpPr>
        <p:spPr>
          <a:xfrm>
            <a:off x="8805481" y="4249558"/>
            <a:ext cx="419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Luft</a:t>
            </a:r>
            <a:endParaRPr lang="de-DE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AE8B1FA4-1BD0-7841-87ED-7E7257342002}"/>
              </a:ext>
            </a:extLst>
          </p:cNvPr>
          <p:cNvSpPr/>
          <p:nvPr/>
        </p:nvSpPr>
        <p:spPr>
          <a:xfrm>
            <a:off x="8366193" y="3407998"/>
            <a:ext cx="128016" cy="128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7" name="Rounded Rectangle 376">
            <a:extLst>
              <a:ext uri="{FF2B5EF4-FFF2-40B4-BE49-F238E27FC236}">
                <a16:creationId xmlns:a16="http://schemas.microsoft.com/office/drawing/2014/main" id="{CD1E22E1-FD0B-CD4C-BABF-FA90B397B50E}"/>
              </a:ext>
            </a:extLst>
          </p:cNvPr>
          <p:cNvSpPr/>
          <p:nvPr/>
        </p:nvSpPr>
        <p:spPr>
          <a:xfrm>
            <a:off x="6279279" y="1982300"/>
            <a:ext cx="1822919" cy="980177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5571CEF-7B68-9B46-8D95-BE4EC210AD94}"/>
              </a:ext>
            </a:extLst>
          </p:cNvPr>
          <p:cNvSpPr/>
          <p:nvPr/>
        </p:nvSpPr>
        <p:spPr>
          <a:xfrm>
            <a:off x="6242590" y="1962084"/>
            <a:ext cx="2025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F</a:t>
            </a:r>
            <a:r>
              <a:rPr lang="de-DE" sz="1000" b="1" baseline="-25000" dirty="0">
                <a:solidFill>
                  <a:schemeClr val="accent1"/>
                </a:solidFill>
                <a:latin typeface="Corbel" panose="020B0503020204020204" pitchFamily="34" charset="0"/>
              </a:rPr>
              <a:t>D</a:t>
            </a:r>
            <a:r>
              <a:rPr lang="de-DE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O2</a:t>
            </a:r>
            <a:r>
              <a:rPr lang="de-DE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de-DE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frakt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. abgegebener O2) </a:t>
            </a:r>
            <a:r>
              <a:rPr lang="de-DE" sz="1000" dirty="0">
                <a:solidFill>
                  <a:prstClr val="black"/>
                </a:solidFill>
              </a:rPr>
              <a:t>&amp; </a:t>
            </a:r>
            <a:r>
              <a:rPr lang="de-DE" sz="1000" b="1" dirty="0">
                <a:solidFill>
                  <a:schemeClr val="accent1"/>
                </a:solidFill>
              </a:rPr>
              <a:t>BLUTFLUSSRATE</a:t>
            </a:r>
            <a:r>
              <a:rPr lang="de-DE" sz="1000" b="1" dirty="0">
                <a:solidFill>
                  <a:prstClr val="black"/>
                </a:solidFill>
              </a:rPr>
              <a:t> </a:t>
            </a:r>
            <a:r>
              <a:rPr lang="de-DE" sz="1000" dirty="0">
                <a:solidFill>
                  <a:prstClr val="black"/>
                </a:solidFill>
              </a:rPr>
              <a:t>steuern die </a:t>
            </a:r>
            <a:r>
              <a:rPr lang="de-DE" sz="1000" dirty="0" err="1">
                <a:solidFill>
                  <a:prstClr val="black"/>
                </a:solidFill>
              </a:rPr>
              <a:t>Oxygenierung</a:t>
            </a:r>
            <a:r>
              <a:rPr lang="de-DE" sz="1000" dirty="0">
                <a:solidFill>
                  <a:prstClr val="black"/>
                </a:solidFill>
              </a:rPr>
              <a:t>. Am Anfang auf 100%; reduzieren falls PaO2 steigt über den Zielwert. </a:t>
            </a:r>
            <a:r>
              <a:rPr lang="de-DE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SWEEP GAS-FLUSS 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bestimmt</a:t>
            </a:r>
            <a:r>
              <a:rPr lang="de-DE" sz="1000" dirty="0">
                <a:solidFill>
                  <a:prstClr val="black"/>
                </a:solidFill>
              </a:rPr>
              <a:t> CO2 Elimination. 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1EB0440-138B-384A-8557-9073B1336A38}"/>
              </a:ext>
            </a:extLst>
          </p:cNvPr>
          <p:cNvSpPr/>
          <p:nvPr/>
        </p:nvSpPr>
        <p:spPr>
          <a:xfrm>
            <a:off x="4551" y="382958"/>
            <a:ext cx="330133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50" b="1" dirty="0"/>
              <a:t>· </a:t>
            </a:r>
            <a:r>
              <a:rPr lang="de-DE" sz="950" b="1" dirty="0" err="1"/>
              <a:t>E</a:t>
            </a:r>
            <a:r>
              <a:rPr lang="de-DE" sz="950" dirty="0" err="1"/>
              <a:t>xtra</a:t>
            </a:r>
            <a:r>
              <a:rPr lang="de-DE" sz="950" b="1" dirty="0" err="1"/>
              <a:t>C</a:t>
            </a:r>
            <a:r>
              <a:rPr lang="de-DE" sz="950" dirty="0" err="1"/>
              <a:t>orporeal</a:t>
            </a:r>
            <a:r>
              <a:rPr lang="de-DE" sz="950" dirty="0"/>
              <a:t> </a:t>
            </a:r>
            <a:r>
              <a:rPr lang="de-DE" sz="950" b="1" dirty="0"/>
              <a:t>M</a:t>
            </a:r>
            <a:r>
              <a:rPr lang="de-DE" sz="950" dirty="0"/>
              <a:t>embrane </a:t>
            </a:r>
            <a:r>
              <a:rPr lang="de-DE" sz="950" b="1" dirty="0" err="1"/>
              <a:t>O</a:t>
            </a:r>
            <a:r>
              <a:rPr lang="de-DE" sz="950" dirty="0" err="1"/>
              <a:t>xygenation</a:t>
            </a:r>
            <a:r>
              <a:rPr lang="de-DE" sz="950" dirty="0"/>
              <a:t> (ECMO) ermöglicht verlängerte respiratorische und/oder </a:t>
            </a:r>
            <a:r>
              <a:rPr lang="de-DE" sz="950" dirty="0" err="1"/>
              <a:t>zirkulatorische</a:t>
            </a:r>
            <a:r>
              <a:rPr lang="de-DE" sz="950" dirty="0"/>
              <a:t> Unter-stützung, indem venöses Blut entnommen, zum Gasaustausch über eine künstliche Lunge (</a:t>
            </a:r>
            <a:r>
              <a:rPr lang="de-DE" sz="950" dirty="0" err="1"/>
              <a:t>Oxygenator</a:t>
            </a:r>
            <a:r>
              <a:rPr lang="de-DE" sz="950" dirty="0"/>
              <a:t>/Membranlunge) gepumpt, &amp; dem Patienten wieder zugeführt wird.</a:t>
            </a:r>
          </a:p>
          <a:p>
            <a:r>
              <a:rPr lang="de-DE" sz="950" b="1" dirty="0"/>
              <a:t>· </a:t>
            </a:r>
            <a:r>
              <a:rPr lang="de-DE" sz="950" b="1" dirty="0">
                <a:solidFill>
                  <a:srgbClr val="000000"/>
                </a:solidFill>
              </a:rPr>
              <a:t>VV</a:t>
            </a:r>
            <a:r>
              <a:rPr lang="de-DE" sz="950" dirty="0">
                <a:solidFill>
                  <a:srgbClr val="000000"/>
                </a:solidFill>
              </a:rPr>
              <a:t> ECMO: künstlich </a:t>
            </a:r>
            <a:r>
              <a:rPr lang="de-DE" sz="950" dirty="0" err="1">
                <a:solidFill>
                  <a:srgbClr val="000000"/>
                </a:solidFill>
              </a:rPr>
              <a:t>oxygeniertes</a:t>
            </a:r>
            <a:r>
              <a:rPr lang="de-DE" sz="950" dirty="0">
                <a:solidFill>
                  <a:srgbClr val="000000"/>
                </a:solidFill>
              </a:rPr>
              <a:t> </a:t>
            </a:r>
            <a:r>
              <a:rPr lang="de-DE" sz="950" b="1" dirty="0">
                <a:solidFill>
                  <a:srgbClr val="000000"/>
                </a:solidFill>
              </a:rPr>
              <a:t>v</a:t>
            </a:r>
            <a:r>
              <a:rPr lang="de-DE" sz="950" dirty="0">
                <a:solidFill>
                  <a:srgbClr val="000000"/>
                </a:solidFill>
              </a:rPr>
              <a:t>enöses Blut zur </a:t>
            </a:r>
            <a:r>
              <a:rPr lang="de-DE" sz="950" b="1" dirty="0">
                <a:solidFill>
                  <a:srgbClr val="000000"/>
                </a:solidFill>
              </a:rPr>
              <a:t>v</a:t>
            </a:r>
            <a:r>
              <a:rPr lang="de-DE" sz="950" dirty="0">
                <a:solidFill>
                  <a:srgbClr val="000000"/>
                </a:solidFill>
              </a:rPr>
              <a:t>enösen Seite (rechter Vorhof), ohne Kreislaufunterstützung &amp; die künstliche Lunge </a:t>
            </a:r>
            <a:r>
              <a:rPr lang="de-DE" sz="950" i="1" dirty="0">
                <a:solidFill>
                  <a:srgbClr val="000000"/>
                </a:solidFill>
              </a:rPr>
              <a:t>in Reihe </a:t>
            </a:r>
            <a:r>
              <a:rPr lang="de-DE" sz="950" dirty="0">
                <a:solidFill>
                  <a:srgbClr val="000000"/>
                </a:solidFill>
              </a:rPr>
              <a:t>mit der nativen Lunge </a:t>
            </a:r>
            <a:r>
              <a:rPr lang="de-DE" sz="950" dirty="0" err="1">
                <a:solidFill>
                  <a:srgbClr val="000000"/>
                </a:solidFill>
              </a:rPr>
              <a:t>plaziert</a:t>
            </a:r>
            <a:r>
              <a:rPr lang="de-DE" sz="950" dirty="0">
                <a:solidFill>
                  <a:srgbClr val="000000"/>
                </a:solidFill>
              </a:rPr>
              <a:t>.</a:t>
            </a:r>
          </a:p>
          <a:p>
            <a:r>
              <a:rPr lang="de-DE" sz="950" b="1" dirty="0"/>
              <a:t>· </a:t>
            </a:r>
            <a:r>
              <a:rPr lang="de-DE" sz="950" b="1" dirty="0">
                <a:solidFill>
                  <a:srgbClr val="000000"/>
                </a:solidFill>
              </a:rPr>
              <a:t>VA</a:t>
            </a:r>
            <a:r>
              <a:rPr lang="de-DE" sz="950" dirty="0">
                <a:solidFill>
                  <a:srgbClr val="000000"/>
                </a:solidFill>
              </a:rPr>
              <a:t> ECMO: künstlich </a:t>
            </a:r>
            <a:r>
              <a:rPr lang="de-DE" sz="950" dirty="0" err="1">
                <a:solidFill>
                  <a:srgbClr val="000000"/>
                </a:solidFill>
              </a:rPr>
              <a:t>oxygeniertes</a:t>
            </a:r>
            <a:r>
              <a:rPr lang="de-DE" sz="950" dirty="0">
                <a:solidFill>
                  <a:srgbClr val="000000"/>
                </a:solidFill>
              </a:rPr>
              <a:t>  </a:t>
            </a:r>
            <a:r>
              <a:rPr lang="de-DE" sz="950" b="1" dirty="0">
                <a:solidFill>
                  <a:srgbClr val="000000"/>
                </a:solidFill>
              </a:rPr>
              <a:t>v</a:t>
            </a:r>
            <a:r>
              <a:rPr lang="de-DE" sz="950" dirty="0">
                <a:solidFill>
                  <a:srgbClr val="000000"/>
                </a:solidFill>
              </a:rPr>
              <a:t>enöses Blut wird zur </a:t>
            </a:r>
            <a:r>
              <a:rPr lang="de-DE" sz="950" b="1" dirty="0">
                <a:solidFill>
                  <a:srgbClr val="000000"/>
                </a:solidFill>
              </a:rPr>
              <a:t>a</a:t>
            </a:r>
            <a:r>
              <a:rPr lang="de-DE" sz="950" dirty="0">
                <a:solidFill>
                  <a:srgbClr val="000000"/>
                </a:solidFill>
              </a:rPr>
              <a:t>rteriellen Seite (Aorta),  mit Kreislaufunterstützung &amp; die künstliche Lunge </a:t>
            </a:r>
            <a:r>
              <a:rPr lang="de-DE" sz="950" i="1" dirty="0">
                <a:solidFill>
                  <a:srgbClr val="000000"/>
                </a:solidFill>
              </a:rPr>
              <a:t>in Parallel </a:t>
            </a:r>
            <a:r>
              <a:rPr lang="de-DE" sz="950" dirty="0">
                <a:solidFill>
                  <a:srgbClr val="000000"/>
                </a:solidFill>
              </a:rPr>
              <a:t>mit der nativen Lunge </a:t>
            </a:r>
            <a:r>
              <a:rPr lang="de-DE" sz="950" dirty="0" err="1">
                <a:solidFill>
                  <a:srgbClr val="000000"/>
                </a:solidFill>
              </a:rPr>
              <a:t>plaziert</a:t>
            </a:r>
            <a:r>
              <a:rPr lang="de-DE" sz="950" dirty="0">
                <a:solidFill>
                  <a:srgbClr val="000000"/>
                </a:solidFill>
              </a:rPr>
              <a:t>. </a:t>
            </a:r>
          </a:p>
          <a:p>
            <a:endParaRPr lang="de-DE" sz="950" dirty="0">
              <a:solidFill>
                <a:srgbClr val="000000"/>
              </a:solidFill>
            </a:endParaRPr>
          </a:p>
          <a:p>
            <a:endParaRPr lang="de-DE" sz="950" dirty="0">
              <a:solidFill>
                <a:srgbClr val="000000"/>
              </a:solidFill>
            </a:endParaRPr>
          </a:p>
          <a:p>
            <a:r>
              <a:rPr lang="de-DE" sz="950" b="1" dirty="0"/>
              <a:t>·  </a:t>
            </a:r>
            <a:r>
              <a:rPr lang="de-DE" sz="950" b="1" dirty="0" err="1"/>
              <a:t>Kanülengröße</a:t>
            </a:r>
            <a:r>
              <a:rPr lang="de-DE" sz="950" b="1" dirty="0"/>
              <a:t>/Lagerung</a:t>
            </a:r>
          </a:p>
          <a:p>
            <a:r>
              <a:rPr lang="de-DE" sz="950" b="1" dirty="0"/>
              <a:t>·  Umdrehungen (</a:t>
            </a:r>
            <a:r>
              <a:rPr lang="de-DE" sz="950" b="1" dirty="0">
                <a:solidFill>
                  <a:schemeClr val="accent1"/>
                </a:solidFill>
              </a:rPr>
              <a:t>RPM, Fluss) </a:t>
            </a:r>
          </a:p>
          <a:p>
            <a:r>
              <a:rPr lang="de-DE" sz="950" b="1" dirty="0"/>
              <a:t>·  </a:t>
            </a:r>
            <a:r>
              <a:rPr lang="de-DE" sz="950" b="1" dirty="0" err="1">
                <a:solidFill>
                  <a:schemeClr val="accent6"/>
                </a:solidFill>
              </a:rPr>
              <a:t>Sweep</a:t>
            </a:r>
            <a:r>
              <a:rPr lang="de-DE" sz="950" b="1" dirty="0">
                <a:solidFill>
                  <a:schemeClr val="accent6"/>
                </a:solidFill>
              </a:rPr>
              <a:t> / </a:t>
            </a:r>
            <a:r>
              <a:rPr lang="de-DE" sz="950" b="1" dirty="0" err="1">
                <a:solidFill>
                  <a:schemeClr val="accent6"/>
                </a:solidFill>
              </a:rPr>
              <a:t>Gasfluss</a:t>
            </a:r>
            <a:endParaRPr lang="de-DE" sz="950" b="1" dirty="0">
              <a:solidFill>
                <a:schemeClr val="accent6"/>
              </a:solidFill>
            </a:endParaRPr>
          </a:p>
          <a:p>
            <a:r>
              <a:rPr lang="de-DE" sz="950" b="1" dirty="0"/>
              <a:t>·  </a:t>
            </a:r>
            <a:r>
              <a:rPr lang="de-DE" sz="950" b="1" dirty="0">
                <a:solidFill>
                  <a:schemeClr val="accent1"/>
                </a:solidFill>
              </a:rPr>
              <a:t>F</a:t>
            </a:r>
            <a:r>
              <a:rPr lang="de-DE" sz="950" b="1" baseline="-25000" dirty="0">
                <a:solidFill>
                  <a:schemeClr val="accent1"/>
                </a:solidFill>
              </a:rPr>
              <a:t>D</a:t>
            </a:r>
            <a:r>
              <a:rPr lang="de-DE" sz="950" b="1" dirty="0">
                <a:solidFill>
                  <a:schemeClr val="accent1"/>
                </a:solidFill>
              </a:rPr>
              <a:t>O2</a:t>
            </a:r>
          </a:p>
          <a:p>
            <a:r>
              <a:rPr lang="de-DE" sz="950" b="1" dirty="0"/>
              <a:t>·  </a:t>
            </a:r>
            <a:r>
              <a:rPr lang="de-DE" sz="950" b="1" dirty="0" err="1"/>
              <a:t>Alarmeneinstellungen</a:t>
            </a:r>
            <a:r>
              <a:rPr lang="de-DE" sz="950" b="1" dirty="0"/>
              <a:t> </a:t>
            </a:r>
          </a:p>
          <a:p>
            <a:r>
              <a:rPr lang="de-DE" sz="950" b="1" dirty="0"/>
              <a:t>·  </a:t>
            </a:r>
            <a:r>
              <a:rPr lang="de-DE" sz="950" b="1" dirty="0">
                <a:hlinkClick r:id="rId8"/>
              </a:rPr>
              <a:t>Antikoagulation</a:t>
            </a:r>
            <a:r>
              <a:rPr lang="de-DE" sz="950" b="1" dirty="0"/>
              <a:t> Strategie</a:t>
            </a:r>
          </a:p>
          <a:p>
            <a:r>
              <a:rPr lang="de-DE" sz="950" b="1" dirty="0"/>
              <a:t>·  </a:t>
            </a:r>
            <a:r>
              <a:rPr lang="de-DE" sz="950" b="1" dirty="0">
                <a:hlinkClick r:id="rId9"/>
              </a:rPr>
              <a:t>Transfusion/Flüssigkeit</a:t>
            </a:r>
            <a:r>
              <a:rPr lang="de-DE" sz="950" b="1" dirty="0"/>
              <a:t> Ziel</a:t>
            </a:r>
          </a:p>
          <a:p>
            <a:r>
              <a:rPr lang="de-DE" sz="950" b="1" dirty="0"/>
              <a:t>·  </a:t>
            </a:r>
            <a:r>
              <a:rPr lang="de-DE" sz="950" b="1" dirty="0">
                <a:hlinkClick r:id="rId10"/>
              </a:rPr>
              <a:t>Beatmungsparameter </a:t>
            </a:r>
            <a:endParaRPr lang="de-DE" sz="950" b="1" dirty="0"/>
          </a:p>
          <a:p>
            <a:r>
              <a:rPr lang="de-DE" sz="950" b="1" dirty="0"/>
              <a:t> </a:t>
            </a:r>
            <a:r>
              <a:rPr lang="de-DE" sz="950" dirty="0"/>
              <a:t>(VILI Reduktion &amp; Prävention von </a:t>
            </a:r>
            <a:r>
              <a:rPr lang="de-DE" sz="950" dirty="0" err="1"/>
              <a:t>Atelektasen</a:t>
            </a:r>
            <a:r>
              <a:rPr lang="de-DE" sz="950" dirty="0"/>
              <a:t>)</a:t>
            </a:r>
            <a:endParaRPr lang="de-DE" sz="950" b="1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FD58DD5-097E-3947-93C1-65C00BCB6448}"/>
              </a:ext>
            </a:extLst>
          </p:cNvPr>
          <p:cNvSpPr/>
          <p:nvPr/>
        </p:nvSpPr>
        <p:spPr>
          <a:xfrm>
            <a:off x="4829549" y="4649428"/>
            <a:ext cx="1677045" cy="1677045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DF94CFB-F119-6A41-99AB-EB4D34926AAC}"/>
              </a:ext>
            </a:extLst>
          </p:cNvPr>
          <p:cNvGrpSpPr/>
          <p:nvPr/>
        </p:nvGrpSpPr>
        <p:grpSpPr>
          <a:xfrm>
            <a:off x="8241595" y="2309257"/>
            <a:ext cx="917440" cy="1967742"/>
            <a:chOff x="8226560" y="3018749"/>
            <a:chExt cx="917440" cy="1967742"/>
          </a:xfrm>
        </p:grpSpPr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A2976ABF-8CD6-1646-92B8-FBE2801178F9}"/>
                </a:ext>
              </a:extLst>
            </p:cNvPr>
            <p:cNvSpPr/>
            <p:nvPr/>
          </p:nvSpPr>
          <p:spPr>
            <a:xfrm>
              <a:off x="8824899" y="4295425"/>
              <a:ext cx="319101" cy="504035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8882EA42-1CAA-9C4A-8A5C-12E70CAC4A5F}"/>
                </a:ext>
              </a:extLst>
            </p:cNvPr>
            <p:cNvSpPr/>
            <p:nvPr/>
          </p:nvSpPr>
          <p:spPr>
            <a:xfrm>
              <a:off x="8627517" y="4301130"/>
              <a:ext cx="516483" cy="685361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16F9C8A-CC99-F747-8A23-5E67427A366E}"/>
                </a:ext>
              </a:extLst>
            </p:cNvPr>
            <p:cNvSpPr/>
            <p:nvPr/>
          </p:nvSpPr>
          <p:spPr>
            <a:xfrm>
              <a:off x="8736480" y="4014766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100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85A9E60-6C00-174B-9946-83E25234A2EB}"/>
                </a:ext>
              </a:extLst>
            </p:cNvPr>
            <p:cNvSpPr/>
            <p:nvPr/>
          </p:nvSpPr>
          <p:spPr>
            <a:xfrm>
              <a:off x="8727560" y="37971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60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52D8ED1-E318-3E4B-9A6E-BE35B9842DB8}"/>
                </a:ext>
              </a:extLst>
            </p:cNvPr>
            <p:cNvGrpSpPr/>
            <p:nvPr/>
          </p:nvGrpSpPr>
          <p:grpSpPr>
            <a:xfrm>
              <a:off x="8525611" y="3364600"/>
              <a:ext cx="434340" cy="932290"/>
              <a:chOff x="8525611" y="2115688"/>
              <a:chExt cx="434340" cy="93229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1937941-13D9-7D49-B19A-970424068BF3}"/>
                  </a:ext>
                </a:extLst>
              </p:cNvPr>
              <p:cNvSpPr/>
              <p:nvPr/>
            </p:nvSpPr>
            <p:spPr>
              <a:xfrm>
                <a:off x="8525611" y="2115688"/>
                <a:ext cx="434340" cy="9322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947E9A3-0753-CA49-9B82-2CE64019AD77}"/>
                  </a:ext>
                </a:extLst>
              </p:cNvPr>
              <p:cNvSpPr/>
              <p:nvPr/>
            </p:nvSpPr>
            <p:spPr>
              <a:xfrm>
                <a:off x="8617782" y="2619452"/>
                <a:ext cx="240030" cy="24003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1DD401B-A014-C24E-BAD8-6187F5594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7797" y="2613595"/>
                <a:ext cx="0" cy="1186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20B206C5-3B4E-9648-8532-0E2004A6051E}"/>
                  </a:ext>
                </a:extLst>
              </p:cNvPr>
              <p:cNvSpPr/>
              <p:nvPr/>
            </p:nvSpPr>
            <p:spPr>
              <a:xfrm>
                <a:off x="857811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5A43C61-A212-0740-B093-4F124F078F12}"/>
                  </a:ext>
                </a:extLst>
              </p:cNvPr>
              <p:cNvSpPr/>
              <p:nvPr/>
            </p:nvSpPr>
            <p:spPr>
              <a:xfrm>
                <a:off x="8727336" y="2578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1FFAA5E-B489-2F4A-9DCC-C941F67EF08B}"/>
                  </a:ext>
                </a:extLst>
              </p:cNvPr>
              <p:cNvSpPr/>
              <p:nvPr/>
            </p:nvSpPr>
            <p:spPr>
              <a:xfrm>
                <a:off x="887656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A620005-DF6E-F644-A4D8-7A3DF6E73123}"/>
                  </a:ext>
                </a:extLst>
              </p:cNvPr>
              <p:cNvSpPr/>
              <p:nvPr/>
            </p:nvSpPr>
            <p:spPr>
              <a:xfrm>
                <a:off x="8833698" y="262306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3B98DEC-BF8A-6D48-BCF4-5A3352EC2894}"/>
                  </a:ext>
                </a:extLst>
              </p:cNvPr>
              <p:cNvSpPr/>
              <p:nvPr/>
            </p:nvSpPr>
            <p:spPr>
              <a:xfrm>
                <a:off x="8619386" y="26294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55CA3EF-5A56-D345-93E1-A578B220E773}"/>
                  </a:ext>
                </a:extLst>
              </p:cNvPr>
              <p:cNvSpPr/>
              <p:nvPr/>
            </p:nvSpPr>
            <p:spPr>
              <a:xfrm>
                <a:off x="8619386" y="2835791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E504A88-580B-174D-9A10-A96D697D3F10}"/>
                  </a:ext>
                </a:extLst>
              </p:cNvPr>
              <p:cNvSpPr/>
              <p:nvPr/>
            </p:nvSpPr>
            <p:spPr>
              <a:xfrm>
                <a:off x="8833698" y="2832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4ADBA12-744C-9340-8ACA-EB90B37747CE}"/>
                </a:ext>
              </a:extLst>
            </p:cNvPr>
            <p:cNvSpPr/>
            <p:nvPr/>
          </p:nvSpPr>
          <p:spPr>
            <a:xfrm>
              <a:off x="8311283" y="3058604"/>
              <a:ext cx="200701" cy="12382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B6D7C865-FB2E-7B41-90CC-0DCDCC1942DA}"/>
                </a:ext>
              </a:extLst>
            </p:cNvPr>
            <p:cNvSpPr/>
            <p:nvPr/>
          </p:nvSpPr>
          <p:spPr>
            <a:xfrm>
              <a:off x="8337039" y="3204433"/>
              <a:ext cx="150137" cy="877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BFBD5AE-40E8-EE45-BACB-819DF6C9912F}"/>
                </a:ext>
              </a:extLst>
            </p:cNvPr>
            <p:cNvSpPr/>
            <p:nvPr/>
          </p:nvSpPr>
          <p:spPr>
            <a:xfrm>
              <a:off x="8341499" y="4109577"/>
              <a:ext cx="142568" cy="1425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6907DACC-698A-4849-A857-067B6E3AB3FC}"/>
                </a:ext>
              </a:extLst>
            </p:cNvPr>
            <p:cNvGrpSpPr/>
            <p:nvPr/>
          </p:nvGrpSpPr>
          <p:grpSpPr>
            <a:xfrm>
              <a:off x="8337039" y="3204433"/>
              <a:ext cx="142568" cy="753368"/>
              <a:chOff x="8337039" y="1955521"/>
              <a:chExt cx="142568" cy="753368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A024ADA-9B7C-1840-8003-4A9B6B81E6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60126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673683A-1F34-804A-9C32-80BF3D7E1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49364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45A115F-067F-A947-9DD7-9459675B5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278393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371263-141D-5442-A0A3-842F5EF97F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17076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4193DF8-F512-824D-9F12-F27EDAD53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06314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93A1054-97CA-4747-85D5-F69BD67ECA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195552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EA8BACF-2A53-FA4B-9675-07AD045356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70888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F9109E6-8A50-864C-8000-89F6494754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386017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D0E60C65-DA5E-5A4B-A50A-BB792FB2A5C8}"/>
                </a:ext>
              </a:extLst>
            </p:cNvPr>
            <p:cNvSpPr/>
            <p:nvPr/>
          </p:nvSpPr>
          <p:spPr>
            <a:xfrm>
              <a:off x="8588991" y="4302595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278F756-5A91-4340-80B5-CB0AEC109D75}"/>
                </a:ext>
              </a:extLst>
            </p:cNvPr>
            <p:cNvSpPr/>
            <p:nvPr/>
          </p:nvSpPr>
          <p:spPr>
            <a:xfrm>
              <a:off x="8787959" y="4298126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3B645A6-B4F9-7341-B575-603D05B6F869}"/>
                </a:ext>
              </a:extLst>
            </p:cNvPr>
            <p:cNvSpPr/>
            <p:nvPr/>
          </p:nvSpPr>
          <p:spPr>
            <a:xfrm>
              <a:off x="8440833" y="4018733"/>
              <a:ext cx="267815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21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D0C169-461E-9041-B813-69C20A89BD73}"/>
                </a:ext>
              </a:extLst>
            </p:cNvPr>
            <p:cNvSpPr/>
            <p:nvPr/>
          </p:nvSpPr>
          <p:spPr>
            <a:xfrm>
              <a:off x="8412889" y="3804133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40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BB0D62C-4C29-DE4F-A992-11B2FE5CD33B}"/>
                </a:ext>
              </a:extLst>
            </p:cNvPr>
            <p:cNvSpPr/>
            <p:nvPr/>
          </p:nvSpPr>
          <p:spPr>
            <a:xfrm>
              <a:off x="8569493" y="3649992"/>
              <a:ext cx="367123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 b="1">
                  <a:solidFill>
                    <a:prstClr val="black"/>
                  </a:solidFill>
                </a:rPr>
                <a:t>FiO2 (%)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9B2377D-38B2-0547-92C6-3FD4AF7B37C6}"/>
                </a:ext>
              </a:extLst>
            </p:cNvPr>
            <p:cNvSpPr/>
            <p:nvPr/>
          </p:nvSpPr>
          <p:spPr>
            <a:xfrm>
              <a:off x="8226560" y="3018749"/>
              <a:ext cx="36712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 b="1">
                  <a:solidFill>
                    <a:prstClr val="black"/>
                  </a:solidFill>
                </a:rPr>
                <a:t>Flow (lpm)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CC0A1B-8394-1D46-BFC2-7958C2593270}"/>
                </a:ext>
              </a:extLst>
            </p:cNvPr>
            <p:cNvSpPr/>
            <p:nvPr/>
          </p:nvSpPr>
          <p:spPr>
            <a:xfrm>
              <a:off x="8245497" y="32090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60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6F2DE69-E953-A541-ACC4-36933E8882F2}"/>
                </a:ext>
              </a:extLst>
            </p:cNvPr>
            <p:cNvSpPr/>
            <p:nvPr/>
          </p:nvSpPr>
          <p:spPr>
            <a:xfrm>
              <a:off x="8240811" y="331198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55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1B0781-A456-184C-A7BB-2402AB5A6C2F}"/>
                </a:ext>
              </a:extLst>
            </p:cNvPr>
            <p:cNvSpPr/>
            <p:nvPr/>
          </p:nvSpPr>
          <p:spPr>
            <a:xfrm>
              <a:off x="8240811" y="3530948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45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8E3AF30-E54E-6342-9E10-DFD03423DB95}"/>
                </a:ext>
              </a:extLst>
            </p:cNvPr>
            <p:cNvSpPr/>
            <p:nvPr/>
          </p:nvSpPr>
          <p:spPr>
            <a:xfrm>
              <a:off x="8241397" y="36385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40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F0A93D2-2B4F-FE43-8D5D-F6D2F1E9CAD3}"/>
                </a:ext>
              </a:extLst>
            </p:cNvPr>
            <p:cNvSpPr/>
            <p:nvPr/>
          </p:nvSpPr>
          <p:spPr>
            <a:xfrm>
              <a:off x="8241680" y="3739917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35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953E7C5-6926-BB42-9AF1-B7D1C4D58311}"/>
                </a:ext>
              </a:extLst>
            </p:cNvPr>
            <p:cNvSpPr/>
            <p:nvPr/>
          </p:nvSpPr>
          <p:spPr>
            <a:xfrm>
              <a:off x="8241905" y="3849555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30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EDE3C4-7D05-FB4B-8162-BE2195ECAABA}"/>
                </a:ext>
              </a:extLst>
            </p:cNvPr>
            <p:cNvSpPr/>
            <p:nvPr/>
          </p:nvSpPr>
          <p:spPr>
            <a:xfrm>
              <a:off x="8349501" y="4302594"/>
              <a:ext cx="123679" cy="139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25F6F218-C9C3-AA4F-A126-9639C4943C7A}"/>
                </a:ext>
              </a:extLst>
            </p:cNvPr>
            <p:cNvSpPr/>
            <p:nvPr/>
          </p:nvSpPr>
          <p:spPr>
            <a:xfrm>
              <a:off x="8744762" y="40204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100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81DC0D4-1780-D04C-A4A3-697E8A72B8C2}"/>
                </a:ext>
              </a:extLst>
            </p:cNvPr>
            <p:cNvSpPr/>
            <p:nvPr/>
          </p:nvSpPr>
          <p:spPr>
            <a:xfrm>
              <a:off x="8727560" y="3801070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60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39" name="Snip Same Side Corner Rectangle 138">
              <a:extLst>
                <a:ext uri="{FF2B5EF4-FFF2-40B4-BE49-F238E27FC236}">
                  <a16:creationId xmlns:a16="http://schemas.microsoft.com/office/drawing/2014/main" id="{7D9B0B29-2D74-834E-B4E2-CDAD4C5739A1}"/>
                </a:ext>
              </a:extLst>
            </p:cNvPr>
            <p:cNvSpPr/>
            <p:nvPr/>
          </p:nvSpPr>
          <p:spPr>
            <a:xfrm rot="10800000">
              <a:off x="8376071" y="3423211"/>
              <a:ext cx="62799" cy="74501"/>
            </a:xfrm>
            <a:prstGeom prst="snip2Same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3632C0A-F33D-394F-824A-4B8DC0C280BF}"/>
                </a:ext>
              </a:extLst>
            </p:cNvPr>
            <p:cNvSpPr/>
            <p:nvPr/>
          </p:nvSpPr>
          <p:spPr>
            <a:xfrm>
              <a:off x="8241397" y="3424094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">
                  <a:solidFill>
                    <a:prstClr val="black"/>
                  </a:solidFill>
                </a:rPr>
                <a:t>50</a:t>
              </a:r>
              <a:endParaRPr lang="de-DE" sz="400" b="1" cap="small">
                <a:latin typeface="+mj-lt"/>
                <a:cs typeface="Futura Medium" panose="020B0602020204020303" pitchFamily="34" charset="-79"/>
              </a:endParaRPr>
            </a:p>
          </p:txBody>
        </p:sp>
      </p:grpSp>
      <p:sp>
        <p:nvSpPr>
          <p:cNvPr id="87" name="Freeform 86">
            <a:extLst>
              <a:ext uri="{FF2B5EF4-FFF2-40B4-BE49-F238E27FC236}">
                <a16:creationId xmlns:a16="http://schemas.microsoft.com/office/drawing/2014/main" id="{951F8138-9C00-AE41-A26C-E186E3E6B8A6}"/>
              </a:ext>
            </a:extLst>
          </p:cNvPr>
          <p:cNvSpPr/>
          <p:nvPr/>
        </p:nvSpPr>
        <p:spPr>
          <a:xfrm>
            <a:off x="2816469" y="5494452"/>
            <a:ext cx="792454" cy="442446"/>
          </a:xfrm>
          <a:custGeom>
            <a:avLst/>
            <a:gdLst>
              <a:gd name="connsiteX0" fmla="*/ 0 w 857826"/>
              <a:gd name="connsiteY0" fmla="*/ 0 h 566252"/>
              <a:gd name="connsiteX1" fmla="*/ 857826 w 857826"/>
              <a:gd name="connsiteY1" fmla="*/ 0 h 566252"/>
              <a:gd name="connsiteX2" fmla="*/ 857826 w 857826"/>
              <a:gd name="connsiteY2" fmla="*/ 316870 h 566252"/>
              <a:gd name="connsiteX3" fmla="*/ 857826 w 857826"/>
              <a:gd name="connsiteY3" fmla="*/ 356647 h 566252"/>
              <a:gd name="connsiteX4" fmla="*/ 850930 w 857826"/>
              <a:gd name="connsiteY4" fmla="*/ 356647 h 566252"/>
              <a:gd name="connsiteX5" fmla="*/ 849112 w 857826"/>
              <a:gd name="connsiteY5" fmla="*/ 367129 h 566252"/>
              <a:gd name="connsiteX6" fmla="*/ 428913 w 857826"/>
              <a:gd name="connsiteY6" fmla="*/ 566252 h 566252"/>
              <a:gd name="connsiteX7" fmla="*/ 8714 w 857826"/>
              <a:gd name="connsiteY7" fmla="*/ 367129 h 566252"/>
              <a:gd name="connsiteX8" fmla="*/ 6897 w 857826"/>
              <a:gd name="connsiteY8" fmla="*/ 356647 h 566252"/>
              <a:gd name="connsiteX9" fmla="*/ 0 w 857826"/>
              <a:gd name="connsiteY9" fmla="*/ 356647 h 566252"/>
              <a:gd name="connsiteX10" fmla="*/ 0 w 857826"/>
              <a:gd name="connsiteY10" fmla="*/ 316870 h 56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826" h="566252">
                <a:moveTo>
                  <a:pt x="0" y="0"/>
                </a:moveTo>
                <a:lnTo>
                  <a:pt x="857826" y="0"/>
                </a:lnTo>
                <a:lnTo>
                  <a:pt x="857826" y="316870"/>
                </a:lnTo>
                <a:lnTo>
                  <a:pt x="857826" y="356647"/>
                </a:lnTo>
                <a:lnTo>
                  <a:pt x="850930" y="356647"/>
                </a:lnTo>
                <a:lnTo>
                  <a:pt x="849112" y="367129"/>
                </a:lnTo>
                <a:cubicBezTo>
                  <a:pt x="809118" y="480769"/>
                  <a:pt x="636185" y="566252"/>
                  <a:pt x="428913" y="566252"/>
                </a:cubicBezTo>
                <a:cubicBezTo>
                  <a:pt x="221641" y="566252"/>
                  <a:pt x="48709" y="480769"/>
                  <a:pt x="8714" y="367129"/>
                </a:cubicBezTo>
                <a:lnTo>
                  <a:pt x="6897" y="356647"/>
                </a:lnTo>
                <a:lnTo>
                  <a:pt x="0" y="356647"/>
                </a:lnTo>
                <a:lnTo>
                  <a:pt x="0" y="316870"/>
                </a:lnTo>
                <a:close/>
              </a:path>
            </a:pathLst>
          </a:cu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E86AF-6016-C64E-925A-76201414DAB0}"/>
              </a:ext>
            </a:extLst>
          </p:cNvPr>
          <p:cNvSpPr/>
          <p:nvPr/>
        </p:nvSpPr>
        <p:spPr>
          <a:xfrm>
            <a:off x="2816469" y="5270114"/>
            <a:ext cx="792454" cy="460755"/>
          </a:xfrm>
          <a:prstGeom prst="ellipse">
            <a:avLst/>
          </a:pr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AC46E4-0F35-424C-A375-2E028AC98EAE}"/>
              </a:ext>
            </a:extLst>
          </p:cNvPr>
          <p:cNvCxnSpPr>
            <a:stCxn id="87" idx="1"/>
            <a:endCxn id="78" idx="1"/>
          </p:cNvCxnSpPr>
          <p:nvPr/>
        </p:nvCxnSpPr>
        <p:spPr>
          <a:xfrm flipV="1">
            <a:off x="3608923" y="5487950"/>
            <a:ext cx="1245717" cy="6502"/>
          </a:xfrm>
          <a:prstGeom prst="line">
            <a:avLst/>
          </a:prstGeom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3F863E52-B1B7-1A4D-AE3F-D3D66298325D}"/>
              </a:ext>
            </a:extLst>
          </p:cNvPr>
          <p:cNvSpPr/>
          <p:nvPr/>
        </p:nvSpPr>
        <p:spPr>
          <a:xfrm>
            <a:off x="2114006" y="4622846"/>
            <a:ext cx="1121865" cy="850848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83B446E6-7895-C441-91F4-35A685CD407A}"/>
              </a:ext>
            </a:extLst>
          </p:cNvPr>
          <p:cNvSpPr/>
          <p:nvPr/>
        </p:nvSpPr>
        <p:spPr>
          <a:xfrm>
            <a:off x="2104877" y="4622846"/>
            <a:ext cx="1121865" cy="850848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F010FA-8162-CC48-8F70-E36B3C72B910}"/>
              </a:ext>
            </a:extLst>
          </p:cNvPr>
          <p:cNvSpPr/>
          <p:nvPr/>
        </p:nvSpPr>
        <p:spPr>
          <a:xfrm>
            <a:off x="2913507" y="6087244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PUMPE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EFEF2E6-335F-5341-907A-209ABCBB8A24}"/>
              </a:ext>
            </a:extLst>
          </p:cNvPr>
          <p:cNvSpPr/>
          <p:nvPr/>
        </p:nvSpPr>
        <p:spPr>
          <a:xfrm>
            <a:off x="1952289" y="6241758"/>
            <a:ext cx="91563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14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RPM/</a:t>
            </a:r>
          </a:p>
          <a:p>
            <a:pPr algn="ctr"/>
            <a:r>
              <a:rPr lang="de-DE" sz="1400" b="1" cap="small" dirty="0" err="1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drehzahl</a:t>
            </a:r>
            <a:endParaRPr lang="de-DE" sz="1400" b="1" cap="small" dirty="0">
              <a:solidFill>
                <a:schemeClr val="accent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12E03B5-CA97-1E43-BC3E-3F5CED3E5BEF}"/>
              </a:ext>
            </a:extLst>
          </p:cNvPr>
          <p:cNvSpPr/>
          <p:nvPr/>
        </p:nvSpPr>
        <p:spPr>
          <a:xfrm>
            <a:off x="1235725" y="4907301"/>
            <a:ext cx="169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lang="de-DE" sz="900" b="1" cap="small" baseline="-25000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venös</a:t>
            </a:r>
            <a:r>
              <a:rPr lang="de-DE" sz="900" b="1" cap="small" baseline="-25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</a:p>
          <a:p>
            <a:pPr algn="ctr"/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ist der ausgeübte </a:t>
            </a:r>
            <a:r>
              <a:rPr lang="de-DE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negative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Saugdruck, um Blut über die Saugkanüle zu ziehen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9EA9812-833A-F445-B5AF-E6738D7D7EA5}"/>
              </a:ext>
            </a:extLst>
          </p:cNvPr>
          <p:cNvSpPr/>
          <p:nvPr/>
        </p:nvSpPr>
        <p:spPr>
          <a:xfrm>
            <a:off x="7117930" y="3184819"/>
            <a:ext cx="893660" cy="49244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300" b="1" cap="small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Sweep</a:t>
            </a:r>
            <a:r>
              <a:rPr lang="de-DE" sz="1300" b="1" cap="small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/  </a:t>
            </a:r>
            <a:r>
              <a:rPr lang="de-DE" sz="1300" b="1" cap="small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gasfluss</a:t>
            </a:r>
            <a:endParaRPr lang="de-DE" sz="1300" b="1" cap="small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89C1E1C-A202-614B-B5D9-0FF08269962C}"/>
              </a:ext>
            </a:extLst>
          </p:cNvPr>
          <p:cNvSpPr/>
          <p:nvPr/>
        </p:nvSpPr>
        <p:spPr>
          <a:xfrm>
            <a:off x="8436422" y="1694514"/>
            <a:ext cx="66557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cap="small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F</a:t>
            </a:r>
            <a:r>
              <a:rPr lang="de-DE" sz="1400" b="1" cap="small" baseline="-2500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</a:t>
            </a:r>
            <a:r>
              <a:rPr lang="de-DE" sz="1400" b="1" cap="small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A95DCB-06E0-974E-B750-529A2D969834}"/>
              </a:ext>
            </a:extLst>
          </p:cNvPr>
          <p:cNvSpPr/>
          <p:nvPr/>
        </p:nvSpPr>
        <p:spPr>
          <a:xfrm rot="5400000">
            <a:off x="1989766" y="4792993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0DA66-1ABC-5D4E-BA92-CBEC1474C33A}"/>
              </a:ext>
            </a:extLst>
          </p:cNvPr>
          <p:cNvGrpSpPr/>
          <p:nvPr/>
        </p:nvGrpSpPr>
        <p:grpSpPr>
          <a:xfrm>
            <a:off x="4153753" y="5445632"/>
            <a:ext cx="347443" cy="375068"/>
            <a:chOff x="3996692" y="5240624"/>
            <a:chExt cx="347443" cy="37506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2389C0D-B2D0-9E4C-95B9-BE86F528163D}"/>
                </a:ext>
              </a:extLst>
            </p:cNvPr>
            <p:cNvSpPr/>
            <p:nvPr/>
          </p:nvSpPr>
          <p:spPr>
            <a:xfrm rot="5400000">
              <a:off x="4055658" y="5440474"/>
              <a:ext cx="215621" cy="1348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43EF806-FF63-AA48-89FE-3DA967AE1C7D}"/>
                </a:ext>
              </a:extLst>
            </p:cNvPr>
            <p:cNvSpPr/>
            <p:nvPr/>
          </p:nvSpPr>
          <p:spPr>
            <a:xfrm>
              <a:off x="3996692" y="5240624"/>
              <a:ext cx="347443" cy="171421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01AF71-66A5-D343-9BB0-9EC57DAE428D}"/>
              </a:ext>
            </a:extLst>
          </p:cNvPr>
          <p:cNvSpPr/>
          <p:nvPr/>
        </p:nvSpPr>
        <p:spPr>
          <a:xfrm>
            <a:off x="7213567" y="4954309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23805707-7FCF-094C-9C5D-6EAA86399D89}"/>
              </a:ext>
            </a:extLst>
          </p:cNvPr>
          <p:cNvSpPr/>
          <p:nvPr/>
        </p:nvSpPr>
        <p:spPr>
          <a:xfrm rot="16140853">
            <a:off x="6965414" y="4940585"/>
            <a:ext cx="347443" cy="171421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AF935314-81F8-754B-9234-AF46E1DD8E6A}"/>
              </a:ext>
            </a:extLst>
          </p:cNvPr>
          <p:cNvSpPr/>
          <p:nvPr/>
        </p:nvSpPr>
        <p:spPr>
          <a:xfrm rot="10800000">
            <a:off x="1092930" y="4098568"/>
            <a:ext cx="872842" cy="535024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2FA7A940-8FE7-A545-B313-DB4149C0F82D}"/>
              </a:ext>
            </a:extLst>
          </p:cNvPr>
          <p:cNvSpPr/>
          <p:nvPr/>
        </p:nvSpPr>
        <p:spPr>
          <a:xfrm>
            <a:off x="1930800" y="4582510"/>
            <a:ext cx="347443" cy="171421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50CDB4-A66F-0A4D-8479-A6B520B1FBEE}"/>
              </a:ext>
            </a:extLst>
          </p:cNvPr>
          <p:cNvSpPr/>
          <p:nvPr/>
        </p:nvSpPr>
        <p:spPr>
          <a:xfrm>
            <a:off x="-71327" y="3881834"/>
            <a:ext cx="10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ultraschall</a:t>
            </a:r>
            <a:r>
              <a:rPr lang="de-DE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 blasen </a:t>
            </a:r>
            <a:r>
              <a:rPr lang="de-DE" sz="9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detektor</a:t>
            </a:r>
            <a:r>
              <a:rPr lang="de-DE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ist eine wichtige Sicherung, die Luftblasen im System erkennt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F11A3A8-D0D6-D74A-B4AF-2346E5A105BC}"/>
              </a:ext>
            </a:extLst>
          </p:cNvPr>
          <p:cNvSpPr/>
          <p:nvPr/>
        </p:nvSpPr>
        <p:spPr>
          <a:xfrm>
            <a:off x="7819102" y="4386716"/>
            <a:ext cx="85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HEPA</a:t>
            </a:r>
          </a:p>
          <a:p>
            <a:pPr algn="ctr"/>
            <a:r>
              <a:rPr lang="de-DE" sz="8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filter</a:t>
            </a:r>
            <a:endParaRPr lang="de-DE" sz="8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6F531EE5-6F4B-C741-A3FB-D7004822B1BA}"/>
              </a:ext>
            </a:extLst>
          </p:cNvPr>
          <p:cNvSpPr/>
          <p:nvPr/>
        </p:nvSpPr>
        <p:spPr>
          <a:xfrm>
            <a:off x="2507730" y="4520643"/>
            <a:ext cx="127132" cy="19021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B5DC3792-7DC6-924D-8E7E-B06661FF5578}"/>
              </a:ext>
            </a:extLst>
          </p:cNvPr>
          <p:cNvSpPr/>
          <p:nvPr/>
        </p:nvSpPr>
        <p:spPr>
          <a:xfrm rot="17100000" flipH="1">
            <a:off x="3097073" y="4527079"/>
            <a:ext cx="201392" cy="29958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9411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057D5C-14A6-2446-9661-A67A0AA74FF4}"/>
              </a:ext>
            </a:extLst>
          </p:cNvPr>
          <p:cNvCxnSpPr/>
          <p:nvPr/>
        </p:nvCxnSpPr>
        <p:spPr>
          <a:xfrm>
            <a:off x="4030173" y="5358446"/>
            <a:ext cx="444291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2D8B34C-B715-C742-B95B-3754A02F7A88}"/>
              </a:ext>
            </a:extLst>
          </p:cNvPr>
          <p:cNvSpPr/>
          <p:nvPr/>
        </p:nvSpPr>
        <p:spPr>
          <a:xfrm>
            <a:off x="5812690" y="3842567"/>
            <a:ext cx="495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cap="small">
                <a:latin typeface="Corbel" panose="020B0503020204020204" pitchFamily="34" charset="0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3D0A83-7941-F145-BE74-716D3C621FAF}"/>
              </a:ext>
            </a:extLst>
          </p:cNvPr>
          <p:cNvSpPr/>
          <p:nvPr/>
        </p:nvSpPr>
        <p:spPr>
          <a:xfrm>
            <a:off x="5090144" y="3799649"/>
            <a:ext cx="473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cap="small">
                <a:latin typeface="Corbel" panose="020B0503020204020204" pitchFamily="34" charset="0"/>
                <a:cs typeface="Futura Medium" panose="020B0602020204020303" pitchFamily="34" charset="-79"/>
              </a:rPr>
              <a:t>CO2</a:t>
            </a:r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E28FA530-49D5-8C46-94DD-BCD04F3EFB69}"/>
              </a:ext>
            </a:extLst>
          </p:cNvPr>
          <p:cNvSpPr/>
          <p:nvPr/>
        </p:nvSpPr>
        <p:spPr>
          <a:xfrm rot="15938699">
            <a:off x="6950913" y="5275386"/>
            <a:ext cx="222010" cy="406400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9A9B14A-F124-C34F-9B09-0E86E8B6AC31}"/>
              </a:ext>
            </a:extLst>
          </p:cNvPr>
          <p:cNvSpPr/>
          <p:nvPr/>
        </p:nvSpPr>
        <p:spPr>
          <a:xfrm>
            <a:off x="1800351" y="3933711"/>
            <a:ext cx="150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S</a:t>
            </a:r>
            <a:r>
              <a:rPr lang="de-DE" sz="900" b="1" cap="small" baseline="-25000" dirty="0">
                <a:latin typeface="Corbel" panose="020B0503020204020204" pitchFamily="34" charset="0"/>
                <a:cs typeface="Futura Medium" panose="020B0602020204020303" pitchFamily="34" charset="-79"/>
              </a:rPr>
              <a:t>einlass</a:t>
            </a:r>
            <a:r>
              <a:rPr lang="de-DE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O2 </a:t>
            </a:r>
            <a:r>
              <a:rPr lang="de-DE" sz="9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sensor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Sauerstoffsättigung des Blutes beim Eingang ins  System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3A984-3220-8046-AF83-D6295ACE8A35}"/>
              </a:ext>
            </a:extLst>
          </p:cNvPr>
          <p:cNvGrpSpPr/>
          <p:nvPr/>
        </p:nvGrpSpPr>
        <p:grpSpPr>
          <a:xfrm>
            <a:off x="5846380" y="3659408"/>
            <a:ext cx="2587546" cy="902042"/>
            <a:chOff x="5846380" y="3659408"/>
            <a:chExt cx="2587546" cy="90204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CE14B59-8443-664D-97AF-AF3BD6240343}"/>
                </a:ext>
              </a:extLst>
            </p:cNvPr>
            <p:cNvSpPr/>
            <p:nvPr/>
          </p:nvSpPr>
          <p:spPr>
            <a:xfrm>
              <a:off x="5846380" y="3659408"/>
              <a:ext cx="2587546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81BA438-432B-A44E-94B3-ADB6F7E1E70C}"/>
                </a:ext>
              </a:extLst>
            </p:cNvPr>
            <p:cNvSpPr/>
            <p:nvPr/>
          </p:nvSpPr>
          <p:spPr>
            <a:xfrm>
              <a:off x="5846560" y="3659750"/>
              <a:ext cx="2587365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5" name="Freeform 124">
            <a:extLst>
              <a:ext uri="{FF2B5EF4-FFF2-40B4-BE49-F238E27FC236}">
                <a16:creationId xmlns:a16="http://schemas.microsoft.com/office/drawing/2014/main" id="{097D5E3B-CC38-A940-A53C-DDAFCFFFBB60}"/>
              </a:ext>
            </a:extLst>
          </p:cNvPr>
          <p:cNvSpPr/>
          <p:nvPr/>
        </p:nvSpPr>
        <p:spPr>
          <a:xfrm rot="20602164">
            <a:off x="7958705" y="3918053"/>
            <a:ext cx="256693" cy="512062"/>
          </a:xfrm>
          <a:custGeom>
            <a:avLst/>
            <a:gdLst>
              <a:gd name="connsiteX0" fmla="*/ 81785 w 256693"/>
              <a:gd name="connsiteY0" fmla="*/ 0 h 512062"/>
              <a:gd name="connsiteX1" fmla="*/ 177447 w 256693"/>
              <a:gd name="connsiteY1" fmla="*/ 0 h 512062"/>
              <a:gd name="connsiteX2" fmla="*/ 177447 w 256693"/>
              <a:gd name="connsiteY2" fmla="*/ 203274 h 512062"/>
              <a:gd name="connsiteX3" fmla="*/ 256693 w 256693"/>
              <a:gd name="connsiteY3" fmla="*/ 203274 h 512062"/>
              <a:gd name="connsiteX4" fmla="*/ 256693 w 256693"/>
              <a:gd name="connsiteY4" fmla="*/ 310160 h 512062"/>
              <a:gd name="connsiteX5" fmla="*/ 177447 w 256693"/>
              <a:gd name="connsiteY5" fmla="*/ 310160 h 512062"/>
              <a:gd name="connsiteX6" fmla="*/ 177447 w 256693"/>
              <a:gd name="connsiteY6" fmla="*/ 512062 h 512062"/>
              <a:gd name="connsiteX7" fmla="*/ 81785 w 256693"/>
              <a:gd name="connsiteY7" fmla="*/ 512062 h 512062"/>
              <a:gd name="connsiteX8" fmla="*/ 81785 w 256693"/>
              <a:gd name="connsiteY8" fmla="*/ 310160 h 512062"/>
              <a:gd name="connsiteX9" fmla="*/ 0 w 256693"/>
              <a:gd name="connsiteY9" fmla="*/ 310160 h 512062"/>
              <a:gd name="connsiteX10" fmla="*/ 0 w 256693"/>
              <a:gd name="connsiteY10" fmla="*/ 203274 h 512062"/>
              <a:gd name="connsiteX11" fmla="*/ 81785 w 256693"/>
              <a:gd name="connsiteY11" fmla="*/ 203274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693" h="512062">
                <a:moveTo>
                  <a:pt x="81785" y="0"/>
                </a:moveTo>
                <a:lnTo>
                  <a:pt x="177447" y="0"/>
                </a:lnTo>
                <a:lnTo>
                  <a:pt x="177447" y="203274"/>
                </a:lnTo>
                <a:lnTo>
                  <a:pt x="256693" y="203274"/>
                </a:lnTo>
                <a:lnTo>
                  <a:pt x="256693" y="310160"/>
                </a:lnTo>
                <a:lnTo>
                  <a:pt x="177447" y="310160"/>
                </a:lnTo>
                <a:lnTo>
                  <a:pt x="177447" y="512062"/>
                </a:lnTo>
                <a:lnTo>
                  <a:pt x="81785" y="512062"/>
                </a:lnTo>
                <a:lnTo>
                  <a:pt x="81785" y="310160"/>
                </a:lnTo>
                <a:lnTo>
                  <a:pt x="0" y="310160"/>
                </a:lnTo>
                <a:lnTo>
                  <a:pt x="0" y="203274"/>
                </a:lnTo>
                <a:lnTo>
                  <a:pt x="81785" y="2032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6" name="Diamond 155">
            <a:extLst>
              <a:ext uri="{FF2B5EF4-FFF2-40B4-BE49-F238E27FC236}">
                <a16:creationId xmlns:a16="http://schemas.microsoft.com/office/drawing/2014/main" id="{8404EEAE-CF6C-194B-8DAE-5CBF59C57FBD}"/>
              </a:ext>
            </a:extLst>
          </p:cNvPr>
          <p:cNvSpPr/>
          <p:nvPr/>
        </p:nvSpPr>
        <p:spPr>
          <a:xfrm>
            <a:off x="4791193" y="4605951"/>
            <a:ext cx="1749631" cy="1747777"/>
          </a:xfrm>
          <a:prstGeom prst="diamond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D132AA51-2822-DB43-A6FD-14786D4BA3BD}"/>
              </a:ext>
            </a:extLst>
          </p:cNvPr>
          <p:cNvSpPr/>
          <p:nvPr/>
        </p:nvSpPr>
        <p:spPr>
          <a:xfrm>
            <a:off x="5398909" y="4439179"/>
            <a:ext cx="593745" cy="554182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D20D0A44-3C82-6D4D-B3B4-D39B8A9F57FF}"/>
              </a:ext>
            </a:extLst>
          </p:cNvPr>
          <p:cNvSpPr/>
          <p:nvPr/>
        </p:nvSpPr>
        <p:spPr>
          <a:xfrm>
            <a:off x="4854640" y="4674519"/>
            <a:ext cx="1626862" cy="1626862"/>
          </a:xfrm>
          <a:prstGeom prst="diamond">
            <a:avLst/>
          </a:prstGeom>
          <a:gradFill>
            <a:gsLst>
              <a:gs pos="68000">
                <a:srgbClr val="FF2F09"/>
              </a:gs>
              <a:gs pos="39000">
                <a:srgbClr val="950000"/>
              </a:gs>
            </a:gsLst>
            <a:lin ang="1200000" scaled="0"/>
          </a:gra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0093A56-0F27-F84C-9CAF-1022FF70E85F}"/>
              </a:ext>
            </a:extLst>
          </p:cNvPr>
          <p:cNvSpPr/>
          <p:nvPr/>
        </p:nvSpPr>
        <p:spPr>
          <a:xfrm>
            <a:off x="5169069" y="5311443"/>
            <a:ext cx="10342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cap="small" dirty="0">
                <a:latin typeface="+mj-lt"/>
                <a:cs typeface="Futura Medium" panose="020B0602020204020303" pitchFamily="34" charset="-79"/>
              </a:rPr>
              <a:t>OXYGENATOR</a:t>
            </a:r>
          </a:p>
          <a:p>
            <a:pPr algn="ctr"/>
            <a:r>
              <a:rPr lang="de-DE" sz="1000" b="1" cap="small" dirty="0">
                <a:latin typeface="+mj-lt"/>
                <a:cs typeface="Futura Medium" panose="020B0602020204020303" pitchFamily="34" charset="-79"/>
              </a:rPr>
              <a:t>(</a:t>
            </a:r>
            <a:r>
              <a:rPr lang="de-DE" sz="1000" b="1" cap="small" dirty="0" err="1">
                <a:latin typeface="+mj-lt"/>
                <a:cs typeface="Futura Medium" panose="020B0602020204020303" pitchFamily="34" charset="-79"/>
              </a:rPr>
              <a:t>membranlunge</a:t>
            </a:r>
            <a:r>
              <a:rPr lang="de-DE" sz="1000" b="1" cap="small" dirty="0">
                <a:latin typeface="+mj-lt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05F9E307-01D3-0A43-8F58-3EFDD6505C41}"/>
              </a:ext>
            </a:extLst>
          </p:cNvPr>
          <p:cNvSpPr/>
          <p:nvPr/>
        </p:nvSpPr>
        <p:spPr>
          <a:xfrm rot="16200000">
            <a:off x="4705685" y="5414853"/>
            <a:ext cx="108694" cy="13850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Round Same Side Corner Rectangle 127">
            <a:extLst>
              <a:ext uri="{FF2B5EF4-FFF2-40B4-BE49-F238E27FC236}">
                <a16:creationId xmlns:a16="http://schemas.microsoft.com/office/drawing/2014/main" id="{8B2792F4-F7C1-B542-BAB3-CCBE56DC2109}"/>
              </a:ext>
            </a:extLst>
          </p:cNvPr>
          <p:cNvSpPr/>
          <p:nvPr/>
        </p:nvSpPr>
        <p:spPr>
          <a:xfrm rot="5400000">
            <a:off x="6522273" y="5412876"/>
            <a:ext cx="96644" cy="138500"/>
          </a:xfrm>
          <a:prstGeom prst="round2SameRect">
            <a:avLst/>
          </a:prstGeom>
          <a:solidFill>
            <a:srgbClr val="FF7E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4D14ADB3-836B-0345-86BE-52A02F4D828E}"/>
              </a:ext>
            </a:extLst>
          </p:cNvPr>
          <p:cNvSpPr/>
          <p:nvPr/>
        </p:nvSpPr>
        <p:spPr>
          <a:xfrm>
            <a:off x="355696" y="5575036"/>
            <a:ext cx="1592986" cy="1259038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17D404F-21B0-504F-988C-30E900AC4648}"/>
              </a:ext>
            </a:extLst>
          </p:cNvPr>
          <p:cNvSpPr/>
          <p:nvPr/>
        </p:nvSpPr>
        <p:spPr>
          <a:xfrm>
            <a:off x="314658" y="5552731"/>
            <a:ext cx="177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orbel" panose="020B0503020204020204" pitchFamily="34" charset="0"/>
              </a:rPr>
              <a:t>Die </a:t>
            </a:r>
            <a:r>
              <a:rPr lang="de-DE" sz="1000" b="1" dirty="0">
                <a:latin typeface="Corbel" panose="020B0503020204020204" pitchFamily="34" charset="0"/>
              </a:rPr>
              <a:t>ZENTRIFUGALPUMPE </a:t>
            </a:r>
            <a:r>
              <a:rPr lang="de-DE" sz="1000" dirty="0">
                <a:latin typeface="Corbel" panose="020B0503020204020204" pitchFamily="34" charset="0"/>
              </a:rPr>
              <a:t>bewegt das Blut durch das ECMO System. Die</a:t>
            </a:r>
            <a:r>
              <a:rPr lang="de-DE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 DREH-ZAHL 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bestimmt die </a:t>
            </a:r>
            <a:r>
              <a:rPr lang="de-DE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BLUT-FLUSSRATE. 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Zusammen mit F</a:t>
            </a:r>
            <a:r>
              <a:rPr lang="de-DE" sz="1000" baseline="-25000" dirty="0">
                <a:solidFill>
                  <a:prstClr val="black"/>
                </a:solidFill>
                <a:latin typeface="Corbel" panose="020B0503020204020204" pitchFamily="34" charset="0"/>
              </a:rPr>
              <a:t>D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O2 bestimmt der Blutfluss den PaO2. In VA bestimmt RPM auch das </a:t>
            </a:r>
            <a:r>
              <a:rPr lang="de-DE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HZV </a:t>
            </a:r>
            <a:r>
              <a:rPr lang="de-DE" sz="1000" dirty="0">
                <a:latin typeface="Corbel" panose="020B0503020204020204" pitchFamily="34" charset="0"/>
              </a:rPr>
              <a:t>&amp;</a:t>
            </a:r>
            <a:r>
              <a:rPr lang="de-DE" sz="10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de-DE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MAP</a:t>
            </a:r>
          </a:p>
        </p:txBody>
      </p:sp>
      <p:cxnSp>
        <p:nvCxnSpPr>
          <p:cNvPr id="179" name="Elbow Connector 178">
            <a:extLst>
              <a:ext uri="{FF2B5EF4-FFF2-40B4-BE49-F238E27FC236}">
                <a16:creationId xmlns:a16="http://schemas.microsoft.com/office/drawing/2014/main" id="{E6680A4B-A23D-0449-8F97-CDABC75999E9}"/>
              </a:ext>
            </a:extLst>
          </p:cNvPr>
          <p:cNvCxnSpPr>
            <a:cxnSpLocks/>
            <a:stCxn id="167" idx="3"/>
            <a:endCxn id="88" idx="2"/>
          </p:cNvCxnSpPr>
          <p:nvPr/>
        </p:nvCxnSpPr>
        <p:spPr>
          <a:xfrm flipV="1">
            <a:off x="1948682" y="5748759"/>
            <a:ext cx="804995" cy="4557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5C4EDEE6-9450-B844-9059-8DA17922C038}"/>
              </a:ext>
            </a:extLst>
          </p:cNvPr>
          <p:cNvSpPr txBox="1"/>
          <p:nvPr/>
        </p:nvSpPr>
        <p:spPr>
          <a:xfrm>
            <a:off x="6065509" y="633722"/>
            <a:ext cx="331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pH</a:t>
            </a:r>
            <a:r>
              <a:rPr lang="de-DE" sz="1100" b="1" dirty="0"/>
              <a:t>  /  </a:t>
            </a:r>
            <a:r>
              <a:rPr lang="de-DE" sz="1600" b="1" dirty="0"/>
              <a:t>PCO2</a:t>
            </a:r>
            <a:r>
              <a:rPr lang="de-DE" sz="1100" b="1" dirty="0"/>
              <a:t>  /  </a:t>
            </a:r>
            <a:r>
              <a:rPr lang="de-DE" sz="1600" b="1" dirty="0"/>
              <a:t>PaO2</a:t>
            </a:r>
            <a:r>
              <a:rPr lang="de-DE" sz="1100" b="1" dirty="0"/>
              <a:t>  /  </a:t>
            </a:r>
            <a:r>
              <a:rPr lang="de-DE" sz="1600" b="1" dirty="0"/>
              <a:t>HCO3       SpO2  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8FB0B84-807E-8F48-9869-964F2EF283AA}"/>
              </a:ext>
            </a:extLst>
          </p:cNvPr>
          <p:cNvSpPr txBox="1"/>
          <p:nvPr/>
        </p:nvSpPr>
        <p:spPr>
          <a:xfrm>
            <a:off x="6075361" y="1115824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solidFill>
                  <a:schemeClr val="accent6">
                    <a:lumMod val="75000"/>
                  </a:schemeClr>
                </a:solidFill>
              </a:rPr>
              <a:t>VENTILATION</a:t>
            </a:r>
            <a:endParaRPr lang="de-DE" sz="1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733344D-6B97-1D4B-A4F0-04E945FE84C1}"/>
              </a:ext>
            </a:extLst>
          </p:cNvPr>
          <p:cNvSpPr txBox="1"/>
          <p:nvPr/>
        </p:nvSpPr>
        <p:spPr>
          <a:xfrm>
            <a:off x="7593987" y="1115824"/>
            <a:ext cx="1142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</a:rPr>
              <a:t>OXYGENIERUNG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3277919-76D8-D440-A23D-11401F0D6BCA}"/>
              </a:ext>
            </a:extLst>
          </p:cNvPr>
          <p:cNvSpPr/>
          <p:nvPr/>
        </p:nvSpPr>
        <p:spPr>
          <a:xfrm>
            <a:off x="6106904" y="690370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346CDC0-7074-7546-9B78-7E10B28A38C6}"/>
              </a:ext>
            </a:extLst>
          </p:cNvPr>
          <p:cNvSpPr/>
          <p:nvPr/>
        </p:nvSpPr>
        <p:spPr>
          <a:xfrm>
            <a:off x="6634125" y="690370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052B1EF-D5CA-B142-8BA7-B543E46C4569}"/>
              </a:ext>
            </a:extLst>
          </p:cNvPr>
          <p:cNvSpPr/>
          <p:nvPr/>
        </p:nvSpPr>
        <p:spPr>
          <a:xfrm>
            <a:off x="7230275" y="683731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DDF0A10C-32E6-FB4E-9595-EE50289F2FB5}"/>
              </a:ext>
            </a:extLst>
          </p:cNvPr>
          <p:cNvCxnSpPr>
            <a:cxnSpLocks/>
            <a:stCxn id="182" idx="0"/>
            <a:endCxn id="187" idx="2"/>
          </p:cNvCxnSpPr>
          <p:nvPr/>
        </p:nvCxnSpPr>
        <p:spPr>
          <a:xfrm rot="16200000" flipV="1">
            <a:off x="7693294" y="643944"/>
            <a:ext cx="150187" cy="7935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8D61E44-D72B-B24E-8EC5-45E61EE957C7}"/>
              </a:ext>
            </a:extLst>
          </p:cNvPr>
          <p:cNvSpPr/>
          <p:nvPr/>
        </p:nvSpPr>
        <p:spPr>
          <a:xfrm>
            <a:off x="5798054" y="1138724"/>
            <a:ext cx="15522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900" dirty="0"/>
          </a:p>
          <a:p>
            <a:pPr algn="ctr"/>
            <a:r>
              <a:rPr lang="de-DE" sz="900" dirty="0"/>
              <a:t>Um PaCO2 zu reduzieren oder  pH zu erhöhen </a:t>
            </a:r>
            <a:r>
              <a:rPr lang="de-DE" sz="900" dirty="0">
                <a:sym typeface="Wingdings" pitchFamily="2" charset="2"/>
              </a:rPr>
              <a:t> </a:t>
            </a:r>
            <a:r>
              <a:rPr lang="de-DE" sz="900" b="1" dirty="0">
                <a:sym typeface="Wingdings" pitchFamily="2" charset="2"/>
              </a:rPr>
              <a:t>SWEEP / GASFLUSS Erhöhung</a:t>
            </a:r>
            <a:endParaRPr lang="de-DE" sz="900" b="1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F4C5CC7-3E8F-624B-BF61-DB6932FBB6DF}"/>
              </a:ext>
            </a:extLst>
          </p:cNvPr>
          <p:cNvSpPr/>
          <p:nvPr/>
        </p:nvSpPr>
        <p:spPr>
          <a:xfrm>
            <a:off x="7361856" y="1126849"/>
            <a:ext cx="15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900" dirty="0"/>
          </a:p>
          <a:p>
            <a:pPr algn="ctr"/>
            <a:r>
              <a:rPr lang="de-DE" sz="900" dirty="0"/>
              <a:t>Um PaO2 zu erhöhen </a:t>
            </a:r>
            <a:r>
              <a:rPr lang="de-DE" sz="900" dirty="0">
                <a:sym typeface="Wingdings" pitchFamily="2" charset="2"/>
              </a:rPr>
              <a:t></a:t>
            </a:r>
            <a:r>
              <a:rPr lang="de-DE" sz="900" dirty="0"/>
              <a:t> </a:t>
            </a:r>
            <a:r>
              <a:rPr lang="de-DE" sz="900" b="1" dirty="0"/>
              <a:t>RPM</a:t>
            </a:r>
            <a:r>
              <a:rPr lang="de-DE" sz="900" dirty="0"/>
              <a:t> / </a:t>
            </a:r>
            <a:r>
              <a:rPr lang="de-DE" sz="900" b="1" dirty="0"/>
              <a:t>DREHZAHL </a:t>
            </a:r>
            <a:r>
              <a:rPr lang="de-DE" sz="900" dirty="0"/>
              <a:t>oder </a:t>
            </a:r>
            <a:r>
              <a:rPr lang="de-DE" sz="900" b="1" dirty="0"/>
              <a:t>F</a:t>
            </a:r>
            <a:r>
              <a:rPr lang="de-DE" sz="900" b="1" baseline="-25000" dirty="0"/>
              <a:t>D</a:t>
            </a:r>
            <a:r>
              <a:rPr lang="de-DE" sz="900" b="1" dirty="0"/>
              <a:t>O2 Erhöhung</a:t>
            </a:r>
          </a:p>
        </p:txBody>
      </p: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8E2A40D0-7CAF-F74F-99BB-BE3D5E6C8D9A}"/>
              </a:ext>
            </a:extLst>
          </p:cNvPr>
          <p:cNvCxnSpPr>
            <a:cxnSpLocks/>
            <a:stCxn id="182" idx="0"/>
            <a:endCxn id="193" idx="2"/>
          </p:cNvCxnSpPr>
          <p:nvPr/>
        </p:nvCxnSpPr>
        <p:spPr>
          <a:xfrm rot="5400000" flipH="1" flipV="1">
            <a:off x="8446701" y="684111"/>
            <a:ext cx="150187" cy="7132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94415B9-1570-4D4E-8FD4-1990EF21FC9F}"/>
              </a:ext>
            </a:extLst>
          </p:cNvPr>
          <p:cNvSpPr/>
          <p:nvPr/>
        </p:nvSpPr>
        <p:spPr>
          <a:xfrm>
            <a:off x="8736361" y="683731"/>
            <a:ext cx="284108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1B5A6A3-F8EA-564F-8A24-16C729CD2F5F}"/>
              </a:ext>
            </a:extLst>
          </p:cNvPr>
          <p:cNvSpPr txBox="1"/>
          <p:nvPr/>
        </p:nvSpPr>
        <p:spPr>
          <a:xfrm>
            <a:off x="6716206" y="433410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BGA</a:t>
            </a:r>
            <a:endParaRPr lang="de-DE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1F08474-F69A-494F-9886-3C63C44FF96B}"/>
              </a:ext>
            </a:extLst>
          </p:cNvPr>
          <p:cNvSpPr txBox="1"/>
          <p:nvPr/>
        </p:nvSpPr>
        <p:spPr>
          <a:xfrm>
            <a:off x="8363777" y="433410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Pulse Ox</a:t>
            </a:r>
            <a:endParaRPr lang="de-DE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6" name="Left Bracket 195">
            <a:extLst>
              <a:ext uri="{FF2B5EF4-FFF2-40B4-BE49-F238E27FC236}">
                <a16:creationId xmlns:a16="http://schemas.microsoft.com/office/drawing/2014/main" id="{6FF6B560-3D8B-3743-A044-E1854D7B359D}"/>
              </a:ext>
            </a:extLst>
          </p:cNvPr>
          <p:cNvSpPr/>
          <p:nvPr/>
        </p:nvSpPr>
        <p:spPr>
          <a:xfrm rot="5400000">
            <a:off x="7237298" y="-415719"/>
            <a:ext cx="48543" cy="2179782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Left Bracket 196">
            <a:extLst>
              <a:ext uri="{FF2B5EF4-FFF2-40B4-BE49-F238E27FC236}">
                <a16:creationId xmlns:a16="http://schemas.microsoft.com/office/drawing/2014/main" id="{90B4AC46-4828-0E46-9128-2FD6663C5A58}"/>
              </a:ext>
            </a:extLst>
          </p:cNvPr>
          <p:cNvSpPr/>
          <p:nvPr/>
        </p:nvSpPr>
        <p:spPr>
          <a:xfrm rot="5400000">
            <a:off x="8821089" y="357847"/>
            <a:ext cx="45853" cy="62547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1C40FC7-C33D-5942-8098-924DAFA84304}"/>
              </a:ext>
            </a:extLst>
          </p:cNvPr>
          <p:cNvSpPr/>
          <p:nvPr/>
        </p:nvSpPr>
        <p:spPr>
          <a:xfrm rot="16200000">
            <a:off x="-515269" y="6096425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hlinkClick r:id="rId11"/>
              </a:rPr>
              <a:t>CC BY-SA 3.0 </a:t>
            </a:r>
            <a:endParaRPr lang="de-DE" sz="800"/>
          </a:p>
          <a:p>
            <a:r>
              <a:rPr lang="de-DE" sz="800">
                <a:latin typeface="+mj-lt"/>
              </a:rPr>
              <a:t>v1.0 (2021-11-13)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A307CEA-B40D-A245-A056-290ACCED1A02}"/>
              </a:ext>
            </a:extLst>
          </p:cNvPr>
          <p:cNvSpPr/>
          <p:nvPr/>
        </p:nvSpPr>
        <p:spPr>
          <a:xfrm>
            <a:off x="1491541" y="2159450"/>
            <a:ext cx="19793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Es gibt unterschiedliche </a:t>
            </a:r>
            <a:r>
              <a:rPr lang="de-DE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SAUG &amp;</a:t>
            </a:r>
            <a:r>
              <a:rPr lang="de-DE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de-DE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RÜCKFLUSS</a:t>
            </a:r>
            <a:r>
              <a:rPr lang="de-DE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Möglichkeiten, je nach</a:t>
            </a:r>
            <a:r>
              <a:rPr lang="de-DE" sz="1000" dirty="0">
                <a:latin typeface="Corbel" panose="020B0503020204020204" pitchFamily="34" charset="0"/>
              </a:rPr>
              <a:t> Modus (VV </a:t>
            </a:r>
            <a:r>
              <a:rPr lang="de-DE" sz="1000" dirty="0" err="1">
                <a:latin typeface="Corbel" panose="020B0503020204020204" pitchFamily="34" charset="0"/>
              </a:rPr>
              <a:t>vs</a:t>
            </a:r>
            <a:r>
              <a:rPr lang="de-DE" sz="1000" dirty="0">
                <a:latin typeface="Corbel" panose="020B0503020204020204" pitchFamily="34" charset="0"/>
              </a:rPr>
              <a:t> VA), Fluss &amp; Anatomie. </a:t>
            </a:r>
            <a:r>
              <a:rPr lang="de-DE" sz="1000" b="1" dirty="0">
                <a:solidFill>
                  <a:srgbClr val="000000"/>
                </a:solidFill>
                <a:latin typeface="Corbel" panose="020B0503020204020204" pitchFamily="34" charset="0"/>
              </a:rPr>
              <a:t>Die hier abgebildete</a:t>
            </a:r>
            <a:r>
              <a:rPr lang="de-DE" sz="1000" b="1" dirty="0">
                <a:solidFill>
                  <a:srgbClr val="000000"/>
                </a:solidFill>
              </a:rPr>
              <a:t> Konfiguration ist VV ECMO.</a:t>
            </a:r>
            <a:r>
              <a:rPr lang="de-DE" sz="1000" dirty="0">
                <a:solidFill>
                  <a:srgbClr val="000000"/>
                </a:solidFill>
              </a:rPr>
              <a:t> (</a:t>
            </a:r>
            <a:r>
              <a:rPr lang="de-DE" sz="1000" b="1" dirty="0">
                <a:solidFill>
                  <a:schemeClr val="accent1"/>
                </a:solidFill>
              </a:rPr>
              <a:t>Saugen</a:t>
            </a:r>
            <a:r>
              <a:rPr lang="de-DE" sz="1000" dirty="0">
                <a:solidFill>
                  <a:srgbClr val="000000"/>
                </a:solidFill>
              </a:rPr>
              <a:t> über die </a:t>
            </a:r>
            <a:r>
              <a:rPr lang="de-DE" sz="1000" dirty="0" err="1">
                <a:solidFill>
                  <a:srgbClr val="000000"/>
                </a:solidFill>
              </a:rPr>
              <a:t>Femuralvene</a:t>
            </a:r>
            <a:r>
              <a:rPr lang="de-DE" sz="1000" dirty="0">
                <a:solidFill>
                  <a:srgbClr val="000000"/>
                </a:solidFill>
              </a:rPr>
              <a:t> und </a:t>
            </a:r>
            <a:r>
              <a:rPr lang="de-DE" sz="1000" b="1" dirty="0">
                <a:solidFill>
                  <a:srgbClr val="C00000"/>
                </a:solidFill>
              </a:rPr>
              <a:t>Rückfluss </a:t>
            </a:r>
            <a:r>
              <a:rPr lang="de-DE" sz="1000" dirty="0"/>
              <a:t>über die VJI</a:t>
            </a:r>
            <a:r>
              <a:rPr lang="de-DE" sz="1000" dirty="0">
                <a:solidFill>
                  <a:srgbClr val="000000"/>
                </a:solidFill>
              </a:rPr>
              <a:t>)</a:t>
            </a:r>
            <a:endParaRPr lang="de-DE" sz="1000" b="1" dirty="0">
              <a:solidFill>
                <a:srgbClr val="000000"/>
              </a:solidFill>
            </a:endParaRPr>
          </a:p>
        </p:txBody>
      </p:sp>
      <p:sp>
        <p:nvSpPr>
          <p:cNvPr id="202" name="Round Same Side Corner Rectangle 201">
            <a:extLst>
              <a:ext uri="{FF2B5EF4-FFF2-40B4-BE49-F238E27FC236}">
                <a16:creationId xmlns:a16="http://schemas.microsoft.com/office/drawing/2014/main" id="{D22BA220-E1DE-2948-B133-4B0346C75A4C}"/>
              </a:ext>
            </a:extLst>
          </p:cNvPr>
          <p:cNvSpPr/>
          <p:nvPr/>
        </p:nvSpPr>
        <p:spPr>
          <a:xfrm rot="16200000">
            <a:off x="7014802" y="4465911"/>
            <a:ext cx="127132" cy="19021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0AEC109-EF04-B942-8025-DDDA0EE5D3D7}"/>
              </a:ext>
            </a:extLst>
          </p:cNvPr>
          <p:cNvSpPr/>
          <p:nvPr/>
        </p:nvSpPr>
        <p:spPr>
          <a:xfrm>
            <a:off x="7009750" y="4394614"/>
            <a:ext cx="92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S</a:t>
            </a:r>
            <a:r>
              <a:rPr lang="de-DE" sz="900" b="1" cap="small" baseline="-25000" dirty="0">
                <a:latin typeface="Corbel" panose="020B0503020204020204" pitchFamily="34" charset="0"/>
                <a:cs typeface="Futura Medium" panose="020B0602020204020303" pitchFamily="34" charset="-79"/>
              </a:rPr>
              <a:t>auslass</a:t>
            </a:r>
            <a:r>
              <a:rPr lang="de-DE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O2 </a:t>
            </a:r>
            <a:r>
              <a:rPr lang="de-DE" sz="9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sensor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551E8DB-3752-5D4C-AA14-5315322546C3}"/>
              </a:ext>
            </a:extLst>
          </p:cNvPr>
          <p:cNvSpPr/>
          <p:nvPr/>
        </p:nvSpPr>
        <p:spPr>
          <a:xfrm>
            <a:off x="3187480" y="249490"/>
            <a:ext cx="10086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INDIKATIONEN: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598D777-508E-6B44-9516-2CA4978A235E}"/>
              </a:ext>
            </a:extLst>
          </p:cNvPr>
          <p:cNvSpPr/>
          <p:nvPr/>
        </p:nvSpPr>
        <p:spPr>
          <a:xfrm>
            <a:off x="3195765" y="356812"/>
            <a:ext cx="31241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50" b="1" dirty="0"/>
              <a:t>· VV: </a:t>
            </a:r>
            <a:r>
              <a:rPr lang="de-DE" sz="950" dirty="0">
                <a:hlinkClick r:id="rId12"/>
              </a:rPr>
              <a:t>Refraktäre Hypoxämie/gemischtes respiratorisches Versagen</a:t>
            </a:r>
            <a:r>
              <a:rPr lang="de-DE" sz="950" dirty="0"/>
              <a:t>  als Brücke zur Erholung oder Transplantation</a:t>
            </a:r>
          </a:p>
          <a:p>
            <a:r>
              <a:rPr lang="de-DE" sz="950" b="1" dirty="0"/>
              <a:t>· E</a:t>
            </a:r>
            <a:r>
              <a:rPr lang="de-DE" sz="950" b="1" dirty="0">
                <a:solidFill>
                  <a:srgbClr val="000000"/>
                </a:solidFill>
              </a:rPr>
              <a:t>CCO</a:t>
            </a:r>
            <a:r>
              <a:rPr lang="de-DE" sz="950" b="1" baseline="-25000" dirty="0">
                <a:solidFill>
                  <a:srgbClr val="000000"/>
                </a:solidFill>
              </a:rPr>
              <a:t>2</a:t>
            </a:r>
            <a:r>
              <a:rPr lang="de-DE" sz="950" b="1" dirty="0">
                <a:solidFill>
                  <a:srgbClr val="000000"/>
                </a:solidFill>
              </a:rPr>
              <a:t>R</a:t>
            </a:r>
            <a:r>
              <a:rPr lang="de-DE" sz="950" dirty="0">
                <a:solidFill>
                  <a:srgbClr val="000000"/>
                </a:solidFill>
              </a:rPr>
              <a:t>: </a:t>
            </a:r>
            <a:r>
              <a:rPr lang="de-DE" sz="950" dirty="0">
                <a:solidFill>
                  <a:srgbClr val="000000"/>
                </a:solidFill>
                <a:hlinkClick r:id="rId13"/>
              </a:rPr>
              <a:t>Refraktäre Hypercapnie</a:t>
            </a:r>
            <a:r>
              <a:rPr lang="de-DE" sz="950" dirty="0">
                <a:solidFill>
                  <a:srgbClr val="000000"/>
                </a:solidFill>
              </a:rPr>
              <a:t> ähnlich zu VV aber niedrigerer Fluss/dünnere Kanüle</a:t>
            </a:r>
            <a:endParaRPr lang="de-DE" sz="950" dirty="0"/>
          </a:p>
          <a:p>
            <a:r>
              <a:rPr lang="de-DE" sz="950" b="1" dirty="0"/>
              <a:t>· VA: </a:t>
            </a:r>
            <a:r>
              <a:rPr lang="de-DE" sz="950" dirty="0">
                <a:solidFill>
                  <a:srgbClr val="000000"/>
                </a:solidFill>
                <a:hlinkClick r:id="rId14"/>
              </a:rPr>
              <a:t>Respiratorische- &amp; Kreislaufunterstützung</a:t>
            </a:r>
            <a:r>
              <a:rPr lang="de-DE" sz="950" dirty="0">
                <a:solidFill>
                  <a:srgbClr val="000000"/>
                </a:solidFill>
              </a:rPr>
              <a:t> – Kreislauf-stillstand, Vergiftungen, schwere LAE, </a:t>
            </a:r>
            <a:r>
              <a:rPr lang="de-DE" sz="950" dirty="0" err="1">
                <a:solidFill>
                  <a:srgbClr val="000000"/>
                </a:solidFill>
              </a:rPr>
              <a:t>Kardiogener</a:t>
            </a:r>
            <a:r>
              <a:rPr lang="de-DE" sz="950" dirty="0">
                <a:solidFill>
                  <a:srgbClr val="000000"/>
                </a:solidFill>
              </a:rPr>
              <a:t> Schock, etc. Brücke zur Erholung, Transplant, oder  Gerät.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950" dirty="0">
              <a:solidFill>
                <a:srgbClr val="000000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F5394C6-D9F4-6049-9885-0780F4B16D98}"/>
              </a:ext>
            </a:extLst>
          </p:cNvPr>
          <p:cNvSpPr/>
          <p:nvPr/>
        </p:nvSpPr>
        <p:spPr>
          <a:xfrm>
            <a:off x="3684396" y="5798350"/>
            <a:ext cx="13445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lang="de-DE" sz="900" b="1" cap="small" baseline="-25000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PRä</a:t>
            </a:r>
            <a:r>
              <a:rPr lang="de-DE" sz="900" b="1" cap="small" baseline="-25000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-filter</a:t>
            </a:r>
            <a:r>
              <a:rPr lang="de-DE" sz="900" b="1" cap="small" baseline="-25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</a:p>
          <a:p>
            <a:pPr algn="ctr"/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(auch </a:t>
            </a:r>
            <a:r>
              <a:rPr lang="de-DE" sz="900" b="1" dirty="0">
                <a:solidFill>
                  <a:schemeClr val="accent2"/>
                </a:solidFill>
                <a:latin typeface="Corbel" panose="020B0503020204020204" pitchFamily="34" charset="0"/>
              </a:rPr>
              <a:t>P</a:t>
            </a:r>
            <a:r>
              <a:rPr lang="de-DE" sz="900" b="1" baseline="-25000" dirty="0">
                <a:solidFill>
                  <a:schemeClr val="accent2"/>
                </a:solidFill>
                <a:latin typeface="Corbel" panose="020B0503020204020204" pitchFamily="34" charset="0"/>
              </a:rPr>
              <a:t>INTERN  </a:t>
            </a:r>
            <a:r>
              <a:rPr lang="de-DE" sz="900" dirty="0">
                <a:latin typeface="Corbel" panose="020B0503020204020204" pitchFamily="34" charset="0"/>
              </a:rPr>
              <a:t>genannt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) ist  der positive Druck, der Blut durch den </a:t>
            </a:r>
            <a:r>
              <a:rPr lang="de-DE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Oxygenator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treibt)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28C4EB0-AB6E-8F42-9BCD-17290C4DA4FB}"/>
              </a:ext>
            </a:extLst>
          </p:cNvPr>
          <p:cNvSpPr/>
          <p:nvPr/>
        </p:nvSpPr>
        <p:spPr>
          <a:xfrm>
            <a:off x="5964143" y="5902930"/>
            <a:ext cx="1486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prstClr val="black"/>
                </a:solidFill>
                <a:latin typeface="Corbel" panose="020B0503020204020204" pitchFamily="34" charset="0"/>
              </a:rPr>
              <a:t>THERMOMETER &amp; WÄRMETAUSCHER</a:t>
            </a:r>
            <a:endParaRPr lang="de-DE" sz="1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C2D559D1-457C-CB41-A6D4-393D65882B1F}"/>
              </a:ext>
            </a:extLst>
          </p:cNvPr>
          <p:cNvSpPr/>
          <p:nvPr/>
        </p:nvSpPr>
        <p:spPr>
          <a:xfrm rot="9793542" flipH="1" flipV="1">
            <a:off x="8881838" y="2019422"/>
            <a:ext cx="231722" cy="76642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accent1"/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90E93FA0-CBCC-274B-9307-D4C58BE3B7DE}"/>
              </a:ext>
            </a:extLst>
          </p:cNvPr>
          <p:cNvSpPr/>
          <p:nvPr/>
        </p:nvSpPr>
        <p:spPr>
          <a:xfrm rot="3289321" flipH="1" flipV="1">
            <a:off x="8005987" y="2917848"/>
            <a:ext cx="137158" cy="3757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accent6"/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3DEC13D7-71B4-B649-B03A-E8F4367750D4}"/>
              </a:ext>
            </a:extLst>
          </p:cNvPr>
          <p:cNvSpPr/>
          <p:nvPr/>
        </p:nvSpPr>
        <p:spPr>
          <a:xfrm rot="5001649">
            <a:off x="5834637" y="4112501"/>
            <a:ext cx="210288" cy="241749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2E8CB4DB-96B3-7247-98BD-A0ECEF727FBF}"/>
              </a:ext>
            </a:extLst>
          </p:cNvPr>
          <p:cNvSpPr/>
          <p:nvPr/>
        </p:nvSpPr>
        <p:spPr>
          <a:xfrm rot="20529670" flipH="1" flipV="1">
            <a:off x="5324894" y="4082046"/>
            <a:ext cx="206305" cy="24512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FC17588-3536-394C-9BAC-373A9743971D}"/>
              </a:ext>
            </a:extLst>
          </p:cNvPr>
          <p:cNvSpPr/>
          <p:nvPr/>
        </p:nvSpPr>
        <p:spPr>
          <a:xfrm>
            <a:off x="7379451" y="4669621"/>
            <a:ext cx="1849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cap="small" dirty="0">
                <a:solidFill>
                  <a:srgbClr val="7030A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lang="de-DE" sz="1100" b="1" cap="small" baseline="-25000" dirty="0">
                <a:solidFill>
                  <a:srgbClr val="7030A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POST-</a:t>
            </a:r>
            <a:r>
              <a:rPr lang="de-DE" sz="1100" b="1" cap="small" baseline="-25000" dirty="0" err="1">
                <a:solidFill>
                  <a:srgbClr val="7030A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mEMBRanär</a:t>
            </a:r>
            <a:r>
              <a:rPr lang="de-DE" sz="1100" b="1" cap="small" baseline="-25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 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(auch </a:t>
            </a:r>
            <a:r>
              <a:rPr lang="de-DE" sz="900" b="1" dirty="0">
                <a:solidFill>
                  <a:srgbClr val="7030A0"/>
                </a:solidFill>
                <a:latin typeface="Corbel" panose="020B0503020204020204" pitchFamily="34" charset="0"/>
              </a:rPr>
              <a:t>P</a:t>
            </a:r>
            <a:r>
              <a:rPr lang="de-DE" sz="900" b="1" baseline="-25000" dirty="0">
                <a:solidFill>
                  <a:srgbClr val="7030A0"/>
                </a:solidFill>
                <a:latin typeface="Corbel" panose="020B0503020204020204" pitchFamily="34" charset="0"/>
              </a:rPr>
              <a:t>ARTERIAL  </a:t>
            </a:r>
            <a:r>
              <a:rPr lang="de-DE" sz="900" dirty="0">
                <a:latin typeface="Corbel" panose="020B0503020204020204" pitchFamily="34" charset="0"/>
              </a:rPr>
              <a:t>genannt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) ist der </a:t>
            </a:r>
            <a:r>
              <a:rPr lang="de-DE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positive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 Druck, der  zum Patienten zurückkehrt. </a:t>
            </a:r>
            <a:r>
              <a:rPr lang="de-DE" sz="900" dirty="0">
                <a:latin typeface="Corbel" panose="020B0503020204020204" pitchFamily="34" charset="0"/>
              </a:rPr>
              <a:t>Er ist niedriger als </a:t>
            </a:r>
            <a:r>
              <a:rPr lang="de-DE" sz="900" dirty="0" err="1">
                <a:latin typeface="Corbel" panose="020B0503020204020204" pitchFamily="34" charset="0"/>
              </a:rPr>
              <a:t>Pprä-membranär</a:t>
            </a:r>
            <a:r>
              <a:rPr lang="de-DE" sz="900" dirty="0">
                <a:latin typeface="Corbel" panose="020B0503020204020204" pitchFamily="34" charset="0"/>
              </a:rPr>
              <a:t> wegen dem Widerstand im OXYGENATOR.</a:t>
            </a:r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1D6B47BD-4A03-764E-A677-FEFEB0C94C77}"/>
              </a:ext>
            </a:extLst>
          </p:cNvPr>
          <p:cNvSpPr/>
          <p:nvPr/>
        </p:nvSpPr>
        <p:spPr>
          <a:xfrm>
            <a:off x="6077882" y="688297"/>
            <a:ext cx="1028876" cy="275249"/>
          </a:xfrm>
          <a:prstGeom prst="roundRect">
            <a:avLst>
              <a:gd name="adj" fmla="val 46667"/>
            </a:avLst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7FF08499-90DB-244A-806B-A73EF211A90F}"/>
              </a:ext>
            </a:extLst>
          </p:cNvPr>
          <p:cNvSpPr/>
          <p:nvPr/>
        </p:nvSpPr>
        <p:spPr>
          <a:xfrm>
            <a:off x="7177409" y="688020"/>
            <a:ext cx="546459" cy="264517"/>
          </a:xfrm>
          <a:prstGeom prst="roundRect">
            <a:avLst>
              <a:gd name="adj" fmla="val 46667"/>
            </a:avLst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1C749815-3B9C-AA48-A65A-5283AFAE0F7C}"/>
              </a:ext>
            </a:extLst>
          </p:cNvPr>
          <p:cNvSpPr/>
          <p:nvPr/>
        </p:nvSpPr>
        <p:spPr>
          <a:xfrm>
            <a:off x="8607773" y="687842"/>
            <a:ext cx="546459" cy="264517"/>
          </a:xfrm>
          <a:prstGeom prst="roundRect">
            <a:avLst>
              <a:gd name="adj" fmla="val 46667"/>
            </a:avLst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DFA5C46-F3EA-5C4A-8155-87169D760275}"/>
              </a:ext>
            </a:extLst>
          </p:cNvPr>
          <p:cNvSpPr/>
          <p:nvPr/>
        </p:nvSpPr>
        <p:spPr>
          <a:xfrm>
            <a:off x="-5365" y="2145086"/>
            <a:ext cx="15792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>
                <a:latin typeface="Corbel" panose="020B0503020204020204" pitchFamily="34" charset="0"/>
              </a:rPr>
              <a:t>EINSTELLUNGEN/VORGEHEN: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F0E4FAD-68C1-714D-87CB-FD9BD5649661}"/>
              </a:ext>
            </a:extLst>
          </p:cNvPr>
          <p:cNvGrpSpPr/>
          <p:nvPr/>
        </p:nvGrpSpPr>
        <p:grpSpPr>
          <a:xfrm>
            <a:off x="5935091" y="6296178"/>
            <a:ext cx="600596" cy="528640"/>
            <a:chOff x="7689636" y="6318119"/>
            <a:chExt cx="600596" cy="528640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0FB46B-5A0A-DF45-9CF0-D7DA5693E5A0}"/>
                </a:ext>
              </a:extLst>
            </p:cNvPr>
            <p:cNvGrpSpPr/>
            <p:nvPr/>
          </p:nvGrpSpPr>
          <p:grpSpPr>
            <a:xfrm>
              <a:off x="7689636" y="6318119"/>
              <a:ext cx="600596" cy="528640"/>
              <a:chOff x="7403720" y="5399313"/>
              <a:chExt cx="600596" cy="52864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5A0D4316-6276-CF47-A54B-6B7AAD955687}"/>
                  </a:ext>
                </a:extLst>
              </p:cNvPr>
              <p:cNvSpPr/>
              <p:nvPr/>
            </p:nvSpPr>
            <p:spPr>
              <a:xfrm>
                <a:off x="7403720" y="5509439"/>
                <a:ext cx="600596" cy="4185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D9238AA-2EB6-8C4C-B3FE-7F3626497BFA}"/>
                  </a:ext>
                </a:extLst>
              </p:cNvPr>
              <p:cNvSpPr/>
              <p:nvPr/>
            </p:nvSpPr>
            <p:spPr>
              <a:xfrm>
                <a:off x="7403720" y="5399313"/>
                <a:ext cx="600596" cy="1101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64C4C8F3-310B-A34D-9294-22015ABEC996}"/>
                  </a:ext>
                </a:extLst>
              </p:cNvPr>
              <p:cNvSpPr/>
              <p:nvPr/>
            </p:nvSpPr>
            <p:spPr>
              <a:xfrm>
                <a:off x="7472263" y="5579458"/>
                <a:ext cx="470070" cy="1739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91934D34-497D-5545-8BE7-D2E98283CC92}"/>
                  </a:ext>
                </a:extLst>
              </p:cNvPr>
              <p:cNvSpPr/>
              <p:nvPr/>
            </p:nvSpPr>
            <p:spPr>
              <a:xfrm>
                <a:off x="7520147" y="5615873"/>
                <a:ext cx="183871" cy="1028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8DB5E4BA-2816-C545-8225-2F7CB27E1314}"/>
                  </a:ext>
                </a:extLst>
              </p:cNvPr>
              <p:cNvSpPr/>
              <p:nvPr/>
            </p:nvSpPr>
            <p:spPr>
              <a:xfrm>
                <a:off x="7732494" y="56040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27C69B9F-0A77-CB46-9111-1ECD814552FD}"/>
                  </a:ext>
                </a:extLst>
              </p:cNvPr>
              <p:cNvSpPr/>
              <p:nvPr/>
            </p:nvSpPr>
            <p:spPr>
              <a:xfrm>
                <a:off x="7445624" y="5570584"/>
                <a:ext cx="33291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600">
                    <a:solidFill>
                      <a:prstClr val="black"/>
                    </a:solidFill>
                  </a:rPr>
                  <a:t>37</a:t>
                </a:r>
                <a:endParaRPr lang="de-DE" sz="600" b="1" cap="small">
                  <a:latin typeface="+mj-lt"/>
                  <a:cs typeface="Futura Medium" panose="020B0602020204020303" pitchFamily="34" charset="-79"/>
                </a:endParaRPr>
              </a:p>
            </p:txBody>
          </p:sp>
        </p:grp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966D793-6132-F54D-A6DA-1EEDF9F52E89}"/>
                </a:ext>
              </a:extLst>
            </p:cNvPr>
            <p:cNvSpPr/>
            <p:nvPr/>
          </p:nvSpPr>
          <p:spPr>
            <a:xfrm>
              <a:off x="8017860" y="65922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3950AFC-18EE-5743-BA60-67E6D29325A3}"/>
                </a:ext>
              </a:extLst>
            </p:cNvPr>
            <p:cNvSpPr/>
            <p:nvPr/>
          </p:nvSpPr>
          <p:spPr>
            <a:xfrm>
              <a:off x="8158437" y="65594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2A839D4-65B0-D346-901D-988E04B8CA84}"/>
              </a:ext>
            </a:extLst>
          </p:cNvPr>
          <p:cNvGrpSpPr/>
          <p:nvPr/>
        </p:nvGrpSpPr>
        <p:grpSpPr>
          <a:xfrm>
            <a:off x="4057542" y="1977056"/>
            <a:ext cx="508444" cy="587675"/>
            <a:chOff x="1024184" y="2447671"/>
            <a:chExt cx="664745" cy="775331"/>
          </a:xfrm>
        </p:grpSpPr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FE57C21-BBAA-7647-ACDF-88C013C00A03}"/>
                </a:ext>
              </a:extLst>
            </p:cNvPr>
            <p:cNvSpPr/>
            <p:nvPr/>
          </p:nvSpPr>
          <p:spPr>
            <a:xfrm>
              <a:off x="1053235" y="2484811"/>
              <a:ext cx="635694" cy="738191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9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8099CFBA-7DA7-1E42-991C-641E0822CE7B}"/>
                </a:ext>
              </a:extLst>
            </p:cNvPr>
            <p:cNvSpPr/>
            <p:nvPr/>
          </p:nvSpPr>
          <p:spPr>
            <a:xfrm>
              <a:off x="1435921" y="2447671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F9C843E-E1E1-FE49-912F-ED4168093FF6}"/>
                </a:ext>
              </a:extLst>
            </p:cNvPr>
            <p:cNvSpPr/>
            <p:nvPr/>
          </p:nvSpPr>
          <p:spPr>
            <a:xfrm flipH="1">
              <a:off x="1024184" y="2568656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1" name="Freeform 260">
            <a:extLst>
              <a:ext uri="{FF2B5EF4-FFF2-40B4-BE49-F238E27FC236}">
                <a16:creationId xmlns:a16="http://schemas.microsoft.com/office/drawing/2014/main" id="{88C3493D-5CD1-7F4D-8EDF-5D45637BB86D}"/>
              </a:ext>
            </a:extLst>
          </p:cNvPr>
          <p:cNvSpPr/>
          <p:nvPr/>
        </p:nvSpPr>
        <p:spPr>
          <a:xfrm>
            <a:off x="4209089" y="1945145"/>
            <a:ext cx="174881" cy="1351953"/>
          </a:xfrm>
          <a:custGeom>
            <a:avLst/>
            <a:gdLst>
              <a:gd name="connsiteX0" fmla="*/ 83359 w 228641"/>
              <a:gd name="connsiteY0" fmla="*/ 363148 h 1783658"/>
              <a:gd name="connsiteX1" fmla="*/ 2552 w 228641"/>
              <a:gd name="connsiteY1" fmla="*/ 218545 h 1783658"/>
              <a:gd name="connsiteX2" fmla="*/ 32323 w 228641"/>
              <a:gd name="connsiteY2" fmla="*/ 35665 h 1783658"/>
              <a:gd name="connsiteX3" fmla="*/ 151408 w 228641"/>
              <a:gd name="connsiteY3" fmla="*/ 5894 h 1783658"/>
              <a:gd name="connsiteX4" fmla="*/ 227962 w 228641"/>
              <a:gd name="connsiteY4" fmla="*/ 112220 h 1783658"/>
              <a:gd name="connsiteX5" fmla="*/ 185432 w 228641"/>
              <a:gd name="connsiteY5" fmla="*/ 418437 h 1783658"/>
              <a:gd name="connsiteX6" fmla="*/ 125889 w 228641"/>
              <a:gd name="connsiteY6" fmla="*/ 907535 h 1783658"/>
              <a:gd name="connsiteX7" fmla="*/ 125889 w 228641"/>
              <a:gd name="connsiteY7" fmla="*/ 1290307 h 1783658"/>
              <a:gd name="connsiteX8" fmla="*/ 108877 w 228641"/>
              <a:gd name="connsiteY8" fmla="*/ 1698597 h 1783658"/>
              <a:gd name="connsiteX9" fmla="*/ 113130 w 228641"/>
              <a:gd name="connsiteY9" fmla="*/ 1783658 h 17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41" h="1783658">
                <a:moveTo>
                  <a:pt x="83359" y="363148"/>
                </a:moveTo>
                <a:cubicBezTo>
                  <a:pt x="47208" y="318136"/>
                  <a:pt x="11058" y="273125"/>
                  <a:pt x="2552" y="218545"/>
                </a:cubicBezTo>
                <a:cubicBezTo>
                  <a:pt x="-5954" y="163965"/>
                  <a:pt x="7514" y="71107"/>
                  <a:pt x="32323" y="35665"/>
                </a:cubicBezTo>
                <a:cubicBezTo>
                  <a:pt x="57132" y="223"/>
                  <a:pt x="118802" y="-6865"/>
                  <a:pt x="151408" y="5894"/>
                </a:cubicBezTo>
                <a:cubicBezTo>
                  <a:pt x="184014" y="18653"/>
                  <a:pt x="222291" y="43463"/>
                  <a:pt x="227962" y="112220"/>
                </a:cubicBezTo>
                <a:cubicBezTo>
                  <a:pt x="233633" y="180977"/>
                  <a:pt x="202444" y="285885"/>
                  <a:pt x="185432" y="418437"/>
                </a:cubicBezTo>
                <a:cubicBezTo>
                  <a:pt x="168420" y="550989"/>
                  <a:pt x="135813" y="762223"/>
                  <a:pt x="125889" y="907535"/>
                </a:cubicBezTo>
                <a:cubicBezTo>
                  <a:pt x="115965" y="1052847"/>
                  <a:pt x="128724" y="1158463"/>
                  <a:pt x="125889" y="1290307"/>
                </a:cubicBezTo>
                <a:cubicBezTo>
                  <a:pt x="123054" y="1422151"/>
                  <a:pt x="111003" y="1616372"/>
                  <a:pt x="108877" y="1698597"/>
                </a:cubicBezTo>
                <a:cubicBezTo>
                  <a:pt x="106751" y="1780822"/>
                  <a:pt x="109940" y="1782240"/>
                  <a:pt x="113130" y="1783658"/>
                </a:cubicBezTo>
              </a:path>
            </a:pathLst>
          </a:custGeom>
          <a:noFill/>
          <a:ln w="889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6539D582-8EA8-BF44-97C1-211C30F256B9}"/>
              </a:ext>
            </a:extLst>
          </p:cNvPr>
          <p:cNvSpPr/>
          <p:nvPr/>
        </p:nvSpPr>
        <p:spPr>
          <a:xfrm>
            <a:off x="4198029" y="1591788"/>
            <a:ext cx="110368" cy="375802"/>
          </a:xfrm>
          <a:custGeom>
            <a:avLst/>
            <a:gdLst>
              <a:gd name="connsiteX0" fmla="*/ 0 w 144296"/>
              <a:gd name="connsiteY0" fmla="*/ 12759 h 495803"/>
              <a:gd name="connsiteX1" fmla="*/ 12759 w 144296"/>
              <a:gd name="connsiteY1" fmla="*/ 357254 h 495803"/>
              <a:gd name="connsiteX2" fmla="*/ 29771 w 144296"/>
              <a:gd name="connsiteY2" fmla="*/ 480591 h 495803"/>
              <a:gd name="connsiteX3" fmla="*/ 136096 w 144296"/>
              <a:gd name="connsiteY3" fmla="*/ 463579 h 495803"/>
              <a:gd name="connsiteX4" fmla="*/ 136096 w 144296"/>
              <a:gd name="connsiteY4" fmla="*/ 208398 h 495803"/>
              <a:gd name="connsiteX5" fmla="*/ 127590 w 144296"/>
              <a:gd name="connsiteY5" fmla="*/ 0 h 49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96" h="495803">
                <a:moveTo>
                  <a:pt x="0" y="12759"/>
                </a:moveTo>
                <a:cubicBezTo>
                  <a:pt x="3898" y="146020"/>
                  <a:pt x="7797" y="279282"/>
                  <a:pt x="12759" y="357254"/>
                </a:cubicBezTo>
                <a:cubicBezTo>
                  <a:pt x="17721" y="435226"/>
                  <a:pt x="9215" y="462870"/>
                  <a:pt x="29771" y="480591"/>
                </a:cubicBezTo>
                <a:cubicBezTo>
                  <a:pt x="50327" y="498312"/>
                  <a:pt x="118375" y="508945"/>
                  <a:pt x="136096" y="463579"/>
                </a:cubicBezTo>
                <a:cubicBezTo>
                  <a:pt x="153817" y="418214"/>
                  <a:pt x="137514" y="285661"/>
                  <a:pt x="136096" y="208398"/>
                </a:cubicBezTo>
                <a:cubicBezTo>
                  <a:pt x="134678" y="131135"/>
                  <a:pt x="131134" y="65567"/>
                  <a:pt x="12759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3" name="Freeform 262">
            <a:extLst>
              <a:ext uri="{FF2B5EF4-FFF2-40B4-BE49-F238E27FC236}">
                <a16:creationId xmlns:a16="http://schemas.microsoft.com/office/drawing/2014/main" id="{4FCE15E6-044F-704F-9A5C-4CABCBC8258C}"/>
              </a:ext>
            </a:extLst>
          </p:cNvPr>
          <p:cNvSpPr/>
          <p:nvPr/>
        </p:nvSpPr>
        <p:spPr>
          <a:xfrm>
            <a:off x="4311884" y="1771627"/>
            <a:ext cx="260241" cy="132855"/>
          </a:xfrm>
          <a:custGeom>
            <a:avLst/>
            <a:gdLst>
              <a:gd name="connsiteX0" fmla="*/ 0 w 340242"/>
              <a:gd name="connsiteY0" fmla="*/ 175278 h 175278"/>
              <a:gd name="connsiteX1" fmla="*/ 59543 w 340242"/>
              <a:gd name="connsiteY1" fmla="*/ 73205 h 175278"/>
              <a:gd name="connsiteX2" fmla="*/ 191386 w 340242"/>
              <a:gd name="connsiteY2" fmla="*/ 904 h 175278"/>
              <a:gd name="connsiteX3" fmla="*/ 340242 w 340242"/>
              <a:gd name="connsiteY3" fmla="*/ 39181 h 17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42" h="175278">
                <a:moveTo>
                  <a:pt x="0" y="175278"/>
                </a:moveTo>
                <a:cubicBezTo>
                  <a:pt x="13822" y="138772"/>
                  <a:pt x="27645" y="102267"/>
                  <a:pt x="59543" y="73205"/>
                </a:cubicBezTo>
                <a:cubicBezTo>
                  <a:pt x="91441" y="44143"/>
                  <a:pt x="144603" y="6575"/>
                  <a:pt x="191386" y="904"/>
                </a:cubicBezTo>
                <a:cubicBezTo>
                  <a:pt x="238169" y="-4767"/>
                  <a:pt x="289205" y="17207"/>
                  <a:pt x="340242" y="39181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D4AC5B87-6327-774A-AF3F-4AC38458DB74}"/>
              </a:ext>
            </a:extLst>
          </p:cNvPr>
          <p:cNvSpPr/>
          <p:nvPr/>
        </p:nvSpPr>
        <p:spPr>
          <a:xfrm flipH="1">
            <a:off x="4291141" y="3271266"/>
            <a:ext cx="306596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D49263-153D-B84D-BF0E-EA7EE1316909}"/>
              </a:ext>
            </a:extLst>
          </p:cNvPr>
          <p:cNvGrpSpPr/>
          <p:nvPr/>
        </p:nvGrpSpPr>
        <p:grpSpPr>
          <a:xfrm>
            <a:off x="3463832" y="1525519"/>
            <a:ext cx="1553354" cy="2526689"/>
            <a:chOff x="3098493" y="1469702"/>
            <a:chExt cx="1553354" cy="2526689"/>
          </a:xfrm>
          <a:noFill/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64C1695-19BE-3447-AE51-6909A4D4E7F9}"/>
                </a:ext>
              </a:extLst>
            </p:cNvPr>
            <p:cNvGrpSpPr/>
            <p:nvPr/>
          </p:nvGrpSpPr>
          <p:grpSpPr>
            <a:xfrm>
              <a:off x="3098493" y="1469702"/>
              <a:ext cx="1553354" cy="2526689"/>
              <a:chOff x="247961" y="1851949"/>
              <a:chExt cx="2030873" cy="3333509"/>
            </a:xfrm>
            <a:grpFill/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9FC1E979-AA0E-F743-BF29-D7BDA09CA004}"/>
                  </a:ext>
                </a:extLst>
              </p:cNvPr>
              <p:cNvSpPr/>
              <p:nvPr/>
            </p:nvSpPr>
            <p:spPr>
              <a:xfrm>
                <a:off x="247961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8F236385-8A40-9444-AC0D-3BF3C24EB5B5}"/>
                  </a:ext>
                </a:extLst>
              </p:cNvPr>
              <p:cNvSpPr/>
              <p:nvPr/>
            </p:nvSpPr>
            <p:spPr>
              <a:xfrm>
                <a:off x="581761" y="2899384"/>
                <a:ext cx="84495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5C37F4C3-AEF1-6541-BA4C-1E676574B52A}"/>
                  </a:ext>
                </a:extLst>
              </p:cNvPr>
              <p:cNvSpPr/>
              <p:nvPr/>
            </p:nvSpPr>
            <p:spPr>
              <a:xfrm>
                <a:off x="1169043" y="4650785"/>
                <a:ext cx="150471" cy="534673"/>
              </a:xfrm>
              <a:custGeom>
                <a:avLst/>
                <a:gdLst>
                  <a:gd name="connsiteX0" fmla="*/ 0 w 150471"/>
                  <a:gd name="connsiteY0" fmla="*/ 488374 h 534673"/>
                  <a:gd name="connsiteX1" fmla="*/ 46299 w 150471"/>
                  <a:gd name="connsiteY1" fmla="*/ 152709 h 534673"/>
                  <a:gd name="connsiteX2" fmla="*/ 92598 w 150471"/>
                  <a:gd name="connsiteY2" fmla="*/ 2238 h 534673"/>
                  <a:gd name="connsiteX3" fmla="*/ 115747 w 150471"/>
                  <a:gd name="connsiteY3" fmla="*/ 256881 h 534673"/>
                  <a:gd name="connsiteX4" fmla="*/ 150471 w 150471"/>
                  <a:gd name="connsiteY4" fmla="*/ 534673 h 53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71" h="534673">
                    <a:moveTo>
                      <a:pt x="0" y="488374"/>
                    </a:moveTo>
                    <a:cubicBezTo>
                      <a:pt x="15433" y="361053"/>
                      <a:pt x="30866" y="233732"/>
                      <a:pt x="46299" y="152709"/>
                    </a:cubicBezTo>
                    <a:cubicBezTo>
                      <a:pt x="61732" y="71686"/>
                      <a:pt x="81023" y="-15124"/>
                      <a:pt x="92598" y="2238"/>
                    </a:cubicBezTo>
                    <a:cubicBezTo>
                      <a:pt x="104173" y="19600"/>
                      <a:pt x="106102" y="168142"/>
                      <a:pt x="115747" y="256881"/>
                    </a:cubicBezTo>
                    <a:cubicBezTo>
                      <a:pt x="125392" y="345620"/>
                      <a:pt x="137931" y="440146"/>
                      <a:pt x="150471" y="534673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6BEE96CF-0FEE-5841-95FA-EB004965A7A6}"/>
                  </a:ext>
                </a:extLst>
              </p:cNvPr>
              <p:cNvSpPr/>
              <p:nvPr/>
            </p:nvSpPr>
            <p:spPr>
              <a:xfrm flipH="1">
                <a:off x="1828131" y="2939263"/>
                <a:ext cx="84496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006E74F4-F932-B94A-A866-46AADAA57E2A}"/>
                  </a:ext>
                </a:extLst>
              </p:cNvPr>
              <p:cNvSpPr/>
              <p:nvPr/>
            </p:nvSpPr>
            <p:spPr>
              <a:xfrm flipH="1">
                <a:off x="1461924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C3471F-4156-1C47-B3B4-4D6EEC9339A0}"/>
                </a:ext>
              </a:extLst>
            </p:cNvPr>
            <p:cNvCxnSpPr>
              <a:cxnSpLocks/>
              <a:stCxn id="272" idx="5"/>
              <a:endCxn id="270" idx="0"/>
            </p:cNvCxnSpPr>
            <p:nvPr/>
          </p:nvCxnSpPr>
          <p:spPr>
            <a:xfrm flipH="1">
              <a:off x="4360748" y="2408438"/>
              <a:ext cx="285988" cy="1268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E317553-31B4-8F45-94B4-FEC3A21E05E0}"/>
                </a:ext>
              </a:extLst>
            </p:cNvPr>
            <p:cNvCxnSpPr>
              <a:cxnSpLocks/>
              <a:endCxn id="268" idx="0"/>
            </p:cNvCxnSpPr>
            <p:nvPr/>
          </p:nvCxnSpPr>
          <p:spPr>
            <a:xfrm flipV="1">
              <a:off x="3099828" y="2390891"/>
              <a:ext cx="264977" cy="23888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47C64402-12DB-CB4A-AD3C-A4B6927C25D8}"/>
                </a:ext>
              </a:extLst>
            </p:cNvPr>
            <p:cNvCxnSpPr>
              <a:cxnSpLocks/>
              <a:stCxn id="272" idx="0"/>
              <a:endCxn id="267" idx="0"/>
            </p:cNvCxnSpPr>
            <p:nvPr/>
          </p:nvCxnSpPr>
          <p:spPr>
            <a:xfrm flipH="1">
              <a:off x="3723323" y="1469702"/>
              <a:ext cx="303694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83CE4244-8F66-AD47-A9D2-CE5DA1551030}"/>
                </a:ext>
              </a:extLst>
            </p:cNvPr>
            <p:cNvCxnSpPr>
              <a:cxnSpLocks/>
              <a:stCxn id="270" idx="5"/>
              <a:endCxn id="269" idx="4"/>
            </p:cNvCxnSpPr>
            <p:nvPr/>
          </p:nvCxnSpPr>
          <p:spPr>
            <a:xfrm flipH="1">
              <a:off x="3918092" y="3991525"/>
              <a:ext cx="442656" cy="4866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66DC726-C69A-2047-919C-29DF25B65968}"/>
                </a:ext>
              </a:extLst>
            </p:cNvPr>
            <p:cNvCxnSpPr>
              <a:cxnSpLocks/>
              <a:stCxn id="269" idx="0"/>
              <a:endCxn id="268" idx="5"/>
            </p:cNvCxnSpPr>
            <p:nvPr/>
          </p:nvCxnSpPr>
          <p:spPr>
            <a:xfrm flipH="1">
              <a:off x="3364805" y="3961298"/>
              <a:ext cx="438196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B15FC47-3A5B-774B-9E28-6364AC4431A0}"/>
              </a:ext>
            </a:extLst>
          </p:cNvPr>
          <p:cNvSpPr/>
          <p:nvPr/>
        </p:nvSpPr>
        <p:spPr>
          <a:xfrm>
            <a:off x="2785109" y="3299560"/>
            <a:ext cx="949238" cy="40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de-DE" sz="1000" b="1" cap="small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saug</a:t>
            </a:r>
          </a:p>
          <a:p>
            <a:pPr algn="ctr">
              <a:lnSpc>
                <a:spcPts val="800"/>
              </a:lnSpc>
            </a:pPr>
            <a:r>
              <a:rPr lang="de-DE" sz="1000" b="1" cap="small">
                <a:latin typeface="Corbel" panose="020B0503020204020204" pitchFamily="34" charset="0"/>
                <a:cs typeface="Futura Medium" panose="020B0602020204020303" pitchFamily="34" charset="-79"/>
              </a:rPr>
              <a:t>kanüle </a:t>
            </a:r>
          </a:p>
          <a:p>
            <a:pPr algn="ctr">
              <a:lnSpc>
                <a:spcPts val="800"/>
              </a:lnSpc>
            </a:pPr>
            <a:r>
              <a:rPr lang="de-DE" sz="800" b="1" cap="small">
                <a:latin typeface="Corbel" panose="020B0503020204020204" pitchFamily="34" charset="0"/>
                <a:cs typeface="Futura Medium" panose="020B0602020204020303" pitchFamily="34" charset="-79"/>
              </a:rPr>
              <a:t>in</a:t>
            </a:r>
            <a:r>
              <a:rPr lang="de-DE" sz="1000" b="1" cap="small"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de-DE" sz="800" b="1" cap="small">
                <a:latin typeface="Corbel" panose="020B0503020204020204" pitchFamily="34" charset="0"/>
                <a:cs typeface="Futura Medium" panose="020B0602020204020303" pitchFamily="34" charset="-79"/>
              </a:rPr>
              <a:t>der v. fem</a:t>
            </a:r>
          </a:p>
        </p:txBody>
      </p:sp>
      <p:sp>
        <p:nvSpPr>
          <p:cNvPr id="294" name="Freeform 293">
            <a:extLst>
              <a:ext uri="{FF2B5EF4-FFF2-40B4-BE49-F238E27FC236}">
                <a16:creationId xmlns:a16="http://schemas.microsoft.com/office/drawing/2014/main" id="{F637E211-C38C-954E-B711-26C5AAA8D4DC}"/>
              </a:ext>
            </a:extLst>
          </p:cNvPr>
          <p:cNvSpPr/>
          <p:nvPr/>
        </p:nvSpPr>
        <p:spPr>
          <a:xfrm rot="4976548">
            <a:off x="1035932" y="3644750"/>
            <a:ext cx="201392" cy="29958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9411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111B6CE4-1CFF-1541-964C-B6B5C5868B09}"/>
              </a:ext>
            </a:extLst>
          </p:cNvPr>
          <p:cNvSpPr/>
          <p:nvPr/>
        </p:nvSpPr>
        <p:spPr>
          <a:xfrm>
            <a:off x="5308345" y="1783174"/>
            <a:ext cx="7985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de-DE" sz="1000" b="1" cap="small" dirty="0" err="1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rückfluss</a:t>
            </a:r>
            <a:endParaRPr lang="de-DE" sz="1000" b="1" cap="small" dirty="0">
              <a:solidFill>
                <a:srgbClr val="C00000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800"/>
              </a:lnSpc>
            </a:pPr>
            <a:r>
              <a:rPr lang="de-DE" sz="10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kanüle</a:t>
            </a:r>
            <a:endParaRPr lang="de-DE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800"/>
              </a:lnSpc>
            </a:pPr>
            <a:r>
              <a:rPr lang="de-DE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in  der VJI</a:t>
            </a:r>
          </a:p>
          <a:p>
            <a:pPr algn="ctr"/>
            <a:endParaRPr lang="de-DE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7" name="Freeform 306">
            <a:extLst>
              <a:ext uri="{FF2B5EF4-FFF2-40B4-BE49-F238E27FC236}">
                <a16:creationId xmlns:a16="http://schemas.microsoft.com/office/drawing/2014/main" id="{8AC527BB-FB62-164B-A912-B52D08333AB6}"/>
              </a:ext>
            </a:extLst>
          </p:cNvPr>
          <p:cNvSpPr/>
          <p:nvPr/>
        </p:nvSpPr>
        <p:spPr>
          <a:xfrm rot="6307371" flipH="1">
            <a:off x="5372578" y="3455234"/>
            <a:ext cx="226368" cy="220043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19111B1F-9224-7946-98DD-3CC063F72155}"/>
              </a:ext>
            </a:extLst>
          </p:cNvPr>
          <p:cNvCxnSpPr>
            <a:cxnSpLocks/>
          </p:cNvCxnSpPr>
          <p:nvPr/>
        </p:nvCxnSpPr>
        <p:spPr>
          <a:xfrm flipH="1">
            <a:off x="1896494" y="3659408"/>
            <a:ext cx="395203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Freeform 309">
            <a:extLst>
              <a:ext uri="{FF2B5EF4-FFF2-40B4-BE49-F238E27FC236}">
                <a16:creationId xmlns:a16="http://schemas.microsoft.com/office/drawing/2014/main" id="{3616F80A-7CE5-CF45-B873-2C1BEF41B8BB}"/>
              </a:ext>
            </a:extLst>
          </p:cNvPr>
          <p:cNvSpPr/>
          <p:nvPr/>
        </p:nvSpPr>
        <p:spPr>
          <a:xfrm rot="20888115">
            <a:off x="1034857" y="4449765"/>
            <a:ext cx="201392" cy="29958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9411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3" name="Freeform 292">
            <a:extLst>
              <a:ext uri="{FF2B5EF4-FFF2-40B4-BE49-F238E27FC236}">
                <a16:creationId xmlns:a16="http://schemas.microsoft.com/office/drawing/2014/main" id="{75E625B9-45FF-474B-8290-5CCB1AE7460C}"/>
              </a:ext>
            </a:extLst>
          </p:cNvPr>
          <p:cNvSpPr/>
          <p:nvPr/>
        </p:nvSpPr>
        <p:spPr>
          <a:xfrm>
            <a:off x="1087895" y="3045940"/>
            <a:ext cx="3109553" cy="1075037"/>
          </a:xfrm>
          <a:custGeom>
            <a:avLst/>
            <a:gdLst>
              <a:gd name="connsiteX0" fmla="*/ 971 w 3346161"/>
              <a:gd name="connsiteY0" fmla="*/ 1075037 h 1075037"/>
              <a:gd name="connsiteX1" fmla="*/ 31863 w 3346161"/>
              <a:gd name="connsiteY1" fmla="*/ 790832 h 1075037"/>
              <a:gd name="connsiteX2" fmla="*/ 211036 w 3346161"/>
              <a:gd name="connsiteY2" fmla="*/ 741405 h 1075037"/>
              <a:gd name="connsiteX3" fmla="*/ 569382 w 3346161"/>
              <a:gd name="connsiteY3" fmla="*/ 729048 h 1075037"/>
              <a:gd name="connsiteX4" fmla="*/ 1675312 w 3346161"/>
              <a:gd name="connsiteY4" fmla="*/ 716691 h 1075037"/>
              <a:gd name="connsiteX5" fmla="*/ 2626782 w 3346161"/>
              <a:gd name="connsiteY5" fmla="*/ 790832 h 1075037"/>
              <a:gd name="connsiteX6" fmla="*/ 3028377 w 3346161"/>
              <a:gd name="connsiteY6" fmla="*/ 957648 h 1075037"/>
              <a:gd name="connsiteX7" fmla="*/ 3226085 w 3346161"/>
              <a:gd name="connsiteY7" fmla="*/ 580767 h 1075037"/>
              <a:gd name="connsiteX8" fmla="*/ 3337296 w 3346161"/>
              <a:gd name="connsiteY8" fmla="*/ 345989 h 1075037"/>
              <a:gd name="connsiteX9" fmla="*/ 3331117 w 3346161"/>
              <a:gd name="connsiteY9" fmla="*/ 0 h 10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161" h="1075037">
                <a:moveTo>
                  <a:pt x="971" y="1075037"/>
                </a:moveTo>
                <a:cubicBezTo>
                  <a:pt x="-1089" y="960737"/>
                  <a:pt x="-3148" y="846437"/>
                  <a:pt x="31863" y="790832"/>
                </a:cubicBezTo>
                <a:cubicBezTo>
                  <a:pt x="66874" y="735227"/>
                  <a:pt x="121450" y="751702"/>
                  <a:pt x="211036" y="741405"/>
                </a:cubicBezTo>
                <a:cubicBezTo>
                  <a:pt x="300622" y="731108"/>
                  <a:pt x="569382" y="729048"/>
                  <a:pt x="569382" y="729048"/>
                </a:cubicBezTo>
                <a:cubicBezTo>
                  <a:pt x="813428" y="724929"/>
                  <a:pt x="1332412" y="706394"/>
                  <a:pt x="1675312" y="716691"/>
                </a:cubicBezTo>
                <a:cubicBezTo>
                  <a:pt x="2018212" y="726988"/>
                  <a:pt x="2401271" y="750673"/>
                  <a:pt x="2626782" y="790832"/>
                </a:cubicBezTo>
                <a:cubicBezTo>
                  <a:pt x="2852293" y="830991"/>
                  <a:pt x="2928493" y="992659"/>
                  <a:pt x="3028377" y="957648"/>
                </a:cubicBezTo>
                <a:cubicBezTo>
                  <a:pt x="3128261" y="922637"/>
                  <a:pt x="3174599" y="682710"/>
                  <a:pt x="3226085" y="580767"/>
                </a:cubicBezTo>
                <a:cubicBezTo>
                  <a:pt x="3277572" y="478824"/>
                  <a:pt x="3319791" y="442784"/>
                  <a:pt x="3337296" y="345989"/>
                </a:cubicBezTo>
                <a:cubicBezTo>
                  <a:pt x="3354801" y="249194"/>
                  <a:pt x="3342959" y="124597"/>
                  <a:pt x="3331117" y="0"/>
                </a:cubicBezTo>
              </a:path>
            </a:pathLst>
          </a:custGeom>
          <a:noFill/>
          <a:ln w="76200" cmpd="sng">
            <a:gradFill>
              <a:gsLst>
                <a:gs pos="0">
                  <a:srgbClr val="0070C0"/>
                </a:gs>
                <a:gs pos="82000">
                  <a:srgbClr val="9411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915030AE-1875-7241-A114-6CCE24D53DDF}"/>
              </a:ext>
            </a:extLst>
          </p:cNvPr>
          <p:cNvSpPr/>
          <p:nvPr/>
        </p:nvSpPr>
        <p:spPr>
          <a:xfrm>
            <a:off x="1088076" y="3045659"/>
            <a:ext cx="3105355" cy="1075037"/>
          </a:xfrm>
          <a:custGeom>
            <a:avLst/>
            <a:gdLst>
              <a:gd name="connsiteX0" fmla="*/ 971 w 3346161"/>
              <a:gd name="connsiteY0" fmla="*/ 1075037 h 1075037"/>
              <a:gd name="connsiteX1" fmla="*/ 31863 w 3346161"/>
              <a:gd name="connsiteY1" fmla="*/ 790832 h 1075037"/>
              <a:gd name="connsiteX2" fmla="*/ 211036 w 3346161"/>
              <a:gd name="connsiteY2" fmla="*/ 741405 h 1075037"/>
              <a:gd name="connsiteX3" fmla="*/ 569382 w 3346161"/>
              <a:gd name="connsiteY3" fmla="*/ 729048 h 1075037"/>
              <a:gd name="connsiteX4" fmla="*/ 1675312 w 3346161"/>
              <a:gd name="connsiteY4" fmla="*/ 716691 h 1075037"/>
              <a:gd name="connsiteX5" fmla="*/ 2626782 w 3346161"/>
              <a:gd name="connsiteY5" fmla="*/ 790832 h 1075037"/>
              <a:gd name="connsiteX6" fmla="*/ 3028377 w 3346161"/>
              <a:gd name="connsiteY6" fmla="*/ 957648 h 1075037"/>
              <a:gd name="connsiteX7" fmla="*/ 3226085 w 3346161"/>
              <a:gd name="connsiteY7" fmla="*/ 580767 h 1075037"/>
              <a:gd name="connsiteX8" fmla="*/ 3337296 w 3346161"/>
              <a:gd name="connsiteY8" fmla="*/ 345989 h 1075037"/>
              <a:gd name="connsiteX9" fmla="*/ 3331117 w 3346161"/>
              <a:gd name="connsiteY9" fmla="*/ 0 h 10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161" h="1075037">
                <a:moveTo>
                  <a:pt x="971" y="1075037"/>
                </a:moveTo>
                <a:cubicBezTo>
                  <a:pt x="-1089" y="960737"/>
                  <a:pt x="-3148" y="846437"/>
                  <a:pt x="31863" y="790832"/>
                </a:cubicBezTo>
                <a:cubicBezTo>
                  <a:pt x="66874" y="735227"/>
                  <a:pt x="121450" y="751702"/>
                  <a:pt x="211036" y="741405"/>
                </a:cubicBezTo>
                <a:cubicBezTo>
                  <a:pt x="300622" y="731108"/>
                  <a:pt x="569382" y="729048"/>
                  <a:pt x="569382" y="729048"/>
                </a:cubicBezTo>
                <a:cubicBezTo>
                  <a:pt x="813428" y="724929"/>
                  <a:pt x="1332412" y="706394"/>
                  <a:pt x="1675312" y="716691"/>
                </a:cubicBezTo>
                <a:cubicBezTo>
                  <a:pt x="2018212" y="726988"/>
                  <a:pt x="2401271" y="750673"/>
                  <a:pt x="2626782" y="790832"/>
                </a:cubicBezTo>
                <a:cubicBezTo>
                  <a:pt x="2852293" y="830991"/>
                  <a:pt x="2928493" y="992659"/>
                  <a:pt x="3028377" y="957648"/>
                </a:cubicBezTo>
                <a:cubicBezTo>
                  <a:pt x="3128261" y="922637"/>
                  <a:pt x="3174599" y="682710"/>
                  <a:pt x="3226085" y="580767"/>
                </a:cubicBezTo>
                <a:cubicBezTo>
                  <a:pt x="3277572" y="478824"/>
                  <a:pt x="3319791" y="442784"/>
                  <a:pt x="3337296" y="345989"/>
                </a:cubicBezTo>
                <a:cubicBezTo>
                  <a:pt x="3354801" y="249194"/>
                  <a:pt x="3342959" y="124597"/>
                  <a:pt x="3331117" y="0"/>
                </a:cubicBezTo>
              </a:path>
            </a:pathLst>
          </a:custGeom>
          <a:noFill/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ound Same Side Corner Rectangle 119">
            <a:extLst>
              <a:ext uri="{FF2B5EF4-FFF2-40B4-BE49-F238E27FC236}">
                <a16:creationId xmlns:a16="http://schemas.microsoft.com/office/drawing/2014/main" id="{D891FCFC-41EF-4844-B4F3-3C92E46A2B85}"/>
              </a:ext>
            </a:extLst>
          </p:cNvPr>
          <p:cNvSpPr/>
          <p:nvPr/>
        </p:nvSpPr>
        <p:spPr>
          <a:xfrm rot="10800000">
            <a:off x="983284" y="3962387"/>
            <a:ext cx="204620" cy="35263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3B457D2C-BA44-3C42-BCB9-6A57A223019A}"/>
              </a:ext>
            </a:extLst>
          </p:cNvPr>
          <p:cNvSpPr/>
          <p:nvPr/>
        </p:nvSpPr>
        <p:spPr>
          <a:xfrm>
            <a:off x="3863160" y="3245434"/>
            <a:ext cx="429398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DCC20976-32D6-C54B-8ED9-1D761A906AAF}"/>
              </a:ext>
            </a:extLst>
          </p:cNvPr>
          <p:cNvSpPr/>
          <p:nvPr/>
        </p:nvSpPr>
        <p:spPr>
          <a:xfrm rot="4314486" flipH="1" flipV="1">
            <a:off x="1444175" y="4479470"/>
            <a:ext cx="96660" cy="85073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09038C28-FF9E-8549-9E0E-FB79BBFE6CB9}"/>
              </a:ext>
            </a:extLst>
          </p:cNvPr>
          <p:cNvSpPr/>
          <p:nvPr/>
        </p:nvSpPr>
        <p:spPr>
          <a:xfrm rot="10138642">
            <a:off x="5138148" y="1428391"/>
            <a:ext cx="222010" cy="406400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AB1B1453-5B69-3440-8D8A-C47D94B10EDD}"/>
              </a:ext>
            </a:extLst>
          </p:cNvPr>
          <p:cNvSpPr/>
          <p:nvPr/>
        </p:nvSpPr>
        <p:spPr>
          <a:xfrm>
            <a:off x="-5365" y="4947548"/>
            <a:ext cx="12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Druckwandler-anschlüsse – auch für Blutentnahme verwendbar</a:t>
            </a:r>
            <a:endParaRPr lang="de-DE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318" name="Elbow Connector 317">
            <a:extLst>
              <a:ext uri="{FF2B5EF4-FFF2-40B4-BE49-F238E27FC236}">
                <a16:creationId xmlns:a16="http://schemas.microsoft.com/office/drawing/2014/main" id="{DFA90CD9-F753-CF43-84D9-E9377FEB1C94}"/>
              </a:ext>
            </a:extLst>
          </p:cNvPr>
          <p:cNvCxnSpPr>
            <a:cxnSpLocks/>
            <a:stCxn id="189" idx="0"/>
            <a:endCxn id="330" idx="2"/>
          </p:cNvCxnSpPr>
          <p:nvPr/>
        </p:nvCxnSpPr>
        <p:spPr>
          <a:xfrm rot="16200000" flipV="1">
            <a:off x="6332669" y="897214"/>
            <a:ext cx="183939" cy="29908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5F6AE399-BE52-B747-A11D-45E1545095FA}"/>
              </a:ext>
            </a:extLst>
          </p:cNvPr>
          <p:cNvCxnSpPr>
            <a:cxnSpLocks/>
            <a:stCxn id="189" idx="0"/>
            <a:endCxn id="1044" idx="2"/>
          </p:cNvCxnSpPr>
          <p:nvPr/>
        </p:nvCxnSpPr>
        <p:spPr>
          <a:xfrm rot="5400000" flipH="1" flipV="1">
            <a:off x="6584706" y="941833"/>
            <a:ext cx="186365" cy="20741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Diamond 1043">
            <a:extLst>
              <a:ext uri="{FF2B5EF4-FFF2-40B4-BE49-F238E27FC236}">
                <a16:creationId xmlns:a16="http://schemas.microsoft.com/office/drawing/2014/main" id="{8A25B212-99DB-804F-A24F-BFBF94331823}"/>
              </a:ext>
            </a:extLst>
          </p:cNvPr>
          <p:cNvSpPr/>
          <p:nvPr/>
        </p:nvSpPr>
        <p:spPr>
          <a:xfrm>
            <a:off x="6716206" y="805274"/>
            <a:ext cx="130781" cy="147085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" name="Diamond 329">
            <a:extLst>
              <a:ext uri="{FF2B5EF4-FFF2-40B4-BE49-F238E27FC236}">
                <a16:creationId xmlns:a16="http://schemas.microsoft.com/office/drawing/2014/main" id="{FD77CFF9-6546-9A41-8E85-28874DB6F97A}"/>
              </a:ext>
            </a:extLst>
          </p:cNvPr>
          <p:cNvSpPr/>
          <p:nvPr/>
        </p:nvSpPr>
        <p:spPr>
          <a:xfrm>
            <a:off x="6209706" y="807700"/>
            <a:ext cx="130781" cy="147085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5" name="Picture 334">
            <a:extLst>
              <a:ext uri="{FF2B5EF4-FFF2-40B4-BE49-F238E27FC236}">
                <a16:creationId xmlns:a16="http://schemas.microsoft.com/office/drawing/2014/main" id="{75FFB422-4768-E14C-870D-66DE67A49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13" y="318476"/>
            <a:ext cx="126795" cy="126795"/>
          </a:xfrm>
          <a:prstGeom prst="rect">
            <a:avLst/>
          </a:prstGeom>
        </p:spPr>
      </p:pic>
      <p:cxnSp>
        <p:nvCxnSpPr>
          <p:cNvPr id="338" name="Elbow Connector 337">
            <a:extLst>
              <a:ext uri="{FF2B5EF4-FFF2-40B4-BE49-F238E27FC236}">
                <a16:creationId xmlns:a16="http://schemas.microsoft.com/office/drawing/2014/main" id="{70BFDC71-88AD-334E-A656-46AD3036C3DC}"/>
              </a:ext>
            </a:extLst>
          </p:cNvPr>
          <p:cNvCxnSpPr>
            <a:cxnSpLocks/>
            <a:stCxn id="336" idx="2"/>
          </p:cNvCxnSpPr>
          <p:nvPr/>
        </p:nvCxnSpPr>
        <p:spPr>
          <a:xfrm rot="16200000" flipH="1">
            <a:off x="4595298" y="4807673"/>
            <a:ext cx="103082" cy="62128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376">
            <a:extLst>
              <a:ext uri="{FF2B5EF4-FFF2-40B4-BE49-F238E27FC236}">
                <a16:creationId xmlns:a16="http://schemas.microsoft.com/office/drawing/2014/main" id="{5586F95C-6B69-4578-B4D7-A2D5292911EE}"/>
              </a:ext>
            </a:extLst>
          </p:cNvPr>
          <p:cNvSpPr/>
          <p:nvPr/>
        </p:nvSpPr>
        <p:spPr>
          <a:xfrm>
            <a:off x="7236680" y="5605079"/>
            <a:ext cx="1869643" cy="1228995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89B2BB7-11D8-434F-8C3E-4FB662BD5B83}"/>
              </a:ext>
            </a:extLst>
          </p:cNvPr>
          <p:cNvSpPr/>
          <p:nvPr/>
        </p:nvSpPr>
        <p:spPr>
          <a:xfrm>
            <a:off x="7213568" y="5820992"/>
            <a:ext cx="2065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000000"/>
                </a:solidFill>
              </a:rPr>
              <a:t>TRANSMEMBRANÄRER DRUCK   </a:t>
            </a:r>
            <a:r>
              <a:rPr lang="de-DE" sz="1000" dirty="0">
                <a:solidFill>
                  <a:srgbClr val="000000"/>
                </a:solidFill>
              </a:rPr>
              <a:t>(𝞓P oder </a:t>
            </a:r>
            <a:r>
              <a:rPr lang="de-DE" sz="1000" b="1" dirty="0">
                <a:solidFill>
                  <a:srgbClr val="000000"/>
                </a:solidFill>
              </a:rPr>
              <a:t>TMP</a:t>
            </a:r>
            <a:r>
              <a:rPr lang="de-DE" sz="1000" dirty="0">
                <a:solidFill>
                  <a:srgbClr val="000000"/>
                </a:solidFill>
              </a:rPr>
              <a:t>) ist der Druckunterschied über den </a:t>
            </a:r>
            <a:r>
              <a:rPr lang="de-DE" sz="1000" b="1" dirty="0">
                <a:solidFill>
                  <a:srgbClr val="000000"/>
                </a:solidFill>
              </a:rPr>
              <a:t>OXYGENATOR</a:t>
            </a:r>
            <a:r>
              <a:rPr lang="de-DE" sz="1000" dirty="0">
                <a:solidFill>
                  <a:srgbClr val="000000"/>
                </a:solidFill>
              </a:rPr>
              <a:t>. Veränderungen</a:t>
            </a:r>
          </a:p>
          <a:p>
            <a:r>
              <a:rPr lang="de-DE" sz="1000" dirty="0">
                <a:solidFill>
                  <a:srgbClr val="000000"/>
                </a:solidFill>
              </a:rPr>
              <a:t>der </a:t>
            </a:r>
            <a:r>
              <a:rPr lang="de-DE" sz="1000" b="1" dirty="0">
                <a:solidFill>
                  <a:srgbClr val="000000"/>
                </a:solidFill>
              </a:rPr>
              <a:t>TMP </a:t>
            </a:r>
            <a:r>
              <a:rPr lang="de-DE" sz="1000" dirty="0">
                <a:solidFill>
                  <a:srgbClr val="000000"/>
                </a:solidFill>
              </a:rPr>
              <a:t>spiegeln die Funktion des </a:t>
            </a:r>
            <a:r>
              <a:rPr lang="de-DE" sz="1000" dirty="0" err="1">
                <a:solidFill>
                  <a:srgbClr val="000000"/>
                </a:solidFill>
              </a:rPr>
              <a:t>Oxygenators</a:t>
            </a:r>
            <a:r>
              <a:rPr lang="de-DE" sz="1000" dirty="0">
                <a:solidFill>
                  <a:srgbClr val="000000"/>
                </a:solidFill>
              </a:rPr>
              <a:t> wieder (e.g. </a:t>
            </a:r>
            <a:r>
              <a:rPr lang="de-DE" sz="1000" dirty="0" err="1">
                <a:solidFill>
                  <a:srgbClr val="000000"/>
                </a:solidFill>
              </a:rPr>
              <a:t>Thrombi</a:t>
            </a:r>
            <a:r>
              <a:rPr lang="de-DE" sz="1000" dirty="0">
                <a:solidFill>
                  <a:srgbClr val="000000"/>
                </a:solidFill>
              </a:rPr>
              <a:t>)</a:t>
            </a:r>
            <a:endParaRPr lang="de-DE" sz="1000" dirty="0">
              <a:solidFill>
                <a:prstClr val="black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58C066-5A89-B246-BF2E-4F7873046219}"/>
              </a:ext>
            </a:extLst>
          </p:cNvPr>
          <p:cNvGrpSpPr/>
          <p:nvPr/>
        </p:nvGrpSpPr>
        <p:grpSpPr>
          <a:xfrm>
            <a:off x="4139856" y="1441845"/>
            <a:ext cx="1932059" cy="2324704"/>
            <a:chOff x="4139856" y="1452731"/>
            <a:chExt cx="1932059" cy="2324704"/>
          </a:xfrm>
        </p:grpSpPr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4803555B-FAFD-B642-AD8F-7C2912EEEA17}"/>
                </a:ext>
              </a:extLst>
            </p:cNvPr>
            <p:cNvSpPr/>
            <p:nvPr/>
          </p:nvSpPr>
          <p:spPr>
            <a:xfrm>
              <a:off x="4141703" y="1453073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B6FDD88-5E27-534B-97AB-E708CFB2B3B0}"/>
                </a:ext>
              </a:extLst>
            </p:cNvPr>
            <p:cNvSpPr/>
            <p:nvPr/>
          </p:nvSpPr>
          <p:spPr>
            <a:xfrm>
              <a:off x="4139856" y="1452731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BB78AD4-13A8-1C45-8182-ED4E15AB5F3B}"/>
              </a:ext>
            </a:extLst>
          </p:cNvPr>
          <p:cNvSpPr/>
          <p:nvPr/>
        </p:nvSpPr>
        <p:spPr>
          <a:xfrm>
            <a:off x="5312466" y="2959507"/>
            <a:ext cx="851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luftblasen</a:t>
            </a:r>
            <a:r>
              <a:rPr lang="de-DE" sz="10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de-DE" sz="10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detektor</a:t>
            </a:r>
            <a:endParaRPr lang="de-DE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13264C2F-A501-B64A-B7C2-F4F4296E3349}"/>
              </a:ext>
            </a:extLst>
          </p:cNvPr>
          <p:cNvSpPr/>
          <p:nvPr/>
        </p:nvSpPr>
        <p:spPr>
          <a:xfrm rot="21433673">
            <a:off x="5191312" y="3002488"/>
            <a:ext cx="204620" cy="35263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80B9780E-0D28-CA4C-AEEC-02013C0C4CD2}"/>
              </a:ext>
            </a:extLst>
          </p:cNvPr>
          <p:cNvSpPr/>
          <p:nvPr/>
        </p:nvSpPr>
        <p:spPr>
          <a:xfrm>
            <a:off x="8146763" y="2029537"/>
            <a:ext cx="85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LUFT &amp; O2 </a:t>
            </a:r>
            <a:r>
              <a:rPr lang="de-DE" sz="8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mischer</a:t>
            </a:r>
            <a:endParaRPr lang="de-DE" sz="8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2F754B7-7AAB-4A47-88A2-1EB7F88EB608}"/>
                  </a:ext>
                </a:extLst>
              </p:cNvPr>
              <p:cNvSpPr/>
              <p:nvPr/>
            </p:nvSpPr>
            <p:spPr>
              <a:xfrm>
                <a:off x="7216480" y="5562942"/>
                <a:ext cx="1923925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𝑻𝑴𝑷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5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1500" b="1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𝑷𝒐𝒔𝒕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5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1500" b="1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𝒑𝒓</m:t>
                      </m:r>
                      <m:r>
                        <a:rPr lang="de-DE" sz="1500" b="1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ä</m:t>
                      </m:r>
                    </m:oMath>
                  </m:oMathPara>
                </a14:m>
                <a:endParaRPr lang="de-DE" sz="1500" baseline="-25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2F754B7-7AAB-4A47-88A2-1EB7F88EB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480" y="5562942"/>
                <a:ext cx="1923925" cy="317844"/>
              </a:xfrm>
              <a:prstGeom prst="rect">
                <a:avLst/>
              </a:prstGeom>
              <a:blipFill>
                <a:blip r:embed="rId1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1" name="Freeform 250">
            <a:extLst>
              <a:ext uri="{FF2B5EF4-FFF2-40B4-BE49-F238E27FC236}">
                <a16:creationId xmlns:a16="http://schemas.microsoft.com/office/drawing/2014/main" id="{030BD678-98BE-ED49-B244-95DB96929E9F}"/>
              </a:ext>
            </a:extLst>
          </p:cNvPr>
          <p:cNvSpPr/>
          <p:nvPr/>
        </p:nvSpPr>
        <p:spPr>
          <a:xfrm rot="4314486" flipH="1" flipV="1">
            <a:off x="3712515" y="3268860"/>
            <a:ext cx="152478" cy="39482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5" name="Elbow Connector 254">
            <a:extLst>
              <a:ext uri="{FF2B5EF4-FFF2-40B4-BE49-F238E27FC236}">
                <a16:creationId xmlns:a16="http://schemas.microsoft.com/office/drawing/2014/main" id="{4A578E58-A80A-9E48-AEF9-93D5EA1323E4}"/>
              </a:ext>
            </a:extLst>
          </p:cNvPr>
          <p:cNvCxnSpPr>
            <a:cxnSpLocks/>
            <a:stCxn id="199" idx="2"/>
          </p:cNvCxnSpPr>
          <p:nvPr/>
        </p:nvCxnSpPr>
        <p:spPr>
          <a:xfrm rot="16200000" flipH="1">
            <a:off x="2630499" y="3179742"/>
            <a:ext cx="135146" cy="43366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Elbow Connector 255">
            <a:extLst>
              <a:ext uri="{FF2B5EF4-FFF2-40B4-BE49-F238E27FC236}">
                <a16:creationId xmlns:a16="http://schemas.microsoft.com/office/drawing/2014/main" id="{008AF1B0-93A2-2040-B0AA-E0AA56600BD9}"/>
              </a:ext>
            </a:extLst>
          </p:cNvPr>
          <p:cNvCxnSpPr>
            <a:cxnSpLocks/>
          </p:cNvCxnSpPr>
          <p:nvPr/>
        </p:nvCxnSpPr>
        <p:spPr>
          <a:xfrm flipV="1">
            <a:off x="3178375" y="1673453"/>
            <a:ext cx="967671" cy="508788"/>
          </a:xfrm>
          <a:prstGeom prst="bentConnector3">
            <a:avLst>
              <a:gd name="adj1" fmla="val 503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Freeform 244">
            <a:extLst>
              <a:ext uri="{FF2B5EF4-FFF2-40B4-BE49-F238E27FC236}">
                <a16:creationId xmlns:a16="http://schemas.microsoft.com/office/drawing/2014/main" id="{F5F5C7E5-3853-3340-AAD0-169A2903A9AD}"/>
              </a:ext>
            </a:extLst>
          </p:cNvPr>
          <p:cNvSpPr/>
          <p:nvPr/>
        </p:nvSpPr>
        <p:spPr>
          <a:xfrm rot="9900000">
            <a:off x="6898347" y="3588628"/>
            <a:ext cx="222010" cy="406400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39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Microsoft Macintosh PowerPoint</Application>
  <PresentationFormat>Letter Paper (8.5x11 in)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58</cp:revision>
  <cp:lastPrinted>2021-01-13T23:52:41Z</cp:lastPrinted>
  <dcterms:created xsi:type="dcterms:W3CDTF">2021-01-11T05:57:10Z</dcterms:created>
  <dcterms:modified xsi:type="dcterms:W3CDTF">2022-05-03T18:00:49Z</dcterms:modified>
</cp:coreProperties>
</file>