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06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6208"/>
  </p:normalViewPr>
  <p:slideViewPr>
    <p:cSldViewPr snapToGrid="0" snapToObjects="1">
      <p:cViewPr>
        <p:scale>
          <a:sx n="90" d="100"/>
          <a:sy n="90" d="100"/>
        </p:scale>
        <p:origin x="5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F817-0ED6-A249-A5F5-3F1F5A2EF06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0688-0310-7F43-8AB5-41E6F20782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0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F817-0ED6-A249-A5F5-3F1F5A2EF06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0688-0310-7F43-8AB5-41E6F20782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F817-0ED6-A249-A5F5-3F1F5A2EF06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0688-0310-7F43-8AB5-41E6F20782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4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F817-0ED6-A249-A5F5-3F1F5A2EF06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0688-0310-7F43-8AB5-41E6F20782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9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F817-0ED6-A249-A5F5-3F1F5A2EF06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0688-0310-7F43-8AB5-41E6F20782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0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F817-0ED6-A249-A5F5-3F1F5A2EF06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0688-0310-7F43-8AB5-41E6F20782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9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F817-0ED6-A249-A5F5-3F1F5A2EF06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0688-0310-7F43-8AB5-41E6F20782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8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F817-0ED6-A249-A5F5-3F1F5A2EF06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0688-0310-7F43-8AB5-41E6F20782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F817-0ED6-A249-A5F5-3F1F5A2EF06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0688-0310-7F43-8AB5-41E6F20782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F817-0ED6-A249-A5F5-3F1F5A2EF06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0688-0310-7F43-8AB5-41E6F20782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5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F817-0ED6-A249-A5F5-3F1F5A2EF06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0688-0310-7F43-8AB5-41E6F20782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6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EF817-0ED6-A249-A5F5-3F1F5A2EF06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30688-0310-7F43-8AB5-41E6F20782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6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25427970/" TargetMode="External"/><Relationship Id="rId13" Type="http://schemas.openxmlformats.org/officeDocument/2006/relationships/hyperlink" Target="http://www.jpgmonline.com/article.asp?issn=0022-3859;year=2002;volume=48;issue=1;spage=46;epage=9;aulast=Khasnis" TargetMode="External"/><Relationship Id="rId18" Type="http://schemas.openxmlformats.org/officeDocument/2006/relationships/hyperlink" Target="https://www.ajemjournal.com/article/S0735-6757(19)30652-7/pdf" TargetMode="External"/><Relationship Id="rId3" Type="http://schemas.openxmlformats.org/officeDocument/2006/relationships/image" Target="../media/image2.tiff"/><Relationship Id="rId7" Type="http://schemas.openxmlformats.org/officeDocument/2006/relationships/hyperlink" Target="https://www.tandfonline.com/doi/pdf/10.1080/22201173.2003.10872991" TargetMode="External"/><Relationship Id="rId12" Type="http://schemas.openxmlformats.org/officeDocument/2006/relationships/hyperlink" Target="https://pubmed.ncbi.nlm.nih.gov/19602972/" TargetMode="External"/><Relationship Id="rId17" Type="http://schemas.openxmlformats.org/officeDocument/2006/relationships/hyperlink" Target="https://scanfoam.org/hemodynamics-during-mechanical-cpr/" TargetMode="External"/><Relationship Id="rId2" Type="http://schemas.openxmlformats.org/officeDocument/2006/relationships/image" Target="../media/image1.emf"/><Relationship Id="rId16" Type="http://schemas.openxmlformats.org/officeDocument/2006/relationships/hyperlink" Target="https://derangedphysiology.com/main/cicm-primary-exam/required-reading/cardiovascular-system/Chapter%20760/normal-arterial-line-waveform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ubmed.ncbi.nlm.nih.gov/26421920/" TargetMode="External"/><Relationship Id="rId11" Type="http://schemas.openxmlformats.org/officeDocument/2006/relationships/hyperlink" Target="https://www.semes.org/wp-content/uploads/2019/06/analisis-onda-arterial.pdf" TargetMode="External"/><Relationship Id="rId5" Type="http://schemas.openxmlformats.org/officeDocument/2006/relationships/hyperlink" Target="https://pubmed.ncbi.nlm.nih.gov/22054688/" TargetMode="External"/><Relationship Id="rId15" Type="http://schemas.openxmlformats.org/officeDocument/2006/relationships/hyperlink" Target="https://reference.medscape.com/medline/abstract/19281442" TargetMode="External"/><Relationship Id="rId10" Type="http://schemas.openxmlformats.org/officeDocument/2006/relationships/hyperlink" Target="https://www.ncbi.nlm.nih.gov/pmc/articles/PMC7183114/" TargetMode="External"/><Relationship Id="rId19" Type="http://schemas.openxmlformats.org/officeDocument/2006/relationships/hyperlink" Target="https://twitter.com/interconsulta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aacnjournals.org/ccnonline/article-abstract/22/2/60/774/Monitoring-Arterial-Blood-Pressure-What-You-May?redirectedFrom=fulltext" TargetMode="Externa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Rounded Rectangle 322">
            <a:extLst>
              <a:ext uri="{FF2B5EF4-FFF2-40B4-BE49-F238E27FC236}">
                <a16:creationId xmlns:a16="http://schemas.microsoft.com/office/drawing/2014/main" id="{6D212D7A-A6ED-9442-AE38-B350A884F2E5}"/>
              </a:ext>
            </a:extLst>
          </p:cNvPr>
          <p:cNvSpPr/>
          <p:nvPr/>
        </p:nvSpPr>
        <p:spPr>
          <a:xfrm>
            <a:off x="7720403" y="1317464"/>
            <a:ext cx="1392684" cy="1656235"/>
          </a:xfrm>
          <a:prstGeom prst="roundRect">
            <a:avLst>
              <a:gd name="adj" fmla="val 220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ounded Rectangle 317">
            <a:extLst>
              <a:ext uri="{FF2B5EF4-FFF2-40B4-BE49-F238E27FC236}">
                <a16:creationId xmlns:a16="http://schemas.microsoft.com/office/drawing/2014/main" id="{6C2E489B-8822-5D49-8E71-479F6FFAB148}"/>
              </a:ext>
            </a:extLst>
          </p:cNvPr>
          <p:cNvSpPr/>
          <p:nvPr/>
        </p:nvSpPr>
        <p:spPr>
          <a:xfrm>
            <a:off x="2761478" y="4499451"/>
            <a:ext cx="3242351" cy="1702160"/>
          </a:xfrm>
          <a:prstGeom prst="roundRect">
            <a:avLst>
              <a:gd name="adj" fmla="val 220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972ABC4-B500-AC40-B0C6-020BF249E9CA}"/>
              </a:ext>
            </a:extLst>
          </p:cNvPr>
          <p:cNvSpPr/>
          <p:nvPr/>
        </p:nvSpPr>
        <p:spPr>
          <a:xfrm>
            <a:off x="7221894" y="4472272"/>
            <a:ext cx="751115" cy="366168"/>
          </a:xfrm>
          <a:custGeom>
            <a:avLst/>
            <a:gdLst>
              <a:gd name="connsiteX0" fmla="*/ 751114 w 751114"/>
              <a:gd name="connsiteY0" fmla="*/ 104393 h 366168"/>
              <a:gd name="connsiteX1" fmla="*/ 667139 w 751114"/>
              <a:gd name="connsiteY1" fmla="*/ 48410 h 366168"/>
              <a:gd name="connsiteX2" fmla="*/ 517849 w 751114"/>
              <a:gd name="connsiteY2" fmla="*/ 53075 h 366168"/>
              <a:gd name="connsiteX3" fmla="*/ 443204 w 751114"/>
              <a:gd name="connsiteY3" fmla="*/ 67071 h 366168"/>
              <a:gd name="connsiteX4" fmla="*/ 303245 w 751114"/>
              <a:gd name="connsiteY4" fmla="*/ 34414 h 366168"/>
              <a:gd name="connsiteX5" fmla="*/ 237930 w 751114"/>
              <a:gd name="connsiteY5" fmla="*/ 1757 h 366168"/>
              <a:gd name="connsiteX6" fmla="*/ 186612 w 751114"/>
              <a:gd name="connsiteY6" fmla="*/ 11087 h 366168"/>
              <a:gd name="connsiteX7" fmla="*/ 223935 w 751114"/>
              <a:gd name="connsiteY7" fmla="*/ 67071 h 366168"/>
              <a:gd name="connsiteX8" fmla="*/ 373224 w 751114"/>
              <a:gd name="connsiteY8" fmla="*/ 90397 h 366168"/>
              <a:gd name="connsiteX9" fmla="*/ 209939 w 751114"/>
              <a:gd name="connsiteY9" fmla="*/ 85732 h 366168"/>
              <a:gd name="connsiteX10" fmla="*/ 130628 w 751114"/>
              <a:gd name="connsiteY10" fmla="*/ 29748 h 366168"/>
              <a:gd name="connsiteX11" fmla="*/ 60649 w 751114"/>
              <a:gd name="connsiteY11" fmla="*/ 25083 h 366168"/>
              <a:gd name="connsiteX12" fmla="*/ 46653 w 751114"/>
              <a:gd name="connsiteY12" fmla="*/ 53075 h 366168"/>
              <a:gd name="connsiteX13" fmla="*/ 79310 w 751114"/>
              <a:gd name="connsiteY13" fmla="*/ 95063 h 366168"/>
              <a:gd name="connsiteX14" fmla="*/ 144624 w 751114"/>
              <a:gd name="connsiteY14" fmla="*/ 137050 h 366168"/>
              <a:gd name="connsiteX15" fmla="*/ 219269 w 751114"/>
              <a:gd name="connsiteY15" fmla="*/ 165042 h 366168"/>
              <a:gd name="connsiteX16" fmla="*/ 331237 w 751114"/>
              <a:gd name="connsiteY16" fmla="*/ 165042 h 366168"/>
              <a:gd name="connsiteX17" fmla="*/ 205273 w 751114"/>
              <a:gd name="connsiteY17" fmla="*/ 165042 h 366168"/>
              <a:gd name="connsiteX18" fmla="*/ 121298 w 751114"/>
              <a:gd name="connsiteY18" fmla="*/ 132385 h 366168"/>
              <a:gd name="connsiteX19" fmla="*/ 46653 w 751114"/>
              <a:gd name="connsiteY19" fmla="*/ 109059 h 366168"/>
              <a:gd name="connsiteX20" fmla="*/ 9330 w 751114"/>
              <a:gd name="connsiteY20" fmla="*/ 127720 h 366168"/>
              <a:gd name="connsiteX21" fmla="*/ 0 w 751114"/>
              <a:gd name="connsiteY21" fmla="*/ 165042 h 366168"/>
              <a:gd name="connsiteX22" fmla="*/ 27992 w 751114"/>
              <a:gd name="connsiteY22" fmla="*/ 193034 h 366168"/>
              <a:gd name="connsiteX23" fmla="*/ 46653 w 751114"/>
              <a:gd name="connsiteY23" fmla="*/ 202365 h 366168"/>
              <a:gd name="connsiteX24" fmla="*/ 79310 w 751114"/>
              <a:gd name="connsiteY24" fmla="*/ 193034 h 366168"/>
              <a:gd name="connsiteX25" fmla="*/ 130628 w 751114"/>
              <a:gd name="connsiteY25" fmla="*/ 197699 h 366168"/>
              <a:gd name="connsiteX26" fmla="*/ 205273 w 751114"/>
              <a:gd name="connsiteY26" fmla="*/ 225691 h 366168"/>
              <a:gd name="connsiteX27" fmla="*/ 321906 w 751114"/>
              <a:gd name="connsiteY27" fmla="*/ 225691 h 366168"/>
              <a:gd name="connsiteX28" fmla="*/ 195943 w 751114"/>
              <a:gd name="connsiteY28" fmla="*/ 221026 h 366168"/>
              <a:gd name="connsiteX29" fmla="*/ 111967 w 751114"/>
              <a:gd name="connsiteY29" fmla="*/ 197699 h 366168"/>
              <a:gd name="connsiteX30" fmla="*/ 60649 w 751114"/>
              <a:gd name="connsiteY30" fmla="*/ 197699 h 366168"/>
              <a:gd name="connsiteX31" fmla="*/ 41988 w 751114"/>
              <a:gd name="connsiteY31" fmla="*/ 225691 h 366168"/>
              <a:gd name="connsiteX32" fmla="*/ 107302 w 751114"/>
              <a:gd name="connsiteY32" fmla="*/ 277010 h 366168"/>
              <a:gd name="connsiteX33" fmla="*/ 200608 w 751114"/>
              <a:gd name="connsiteY33" fmla="*/ 323663 h 366168"/>
              <a:gd name="connsiteX34" fmla="*/ 326571 w 751114"/>
              <a:gd name="connsiteY34" fmla="*/ 328328 h 366168"/>
              <a:gd name="connsiteX35" fmla="*/ 405882 w 751114"/>
              <a:gd name="connsiteY35" fmla="*/ 360985 h 366168"/>
              <a:gd name="connsiteX36" fmla="*/ 494522 w 751114"/>
              <a:gd name="connsiteY36" fmla="*/ 365650 h 366168"/>
              <a:gd name="connsiteX37" fmla="*/ 620486 w 751114"/>
              <a:gd name="connsiteY37" fmla="*/ 356320 h 366168"/>
              <a:gd name="connsiteX38" fmla="*/ 737118 w 751114"/>
              <a:gd name="connsiteY38" fmla="*/ 281675 h 36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51114" h="366168">
                <a:moveTo>
                  <a:pt x="751114" y="104393"/>
                </a:moveTo>
                <a:cubicBezTo>
                  <a:pt x="728565" y="80678"/>
                  <a:pt x="706016" y="56963"/>
                  <a:pt x="667139" y="48410"/>
                </a:cubicBezTo>
                <a:cubicBezTo>
                  <a:pt x="628262" y="39857"/>
                  <a:pt x="555172" y="49965"/>
                  <a:pt x="517849" y="53075"/>
                </a:cubicBezTo>
                <a:cubicBezTo>
                  <a:pt x="480526" y="56185"/>
                  <a:pt x="478971" y="70181"/>
                  <a:pt x="443204" y="67071"/>
                </a:cubicBezTo>
                <a:cubicBezTo>
                  <a:pt x="407437" y="63961"/>
                  <a:pt x="337457" y="45300"/>
                  <a:pt x="303245" y="34414"/>
                </a:cubicBezTo>
                <a:cubicBezTo>
                  <a:pt x="269033" y="23528"/>
                  <a:pt x="257369" y="5645"/>
                  <a:pt x="237930" y="1757"/>
                </a:cubicBezTo>
                <a:cubicBezTo>
                  <a:pt x="218491" y="-2131"/>
                  <a:pt x="188944" y="201"/>
                  <a:pt x="186612" y="11087"/>
                </a:cubicBezTo>
                <a:cubicBezTo>
                  <a:pt x="184280" y="21973"/>
                  <a:pt x="192833" y="53853"/>
                  <a:pt x="223935" y="67071"/>
                </a:cubicBezTo>
                <a:cubicBezTo>
                  <a:pt x="255037" y="80289"/>
                  <a:pt x="375557" y="87287"/>
                  <a:pt x="373224" y="90397"/>
                </a:cubicBezTo>
                <a:cubicBezTo>
                  <a:pt x="370891" y="93507"/>
                  <a:pt x="250372" y="95840"/>
                  <a:pt x="209939" y="85732"/>
                </a:cubicBezTo>
                <a:cubicBezTo>
                  <a:pt x="169506" y="75624"/>
                  <a:pt x="155510" y="39856"/>
                  <a:pt x="130628" y="29748"/>
                </a:cubicBezTo>
                <a:cubicBezTo>
                  <a:pt x="105746" y="19640"/>
                  <a:pt x="60649" y="25083"/>
                  <a:pt x="60649" y="25083"/>
                </a:cubicBezTo>
                <a:cubicBezTo>
                  <a:pt x="46653" y="28971"/>
                  <a:pt x="43543" y="41412"/>
                  <a:pt x="46653" y="53075"/>
                </a:cubicBezTo>
                <a:cubicBezTo>
                  <a:pt x="49763" y="64738"/>
                  <a:pt x="62982" y="81067"/>
                  <a:pt x="79310" y="95063"/>
                </a:cubicBezTo>
                <a:cubicBezTo>
                  <a:pt x="95638" y="109059"/>
                  <a:pt x="121297" y="125387"/>
                  <a:pt x="144624" y="137050"/>
                </a:cubicBezTo>
                <a:cubicBezTo>
                  <a:pt x="167950" y="148713"/>
                  <a:pt x="188167" y="160377"/>
                  <a:pt x="219269" y="165042"/>
                </a:cubicBezTo>
                <a:cubicBezTo>
                  <a:pt x="250371" y="169707"/>
                  <a:pt x="331237" y="165042"/>
                  <a:pt x="331237" y="165042"/>
                </a:cubicBezTo>
                <a:cubicBezTo>
                  <a:pt x="328904" y="165042"/>
                  <a:pt x="240263" y="170485"/>
                  <a:pt x="205273" y="165042"/>
                </a:cubicBezTo>
                <a:cubicBezTo>
                  <a:pt x="170283" y="159599"/>
                  <a:pt x="147735" y="141715"/>
                  <a:pt x="121298" y="132385"/>
                </a:cubicBezTo>
                <a:cubicBezTo>
                  <a:pt x="94861" y="123055"/>
                  <a:pt x="65314" y="109836"/>
                  <a:pt x="46653" y="109059"/>
                </a:cubicBezTo>
                <a:cubicBezTo>
                  <a:pt x="27992" y="108282"/>
                  <a:pt x="17105" y="118390"/>
                  <a:pt x="9330" y="127720"/>
                </a:cubicBezTo>
                <a:cubicBezTo>
                  <a:pt x="1555" y="137050"/>
                  <a:pt x="0" y="165042"/>
                  <a:pt x="0" y="165042"/>
                </a:cubicBezTo>
                <a:cubicBezTo>
                  <a:pt x="3110" y="175928"/>
                  <a:pt x="27992" y="193034"/>
                  <a:pt x="27992" y="193034"/>
                </a:cubicBezTo>
                <a:cubicBezTo>
                  <a:pt x="35767" y="199254"/>
                  <a:pt x="38100" y="202365"/>
                  <a:pt x="46653" y="202365"/>
                </a:cubicBezTo>
                <a:cubicBezTo>
                  <a:pt x="55206" y="202365"/>
                  <a:pt x="65314" y="193812"/>
                  <a:pt x="79310" y="193034"/>
                </a:cubicBezTo>
                <a:cubicBezTo>
                  <a:pt x="93306" y="192256"/>
                  <a:pt x="109634" y="192256"/>
                  <a:pt x="130628" y="197699"/>
                </a:cubicBezTo>
                <a:cubicBezTo>
                  <a:pt x="151622" y="203142"/>
                  <a:pt x="173393" y="221026"/>
                  <a:pt x="205273" y="225691"/>
                </a:cubicBezTo>
                <a:cubicBezTo>
                  <a:pt x="237153" y="230356"/>
                  <a:pt x="323461" y="226469"/>
                  <a:pt x="321906" y="225691"/>
                </a:cubicBezTo>
                <a:cubicBezTo>
                  <a:pt x="320351" y="224914"/>
                  <a:pt x="230933" y="225691"/>
                  <a:pt x="195943" y="221026"/>
                </a:cubicBezTo>
                <a:cubicBezTo>
                  <a:pt x="160953" y="216361"/>
                  <a:pt x="134516" y="201587"/>
                  <a:pt x="111967" y="197699"/>
                </a:cubicBezTo>
                <a:cubicBezTo>
                  <a:pt x="89418" y="193811"/>
                  <a:pt x="60649" y="197699"/>
                  <a:pt x="60649" y="197699"/>
                </a:cubicBezTo>
                <a:cubicBezTo>
                  <a:pt x="48986" y="202364"/>
                  <a:pt x="34213" y="212473"/>
                  <a:pt x="41988" y="225691"/>
                </a:cubicBezTo>
                <a:cubicBezTo>
                  <a:pt x="49763" y="238909"/>
                  <a:pt x="80865" y="260681"/>
                  <a:pt x="107302" y="277010"/>
                </a:cubicBezTo>
                <a:cubicBezTo>
                  <a:pt x="133739" y="293339"/>
                  <a:pt x="164063" y="315110"/>
                  <a:pt x="200608" y="323663"/>
                </a:cubicBezTo>
                <a:cubicBezTo>
                  <a:pt x="237153" y="332216"/>
                  <a:pt x="292359" y="322108"/>
                  <a:pt x="326571" y="328328"/>
                </a:cubicBezTo>
                <a:cubicBezTo>
                  <a:pt x="360783" y="334548"/>
                  <a:pt x="377890" y="354765"/>
                  <a:pt x="405882" y="360985"/>
                </a:cubicBezTo>
                <a:cubicBezTo>
                  <a:pt x="433874" y="367205"/>
                  <a:pt x="458755" y="366428"/>
                  <a:pt x="494522" y="365650"/>
                </a:cubicBezTo>
                <a:cubicBezTo>
                  <a:pt x="530289" y="364873"/>
                  <a:pt x="580053" y="370316"/>
                  <a:pt x="620486" y="356320"/>
                </a:cubicBezTo>
                <a:cubicBezTo>
                  <a:pt x="660919" y="342324"/>
                  <a:pt x="699018" y="311999"/>
                  <a:pt x="737118" y="281675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Freeform 298">
            <a:extLst>
              <a:ext uri="{FF2B5EF4-FFF2-40B4-BE49-F238E27FC236}">
                <a16:creationId xmlns:a16="http://schemas.microsoft.com/office/drawing/2014/main" id="{E89FE5D8-6252-4A47-A110-8CC24ED8F616}"/>
              </a:ext>
            </a:extLst>
          </p:cNvPr>
          <p:cNvSpPr/>
          <p:nvPr/>
        </p:nvSpPr>
        <p:spPr>
          <a:xfrm>
            <a:off x="7383773" y="4684626"/>
            <a:ext cx="643813" cy="598603"/>
          </a:xfrm>
          <a:custGeom>
            <a:avLst/>
            <a:gdLst>
              <a:gd name="connsiteX0" fmla="*/ 643813 w 643813"/>
              <a:gd name="connsiteY0" fmla="*/ 6285 h 598602"/>
              <a:gd name="connsiteX1" fmla="*/ 559837 w 643813"/>
              <a:gd name="connsiteY1" fmla="*/ 6285 h 598602"/>
              <a:gd name="connsiteX2" fmla="*/ 503853 w 643813"/>
              <a:gd name="connsiteY2" fmla="*/ 71600 h 598602"/>
              <a:gd name="connsiteX3" fmla="*/ 424543 w 643813"/>
              <a:gd name="connsiteY3" fmla="*/ 220889 h 598602"/>
              <a:gd name="connsiteX4" fmla="*/ 335902 w 643813"/>
              <a:gd name="connsiteY4" fmla="*/ 393506 h 598602"/>
              <a:gd name="connsiteX5" fmla="*/ 191278 w 643813"/>
              <a:gd name="connsiteY5" fmla="*/ 547461 h 598602"/>
              <a:gd name="connsiteX6" fmla="*/ 32657 w 643813"/>
              <a:gd name="connsiteY6" fmla="*/ 594114 h 598602"/>
              <a:gd name="connsiteX7" fmla="*/ 0 w 643813"/>
              <a:gd name="connsiteY7" fmla="*/ 594114 h 59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3813" h="598602">
                <a:moveTo>
                  <a:pt x="643813" y="6285"/>
                </a:moveTo>
                <a:cubicBezTo>
                  <a:pt x="613488" y="842"/>
                  <a:pt x="583164" y="-4601"/>
                  <a:pt x="559837" y="6285"/>
                </a:cubicBezTo>
                <a:cubicBezTo>
                  <a:pt x="536510" y="17171"/>
                  <a:pt x="526402" y="35833"/>
                  <a:pt x="503853" y="71600"/>
                </a:cubicBezTo>
                <a:cubicBezTo>
                  <a:pt x="481304" y="107367"/>
                  <a:pt x="452535" y="167238"/>
                  <a:pt x="424543" y="220889"/>
                </a:cubicBezTo>
                <a:cubicBezTo>
                  <a:pt x="396551" y="274540"/>
                  <a:pt x="374779" y="339077"/>
                  <a:pt x="335902" y="393506"/>
                </a:cubicBezTo>
                <a:cubicBezTo>
                  <a:pt x="297024" y="447935"/>
                  <a:pt x="241819" y="514026"/>
                  <a:pt x="191278" y="547461"/>
                </a:cubicBezTo>
                <a:cubicBezTo>
                  <a:pt x="140737" y="580896"/>
                  <a:pt x="64537" y="586339"/>
                  <a:pt x="32657" y="594114"/>
                </a:cubicBezTo>
                <a:cubicBezTo>
                  <a:pt x="777" y="601889"/>
                  <a:pt x="388" y="598001"/>
                  <a:pt x="0" y="594114"/>
                </a:cubicBezTo>
              </a:path>
            </a:pathLst>
          </a:custGeom>
          <a:noFill/>
          <a:ln w="254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Freeform 1075">
            <a:extLst>
              <a:ext uri="{FF2B5EF4-FFF2-40B4-BE49-F238E27FC236}">
                <a16:creationId xmlns:a16="http://schemas.microsoft.com/office/drawing/2014/main" id="{6A1A8E27-E25D-3247-B987-6FA20E55D7AB}"/>
              </a:ext>
            </a:extLst>
          </p:cNvPr>
          <p:cNvSpPr/>
          <p:nvPr/>
        </p:nvSpPr>
        <p:spPr>
          <a:xfrm>
            <a:off x="7315204" y="5327650"/>
            <a:ext cx="92075" cy="349251"/>
          </a:xfrm>
          <a:custGeom>
            <a:avLst/>
            <a:gdLst>
              <a:gd name="connsiteX0" fmla="*/ 28575 w 92075"/>
              <a:gd name="connsiteY0" fmla="*/ 0 h 349250"/>
              <a:gd name="connsiteX1" fmla="*/ 34925 w 92075"/>
              <a:gd name="connsiteY1" fmla="*/ 82550 h 349250"/>
              <a:gd name="connsiteX2" fmla="*/ 0 w 92075"/>
              <a:gd name="connsiteY2" fmla="*/ 79375 h 349250"/>
              <a:gd name="connsiteX3" fmla="*/ 0 w 92075"/>
              <a:gd name="connsiteY3" fmla="*/ 349250 h 349250"/>
              <a:gd name="connsiteX4" fmla="*/ 92075 w 92075"/>
              <a:gd name="connsiteY4" fmla="*/ 349250 h 349250"/>
              <a:gd name="connsiteX5" fmla="*/ 92075 w 92075"/>
              <a:gd name="connsiteY5" fmla="*/ 79375 h 349250"/>
              <a:gd name="connsiteX6" fmla="*/ 60325 w 92075"/>
              <a:gd name="connsiteY6" fmla="*/ 79375 h 349250"/>
              <a:gd name="connsiteX7" fmla="*/ 28575 w 92075"/>
              <a:gd name="connsiteY7" fmla="*/ 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075" h="349250">
                <a:moveTo>
                  <a:pt x="28575" y="0"/>
                </a:moveTo>
                <a:lnTo>
                  <a:pt x="34925" y="82550"/>
                </a:lnTo>
                <a:lnTo>
                  <a:pt x="0" y="79375"/>
                </a:lnTo>
                <a:lnTo>
                  <a:pt x="0" y="349250"/>
                </a:lnTo>
                <a:lnTo>
                  <a:pt x="92075" y="349250"/>
                </a:lnTo>
                <a:lnTo>
                  <a:pt x="92075" y="79375"/>
                </a:lnTo>
                <a:lnTo>
                  <a:pt x="60325" y="79375"/>
                </a:lnTo>
                <a:cubicBezTo>
                  <a:pt x="59267" y="42333"/>
                  <a:pt x="58208" y="5292"/>
                  <a:pt x="28575" y="0"/>
                </a:cubicBezTo>
                <a:close/>
              </a:path>
            </a:pathLst>
          </a:custGeom>
          <a:solidFill>
            <a:srgbClr val="C0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50FA9730-8CF4-DD45-A5E5-65B319D2252A}"/>
              </a:ext>
            </a:extLst>
          </p:cNvPr>
          <p:cNvCxnSpPr>
            <a:cxnSpLocks/>
          </p:cNvCxnSpPr>
          <p:nvPr/>
        </p:nvCxnSpPr>
        <p:spPr>
          <a:xfrm flipV="1">
            <a:off x="7152194" y="5275745"/>
            <a:ext cx="148275" cy="3813"/>
          </a:xfrm>
          <a:prstGeom prst="line">
            <a:avLst/>
          </a:prstGeom>
          <a:ln w="25400" cmpd="sng">
            <a:solidFill>
              <a:srgbClr val="C0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Rounded Rectangle 275">
            <a:extLst>
              <a:ext uri="{FF2B5EF4-FFF2-40B4-BE49-F238E27FC236}">
                <a16:creationId xmlns:a16="http://schemas.microsoft.com/office/drawing/2014/main" id="{49308730-BAD7-A344-9590-4DD799AC456A}"/>
              </a:ext>
            </a:extLst>
          </p:cNvPr>
          <p:cNvSpPr/>
          <p:nvPr/>
        </p:nvSpPr>
        <p:spPr>
          <a:xfrm>
            <a:off x="2770439" y="313460"/>
            <a:ext cx="3242351" cy="4103413"/>
          </a:xfrm>
          <a:prstGeom prst="roundRect">
            <a:avLst>
              <a:gd name="adj" fmla="val 220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5E80E2D-BCB5-7B48-973F-0A03611CC36A}"/>
              </a:ext>
            </a:extLst>
          </p:cNvPr>
          <p:cNvSpPr/>
          <p:nvPr/>
        </p:nvSpPr>
        <p:spPr>
          <a:xfrm>
            <a:off x="6474523" y="3857598"/>
            <a:ext cx="323575" cy="7938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199">
            <a:extLst>
              <a:ext uri="{FF2B5EF4-FFF2-40B4-BE49-F238E27FC236}">
                <a16:creationId xmlns:a16="http://schemas.microsoft.com/office/drawing/2014/main" id="{7134731C-0CB0-954F-89C6-3EF241B1F2DD}"/>
              </a:ext>
            </a:extLst>
          </p:cNvPr>
          <p:cNvSpPr/>
          <p:nvPr/>
        </p:nvSpPr>
        <p:spPr>
          <a:xfrm>
            <a:off x="6657630" y="4543398"/>
            <a:ext cx="368799" cy="730251"/>
          </a:xfrm>
          <a:custGeom>
            <a:avLst/>
            <a:gdLst>
              <a:gd name="connsiteX0" fmla="*/ 368799 w 368799"/>
              <a:gd name="connsiteY0" fmla="*/ 730250 h 730250"/>
              <a:gd name="connsiteX1" fmla="*/ 248149 w 368799"/>
              <a:gd name="connsiteY1" fmla="*/ 695325 h 730250"/>
              <a:gd name="connsiteX2" fmla="*/ 108449 w 368799"/>
              <a:gd name="connsiteY2" fmla="*/ 568325 h 730250"/>
              <a:gd name="connsiteX3" fmla="*/ 16374 w 368799"/>
              <a:gd name="connsiteY3" fmla="*/ 304800 h 730250"/>
              <a:gd name="connsiteX4" fmla="*/ 499 w 368799"/>
              <a:gd name="connsiteY4" fmla="*/ 0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799" h="730250">
                <a:moveTo>
                  <a:pt x="368799" y="730250"/>
                </a:moveTo>
                <a:cubicBezTo>
                  <a:pt x="330170" y="726281"/>
                  <a:pt x="291541" y="722312"/>
                  <a:pt x="248149" y="695325"/>
                </a:cubicBezTo>
                <a:cubicBezTo>
                  <a:pt x="204757" y="668337"/>
                  <a:pt x="147078" y="633412"/>
                  <a:pt x="108449" y="568325"/>
                </a:cubicBezTo>
                <a:cubicBezTo>
                  <a:pt x="69820" y="503238"/>
                  <a:pt x="34366" y="399521"/>
                  <a:pt x="16374" y="304800"/>
                </a:cubicBezTo>
                <a:cubicBezTo>
                  <a:pt x="-1618" y="210079"/>
                  <a:pt x="-560" y="105039"/>
                  <a:pt x="499" y="0"/>
                </a:cubicBezTo>
              </a:path>
            </a:pathLst>
          </a:custGeom>
          <a:noFill/>
          <a:ln w="254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EF88AA96-03D9-1149-98AB-B3B7EFFF791D}"/>
              </a:ext>
            </a:extLst>
          </p:cNvPr>
          <p:cNvCxnSpPr>
            <a:cxnSpLocks/>
          </p:cNvCxnSpPr>
          <p:nvPr/>
        </p:nvCxnSpPr>
        <p:spPr>
          <a:xfrm flipV="1">
            <a:off x="6659385" y="2888104"/>
            <a:ext cx="1832" cy="1487304"/>
          </a:xfrm>
          <a:prstGeom prst="line">
            <a:avLst/>
          </a:prstGeom>
          <a:ln w="254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081B699C-D3F2-8C4E-8E06-D214363BFF17}"/>
              </a:ext>
            </a:extLst>
          </p:cNvPr>
          <p:cNvCxnSpPr>
            <a:cxnSpLocks/>
          </p:cNvCxnSpPr>
          <p:nvPr/>
        </p:nvCxnSpPr>
        <p:spPr>
          <a:xfrm flipV="1">
            <a:off x="6665011" y="2400916"/>
            <a:ext cx="0" cy="165279"/>
          </a:xfrm>
          <a:prstGeom prst="line">
            <a:avLst/>
          </a:prstGeom>
          <a:ln w="254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Freeform 1045">
            <a:extLst>
              <a:ext uri="{FF2B5EF4-FFF2-40B4-BE49-F238E27FC236}">
                <a16:creationId xmlns:a16="http://schemas.microsoft.com/office/drawing/2014/main" id="{9AA87FAB-6DB2-4C41-A58C-A70099B4A442}"/>
              </a:ext>
            </a:extLst>
          </p:cNvPr>
          <p:cNvSpPr/>
          <p:nvPr/>
        </p:nvSpPr>
        <p:spPr>
          <a:xfrm>
            <a:off x="6628451" y="2621790"/>
            <a:ext cx="75884" cy="265593"/>
          </a:xfrm>
          <a:custGeom>
            <a:avLst/>
            <a:gdLst>
              <a:gd name="connsiteX0" fmla="*/ 0 w 75884"/>
              <a:gd name="connsiteY0" fmla="*/ 0 h 265593"/>
              <a:gd name="connsiteX1" fmla="*/ 0 w 75884"/>
              <a:gd name="connsiteY1" fmla="*/ 204886 h 265593"/>
              <a:gd name="connsiteX2" fmla="*/ 22766 w 75884"/>
              <a:gd name="connsiteY2" fmla="*/ 258005 h 265593"/>
              <a:gd name="connsiteX3" fmla="*/ 22766 w 75884"/>
              <a:gd name="connsiteY3" fmla="*/ 258005 h 265593"/>
              <a:gd name="connsiteX4" fmla="*/ 56913 w 75884"/>
              <a:gd name="connsiteY4" fmla="*/ 265593 h 265593"/>
              <a:gd name="connsiteX5" fmla="*/ 75884 w 75884"/>
              <a:gd name="connsiteY5" fmla="*/ 208681 h 265593"/>
              <a:gd name="connsiteX6" fmla="*/ 72090 w 75884"/>
              <a:gd name="connsiteY6" fmla="*/ 3794 h 265593"/>
              <a:gd name="connsiteX7" fmla="*/ 0 w 75884"/>
              <a:gd name="connsiteY7" fmla="*/ 0 h 26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884" h="265593">
                <a:moveTo>
                  <a:pt x="0" y="0"/>
                </a:moveTo>
                <a:lnTo>
                  <a:pt x="0" y="204886"/>
                </a:lnTo>
                <a:lnTo>
                  <a:pt x="22766" y="258005"/>
                </a:lnTo>
                <a:lnTo>
                  <a:pt x="22766" y="258005"/>
                </a:lnTo>
                <a:lnTo>
                  <a:pt x="56913" y="265593"/>
                </a:lnTo>
                <a:lnTo>
                  <a:pt x="75884" y="208681"/>
                </a:lnTo>
                <a:cubicBezTo>
                  <a:pt x="74619" y="140385"/>
                  <a:pt x="73355" y="72090"/>
                  <a:pt x="72090" y="37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ounded Rectangle 194">
            <a:extLst>
              <a:ext uri="{FF2B5EF4-FFF2-40B4-BE49-F238E27FC236}">
                <a16:creationId xmlns:a16="http://schemas.microsoft.com/office/drawing/2014/main" id="{3B25323C-82AA-F545-878B-937FEFB01481}"/>
              </a:ext>
            </a:extLst>
          </p:cNvPr>
          <p:cNvSpPr/>
          <p:nvPr/>
        </p:nvSpPr>
        <p:spPr>
          <a:xfrm>
            <a:off x="30917" y="2306177"/>
            <a:ext cx="2621709" cy="4484521"/>
          </a:xfrm>
          <a:prstGeom prst="roundRect">
            <a:avLst>
              <a:gd name="adj" fmla="val 220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4E709BB-835E-6146-B4AF-186F3B630071}"/>
              </a:ext>
            </a:extLst>
          </p:cNvPr>
          <p:cNvCxnSpPr>
            <a:cxnSpLocks/>
          </p:cNvCxnSpPr>
          <p:nvPr/>
        </p:nvCxnSpPr>
        <p:spPr>
          <a:xfrm flipV="1">
            <a:off x="6448015" y="1305343"/>
            <a:ext cx="0" cy="5552661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6D5D8925-E852-A54F-838F-CB6CCE4F5C6C}"/>
              </a:ext>
            </a:extLst>
          </p:cNvPr>
          <p:cNvSpPr/>
          <p:nvPr/>
        </p:nvSpPr>
        <p:spPr>
          <a:xfrm>
            <a:off x="6166979" y="6056129"/>
            <a:ext cx="2809852" cy="797965"/>
          </a:xfrm>
          <a:prstGeom prst="roundRect">
            <a:avLst>
              <a:gd name="adj" fmla="val 4945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>
            <a:extLst>
              <a:ext uri="{FF2B5EF4-FFF2-40B4-BE49-F238E27FC236}">
                <a16:creationId xmlns:a16="http://schemas.microsoft.com/office/drawing/2014/main" id="{841571C6-60DD-384E-A5E9-9CB401EC560F}"/>
              </a:ext>
            </a:extLst>
          </p:cNvPr>
          <p:cNvSpPr/>
          <p:nvPr/>
        </p:nvSpPr>
        <p:spPr>
          <a:xfrm>
            <a:off x="6440559" y="1283295"/>
            <a:ext cx="381724" cy="140176"/>
          </a:xfrm>
          <a:custGeom>
            <a:avLst/>
            <a:gdLst>
              <a:gd name="connsiteX0" fmla="*/ 0 w 381724"/>
              <a:gd name="connsiteY0" fmla="*/ 8792 h 140176"/>
              <a:gd name="connsiteX1" fmla="*/ 291547 w 381724"/>
              <a:gd name="connsiteY1" fmla="*/ 2166 h 140176"/>
              <a:gd name="connsiteX2" fmla="*/ 377686 w 381724"/>
              <a:gd name="connsiteY2" fmla="*/ 41922 h 140176"/>
              <a:gd name="connsiteX3" fmla="*/ 357808 w 381724"/>
              <a:gd name="connsiteY3" fmla="*/ 134688 h 140176"/>
              <a:gd name="connsiteX4" fmla="*/ 271669 w 381724"/>
              <a:gd name="connsiteY4" fmla="*/ 121435 h 140176"/>
              <a:gd name="connsiteX5" fmla="*/ 284921 w 381724"/>
              <a:gd name="connsiteY5" fmla="*/ 55174 h 14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24" h="140176">
                <a:moveTo>
                  <a:pt x="0" y="8792"/>
                </a:moveTo>
                <a:cubicBezTo>
                  <a:pt x="114299" y="2718"/>
                  <a:pt x="228599" y="-3356"/>
                  <a:pt x="291547" y="2166"/>
                </a:cubicBezTo>
                <a:cubicBezTo>
                  <a:pt x="354495" y="7688"/>
                  <a:pt x="366643" y="19835"/>
                  <a:pt x="377686" y="41922"/>
                </a:cubicBezTo>
                <a:cubicBezTo>
                  <a:pt x="388729" y="64009"/>
                  <a:pt x="375477" y="121436"/>
                  <a:pt x="357808" y="134688"/>
                </a:cubicBezTo>
                <a:cubicBezTo>
                  <a:pt x="340139" y="147940"/>
                  <a:pt x="283817" y="134687"/>
                  <a:pt x="271669" y="121435"/>
                </a:cubicBezTo>
                <a:cubicBezTo>
                  <a:pt x="259521" y="108183"/>
                  <a:pt x="272221" y="81678"/>
                  <a:pt x="284921" y="55174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2" y="-13837"/>
            <a:ext cx="7472265" cy="28855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4" y="-14235"/>
            <a:ext cx="2192755" cy="492443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0" y="-126999"/>
            <a:ext cx="2775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 err="1">
                <a:latin typeface="Corbel" panose="020B0503020204020204" pitchFamily="34" charset="0"/>
              </a:rPr>
              <a:t>línea</a:t>
            </a:r>
            <a:r>
              <a:rPr lang="en-US" sz="2400" b="1" cap="small" dirty="0">
                <a:latin typeface="Corbel" panose="020B0503020204020204" pitchFamily="34" charset="0"/>
              </a:rPr>
              <a:t> arterial (tam)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6795762" y="44038"/>
            <a:ext cx="1310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</a:p>
          <a:p>
            <a:pPr algn="r"/>
            <a:r>
              <a:rPr lang="en-US" sz="1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@nickmmark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4" y="3912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864" y="-12740"/>
            <a:ext cx="505227" cy="50522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5" y="196202"/>
            <a:ext cx="263357" cy="219263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530" y="269850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7" y="-149174"/>
            <a:ext cx="918456" cy="767831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4381C9F8-E90C-7C4F-9E92-D8263027F8FD}"/>
              </a:ext>
            </a:extLst>
          </p:cNvPr>
          <p:cNvSpPr txBox="1"/>
          <p:nvPr/>
        </p:nvSpPr>
        <p:spPr>
          <a:xfrm>
            <a:off x="-8209" y="4392503"/>
            <a:ext cx="2029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/>
              <a:t>SOBREamortiguada</a:t>
            </a:r>
            <a:r>
              <a:rPr lang="en-US" sz="1000" b="1" dirty="0"/>
              <a:t> = </a:t>
            </a:r>
            <a:r>
              <a:rPr lang="en-US" sz="1000" b="1" i="1" dirty="0"/>
              <a:t>falsa</a:t>
            </a:r>
            <a:r>
              <a:rPr lang="en-US" sz="1000" b="1" dirty="0"/>
              <a:t> PA </a:t>
            </a:r>
            <a:r>
              <a:rPr lang="en-US" sz="1000" b="1" dirty="0" err="1"/>
              <a:t>baja</a:t>
            </a:r>
            <a:endParaRPr lang="en-US" sz="10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489CEB3-44B5-5444-AF2F-3EC4CECC55E6}"/>
              </a:ext>
            </a:extLst>
          </p:cNvPr>
          <p:cNvSpPr txBox="1"/>
          <p:nvPr/>
        </p:nvSpPr>
        <p:spPr>
          <a:xfrm>
            <a:off x="-8209" y="3351591"/>
            <a:ext cx="12554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Normal = PA </a:t>
            </a:r>
            <a:r>
              <a:rPr lang="en-US" sz="1000" b="1" dirty="0" err="1"/>
              <a:t>precisa</a:t>
            </a:r>
            <a:endParaRPr lang="en-US" sz="10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28093E2-2917-8147-98C4-8A3E67A303E7}"/>
              </a:ext>
            </a:extLst>
          </p:cNvPr>
          <p:cNvSpPr txBox="1"/>
          <p:nvPr/>
        </p:nvSpPr>
        <p:spPr>
          <a:xfrm>
            <a:off x="-8208" y="5531046"/>
            <a:ext cx="19367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/>
              <a:t>SUBamortiguada</a:t>
            </a:r>
            <a:r>
              <a:rPr lang="en-US" sz="1000" b="1" dirty="0"/>
              <a:t> = </a:t>
            </a:r>
            <a:r>
              <a:rPr lang="en-US" sz="1000" b="1" i="1" dirty="0"/>
              <a:t>falsa </a:t>
            </a:r>
            <a:r>
              <a:rPr lang="en-US" sz="1000" b="1" dirty="0"/>
              <a:t>PA </a:t>
            </a:r>
            <a:r>
              <a:rPr lang="en-US" sz="1000" b="1" dirty="0" err="1"/>
              <a:t>alta</a:t>
            </a:r>
            <a:endParaRPr lang="en-US" sz="10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1C3684B-0926-E54E-B04B-6A1D8D542A56}"/>
              </a:ext>
            </a:extLst>
          </p:cNvPr>
          <p:cNvSpPr txBox="1"/>
          <p:nvPr/>
        </p:nvSpPr>
        <p:spPr>
          <a:xfrm>
            <a:off x="9757" y="5303154"/>
            <a:ext cx="2651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/>
              <a:t>Solución</a:t>
            </a:r>
            <a:r>
              <a:rPr lang="en-US" sz="1000" dirty="0"/>
              <a:t>: remover </a:t>
            </a:r>
            <a:r>
              <a:rPr lang="en-US" sz="1000" dirty="0" err="1"/>
              <a:t>tubuladura</a:t>
            </a:r>
            <a:r>
              <a:rPr lang="en-US" sz="1000" dirty="0"/>
              <a:t> extra y </a:t>
            </a:r>
            <a:r>
              <a:rPr lang="en-US" sz="1000" dirty="0" err="1"/>
              <a:t>burbujas</a:t>
            </a:r>
            <a:r>
              <a:rPr lang="en-US" sz="1000" dirty="0"/>
              <a:t>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4178E68-B495-E843-8F3D-3B114DA06B96}"/>
              </a:ext>
            </a:extLst>
          </p:cNvPr>
          <p:cNvSpPr txBox="1"/>
          <p:nvPr/>
        </p:nvSpPr>
        <p:spPr>
          <a:xfrm>
            <a:off x="42186" y="6546608"/>
            <a:ext cx="26997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/>
              <a:t>Solución</a:t>
            </a:r>
            <a:r>
              <a:rPr lang="en-US" sz="1000" dirty="0"/>
              <a:t>: </a:t>
            </a:r>
            <a:r>
              <a:rPr lang="en-US" sz="1000" dirty="0" err="1"/>
              <a:t>ajustar</a:t>
            </a:r>
            <a:r>
              <a:rPr lang="en-US" sz="1000" dirty="0"/>
              <a:t> el </a:t>
            </a:r>
            <a:r>
              <a:rPr lang="en-US" sz="1000" dirty="0" err="1"/>
              <a:t>seteo</a:t>
            </a:r>
            <a:r>
              <a:rPr lang="en-US" sz="1000" dirty="0"/>
              <a:t> del </a:t>
            </a:r>
            <a:r>
              <a:rPr lang="en-US" sz="1000" dirty="0" err="1"/>
              <a:t>filtro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el monitor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494A827-C760-9D4E-9923-28030374E24A}"/>
              </a:ext>
            </a:extLst>
          </p:cNvPr>
          <p:cNvSpPr/>
          <p:nvPr/>
        </p:nvSpPr>
        <p:spPr>
          <a:xfrm>
            <a:off x="7959013" y="4436473"/>
            <a:ext cx="863083" cy="130868"/>
          </a:xfrm>
          <a:custGeom>
            <a:avLst/>
            <a:gdLst>
              <a:gd name="connsiteX0" fmla="*/ 863082 w 863082"/>
              <a:gd name="connsiteY0" fmla="*/ 56219 h 130868"/>
              <a:gd name="connsiteX1" fmla="*/ 769776 w 863082"/>
              <a:gd name="connsiteY1" fmla="*/ 4900 h 130868"/>
              <a:gd name="connsiteX2" fmla="*/ 587829 w 863082"/>
              <a:gd name="connsiteY2" fmla="*/ 14231 h 130868"/>
              <a:gd name="connsiteX3" fmla="*/ 158621 w 863082"/>
              <a:gd name="connsiteY3" fmla="*/ 112202 h 130868"/>
              <a:gd name="connsiteX4" fmla="*/ 0 w 863082"/>
              <a:gd name="connsiteY4" fmla="*/ 130864 h 130868"/>
              <a:gd name="connsiteX5" fmla="*/ 0 w 863082"/>
              <a:gd name="connsiteY5" fmla="*/ 130864 h 13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082" h="130868">
                <a:moveTo>
                  <a:pt x="863082" y="56219"/>
                </a:moveTo>
                <a:cubicBezTo>
                  <a:pt x="839366" y="34058"/>
                  <a:pt x="815651" y="11898"/>
                  <a:pt x="769776" y="4900"/>
                </a:cubicBezTo>
                <a:cubicBezTo>
                  <a:pt x="723901" y="-2098"/>
                  <a:pt x="689688" y="-3653"/>
                  <a:pt x="587829" y="14231"/>
                </a:cubicBezTo>
                <a:cubicBezTo>
                  <a:pt x="485970" y="32115"/>
                  <a:pt x="256592" y="92763"/>
                  <a:pt x="158621" y="112202"/>
                </a:cubicBezTo>
                <a:cubicBezTo>
                  <a:pt x="60650" y="131641"/>
                  <a:pt x="0" y="130864"/>
                  <a:pt x="0" y="130864"/>
                </a:cubicBezTo>
                <a:lnTo>
                  <a:pt x="0" y="130864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3C88D61-2939-FC47-9264-29C90FB54BA4}"/>
              </a:ext>
            </a:extLst>
          </p:cNvPr>
          <p:cNvSpPr/>
          <p:nvPr/>
        </p:nvSpPr>
        <p:spPr>
          <a:xfrm>
            <a:off x="7935690" y="4767947"/>
            <a:ext cx="1282959" cy="52661"/>
          </a:xfrm>
          <a:custGeom>
            <a:avLst/>
            <a:gdLst>
              <a:gd name="connsiteX0" fmla="*/ 0 w 1282959"/>
              <a:gd name="connsiteY0" fmla="*/ 23326 h 52661"/>
              <a:gd name="connsiteX1" fmla="*/ 242596 w 1282959"/>
              <a:gd name="connsiteY1" fmla="*/ 18661 h 52661"/>
              <a:gd name="connsiteX2" fmla="*/ 480526 w 1282959"/>
              <a:gd name="connsiteY2" fmla="*/ 41988 h 52661"/>
              <a:gd name="connsiteX3" fmla="*/ 737118 w 1282959"/>
              <a:gd name="connsiteY3" fmla="*/ 51318 h 52661"/>
              <a:gd name="connsiteX4" fmla="*/ 909734 w 1282959"/>
              <a:gd name="connsiteY4" fmla="*/ 13996 h 52661"/>
              <a:gd name="connsiteX5" fmla="*/ 1035698 w 1282959"/>
              <a:gd name="connsiteY5" fmla="*/ 46653 h 52661"/>
              <a:gd name="connsiteX6" fmla="*/ 1124338 w 1282959"/>
              <a:gd name="connsiteY6" fmla="*/ 9330 h 52661"/>
              <a:gd name="connsiteX7" fmla="*/ 1282959 w 1282959"/>
              <a:gd name="connsiteY7" fmla="*/ 0 h 5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2959" h="52661">
                <a:moveTo>
                  <a:pt x="0" y="23326"/>
                </a:moveTo>
                <a:cubicBezTo>
                  <a:pt x="81254" y="19438"/>
                  <a:pt x="162508" y="15551"/>
                  <a:pt x="242596" y="18661"/>
                </a:cubicBezTo>
                <a:cubicBezTo>
                  <a:pt x="322684" y="21771"/>
                  <a:pt x="398106" y="36545"/>
                  <a:pt x="480526" y="41988"/>
                </a:cubicBezTo>
                <a:cubicBezTo>
                  <a:pt x="562946" y="47431"/>
                  <a:pt x="665583" y="55983"/>
                  <a:pt x="737118" y="51318"/>
                </a:cubicBezTo>
                <a:cubicBezTo>
                  <a:pt x="808653" y="46653"/>
                  <a:pt x="859971" y="14773"/>
                  <a:pt x="909734" y="13996"/>
                </a:cubicBezTo>
                <a:cubicBezTo>
                  <a:pt x="959497" y="13218"/>
                  <a:pt x="999931" y="47431"/>
                  <a:pt x="1035698" y="46653"/>
                </a:cubicBezTo>
                <a:cubicBezTo>
                  <a:pt x="1071465" y="45875"/>
                  <a:pt x="1083128" y="17105"/>
                  <a:pt x="1124338" y="9330"/>
                </a:cubicBezTo>
                <a:cubicBezTo>
                  <a:pt x="1165548" y="1555"/>
                  <a:pt x="1224253" y="777"/>
                  <a:pt x="128295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D28CAB1-DCCC-9842-84F1-9437322FB249}"/>
              </a:ext>
            </a:extLst>
          </p:cNvPr>
          <p:cNvSpPr/>
          <p:nvPr/>
        </p:nvSpPr>
        <p:spPr>
          <a:xfrm>
            <a:off x="7585789" y="4572004"/>
            <a:ext cx="65315" cy="111967"/>
          </a:xfrm>
          <a:custGeom>
            <a:avLst/>
            <a:gdLst>
              <a:gd name="connsiteX0" fmla="*/ 65314 w 65314"/>
              <a:gd name="connsiteY0" fmla="*/ 0 h 111967"/>
              <a:gd name="connsiteX1" fmla="*/ 0 w 65314"/>
              <a:gd name="connsiteY1" fmla="*/ 111967 h 11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14" h="111967">
                <a:moveTo>
                  <a:pt x="65314" y="0"/>
                </a:moveTo>
                <a:lnTo>
                  <a:pt x="0" y="11196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4CF2D7B1-FBEB-C740-9851-738148F1ACC6}"/>
              </a:ext>
            </a:extLst>
          </p:cNvPr>
          <p:cNvSpPr/>
          <p:nvPr/>
        </p:nvSpPr>
        <p:spPr>
          <a:xfrm>
            <a:off x="7519618" y="4641982"/>
            <a:ext cx="374083" cy="191279"/>
          </a:xfrm>
          <a:custGeom>
            <a:avLst/>
            <a:gdLst>
              <a:gd name="connsiteX0" fmla="*/ 374083 w 374083"/>
              <a:gd name="connsiteY0" fmla="*/ 0 h 191278"/>
              <a:gd name="connsiteX1" fmla="*/ 262116 w 374083"/>
              <a:gd name="connsiteY1" fmla="*/ 41988 h 191278"/>
              <a:gd name="connsiteX2" fmla="*/ 234124 w 374083"/>
              <a:gd name="connsiteY2" fmla="*/ 93306 h 191278"/>
              <a:gd name="connsiteX3" fmla="*/ 206132 w 374083"/>
              <a:gd name="connsiteY3" fmla="*/ 97972 h 191278"/>
              <a:gd name="connsiteX4" fmla="*/ 80169 w 374083"/>
              <a:gd name="connsiteY4" fmla="*/ 93306 h 191278"/>
              <a:gd name="connsiteX5" fmla="*/ 19520 w 374083"/>
              <a:gd name="connsiteY5" fmla="*/ 79310 h 191278"/>
              <a:gd name="connsiteX6" fmla="*/ 5524 w 374083"/>
              <a:gd name="connsiteY6" fmla="*/ 125963 h 191278"/>
              <a:gd name="connsiteX7" fmla="*/ 103496 w 374083"/>
              <a:gd name="connsiteY7" fmla="*/ 191278 h 19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083" h="191278">
                <a:moveTo>
                  <a:pt x="374083" y="0"/>
                </a:moveTo>
                <a:cubicBezTo>
                  <a:pt x="329762" y="13218"/>
                  <a:pt x="285442" y="26437"/>
                  <a:pt x="262116" y="41988"/>
                </a:cubicBezTo>
                <a:cubicBezTo>
                  <a:pt x="238790" y="57539"/>
                  <a:pt x="243455" y="83975"/>
                  <a:pt x="234124" y="93306"/>
                </a:cubicBezTo>
                <a:cubicBezTo>
                  <a:pt x="224793" y="102637"/>
                  <a:pt x="231791" y="97972"/>
                  <a:pt x="206132" y="97972"/>
                </a:cubicBezTo>
                <a:cubicBezTo>
                  <a:pt x="180473" y="97972"/>
                  <a:pt x="111271" y="96416"/>
                  <a:pt x="80169" y="93306"/>
                </a:cubicBezTo>
                <a:cubicBezTo>
                  <a:pt x="49067" y="90196"/>
                  <a:pt x="31961" y="73867"/>
                  <a:pt x="19520" y="79310"/>
                </a:cubicBezTo>
                <a:cubicBezTo>
                  <a:pt x="7079" y="84753"/>
                  <a:pt x="-8472" y="107302"/>
                  <a:pt x="5524" y="125963"/>
                </a:cubicBezTo>
                <a:cubicBezTo>
                  <a:pt x="19520" y="144624"/>
                  <a:pt x="61508" y="167951"/>
                  <a:pt x="103496" y="1912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EE9DA18-31F1-D249-808E-61A3589FD304}"/>
              </a:ext>
            </a:extLst>
          </p:cNvPr>
          <p:cNvCxnSpPr>
            <a:cxnSpLocks/>
          </p:cNvCxnSpPr>
          <p:nvPr/>
        </p:nvCxnSpPr>
        <p:spPr>
          <a:xfrm>
            <a:off x="8017545" y="4690100"/>
            <a:ext cx="100088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67">
            <a:extLst>
              <a:ext uri="{FF2B5EF4-FFF2-40B4-BE49-F238E27FC236}">
                <a16:creationId xmlns:a16="http://schemas.microsoft.com/office/drawing/2014/main" id="{7892AAD3-0D45-FE44-A9A0-DD2C31F59360}"/>
              </a:ext>
            </a:extLst>
          </p:cNvPr>
          <p:cNvSpPr/>
          <p:nvPr/>
        </p:nvSpPr>
        <p:spPr>
          <a:xfrm>
            <a:off x="8775443" y="4321949"/>
            <a:ext cx="821095" cy="133420"/>
          </a:xfrm>
          <a:custGeom>
            <a:avLst/>
            <a:gdLst>
              <a:gd name="connsiteX0" fmla="*/ 0 w 821094"/>
              <a:gd name="connsiteY0" fmla="*/ 133420 h 133420"/>
              <a:gd name="connsiteX1" fmla="*/ 475861 w 821094"/>
              <a:gd name="connsiteY1" fmla="*/ 12122 h 133420"/>
              <a:gd name="connsiteX2" fmla="*/ 681134 w 821094"/>
              <a:gd name="connsiteY2" fmla="*/ 7457 h 133420"/>
              <a:gd name="connsiteX3" fmla="*/ 821094 w 821094"/>
              <a:gd name="connsiteY3" fmla="*/ 40114 h 13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1094" h="133420">
                <a:moveTo>
                  <a:pt x="0" y="133420"/>
                </a:moveTo>
                <a:cubicBezTo>
                  <a:pt x="181169" y="83268"/>
                  <a:pt x="362339" y="33116"/>
                  <a:pt x="475861" y="12122"/>
                </a:cubicBezTo>
                <a:cubicBezTo>
                  <a:pt x="589383" y="-8872"/>
                  <a:pt x="623595" y="2792"/>
                  <a:pt x="681134" y="7457"/>
                </a:cubicBezTo>
                <a:cubicBezTo>
                  <a:pt x="738673" y="12122"/>
                  <a:pt x="779883" y="26118"/>
                  <a:pt x="821094" y="4011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4BDE37FC-0170-2747-B329-D8C50CE64795}"/>
              </a:ext>
            </a:extLst>
          </p:cNvPr>
          <p:cNvSpPr/>
          <p:nvPr/>
        </p:nvSpPr>
        <p:spPr>
          <a:xfrm>
            <a:off x="9209314" y="4462007"/>
            <a:ext cx="1003041" cy="310603"/>
          </a:xfrm>
          <a:custGeom>
            <a:avLst/>
            <a:gdLst>
              <a:gd name="connsiteX0" fmla="*/ 0 w 1003041"/>
              <a:gd name="connsiteY0" fmla="*/ 310603 h 310603"/>
              <a:gd name="connsiteX1" fmla="*/ 335902 w 1003041"/>
              <a:gd name="connsiteY1" fmla="*/ 301273 h 310603"/>
              <a:gd name="connsiteX2" fmla="*/ 625151 w 1003041"/>
              <a:gd name="connsiteY2" fmla="*/ 217297 h 310603"/>
              <a:gd name="connsiteX3" fmla="*/ 783772 w 1003041"/>
              <a:gd name="connsiteY3" fmla="*/ 95999 h 310603"/>
              <a:gd name="connsiteX4" fmla="*/ 830425 w 1003041"/>
              <a:gd name="connsiteY4" fmla="*/ 30685 h 310603"/>
              <a:gd name="connsiteX5" fmla="*/ 956388 w 1003041"/>
              <a:gd name="connsiteY5" fmla="*/ 2693 h 310603"/>
              <a:gd name="connsiteX6" fmla="*/ 1003041 w 1003041"/>
              <a:gd name="connsiteY6" fmla="*/ 2693 h 31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041" h="310603">
                <a:moveTo>
                  <a:pt x="0" y="310603"/>
                </a:moveTo>
                <a:lnTo>
                  <a:pt x="335902" y="301273"/>
                </a:lnTo>
                <a:cubicBezTo>
                  <a:pt x="440094" y="285722"/>
                  <a:pt x="550506" y="251509"/>
                  <a:pt x="625151" y="217297"/>
                </a:cubicBezTo>
                <a:cubicBezTo>
                  <a:pt x="699796" y="183085"/>
                  <a:pt x="749560" y="127101"/>
                  <a:pt x="783772" y="95999"/>
                </a:cubicBezTo>
                <a:cubicBezTo>
                  <a:pt x="817984" y="64897"/>
                  <a:pt x="801656" y="46236"/>
                  <a:pt x="830425" y="30685"/>
                </a:cubicBezTo>
                <a:cubicBezTo>
                  <a:pt x="859194" y="15134"/>
                  <a:pt x="927619" y="7358"/>
                  <a:pt x="956388" y="2693"/>
                </a:cubicBezTo>
                <a:cubicBezTo>
                  <a:pt x="985157" y="-1972"/>
                  <a:pt x="994099" y="360"/>
                  <a:pt x="1003041" y="269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3216574-2EF4-8A4A-9E46-4493CE4DAC25}"/>
              </a:ext>
            </a:extLst>
          </p:cNvPr>
          <p:cNvCxnSpPr>
            <a:cxnSpLocks/>
          </p:cNvCxnSpPr>
          <p:nvPr/>
        </p:nvCxnSpPr>
        <p:spPr>
          <a:xfrm flipV="1">
            <a:off x="7148737" y="5276665"/>
            <a:ext cx="148275" cy="3813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reeform 99">
            <a:extLst>
              <a:ext uri="{FF2B5EF4-FFF2-40B4-BE49-F238E27FC236}">
                <a16:creationId xmlns:a16="http://schemas.microsoft.com/office/drawing/2014/main" id="{1BB72B7B-765E-4848-ABF4-5AA7BBA27CD7}"/>
              </a:ext>
            </a:extLst>
          </p:cNvPr>
          <p:cNvSpPr/>
          <p:nvPr/>
        </p:nvSpPr>
        <p:spPr>
          <a:xfrm rot="10800000">
            <a:off x="6624795" y="2522602"/>
            <a:ext cx="82265" cy="365547"/>
          </a:xfrm>
          <a:custGeom>
            <a:avLst/>
            <a:gdLst>
              <a:gd name="connsiteX0" fmla="*/ 173420 w 173420"/>
              <a:gd name="connsiteY0" fmla="*/ 979116 h 979116"/>
              <a:gd name="connsiteX1" fmla="*/ 0 w 173420"/>
              <a:gd name="connsiteY1" fmla="*/ 979116 h 979116"/>
              <a:gd name="connsiteX2" fmla="*/ 0 w 173420"/>
              <a:gd name="connsiteY2" fmla="*/ 158412 h 979116"/>
              <a:gd name="connsiteX3" fmla="*/ 3658 w 173420"/>
              <a:gd name="connsiteY3" fmla="*/ 158412 h 979116"/>
              <a:gd name="connsiteX4" fmla="*/ 43261 w 173420"/>
              <a:gd name="connsiteY4" fmla="*/ 0 h 979116"/>
              <a:gd name="connsiteX5" fmla="*/ 126671 w 173420"/>
              <a:gd name="connsiteY5" fmla="*/ 0 h 979116"/>
              <a:gd name="connsiteX6" fmla="*/ 166274 w 173420"/>
              <a:gd name="connsiteY6" fmla="*/ 158412 h 979116"/>
              <a:gd name="connsiteX7" fmla="*/ 173420 w 173420"/>
              <a:gd name="connsiteY7" fmla="*/ 158412 h 97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420" h="979116">
                <a:moveTo>
                  <a:pt x="173420" y="979116"/>
                </a:moveTo>
                <a:lnTo>
                  <a:pt x="0" y="979116"/>
                </a:lnTo>
                <a:lnTo>
                  <a:pt x="0" y="158412"/>
                </a:lnTo>
                <a:lnTo>
                  <a:pt x="3658" y="158412"/>
                </a:lnTo>
                <a:lnTo>
                  <a:pt x="43261" y="0"/>
                </a:lnTo>
                <a:lnTo>
                  <a:pt x="126671" y="0"/>
                </a:lnTo>
                <a:lnTo>
                  <a:pt x="166274" y="158412"/>
                </a:lnTo>
                <a:lnTo>
                  <a:pt x="173420" y="158412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9A7B02C-B3EF-0C4A-8281-01E380AF4622}"/>
              </a:ext>
            </a:extLst>
          </p:cNvPr>
          <p:cNvCxnSpPr>
            <a:cxnSpLocks/>
          </p:cNvCxnSpPr>
          <p:nvPr/>
        </p:nvCxnSpPr>
        <p:spPr>
          <a:xfrm flipV="1">
            <a:off x="6665387" y="2397119"/>
            <a:ext cx="0" cy="165279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>
            <a:extLst>
              <a:ext uri="{FF2B5EF4-FFF2-40B4-BE49-F238E27FC236}">
                <a16:creationId xmlns:a16="http://schemas.microsoft.com/office/drawing/2014/main" id="{71805611-63B1-2148-8FF2-1368D66685AA}"/>
              </a:ext>
            </a:extLst>
          </p:cNvPr>
          <p:cNvSpPr/>
          <p:nvPr/>
        </p:nvSpPr>
        <p:spPr>
          <a:xfrm>
            <a:off x="6569315" y="1382627"/>
            <a:ext cx="404935" cy="1014839"/>
          </a:xfrm>
          <a:custGeom>
            <a:avLst/>
            <a:gdLst>
              <a:gd name="connsiteX0" fmla="*/ 196620 w 404934"/>
              <a:gd name="connsiteY0" fmla="*/ 22768 h 1014838"/>
              <a:gd name="connsiteX1" fmla="*/ 159184 w 404934"/>
              <a:gd name="connsiteY1" fmla="*/ 45628 h 1014838"/>
              <a:gd name="connsiteX2" fmla="*/ 196620 w 404934"/>
              <a:gd name="connsiteY2" fmla="*/ 68488 h 1014838"/>
              <a:gd name="connsiteX3" fmla="*/ 234056 w 404934"/>
              <a:gd name="connsiteY3" fmla="*/ 45628 h 1014838"/>
              <a:gd name="connsiteX4" fmla="*/ 196620 w 404934"/>
              <a:gd name="connsiteY4" fmla="*/ 22768 h 1014838"/>
              <a:gd name="connsiteX5" fmla="*/ 67490 w 404934"/>
              <a:gd name="connsiteY5" fmla="*/ 0 h 1014838"/>
              <a:gd name="connsiteX6" fmla="*/ 337444 w 404934"/>
              <a:gd name="connsiteY6" fmla="*/ 0 h 1014838"/>
              <a:gd name="connsiteX7" fmla="*/ 404934 w 404934"/>
              <a:gd name="connsiteY7" fmla="*/ 67490 h 1014838"/>
              <a:gd name="connsiteX8" fmla="*/ 404934 w 404934"/>
              <a:gd name="connsiteY8" fmla="*/ 947348 h 1014838"/>
              <a:gd name="connsiteX9" fmla="*/ 337444 w 404934"/>
              <a:gd name="connsiteY9" fmla="*/ 1014838 h 1014838"/>
              <a:gd name="connsiteX10" fmla="*/ 67490 w 404934"/>
              <a:gd name="connsiteY10" fmla="*/ 1014838 h 1014838"/>
              <a:gd name="connsiteX11" fmla="*/ 0 w 404934"/>
              <a:gd name="connsiteY11" fmla="*/ 947348 h 1014838"/>
              <a:gd name="connsiteX12" fmla="*/ 0 w 404934"/>
              <a:gd name="connsiteY12" fmla="*/ 67490 h 1014838"/>
              <a:gd name="connsiteX13" fmla="*/ 67490 w 404934"/>
              <a:gd name="connsiteY13" fmla="*/ 0 h 101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934" h="1014838">
                <a:moveTo>
                  <a:pt x="196620" y="22768"/>
                </a:moveTo>
                <a:cubicBezTo>
                  <a:pt x="175945" y="22768"/>
                  <a:pt x="159184" y="33003"/>
                  <a:pt x="159184" y="45628"/>
                </a:cubicBezTo>
                <a:cubicBezTo>
                  <a:pt x="159184" y="58253"/>
                  <a:pt x="175945" y="68488"/>
                  <a:pt x="196620" y="68488"/>
                </a:cubicBezTo>
                <a:cubicBezTo>
                  <a:pt x="217295" y="68488"/>
                  <a:pt x="234056" y="58253"/>
                  <a:pt x="234056" y="45628"/>
                </a:cubicBezTo>
                <a:cubicBezTo>
                  <a:pt x="234056" y="33003"/>
                  <a:pt x="217295" y="22768"/>
                  <a:pt x="196620" y="22768"/>
                </a:cubicBezTo>
                <a:close/>
                <a:moveTo>
                  <a:pt x="67490" y="0"/>
                </a:moveTo>
                <a:lnTo>
                  <a:pt x="337444" y="0"/>
                </a:lnTo>
                <a:cubicBezTo>
                  <a:pt x="374718" y="0"/>
                  <a:pt x="404934" y="30216"/>
                  <a:pt x="404934" y="67490"/>
                </a:cubicBezTo>
                <a:lnTo>
                  <a:pt x="404934" y="947348"/>
                </a:lnTo>
                <a:cubicBezTo>
                  <a:pt x="404934" y="984622"/>
                  <a:pt x="374718" y="1014838"/>
                  <a:pt x="337444" y="1014838"/>
                </a:cubicBezTo>
                <a:lnTo>
                  <a:pt x="67490" y="1014838"/>
                </a:lnTo>
                <a:cubicBezTo>
                  <a:pt x="30216" y="1014838"/>
                  <a:pt x="0" y="984622"/>
                  <a:pt x="0" y="947348"/>
                </a:cubicBezTo>
                <a:lnTo>
                  <a:pt x="0" y="67490"/>
                </a:lnTo>
                <a:cubicBezTo>
                  <a:pt x="0" y="30216"/>
                  <a:pt x="30216" y="0"/>
                  <a:pt x="6749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170933B0-F7C1-3944-8E78-A6BA156150AA}"/>
              </a:ext>
            </a:extLst>
          </p:cNvPr>
          <p:cNvSpPr/>
          <p:nvPr/>
        </p:nvSpPr>
        <p:spPr>
          <a:xfrm>
            <a:off x="6517583" y="1531937"/>
            <a:ext cx="518389" cy="7098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448E7FC-B583-D948-A9B9-C60DED3CEE44}"/>
              </a:ext>
            </a:extLst>
          </p:cNvPr>
          <p:cNvCxnSpPr>
            <a:cxnSpLocks/>
          </p:cNvCxnSpPr>
          <p:nvPr/>
        </p:nvCxnSpPr>
        <p:spPr>
          <a:xfrm flipH="1">
            <a:off x="6863078" y="2241805"/>
            <a:ext cx="1" cy="65013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>
            <a:extLst>
              <a:ext uri="{FF2B5EF4-FFF2-40B4-BE49-F238E27FC236}">
                <a16:creationId xmlns:a16="http://schemas.microsoft.com/office/drawing/2014/main" id="{49203547-7807-AD46-98DF-203896D4E1CF}"/>
              </a:ext>
            </a:extLst>
          </p:cNvPr>
          <p:cNvSpPr/>
          <p:nvPr/>
        </p:nvSpPr>
        <p:spPr>
          <a:xfrm>
            <a:off x="6776778" y="2872387"/>
            <a:ext cx="166555" cy="29996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0A520738-E2E6-714D-85E7-34BAED48BA69}"/>
              </a:ext>
            </a:extLst>
          </p:cNvPr>
          <p:cNvSpPr/>
          <p:nvPr/>
        </p:nvSpPr>
        <p:spPr>
          <a:xfrm>
            <a:off x="6658731" y="4543172"/>
            <a:ext cx="368799" cy="730251"/>
          </a:xfrm>
          <a:custGeom>
            <a:avLst/>
            <a:gdLst>
              <a:gd name="connsiteX0" fmla="*/ 368799 w 368799"/>
              <a:gd name="connsiteY0" fmla="*/ 730250 h 730250"/>
              <a:gd name="connsiteX1" fmla="*/ 248149 w 368799"/>
              <a:gd name="connsiteY1" fmla="*/ 695325 h 730250"/>
              <a:gd name="connsiteX2" fmla="*/ 108449 w 368799"/>
              <a:gd name="connsiteY2" fmla="*/ 568325 h 730250"/>
              <a:gd name="connsiteX3" fmla="*/ 16374 w 368799"/>
              <a:gd name="connsiteY3" fmla="*/ 304800 h 730250"/>
              <a:gd name="connsiteX4" fmla="*/ 499 w 368799"/>
              <a:gd name="connsiteY4" fmla="*/ 0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799" h="730250">
                <a:moveTo>
                  <a:pt x="368799" y="730250"/>
                </a:moveTo>
                <a:cubicBezTo>
                  <a:pt x="330170" y="726281"/>
                  <a:pt x="291541" y="722312"/>
                  <a:pt x="248149" y="695325"/>
                </a:cubicBezTo>
                <a:cubicBezTo>
                  <a:pt x="204757" y="668337"/>
                  <a:pt x="147078" y="633412"/>
                  <a:pt x="108449" y="568325"/>
                </a:cubicBezTo>
                <a:cubicBezTo>
                  <a:pt x="69820" y="503238"/>
                  <a:pt x="34366" y="399521"/>
                  <a:pt x="16374" y="304800"/>
                </a:cubicBezTo>
                <a:cubicBezTo>
                  <a:pt x="-1618" y="210079"/>
                  <a:pt x="-560" y="105039"/>
                  <a:pt x="499" y="0"/>
                </a:cubicBezTo>
              </a:path>
            </a:pathLst>
          </a:custGeom>
          <a:noFill/>
          <a:ln w="254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>
            <a:extLst>
              <a:ext uri="{FF2B5EF4-FFF2-40B4-BE49-F238E27FC236}">
                <a16:creationId xmlns:a16="http://schemas.microsoft.com/office/drawing/2014/main" id="{448E58C5-8AD0-844A-A34F-2A37D32AB1D3}"/>
              </a:ext>
            </a:extLst>
          </p:cNvPr>
          <p:cNvSpPr/>
          <p:nvPr/>
        </p:nvSpPr>
        <p:spPr>
          <a:xfrm rot="16200000">
            <a:off x="6584331" y="4417110"/>
            <a:ext cx="188095" cy="92803"/>
          </a:xfrm>
          <a:custGeom>
            <a:avLst/>
            <a:gdLst>
              <a:gd name="connsiteX0" fmla="*/ 45592 w 126633"/>
              <a:gd name="connsiteY0" fmla="*/ 0 h 82160"/>
              <a:gd name="connsiteX1" fmla="*/ 81041 w 126633"/>
              <a:gd name="connsiteY1" fmla="*/ 0 h 82160"/>
              <a:gd name="connsiteX2" fmla="*/ 81041 w 126633"/>
              <a:gd name="connsiteY2" fmla="*/ 5001 h 82160"/>
              <a:gd name="connsiteX3" fmla="*/ 126633 w 126633"/>
              <a:gd name="connsiteY3" fmla="*/ 5001 h 82160"/>
              <a:gd name="connsiteX4" fmla="*/ 126633 w 126633"/>
              <a:gd name="connsiteY4" fmla="*/ 36568 h 82160"/>
              <a:gd name="connsiteX5" fmla="*/ 81041 w 126633"/>
              <a:gd name="connsiteY5" fmla="*/ 36568 h 82160"/>
              <a:gd name="connsiteX6" fmla="*/ 81041 w 126633"/>
              <a:gd name="connsiteY6" fmla="*/ 82160 h 82160"/>
              <a:gd name="connsiteX7" fmla="*/ 45592 w 126633"/>
              <a:gd name="connsiteY7" fmla="*/ 82160 h 82160"/>
              <a:gd name="connsiteX8" fmla="*/ 45592 w 126633"/>
              <a:gd name="connsiteY8" fmla="*/ 36568 h 82160"/>
              <a:gd name="connsiteX9" fmla="*/ 0 w 126633"/>
              <a:gd name="connsiteY9" fmla="*/ 36568 h 82160"/>
              <a:gd name="connsiteX10" fmla="*/ 0 w 126633"/>
              <a:gd name="connsiteY10" fmla="*/ 5001 h 82160"/>
              <a:gd name="connsiteX11" fmla="*/ 45592 w 126633"/>
              <a:gd name="connsiteY11" fmla="*/ 5001 h 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633" h="82160">
                <a:moveTo>
                  <a:pt x="45592" y="0"/>
                </a:moveTo>
                <a:lnTo>
                  <a:pt x="81041" y="0"/>
                </a:lnTo>
                <a:lnTo>
                  <a:pt x="81041" y="5001"/>
                </a:lnTo>
                <a:lnTo>
                  <a:pt x="126633" y="5001"/>
                </a:lnTo>
                <a:lnTo>
                  <a:pt x="126633" y="36568"/>
                </a:lnTo>
                <a:lnTo>
                  <a:pt x="81041" y="36568"/>
                </a:lnTo>
                <a:lnTo>
                  <a:pt x="81041" y="82160"/>
                </a:lnTo>
                <a:lnTo>
                  <a:pt x="45592" y="82160"/>
                </a:lnTo>
                <a:lnTo>
                  <a:pt x="45592" y="36568"/>
                </a:lnTo>
                <a:lnTo>
                  <a:pt x="0" y="36568"/>
                </a:lnTo>
                <a:lnTo>
                  <a:pt x="0" y="5001"/>
                </a:lnTo>
                <a:lnTo>
                  <a:pt x="45592" y="500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850D7E1-5632-DE43-90BA-9EAD75AC5C08}"/>
              </a:ext>
            </a:extLst>
          </p:cNvPr>
          <p:cNvCxnSpPr>
            <a:cxnSpLocks/>
          </p:cNvCxnSpPr>
          <p:nvPr/>
        </p:nvCxnSpPr>
        <p:spPr>
          <a:xfrm flipV="1">
            <a:off x="6658611" y="2882160"/>
            <a:ext cx="1832" cy="1487304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Freeform 120">
            <a:extLst>
              <a:ext uri="{FF2B5EF4-FFF2-40B4-BE49-F238E27FC236}">
                <a16:creationId xmlns:a16="http://schemas.microsoft.com/office/drawing/2014/main" id="{A662270E-0716-5B4F-84CA-164D720394C9}"/>
              </a:ext>
            </a:extLst>
          </p:cNvPr>
          <p:cNvSpPr/>
          <p:nvPr/>
        </p:nvSpPr>
        <p:spPr>
          <a:xfrm flipH="1">
            <a:off x="6072110" y="1283295"/>
            <a:ext cx="381724" cy="140176"/>
          </a:xfrm>
          <a:custGeom>
            <a:avLst/>
            <a:gdLst>
              <a:gd name="connsiteX0" fmla="*/ 0 w 381724"/>
              <a:gd name="connsiteY0" fmla="*/ 8792 h 140176"/>
              <a:gd name="connsiteX1" fmla="*/ 291547 w 381724"/>
              <a:gd name="connsiteY1" fmla="*/ 2166 h 140176"/>
              <a:gd name="connsiteX2" fmla="*/ 377686 w 381724"/>
              <a:gd name="connsiteY2" fmla="*/ 41922 h 140176"/>
              <a:gd name="connsiteX3" fmla="*/ 357808 w 381724"/>
              <a:gd name="connsiteY3" fmla="*/ 134688 h 140176"/>
              <a:gd name="connsiteX4" fmla="*/ 271669 w 381724"/>
              <a:gd name="connsiteY4" fmla="*/ 121435 h 140176"/>
              <a:gd name="connsiteX5" fmla="*/ 284921 w 381724"/>
              <a:gd name="connsiteY5" fmla="*/ 55174 h 14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24" h="140176">
                <a:moveTo>
                  <a:pt x="0" y="8792"/>
                </a:moveTo>
                <a:cubicBezTo>
                  <a:pt x="114299" y="2718"/>
                  <a:pt x="228599" y="-3356"/>
                  <a:pt x="291547" y="2166"/>
                </a:cubicBezTo>
                <a:cubicBezTo>
                  <a:pt x="354495" y="7688"/>
                  <a:pt x="366643" y="19835"/>
                  <a:pt x="377686" y="41922"/>
                </a:cubicBezTo>
                <a:cubicBezTo>
                  <a:pt x="388729" y="64009"/>
                  <a:pt x="375477" y="121436"/>
                  <a:pt x="357808" y="134688"/>
                </a:cubicBezTo>
                <a:cubicBezTo>
                  <a:pt x="340139" y="147940"/>
                  <a:pt x="283817" y="134687"/>
                  <a:pt x="271669" y="121435"/>
                </a:cubicBezTo>
                <a:cubicBezTo>
                  <a:pt x="259521" y="108183"/>
                  <a:pt x="272221" y="81678"/>
                  <a:pt x="284921" y="55174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6E02B9A-3D78-684A-9DC1-E4D3875CF940}"/>
              </a:ext>
            </a:extLst>
          </p:cNvPr>
          <p:cNvGrpSpPr/>
          <p:nvPr/>
        </p:nvGrpSpPr>
        <p:grpSpPr>
          <a:xfrm rot="5400000">
            <a:off x="7014301" y="5622517"/>
            <a:ext cx="696261" cy="137820"/>
            <a:chOff x="7179113" y="5658701"/>
            <a:chExt cx="696261" cy="137820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03C1A1DC-97E9-5240-8578-566992F30F14}"/>
                </a:ext>
              </a:extLst>
            </p:cNvPr>
            <p:cNvSpPr/>
            <p:nvPr/>
          </p:nvSpPr>
          <p:spPr>
            <a:xfrm>
              <a:off x="7239632" y="5679238"/>
              <a:ext cx="468772" cy="985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2FD6ABB-5F84-D644-9644-0AA371AFB35C}"/>
                </a:ext>
              </a:extLst>
            </p:cNvPr>
            <p:cNvCxnSpPr>
              <a:cxnSpLocks/>
              <a:stCxn id="122" idx="1"/>
            </p:cNvCxnSpPr>
            <p:nvPr/>
          </p:nvCxnSpPr>
          <p:spPr>
            <a:xfrm flipH="1">
              <a:off x="7179113" y="5728501"/>
              <a:ext cx="60519" cy="0"/>
            </a:xfrm>
            <a:prstGeom prst="line">
              <a:avLst/>
            </a:prstGeom>
            <a:ln w="508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Chord 123">
              <a:extLst>
                <a:ext uri="{FF2B5EF4-FFF2-40B4-BE49-F238E27FC236}">
                  <a16:creationId xmlns:a16="http://schemas.microsoft.com/office/drawing/2014/main" id="{1CFFD0D1-FEE4-E145-B6EF-404F3B766820}"/>
                </a:ext>
              </a:extLst>
            </p:cNvPr>
            <p:cNvSpPr/>
            <p:nvPr/>
          </p:nvSpPr>
          <p:spPr>
            <a:xfrm rot="1328629">
              <a:off x="7480499" y="5689047"/>
              <a:ext cx="80748" cy="78909"/>
            </a:xfrm>
            <a:prstGeom prst="chor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5E682A7C-C1FB-CA46-8D2A-22167ACA793F}"/>
                </a:ext>
              </a:extLst>
            </p:cNvPr>
            <p:cNvSpPr/>
            <p:nvPr/>
          </p:nvSpPr>
          <p:spPr>
            <a:xfrm>
              <a:off x="7532738" y="5704292"/>
              <a:ext cx="34263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CB7313A-F41B-7A46-BBB4-59FF09DF6E1F}"/>
                </a:ext>
              </a:extLst>
            </p:cNvPr>
            <p:cNvCxnSpPr/>
            <p:nvPr/>
          </p:nvCxnSpPr>
          <p:spPr>
            <a:xfrm>
              <a:off x="7871310" y="5658701"/>
              <a:ext cx="0" cy="13782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Freeform 126">
            <a:extLst>
              <a:ext uri="{FF2B5EF4-FFF2-40B4-BE49-F238E27FC236}">
                <a16:creationId xmlns:a16="http://schemas.microsoft.com/office/drawing/2014/main" id="{AA38D6D6-DFCE-294D-9212-507431F21E76}"/>
              </a:ext>
            </a:extLst>
          </p:cNvPr>
          <p:cNvSpPr/>
          <p:nvPr/>
        </p:nvSpPr>
        <p:spPr>
          <a:xfrm>
            <a:off x="6775941" y="1369259"/>
            <a:ext cx="46893" cy="56271"/>
          </a:xfrm>
          <a:custGeom>
            <a:avLst/>
            <a:gdLst>
              <a:gd name="connsiteX0" fmla="*/ 46893 w 46893"/>
              <a:gd name="connsiteY0" fmla="*/ 0 h 56271"/>
              <a:gd name="connsiteX1" fmla="*/ 0 w 46893"/>
              <a:gd name="connsiteY1" fmla="*/ 56271 h 5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93" h="56271">
                <a:moveTo>
                  <a:pt x="46893" y="0"/>
                </a:moveTo>
                <a:lnTo>
                  <a:pt x="0" y="56271"/>
                </a:ln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651CC1CB-525F-E445-AE21-0B1271DE62C0}"/>
              </a:ext>
            </a:extLst>
          </p:cNvPr>
          <p:cNvCxnSpPr>
            <a:cxnSpLocks/>
          </p:cNvCxnSpPr>
          <p:nvPr/>
        </p:nvCxnSpPr>
        <p:spPr>
          <a:xfrm flipH="1">
            <a:off x="6740932" y="4198248"/>
            <a:ext cx="2403071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Freeform 129">
            <a:extLst>
              <a:ext uri="{FF2B5EF4-FFF2-40B4-BE49-F238E27FC236}">
                <a16:creationId xmlns:a16="http://schemas.microsoft.com/office/drawing/2014/main" id="{02E718D7-7FF4-EB43-A376-C943B2ED1040}"/>
              </a:ext>
            </a:extLst>
          </p:cNvPr>
          <p:cNvSpPr/>
          <p:nvPr/>
        </p:nvSpPr>
        <p:spPr>
          <a:xfrm rot="853245">
            <a:off x="6970844" y="3337186"/>
            <a:ext cx="337543" cy="860689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849D29C-FDC4-0E42-9FCA-6FFB6D89184F}"/>
              </a:ext>
            </a:extLst>
          </p:cNvPr>
          <p:cNvSpPr/>
          <p:nvPr/>
        </p:nvSpPr>
        <p:spPr>
          <a:xfrm>
            <a:off x="6833782" y="3050064"/>
            <a:ext cx="10300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Transductor de </a:t>
            </a:r>
            <a:r>
              <a:rPr lang="en-US" sz="1000" dirty="0" err="1">
                <a:solidFill>
                  <a:prstClr val="black"/>
                </a:solidFill>
              </a:rPr>
              <a:t>presión</a:t>
            </a:r>
            <a:endParaRPr lang="en-US" sz="10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06D798B-CAA7-BB42-9787-1409B82BCB5A}"/>
              </a:ext>
            </a:extLst>
          </p:cNvPr>
          <p:cNvSpPr/>
          <p:nvPr/>
        </p:nvSpPr>
        <p:spPr>
          <a:xfrm>
            <a:off x="7162920" y="3685563"/>
            <a:ext cx="2088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El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nivel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‘</a:t>
            </a:r>
            <a:r>
              <a:rPr lang="en-US" sz="1000" b="1" i="1" dirty="0">
                <a:solidFill>
                  <a:prstClr val="black"/>
                </a:solidFill>
                <a:latin typeface="Corbel" panose="020B0503020204020204" pitchFamily="34" charset="0"/>
              </a:rPr>
              <a:t>Cero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’ es a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nivel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de la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línea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medio-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axilar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4to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espacio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IC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definido</a:t>
            </a:r>
            <a:r>
              <a:rPr lang="en-US" sz="1000" dirty="0">
                <a:solidFill>
                  <a:prstClr val="black"/>
                </a:solidFill>
              </a:rPr>
              <a:t> por el </a:t>
            </a:r>
            <a:r>
              <a:rPr lang="en-US" sz="1000" b="1" dirty="0" err="1">
                <a:solidFill>
                  <a:prstClr val="black"/>
                </a:solidFill>
              </a:rPr>
              <a:t>eje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flebostático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br>
              <a:rPr lang="en-US" sz="1000" dirty="0">
                <a:solidFill>
                  <a:prstClr val="black"/>
                </a:solidFill>
              </a:rPr>
            </a:br>
            <a:r>
              <a:rPr lang="en-US" sz="1000" dirty="0">
                <a:solidFill>
                  <a:prstClr val="black"/>
                </a:solidFill>
              </a:rPr>
              <a:t>(</a:t>
            </a:r>
            <a:r>
              <a:rPr lang="en-US" sz="1000" dirty="0" err="1">
                <a:solidFill>
                  <a:prstClr val="black"/>
                </a:solidFill>
              </a:rPr>
              <a:t>nivel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aprox</a:t>
            </a:r>
            <a:r>
              <a:rPr lang="en-US" sz="1000" dirty="0">
                <a:solidFill>
                  <a:prstClr val="black"/>
                </a:solidFill>
              </a:rPr>
              <a:t> de la </a:t>
            </a:r>
            <a:r>
              <a:rPr lang="en-US" sz="1000" dirty="0" err="1">
                <a:solidFill>
                  <a:prstClr val="black"/>
                </a:solidFill>
              </a:rPr>
              <a:t>raíz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aórtica</a:t>
            </a:r>
            <a:r>
              <a:rPr lang="en-US" sz="1000" dirty="0">
                <a:solidFill>
                  <a:prstClr val="black"/>
                </a:solidFill>
              </a:rPr>
              <a:t>)</a:t>
            </a:r>
            <a:endParaRPr lang="en-US" sz="10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33" name="Freeform 132">
            <a:extLst>
              <a:ext uri="{FF2B5EF4-FFF2-40B4-BE49-F238E27FC236}">
                <a16:creationId xmlns:a16="http://schemas.microsoft.com/office/drawing/2014/main" id="{DDB50032-B9B7-DE4B-B207-6EC8D58E189A}"/>
              </a:ext>
            </a:extLst>
          </p:cNvPr>
          <p:cNvSpPr/>
          <p:nvPr/>
        </p:nvSpPr>
        <p:spPr>
          <a:xfrm rot="9637398" flipH="1">
            <a:off x="7125378" y="2129504"/>
            <a:ext cx="234643" cy="286528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EF12FC1-912A-D14C-AE49-B6D2BE943384}"/>
              </a:ext>
            </a:extLst>
          </p:cNvPr>
          <p:cNvSpPr/>
          <p:nvPr/>
        </p:nvSpPr>
        <p:spPr>
          <a:xfrm>
            <a:off x="6868557" y="2371671"/>
            <a:ext cx="9054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prstClr val="black"/>
                </a:solidFill>
              </a:rPr>
              <a:t>Fluido</a:t>
            </a:r>
            <a:r>
              <a:rPr lang="en-US" sz="1000" dirty="0">
                <a:solidFill>
                  <a:prstClr val="black"/>
                </a:solidFill>
              </a:rPr>
              <a:t> IV </a:t>
            </a:r>
            <a:br>
              <a:rPr lang="en-US" sz="1000" dirty="0">
                <a:solidFill>
                  <a:prstClr val="black"/>
                </a:solidFill>
              </a:rPr>
            </a:br>
            <a:r>
              <a:rPr lang="en-US" sz="1000" dirty="0" err="1">
                <a:solidFill>
                  <a:prstClr val="black"/>
                </a:solidFill>
              </a:rPr>
              <a:t>en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bolsa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presurizada</a:t>
            </a:r>
            <a:r>
              <a:rPr lang="en-US" sz="1000" dirty="0">
                <a:solidFill>
                  <a:prstClr val="black"/>
                </a:solidFill>
              </a:rPr>
              <a:t> a </a:t>
            </a:r>
            <a:br>
              <a:rPr lang="en-US" sz="1000" dirty="0">
                <a:solidFill>
                  <a:prstClr val="black"/>
                </a:solidFill>
              </a:rPr>
            </a:br>
            <a:r>
              <a:rPr lang="en-US" sz="1000" dirty="0">
                <a:solidFill>
                  <a:prstClr val="black"/>
                </a:solidFill>
              </a:rPr>
              <a:t>300 mmHg</a:t>
            </a:r>
            <a:endParaRPr lang="en-US" sz="10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F570EF3F-A2A8-704C-8FBE-7966F32F3D9C}"/>
              </a:ext>
            </a:extLst>
          </p:cNvPr>
          <p:cNvSpPr/>
          <p:nvPr/>
        </p:nvSpPr>
        <p:spPr>
          <a:xfrm>
            <a:off x="6613922" y="3900202"/>
            <a:ext cx="96073" cy="1467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Oval 1024">
            <a:extLst>
              <a:ext uri="{FF2B5EF4-FFF2-40B4-BE49-F238E27FC236}">
                <a16:creationId xmlns:a16="http://schemas.microsoft.com/office/drawing/2014/main" id="{1A542176-9095-5943-B71B-8F9590FFC4E2}"/>
              </a:ext>
            </a:extLst>
          </p:cNvPr>
          <p:cNvSpPr/>
          <p:nvPr/>
        </p:nvSpPr>
        <p:spPr>
          <a:xfrm>
            <a:off x="6634209" y="3950893"/>
            <a:ext cx="53985" cy="5398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E3FEDC6-3456-F444-A176-7DF7737641AC}"/>
              </a:ext>
            </a:extLst>
          </p:cNvPr>
          <p:cNvSpPr/>
          <p:nvPr/>
        </p:nvSpPr>
        <p:spPr>
          <a:xfrm>
            <a:off x="6552635" y="4124595"/>
            <a:ext cx="215621" cy="1348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>
            <a:extLst>
              <a:ext uri="{FF2B5EF4-FFF2-40B4-BE49-F238E27FC236}">
                <a16:creationId xmlns:a16="http://schemas.microsoft.com/office/drawing/2014/main" id="{5FD848F9-866E-B643-A535-005242E131A1}"/>
              </a:ext>
            </a:extLst>
          </p:cNvPr>
          <p:cNvSpPr/>
          <p:nvPr/>
        </p:nvSpPr>
        <p:spPr>
          <a:xfrm rot="812110">
            <a:off x="6869945" y="3719519"/>
            <a:ext cx="234643" cy="286528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AA9C210-46D2-4743-8448-957864750EB4}"/>
              </a:ext>
            </a:extLst>
          </p:cNvPr>
          <p:cNvSpPr/>
          <p:nvPr/>
        </p:nvSpPr>
        <p:spPr>
          <a:xfrm>
            <a:off x="6584868" y="3374348"/>
            <a:ext cx="821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prstClr val="black"/>
                </a:solidFill>
              </a:rPr>
              <a:t>Dispositivo</a:t>
            </a:r>
            <a:r>
              <a:rPr lang="en-US" sz="1000" dirty="0">
                <a:solidFill>
                  <a:prstClr val="black"/>
                </a:solidFill>
              </a:rPr>
              <a:t> de </a:t>
            </a:r>
            <a:r>
              <a:rPr lang="en-US" sz="1000" dirty="0" err="1">
                <a:solidFill>
                  <a:prstClr val="black"/>
                </a:solidFill>
              </a:rPr>
              <a:t>lavado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endParaRPr lang="en-US" sz="10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41" name="Freeform 140">
            <a:extLst>
              <a:ext uri="{FF2B5EF4-FFF2-40B4-BE49-F238E27FC236}">
                <a16:creationId xmlns:a16="http://schemas.microsoft.com/office/drawing/2014/main" id="{5717ADE5-56F3-D944-BD24-EB3787B9FECE}"/>
              </a:ext>
            </a:extLst>
          </p:cNvPr>
          <p:cNvSpPr/>
          <p:nvPr/>
        </p:nvSpPr>
        <p:spPr>
          <a:xfrm rot="20563849" flipV="1">
            <a:off x="7515001" y="5294516"/>
            <a:ext cx="107219" cy="286528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F9AF4EE-8FE5-EC40-85E0-FFD1ED645EBD}"/>
              </a:ext>
            </a:extLst>
          </p:cNvPr>
          <p:cNvSpPr/>
          <p:nvPr/>
        </p:nvSpPr>
        <p:spPr>
          <a:xfrm>
            <a:off x="7410807" y="5529755"/>
            <a:ext cx="732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Puerto de </a:t>
            </a:r>
            <a:r>
              <a:rPr lang="en-US" sz="1000" dirty="0" err="1">
                <a:solidFill>
                  <a:prstClr val="black"/>
                </a:solidFill>
              </a:rPr>
              <a:t>extracción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endParaRPr lang="en-US" sz="10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6325B6D6-E1D3-2D43-9F12-CBA5F057C317}"/>
              </a:ext>
            </a:extLst>
          </p:cNvPr>
          <p:cNvSpPr/>
          <p:nvPr/>
        </p:nvSpPr>
        <p:spPr>
          <a:xfrm rot="1036151" flipH="1" flipV="1">
            <a:off x="6866210" y="5294517"/>
            <a:ext cx="107219" cy="286528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8D8A8562-FCB0-2942-A0C0-328A9E6A0E5E}"/>
              </a:ext>
            </a:extLst>
          </p:cNvPr>
          <p:cNvSpPr/>
          <p:nvPr/>
        </p:nvSpPr>
        <p:spPr>
          <a:xfrm>
            <a:off x="6389148" y="5530601"/>
            <a:ext cx="9085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Sistema </a:t>
            </a:r>
            <a:r>
              <a:rPr lang="en-US" sz="1000" dirty="0" err="1">
                <a:solidFill>
                  <a:prstClr val="black"/>
                </a:solidFill>
              </a:rPr>
              <a:t>cerrado</a:t>
            </a:r>
            <a:r>
              <a:rPr lang="en-US" sz="1000" dirty="0">
                <a:solidFill>
                  <a:prstClr val="black"/>
                </a:solidFill>
              </a:rPr>
              <a:t> de </a:t>
            </a:r>
            <a:r>
              <a:rPr lang="en-US" sz="1000" dirty="0" err="1">
                <a:solidFill>
                  <a:prstClr val="black"/>
                </a:solidFill>
              </a:rPr>
              <a:t>extracción</a:t>
            </a:r>
            <a:endParaRPr lang="en-US" sz="10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96" name="Freeform 95">
            <a:extLst>
              <a:ext uri="{FF2B5EF4-FFF2-40B4-BE49-F238E27FC236}">
                <a16:creationId xmlns:a16="http://schemas.microsoft.com/office/drawing/2014/main" id="{8ED702D2-C90D-DC46-A26B-04C6A7944A01}"/>
              </a:ext>
            </a:extLst>
          </p:cNvPr>
          <p:cNvSpPr/>
          <p:nvPr/>
        </p:nvSpPr>
        <p:spPr>
          <a:xfrm flipV="1">
            <a:off x="7026073" y="5087522"/>
            <a:ext cx="161493" cy="211019"/>
          </a:xfrm>
          <a:custGeom>
            <a:avLst/>
            <a:gdLst>
              <a:gd name="connsiteX0" fmla="*/ 0 w 161493"/>
              <a:gd name="connsiteY0" fmla="*/ 45719 h 211018"/>
              <a:gd name="connsiteX1" fmla="*/ 158620 w 161493"/>
              <a:gd name="connsiteY1" fmla="*/ 45719 h 211018"/>
              <a:gd name="connsiteX2" fmla="*/ 158620 w 161493"/>
              <a:gd name="connsiteY2" fmla="*/ 0 h 211018"/>
              <a:gd name="connsiteX3" fmla="*/ 0 w 161493"/>
              <a:gd name="connsiteY3" fmla="*/ 0 h 211018"/>
              <a:gd name="connsiteX4" fmla="*/ 39974 w 161493"/>
              <a:gd name="connsiteY4" fmla="*/ 81655 h 211018"/>
              <a:gd name="connsiteX5" fmla="*/ 111844 w 161493"/>
              <a:gd name="connsiteY5" fmla="*/ 81655 h 211018"/>
              <a:gd name="connsiteX6" fmla="*/ 147779 w 161493"/>
              <a:gd name="connsiteY6" fmla="*/ 45720 h 211018"/>
              <a:gd name="connsiteX7" fmla="*/ 4039 w 161493"/>
              <a:gd name="connsiteY7" fmla="*/ 45721 h 211018"/>
              <a:gd name="connsiteX8" fmla="*/ 5701 w 161493"/>
              <a:gd name="connsiteY8" fmla="*/ 121445 h 211018"/>
              <a:gd name="connsiteX9" fmla="*/ 149441 w 161493"/>
              <a:gd name="connsiteY9" fmla="*/ 121444 h 211018"/>
              <a:gd name="connsiteX10" fmla="*/ 113507 w 161493"/>
              <a:gd name="connsiteY10" fmla="*/ 85509 h 211018"/>
              <a:gd name="connsiteX11" fmla="*/ 41636 w 161493"/>
              <a:gd name="connsiteY11" fmla="*/ 85509 h 211018"/>
              <a:gd name="connsiteX12" fmla="*/ 44464 w 161493"/>
              <a:gd name="connsiteY12" fmla="*/ 161235 h 211018"/>
              <a:gd name="connsiteX13" fmla="*/ 116334 w 161493"/>
              <a:gd name="connsiteY13" fmla="*/ 161235 h 211018"/>
              <a:gd name="connsiteX14" fmla="*/ 152269 w 161493"/>
              <a:gd name="connsiteY14" fmla="*/ 125300 h 211018"/>
              <a:gd name="connsiteX15" fmla="*/ 8529 w 161493"/>
              <a:gd name="connsiteY15" fmla="*/ 125301 h 211018"/>
              <a:gd name="connsiteX16" fmla="*/ 2873 w 161493"/>
              <a:gd name="connsiteY16" fmla="*/ 211018 h 211018"/>
              <a:gd name="connsiteX17" fmla="*/ 161493 w 161493"/>
              <a:gd name="connsiteY17" fmla="*/ 211018 h 211018"/>
              <a:gd name="connsiteX18" fmla="*/ 161493 w 161493"/>
              <a:gd name="connsiteY18" fmla="*/ 165299 h 211018"/>
              <a:gd name="connsiteX19" fmla="*/ 2873 w 161493"/>
              <a:gd name="connsiteY19" fmla="*/ 165299 h 21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1493" h="211018">
                <a:moveTo>
                  <a:pt x="0" y="45719"/>
                </a:moveTo>
                <a:lnTo>
                  <a:pt x="158620" y="45719"/>
                </a:lnTo>
                <a:lnTo>
                  <a:pt x="158620" y="0"/>
                </a:lnTo>
                <a:lnTo>
                  <a:pt x="0" y="0"/>
                </a:lnTo>
                <a:close/>
                <a:moveTo>
                  <a:pt x="39974" y="81655"/>
                </a:moveTo>
                <a:lnTo>
                  <a:pt x="111844" y="81655"/>
                </a:lnTo>
                <a:lnTo>
                  <a:pt x="147779" y="45720"/>
                </a:lnTo>
                <a:lnTo>
                  <a:pt x="4039" y="45721"/>
                </a:lnTo>
                <a:close/>
                <a:moveTo>
                  <a:pt x="5701" y="121445"/>
                </a:moveTo>
                <a:lnTo>
                  <a:pt x="149441" y="121444"/>
                </a:lnTo>
                <a:lnTo>
                  <a:pt x="113507" y="85509"/>
                </a:lnTo>
                <a:lnTo>
                  <a:pt x="41636" y="85509"/>
                </a:lnTo>
                <a:close/>
                <a:moveTo>
                  <a:pt x="44464" y="161235"/>
                </a:moveTo>
                <a:lnTo>
                  <a:pt x="116334" y="161235"/>
                </a:lnTo>
                <a:lnTo>
                  <a:pt x="152269" y="125300"/>
                </a:lnTo>
                <a:lnTo>
                  <a:pt x="8529" y="125301"/>
                </a:lnTo>
                <a:close/>
                <a:moveTo>
                  <a:pt x="2873" y="211018"/>
                </a:moveTo>
                <a:lnTo>
                  <a:pt x="161493" y="211018"/>
                </a:lnTo>
                <a:lnTo>
                  <a:pt x="161493" y="165299"/>
                </a:lnTo>
                <a:lnTo>
                  <a:pt x="2873" y="16529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FDFF4F6-D02C-5F48-8240-04482CD4CD16}"/>
              </a:ext>
            </a:extLst>
          </p:cNvPr>
          <p:cNvSpPr txBox="1"/>
          <p:nvPr/>
        </p:nvSpPr>
        <p:spPr>
          <a:xfrm>
            <a:off x="18952" y="4560042"/>
            <a:ext cx="1063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&lt;1.5 </a:t>
            </a:r>
            <a:r>
              <a:rPr lang="en-US" sz="1000" dirty="0" err="1"/>
              <a:t>oscilaciones</a:t>
            </a:r>
            <a:endParaRPr lang="en-US" sz="1000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F5BA2FE-5D90-394C-A4CA-86F0E3FB086C}"/>
              </a:ext>
            </a:extLst>
          </p:cNvPr>
          <p:cNvSpPr txBox="1"/>
          <p:nvPr/>
        </p:nvSpPr>
        <p:spPr>
          <a:xfrm>
            <a:off x="18950" y="3479700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1.5 - 2 </a:t>
            </a:r>
            <a:r>
              <a:rPr lang="en-US" sz="1000" dirty="0" err="1"/>
              <a:t>oscilaciones</a:t>
            </a:r>
            <a:endParaRPr lang="en-US" sz="1000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29E85B8-57D2-3646-903F-B2D6ED38D9C9}"/>
              </a:ext>
            </a:extLst>
          </p:cNvPr>
          <p:cNvSpPr txBox="1"/>
          <p:nvPr/>
        </p:nvSpPr>
        <p:spPr>
          <a:xfrm>
            <a:off x="18953" y="5677822"/>
            <a:ext cx="9653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&gt;2 </a:t>
            </a:r>
            <a:r>
              <a:rPr lang="en-US" sz="1000" dirty="0" err="1"/>
              <a:t>oscilaciones</a:t>
            </a:r>
            <a:endParaRPr lang="en-US" sz="1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F8AE91-EA7D-7A44-BEDF-3697AC0FE437}"/>
              </a:ext>
            </a:extLst>
          </p:cNvPr>
          <p:cNvSpPr txBox="1"/>
          <p:nvPr/>
        </p:nvSpPr>
        <p:spPr>
          <a:xfrm>
            <a:off x="6149663" y="5852925"/>
            <a:ext cx="2979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  <a:p>
            <a:r>
              <a:rPr lang="en-US" sz="1000" b="1" dirty="0"/>
              <a:t>El </a:t>
            </a:r>
            <a:r>
              <a:rPr lang="en-US" sz="1000" b="1" dirty="0" err="1"/>
              <a:t>sistema</a:t>
            </a:r>
            <a:r>
              <a:rPr lang="en-US" sz="1000" b="1" dirty="0"/>
              <a:t> </a:t>
            </a:r>
            <a:r>
              <a:rPr lang="en-US" sz="1000" b="1" dirty="0" err="1"/>
              <a:t>cerrado</a:t>
            </a:r>
            <a:r>
              <a:rPr lang="en-US" sz="1000" b="1" dirty="0"/>
              <a:t> de </a:t>
            </a:r>
            <a:r>
              <a:rPr lang="en-US" sz="1000" b="1" dirty="0" err="1"/>
              <a:t>extracción</a:t>
            </a:r>
            <a:r>
              <a:rPr lang="en-US" sz="1000" dirty="0"/>
              <a:t> </a:t>
            </a:r>
            <a:r>
              <a:rPr lang="en-US" sz="1000" dirty="0" err="1"/>
              <a:t>permite</a:t>
            </a:r>
            <a:r>
              <a:rPr lang="en-US" sz="1000" dirty="0"/>
              <a:t> </a:t>
            </a:r>
            <a:r>
              <a:rPr lang="en-US" sz="1000" dirty="0" err="1"/>
              <a:t>minimizar</a:t>
            </a:r>
            <a:r>
              <a:rPr lang="en-US" sz="1000" dirty="0"/>
              <a:t> las </a:t>
            </a:r>
            <a:r>
              <a:rPr lang="en-US" sz="1000" dirty="0" err="1"/>
              <a:t>pérdidas</a:t>
            </a:r>
            <a:r>
              <a:rPr lang="en-US" sz="1000" dirty="0"/>
              <a:t> de </a:t>
            </a:r>
            <a:r>
              <a:rPr lang="en-US" sz="1000" dirty="0" err="1"/>
              <a:t>sangre</a:t>
            </a:r>
            <a:r>
              <a:rPr lang="en-US" sz="1000" dirty="0"/>
              <a:t>. Se </a:t>
            </a:r>
            <a:r>
              <a:rPr lang="en-US" sz="1000" dirty="0" err="1"/>
              <a:t>asocia</a:t>
            </a:r>
            <a:r>
              <a:rPr lang="en-US" sz="1000" dirty="0"/>
              <a:t> con </a:t>
            </a:r>
            <a:r>
              <a:rPr lang="en-US" sz="1000" dirty="0" err="1">
                <a:hlinkClick r:id="rId5"/>
              </a:rPr>
              <a:t>menor</a:t>
            </a:r>
            <a:r>
              <a:rPr lang="en-US" sz="1000" dirty="0">
                <a:hlinkClick r:id="rId5"/>
              </a:rPr>
              <a:t> </a:t>
            </a:r>
            <a:r>
              <a:rPr lang="en-US" sz="1000" dirty="0" err="1">
                <a:hlinkClick r:id="rId5"/>
              </a:rPr>
              <a:t>riesgo</a:t>
            </a:r>
            <a:br>
              <a:rPr lang="en-US" sz="1000" dirty="0">
                <a:hlinkClick r:id="rId5"/>
              </a:rPr>
            </a:br>
            <a:r>
              <a:rPr lang="en-US" sz="1000" dirty="0">
                <a:hlinkClick r:id="rId5"/>
              </a:rPr>
              <a:t>de </a:t>
            </a:r>
            <a:r>
              <a:rPr lang="en-US" sz="1000" dirty="0" err="1">
                <a:hlinkClick r:id="rId5"/>
              </a:rPr>
              <a:t>contaminación</a:t>
            </a:r>
            <a:r>
              <a:rPr lang="en-US" sz="1000" dirty="0">
                <a:hlinkClick r:id="rId5"/>
              </a:rPr>
              <a:t> </a:t>
            </a:r>
            <a:r>
              <a:rPr lang="en-US" sz="1000" dirty="0" err="1">
                <a:hlinkClick r:id="rId5"/>
              </a:rPr>
              <a:t>bacteriana</a:t>
            </a:r>
            <a:r>
              <a:rPr lang="en-US" sz="1000" dirty="0"/>
              <a:t> y, al </a:t>
            </a:r>
            <a:r>
              <a:rPr lang="en-US" sz="1000" dirty="0" err="1"/>
              <a:t>combinarla</a:t>
            </a:r>
            <a:r>
              <a:rPr lang="en-US" sz="1000" dirty="0"/>
              <a:t> con </a:t>
            </a:r>
            <a:r>
              <a:rPr lang="en-US" sz="1000" dirty="0" err="1"/>
              <a:t>tubos</a:t>
            </a:r>
            <a:r>
              <a:rPr lang="en-US" sz="1000" dirty="0"/>
              <a:t> de </a:t>
            </a:r>
            <a:r>
              <a:rPr lang="en-US" sz="1000" dirty="0" err="1"/>
              <a:t>extracción</a:t>
            </a:r>
            <a:r>
              <a:rPr lang="en-US" sz="1000" dirty="0"/>
              <a:t> </a:t>
            </a:r>
            <a:r>
              <a:rPr lang="en-US" sz="1000" dirty="0" err="1"/>
              <a:t>más</a:t>
            </a:r>
            <a:r>
              <a:rPr lang="en-US" sz="1000" dirty="0"/>
              <a:t> </a:t>
            </a:r>
            <a:r>
              <a:rPr lang="en-US" sz="1000" dirty="0" err="1"/>
              <a:t>pequeños</a:t>
            </a:r>
            <a:r>
              <a:rPr lang="en-US" sz="1000" dirty="0"/>
              <a:t> y </a:t>
            </a:r>
            <a:r>
              <a:rPr lang="en-US" sz="1000" dirty="0" err="1"/>
              <a:t>menor</a:t>
            </a:r>
            <a:r>
              <a:rPr lang="en-US" sz="1000" dirty="0"/>
              <a:t> </a:t>
            </a:r>
            <a:r>
              <a:rPr lang="en-US" sz="1000" dirty="0" err="1"/>
              <a:t>frecuencia</a:t>
            </a:r>
            <a:r>
              <a:rPr lang="en-US" sz="1000" dirty="0"/>
              <a:t>, </a:t>
            </a:r>
            <a:r>
              <a:rPr lang="en-US" sz="1000" dirty="0">
                <a:hlinkClick r:id="rId6"/>
              </a:rPr>
              <a:t>se reduce la </a:t>
            </a:r>
            <a:r>
              <a:rPr lang="en-US" sz="1000" dirty="0" err="1">
                <a:hlinkClick r:id="rId6"/>
              </a:rPr>
              <a:t>necesidad</a:t>
            </a:r>
            <a:r>
              <a:rPr lang="en-US" sz="1000" dirty="0">
                <a:hlinkClick r:id="rId6"/>
              </a:rPr>
              <a:t> de </a:t>
            </a:r>
            <a:r>
              <a:rPr lang="en-US" sz="1000" dirty="0" err="1">
                <a:hlinkClick r:id="rId6"/>
              </a:rPr>
              <a:t>transfusiones</a:t>
            </a:r>
            <a:r>
              <a:rPr lang="en-US" sz="1000" dirty="0"/>
              <a:t>.</a:t>
            </a: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D94A594F-03F1-0D4E-81B6-17C27B9C45CD}"/>
              </a:ext>
            </a:extLst>
          </p:cNvPr>
          <p:cNvSpPr/>
          <p:nvPr/>
        </p:nvSpPr>
        <p:spPr>
          <a:xfrm rot="20563849" flipH="1" flipV="1">
            <a:off x="8110739" y="4822782"/>
            <a:ext cx="48420" cy="346647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117C1154-BF65-C24B-9095-F20B3CB46012}"/>
              </a:ext>
            </a:extLst>
          </p:cNvPr>
          <p:cNvSpPr/>
          <p:nvPr/>
        </p:nvSpPr>
        <p:spPr>
          <a:xfrm>
            <a:off x="8047276" y="5117987"/>
            <a:ext cx="6926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prstClr val="black"/>
                </a:solidFill>
              </a:rPr>
              <a:t>Catéter</a:t>
            </a:r>
            <a:r>
              <a:rPr lang="en-US" sz="1000" dirty="0">
                <a:solidFill>
                  <a:prstClr val="black"/>
                </a:solidFill>
              </a:rPr>
              <a:t> arterial</a:t>
            </a:r>
            <a:endParaRPr lang="en-US" sz="10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4140726C-0533-9B47-BFC3-9A0182B5D488}"/>
              </a:ext>
            </a:extLst>
          </p:cNvPr>
          <p:cNvSpPr/>
          <p:nvPr/>
        </p:nvSpPr>
        <p:spPr>
          <a:xfrm>
            <a:off x="-16210" y="2286028"/>
            <a:ext cx="17588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TEST DE LA ONDA CUADRADA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3220B089-8B4F-874C-B92E-965CEB634C0C}"/>
              </a:ext>
            </a:extLst>
          </p:cNvPr>
          <p:cNvSpPr/>
          <p:nvPr/>
        </p:nvSpPr>
        <p:spPr>
          <a:xfrm>
            <a:off x="2748423" y="287465"/>
            <a:ext cx="25490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VARIACIÓN DE LA PRESIÓN DE PULSO (VPP)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4A3B4976-409A-3947-9F6B-11A3DB8D3123}"/>
              </a:ext>
            </a:extLst>
          </p:cNvPr>
          <p:cNvSpPr/>
          <p:nvPr/>
        </p:nvSpPr>
        <p:spPr>
          <a:xfrm>
            <a:off x="2714701" y="4471720"/>
            <a:ext cx="288732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  <a:hlinkClick r:id="rId7"/>
              </a:rPr>
              <a:t>PATRONES MORFOLÓGICOS DE ONDA</a:t>
            </a:r>
            <a:r>
              <a:rPr lang="en-US" sz="900" b="1" dirty="0">
                <a:latin typeface="Corbel" panose="020B0503020204020204" pitchFamily="34" charset="0"/>
              </a:rPr>
              <a:t> ESPECÍFICOS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0D37B286-7AEA-A245-B2B7-92B55B38831A}"/>
              </a:ext>
            </a:extLst>
          </p:cNvPr>
          <p:cNvSpPr/>
          <p:nvPr/>
        </p:nvSpPr>
        <p:spPr>
          <a:xfrm>
            <a:off x="6013911" y="449175"/>
            <a:ext cx="10647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PARO CARDÍACO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D11000F-D9F5-3248-B68F-238B1E333A27}"/>
              </a:ext>
            </a:extLst>
          </p:cNvPr>
          <p:cNvSpPr/>
          <p:nvPr/>
        </p:nvSpPr>
        <p:spPr>
          <a:xfrm>
            <a:off x="2751648" y="397818"/>
            <a:ext cx="32094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La </a:t>
            </a:r>
            <a:r>
              <a:rPr lang="en-US" sz="1000" dirty="0" err="1">
                <a:solidFill>
                  <a:prstClr val="black"/>
                </a:solidFill>
              </a:rPr>
              <a:t>presión</a:t>
            </a:r>
            <a:r>
              <a:rPr lang="en-US" sz="1000" dirty="0">
                <a:solidFill>
                  <a:prstClr val="black"/>
                </a:solidFill>
              </a:rPr>
              <a:t> de </a:t>
            </a:r>
            <a:r>
              <a:rPr lang="en-US" sz="1000" dirty="0" err="1">
                <a:solidFill>
                  <a:prstClr val="black"/>
                </a:solidFill>
              </a:rPr>
              <a:t>pulso</a:t>
            </a:r>
            <a:r>
              <a:rPr lang="en-US" sz="1000" dirty="0">
                <a:solidFill>
                  <a:prstClr val="black"/>
                </a:solidFill>
              </a:rPr>
              <a:t> es </a:t>
            </a:r>
            <a:r>
              <a:rPr lang="en-US" sz="1000" dirty="0" err="1">
                <a:solidFill>
                  <a:prstClr val="black"/>
                </a:solidFill>
              </a:rPr>
              <a:t>proporcional</a:t>
            </a:r>
            <a:r>
              <a:rPr lang="en-US" sz="1000" dirty="0">
                <a:solidFill>
                  <a:prstClr val="black"/>
                </a:solidFill>
              </a:rPr>
              <a:t> al </a:t>
            </a:r>
            <a:r>
              <a:rPr lang="en-US" sz="1000" dirty="0" err="1">
                <a:solidFill>
                  <a:prstClr val="black"/>
                </a:solidFill>
              </a:rPr>
              <a:t>volumen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sistólico</a:t>
            </a:r>
            <a:r>
              <a:rPr lang="en-US" sz="1000" dirty="0">
                <a:solidFill>
                  <a:prstClr val="black"/>
                </a:solidFill>
              </a:rPr>
              <a:t>. La VPP </a:t>
            </a:r>
            <a:r>
              <a:rPr lang="en-US" sz="1000" dirty="0" err="1">
                <a:solidFill>
                  <a:prstClr val="black"/>
                </a:solidFill>
              </a:rPr>
              <a:t>representa</a:t>
            </a:r>
            <a:r>
              <a:rPr lang="en-US" sz="1000" dirty="0">
                <a:solidFill>
                  <a:prstClr val="black"/>
                </a:solidFill>
              </a:rPr>
              <a:t> la </a:t>
            </a:r>
            <a:r>
              <a:rPr lang="en-US" sz="1000" dirty="0" err="1">
                <a:solidFill>
                  <a:prstClr val="black"/>
                </a:solidFill>
              </a:rPr>
              <a:t>interacción</a:t>
            </a:r>
            <a:r>
              <a:rPr lang="en-US" sz="1000" dirty="0">
                <a:solidFill>
                  <a:prstClr val="black"/>
                </a:solidFill>
              </a:rPr>
              <a:t> entre los </a:t>
            </a:r>
            <a:r>
              <a:rPr lang="en-US" sz="1000" dirty="0" err="1">
                <a:solidFill>
                  <a:prstClr val="black"/>
                </a:solidFill>
              </a:rPr>
              <a:t>pulmones</a:t>
            </a:r>
            <a:r>
              <a:rPr lang="en-US" sz="1000" dirty="0">
                <a:solidFill>
                  <a:prstClr val="black"/>
                </a:solidFill>
              </a:rPr>
              <a:t> y el </a:t>
            </a:r>
            <a:r>
              <a:rPr lang="en-US" sz="1000" dirty="0" err="1">
                <a:solidFill>
                  <a:prstClr val="black"/>
                </a:solidFill>
              </a:rPr>
              <a:t>corazón</a:t>
            </a:r>
            <a:r>
              <a:rPr lang="en-US" sz="1000" dirty="0">
                <a:solidFill>
                  <a:prstClr val="black"/>
                </a:solidFill>
              </a:rPr>
              <a:t>. La </a:t>
            </a:r>
            <a:r>
              <a:rPr lang="en-US" sz="1000" dirty="0" err="1">
                <a:solidFill>
                  <a:prstClr val="black"/>
                </a:solidFill>
              </a:rPr>
              <a:t>ventilación</a:t>
            </a:r>
            <a:r>
              <a:rPr lang="en-US" sz="1000" dirty="0">
                <a:solidFill>
                  <a:prstClr val="black"/>
                </a:solidFill>
              </a:rPr>
              <a:t> (</a:t>
            </a:r>
            <a:r>
              <a:rPr lang="en-US" sz="1000" dirty="0" err="1">
                <a:solidFill>
                  <a:prstClr val="black"/>
                </a:solidFill>
              </a:rPr>
              <a:t>espontánea</a:t>
            </a:r>
            <a:r>
              <a:rPr lang="en-US" sz="1000" dirty="0">
                <a:solidFill>
                  <a:prstClr val="black"/>
                </a:solidFill>
              </a:rPr>
              <a:t> or </a:t>
            </a:r>
            <a:r>
              <a:rPr lang="en-US" sz="1000" dirty="0" err="1">
                <a:solidFill>
                  <a:prstClr val="black"/>
                </a:solidFill>
              </a:rPr>
              <a:t>mecánica</a:t>
            </a:r>
            <a:r>
              <a:rPr lang="en-US" sz="1000" dirty="0">
                <a:solidFill>
                  <a:prstClr val="black"/>
                </a:solidFill>
              </a:rPr>
              <a:t>) altera la </a:t>
            </a:r>
            <a:r>
              <a:rPr lang="en-US" sz="1000" dirty="0" err="1">
                <a:solidFill>
                  <a:prstClr val="black"/>
                </a:solidFill>
              </a:rPr>
              <a:t>presión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intratoráca</a:t>
            </a:r>
            <a:r>
              <a:rPr lang="en-US" sz="1000" dirty="0">
                <a:solidFill>
                  <a:prstClr val="black"/>
                </a:solidFill>
              </a:rPr>
              <a:t> y causa </a:t>
            </a:r>
            <a:r>
              <a:rPr lang="en-US" sz="1000" dirty="0" err="1">
                <a:solidFill>
                  <a:prstClr val="black"/>
                </a:solidFill>
              </a:rPr>
              <a:t>variación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en</a:t>
            </a:r>
            <a:r>
              <a:rPr lang="en-US" sz="1000" dirty="0">
                <a:solidFill>
                  <a:prstClr val="black"/>
                </a:solidFill>
              </a:rPr>
              <a:t> el </a:t>
            </a:r>
            <a:r>
              <a:rPr lang="en-US" sz="1000" dirty="0" err="1">
                <a:solidFill>
                  <a:prstClr val="black"/>
                </a:solidFill>
              </a:rPr>
              <a:t>volumen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sistólico</a:t>
            </a:r>
            <a:r>
              <a:rPr lang="en-US" sz="1000" dirty="0">
                <a:solidFill>
                  <a:prstClr val="black"/>
                </a:solidFill>
              </a:rPr>
              <a:t>. Mayor </a:t>
            </a:r>
            <a:r>
              <a:rPr lang="en-US" sz="1000" dirty="0" err="1">
                <a:solidFill>
                  <a:prstClr val="black"/>
                </a:solidFill>
              </a:rPr>
              <a:t>variabilidad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en</a:t>
            </a:r>
            <a:r>
              <a:rPr lang="en-US" sz="1000" dirty="0">
                <a:solidFill>
                  <a:prstClr val="black"/>
                </a:solidFill>
              </a:rPr>
              <a:t> el </a:t>
            </a:r>
            <a:r>
              <a:rPr lang="en-US" sz="1000" dirty="0" err="1">
                <a:solidFill>
                  <a:prstClr val="black"/>
                </a:solidFill>
              </a:rPr>
              <a:t>volumen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sistólico</a:t>
            </a:r>
            <a:r>
              <a:rPr lang="en-US" sz="1000" dirty="0">
                <a:solidFill>
                  <a:prstClr val="black"/>
                </a:solidFill>
              </a:rPr>
              <a:t> (VPP </a:t>
            </a:r>
            <a:r>
              <a:rPr lang="en-US" sz="1000" dirty="0" err="1">
                <a:solidFill>
                  <a:prstClr val="black"/>
                </a:solidFill>
              </a:rPr>
              <a:t>aumentada</a:t>
            </a:r>
            <a:r>
              <a:rPr lang="en-US" sz="1000" dirty="0">
                <a:solidFill>
                  <a:prstClr val="black"/>
                </a:solidFill>
              </a:rPr>
              <a:t>) </a:t>
            </a:r>
            <a:r>
              <a:rPr lang="en-US" sz="1000" dirty="0" err="1">
                <a:solidFill>
                  <a:prstClr val="black"/>
                </a:solidFill>
              </a:rPr>
              <a:t>puede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  <a:hlinkClick r:id="rId8"/>
              </a:rPr>
              <a:t>sugerir</a:t>
            </a:r>
            <a:r>
              <a:rPr lang="en-US" sz="1000" dirty="0">
                <a:solidFill>
                  <a:prstClr val="black"/>
                </a:solidFill>
                <a:hlinkClick r:id="rId8"/>
              </a:rPr>
              <a:t> </a:t>
            </a:r>
            <a:r>
              <a:rPr lang="en-US" sz="1000" dirty="0" err="1">
                <a:solidFill>
                  <a:prstClr val="black"/>
                </a:solidFill>
                <a:hlinkClick r:id="rId8"/>
              </a:rPr>
              <a:t>respuesta</a:t>
            </a:r>
            <a:r>
              <a:rPr lang="en-US" sz="1000" dirty="0">
                <a:solidFill>
                  <a:prstClr val="black"/>
                </a:solidFill>
                <a:hlinkClick r:id="rId8"/>
              </a:rPr>
              <a:t> a </a:t>
            </a:r>
            <a:r>
              <a:rPr lang="en-US" sz="1000" dirty="0" err="1">
                <a:solidFill>
                  <a:prstClr val="black"/>
                </a:solidFill>
                <a:hlinkClick r:id="rId8"/>
              </a:rPr>
              <a:t>fluidoterapia</a:t>
            </a:r>
            <a:r>
              <a:rPr lang="en-US" sz="1000" dirty="0">
                <a:solidFill>
                  <a:prstClr val="black"/>
                </a:solidFill>
                <a:hlinkClick r:id="rId8"/>
              </a:rPr>
              <a:t>.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9CF315C-9677-6541-B8F8-3B32D3686949}"/>
              </a:ext>
            </a:extLst>
          </p:cNvPr>
          <p:cNvSpPr/>
          <p:nvPr/>
        </p:nvSpPr>
        <p:spPr>
          <a:xfrm>
            <a:off x="-9559" y="2409643"/>
            <a:ext cx="27253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La </a:t>
            </a:r>
            <a:r>
              <a:rPr lang="en-US" sz="1000" dirty="0" err="1">
                <a:solidFill>
                  <a:prstClr val="black"/>
                </a:solidFill>
              </a:rPr>
              <a:t>línea</a:t>
            </a:r>
            <a:r>
              <a:rPr lang="en-US" sz="1000" dirty="0">
                <a:solidFill>
                  <a:prstClr val="black"/>
                </a:solidFill>
              </a:rPr>
              <a:t> arterial </a:t>
            </a:r>
            <a:r>
              <a:rPr lang="en-US" sz="1000" dirty="0" err="1">
                <a:solidFill>
                  <a:prstClr val="black"/>
                </a:solidFill>
              </a:rPr>
              <a:t>puede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dar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valores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imprecisos</a:t>
            </a:r>
            <a:r>
              <a:rPr lang="en-US" sz="1000" dirty="0">
                <a:solidFill>
                  <a:prstClr val="black"/>
                </a:solidFill>
              </a:rPr>
              <a:t> de PA </a:t>
            </a:r>
            <a:r>
              <a:rPr lang="en-US" sz="1000" dirty="0">
                <a:solidFill>
                  <a:prstClr val="black"/>
                </a:solidFill>
                <a:hlinkClick r:id="rId9"/>
              </a:rPr>
              <a:t>a </a:t>
            </a:r>
            <a:r>
              <a:rPr lang="en-US" sz="1000" dirty="0" err="1">
                <a:solidFill>
                  <a:prstClr val="black"/>
                </a:solidFill>
                <a:hlinkClick r:id="rId9"/>
              </a:rPr>
              <a:t>menos</a:t>
            </a:r>
            <a:r>
              <a:rPr lang="en-US" sz="1000" dirty="0">
                <a:solidFill>
                  <a:prstClr val="black"/>
                </a:solidFill>
                <a:hlinkClick r:id="rId9"/>
              </a:rPr>
              <a:t> que se </a:t>
            </a:r>
            <a:r>
              <a:rPr lang="en-US" sz="1000" dirty="0" err="1">
                <a:solidFill>
                  <a:prstClr val="black"/>
                </a:solidFill>
                <a:hlinkClick r:id="rId9"/>
              </a:rPr>
              <a:t>calibre</a:t>
            </a:r>
            <a:r>
              <a:rPr lang="en-US" sz="1000" dirty="0">
                <a:solidFill>
                  <a:prstClr val="black"/>
                </a:solidFill>
                <a:hlinkClick r:id="rId9"/>
              </a:rPr>
              <a:t> </a:t>
            </a:r>
            <a:r>
              <a:rPr lang="en-US" sz="1000" dirty="0" err="1">
                <a:solidFill>
                  <a:prstClr val="black"/>
                </a:solidFill>
                <a:hlinkClick r:id="rId9"/>
              </a:rPr>
              <a:t>adecuadamente</a:t>
            </a:r>
            <a:r>
              <a:rPr lang="en-US" sz="1000" dirty="0">
                <a:solidFill>
                  <a:prstClr val="black"/>
                </a:solidFill>
              </a:rPr>
              <a:t>. El </a:t>
            </a:r>
            <a:r>
              <a:rPr lang="en-US" sz="1000" dirty="0" err="1">
                <a:solidFill>
                  <a:prstClr val="black"/>
                </a:solidFill>
              </a:rPr>
              <a:t>lavado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rápido</a:t>
            </a:r>
            <a:r>
              <a:rPr lang="en-US" sz="1000" dirty="0">
                <a:solidFill>
                  <a:prstClr val="black"/>
                </a:solidFill>
              </a:rPr>
              <a:t> (</a:t>
            </a:r>
            <a:r>
              <a:rPr lang="en-US" sz="1000" dirty="0" err="1">
                <a:solidFill>
                  <a:prstClr val="black"/>
                </a:solidFill>
              </a:rPr>
              <a:t>tirando</a:t>
            </a:r>
            <a:r>
              <a:rPr lang="en-US" sz="1000" dirty="0">
                <a:solidFill>
                  <a:prstClr val="black"/>
                </a:solidFill>
              </a:rPr>
              <a:t> del </a:t>
            </a:r>
            <a:r>
              <a:rPr lang="en-US" sz="1000" dirty="0" err="1">
                <a:solidFill>
                  <a:prstClr val="black"/>
                </a:solidFill>
              </a:rPr>
              <a:t>gomín</a:t>
            </a:r>
            <a:r>
              <a:rPr lang="en-US" sz="1000" dirty="0">
                <a:solidFill>
                  <a:prstClr val="black"/>
                </a:solidFill>
              </a:rPr>
              <a:t>) genera una </a:t>
            </a:r>
            <a:r>
              <a:rPr lang="en-US" sz="1000" b="1" dirty="0" err="1">
                <a:solidFill>
                  <a:prstClr val="black"/>
                </a:solidFill>
              </a:rPr>
              <a:t>onda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cuadrada</a:t>
            </a:r>
            <a:r>
              <a:rPr lang="en-US" sz="1000" dirty="0">
                <a:solidFill>
                  <a:prstClr val="black"/>
                </a:solidFill>
              </a:rPr>
              <a:t>. Las </a:t>
            </a:r>
            <a:r>
              <a:rPr lang="en-US" sz="1000" dirty="0" err="1">
                <a:solidFill>
                  <a:prstClr val="black"/>
                </a:solidFill>
              </a:rPr>
              <a:t>oscilaciones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en</a:t>
            </a:r>
            <a:r>
              <a:rPr lang="en-US" sz="1000" dirty="0">
                <a:solidFill>
                  <a:prstClr val="black"/>
                </a:solidFill>
              </a:rPr>
              <a:t> la </a:t>
            </a:r>
            <a:r>
              <a:rPr lang="en-US" sz="1000" dirty="0" err="1">
                <a:solidFill>
                  <a:prstClr val="black"/>
                </a:solidFill>
              </a:rPr>
              <a:t>onda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luego</a:t>
            </a:r>
            <a:r>
              <a:rPr lang="en-US" sz="1000" dirty="0">
                <a:solidFill>
                  <a:prstClr val="black"/>
                </a:solidFill>
              </a:rPr>
              <a:t> de la </a:t>
            </a:r>
            <a:r>
              <a:rPr lang="en-US" sz="1000" dirty="0" err="1">
                <a:solidFill>
                  <a:prstClr val="black"/>
                </a:solidFill>
              </a:rPr>
              <a:t>onda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cuadrada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  <a:hlinkClick r:id="rId10"/>
              </a:rPr>
              <a:t>indican</a:t>
            </a:r>
            <a:r>
              <a:rPr lang="en-US" sz="1000" dirty="0">
                <a:solidFill>
                  <a:prstClr val="black"/>
                </a:solidFill>
                <a:hlinkClick r:id="rId10"/>
              </a:rPr>
              <a:t> </a:t>
            </a:r>
            <a:r>
              <a:rPr lang="en-US" sz="1000" dirty="0" err="1">
                <a:solidFill>
                  <a:prstClr val="black"/>
                </a:solidFill>
                <a:hlinkClick r:id="rId10"/>
              </a:rPr>
              <a:t>si</a:t>
            </a:r>
            <a:r>
              <a:rPr lang="en-US" sz="1000" dirty="0">
                <a:solidFill>
                  <a:prstClr val="black"/>
                </a:solidFill>
                <a:hlinkClick r:id="rId10"/>
              </a:rPr>
              <a:t> la </a:t>
            </a:r>
            <a:r>
              <a:rPr lang="en-US" sz="1000" dirty="0" err="1">
                <a:solidFill>
                  <a:prstClr val="black"/>
                </a:solidFill>
                <a:hlinkClick r:id="rId10"/>
              </a:rPr>
              <a:t>línea</a:t>
            </a:r>
            <a:r>
              <a:rPr lang="en-US" sz="1000" dirty="0">
                <a:solidFill>
                  <a:prstClr val="black"/>
                </a:solidFill>
                <a:hlinkClick r:id="rId10"/>
              </a:rPr>
              <a:t> arterial </a:t>
            </a:r>
            <a:r>
              <a:rPr lang="en-US" sz="1000" dirty="0" err="1">
                <a:solidFill>
                  <a:prstClr val="black"/>
                </a:solidFill>
                <a:hlinkClick r:id="rId10"/>
              </a:rPr>
              <a:t>está</a:t>
            </a:r>
            <a:r>
              <a:rPr lang="en-US" sz="1000" dirty="0">
                <a:solidFill>
                  <a:prstClr val="black"/>
                </a:solidFill>
                <a:hlinkClick r:id="rId10"/>
              </a:rPr>
              <a:t> </a:t>
            </a:r>
            <a:r>
              <a:rPr lang="en-US" sz="1000" dirty="0" err="1">
                <a:solidFill>
                  <a:prstClr val="black"/>
                </a:solidFill>
                <a:hlinkClick r:id="rId10"/>
              </a:rPr>
              <a:t>funcionando</a:t>
            </a:r>
            <a:r>
              <a:rPr lang="en-US" sz="1000" dirty="0">
                <a:solidFill>
                  <a:prstClr val="black"/>
                </a:solidFill>
                <a:hlinkClick r:id="rId10"/>
              </a:rPr>
              <a:t> </a:t>
            </a:r>
            <a:r>
              <a:rPr lang="en-US" sz="1000" dirty="0" err="1">
                <a:solidFill>
                  <a:prstClr val="black"/>
                </a:solidFill>
                <a:hlinkClick r:id="rId10"/>
              </a:rPr>
              <a:t>adecuadamente</a:t>
            </a:r>
            <a:r>
              <a:rPr lang="en-US" sz="1000" dirty="0">
                <a:solidFill>
                  <a:prstClr val="black"/>
                </a:solidFill>
                <a:hlinkClick r:id="rId10"/>
              </a:rPr>
              <a:t>.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CA2AE167-9F24-7C43-B6D2-E93CC66344F2}"/>
              </a:ext>
            </a:extLst>
          </p:cNvPr>
          <p:cNvSpPr/>
          <p:nvPr/>
        </p:nvSpPr>
        <p:spPr>
          <a:xfrm>
            <a:off x="2688179" y="6214737"/>
            <a:ext cx="20585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ESTIMACIÓN DEL GASTO CARDÍACO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BAA7817B-47C5-4841-A79D-A6510861DBE2}"/>
              </a:ext>
            </a:extLst>
          </p:cNvPr>
          <p:cNvSpPr/>
          <p:nvPr/>
        </p:nvSpPr>
        <p:spPr>
          <a:xfrm>
            <a:off x="2685102" y="6319369"/>
            <a:ext cx="33605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prstClr val="black"/>
                </a:solidFill>
                <a:hlinkClick r:id="rId11"/>
              </a:rPr>
              <a:t>Varias</a:t>
            </a:r>
            <a:r>
              <a:rPr lang="en-US" sz="1000" dirty="0">
                <a:solidFill>
                  <a:prstClr val="black"/>
                </a:solidFill>
                <a:hlinkClick r:id="rId11"/>
              </a:rPr>
              <a:t> </a:t>
            </a:r>
            <a:r>
              <a:rPr lang="en-US" sz="1000" dirty="0" err="1">
                <a:solidFill>
                  <a:prstClr val="black"/>
                </a:solidFill>
                <a:hlinkClick r:id="rId11"/>
              </a:rPr>
              <a:t>técnicas</a:t>
            </a:r>
            <a:r>
              <a:rPr lang="en-US" sz="1000" dirty="0">
                <a:solidFill>
                  <a:prstClr val="black"/>
                </a:solidFill>
                <a:hlinkClick r:id="rId11"/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pueden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utilizarse</a:t>
            </a:r>
            <a:r>
              <a:rPr lang="en-US" sz="1000" dirty="0">
                <a:solidFill>
                  <a:prstClr val="black"/>
                </a:solidFill>
              </a:rPr>
              <a:t> para </a:t>
            </a:r>
            <a:r>
              <a:rPr lang="en-US" sz="1000" dirty="0" err="1">
                <a:solidFill>
                  <a:prstClr val="black"/>
                </a:solidFill>
              </a:rPr>
              <a:t>estimar</a:t>
            </a:r>
            <a:r>
              <a:rPr lang="en-US" sz="1000" dirty="0">
                <a:solidFill>
                  <a:prstClr val="black"/>
                </a:solidFill>
              </a:rPr>
              <a:t> el </a:t>
            </a:r>
            <a:r>
              <a:rPr lang="en-US" sz="1000" dirty="0" err="1">
                <a:solidFill>
                  <a:prstClr val="black"/>
                </a:solidFill>
              </a:rPr>
              <a:t>gasto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cardíaco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utilizando</a:t>
            </a:r>
            <a:r>
              <a:rPr lang="en-US" sz="1000" dirty="0">
                <a:solidFill>
                  <a:prstClr val="black"/>
                </a:solidFill>
              </a:rPr>
              <a:t> un </a:t>
            </a:r>
            <a:r>
              <a:rPr lang="en-US" sz="1000" dirty="0" err="1">
                <a:solidFill>
                  <a:prstClr val="black"/>
                </a:solidFill>
              </a:rPr>
              <a:t>algoritmo</a:t>
            </a:r>
            <a:r>
              <a:rPr lang="en-US" sz="1000" dirty="0">
                <a:solidFill>
                  <a:prstClr val="black"/>
                </a:solidFill>
              </a:rPr>
              <a:t> que </a:t>
            </a:r>
            <a:r>
              <a:rPr lang="en-US" sz="1000" dirty="0" err="1">
                <a:solidFill>
                  <a:prstClr val="black"/>
                </a:solidFill>
              </a:rPr>
              <a:t>analice</a:t>
            </a:r>
            <a:r>
              <a:rPr lang="en-US" sz="1000" dirty="0">
                <a:solidFill>
                  <a:prstClr val="black"/>
                </a:solidFill>
              </a:rPr>
              <a:t> la </a:t>
            </a:r>
            <a:r>
              <a:rPr lang="en-US" sz="1000" dirty="0" err="1">
                <a:solidFill>
                  <a:prstClr val="black"/>
                </a:solidFill>
              </a:rPr>
              <a:t>onda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r>
              <a:rPr lang="en-US" sz="1000" dirty="0" err="1">
                <a:solidFill>
                  <a:prstClr val="black"/>
                </a:solidFill>
              </a:rPr>
              <a:t>Ninguna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técnica</a:t>
            </a:r>
            <a:r>
              <a:rPr lang="en-US" sz="1000" dirty="0">
                <a:solidFill>
                  <a:prstClr val="black"/>
                </a:solidFill>
              </a:rPr>
              <a:t> (</a:t>
            </a:r>
            <a:r>
              <a:rPr lang="en-US" sz="1000" dirty="0" err="1">
                <a:solidFill>
                  <a:prstClr val="black"/>
                </a:solidFill>
              </a:rPr>
              <a:t>calibrada</a:t>
            </a:r>
            <a:r>
              <a:rPr lang="en-US" sz="1000" dirty="0">
                <a:solidFill>
                  <a:prstClr val="black"/>
                </a:solidFill>
              </a:rPr>
              <a:t> o no) ha </a:t>
            </a:r>
            <a:r>
              <a:rPr lang="en-US" sz="1000" dirty="0" err="1">
                <a:solidFill>
                  <a:prstClr val="black"/>
                </a:solidFill>
              </a:rPr>
              <a:t>demostrado</a:t>
            </a:r>
            <a:r>
              <a:rPr lang="en-US" sz="1000" dirty="0">
                <a:solidFill>
                  <a:prstClr val="black"/>
                </a:solidFill>
              </a:rPr>
              <a:t> ser superior.</a:t>
            </a:r>
          </a:p>
        </p:txBody>
      </p: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567DC7AF-EA68-4544-94D0-6899E1D36EE3}"/>
              </a:ext>
            </a:extLst>
          </p:cNvPr>
          <p:cNvGrpSpPr/>
          <p:nvPr/>
        </p:nvGrpSpPr>
        <p:grpSpPr>
          <a:xfrm>
            <a:off x="286839" y="3676470"/>
            <a:ext cx="1861377" cy="765171"/>
            <a:chOff x="299498" y="3755530"/>
            <a:chExt cx="2178616" cy="89558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AECB013-8E0C-EC48-8BEA-2E8A80D65502}"/>
                </a:ext>
              </a:extLst>
            </p:cNvPr>
            <p:cNvGrpSpPr/>
            <p:nvPr/>
          </p:nvGrpSpPr>
          <p:grpSpPr>
            <a:xfrm>
              <a:off x="299498" y="3758365"/>
              <a:ext cx="2178616" cy="892746"/>
              <a:chOff x="3761212" y="2652794"/>
              <a:chExt cx="2420960" cy="992053"/>
            </a:xfrm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8BCD9228-BE91-1641-A79F-39BF6F5340DC}"/>
                  </a:ext>
                </a:extLst>
              </p:cNvPr>
              <p:cNvSpPr/>
              <p:nvPr/>
            </p:nvSpPr>
            <p:spPr>
              <a:xfrm>
                <a:off x="4930447" y="2689611"/>
                <a:ext cx="631797" cy="590503"/>
              </a:xfrm>
              <a:custGeom>
                <a:avLst/>
                <a:gdLst>
                  <a:gd name="connsiteX0" fmla="*/ 0 w 1036698"/>
                  <a:gd name="connsiteY0" fmla="*/ 1446972 h 1472888"/>
                  <a:gd name="connsiteX1" fmla="*/ 64794 w 1036698"/>
                  <a:gd name="connsiteY1" fmla="*/ 112302 h 1472888"/>
                  <a:gd name="connsiteX2" fmla="*/ 362844 w 1036698"/>
                  <a:gd name="connsiteY2" fmla="*/ 773158 h 1472888"/>
                  <a:gd name="connsiteX3" fmla="*/ 466514 w 1036698"/>
                  <a:gd name="connsiteY3" fmla="*/ 721326 h 1472888"/>
                  <a:gd name="connsiteX4" fmla="*/ 557225 w 1036698"/>
                  <a:gd name="connsiteY4" fmla="*/ 1084149 h 1472888"/>
                  <a:gd name="connsiteX5" fmla="*/ 1036698 w 1036698"/>
                  <a:gd name="connsiteY5" fmla="*/ 1472888 h 1472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6698" h="1472888">
                    <a:moveTo>
                      <a:pt x="0" y="1446972"/>
                    </a:moveTo>
                    <a:cubicBezTo>
                      <a:pt x="2160" y="835788"/>
                      <a:pt x="4320" y="224604"/>
                      <a:pt x="64794" y="112302"/>
                    </a:cubicBezTo>
                    <a:cubicBezTo>
                      <a:pt x="125268" y="0"/>
                      <a:pt x="295891" y="671654"/>
                      <a:pt x="362844" y="773158"/>
                    </a:cubicBezTo>
                    <a:cubicBezTo>
                      <a:pt x="429797" y="874662"/>
                      <a:pt x="434117" y="669494"/>
                      <a:pt x="466514" y="721326"/>
                    </a:cubicBezTo>
                    <a:cubicBezTo>
                      <a:pt x="498911" y="773158"/>
                      <a:pt x="462194" y="958889"/>
                      <a:pt x="557225" y="1084149"/>
                    </a:cubicBezTo>
                    <a:cubicBezTo>
                      <a:pt x="652256" y="1209409"/>
                      <a:pt x="1036698" y="1472888"/>
                      <a:pt x="1036698" y="1472888"/>
                    </a:cubicBezTo>
                  </a:path>
                </a:pathLst>
              </a:custGeom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0129894A-937C-2349-8271-DA8DC5875A64}"/>
                  </a:ext>
                </a:extLst>
              </p:cNvPr>
              <p:cNvSpPr/>
              <p:nvPr/>
            </p:nvSpPr>
            <p:spPr>
              <a:xfrm>
                <a:off x="5550375" y="2689611"/>
                <a:ext cx="631797" cy="590503"/>
              </a:xfrm>
              <a:custGeom>
                <a:avLst/>
                <a:gdLst>
                  <a:gd name="connsiteX0" fmla="*/ 0 w 1036698"/>
                  <a:gd name="connsiteY0" fmla="*/ 1446972 h 1472888"/>
                  <a:gd name="connsiteX1" fmla="*/ 64794 w 1036698"/>
                  <a:gd name="connsiteY1" fmla="*/ 112302 h 1472888"/>
                  <a:gd name="connsiteX2" fmla="*/ 362844 w 1036698"/>
                  <a:gd name="connsiteY2" fmla="*/ 773158 h 1472888"/>
                  <a:gd name="connsiteX3" fmla="*/ 466514 w 1036698"/>
                  <a:gd name="connsiteY3" fmla="*/ 721326 h 1472888"/>
                  <a:gd name="connsiteX4" fmla="*/ 557225 w 1036698"/>
                  <a:gd name="connsiteY4" fmla="*/ 1084149 h 1472888"/>
                  <a:gd name="connsiteX5" fmla="*/ 1036698 w 1036698"/>
                  <a:gd name="connsiteY5" fmla="*/ 1472888 h 1472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6698" h="1472888">
                    <a:moveTo>
                      <a:pt x="0" y="1446972"/>
                    </a:moveTo>
                    <a:cubicBezTo>
                      <a:pt x="2160" y="835788"/>
                      <a:pt x="4320" y="224604"/>
                      <a:pt x="64794" y="112302"/>
                    </a:cubicBezTo>
                    <a:cubicBezTo>
                      <a:pt x="125268" y="0"/>
                      <a:pt x="295891" y="671654"/>
                      <a:pt x="362844" y="773158"/>
                    </a:cubicBezTo>
                    <a:cubicBezTo>
                      <a:pt x="429797" y="874662"/>
                      <a:pt x="434117" y="669494"/>
                      <a:pt x="466514" y="721326"/>
                    </a:cubicBezTo>
                    <a:cubicBezTo>
                      <a:pt x="498911" y="773158"/>
                      <a:pt x="462194" y="958889"/>
                      <a:pt x="557225" y="1084149"/>
                    </a:cubicBezTo>
                    <a:cubicBezTo>
                      <a:pt x="652256" y="1209409"/>
                      <a:pt x="1036698" y="1472888"/>
                      <a:pt x="1036698" y="1472888"/>
                    </a:cubicBezTo>
                  </a:path>
                </a:pathLst>
              </a:custGeom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E8B2A1E-4456-2B47-A4B7-05E8C0982812}"/>
                  </a:ext>
                </a:extLst>
              </p:cNvPr>
              <p:cNvCxnSpPr/>
              <p:nvPr/>
            </p:nvCxnSpPr>
            <p:spPr>
              <a:xfrm>
                <a:off x="3761212" y="3243298"/>
                <a:ext cx="333892" cy="158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B00A365-2AD3-D14C-B2FC-7DA23FC869B2}"/>
                  </a:ext>
                </a:extLst>
              </p:cNvPr>
              <p:cNvCxnSpPr/>
              <p:nvPr/>
            </p:nvCxnSpPr>
            <p:spPr>
              <a:xfrm rot="5400000" flipH="1" flipV="1">
                <a:off x="3798783" y="2946977"/>
                <a:ext cx="590503" cy="214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5D498A5-322A-AA4A-9741-682A178CD13B}"/>
                  </a:ext>
                </a:extLst>
              </p:cNvPr>
              <p:cNvCxnSpPr/>
              <p:nvPr/>
            </p:nvCxnSpPr>
            <p:spPr>
              <a:xfrm rot="5400000" flipH="1" flipV="1">
                <a:off x="4311501" y="2946976"/>
                <a:ext cx="590503" cy="214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28C79B17-96CF-9247-9C7E-11A2897E5931}"/>
                  </a:ext>
                </a:extLst>
              </p:cNvPr>
              <p:cNvSpPr/>
              <p:nvPr/>
            </p:nvSpPr>
            <p:spPr>
              <a:xfrm>
                <a:off x="4612433" y="2808711"/>
                <a:ext cx="326669" cy="836136"/>
              </a:xfrm>
              <a:custGeom>
                <a:avLst/>
                <a:gdLst>
                  <a:gd name="connsiteX0" fmla="*/ 0 w 349687"/>
                  <a:gd name="connsiteY0" fmla="*/ 417239 h 825275"/>
                  <a:gd name="connsiteX1" fmla="*/ 92023 w 349687"/>
                  <a:gd name="connsiteY1" fmla="*/ 417239 h 825275"/>
                  <a:gd name="connsiteX2" fmla="*/ 92023 w 349687"/>
                  <a:gd name="connsiteY2" fmla="*/ 785392 h 825275"/>
                  <a:gd name="connsiteX3" fmla="*/ 128832 w 349687"/>
                  <a:gd name="connsiteY3" fmla="*/ 656539 h 825275"/>
                  <a:gd name="connsiteX4" fmla="*/ 147236 w 349687"/>
                  <a:gd name="connsiteY4" fmla="*/ 30679 h 825275"/>
                  <a:gd name="connsiteX5" fmla="*/ 202450 w 349687"/>
                  <a:gd name="connsiteY5" fmla="*/ 472462 h 825275"/>
                  <a:gd name="connsiteX6" fmla="*/ 349687 w 349687"/>
                  <a:gd name="connsiteY6" fmla="*/ 454055 h 82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9687" h="825275">
                    <a:moveTo>
                      <a:pt x="0" y="417239"/>
                    </a:moveTo>
                    <a:cubicBezTo>
                      <a:pt x="38343" y="386559"/>
                      <a:pt x="76686" y="355880"/>
                      <a:pt x="92023" y="417239"/>
                    </a:cubicBezTo>
                    <a:cubicBezTo>
                      <a:pt x="107360" y="478598"/>
                      <a:pt x="85888" y="745509"/>
                      <a:pt x="92023" y="785392"/>
                    </a:cubicBezTo>
                    <a:cubicBezTo>
                      <a:pt x="98158" y="825275"/>
                      <a:pt x="119630" y="782324"/>
                      <a:pt x="128832" y="656539"/>
                    </a:cubicBezTo>
                    <a:cubicBezTo>
                      <a:pt x="138034" y="530754"/>
                      <a:pt x="134966" y="61358"/>
                      <a:pt x="147236" y="30679"/>
                    </a:cubicBezTo>
                    <a:cubicBezTo>
                      <a:pt x="159506" y="0"/>
                      <a:pt x="168708" y="401899"/>
                      <a:pt x="202450" y="472462"/>
                    </a:cubicBezTo>
                    <a:cubicBezTo>
                      <a:pt x="236192" y="543025"/>
                      <a:pt x="349687" y="454055"/>
                      <a:pt x="349687" y="454055"/>
                    </a:cubicBezTo>
                  </a:path>
                </a:pathLst>
              </a:custGeom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D709A0F7-3615-874E-87A2-69DC15FAD086}"/>
                </a:ext>
              </a:extLst>
            </p:cNvPr>
            <p:cNvCxnSpPr/>
            <p:nvPr/>
          </p:nvCxnSpPr>
          <p:spPr>
            <a:xfrm>
              <a:off x="588119" y="3755530"/>
              <a:ext cx="474484" cy="1429"/>
            </a:xfrm>
            <a:prstGeom prst="line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89B72ED-C122-F740-BB5C-B0A94346308B}"/>
              </a:ext>
            </a:extLst>
          </p:cNvPr>
          <p:cNvGrpSpPr/>
          <p:nvPr/>
        </p:nvGrpSpPr>
        <p:grpSpPr>
          <a:xfrm>
            <a:off x="276435" y="5895593"/>
            <a:ext cx="923367" cy="723019"/>
            <a:chOff x="276431" y="5481461"/>
            <a:chExt cx="1080739" cy="84624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A9B123B-7981-F14E-8BCA-4E13EE347E66}"/>
                </a:ext>
              </a:extLst>
            </p:cNvPr>
            <p:cNvGrpSpPr/>
            <p:nvPr/>
          </p:nvGrpSpPr>
          <p:grpSpPr>
            <a:xfrm>
              <a:off x="276431" y="5481461"/>
              <a:ext cx="1080739" cy="846244"/>
              <a:chOff x="3738146" y="3993010"/>
              <a:chExt cx="1200958" cy="940379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658B495-C4CD-0544-84AE-6E515E30DB28}"/>
                  </a:ext>
                </a:extLst>
              </p:cNvPr>
              <p:cNvCxnSpPr/>
              <p:nvPr/>
            </p:nvCxnSpPr>
            <p:spPr>
              <a:xfrm>
                <a:off x="3738146" y="4583514"/>
                <a:ext cx="333892" cy="158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34B06DE-4AE5-3044-9B30-5D909A364844}"/>
                  </a:ext>
                </a:extLst>
              </p:cNvPr>
              <p:cNvCxnSpPr/>
              <p:nvPr/>
            </p:nvCxnSpPr>
            <p:spPr>
              <a:xfrm rot="5400000" flipH="1" flipV="1">
                <a:off x="3775717" y="4287193"/>
                <a:ext cx="590503" cy="214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25D5FCC8-BE9A-8A4D-B9CC-D01436E4372F}"/>
                  </a:ext>
                </a:extLst>
              </p:cNvPr>
              <p:cNvCxnSpPr/>
              <p:nvPr/>
            </p:nvCxnSpPr>
            <p:spPr>
              <a:xfrm rot="5400000" flipH="1" flipV="1">
                <a:off x="4288435" y="4287192"/>
                <a:ext cx="590503" cy="214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36AB3C93-4164-5E46-A2DE-897A998598FA}"/>
                  </a:ext>
                </a:extLst>
              </p:cNvPr>
              <p:cNvSpPr/>
              <p:nvPr/>
            </p:nvSpPr>
            <p:spPr>
              <a:xfrm>
                <a:off x="4589419" y="4117317"/>
                <a:ext cx="349685" cy="816072"/>
              </a:xfrm>
              <a:custGeom>
                <a:avLst/>
                <a:gdLst>
                  <a:gd name="connsiteX0" fmla="*/ 0 w 404900"/>
                  <a:gd name="connsiteY0" fmla="*/ 444852 h 816072"/>
                  <a:gd name="connsiteX1" fmla="*/ 36809 w 404900"/>
                  <a:gd name="connsiteY1" fmla="*/ 389629 h 816072"/>
                  <a:gd name="connsiteX2" fmla="*/ 36809 w 404900"/>
                  <a:gd name="connsiteY2" fmla="*/ 776189 h 816072"/>
                  <a:gd name="connsiteX3" fmla="*/ 73618 w 404900"/>
                  <a:gd name="connsiteY3" fmla="*/ 628928 h 816072"/>
                  <a:gd name="connsiteX4" fmla="*/ 73618 w 404900"/>
                  <a:gd name="connsiteY4" fmla="*/ 58291 h 816072"/>
                  <a:gd name="connsiteX5" fmla="*/ 110427 w 404900"/>
                  <a:gd name="connsiteY5" fmla="*/ 279183 h 816072"/>
                  <a:gd name="connsiteX6" fmla="*/ 128832 w 404900"/>
                  <a:gd name="connsiteY6" fmla="*/ 628928 h 816072"/>
                  <a:gd name="connsiteX7" fmla="*/ 165641 w 404900"/>
                  <a:gd name="connsiteY7" fmla="*/ 150329 h 816072"/>
                  <a:gd name="connsiteX8" fmla="*/ 202450 w 404900"/>
                  <a:gd name="connsiteY8" fmla="*/ 463259 h 816072"/>
                  <a:gd name="connsiteX9" fmla="*/ 220854 w 404900"/>
                  <a:gd name="connsiteY9" fmla="*/ 555298 h 816072"/>
                  <a:gd name="connsiteX10" fmla="*/ 294473 w 404900"/>
                  <a:gd name="connsiteY10" fmla="*/ 408036 h 816072"/>
                  <a:gd name="connsiteX11" fmla="*/ 404900 w 404900"/>
                  <a:gd name="connsiteY11" fmla="*/ 408036 h 81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4900" h="816072">
                    <a:moveTo>
                      <a:pt x="0" y="444852"/>
                    </a:moveTo>
                    <a:cubicBezTo>
                      <a:pt x="15337" y="389629"/>
                      <a:pt x="30674" y="334406"/>
                      <a:pt x="36809" y="389629"/>
                    </a:cubicBezTo>
                    <a:cubicBezTo>
                      <a:pt x="42944" y="444852"/>
                      <a:pt x="30674" y="736306"/>
                      <a:pt x="36809" y="776189"/>
                    </a:cubicBezTo>
                    <a:cubicBezTo>
                      <a:pt x="42944" y="816072"/>
                      <a:pt x="67483" y="748578"/>
                      <a:pt x="73618" y="628928"/>
                    </a:cubicBezTo>
                    <a:cubicBezTo>
                      <a:pt x="79753" y="509278"/>
                      <a:pt x="67483" y="116582"/>
                      <a:pt x="73618" y="58291"/>
                    </a:cubicBezTo>
                    <a:cubicBezTo>
                      <a:pt x="79753" y="0"/>
                      <a:pt x="101225" y="184077"/>
                      <a:pt x="110427" y="279183"/>
                    </a:cubicBezTo>
                    <a:cubicBezTo>
                      <a:pt x="119629" y="374289"/>
                      <a:pt x="119630" y="650404"/>
                      <a:pt x="128832" y="628928"/>
                    </a:cubicBezTo>
                    <a:cubicBezTo>
                      <a:pt x="138034" y="607452"/>
                      <a:pt x="153371" y="177941"/>
                      <a:pt x="165641" y="150329"/>
                    </a:cubicBezTo>
                    <a:cubicBezTo>
                      <a:pt x="177911" y="122717"/>
                      <a:pt x="193248" y="395764"/>
                      <a:pt x="202450" y="463259"/>
                    </a:cubicBezTo>
                    <a:cubicBezTo>
                      <a:pt x="211652" y="530754"/>
                      <a:pt x="205517" y="564502"/>
                      <a:pt x="220854" y="555298"/>
                    </a:cubicBezTo>
                    <a:cubicBezTo>
                      <a:pt x="236191" y="546094"/>
                      <a:pt x="263799" y="432580"/>
                      <a:pt x="294473" y="408036"/>
                    </a:cubicBezTo>
                    <a:cubicBezTo>
                      <a:pt x="325147" y="383492"/>
                      <a:pt x="404900" y="408036"/>
                      <a:pt x="404900" y="408036"/>
                    </a:cubicBezTo>
                  </a:path>
                </a:pathLst>
              </a:custGeom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BA30282B-9574-E949-ABB7-AB730DB515EB}"/>
                </a:ext>
              </a:extLst>
            </p:cNvPr>
            <p:cNvCxnSpPr/>
            <p:nvPr/>
          </p:nvCxnSpPr>
          <p:spPr>
            <a:xfrm>
              <a:off x="566120" y="5485273"/>
              <a:ext cx="474484" cy="1429"/>
            </a:xfrm>
            <a:prstGeom prst="line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Freeform 163">
            <a:extLst>
              <a:ext uri="{FF2B5EF4-FFF2-40B4-BE49-F238E27FC236}">
                <a16:creationId xmlns:a16="http://schemas.microsoft.com/office/drawing/2014/main" id="{ED4702A5-8CD9-8E43-AD70-1DA1D54421FF}"/>
              </a:ext>
            </a:extLst>
          </p:cNvPr>
          <p:cNvSpPr/>
          <p:nvPr/>
        </p:nvSpPr>
        <p:spPr>
          <a:xfrm>
            <a:off x="603669" y="1365004"/>
            <a:ext cx="568553" cy="531392"/>
          </a:xfrm>
          <a:custGeom>
            <a:avLst/>
            <a:gdLst>
              <a:gd name="connsiteX0" fmla="*/ 0 w 1036698"/>
              <a:gd name="connsiteY0" fmla="*/ 1446972 h 1472888"/>
              <a:gd name="connsiteX1" fmla="*/ 64794 w 1036698"/>
              <a:gd name="connsiteY1" fmla="*/ 112302 h 1472888"/>
              <a:gd name="connsiteX2" fmla="*/ 362844 w 1036698"/>
              <a:gd name="connsiteY2" fmla="*/ 773158 h 1472888"/>
              <a:gd name="connsiteX3" fmla="*/ 466514 w 1036698"/>
              <a:gd name="connsiteY3" fmla="*/ 721326 h 1472888"/>
              <a:gd name="connsiteX4" fmla="*/ 557225 w 1036698"/>
              <a:gd name="connsiteY4" fmla="*/ 1084149 h 1472888"/>
              <a:gd name="connsiteX5" fmla="*/ 1036698 w 1036698"/>
              <a:gd name="connsiteY5" fmla="*/ 1472888 h 147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6698" h="1472888">
                <a:moveTo>
                  <a:pt x="0" y="1446972"/>
                </a:moveTo>
                <a:cubicBezTo>
                  <a:pt x="2160" y="835788"/>
                  <a:pt x="4320" y="224604"/>
                  <a:pt x="64794" y="112302"/>
                </a:cubicBezTo>
                <a:cubicBezTo>
                  <a:pt x="125268" y="0"/>
                  <a:pt x="295891" y="671654"/>
                  <a:pt x="362844" y="773158"/>
                </a:cubicBezTo>
                <a:cubicBezTo>
                  <a:pt x="429797" y="874662"/>
                  <a:pt x="434117" y="669494"/>
                  <a:pt x="466514" y="721326"/>
                </a:cubicBezTo>
                <a:cubicBezTo>
                  <a:pt x="498911" y="773158"/>
                  <a:pt x="462194" y="958889"/>
                  <a:pt x="557225" y="1084149"/>
                </a:cubicBezTo>
                <a:cubicBezTo>
                  <a:pt x="652256" y="1209409"/>
                  <a:pt x="1036698" y="1472888"/>
                  <a:pt x="1036698" y="1472888"/>
                </a:cubicBezTo>
              </a:path>
            </a:pathLst>
          </a:custGeom>
          <a:gradFill>
            <a:gsLst>
              <a:gs pos="37000">
                <a:schemeClr val="accent2">
                  <a:lumMod val="40000"/>
                  <a:lumOff val="60000"/>
                </a:schemeClr>
              </a:gs>
              <a:gs pos="44000">
                <a:schemeClr val="accent6">
                  <a:lumMod val="40000"/>
                  <a:lumOff val="60000"/>
                </a:schemeClr>
              </a:gs>
            </a:gsLst>
            <a:lin ang="0" scaled="0"/>
          </a:gradFill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>
            <a:extLst>
              <a:ext uri="{FF2B5EF4-FFF2-40B4-BE49-F238E27FC236}">
                <a16:creationId xmlns:a16="http://schemas.microsoft.com/office/drawing/2014/main" id="{E6B2679E-FE69-3249-977D-90A86A9219BD}"/>
              </a:ext>
            </a:extLst>
          </p:cNvPr>
          <p:cNvSpPr/>
          <p:nvPr/>
        </p:nvSpPr>
        <p:spPr>
          <a:xfrm>
            <a:off x="1166293" y="1365004"/>
            <a:ext cx="568553" cy="531392"/>
          </a:xfrm>
          <a:custGeom>
            <a:avLst/>
            <a:gdLst>
              <a:gd name="connsiteX0" fmla="*/ 0 w 1036698"/>
              <a:gd name="connsiteY0" fmla="*/ 1446972 h 1472888"/>
              <a:gd name="connsiteX1" fmla="*/ 64794 w 1036698"/>
              <a:gd name="connsiteY1" fmla="*/ 112302 h 1472888"/>
              <a:gd name="connsiteX2" fmla="*/ 362844 w 1036698"/>
              <a:gd name="connsiteY2" fmla="*/ 773158 h 1472888"/>
              <a:gd name="connsiteX3" fmla="*/ 466514 w 1036698"/>
              <a:gd name="connsiteY3" fmla="*/ 721326 h 1472888"/>
              <a:gd name="connsiteX4" fmla="*/ 557225 w 1036698"/>
              <a:gd name="connsiteY4" fmla="*/ 1084149 h 1472888"/>
              <a:gd name="connsiteX5" fmla="*/ 1036698 w 1036698"/>
              <a:gd name="connsiteY5" fmla="*/ 1472888 h 147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6698" h="1472888">
                <a:moveTo>
                  <a:pt x="0" y="1446972"/>
                </a:moveTo>
                <a:cubicBezTo>
                  <a:pt x="2160" y="835788"/>
                  <a:pt x="4320" y="224604"/>
                  <a:pt x="64794" y="112302"/>
                </a:cubicBezTo>
                <a:cubicBezTo>
                  <a:pt x="125268" y="0"/>
                  <a:pt x="295891" y="671654"/>
                  <a:pt x="362844" y="773158"/>
                </a:cubicBezTo>
                <a:cubicBezTo>
                  <a:pt x="429797" y="874662"/>
                  <a:pt x="434117" y="669494"/>
                  <a:pt x="466514" y="721326"/>
                </a:cubicBezTo>
                <a:cubicBezTo>
                  <a:pt x="498911" y="773158"/>
                  <a:pt x="462194" y="958889"/>
                  <a:pt x="557225" y="1084149"/>
                </a:cubicBezTo>
                <a:cubicBezTo>
                  <a:pt x="652256" y="1209409"/>
                  <a:pt x="1036698" y="1472888"/>
                  <a:pt x="1036698" y="1472888"/>
                </a:cubicBezTo>
              </a:path>
            </a:pathLst>
          </a:custGeom>
          <a:gradFill>
            <a:gsLst>
              <a:gs pos="0">
                <a:srgbClr val="C00000">
                  <a:alpha val="31000"/>
                </a:srgbClr>
              </a:gs>
              <a:gs pos="100000">
                <a:srgbClr val="C00000">
                  <a:alpha val="19000"/>
                </a:srgb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CFDC1520-3B70-EE4A-B8B0-B2DD1366C27B}"/>
              </a:ext>
            </a:extLst>
          </p:cNvPr>
          <p:cNvCxnSpPr>
            <a:cxnSpLocks/>
            <a:endCxn id="165" idx="1"/>
          </p:cNvCxnSpPr>
          <p:nvPr/>
        </p:nvCxnSpPr>
        <p:spPr>
          <a:xfrm flipH="1">
            <a:off x="1201824" y="1393489"/>
            <a:ext cx="1202383" cy="1203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055E0050-3CFA-B54C-9B6D-7BCD530429E7}"/>
              </a:ext>
            </a:extLst>
          </p:cNvPr>
          <p:cNvCxnSpPr>
            <a:cxnSpLocks/>
            <a:endCxn id="165" idx="0"/>
          </p:cNvCxnSpPr>
          <p:nvPr/>
        </p:nvCxnSpPr>
        <p:spPr>
          <a:xfrm flipH="1">
            <a:off x="1166289" y="1884407"/>
            <a:ext cx="1227972" cy="264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740AA95-34F7-804A-BF0C-46CCA7EFF196}"/>
              </a:ext>
            </a:extLst>
          </p:cNvPr>
          <p:cNvSpPr/>
          <p:nvPr/>
        </p:nvSpPr>
        <p:spPr>
          <a:xfrm>
            <a:off x="1727373" y="1206113"/>
            <a:ext cx="8606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PA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Sistólica</a:t>
            </a:r>
            <a:endParaRPr lang="en-US" sz="10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903BBAF3-54DB-5248-93CE-BE85A3618E87}"/>
              </a:ext>
            </a:extLst>
          </p:cNvPr>
          <p:cNvSpPr/>
          <p:nvPr/>
        </p:nvSpPr>
        <p:spPr>
          <a:xfrm>
            <a:off x="1700120" y="1701434"/>
            <a:ext cx="8719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PA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Diastólica</a:t>
            </a:r>
            <a:endParaRPr lang="en-US" sz="10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72" name="Freeform 171">
            <a:extLst>
              <a:ext uri="{FF2B5EF4-FFF2-40B4-BE49-F238E27FC236}">
                <a16:creationId xmlns:a16="http://schemas.microsoft.com/office/drawing/2014/main" id="{B38E4B27-A34E-5F42-8808-FAE339241533}"/>
              </a:ext>
            </a:extLst>
          </p:cNvPr>
          <p:cNvSpPr/>
          <p:nvPr/>
        </p:nvSpPr>
        <p:spPr>
          <a:xfrm rot="16946349" flipH="1" flipV="1">
            <a:off x="1444626" y="1882835"/>
            <a:ext cx="113067" cy="330808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DB23DFEF-57D3-2140-83DF-31696ADDF2BB}"/>
              </a:ext>
            </a:extLst>
          </p:cNvPr>
          <p:cNvSpPr/>
          <p:nvPr/>
        </p:nvSpPr>
        <p:spPr>
          <a:xfrm>
            <a:off x="1566126" y="1886781"/>
            <a:ext cx="11769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</a:rPr>
              <a:t>TAM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calculada</a:t>
            </a:r>
            <a:r>
              <a:rPr lang="en-US" sz="1000" dirty="0">
                <a:solidFill>
                  <a:prstClr val="black"/>
                </a:solidFill>
              </a:rPr>
              <a:t> (</a:t>
            </a:r>
            <a:r>
              <a:rPr lang="en-US" sz="1000" dirty="0" err="1">
                <a:solidFill>
                  <a:prstClr val="black"/>
                </a:solidFill>
              </a:rPr>
              <a:t>área</a:t>
            </a:r>
            <a:r>
              <a:rPr lang="en-US" sz="1000" dirty="0">
                <a:solidFill>
                  <a:prstClr val="black"/>
                </a:solidFill>
              </a:rPr>
              <a:t> bajo la </a:t>
            </a:r>
            <a:r>
              <a:rPr lang="en-US" sz="1000" dirty="0" err="1">
                <a:solidFill>
                  <a:prstClr val="black"/>
                </a:solidFill>
              </a:rPr>
              <a:t>curva</a:t>
            </a:r>
            <a:r>
              <a:rPr lang="en-US" sz="1000" dirty="0">
                <a:solidFill>
                  <a:prstClr val="black"/>
                </a:solidFill>
              </a:rPr>
              <a:t>)</a:t>
            </a:r>
            <a:endParaRPr lang="en-US" sz="1000" b="1" cap="small" dirty="0">
              <a:latin typeface="+mj-lt"/>
              <a:cs typeface="Futura Medium" panose="020B0602020204020303" pitchFamily="34" charset="-79"/>
            </a:endParaRP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AE744045-63A1-EF42-8C13-E70EBF07291A}"/>
              </a:ext>
            </a:extLst>
          </p:cNvPr>
          <p:cNvCxnSpPr>
            <a:cxnSpLocks/>
          </p:cNvCxnSpPr>
          <p:nvPr/>
        </p:nvCxnSpPr>
        <p:spPr>
          <a:xfrm flipH="1" flipV="1">
            <a:off x="585920" y="1319431"/>
            <a:ext cx="10299" cy="77862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2B9F6635-7F8C-2942-AF81-B3AA3DE8A854}"/>
              </a:ext>
            </a:extLst>
          </p:cNvPr>
          <p:cNvCxnSpPr>
            <a:cxnSpLocks/>
          </p:cNvCxnSpPr>
          <p:nvPr/>
        </p:nvCxnSpPr>
        <p:spPr>
          <a:xfrm flipH="1" flipV="1">
            <a:off x="827510" y="1325361"/>
            <a:ext cx="10299" cy="77862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3679A155-838C-7043-B7E4-7ECD965E8563}"/>
              </a:ext>
            </a:extLst>
          </p:cNvPr>
          <p:cNvCxnSpPr>
            <a:cxnSpLocks/>
          </p:cNvCxnSpPr>
          <p:nvPr/>
        </p:nvCxnSpPr>
        <p:spPr>
          <a:xfrm flipH="1" flipV="1">
            <a:off x="1153522" y="1297495"/>
            <a:ext cx="10299" cy="77862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>
            <a:extLst>
              <a:ext uri="{FF2B5EF4-FFF2-40B4-BE49-F238E27FC236}">
                <a16:creationId xmlns:a16="http://schemas.microsoft.com/office/drawing/2014/main" id="{5D1F96B9-23DF-3E4C-A6AC-42726B5F4E66}"/>
              </a:ext>
            </a:extLst>
          </p:cNvPr>
          <p:cNvSpPr/>
          <p:nvPr/>
        </p:nvSpPr>
        <p:spPr>
          <a:xfrm>
            <a:off x="414918" y="2028235"/>
            <a:ext cx="56855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err="1">
                <a:solidFill>
                  <a:schemeClr val="accent2"/>
                </a:solidFill>
              </a:rPr>
              <a:t>Sístole</a:t>
            </a:r>
            <a:endParaRPr lang="en-US" sz="800" b="1" cap="small" dirty="0">
              <a:solidFill>
                <a:schemeClr val="accent2"/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BEFF9DF0-A946-4845-B552-05D0BA7DF5E2}"/>
              </a:ext>
            </a:extLst>
          </p:cNvPr>
          <p:cNvSpPr/>
          <p:nvPr/>
        </p:nvSpPr>
        <p:spPr>
          <a:xfrm>
            <a:off x="725700" y="2027210"/>
            <a:ext cx="60848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err="1">
                <a:solidFill>
                  <a:schemeClr val="accent6"/>
                </a:solidFill>
              </a:rPr>
              <a:t>Diástole</a:t>
            </a:r>
            <a:endParaRPr lang="en-US" sz="800" b="1" cap="small" dirty="0">
              <a:solidFill>
                <a:schemeClr val="accent6"/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3A2363B-55C0-1B40-B9C1-3CA67C8074C4}"/>
              </a:ext>
            </a:extLst>
          </p:cNvPr>
          <p:cNvSpPr/>
          <p:nvPr/>
        </p:nvSpPr>
        <p:spPr>
          <a:xfrm>
            <a:off x="-19110" y="217903"/>
            <a:ext cx="6928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UTILIDAD</a:t>
            </a:r>
          </a:p>
        </p:txBody>
      </p: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CFAE3CE6-B933-174B-ADDD-2B4C3BCC0D87}"/>
              </a:ext>
            </a:extLst>
          </p:cNvPr>
          <p:cNvGrpSpPr/>
          <p:nvPr/>
        </p:nvGrpSpPr>
        <p:grpSpPr>
          <a:xfrm>
            <a:off x="3136746" y="1618701"/>
            <a:ext cx="1165487" cy="396681"/>
            <a:chOff x="3112443" y="2748372"/>
            <a:chExt cx="1165487" cy="396681"/>
          </a:xfrm>
        </p:grpSpPr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94BB24BF-499E-9B4C-ABF4-22026210C0E5}"/>
                </a:ext>
              </a:extLst>
            </p:cNvPr>
            <p:cNvSpPr/>
            <p:nvPr/>
          </p:nvSpPr>
          <p:spPr>
            <a:xfrm>
              <a:off x="3112443" y="2748372"/>
              <a:ext cx="116096" cy="396681"/>
            </a:xfrm>
            <a:custGeom>
              <a:avLst/>
              <a:gdLst>
                <a:gd name="connsiteX0" fmla="*/ 0 w 1036698"/>
                <a:gd name="connsiteY0" fmla="*/ 1446972 h 1472888"/>
                <a:gd name="connsiteX1" fmla="*/ 64794 w 1036698"/>
                <a:gd name="connsiteY1" fmla="*/ 112302 h 1472888"/>
                <a:gd name="connsiteX2" fmla="*/ 362844 w 1036698"/>
                <a:gd name="connsiteY2" fmla="*/ 773158 h 1472888"/>
                <a:gd name="connsiteX3" fmla="*/ 466514 w 1036698"/>
                <a:gd name="connsiteY3" fmla="*/ 721326 h 1472888"/>
                <a:gd name="connsiteX4" fmla="*/ 557225 w 1036698"/>
                <a:gd name="connsiteY4" fmla="*/ 1084149 h 1472888"/>
                <a:gd name="connsiteX5" fmla="*/ 1036698 w 1036698"/>
                <a:gd name="connsiteY5" fmla="*/ 1472888 h 1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698" h="1472888">
                  <a:moveTo>
                    <a:pt x="0" y="1446972"/>
                  </a:moveTo>
                  <a:cubicBezTo>
                    <a:pt x="2160" y="835788"/>
                    <a:pt x="4320" y="224604"/>
                    <a:pt x="64794" y="112302"/>
                  </a:cubicBezTo>
                  <a:cubicBezTo>
                    <a:pt x="125268" y="0"/>
                    <a:pt x="295891" y="671654"/>
                    <a:pt x="362844" y="773158"/>
                  </a:cubicBezTo>
                  <a:cubicBezTo>
                    <a:pt x="429797" y="874662"/>
                    <a:pt x="434117" y="669494"/>
                    <a:pt x="466514" y="721326"/>
                  </a:cubicBezTo>
                  <a:cubicBezTo>
                    <a:pt x="498911" y="773158"/>
                    <a:pt x="462194" y="958889"/>
                    <a:pt x="557225" y="1084149"/>
                  </a:cubicBezTo>
                  <a:cubicBezTo>
                    <a:pt x="652256" y="1209409"/>
                    <a:pt x="1036698" y="1472888"/>
                    <a:pt x="1036698" y="1472888"/>
                  </a:cubicBezTo>
                </a:path>
              </a:pathLst>
            </a:cu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5840280C-B4CD-7D4C-A13A-520F46C2723E}"/>
                </a:ext>
              </a:extLst>
            </p:cNvPr>
            <p:cNvSpPr/>
            <p:nvPr/>
          </p:nvSpPr>
          <p:spPr>
            <a:xfrm>
              <a:off x="3238752" y="2748372"/>
              <a:ext cx="116096" cy="396681"/>
            </a:xfrm>
            <a:custGeom>
              <a:avLst/>
              <a:gdLst>
                <a:gd name="connsiteX0" fmla="*/ 0 w 1036698"/>
                <a:gd name="connsiteY0" fmla="*/ 1446972 h 1472888"/>
                <a:gd name="connsiteX1" fmla="*/ 64794 w 1036698"/>
                <a:gd name="connsiteY1" fmla="*/ 112302 h 1472888"/>
                <a:gd name="connsiteX2" fmla="*/ 362844 w 1036698"/>
                <a:gd name="connsiteY2" fmla="*/ 773158 h 1472888"/>
                <a:gd name="connsiteX3" fmla="*/ 466514 w 1036698"/>
                <a:gd name="connsiteY3" fmla="*/ 721326 h 1472888"/>
                <a:gd name="connsiteX4" fmla="*/ 557225 w 1036698"/>
                <a:gd name="connsiteY4" fmla="*/ 1084149 h 1472888"/>
                <a:gd name="connsiteX5" fmla="*/ 1036698 w 1036698"/>
                <a:gd name="connsiteY5" fmla="*/ 1472888 h 1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698" h="1472888">
                  <a:moveTo>
                    <a:pt x="0" y="1446972"/>
                  </a:moveTo>
                  <a:cubicBezTo>
                    <a:pt x="2160" y="835788"/>
                    <a:pt x="4320" y="224604"/>
                    <a:pt x="64794" y="112302"/>
                  </a:cubicBezTo>
                  <a:cubicBezTo>
                    <a:pt x="125268" y="0"/>
                    <a:pt x="295891" y="671654"/>
                    <a:pt x="362844" y="773158"/>
                  </a:cubicBezTo>
                  <a:cubicBezTo>
                    <a:pt x="429797" y="874662"/>
                    <a:pt x="434117" y="669494"/>
                    <a:pt x="466514" y="721326"/>
                  </a:cubicBezTo>
                  <a:cubicBezTo>
                    <a:pt x="498911" y="773158"/>
                    <a:pt x="462194" y="958889"/>
                    <a:pt x="557225" y="1084149"/>
                  </a:cubicBezTo>
                  <a:cubicBezTo>
                    <a:pt x="652256" y="1209409"/>
                    <a:pt x="1036698" y="1472888"/>
                    <a:pt x="1036698" y="1472888"/>
                  </a:cubicBezTo>
                </a:path>
              </a:pathLst>
            </a:cu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B5C1A376-8014-9246-99C8-F0D22AD3A2E3}"/>
                </a:ext>
              </a:extLst>
            </p:cNvPr>
            <p:cNvSpPr/>
            <p:nvPr/>
          </p:nvSpPr>
          <p:spPr>
            <a:xfrm>
              <a:off x="3354309" y="2748372"/>
              <a:ext cx="116096" cy="396681"/>
            </a:xfrm>
            <a:custGeom>
              <a:avLst/>
              <a:gdLst>
                <a:gd name="connsiteX0" fmla="*/ 0 w 1036698"/>
                <a:gd name="connsiteY0" fmla="*/ 1446972 h 1472888"/>
                <a:gd name="connsiteX1" fmla="*/ 64794 w 1036698"/>
                <a:gd name="connsiteY1" fmla="*/ 112302 h 1472888"/>
                <a:gd name="connsiteX2" fmla="*/ 362844 w 1036698"/>
                <a:gd name="connsiteY2" fmla="*/ 773158 h 1472888"/>
                <a:gd name="connsiteX3" fmla="*/ 466514 w 1036698"/>
                <a:gd name="connsiteY3" fmla="*/ 721326 h 1472888"/>
                <a:gd name="connsiteX4" fmla="*/ 557225 w 1036698"/>
                <a:gd name="connsiteY4" fmla="*/ 1084149 h 1472888"/>
                <a:gd name="connsiteX5" fmla="*/ 1036698 w 1036698"/>
                <a:gd name="connsiteY5" fmla="*/ 1472888 h 1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698" h="1472888">
                  <a:moveTo>
                    <a:pt x="0" y="1446972"/>
                  </a:moveTo>
                  <a:cubicBezTo>
                    <a:pt x="2160" y="835788"/>
                    <a:pt x="4320" y="224604"/>
                    <a:pt x="64794" y="112302"/>
                  </a:cubicBezTo>
                  <a:cubicBezTo>
                    <a:pt x="125268" y="0"/>
                    <a:pt x="295891" y="671654"/>
                    <a:pt x="362844" y="773158"/>
                  </a:cubicBezTo>
                  <a:cubicBezTo>
                    <a:pt x="429797" y="874662"/>
                    <a:pt x="434117" y="669494"/>
                    <a:pt x="466514" y="721326"/>
                  </a:cubicBezTo>
                  <a:cubicBezTo>
                    <a:pt x="498911" y="773158"/>
                    <a:pt x="462194" y="958889"/>
                    <a:pt x="557225" y="1084149"/>
                  </a:cubicBezTo>
                  <a:cubicBezTo>
                    <a:pt x="652256" y="1209409"/>
                    <a:pt x="1036698" y="1472888"/>
                    <a:pt x="1036698" y="1472888"/>
                  </a:cubicBezTo>
                </a:path>
              </a:pathLst>
            </a:cu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772AEED8-602B-144D-A8D2-D339E36E3779}"/>
                </a:ext>
              </a:extLst>
            </p:cNvPr>
            <p:cNvSpPr/>
            <p:nvPr/>
          </p:nvSpPr>
          <p:spPr>
            <a:xfrm>
              <a:off x="3469730" y="2748372"/>
              <a:ext cx="116096" cy="396681"/>
            </a:xfrm>
            <a:custGeom>
              <a:avLst/>
              <a:gdLst>
                <a:gd name="connsiteX0" fmla="*/ 0 w 1036698"/>
                <a:gd name="connsiteY0" fmla="*/ 1446972 h 1472888"/>
                <a:gd name="connsiteX1" fmla="*/ 64794 w 1036698"/>
                <a:gd name="connsiteY1" fmla="*/ 112302 h 1472888"/>
                <a:gd name="connsiteX2" fmla="*/ 362844 w 1036698"/>
                <a:gd name="connsiteY2" fmla="*/ 773158 h 1472888"/>
                <a:gd name="connsiteX3" fmla="*/ 466514 w 1036698"/>
                <a:gd name="connsiteY3" fmla="*/ 721326 h 1472888"/>
                <a:gd name="connsiteX4" fmla="*/ 557225 w 1036698"/>
                <a:gd name="connsiteY4" fmla="*/ 1084149 h 1472888"/>
                <a:gd name="connsiteX5" fmla="*/ 1036698 w 1036698"/>
                <a:gd name="connsiteY5" fmla="*/ 1472888 h 1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698" h="1472888">
                  <a:moveTo>
                    <a:pt x="0" y="1446972"/>
                  </a:moveTo>
                  <a:cubicBezTo>
                    <a:pt x="2160" y="835788"/>
                    <a:pt x="4320" y="224604"/>
                    <a:pt x="64794" y="112302"/>
                  </a:cubicBezTo>
                  <a:cubicBezTo>
                    <a:pt x="125268" y="0"/>
                    <a:pt x="295891" y="671654"/>
                    <a:pt x="362844" y="773158"/>
                  </a:cubicBezTo>
                  <a:cubicBezTo>
                    <a:pt x="429797" y="874662"/>
                    <a:pt x="434117" y="669494"/>
                    <a:pt x="466514" y="721326"/>
                  </a:cubicBezTo>
                  <a:cubicBezTo>
                    <a:pt x="498911" y="773158"/>
                    <a:pt x="462194" y="958889"/>
                    <a:pt x="557225" y="1084149"/>
                  </a:cubicBezTo>
                  <a:cubicBezTo>
                    <a:pt x="652256" y="1209409"/>
                    <a:pt x="1036698" y="1472888"/>
                    <a:pt x="1036698" y="1472888"/>
                  </a:cubicBezTo>
                </a:path>
              </a:pathLst>
            </a:cu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C00F1389-4869-BE4B-8814-4977683B5809}"/>
                </a:ext>
              </a:extLst>
            </p:cNvPr>
            <p:cNvSpPr/>
            <p:nvPr/>
          </p:nvSpPr>
          <p:spPr>
            <a:xfrm>
              <a:off x="3584612" y="2748372"/>
              <a:ext cx="116096" cy="396681"/>
            </a:xfrm>
            <a:custGeom>
              <a:avLst/>
              <a:gdLst>
                <a:gd name="connsiteX0" fmla="*/ 0 w 1036698"/>
                <a:gd name="connsiteY0" fmla="*/ 1446972 h 1472888"/>
                <a:gd name="connsiteX1" fmla="*/ 64794 w 1036698"/>
                <a:gd name="connsiteY1" fmla="*/ 112302 h 1472888"/>
                <a:gd name="connsiteX2" fmla="*/ 362844 w 1036698"/>
                <a:gd name="connsiteY2" fmla="*/ 773158 h 1472888"/>
                <a:gd name="connsiteX3" fmla="*/ 466514 w 1036698"/>
                <a:gd name="connsiteY3" fmla="*/ 721326 h 1472888"/>
                <a:gd name="connsiteX4" fmla="*/ 557225 w 1036698"/>
                <a:gd name="connsiteY4" fmla="*/ 1084149 h 1472888"/>
                <a:gd name="connsiteX5" fmla="*/ 1036698 w 1036698"/>
                <a:gd name="connsiteY5" fmla="*/ 1472888 h 1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698" h="1472888">
                  <a:moveTo>
                    <a:pt x="0" y="1446972"/>
                  </a:moveTo>
                  <a:cubicBezTo>
                    <a:pt x="2160" y="835788"/>
                    <a:pt x="4320" y="224604"/>
                    <a:pt x="64794" y="112302"/>
                  </a:cubicBezTo>
                  <a:cubicBezTo>
                    <a:pt x="125268" y="0"/>
                    <a:pt x="295891" y="671654"/>
                    <a:pt x="362844" y="773158"/>
                  </a:cubicBezTo>
                  <a:cubicBezTo>
                    <a:pt x="429797" y="874662"/>
                    <a:pt x="434117" y="669494"/>
                    <a:pt x="466514" y="721326"/>
                  </a:cubicBezTo>
                  <a:cubicBezTo>
                    <a:pt x="498911" y="773158"/>
                    <a:pt x="462194" y="958889"/>
                    <a:pt x="557225" y="1084149"/>
                  </a:cubicBezTo>
                  <a:cubicBezTo>
                    <a:pt x="652256" y="1209409"/>
                    <a:pt x="1036698" y="1472888"/>
                    <a:pt x="1036698" y="1472888"/>
                  </a:cubicBezTo>
                </a:path>
              </a:pathLst>
            </a:cu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34596365-2759-0846-AFF7-22709EEB2BD8}"/>
                </a:ext>
              </a:extLst>
            </p:cNvPr>
            <p:cNvSpPr/>
            <p:nvPr/>
          </p:nvSpPr>
          <p:spPr>
            <a:xfrm>
              <a:off x="3700439" y="2748372"/>
              <a:ext cx="116096" cy="396681"/>
            </a:xfrm>
            <a:custGeom>
              <a:avLst/>
              <a:gdLst>
                <a:gd name="connsiteX0" fmla="*/ 0 w 1036698"/>
                <a:gd name="connsiteY0" fmla="*/ 1446972 h 1472888"/>
                <a:gd name="connsiteX1" fmla="*/ 64794 w 1036698"/>
                <a:gd name="connsiteY1" fmla="*/ 112302 h 1472888"/>
                <a:gd name="connsiteX2" fmla="*/ 362844 w 1036698"/>
                <a:gd name="connsiteY2" fmla="*/ 773158 h 1472888"/>
                <a:gd name="connsiteX3" fmla="*/ 466514 w 1036698"/>
                <a:gd name="connsiteY3" fmla="*/ 721326 h 1472888"/>
                <a:gd name="connsiteX4" fmla="*/ 557225 w 1036698"/>
                <a:gd name="connsiteY4" fmla="*/ 1084149 h 1472888"/>
                <a:gd name="connsiteX5" fmla="*/ 1036698 w 1036698"/>
                <a:gd name="connsiteY5" fmla="*/ 1472888 h 1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698" h="1472888">
                  <a:moveTo>
                    <a:pt x="0" y="1446972"/>
                  </a:moveTo>
                  <a:cubicBezTo>
                    <a:pt x="2160" y="835788"/>
                    <a:pt x="4320" y="224604"/>
                    <a:pt x="64794" y="112302"/>
                  </a:cubicBezTo>
                  <a:cubicBezTo>
                    <a:pt x="125268" y="0"/>
                    <a:pt x="295891" y="671654"/>
                    <a:pt x="362844" y="773158"/>
                  </a:cubicBezTo>
                  <a:cubicBezTo>
                    <a:pt x="429797" y="874662"/>
                    <a:pt x="434117" y="669494"/>
                    <a:pt x="466514" y="721326"/>
                  </a:cubicBezTo>
                  <a:cubicBezTo>
                    <a:pt x="498911" y="773158"/>
                    <a:pt x="462194" y="958889"/>
                    <a:pt x="557225" y="1084149"/>
                  </a:cubicBezTo>
                  <a:cubicBezTo>
                    <a:pt x="652256" y="1209409"/>
                    <a:pt x="1036698" y="1472888"/>
                    <a:pt x="1036698" y="1472888"/>
                  </a:cubicBezTo>
                </a:path>
              </a:pathLst>
            </a:cu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2D8685B4-B3CB-2149-AE53-8AF7581962C7}"/>
                </a:ext>
              </a:extLst>
            </p:cNvPr>
            <p:cNvSpPr/>
            <p:nvPr/>
          </p:nvSpPr>
          <p:spPr>
            <a:xfrm>
              <a:off x="3815052" y="2748372"/>
              <a:ext cx="116096" cy="396681"/>
            </a:xfrm>
            <a:custGeom>
              <a:avLst/>
              <a:gdLst>
                <a:gd name="connsiteX0" fmla="*/ 0 w 1036698"/>
                <a:gd name="connsiteY0" fmla="*/ 1446972 h 1472888"/>
                <a:gd name="connsiteX1" fmla="*/ 64794 w 1036698"/>
                <a:gd name="connsiteY1" fmla="*/ 112302 h 1472888"/>
                <a:gd name="connsiteX2" fmla="*/ 362844 w 1036698"/>
                <a:gd name="connsiteY2" fmla="*/ 773158 h 1472888"/>
                <a:gd name="connsiteX3" fmla="*/ 466514 w 1036698"/>
                <a:gd name="connsiteY3" fmla="*/ 721326 h 1472888"/>
                <a:gd name="connsiteX4" fmla="*/ 557225 w 1036698"/>
                <a:gd name="connsiteY4" fmla="*/ 1084149 h 1472888"/>
                <a:gd name="connsiteX5" fmla="*/ 1036698 w 1036698"/>
                <a:gd name="connsiteY5" fmla="*/ 1472888 h 1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698" h="1472888">
                  <a:moveTo>
                    <a:pt x="0" y="1446972"/>
                  </a:moveTo>
                  <a:cubicBezTo>
                    <a:pt x="2160" y="835788"/>
                    <a:pt x="4320" y="224604"/>
                    <a:pt x="64794" y="112302"/>
                  </a:cubicBezTo>
                  <a:cubicBezTo>
                    <a:pt x="125268" y="0"/>
                    <a:pt x="295891" y="671654"/>
                    <a:pt x="362844" y="773158"/>
                  </a:cubicBezTo>
                  <a:cubicBezTo>
                    <a:pt x="429797" y="874662"/>
                    <a:pt x="434117" y="669494"/>
                    <a:pt x="466514" y="721326"/>
                  </a:cubicBezTo>
                  <a:cubicBezTo>
                    <a:pt x="498911" y="773158"/>
                    <a:pt x="462194" y="958889"/>
                    <a:pt x="557225" y="1084149"/>
                  </a:cubicBezTo>
                  <a:cubicBezTo>
                    <a:pt x="652256" y="1209409"/>
                    <a:pt x="1036698" y="1472888"/>
                    <a:pt x="1036698" y="1472888"/>
                  </a:cubicBezTo>
                </a:path>
              </a:pathLst>
            </a:cu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3FB3C579-FC05-F345-A37E-38D2F4F4627A}"/>
                </a:ext>
              </a:extLst>
            </p:cNvPr>
            <p:cNvSpPr/>
            <p:nvPr/>
          </p:nvSpPr>
          <p:spPr>
            <a:xfrm>
              <a:off x="3930879" y="2748372"/>
              <a:ext cx="116096" cy="396681"/>
            </a:xfrm>
            <a:custGeom>
              <a:avLst/>
              <a:gdLst>
                <a:gd name="connsiteX0" fmla="*/ 0 w 1036698"/>
                <a:gd name="connsiteY0" fmla="*/ 1446972 h 1472888"/>
                <a:gd name="connsiteX1" fmla="*/ 64794 w 1036698"/>
                <a:gd name="connsiteY1" fmla="*/ 112302 h 1472888"/>
                <a:gd name="connsiteX2" fmla="*/ 362844 w 1036698"/>
                <a:gd name="connsiteY2" fmla="*/ 773158 h 1472888"/>
                <a:gd name="connsiteX3" fmla="*/ 466514 w 1036698"/>
                <a:gd name="connsiteY3" fmla="*/ 721326 h 1472888"/>
                <a:gd name="connsiteX4" fmla="*/ 557225 w 1036698"/>
                <a:gd name="connsiteY4" fmla="*/ 1084149 h 1472888"/>
                <a:gd name="connsiteX5" fmla="*/ 1036698 w 1036698"/>
                <a:gd name="connsiteY5" fmla="*/ 1472888 h 1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698" h="1472888">
                  <a:moveTo>
                    <a:pt x="0" y="1446972"/>
                  </a:moveTo>
                  <a:cubicBezTo>
                    <a:pt x="2160" y="835788"/>
                    <a:pt x="4320" y="224604"/>
                    <a:pt x="64794" y="112302"/>
                  </a:cubicBezTo>
                  <a:cubicBezTo>
                    <a:pt x="125268" y="0"/>
                    <a:pt x="295891" y="671654"/>
                    <a:pt x="362844" y="773158"/>
                  </a:cubicBezTo>
                  <a:cubicBezTo>
                    <a:pt x="429797" y="874662"/>
                    <a:pt x="434117" y="669494"/>
                    <a:pt x="466514" y="721326"/>
                  </a:cubicBezTo>
                  <a:cubicBezTo>
                    <a:pt x="498911" y="773158"/>
                    <a:pt x="462194" y="958889"/>
                    <a:pt x="557225" y="1084149"/>
                  </a:cubicBezTo>
                  <a:cubicBezTo>
                    <a:pt x="652256" y="1209409"/>
                    <a:pt x="1036698" y="1472888"/>
                    <a:pt x="1036698" y="1472888"/>
                  </a:cubicBezTo>
                </a:path>
              </a:pathLst>
            </a:cu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CB4A624F-C988-2046-91E7-EB445B402673}"/>
                </a:ext>
              </a:extLst>
            </p:cNvPr>
            <p:cNvSpPr/>
            <p:nvPr/>
          </p:nvSpPr>
          <p:spPr>
            <a:xfrm>
              <a:off x="4046705" y="2748372"/>
              <a:ext cx="116096" cy="396681"/>
            </a:xfrm>
            <a:custGeom>
              <a:avLst/>
              <a:gdLst>
                <a:gd name="connsiteX0" fmla="*/ 0 w 1036698"/>
                <a:gd name="connsiteY0" fmla="*/ 1446972 h 1472888"/>
                <a:gd name="connsiteX1" fmla="*/ 64794 w 1036698"/>
                <a:gd name="connsiteY1" fmla="*/ 112302 h 1472888"/>
                <a:gd name="connsiteX2" fmla="*/ 362844 w 1036698"/>
                <a:gd name="connsiteY2" fmla="*/ 773158 h 1472888"/>
                <a:gd name="connsiteX3" fmla="*/ 466514 w 1036698"/>
                <a:gd name="connsiteY3" fmla="*/ 721326 h 1472888"/>
                <a:gd name="connsiteX4" fmla="*/ 557225 w 1036698"/>
                <a:gd name="connsiteY4" fmla="*/ 1084149 h 1472888"/>
                <a:gd name="connsiteX5" fmla="*/ 1036698 w 1036698"/>
                <a:gd name="connsiteY5" fmla="*/ 1472888 h 1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698" h="1472888">
                  <a:moveTo>
                    <a:pt x="0" y="1446972"/>
                  </a:moveTo>
                  <a:cubicBezTo>
                    <a:pt x="2160" y="835788"/>
                    <a:pt x="4320" y="224604"/>
                    <a:pt x="64794" y="112302"/>
                  </a:cubicBezTo>
                  <a:cubicBezTo>
                    <a:pt x="125268" y="0"/>
                    <a:pt x="295891" y="671654"/>
                    <a:pt x="362844" y="773158"/>
                  </a:cubicBezTo>
                  <a:cubicBezTo>
                    <a:pt x="429797" y="874662"/>
                    <a:pt x="434117" y="669494"/>
                    <a:pt x="466514" y="721326"/>
                  </a:cubicBezTo>
                  <a:cubicBezTo>
                    <a:pt x="498911" y="773158"/>
                    <a:pt x="462194" y="958889"/>
                    <a:pt x="557225" y="1084149"/>
                  </a:cubicBezTo>
                  <a:cubicBezTo>
                    <a:pt x="652256" y="1209409"/>
                    <a:pt x="1036698" y="1472888"/>
                    <a:pt x="1036698" y="1472888"/>
                  </a:cubicBezTo>
                </a:path>
              </a:pathLst>
            </a:cu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6F2A3701-8055-FA41-B9A5-DDB37806296B}"/>
                </a:ext>
              </a:extLst>
            </p:cNvPr>
            <p:cNvSpPr/>
            <p:nvPr/>
          </p:nvSpPr>
          <p:spPr>
            <a:xfrm>
              <a:off x="4161834" y="2748372"/>
              <a:ext cx="116096" cy="396681"/>
            </a:xfrm>
            <a:custGeom>
              <a:avLst/>
              <a:gdLst>
                <a:gd name="connsiteX0" fmla="*/ 0 w 1036698"/>
                <a:gd name="connsiteY0" fmla="*/ 1446972 h 1472888"/>
                <a:gd name="connsiteX1" fmla="*/ 64794 w 1036698"/>
                <a:gd name="connsiteY1" fmla="*/ 112302 h 1472888"/>
                <a:gd name="connsiteX2" fmla="*/ 362844 w 1036698"/>
                <a:gd name="connsiteY2" fmla="*/ 773158 h 1472888"/>
                <a:gd name="connsiteX3" fmla="*/ 466514 w 1036698"/>
                <a:gd name="connsiteY3" fmla="*/ 721326 h 1472888"/>
                <a:gd name="connsiteX4" fmla="*/ 557225 w 1036698"/>
                <a:gd name="connsiteY4" fmla="*/ 1084149 h 1472888"/>
                <a:gd name="connsiteX5" fmla="*/ 1036698 w 1036698"/>
                <a:gd name="connsiteY5" fmla="*/ 1472888 h 1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698" h="1472888">
                  <a:moveTo>
                    <a:pt x="0" y="1446972"/>
                  </a:moveTo>
                  <a:cubicBezTo>
                    <a:pt x="2160" y="835788"/>
                    <a:pt x="4320" y="224604"/>
                    <a:pt x="64794" y="112302"/>
                  </a:cubicBezTo>
                  <a:cubicBezTo>
                    <a:pt x="125268" y="0"/>
                    <a:pt x="295891" y="671654"/>
                    <a:pt x="362844" y="773158"/>
                  </a:cubicBezTo>
                  <a:cubicBezTo>
                    <a:pt x="429797" y="874662"/>
                    <a:pt x="434117" y="669494"/>
                    <a:pt x="466514" y="721326"/>
                  </a:cubicBezTo>
                  <a:cubicBezTo>
                    <a:pt x="498911" y="773158"/>
                    <a:pt x="462194" y="958889"/>
                    <a:pt x="557225" y="1084149"/>
                  </a:cubicBezTo>
                  <a:cubicBezTo>
                    <a:pt x="652256" y="1209409"/>
                    <a:pt x="1036698" y="1472888"/>
                    <a:pt x="1036698" y="1472888"/>
                  </a:cubicBezTo>
                </a:path>
              </a:pathLst>
            </a:cu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EAF8BAF6-A814-0147-B8A6-2B24F1F03F05}"/>
              </a:ext>
            </a:extLst>
          </p:cNvPr>
          <p:cNvGrpSpPr/>
          <p:nvPr/>
        </p:nvGrpSpPr>
        <p:grpSpPr>
          <a:xfrm>
            <a:off x="4412176" y="1505340"/>
            <a:ext cx="1493995" cy="550119"/>
            <a:chOff x="4548515" y="2635013"/>
            <a:chExt cx="1493994" cy="550119"/>
          </a:xfrm>
        </p:grpSpPr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CB8CD7E5-ED71-8740-88FE-3BFAD2922F07}"/>
                </a:ext>
              </a:extLst>
            </p:cNvPr>
            <p:cNvSpPr/>
            <p:nvPr/>
          </p:nvSpPr>
          <p:spPr>
            <a:xfrm>
              <a:off x="4548515" y="2773081"/>
              <a:ext cx="116096" cy="396681"/>
            </a:xfrm>
            <a:custGeom>
              <a:avLst/>
              <a:gdLst>
                <a:gd name="connsiteX0" fmla="*/ 0 w 1036698"/>
                <a:gd name="connsiteY0" fmla="*/ 1446972 h 1472888"/>
                <a:gd name="connsiteX1" fmla="*/ 64794 w 1036698"/>
                <a:gd name="connsiteY1" fmla="*/ 112302 h 1472888"/>
                <a:gd name="connsiteX2" fmla="*/ 362844 w 1036698"/>
                <a:gd name="connsiteY2" fmla="*/ 773158 h 1472888"/>
                <a:gd name="connsiteX3" fmla="*/ 466514 w 1036698"/>
                <a:gd name="connsiteY3" fmla="*/ 721326 h 1472888"/>
                <a:gd name="connsiteX4" fmla="*/ 557225 w 1036698"/>
                <a:gd name="connsiteY4" fmla="*/ 1084149 h 1472888"/>
                <a:gd name="connsiteX5" fmla="*/ 1036698 w 1036698"/>
                <a:gd name="connsiteY5" fmla="*/ 1472888 h 1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698" h="1472888">
                  <a:moveTo>
                    <a:pt x="0" y="1446972"/>
                  </a:moveTo>
                  <a:cubicBezTo>
                    <a:pt x="2160" y="835788"/>
                    <a:pt x="4320" y="224604"/>
                    <a:pt x="64794" y="112302"/>
                  </a:cubicBezTo>
                  <a:cubicBezTo>
                    <a:pt x="125268" y="0"/>
                    <a:pt x="295891" y="671654"/>
                    <a:pt x="362844" y="773158"/>
                  </a:cubicBezTo>
                  <a:cubicBezTo>
                    <a:pt x="429797" y="874662"/>
                    <a:pt x="434117" y="669494"/>
                    <a:pt x="466514" y="721326"/>
                  </a:cubicBezTo>
                  <a:cubicBezTo>
                    <a:pt x="498911" y="773158"/>
                    <a:pt x="462194" y="958889"/>
                    <a:pt x="557225" y="1084149"/>
                  </a:cubicBezTo>
                  <a:cubicBezTo>
                    <a:pt x="652256" y="1209409"/>
                    <a:pt x="1036698" y="1472888"/>
                    <a:pt x="1036698" y="1472888"/>
                  </a:cubicBezTo>
                </a:path>
              </a:pathLst>
            </a:cu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B0870CBE-B6F5-B941-99E3-EE689F937B12}"/>
                </a:ext>
              </a:extLst>
            </p:cNvPr>
            <p:cNvSpPr/>
            <p:nvPr/>
          </p:nvSpPr>
          <p:spPr>
            <a:xfrm>
              <a:off x="4665945" y="2689203"/>
              <a:ext cx="111651" cy="489438"/>
            </a:xfrm>
            <a:custGeom>
              <a:avLst/>
              <a:gdLst>
                <a:gd name="connsiteX0" fmla="*/ 0 w 1036698"/>
                <a:gd name="connsiteY0" fmla="*/ 1446972 h 1472888"/>
                <a:gd name="connsiteX1" fmla="*/ 64794 w 1036698"/>
                <a:gd name="connsiteY1" fmla="*/ 112302 h 1472888"/>
                <a:gd name="connsiteX2" fmla="*/ 362844 w 1036698"/>
                <a:gd name="connsiteY2" fmla="*/ 773158 h 1472888"/>
                <a:gd name="connsiteX3" fmla="*/ 466514 w 1036698"/>
                <a:gd name="connsiteY3" fmla="*/ 721326 h 1472888"/>
                <a:gd name="connsiteX4" fmla="*/ 557225 w 1036698"/>
                <a:gd name="connsiteY4" fmla="*/ 1084149 h 1472888"/>
                <a:gd name="connsiteX5" fmla="*/ 1036698 w 1036698"/>
                <a:gd name="connsiteY5" fmla="*/ 1472888 h 1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698" h="1472888">
                  <a:moveTo>
                    <a:pt x="0" y="1446972"/>
                  </a:moveTo>
                  <a:cubicBezTo>
                    <a:pt x="2160" y="835788"/>
                    <a:pt x="4320" y="224604"/>
                    <a:pt x="64794" y="112302"/>
                  </a:cubicBezTo>
                  <a:cubicBezTo>
                    <a:pt x="125268" y="0"/>
                    <a:pt x="295891" y="671654"/>
                    <a:pt x="362844" y="773158"/>
                  </a:cubicBezTo>
                  <a:cubicBezTo>
                    <a:pt x="429797" y="874662"/>
                    <a:pt x="434117" y="669494"/>
                    <a:pt x="466514" y="721326"/>
                  </a:cubicBezTo>
                  <a:cubicBezTo>
                    <a:pt x="498911" y="773158"/>
                    <a:pt x="462194" y="958889"/>
                    <a:pt x="557225" y="1084149"/>
                  </a:cubicBezTo>
                  <a:cubicBezTo>
                    <a:pt x="652256" y="1209409"/>
                    <a:pt x="1036698" y="1472888"/>
                    <a:pt x="1036698" y="1472888"/>
                  </a:cubicBezTo>
                </a:path>
              </a:pathLst>
            </a:cu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7CEAEAD7-00B3-4747-9B86-28DA9AE6DB41}"/>
                </a:ext>
              </a:extLst>
            </p:cNvPr>
            <p:cNvSpPr/>
            <p:nvPr/>
          </p:nvSpPr>
          <p:spPr>
            <a:xfrm>
              <a:off x="4776402" y="2635013"/>
              <a:ext cx="100872" cy="448732"/>
            </a:xfrm>
            <a:custGeom>
              <a:avLst/>
              <a:gdLst>
                <a:gd name="connsiteX0" fmla="*/ 0 w 1036698"/>
                <a:gd name="connsiteY0" fmla="*/ 1446972 h 1472888"/>
                <a:gd name="connsiteX1" fmla="*/ 64794 w 1036698"/>
                <a:gd name="connsiteY1" fmla="*/ 112302 h 1472888"/>
                <a:gd name="connsiteX2" fmla="*/ 362844 w 1036698"/>
                <a:gd name="connsiteY2" fmla="*/ 773158 h 1472888"/>
                <a:gd name="connsiteX3" fmla="*/ 466514 w 1036698"/>
                <a:gd name="connsiteY3" fmla="*/ 721326 h 1472888"/>
                <a:gd name="connsiteX4" fmla="*/ 557225 w 1036698"/>
                <a:gd name="connsiteY4" fmla="*/ 1084149 h 1472888"/>
                <a:gd name="connsiteX5" fmla="*/ 1036698 w 1036698"/>
                <a:gd name="connsiteY5" fmla="*/ 1472888 h 1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698" h="1472888">
                  <a:moveTo>
                    <a:pt x="0" y="1446972"/>
                  </a:moveTo>
                  <a:cubicBezTo>
                    <a:pt x="2160" y="835788"/>
                    <a:pt x="4320" y="224604"/>
                    <a:pt x="64794" y="112302"/>
                  </a:cubicBezTo>
                  <a:cubicBezTo>
                    <a:pt x="125268" y="0"/>
                    <a:pt x="295891" y="671654"/>
                    <a:pt x="362844" y="773158"/>
                  </a:cubicBezTo>
                  <a:cubicBezTo>
                    <a:pt x="429797" y="874662"/>
                    <a:pt x="434117" y="669494"/>
                    <a:pt x="466514" y="721326"/>
                  </a:cubicBezTo>
                  <a:cubicBezTo>
                    <a:pt x="498911" y="773158"/>
                    <a:pt x="462194" y="958889"/>
                    <a:pt x="557225" y="1084149"/>
                  </a:cubicBezTo>
                  <a:cubicBezTo>
                    <a:pt x="652256" y="1209409"/>
                    <a:pt x="1036698" y="1472888"/>
                    <a:pt x="1036698" y="1472888"/>
                  </a:cubicBezTo>
                </a:path>
              </a:pathLst>
            </a:cu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2A77D762-68F2-FE4A-A865-29E74222306D}"/>
                </a:ext>
              </a:extLst>
            </p:cNvPr>
            <p:cNvSpPr/>
            <p:nvPr/>
          </p:nvSpPr>
          <p:spPr>
            <a:xfrm>
              <a:off x="4877247" y="2635014"/>
              <a:ext cx="111651" cy="448731"/>
            </a:xfrm>
            <a:custGeom>
              <a:avLst/>
              <a:gdLst>
                <a:gd name="connsiteX0" fmla="*/ 0 w 1036698"/>
                <a:gd name="connsiteY0" fmla="*/ 1446972 h 1472888"/>
                <a:gd name="connsiteX1" fmla="*/ 64794 w 1036698"/>
                <a:gd name="connsiteY1" fmla="*/ 112302 h 1472888"/>
                <a:gd name="connsiteX2" fmla="*/ 362844 w 1036698"/>
                <a:gd name="connsiteY2" fmla="*/ 773158 h 1472888"/>
                <a:gd name="connsiteX3" fmla="*/ 466514 w 1036698"/>
                <a:gd name="connsiteY3" fmla="*/ 721326 h 1472888"/>
                <a:gd name="connsiteX4" fmla="*/ 557225 w 1036698"/>
                <a:gd name="connsiteY4" fmla="*/ 1084149 h 1472888"/>
                <a:gd name="connsiteX5" fmla="*/ 1036698 w 1036698"/>
                <a:gd name="connsiteY5" fmla="*/ 1472888 h 1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698" h="1472888">
                  <a:moveTo>
                    <a:pt x="0" y="1446972"/>
                  </a:moveTo>
                  <a:cubicBezTo>
                    <a:pt x="2160" y="835788"/>
                    <a:pt x="4320" y="224604"/>
                    <a:pt x="64794" y="112302"/>
                  </a:cubicBezTo>
                  <a:cubicBezTo>
                    <a:pt x="125268" y="0"/>
                    <a:pt x="295891" y="671654"/>
                    <a:pt x="362844" y="773158"/>
                  </a:cubicBezTo>
                  <a:cubicBezTo>
                    <a:pt x="429797" y="874662"/>
                    <a:pt x="434117" y="669494"/>
                    <a:pt x="466514" y="721326"/>
                  </a:cubicBezTo>
                  <a:cubicBezTo>
                    <a:pt x="498911" y="773158"/>
                    <a:pt x="462194" y="958889"/>
                    <a:pt x="557225" y="1084149"/>
                  </a:cubicBezTo>
                  <a:cubicBezTo>
                    <a:pt x="652256" y="1209409"/>
                    <a:pt x="1036698" y="1472888"/>
                    <a:pt x="1036698" y="1472888"/>
                  </a:cubicBezTo>
                </a:path>
              </a:pathLst>
            </a:cu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706686DD-BCF9-4D47-8F75-60CDFFCFF403}"/>
                </a:ext>
              </a:extLst>
            </p:cNvPr>
            <p:cNvSpPr/>
            <p:nvPr/>
          </p:nvSpPr>
          <p:spPr>
            <a:xfrm>
              <a:off x="4985401" y="2661177"/>
              <a:ext cx="116096" cy="428024"/>
            </a:xfrm>
            <a:custGeom>
              <a:avLst/>
              <a:gdLst>
                <a:gd name="connsiteX0" fmla="*/ 0 w 1036698"/>
                <a:gd name="connsiteY0" fmla="*/ 1446972 h 1472888"/>
                <a:gd name="connsiteX1" fmla="*/ 64794 w 1036698"/>
                <a:gd name="connsiteY1" fmla="*/ 112302 h 1472888"/>
                <a:gd name="connsiteX2" fmla="*/ 362844 w 1036698"/>
                <a:gd name="connsiteY2" fmla="*/ 773158 h 1472888"/>
                <a:gd name="connsiteX3" fmla="*/ 466514 w 1036698"/>
                <a:gd name="connsiteY3" fmla="*/ 721326 h 1472888"/>
                <a:gd name="connsiteX4" fmla="*/ 557225 w 1036698"/>
                <a:gd name="connsiteY4" fmla="*/ 1084149 h 1472888"/>
                <a:gd name="connsiteX5" fmla="*/ 1036698 w 1036698"/>
                <a:gd name="connsiteY5" fmla="*/ 1472888 h 1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698" h="1472888">
                  <a:moveTo>
                    <a:pt x="0" y="1446972"/>
                  </a:moveTo>
                  <a:cubicBezTo>
                    <a:pt x="2160" y="835788"/>
                    <a:pt x="4320" y="224604"/>
                    <a:pt x="64794" y="112302"/>
                  </a:cubicBezTo>
                  <a:cubicBezTo>
                    <a:pt x="125268" y="0"/>
                    <a:pt x="295891" y="671654"/>
                    <a:pt x="362844" y="773158"/>
                  </a:cubicBezTo>
                  <a:cubicBezTo>
                    <a:pt x="429797" y="874662"/>
                    <a:pt x="434117" y="669494"/>
                    <a:pt x="466514" y="721326"/>
                  </a:cubicBezTo>
                  <a:cubicBezTo>
                    <a:pt x="498911" y="773158"/>
                    <a:pt x="462194" y="958889"/>
                    <a:pt x="557225" y="1084149"/>
                  </a:cubicBezTo>
                  <a:cubicBezTo>
                    <a:pt x="652256" y="1209409"/>
                    <a:pt x="1036698" y="1472888"/>
                    <a:pt x="1036698" y="1472888"/>
                  </a:cubicBezTo>
                </a:path>
              </a:pathLst>
            </a:cu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4313F224-113F-CC4F-8278-FC46B8EF5578}"/>
                </a:ext>
              </a:extLst>
            </p:cNvPr>
            <p:cNvSpPr/>
            <p:nvPr/>
          </p:nvSpPr>
          <p:spPr>
            <a:xfrm>
              <a:off x="5098625" y="2661176"/>
              <a:ext cx="116096" cy="430839"/>
            </a:xfrm>
            <a:custGeom>
              <a:avLst/>
              <a:gdLst>
                <a:gd name="connsiteX0" fmla="*/ 0 w 1036698"/>
                <a:gd name="connsiteY0" fmla="*/ 1446972 h 1472888"/>
                <a:gd name="connsiteX1" fmla="*/ 64794 w 1036698"/>
                <a:gd name="connsiteY1" fmla="*/ 112302 h 1472888"/>
                <a:gd name="connsiteX2" fmla="*/ 362844 w 1036698"/>
                <a:gd name="connsiteY2" fmla="*/ 773158 h 1472888"/>
                <a:gd name="connsiteX3" fmla="*/ 466514 w 1036698"/>
                <a:gd name="connsiteY3" fmla="*/ 721326 h 1472888"/>
                <a:gd name="connsiteX4" fmla="*/ 557225 w 1036698"/>
                <a:gd name="connsiteY4" fmla="*/ 1084149 h 1472888"/>
                <a:gd name="connsiteX5" fmla="*/ 1036698 w 1036698"/>
                <a:gd name="connsiteY5" fmla="*/ 1472888 h 1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698" h="1472888">
                  <a:moveTo>
                    <a:pt x="0" y="1446972"/>
                  </a:moveTo>
                  <a:cubicBezTo>
                    <a:pt x="2160" y="835788"/>
                    <a:pt x="4320" y="224604"/>
                    <a:pt x="64794" y="112302"/>
                  </a:cubicBezTo>
                  <a:cubicBezTo>
                    <a:pt x="125268" y="0"/>
                    <a:pt x="295891" y="671654"/>
                    <a:pt x="362844" y="773158"/>
                  </a:cubicBezTo>
                  <a:cubicBezTo>
                    <a:pt x="429797" y="874662"/>
                    <a:pt x="434117" y="669494"/>
                    <a:pt x="466514" y="721326"/>
                  </a:cubicBezTo>
                  <a:cubicBezTo>
                    <a:pt x="498911" y="773158"/>
                    <a:pt x="462194" y="958889"/>
                    <a:pt x="557225" y="1084149"/>
                  </a:cubicBezTo>
                  <a:cubicBezTo>
                    <a:pt x="652256" y="1209409"/>
                    <a:pt x="1036698" y="1472888"/>
                    <a:pt x="1036698" y="1472888"/>
                  </a:cubicBezTo>
                </a:path>
              </a:pathLst>
            </a:cu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DA542465-EDB8-0B47-90D1-08A25A1D39B5}"/>
                </a:ext>
              </a:extLst>
            </p:cNvPr>
            <p:cNvSpPr/>
            <p:nvPr/>
          </p:nvSpPr>
          <p:spPr>
            <a:xfrm>
              <a:off x="5241096" y="2774832"/>
              <a:ext cx="116096" cy="396681"/>
            </a:xfrm>
            <a:custGeom>
              <a:avLst/>
              <a:gdLst>
                <a:gd name="connsiteX0" fmla="*/ 0 w 1036698"/>
                <a:gd name="connsiteY0" fmla="*/ 1446972 h 1472888"/>
                <a:gd name="connsiteX1" fmla="*/ 64794 w 1036698"/>
                <a:gd name="connsiteY1" fmla="*/ 112302 h 1472888"/>
                <a:gd name="connsiteX2" fmla="*/ 362844 w 1036698"/>
                <a:gd name="connsiteY2" fmla="*/ 773158 h 1472888"/>
                <a:gd name="connsiteX3" fmla="*/ 466514 w 1036698"/>
                <a:gd name="connsiteY3" fmla="*/ 721326 h 1472888"/>
                <a:gd name="connsiteX4" fmla="*/ 557225 w 1036698"/>
                <a:gd name="connsiteY4" fmla="*/ 1084149 h 1472888"/>
                <a:gd name="connsiteX5" fmla="*/ 1036698 w 1036698"/>
                <a:gd name="connsiteY5" fmla="*/ 1472888 h 1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698" h="1472888">
                  <a:moveTo>
                    <a:pt x="0" y="1446972"/>
                  </a:moveTo>
                  <a:cubicBezTo>
                    <a:pt x="2160" y="835788"/>
                    <a:pt x="4320" y="224604"/>
                    <a:pt x="64794" y="112302"/>
                  </a:cubicBezTo>
                  <a:cubicBezTo>
                    <a:pt x="125268" y="0"/>
                    <a:pt x="295891" y="671654"/>
                    <a:pt x="362844" y="773158"/>
                  </a:cubicBezTo>
                  <a:cubicBezTo>
                    <a:pt x="429797" y="874662"/>
                    <a:pt x="434117" y="669494"/>
                    <a:pt x="466514" y="721326"/>
                  </a:cubicBezTo>
                  <a:cubicBezTo>
                    <a:pt x="498911" y="773158"/>
                    <a:pt x="462194" y="958889"/>
                    <a:pt x="557225" y="1084149"/>
                  </a:cubicBezTo>
                  <a:cubicBezTo>
                    <a:pt x="652256" y="1209409"/>
                    <a:pt x="1036698" y="1472888"/>
                    <a:pt x="1036698" y="1472888"/>
                  </a:cubicBezTo>
                </a:path>
              </a:pathLst>
            </a:cu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D4BC6381-BB60-CF48-BE81-AAFCEE53EBDB}"/>
                </a:ext>
              </a:extLst>
            </p:cNvPr>
            <p:cNvSpPr/>
            <p:nvPr/>
          </p:nvSpPr>
          <p:spPr>
            <a:xfrm>
              <a:off x="5356092" y="2788451"/>
              <a:ext cx="116096" cy="396681"/>
            </a:xfrm>
            <a:custGeom>
              <a:avLst/>
              <a:gdLst>
                <a:gd name="connsiteX0" fmla="*/ 0 w 1036698"/>
                <a:gd name="connsiteY0" fmla="*/ 1446972 h 1472888"/>
                <a:gd name="connsiteX1" fmla="*/ 64794 w 1036698"/>
                <a:gd name="connsiteY1" fmla="*/ 112302 h 1472888"/>
                <a:gd name="connsiteX2" fmla="*/ 362844 w 1036698"/>
                <a:gd name="connsiteY2" fmla="*/ 773158 h 1472888"/>
                <a:gd name="connsiteX3" fmla="*/ 466514 w 1036698"/>
                <a:gd name="connsiteY3" fmla="*/ 721326 h 1472888"/>
                <a:gd name="connsiteX4" fmla="*/ 557225 w 1036698"/>
                <a:gd name="connsiteY4" fmla="*/ 1084149 h 1472888"/>
                <a:gd name="connsiteX5" fmla="*/ 1036698 w 1036698"/>
                <a:gd name="connsiteY5" fmla="*/ 1472888 h 1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698" h="1472888">
                  <a:moveTo>
                    <a:pt x="0" y="1446972"/>
                  </a:moveTo>
                  <a:cubicBezTo>
                    <a:pt x="2160" y="835788"/>
                    <a:pt x="4320" y="224604"/>
                    <a:pt x="64794" y="112302"/>
                  </a:cubicBezTo>
                  <a:cubicBezTo>
                    <a:pt x="125268" y="0"/>
                    <a:pt x="295891" y="671654"/>
                    <a:pt x="362844" y="773158"/>
                  </a:cubicBezTo>
                  <a:cubicBezTo>
                    <a:pt x="429797" y="874662"/>
                    <a:pt x="434117" y="669494"/>
                    <a:pt x="466514" y="721326"/>
                  </a:cubicBezTo>
                  <a:cubicBezTo>
                    <a:pt x="498911" y="773158"/>
                    <a:pt x="462194" y="958889"/>
                    <a:pt x="557225" y="1084149"/>
                  </a:cubicBezTo>
                  <a:cubicBezTo>
                    <a:pt x="652256" y="1209409"/>
                    <a:pt x="1036698" y="1472888"/>
                    <a:pt x="1036698" y="1472888"/>
                  </a:cubicBezTo>
                </a:path>
              </a:pathLst>
            </a:cu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F95A0C9D-041B-8F4D-9B92-322FFF9E723C}"/>
                </a:ext>
              </a:extLst>
            </p:cNvPr>
            <p:cNvSpPr/>
            <p:nvPr/>
          </p:nvSpPr>
          <p:spPr>
            <a:xfrm>
              <a:off x="5467174" y="2784336"/>
              <a:ext cx="116096" cy="396681"/>
            </a:xfrm>
            <a:custGeom>
              <a:avLst/>
              <a:gdLst>
                <a:gd name="connsiteX0" fmla="*/ 0 w 1036698"/>
                <a:gd name="connsiteY0" fmla="*/ 1446972 h 1472888"/>
                <a:gd name="connsiteX1" fmla="*/ 64794 w 1036698"/>
                <a:gd name="connsiteY1" fmla="*/ 112302 h 1472888"/>
                <a:gd name="connsiteX2" fmla="*/ 362844 w 1036698"/>
                <a:gd name="connsiteY2" fmla="*/ 773158 h 1472888"/>
                <a:gd name="connsiteX3" fmla="*/ 466514 w 1036698"/>
                <a:gd name="connsiteY3" fmla="*/ 721326 h 1472888"/>
                <a:gd name="connsiteX4" fmla="*/ 557225 w 1036698"/>
                <a:gd name="connsiteY4" fmla="*/ 1084149 h 1472888"/>
                <a:gd name="connsiteX5" fmla="*/ 1036698 w 1036698"/>
                <a:gd name="connsiteY5" fmla="*/ 1472888 h 1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698" h="1472888">
                  <a:moveTo>
                    <a:pt x="0" y="1446972"/>
                  </a:moveTo>
                  <a:cubicBezTo>
                    <a:pt x="2160" y="835788"/>
                    <a:pt x="4320" y="224604"/>
                    <a:pt x="64794" y="112302"/>
                  </a:cubicBezTo>
                  <a:cubicBezTo>
                    <a:pt x="125268" y="0"/>
                    <a:pt x="295891" y="671654"/>
                    <a:pt x="362844" y="773158"/>
                  </a:cubicBezTo>
                  <a:cubicBezTo>
                    <a:pt x="429797" y="874662"/>
                    <a:pt x="434117" y="669494"/>
                    <a:pt x="466514" y="721326"/>
                  </a:cubicBezTo>
                  <a:cubicBezTo>
                    <a:pt x="498911" y="773158"/>
                    <a:pt x="462194" y="958889"/>
                    <a:pt x="557225" y="1084149"/>
                  </a:cubicBezTo>
                  <a:cubicBezTo>
                    <a:pt x="652256" y="1209409"/>
                    <a:pt x="1036698" y="1472888"/>
                    <a:pt x="1036698" y="1472888"/>
                  </a:cubicBezTo>
                </a:path>
              </a:pathLst>
            </a:cu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0" name="Straight Connector 1049">
              <a:extLst>
                <a:ext uri="{FF2B5EF4-FFF2-40B4-BE49-F238E27FC236}">
                  <a16:creationId xmlns:a16="http://schemas.microsoft.com/office/drawing/2014/main" id="{5EF498CC-A32F-EF4C-9CE5-2F0FF407869F}"/>
                </a:ext>
              </a:extLst>
            </p:cNvPr>
            <p:cNvCxnSpPr>
              <a:stCxn id="214" idx="5"/>
            </p:cNvCxnSpPr>
            <p:nvPr/>
          </p:nvCxnSpPr>
          <p:spPr>
            <a:xfrm flipV="1">
              <a:off x="4777596" y="3031350"/>
              <a:ext cx="0" cy="14729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18843A17-C025-FF40-A849-C49D73059DBC}"/>
                </a:ext>
              </a:extLst>
            </p:cNvPr>
            <p:cNvCxnSpPr>
              <a:cxnSpLocks/>
              <a:stCxn id="218" idx="5"/>
              <a:endCxn id="219" idx="0"/>
            </p:cNvCxnSpPr>
            <p:nvPr/>
          </p:nvCxnSpPr>
          <p:spPr>
            <a:xfrm>
              <a:off x="5214721" y="3092015"/>
              <a:ext cx="26375" cy="7251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AD9E4500-E55E-BF4E-888D-5D3D3449847D}"/>
                </a:ext>
              </a:extLst>
            </p:cNvPr>
            <p:cNvSpPr/>
            <p:nvPr/>
          </p:nvSpPr>
          <p:spPr>
            <a:xfrm>
              <a:off x="5579869" y="2639382"/>
              <a:ext cx="100872" cy="448732"/>
            </a:xfrm>
            <a:custGeom>
              <a:avLst/>
              <a:gdLst>
                <a:gd name="connsiteX0" fmla="*/ 0 w 1036698"/>
                <a:gd name="connsiteY0" fmla="*/ 1446972 h 1472888"/>
                <a:gd name="connsiteX1" fmla="*/ 64794 w 1036698"/>
                <a:gd name="connsiteY1" fmla="*/ 112302 h 1472888"/>
                <a:gd name="connsiteX2" fmla="*/ 362844 w 1036698"/>
                <a:gd name="connsiteY2" fmla="*/ 773158 h 1472888"/>
                <a:gd name="connsiteX3" fmla="*/ 466514 w 1036698"/>
                <a:gd name="connsiteY3" fmla="*/ 721326 h 1472888"/>
                <a:gd name="connsiteX4" fmla="*/ 557225 w 1036698"/>
                <a:gd name="connsiteY4" fmla="*/ 1084149 h 1472888"/>
                <a:gd name="connsiteX5" fmla="*/ 1036698 w 1036698"/>
                <a:gd name="connsiteY5" fmla="*/ 1472888 h 1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698" h="1472888">
                  <a:moveTo>
                    <a:pt x="0" y="1446972"/>
                  </a:moveTo>
                  <a:cubicBezTo>
                    <a:pt x="2160" y="835788"/>
                    <a:pt x="4320" y="224604"/>
                    <a:pt x="64794" y="112302"/>
                  </a:cubicBezTo>
                  <a:cubicBezTo>
                    <a:pt x="125268" y="0"/>
                    <a:pt x="295891" y="671654"/>
                    <a:pt x="362844" y="773158"/>
                  </a:cubicBezTo>
                  <a:cubicBezTo>
                    <a:pt x="429797" y="874662"/>
                    <a:pt x="434117" y="669494"/>
                    <a:pt x="466514" y="721326"/>
                  </a:cubicBezTo>
                  <a:cubicBezTo>
                    <a:pt x="498911" y="773158"/>
                    <a:pt x="462194" y="958889"/>
                    <a:pt x="557225" y="1084149"/>
                  </a:cubicBezTo>
                  <a:cubicBezTo>
                    <a:pt x="652256" y="1209409"/>
                    <a:pt x="1036698" y="1472888"/>
                    <a:pt x="1036698" y="1472888"/>
                  </a:cubicBezTo>
                </a:path>
              </a:pathLst>
            </a:cu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15DA5F21-661E-584D-A173-615E6A5BE913}"/>
                </a:ext>
              </a:extLst>
            </p:cNvPr>
            <p:cNvSpPr/>
            <p:nvPr/>
          </p:nvSpPr>
          <p:spPr>
            <a:xfrm>
              <a:off x="5680714" y="2639383"/>
              <a:ext cx="111651" cy="448731"/>
            </a:xfrm>
            <a:custGeom>
              <a:avLst/>
              <a:gdLst>
                <a:gd name="connsiteX0" fmla="*/ 0 w 1036698"/>
                <a:gd name="connsiteY0" fmla="*/ 1446972 h 1472888"/>
                <a:gd name="connsiteX1" fmla="*/ 64794 w 1036698"/>
                <a:gd name="connsiteY1" fmla="*/ 112302 h 1472888"/>
                <a:gd name="connsiteX2" fmla="*/ 362844 w 1036698"/>
                <a:gd name="connsiteY2" fmla="*/ 773158 h 1472888"/>
                <a:gd name="connsiteX3" fmla="*/ 466514 w 1036698"/>
                <a:gd name="connsiteY3" fmla="*/ 721326 h 1472888"/>
                <a:gd name="connsiteX4" fmla="*/ 557225 w 1036698"/>
                <a:gd name="connsiteY4" fmla="*/ 1084149 h 1472888"/>
                <a:gd name="connsiteX5" fmla="*/ 1036698 w 1036698"/>
                <a:gd name="connsiteY5" fmla="*/ 1472888 h 1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698" h="1472888">
                  <a:moveTo>
                    <a:pt x="0" y="1446972"/>
                  </a:moveTo>
                  <a:cubicBezTo>
                    <a:pt x="2160" y="835788"/>
                    <a:pt x="4320" y="224604"/>
                    <a:pt x="64794" y="112302"/>
                  </a:cubicBezTo>
                  <a:cubicBezTo>
                    <a:pt x="125268" y="0"/>
                    <a:pt x="295891" y="671654"/>
                    <a:pt x="362844" y="773158"/>
                  </a:cubicBezTo>
                  <a:cubicBezTo>
                    <a:pt x="429797" y="874662"/>
                    <a:pt x="434117" y="669494"/>
                    <a:pt x="466514" y="721326"/>
                  </a:cubicBezTo>
                  <a:cubicBezTo>
                    <a:pt x="498911" y="773158"/>
                    <a:pt x="462194" y="958889"/>
                    <a:pt x="557225" y="1084149"/>
                  </a:cubicBezTo>
                  <a:cubicBezTo>
                    <a:pt x="652256" y="1209409"/>
                    <a:pt x="1036698" y="1472888"/>
                    <a:pt x="1036698" y="1472888"/>
                  </a:cubicBezTo>
                </a:path>
              </a:pathLst>
            </a:cu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BA12F82D-C58C-FC4D-AAFD-FA81E86E932E}"/>
                </a:ext>
              </a:extLst>
            </p:cNvPr>
            <p:cNvSpPr/>
            <p:nvPr/>
          </p:nvSpPr>
          <p:spPr>
            <a:xfrm>
              <a:off x="5788868" y="2665546"/>
              <a:ext cx="116096" cy="428024"/>
            </a:xfrm>
            <a:custGeom>
              <a:avLst/>
              <a:gdLst>
                <a:gd name="connsiteX0" fmla="*/ 0 w 1036698"/>
                <a:gd name="connsiteY0" fmla="*/ 1446972 h 1472888"/>
                <a:gd name="connsiteX1" fmla="*/ 64794 w 1036698"/>
                <a:gd name="connsiteY1" fmla="*/ 112302 h 1472888"/>
                <a:gd name="connsiteX2" fmla="*/ 362844 w 1036698"/>
                <a:gd name="connsiteY2" fmla="*/ 773158 h 1472888"/>
                <a:gd name="connsiteX3" fmla="*/ 466514 w 1036698"/>
                <a:gd name="connsiteY3" fmla="*/ 721326 h 1472888"/>
                <a:gd name="connsiteX4" fmla="*/ 557225 w 1036698"/>
                <a:gd name="connsiteY4" fmla="*/ 1084149 h 1472888"/>
                <a:gd name="connsiteX5" fmla="*/ 1036698 w 1036698"/>
                <a:gd name="connsiteY5" fmla="*/ 1472888 h 1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698" h="1472888">
                  <a:moveTo>
                    <a:pt x="0" y="1446972"/>
                  </a:moveTo>
                  <a:cubicBezTo>
                    <a:pt x="2160" y="835788"/>
                    <a:pt x="4320" y="224604"/>
                    <a:pt x="64794" y="112302"/>
                  </a:cubicBezTo>
                  <a:cubicBezTo>
                    <a:pt x="125268" y="0"/>
                    <a:pt x="295891" y="671654"/>
                    <a:pt x="362844" y="773158"/>
                  </a:cubicBezTo>
                  <a:cubicBezTo>
                    <a:pt x="429797" y="874662"/>
                    <a:pt x="434117" y="669494"/>
                    <a:pt x="466514" y="721326"/>
                  </a:cubicBezTo>
                  <a:cubicBezTo>
                    <a:pt x="498911" y="773158"/>
                    <a:pt x="462194" y="958889"/>
                    <a:pt x="557225" y="1084149"/>
                  </a:cubicBezTo>
                  <a:cubicBezTo>
                    <a:pt x="652256" y="1209409"/>
                    <a:pt x="1036698" y="1472888"/>
                    <a:pt x="1036698" y="1472888"/>
                  </a:cubicBezTo>
                </a:path>
              </a:pathLst>
            </a:cu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5C1C8F8F-6B34-F245-BCB9-2DE030CE8C45}"/>
                </a:ext>
              </a:extLst>
            </p:cNvPr>
            <p:cNvCxnSpPr/>
            <p:nvPr/>
          </p:nvCxnSpPr>
          <p:spPr>
            <a:xfrm flipV="1">
              <a:off x="5581063" y="3035719"/>
              <a:ext cx="0" cy="14729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901C2677-A7CF-9045-B7D6-0FBA16FF3B9E}"/>
                </a:ext>
              </a:extLst>
            </p:cNvPr>
            <p:cNvSpPr/>
            <p:nvPr/>
          </p:nvSpPr>
          <p:spPr>
            <a:xfrm>
              <a:off x="5926413" y="2767322"/>
              <a:ext cx="116096" cy="396681"/>
            </a:xfrm>
            <a:custGeom>
              <a:avLst/>
              <a:gdLst>
                <a:gd name="connsiteX0" fmla="*/ 0 w 1036698"/>
                <a:gd name="connsiteY0" fmla="*/ 1446972 h 1472888"/>
                <a:gd name="connsiteX1" fmla="*/ 64794 w 1036698"/>
                <a:gd name="connsiteY1" fmla="*/ 112302 h 1472888"/>
                <a:gd name="connsiteX2" fmla="*/ 362844 w 1036698"/>
                <a:gd name="connsiteY2" fmla="*/ 773158 h 1472888"/>
                <a:gd name="connsiteX3" fmla="*/ 466514 w 1036698"/>
                <a:gd name="connsiteY3" fmla="*/ 721326 h 1472888"/>
                <a:gd name="connsiteX4" fmla="*/ 557225 w 1036698"/>
                <a:gd name="connsiteY4" fmla="*/ 1084149 h 1472888"/>
                <a:gd name="connsiteX5" fmla="*/ 1036698 w 1036698"/>
                <a:gd name="connsiteY5" fmla="*/ 1472888 h 1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698" h="1472888">
                  <a:moveTo>
                    <a:pt x="0" y="1446972"/>
                  </a:moveTo>
                  <a:cubicBezTo>
                    <a:pt x="2160" y="835788"/>
                    <a:pt x="4320" y="224604"/>
                    <a:pt x="64794" y="112302"/>
                  </a:cubicBezTo>
                  <a:cubicBezTo>
                    <a:pt x="125268" y="0"/>
                    <a:pt x="295891" y="671654"/>
                    <a:pt x="362844" y="773158"/>
                  </a:cubicBezTo>
                  <a:cubicBezTo>
                    <a:pt x="429797" y="874662"/>
                    <a:pt x="434117" y="669494"/>
                    <a:pt x="466514" y="721326"/>
                  </a:cubicBezTo>
                  <a:cubicBezTo>
                    <a:pt x="498911" y="773158"/>
                    <a:pt x="462194" y="958889"/>
                    <a:pt x="557225" y="1084149"/>
                  </a:cubicBezTo>
                  <a:cubicBezTo>
                    <a:pt x="652256" y="1209409"/>
                    <a:pt x="1036698" y="1472888"/>
                    <a:pt x="1036698" y="1472888"/>
                  </a:cubicBezTo>
                </a:path>
              </a:pathLst>
            </a:cu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FD334481-4336-D44A-9581-FAFDBFBE6ECD}"/>
                </a:ext>
              </a:extLst>
            </p:cNvPr>
            <p:cNvCxnSpPr>
              <a:cxnSpLocks/>
              <a:endCxn id="232" idx="0"/>
            </p:cNvCxnSpPr>
            <p:nvPr/>
          </p:nvCxnSpPr>
          <p:spPr>
            <a:xfrm>
              <a:off x="5900038" y="3084505"/>
              <a:ext cx="26375" cy="7251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4" name="TextBox 233">
            <a:extLst>
              <a:ext uri="{FF2B5EF4-FFF2-40B4-BE49-F238E27FC236}">
                <a16:creationId xmlns:a16="http://schemas.microsoft.com/office/drawing/2014/main" id="{FF163377-9D9D-E948-B674-0B0F1E5F8FE0}"/>
              </a:ext>
            </a:extLst>
          </p:cNvPr>
          <p:cNvSpPr txBox="1"/>
          <p:nvPr/>
        </p:nvSpPr>
        <p:spPr>
          <a:xfrm>
            <a:off x="2766024" y="1341814"/>
            <a:ext cx="6559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Baja VPP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08293EB8-FA79-5D48-A87B-5C180254ECF0}"/>
              </a:ext>
            </a:extLst>
          </p:cNvPr>
          <p:cNvSpPr txBox="1"/>
          <p:nvPr/>
        </p:nvSpPr>
        <p:spPr>
          <a:xfrm>
            <a:off x="4311958" y="1341814"/>
            <a:ext cx="643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Alta VPP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24F3B307-8B52-F347-830D-69981D2EA25A}"/>
              </a:ext>
            </a:extLst>
          </p:cNvPr>
          <p:cNvSpPr/>
          <p:nvPr/>
        </p:nvSpPr>
        <p:spPr>
          <a:xfrm>
            <a:off x="2750557" y="2747721"/>
            <a:ext cx="33249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Una </a:t>
            </a:r>
            <a:r>
              <a:rPr lang="en-US" sz="1000" b="1" dirty="0">
                <a:solidFill>
                  <a:prstClr val="black"/>
                </a:solidFill>
              </a:rPr>
              <a:t>VPP &gt; 12% </a:t>
            </a:r>
            <a:r>
              <a:rPr lang="en-US" sz="1000" b="1" dirty="0" err="1">
                <a:solidFill>
                  <a:prstClr val="black"/>
                </a:solidFill>
              </a:rPr>
              <a:t>predice</a:t>
            </a:r>
            <a:r>
              <a:rPr lang="en-US" sz="1000" b="1" dirty="0">
                <a:solidFill>
                  <a:prstClr val="black"/>
                </a:solidFill>
              </a:rPr>
              <a:t> un </a:t>
            </a:r>
            <a:r>
              <a:rPr lang="en-US" sz="1000" b="1" dirty="0" err="1">
                <a:solidFill>
                  <a:prstClr val="black"/>
                </a:solidFill>
              </a:rPr>
              <a:t>aumento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en</a:t>
            </a:r>
            <a:r>
              <a:rPr lang="en-US" sz="1000" b="1" dirty="0">
                <a:solidFill>
                  <a:prstClr val="black"/>
                </a:solidFill>
              </a:rPr>
              <a:t> el </a:t>
            </a:r>
            <a:r>
              <a:rPr lang="en-US" sz="1000" b="1" dirty="0" err="1">
                <a:solidFill>
                  <a:prstClr val="black"/>
                </a:solidFill>
              </a:rPr>
              <a:t>volumen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sistólico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tras</a:t>
            </a:r>
            <a:r>
              <a:rPr lang="en-US" sz="1000" b="1" dirty="0">
                <a:solidFill>
                  <a:prstClr val="black"/>
                </a:solidFill>
              </a:rPr>
              <a:t> una expansion con </a:t>
            </a:r>
            <a:r>
              <a:rPr lang="en-US" sz="1000" b="1" dirty="0" err="1">
                <a:solidFill>
                  <a:prstClr val="black"/>
                </a:solidFill>
              </a:rPr>
              <a:t>fluidos</a:t>
            </a:r>
            <a:r>
              <a:rPr lang="en-US" sz="1000" dirty="0">
                <a:solidFill>
                  <a:prstClr val="black"/>
                </a:solidFill>
              </a:rPr>
              <a:t>. Sin embargo, para </a:t>
            </a:r>
            <a:r>
              <a:rPr lang="en-US" sz="1000" dirty="0" err="1">
                <a:solidFill>
                  <a:prstClr val="black"/>
                </a:solidFill>
                <a:hlinkClick r:id="rId12"/>
              </a:rPr>
              <a:t>interpretar</a:t>
            </a:r>
            <a:r>
              <a:rPr lang="en-US" sz="1000" dirty="0">
                <a:solidFill>
                  <a:prstClr val="black"/>
                </a:solidFill>
                <a:hlinkClick r:id="rId12"/>
              </a:rPr>
              <a:t> la VPP</a:t>
            </a:r>
            <a:r>
              <a:rPr lang="en-US" sz="1000" b="1" dirty="0">
                <a:solidFill>
                  <a:prstClr val="black"/>
                </a:solidFill>
                <a:hlinkClick r:id="rId12"/>
              </a:rPr>
              <a:t> </a:t>
            </a:r>
            <a:r>
              <a:rPr lang="en-US" sz="1000" dirty="0" err="1">
                <a:solidFill>
                  <a:prstClr val="black"/>
                </a:solidFill>
                <a:hlinkClick r:id="rId12"/>
              </a:rPr>
              <a:t>deben</a:t>
            </a:r>
            <a:r>
              <a:rPr lang="en-US" sz="1000" dirty="0">
                <a:solidFill>
                  <a:prstClr val="black"/>
                </a:solidFill>
                <a:hlinkClick r:id="rId12"/>
              </a:rPr>
              <a:t> </a:t>
            </a:r>
            <a:r>
              <a:rPr lang="en-US" sz="1000" dirty="0" err="1">
                <a:solidFill>
                  <a:prstClr val="black"/>
                </a:solidFill>
                <a:hlinkClick r:id="rId12"/>
              </a:rPr>
              <a:t>cumplirse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b="1" dirty="0">
                <a:solidFill>
                  <a:prstClr val="black"/>
                </a:solidFill>
              </a:rPr>
              <a:t>3 </a:t>
            </a:r>
            <a:r>
              <a:rPr lang="en-US" sz="1000" b="1" dirty="0" err="1">
                <a:solidFill>
                  <a:prstClr val="black"/>
                </a:solidFill>
              </a:rPr>
              <a:t>condiciones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:</a:t>
            </a:r>
          </a:p>
          <a:p>
            <a:pPr marL="228600" indent="-228600">
              <a:buAutoNum type="arabicPeriod"/>
            </a:pPr>
            <a:r>
              <a:rPr lang="en-US" sz="1000" dirty="0" err="1">
                <a:solidFill>
                  <a:prstClr val="black"/>
                </a:solidFill>
              </a:rPr>
              <a:t>Ritmo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sinusal</a:t>
            </a:r>
            <a:r>
              <a:rPr lang="en-US" sz="1000" dirty="0">
                <a:solidFill>
                  <a:prstClr val="black"/>
                </a:solidFill>
              </a:rPr>
              <a:t> (</a:t>
            </a:r>
            <a:r>
              <a:rPr lang="en-US" sz="1000" dirty="0" err="1">
                <a:solidFill>
                  <a:prstClr val="black"/>
                </a:solidFill>
              </a:rPr>
              <a:t>tiempo</a:t>
            </a:r>
            <a:r>
              <a:rPr lang="en-US" sz="1000" dirty="0">
                <a:solidFill>
                  <a:prstClr val="black"/>
                </a:solidFill>
              </a:rPr>
              <a:t> de </a:t>
            </a:r>
            <a:r>
              <a:rPr lang="en-US" sz="1000" dirty="0" err="1">
                <a:solidFill>
                  <a:prstClr val="black"/>
                </a:solidFill>
              </a:rPr>
              <a:t>llenado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constante</a:t>
            </a:r>
            <a:r>
              <a:rPr lang="en-US" sz="1000" dirty="0">
                <a:solidFill>
                  <a:prstClr val="black"/>
                </a:solidFill>
              </a:rPr>
              <a:t>)</a:t>
            </a:r>
          </a:p>
          <a:p>
            <a:pPr marL="228600" indent="-228600">
              <a:buAutoNum type="arabicPeriod"/>
            </a:pPr>
            <a:r>
              <a:rPr lang="en-US" sz="1000" dirty="0" err="1">
                <a:solidFill>
                  <a:prstClr val="black"/>
                </a:solidFill>
              </a:rPr>
              <a:t>Ventilación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mecánica</a:t>
            </a:r>
            <a:r>
              <a:rPr lang="en-US" sz="1000" dirty="0">
                <a:solidFill>
                  <a:prstClr val="black"/>
                </a:solidFill>
              </a:rPr>
              <a:t> sin </a:t>
            </a:r>
            <a:r>
              <a:rPr lang="en-US" sz="1000" dirty="0" err="1">
                <a:solidFill>
                  <a:prstClr val="black"/>
                </a:solidFill>
              </a:rPr>
              <a:t>respiraciones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espontáneas</a:t>
            </a:r>
            <a:r>
              <a:rPr lang="en-US" sz="1000" dirty="0">
                <a:solidFill>
                  <a:prstClr val="black"/>
                </a:solidFill>
              </a:rPr>
              <a:t> con VT= 8 ml/kg (</a:t>
            </a:r>
            <a:r>
              <a:rPr lang="en-US" sz="1000" dirty="0" err="1">
                <a:solidFill>
                  <a:prstClr val="black"/>
                </a:solidFill>
              </a:rPr>
              <a:t>efecto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constante</a:t>
            </a:r>
            <a:r>
              <a:rPr lang="en-US" sz="1000" dirty="0">
                <a:solidFill>
                  <a:prstClr val="black"/>
                </a:solidFill>
              </a:rPr>
              <a:t> del </a:t>
            </a:r>
            <a:r>
              <a:rPr lang="en-US" sz="1000" dirty="0" err="1">
                <a:solidFill>
                  <a:prstClr val="black"/>
                </a:solidFill>
              </a:rPr>
              <a:t>ventilador</a:t>
            </a:r>
            <a:r>
              <a:rPr lang="en-US" sz="1000" dirty="0">
                <a:solidFill>
                  <a:prstClr val="black"/>
                </a:solidFill>
              </a:rPr>
              <a:t>)</a:t>
            </a:r>
          </a:p>
          <a:p>
            <a:pPr marL="228600" indent="-228600">
              <a:buAutoNum type="arabicPeriod"/>
            </a:pPr>
            <a:r>
              <a:rPr lang="en-US" sz="1000" u="sng" dirty="0">
                <a:solidFill>
                  <a:prstClr val="black"/>
                </a:solidFill>
              </a:rPr>
              <a:t>NO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tórax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abierto</a:t>
            </a:r>
            <a:r>
              <a:rPr lang="en-US" sz="1000" dirty="0">
                <a:solidFill>
                  <a:prstClr val="black"/>
                </a:solidFill>
              </a:rPr>
              <a:t> (</a:t>
            </a:r>
            <a:r>
              <a:rPr lang="en-US" sz="1000" dirty="0" err="1">
                <a:solidFill>
                  <a:prstClr val="black"/>
                </a:solidFill>
              </a:rPr>
              <a:t>interacción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cardiopulmonar</a:t>
            </a:r>
            <a:r>
              <a:rPr lang="en-US" sz="1000" dirty="0">
                <a:solidFill>
                  <a:prstClr val="black"/>
                </a:solidFill>
              </a:rPr>
              <a:t>)</a:t>
            </a:r>
            <a:endParaRPr lang="en-US" sz="500" dirty="0">
              <a:solidFill>
                <a:prstClr val="black"/>
              </a:solidFill>
            </a:endParaRPr>
          </a:p>
          <a:p>
            <a:r>
              <a:rPr lang="es-ES" sz="1000" dirty="0">
                <a:solidFill>
                  <a:prstClr val="black"/>
                </a:solidFill>
              </a:rPr>
              <a:t>A diferencia de PA</a:t>
            </a:r>
            <a:r>
              <a:rPr lang="es-ES" sz="1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↑</a:t>
            </a:r>
            <a:r>
              <a:rPr lang="es-ES" sz="1000" dirty="0">
                <a:solidFill>
                  <a:prstClr val="black"/>
                </a:solidFill>
              </a:rPr>
              <a:t> con la respiración que causa </a:t>
            </a:r>
            <a:r>
              <a:rPr lang="es-ES" sz="1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es-ES" sz="1000" dirty="0">
                <a:solidFill>
                  <a:prstClr val="black"/>
                </a:solidFill>
              </a:rPr>
              <a:t> VPP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b="1" i="1" dirty="0">
                <a:solidFill>
                  <a:prstClr val="black"/>
                </a:solidFill>
              </a:rPr>
              <a:t>el </a:t>
            </a:r>
            <a:r>
              <a:rPr lang="en-US" sz="1000" b="1" i="1" dirty="0" err="1">
                <a:solidFill>
                  <a:prstClr val="black"/>
                </a:solidFill>
              </a:rPr>
              <a:t>pulso</a:t>
            </a:r>
            <a:r>
              <a:rPr lang="en-US" sz="1000" b="1" i="1" dirty="0">
                <a:solidFill>
                  <a:prstClr val="black"/>
                </a:solidFill>
              </a:rPr>
              <a:t> </a:t>
            </a:r>
            <a:r>
              <a:rPr lang="en-US" sz="1000" b="1" i="1" dirty="0" err="1">
                <a:solidFill>
                  <a:prstClr val="black"/>
                </a:solidFill>
              </a:rPr>
              <a:t>paradojal</a:t>
            </a:r>
            <a:r>
              <a:rPr lang="en-US" sz="1000" b="1" i="1" dirty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es una </a:t>
            </a:r>
            <a:r>
              <a:rPr lang="es-ES" sz="1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en</a:t>
            </a:r>
            <a:r>
              <a:rPr lang="en-US" sz="1000" dirty="0">
                <a:solidFill>
                  <a:prstClr val="black"/>
                </a:solidFill>
              </a:rPr>
              <a:t> la PAS &gt; 10 mmHg con la </a:t>
            </a:r>
            <a:r>
              <a:rPr lang="en-US" sz="1000" dirty="0" err="1">
                <a:solidFill>
                  <a:prstClr val="black"/>
                </a:solidFill>
              </a:rPr>
              <a:t>respiración</a:t>
            </a:r>
            <a:r>
              <a:rPr lang="en-US" sz="1000" dirty="0">
                <a:solidFill>
                  <a:prstClr val="black"/>
                </a:solidFill>
              </a:rPr>
              <a:t> que se </a:t>
            </a:r>
            <a:r>
              <a:rPr lang="en-US" sz="1000" dirty="0" err="1">
                <a:solidFill>
                  <a:prstClr val="black"/>
                </a:solidFill>
                <a:hlinkClick r:id="rId13"/>
              </a:rPr>
              <a:t>asocia</a:t>
            </a:r>
            <a:r>
              <a:rPr lang="en-US" sz="1000" dirty="0">
                <a:solidFill>
                  <a:prstClr val="black"/>
                </a:solidFill>
                <a:hlinkClick r:id="rId13"/>
              </a:rPr>
              <a:t> a </a:t>
            </a:r>
            <a:r>
              <a:rPr lang="en-US" sz="1000" dirty="0" err="1">
                <a:solidFill>
                  <a:prstClr val="black"/>
                </a:solidFill>
                <a:hlinkClick r:id="rId13"/>
              </a:rPr>
              <a:t>taponamiento</a:t>
            </a:r>
            <a:r>
              <a:rPr lang="en-US" sz="1000" dirty="0">
                <a:solidFill>
                  <a:prstClr val="black"/>
                </a:solidFill>
                <a:hlinkClick r:id="rId13"/>
              </a:rPr>
              <a:t> </a:t>
            </a:r>
            <a:r>
              <a:rPr lang="en-US" sz="1000" dirty="0" err="1">
                <a:solidFill>
                  <a:prstClr val="black"/>
                </a:solidFill>
                <a:hlinkClick r:id="rId13"/>
              </a:rPr>
              <a:t>cardíaco</a:t>
            </a:r>
            <a:r>
              <a:rPr lang="en-US" sz="1000" dirty="0">
                <a:solidFill>
                  <a:prstClr val="black"/>
                </a:solidFill>
                <a:hlinkClick r:id="rId13"/>
              </a:rPr>
              <a:t>, etc.</a:t>
            </a:r>
            <a:endParaRPr lang="en-US" sz="1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E74A9E01-D187-0A44-AC3A-74F2646BD9A0}"/>
                  </a:ext>
                </a:extLst>
              </p:cNvPr>
              <p:cNvSpPr/>
              <p:nvPr/>
            </p:nvSpPr>
            <p:spPr>
              <a:xfrm>
                <a:off x="3457939" y="2394139"/>
                <a:ext cx="1626727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b="1" dirty="0">
                    <a:latin typeface="Corbel" panose="020B0503020204020204" pitchFamily="34" charset="0"/>
                  </a:rPr>
                  <a:t>VPP </a:t>
                </a:r>
                <a14:m>
                  <m:oMath xmlns:m="http://schemas.openxmlformats.org/officeDocument/2006/math">
                    <m:r>
                      <a:rPr lang="en-US" sz="15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5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1" i="1">
                                <a:latin typeface="Cambria Math" panose="02040503050406030204" pitchFamily="18" charset="0"/>
                              </a:rPr>
                              <m:t>𝑷𝑷</m:t>
                            </m:r>
                          </m:e>
                          <m:sub>
                            <m:r>
                              <a:rPr lang="en-US" sz="15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s-AR" sz="1500" b="1" i="1" smtClean="0">
                                <a:latin typeface="Cambria Math" panose="02040503050406030204" pitchFamily="18" charset="0"/>
                              </a:rPr>
                              <m:t>á</m:t>
                            </m:r>
                            <m:r>
                              <a:rPr lang="en-US" sz="15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5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1" i="1">
                                <a:latin typeface="Cambria Math" panose="02040503050406030204" pitchFamily="18" charset="0"/>
                              </a:rPr>
                              <m:t>𝑷𝑷</m:t>
                            </m:r>
                          </m:e>
                          <m:sub>
                            <m:r>
                              <a:rPr lang="en-US" sz="1500" b="1" i="1">
                                <a:latin typeface="Cambria Math" panose="02040503050406030204" pitchFamily="18" charset="0"/>
                              </a:rPr>
                              <m:t>𝒎𝒊𝒏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5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1" i="1">
                                <a:latin typeface="Cambria Math" panose="02040503050406030204" pitchFamily="18" charset="0"/>
                              </a:rPr>
                              <m:t>𝑷𝑷</m:t>
                            </m:r>
                          </m:e>
                          <m:sub>
                            <m:r>
                              <a:rPr lang="es-AR" sz="1500" b="1" i="1" smtClean="0">
                                <a:latin typeface="Cambria Math" panose="02040503050406030204" pitchFamily="18" charset="0"/>
                              </a:rPr>
                              <m:t>𝒎𝒆𝒅𝒊𝒂</m:t>
                            </m:r>
                          </m:sub>
                        </m:sSub>
                      </m:den>
                    </m:f>
                  </m:oMath>
                </a14:m>
                <a:endParaRPr lang="en-US" sz="15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E74A9E01-D187-0A44-AC3A-74F2646BD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939" y="2394139"/>
                <a:ext cx="1626727" cy="4531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0D6F9F2C-A7E4-4B41-A91A-CC4E41C430B7}"/>
              </a:ext>
            </a:extLst>
          </p:cNvPr>
          <p:cNvGrpSpPr/>
          <p:nvPr/>
        </p:nvGrpSpPr>
        <p:grpSpPr>
          <a:xfrm>
            <a:off x="3129272" y="2096987"/>
            <a:ext cx="1253779" cy="588916"/>
            <a:chOff x="3104971" y="3226662"/>
            <a:chExt cx="1253779" cy="588916"/>
          </a:xfrm>
        </p:grpSpPr>
        <p:grpSp>
          <p:nvGrpSpPr>
            <p:cNvPr id="1062" name="Group 1061">
              <a:extLst>
                <a:ext uri="{FF2B5EF4-FFF2-40B4-BE49-F238E27FC236}">
                  <a16:creationId xmlns:a16="http://schemas.microsoft.com/office/drawing/2014/main" id="{670E4064-EC63-6C48-AA32-C25F8AC07BE5}"/>
                </a:ext>
              </a:extLst>
            </p:cNvPr>
            <p:cNvGrpSpPr/>
            <p:nvPr/>
          </p:nvGrpSpPr>
          <p:grpSpPr>
            <a:xfrm>
              <a:off x="3104971" y="3226662"/>
              <a:ext cx="760388" cy="584917"/>
              <a:chOff x="3320183" y="4090581"/>
              <a:chExt cx="760388" cy="584917"/>
            </a:xfrm>
          </p:grpSpPr>
          <p:sp>
            <p:nvSpPr>
              <p:cNvPr id="1056" name="Arc 1055">
                <a:extLst>
                  <a:ext uri="{FF2B5EF4-FFF2-40B4-BE49-F238E27FC236}">
                    <a16:creationId xmlns:a16="http://schemas.microsoft.com/office/drawing/2014/main" id="{4A246880-9C94-5A48-B3EB-F4F40F6FA19F}"/>
                  </a:ext>
                </a:extLst>
              </p:cNvPr>
              <p:cNvSpPr/>
              <p:nvPr/>
            </p:nvSpPr>
            <p:spPr>
              <a:xfrm rot="16200000">
                <a:off x="3393162" y="4137780"/>
                <a:ext cx="582047" cy="493390"/>
              </a:xfrm>
              <a:prstGeom prst="arc">
                <a:avLst>
                  <a:gd name="adj1" fmla="val 16200000"/>
                  <a:gd name="adj2" fmla="val 21174226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61" name="Group 1060">
                <a:extLst>
                  <a:ext uri="{FF2B5EF4-FFF2-40B4-BE49-F238E27FC236}">
                    <a16:creationId xmlns:a16="http://schemas.microsoft.com/office/drawing/2014/main" id="{243F104D-27A5-2045-BBC8-1E14EF75DD50}"/>
                  </a:ext>
                </a:extLst>
              </p:cNvPr>
              <p:cNvGrpSpPr/>
              <p:nvPr/>
            </p:nvGrpSpPr>
            <p:grpSpPr>
              <a:xfrm>
                <a:off x="3320183" y="4090581"/>
                <a:ext cx="760388" cy="297893"/>
                <a:chOff x="3320183" y="4090581"/>
                <a:chExt cx="760388" cy="297893"/>
              </a:xfrm>
            </p:grpSpPr>
            <p:cxnSp>
              <p:nvCxnSpPr>
                <p:cNvPr id="1054" name="Straight Connector 1053">
                  <a:extLst>
                    <a:ext uri="{FF2B5EF4-FFF2-40B4-BE49-F238E27FC236}">
                      <a16:creationId xmlns:a16="http://schemas.microsoft.com/office/drawing/2014/main" id="{59A0B808-251C-DF48-85BC-0088C8D304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20183" y="4385564"/>
                  <a:ext cx="117673" cy="0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>
                  <a:extLst>
                    <a:ext uri="{FF2B5EF4-FFF2-40B4-BE49-F238E27FC236}">
                      <a16:creationId xmlns:a16="http://schemas.microsoft.com/office/drawing/2014/main" id="{A4E1A4ED-EC7B-534F-99CC-A0D84DB7D9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73162" y="4385564"/>
                  <a:ext cx="307409" cy="2910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>
                  <a:extLst>
                    <a:ext uri="{FF2B5EF4-FFF2-40B4-BE49-F238E27FC236}">
                      <a16:creationId xmlns:a16="http://schemas.microsoft.com/office/drawing/2014/main" id="{DC6190D2-2E84-9F41-AD54-55B14384F1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73162" y="4093451"/>
                  <a:ext cx="0" cy="292113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>
                  <a:extLst>
                    <a:ext uri="{FF2B5EF4-FFF2-40B4-BE49-F238E27FC236}">
                      <a16:creationId xmlns:a16="http://schemas.microsoft.com/office/drawing/2014/main" id="{FAC3CE4D-E3F8-9F47-8887-76EF00D3284C}"/>
                    </a:ext>
                  </a:extLst>
                </p:cNvPr>
                <p:cNvCxnSpPr>
                  <a:cxnSpLocks/>
                  <a:stCxn id="1056" idx="2"/>
                </p:cNvCxnSpPr>
                <p:nvPr/>
              </p:nvCxnSpPr>
              <p:spPr>
                <a:xfrm flipV="1">
                  <a:off x="3648341" y="4090581"/>
                  <a:ext cx="125182" cy="5959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1" name="Arc 250">
              <a:extLst>
                <a:ext uri="{FF2B5EF4-FFF2-40B4-BE49-F238E27FC236}">
                  <a16:creationId xmlns:a16="http://schemas.microsoft.com/office/drawing/2014/main" id="{1866597A-7011-F846-8E20-3193DAD6780C}"/>
                </a:ext>
              </a:extLst>
            </p:cNvPr>
            <p:cNvSpPr/>
            <p:nvPr/>
          </p:nvSpPr>
          <p:spPr>
            <a:xfrm rot="16200000">
              <a:off x="3821031" y="3277860"/>
              <a:ext cx="582047" cy="493390"/>
            </a:xfrm>
            <a:prstGeom prst="arc">
              <a:avLst>
                <a:gd name="adj1" fmla="val 16200000"/>
                <a:gd name="adj2" fmla="val 21174226"/>
              </a:avLst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229E62F1-4036-CD4D-AD9A-B7905063000A}"/>
                </a:ext>
              </a:extLst>
            </p:cNvPr>
            <p:cNvCxnSpPr>
              <a:cxnSpLocks/>
            </p:cNvCxnSpPr>
            <p:nvPr/>
          </p:nvCxnSpPr>
          <p:spPr>
            <a:xfrm>
              <a:off x="4195373" y="3233531"/>
              <a:ext cx="0" cy="292113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3F55E1D9-5047-0740-95CE-D9F1824CDC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70552" y="3230661"/>
              <a:ext cx="125182" cy="5959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AE81A7D9-3A9B-7142-81E1-2949BAC3FE6D}"/>
                </a:ext>
              </a:extLst>
            </p:cNvPr>
            <p:cNvCxnSpPr>
              <a:cxnSpLocks/>
            </p:cNvCxnSpPr>
            <p:nvPr/>
          </p:nvCxnSpPr>
          <p:spPr>
            <a:xfrm>
              <a:off x="4195373" y="3529733"/>
              <a:ext cx="117673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5209D805-6A36-8245-8FA2-BEEF337449BC}"/>
              </a:ext>
            </a:extLst>
          </p:cNvPr>
          <p:cNvGrpSpPr/>
          <p:nvPr/>
        </p:nvGrpSpPr>
        <p:grpSpPr>
          <a:xfrm>
            <a:off x="4412179" y="2107329"/>
            <a:ext cx="1543823" cy="588916"/>
            <a:chOff x="2938489" y="3226662"/>
            <a:chExt cx="1543823" cy="588916"/>
          </a:xfrm>
        </p:grpSpPr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828A99EA-DDD9-5F4D-ADA8-5EDD4C453962}"/>
                </a:ext>
              </a:extLst>
            </p:cNvPr>
            <p:cNvGrpSpPr/>
            <p:nvPr/>
          </p:nvGrpSpPr>
          <p:grpSpPr>
            <a:xfrm>
              <a:off x="2938489" y="3226662"/>
              <a:ext cx="1049813" cy="584917"/>
              <a:chOff x="3153701" y="4090581"/>
              <a:chExt cx="1049813" cy="584917"/>
            </a:xfrm>
          </p:grpSpPr>
          <p:sp>
            <p:nvSpPr>
              <p:cNvPr id="264" name="Arc 263">
                <a:extLst>
                  <a:ext uri="{FF2B5EF4-FFF2-40B4-BE49-F238E27FC236}">
                    <a16:creationId xmlns:a16="http://schemas.microsoft.com/office/drawing/2014/main" id="{B9E4080B-76CB-B54E-ABE2-5DACC64D2547}"/>
                  </a:ext>
                </a:extLst>
              </p:cNvPr>
              <p:cNvSpPr/>
              <p:nvPr/>
            </p:nvSpPr>
            <p:spPr>
              <a:xfrm rot="16200000">
                <a:off x="3393162" y="4137780"/>
                <a:ext cx="582047" cy="493390"/>
              </a:xfrm>
              <a:prstGeom prst="arc">
                <a:avLst>
                  <a:gd name="adj1" fmla="val 16200000"/>
                  <a:gd name="adj2" fmla="val 21174226"/>
                </a:avLst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8AF5A707-C5BB-344D-B476-549CE3AB001F}"/>
                  </a:ext>
                </a:extLst>
              </p:cNvPr>
              <p:cNvGrpSpPr/>
              <p:nvPr/>
            </p:nvGrpSpPr>
            <p:grpSpPr>
              <a:xfrm>
                <a:off x="3153701" y="4090581"/>
                <a:ext cx="1049813" cy="294983"/>
                <a:chOff x="3153701" y="4090581"/>
                <a:chExt cx="1049813" cy="294983"/>
              </a:xfrm>
            </p:grpSpPr>
            <p:cxnSp>
              <p:nvCxnSpPr>
                <p:cNvPr id="266" name="Straight Connector 265">
                  <a:extLst>
                    <a:ext uri="{FF2B5EF4-FFF2-40B4-BE49-F238E27FC236}">
                      <a16:creationId xmlns:a16="http://schemas.microsoft.com/office/drawing/2014/main" id="{D125EA67-9906-944F-BBB1-D5D48D5528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53701" y="4385564"/>
                  <a:ext cx="284155" cy="0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>
                  <a:extLst>
                    <a:ext uri="{FF2B5EF4-FFF2-40B4-BE49-F238E27FC236}">
                      <a16:creationId xmlns:a16="http://schemas.microsoft.com/office/drawing/2014/main" id="{A1A22836-C8EF-EC44-9862-4C6AD14EA8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73162" y="4385564"/>
                  <a:ext cx="430352" cy="0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>
                  <a:extLst>
                    <a:ext uri="{FF2B5EF4-FFF2-40B4-BE49-F238E27FC236}">
                      <a16:creationId xmlns:a16="http://schemas.microsoft.com/office/drawing/2014/main" id="{193BFA74-8B25-3B42-845D-28E27BA4F0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73162" y="4093451"/>
                  <a:ext cx="0" cy="292113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>
                  <a:extLst>
                    <a:ext uri="{FF2B5EF4-FFF2-40B4-BE49-F238E27FC236}">
                      <a16:creationId xmlns:a16="http://schemas.microsoft.com/office/drawing/2014/main" id="{1A7195FA-7D1F-314F-99F2-E6DC748F55B6}"/>
                    </a:ext>
                  </a:extLst>
                </p:cNvPr>
                <p:cNvCxnSpPr>
                  <a:cxnSpLocks/>
                  <a:stCxn id="264" idx="2"/>
                </p:cNvCxnSpPr>
                <p:nvPr/>
              </p:nvCxnSpPr>
              <p:spPr>
                <a:xfrm flipV="1">
                  <a:off x="3648341" y="4090581"/>
                  <a:ext cx="125182" cy="5959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0" name="Arc 259">
              <a:extLst>
                <a:ext uri="{FF2B5EF4-FFF2-40B4-BE49-F238E27FC236}">
                  <a16:creationId xmlns:a16="http://schemas.microsoft.com/office/drawing/2014/main" id="{07DEB283-5BDE-2744-A5CD-E857A86CFF16}"/>
                </a:ext>
              </a:extLst>
            </p:cNvPr>
            <p:cNvSpPr/>
            <p:nvPr/>
          </p:nvSpPr>
          <p:spPr>
            <a:xfrm rot="16200000">
              <a:off x="3944593" y="3277860"/>
              <a:ext cx="582047" cy="493390"/>
            </a:xfrm>
            <a:prstGeom prst="arc">
              <a:avLst>
                <a:gd name="adj1" fmla="val 16200000"/>
                <a:gd name="adj2" fmla="val 21174226"/>
              </a:avLst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BF05C327-5BD6-6F4D-B2ED-56059FC754C7}"/>
                </a:ext>
              </a:extLst>
            </p:cNvPr>
            <p:cNvCxnSpPr>
              <a:cxnSpLocks/>
            </p:cNvCxnSpPr>
            <p:nvPr/>
          </p:nvCxnSpPr>
          <p:spPr>
            <a:xfrm>
              <a:off x="4312763" y="3233531"/>
              <a:ext cx="0" cy="292113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D4E03D26-4F97-9841-9245-D1BA02560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4114" y="3230661"/>
              <a:ext cx="125182" cy="5959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2035940D-641F-204A-ABA9-E4B7A4F4F495}"/>
                </a:ext>
              </a:extLst>
            </p:cNvPr>
            <p:cNvCxnSpPr>
              <a:cxnSpLocks/>
            </p:cNvCxnSpPr>
            <p:nvPr/>
          </p:nvCxnSpPr>
          <p:spPr>
            <a:xfrm>
              <a:off x="4312763" y="3529733"/>
              <a:ext cx="117673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2" name="Rectangle 271">
            <a:extLst>
              <a:ext uri="{FF2B5EF4-FFF2-40B4-BE49-F238E27FC236}">
                <a16:creationId xmlns:a16="http://schemas.microsoft.com/office/drawing/2014/main" id="{8D3C9956-5144-644F-A62A-2A57FB202C4D}"/>
              </a:ext>
            </a:extLst>
          </p:cNvPr>
          <p:cNvSpPr/>
          <p:nvPr/>
        </p:nvSpPr>
        <p:spPr>
          <a:xfrm rot="16200000">
            <a:off x="2599575" y="1633849"/>
            <a:ext cx="7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err="1">
                <a:solidFill>
                  <a:srgbClr val="C00000"/>
                </a:solidFill>
              </a:rPr>
              <a:t>Presión</a:t>
            </a:r>
            <a:r>
              <a:rPr lang="en-US" sz="800" dirty="0">
                <a:solidFill>
                  <a:srgbClr val="C00000"/>
                </a:solidFill>
              </a:rPr>
              <a:t> Arterial</a:t>
            </a:r>
            <a:endParaRPr lang="en-US" sz="800" b="1" cap="small" dirty="0">
              <a:solidFill>
                <a:srgbClr val="C00000"/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340C496A-6C8D-A643-A16A-3FFC8DD0D674}"/>
              </a:ext>
            </a:extLst>
          </p:cNvPr>
          <p:cNvSpPr/>
          <p:nvPr/>
        </p:nvSpPr>
        <p:spPr>
          <a:xfrm rot="16200000">
            <a:off x="2616348" y="2064093"/>
            <a:ext cx="7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err="1">
                <a:solidFill>
                  <a:schemeClr val="accent1"/>
                </a:solidFill>
              </a:rPr>
              <a:t>Presión</a:t>
            </a:r>
            <a:r>
              <a:rPr lang="en-US" sz="800" dirty="0">
                <a:solidFill>
                  <a:schemeClr val="accent1"/>
                </a:solidFill>
              </a:rPr>
              <a:t> </a:t>
            </a:r>
            <a:br>
              <a:rPr lang="en-US" sz="800" dirty="0">
                <a:solidFill>
                  <a:schemeClr val="accent1"/>
                </a:solidFill>
              </a:rPr>
            </a:br>
            <a:r>
              <a:rPr lang="en-US" sz="800" dirty="0" err="1">
                <a:solidFill>
                  <a:schemeClr val="accent1"/>
                </a:solidFill>
              </a:rPr>
              <a:t>vía</a:t>
            </a:r>
            <a:r>
              <a:rPr lang="en-US" sz="800" dirty="0">
                <a:solidFill>
                  <a:schemeClr val="accent1"/>
                </a:solidFill>
              </a:rPr>
              <a:t> </a:t>
            </a:r>
            <a:r>
              <a:rPr lang="en-US" sz="800" dirty="0" err="1">
                <a:solidFill>
                  <a:schemeClr val="accent1"/>
                </a:solidFill>
              </a:rPr>
              <a:t>aérea</a:t>
            </a:r>
            <a:endParaRPr lang="en-US" sz="800" b="1" cap="small" dirty="0">
              <a:solidFill>
                <a:schemeClr val="accent1"/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77" name="Freeform 276">
            <a:extLst>
              <a:ext uri="{FF2B5EF4-FFF2-40B4-BE49-F238E27FC236}">
                <a16:creationId xmlns:a16="http://schemas.microsoft.com/office/drawing/2014/main" id="{B95CA7AD-DED8-3843-B46A-8871078FE014}"/>
              </a:ext>
            </a:extLst>
          </p:cNvPr>
          <p:cNvSpPr/>
          <p:nvPr/>
        </p:nvSpPr>
        <p:spPr>
          <a:xfrm>
            <a:off x="2912891" y="4725105"/>
            <a:ext cx="431841" cy="403616"/>
          </a:xfrm>
          <a:custGeom>
            <a:avLst/>
            <a:gdLst>
              <a:gd name="connsiteX0" fmla="*/ 0 w 1036698"/>
              <a:gd name="connsiteY0" fmla="*/ 1446972 h 1472888"/>
              <a:gd name="connsiteX1" fmla="*/ 64794 w 1036698"/>
              <a:gd name="connsiteY1" fmla="*/ 112302 h 1472888"/>
              <a:gd name="connsiteX2" fmla="*/ 362844 w 1036698"/>
              <a:gd name="connsiteY2" fmla="*/ 773158 h 1472888"/>
              <a:gd name="connsiteX3" fmla="*/ 466514 w 1036698"/>
              <a:gd name="connsiteY3" fmla="*/ 721326 h 1472888"/>
              <a:gd name="connsiteX4" fmla="*/ 557225 w 1036698"/>
              <a:gd name="connsiteY4" fmla="*/ 1084149 h 1472888"/>
              <a:gd name="connsiteX5" fmla="*/ 1036698 w 1036698"/>
              <a:gd name="connsiteY5" fmla="*/ 1472888 h 147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6698" h="1472888">
                <a:moveTo>
                  <a:pt x="0" y="1446972"/>
                </a:moveTo>
                <a:cubicBezTo>
                  <a:pt x="2160" y="835788"/>
                  <a:pt x="4320" y="224604"/>
                  <a:pt x="64794" y="112302"/>
                </a:cubicBezTo>
                <a:cubicBezTo>
                  <a:pt x="125268" y="0"/>
                  <a:pt x="295891" y="671654"/>
                  <a:pt x="362844" y="773158"/>
                </a:cubicBezTo>
                <a:cubicBezTo>
                  <a:pt x="429797" y="874662"/>
                  <a:pt x="434117" y="669494"/>
                  <a:pt x="466514" y="721326"/>
                </a:cubicBezTo>
                <a:cubicBezTo>
                  <a:pt x="498911" y="773158"/>
                  <a:pt x="462194" y="958889"/>
                  <a:pt x="557225" y="1084149"/>
                </a:cubicBezTo>
                <a:cubicBezTo>
                  <a:pt x="652256" y="1209409"/>
                  <a:pt x="1036698" y="1472888"/>
                  <a:pt x="1036698" y="1472888"/>
                </a:cubicBezTo>
              </a:path>
            </a:pathLst>
          </a:cu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Freeform 277">
            <a:extLst>
              <a:ext uri="{FF2B5EF4-FFF2-40B4-BE49-F238E27FC236}">
                <a16:creationId xmlns:a16="http://schemas.microsoft.com/office/drawing/2014/main" id="{CE04C5AE-B90E-264A-AF2E-C2D15B4D747C}"/>
              </a:ext>
            </a:extLst>
          </p:cNvPr>
          <p:cNvSpPr/>
          <p:nvPr/>
        </p:nvSpPr>
        <p:spPr>
          <a:xfrm>
            <a:off x="3333342" y="4897891"/>
            <a:ext cx="431841" cy="230833"/>
          </a:xfrm>
          <a:custGeom>
            <a:avLst/>
            <a:gdLst>
              <a:gd name="connsiteX0" fmla="*/ 0 w 1036698"/>
              <a:gd name="connsiteY0" fmla="*/ 1446972 h 1472888"/>
              <a:gd name="connsiteX1" fmla="*/ 64794 w 1036698"/>
              <a:gd name="connsiteY1" fmla="*/ 112302 h 1472888"/>
              <a:gd name="connsiteX2" fmla="*/ 362844 w 1036698"/>
              <a:gd name="connsiteY2" fmla="*/ 773158 h 1472888"/>
              <a:gd name="connsiteX3" fmla="*/ 466514 w 1036698"/>
              <a:gd name="connsiteY3" fmla="*/ 721326 h 1472888"/>
              <a:gd name="connsiteX4" fmla="*/ 557225 w 1036698"/>
              <a:gd name="connsiteY4" fmla="*/ 1084149 h 1472888"/>
              <a:gd name="connsiteX5" fmla="*/ 1036698 w 1036698"/>
              <a:gd name="connsiteY5" fmla="*/ 1472888 h 147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6698" h="1472888">
                <a:moveTo>
                  <a:pt x="0" y="1446972"/>
                </a:moveTo>
                <a:cubicBezTo>
                  <a:pt x="2160" y="835788"/>
                  <a:pt x="4320" y="224604"/>
                  <a:pt x="64794" y="112302"/>
                </a:cubicBezTo>
                <a:cubicBezTo>
                  <a:pt x="125268" y="0"/>
                  <a:pt x="295891" y="671654"/>
                  <a:pt x="362844" y="773158"/>
                </a:cubicBezTo>
                <a:cubicBezTo>
                  <a:pt x="429797" y="874662"/>
                  <a:pt x="434117" y="669494"/>
                  <a:pt x="466514" y="721326"/>
                </a:cubicBezTo>
                <a:cubicBezTo>
                  <a:pt x="498911" y="773158"/>
                  <a:pt x="462194" y="958889"/>
                  <a:pt x="557225" y="1084149"/>
                </a:cubicBezTo>
                <a:cubicBezTo>
                  <a:pt x="652256" y="1209409"/>
                  <a:pt x="1036698" y="1472888"/>
                  <a:pt x="1036698" y="1472888"/>
                </a:cubicBezTo>
              </a:path>
            </a:pathLst>
          </a:cu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78">
            <a:extLst>
              <a:ext uri="{FF2B5EF4-FFF2-40B4-BE49-F238E27FC236}">
                <a16:creationId xmlns:a16="http://schemas.microsoft.com/office/drawing/2014/main" id="{BDED5956-5D39-5E4E-AD33-49E723D4068A}"/>
              </a:ext>
            </a:extLst>
          </p:cNvPr>
          <p:cNvSpPr/>
          <p:nvPr/>
        </p:nvSpPr>
        <p:spPr>
          <a:xfrm>
            <a:off x="3759202" y="4725105"/>
            <a:ext cx="431841" cy="403616"/>
          </a:xfrm>
          <a:custGeom>
            <a:avLst/>
            <a:gdLst>
              <a:gd name="connsiteX0" fmla="*/ 0 w 1036698"/>
              <a:gd name="connsiteY0" fmla="*/ 1446972 h 1472888"/>
              <a:gd name="connsiteX1" fmla="*/ 64794 w 1036698"/>
              <a:gd name="connsiteY1" fmla="*/ 112302 h 1472888"/>
              <a:gd name="connsiteX2" fmla="*/ 362844 w 1036698"/>
              <a:gd name="connsiteY2" fmla="*/ 773158 h 1472888"/>
              <a:gd name="connsiteX3" fmla="*/ 466514 w 1036698"/>
              <a:gd name="connsiteY3" fmla="*/ 721326 h 1472888"/>
              <a:gd name="connsiteX4" fmla="*/ 557225 w 1036698"/>
              <a:gd name="connsiteY4" fmla="*/ 1084149 h 1472888"/>
              <a:gd name="connsiteX5" fmla="*/ 1036698 w 1036698"/>
              <a:gd name="connsiteY5" fmla="*/ 1472888 h 147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6698" h="1472888">
                <a:moveTo>
                  <a:pt x="0" y="1446972"/>
                </a:moveTo>
                <a:cubicBezTo>
                  <a:pt x="2160" y="835788"/>
                  <a:pt x="4320" y="224604"/>
                  <a:pt x="64794" y="112302"/>
                </a:cubicBezTo>
                <a:cubicBezTo>
                  <a:pt x="125268" y="0"/>
                  <a:pt x="295891" y="671654"/>
                  <a:pt x="362844" y="773158"/>
                </a:cubicBezTo>
                <a:cubicBezTo>
                  <a:pt x="429797" y="874662"/>
                  <a:pt x="434117" y="669494"/>
                  <a:pt x="466514" y="721326"/>
                </a:cubicBezTo>
                <a:cubicBezTo>
                  <a:pt x="498911" y="773158"/>
                  <a:pt x="462194" y="958889"/>
                  <a:pt x="557225" y="1084149"/>
                </a:cubicBezTo>
                <a:cubicBezTo>
                  <a:pt x="652256" y="1209409"/>
                  <a:pt x="1036698" y="1472888"/>
                  <a:pt x="1036698" y="1472888"/>
                </a:cubicBezTo>
              </a:path>
            </a:pathLst>
          </a:cu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Freeform 279">
            <a:extLst>
              <a:ext uri="{FF2B5EF4-FFF2-40B4-BE49-F238E27FC236}">
                <a16:creationId xmlns:a16="http://schemas.microsoft.com/office/drawing/2014/main" id="{B5087F58-3573-FA44-92B6-AC3EA2D5AB0A}"/>
              </a:ext>
            </a:extLst>
          </p:cNvPr>
          <p:cNvSpPr/>
          <p:nvPr/>
        </p:nvSpPr>
        <p:spPr>
          <a:xfrm>
            <a:off x="4178490" y="4893654"/>
            <a:ext cx="431841" cy="235068"/>
          </a:xfrm>
          <a:custGeom>
            <a:avLst/>
            <a:gdLst>
              <a:gd name="connsiteX0" fmla="*/ 0 w 1036698"/>
              <a:gd name="connsiteY0" fmla="*/ 1446972 h 1472888"/>
              <a:gd name="connsiteX1" fmla="*/ 64794 w 1036698"/>
              <a:gd name="connsiteY1" fmla="*/ 112302 h 1472888"/>
              <a:gd name="connsiteX2" fmla="*/ 362844 w 1036698"/>
              <a:gd name="connsiteY2" fmla="*/ 773158 h 1472888"/>
              <a:gd name="connsiteX3" fmla="*/ 466514 w 1036698"/>
              <a:gd name="connsiteY3" fmla="*/ 721326 h 1472888"/>
              <a:gd name="connsiteX4" fmla="*/ 557225 w 1036698"/>
              <a:gd name="connsiteY4" fmla="*/ 1084149 h 1472888"/>
              <a:gd name="connsiteX5" fmla="*/ 1036698 w 1036698"/>
              <a:gd name="connsiteY5" fmla="*/ 1472888 h 147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6698" h="1472888">
                <a:moveTo>
                  <a:pt x="0" y="1446972"/>
                </a:moveTo>
                <a:cubicBezTo>
                  <a:pt x="2160" y="835788"/>
                  <a:pt x="4320" y="224604"/>
                  <a:pt x="64794" y="112302"/>
                </a:cubicBezTo>
                <a:cubicBezTo>
                  <a:pt x="125268" y="0"/>
                  <a:pt x="295891" y="671654"/>
                  <a:pt x="362844" y="773158"/>
                </a:cubicBezTo>
                <a:cubicBezTo>
                  <a:pt x="429797" y="874662"/>
                  <a:pt x="434117" y="669494"/>
                  <a:pt x="466514" y="721326"/>
                </a:cubicBezTo>
                <a:cubicBezTo>
                  <a:pt x="498911" y="773158"/>
                  <a:pt x="462194" y="958889"/>
                  <a:pt x="557225" y="1084149"/>
                </a:cubicBezTo>
                <a:cubicBezTo>
                  <a:pt x="652256" y="1209409"/>
                  <a:pt x="1036698" y="1472888"/>
                  <a:pt x="1036698" y="1472888"/>
                </a:cubicBezTo>
              </a:path>
            </a:pathLst>
          </a:cu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Freeform 280">
            <a:extLst>
              <a:ext uri="{FF2B5EF4-FFF2-40B4-BE49-F238E27FC236}">
                <a16:creationId xmlns:a16="http://schemas.microsoft.com/office/drawing/2014/main" id="{7F6E3BAE-B6BC-4D43-830F-98C98B8946B4}"/>
              </a:ext>
            </a:extLst>
          </p:cNvPr>
          <p:cNvSpPr/>
          <p:nvPr/>
        </p:nvSpPr>
        <p:spPr>
          <a:xfrm>
            <a:off x="4601945" y="4725105"/>
            <a:ext cx="431841" cy="403616"/>
          </a:xfrm>
          <a:custGeom>
            <a:avLst/>
            <a:gdLst>
              <a:gd name="connsiteX0" fmla="*/ 0 w 1036698"/>
              <a:gd name="connsiteY0" fmla="*/ 1446972 h 1472888"/>
              <a:gd name="connsiteX1" fmla="*/ 64794 w 1036698"/>
              <a:gd name="connsiteY1" fmla="*/ 112302 h 1472888"/>
              <a:gd name="connsiteX2" fmla="*/ 362844 w 1036698"/>
              <a:gd name="connsiteY2" fmla="*/ 773158 h 1472888"/>
              <a:gd name="connsiteX3" fmla="*/ 466514 w 1036698"/>
              <a:gd name="connsiteY3" fmla="*/ 721326 h 1472888"/>
              <a:gd name="connsiteX4" fmla="*/ 557225 w 1036698"/>
              <a:gd name="connsiteY4" fmla="*/ 1084149 h 1472888"/>
              <a:gd name="connsiteX5" fmla="*/ 1036698 w 1036698"/>
              <a:gd name="connsiteY5" fmla="*/ 1472888 h 147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6698" h="1472888">
                <a:moveTo>
                  <a:pt x="0" y="1446972"/>
                </a:moveTo>
                <a:cubicBezTo>
                  <a:pt x="2160" y="835788"/>
                  <a:pt x="4320" y="224604"/>
                  <a:pt x="64794" y="112302"/>
                </a:cubicBezTo>
                <a:cubicBezTo>
                  <a:pt x="125268" y="0"/>
                  <a:pt x="295891" y="671654"/>
                  <a:pt x="362844" y="773158"/>
                </a:cubicBezTo>
                <a:cubicBezTo>
                  <a:pt x="429797" y="874662"/>
                  <a:pt x="434117" y="669494"/>
                  <a:pt x="466514" y="721326"/>
                </a:cubicBezTo>
                <a:cubicBezTo>
                  <a:pt x="498911" y="773158"/>
                  <a:pt x="462194" y="958889"/>
                  <a:pt x="557225" y="1084149"/>
                </a:cubicBezTo>
                <a:cubicBezTo>
                  <a:pt x="652256" y="1209409"/>
                  <a:pt x="1036698" y="1472888"/>
                  <a:pt x="1036698" y="1472888"/>
                </a:cubicBezTo>
              </a:path>
            </a:pathLst>
          </a:cu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Freeform 281">
            <a:extLst>
              <a:ext uri="{FF2B5EF4-FFF2-40B4-BE49-F238E27FC236}">
                <a16:creationId xmlns:a16="http://schemas.microsoft.com/office/drawing/2014/main" id="{1D14F93E-95A1-AD41-983E-5040EB7B0E21}"/>
              </a:ext>
            </a:extLst>
          </p:cNvPr>
          <p:cNvSpPr/>
          <p:nvPr/>
        </p:nvSpPr>
        <p:spPr>
          <a:xfrm>
            <a:off x="5027846" y="4893654"/>
            <a:ext cx="431841" cy="235068"/>
          </a:xfrm>
          <a:custGeom>
            <a:avLst/>
            <a:gdLst>
              <a:gd name="connsiteX0" fmla="*/ 0 w 1036698"/>
              <a:gd name="connsiteY0" fmla="*/ 1446972 h 1472888"/>
              <a:gd name="connsiteX1" fmla="*/ 64794 w 1036698"/>
              <a:gd name="connsiteY1" fmla="*/ 112302 h 1472888"/>
              <a:gd name="connsiteX2" fmla="*/ 362844 w 1036698"/>
              <a:gd name="connsiteY2" fmla="*/ 773158 h 1472888"/>
              <a:gd name="connsiteX3" fmla="*/ 466514 w 1036698"/>
              <a:gd name="connsiteY3" fmla="*/ 721326 h 1472888"/>
              <a:gd name="connsiteX4" fmla="*/ 557225 w 1036698"/>
              <a:gd name="connsiteY4" fmla="*/ 1084149 h 1472888"/>
              <a:gd name="connsiteX5" fmla="*/ 1036698 w 1036698"/>
              <a:gd name="connsiteY5" fmla="*/ 1472888 h 147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6698" h="1472888">
                <a:moveTo>
                  <a:pt x="0" y="1446972"/>
                </a:moveTo>
                <a:cubicBezTo>
                  <a:pt x="2160" y="835788"/>
                  <a:pt x="4320" y="224604"/>
                  <a:pt x="64794" y="112302"/>
                </a:cubicBezTo>
                <a:cubicBezTo>
                  <a:pt x="125268" y="0"/>
                  <a:pt x="295891" y="671654"/>
                  <a:pt x="362844" y="773158"/>
                </a:cubicBezTo>
                <a:cubicBezTo>
                  <a:pt x="429797" y="874662"/>
                  <a:pt x="434117" y="669494"/>
                  <a:pt x="466514" y="721326"/>
                </a:cubicBezTo>
                <a:cubicBezTo>
                  <a:pt x="498911" y="773158"/>
                  <a:pt x="462194" y="958889"/>
                  <a:pt x="557225" y="1084149"/>
                </a:cubicBezTo>
                <a:cubicBezTo>
                  <a:pt x="652256" y="1209409"/>
                  <a:pt x="1036698" y="1472888"/>
                  <a:pt x="1036698" y="1472888"/>
                </a:cubicBezTo>
              </a:path>
            </a:pathLst>
          </a:cu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6B278E7A-672D-EC40-977E-CA3B4DA343C9}"/>
              </a:ext>
            </a:extLst>
          </p:cNvPr>
          <p:cNvSpPr txBox="1"/>
          <p:nvPr/>
        </p:nvSpPr>
        <p:spPr>
          <a:xfrm>
            <a:off x="2768403" y="5094140"/>
            <a:ext cx="3212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/>
              <a:t>Pulsus alternans </a:t>
            </a:r>
            <a:r>
              <a:rPr lang="en-US" sz="1000" i="1" dirty="0"/>
              <a:t> </a:t>
            </a:r>
            <a:r>
              <a:rPr lang="en-US" sz="1000" dirty="0"/>
              <a:t>- </a:t>
            </a:r>
            <a:r>
              <a:rPr lang="en-US" sz="1000" dirty="0" err="1"/>
              <a:t>pulso</a:t>
            </a:r>
            <a:r>
              <a:rPr lang="en-US" sz="1000" dirty="0"/>
              <a:t> </a:t>
            </a:r>
            <a:r>
              <a:rPr lang="en-US" sz="1000" dirty="0" err="1"/>
              <a:t>fuerte</a:t>
            </a:r>
            <a:r>
              <a:rPr lang="en-US" sz="1000" dirty="0"/>
              <a:t> y </a:t>
            </a:r>
            <a:r>
              <a:rPr lang="en-US" sz="1000" dirty="0" err="1"/>
              <a:t>débil</a:t>
            </a:r>
            <a:r>
              <a:rPr lang="en-US" sz="1000" dirty="0"/>
              <a:t> </a:t>
            </a:r>
            <a:r>
              <a:rPr lang="en-US" sz="1000" dirty="0" err="1"/>
              <a:t>alternante</a:t>
            </a:r>
            <a:r>
              <a:rPr lang="en-US" sz="1000" dirty="0"/>
              <a:t>: </a:t>
            </a:r>
            <a:r>
              <a:rPr lang="en-US" sz="1000" dirty="0" err="1"/>
              <a:t>presente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bajo </a:t>
            </a:r>
            <a:r>
              <a:rPr lang="en-US" sz="1000" dirty="0" err="1"/>
              <a:t>gasto</a:t>
            </a:r>
            <a:r>
              <a:rPr lang="en-US" sz="1000" dirty="0"/>
              <a:t> </a:t>
            </a:r>
            <a:r>
              <a:rPr lang="en-US" sz="1000" dirty="0" err="1"/>
              <a:t>cardíaco</a:t>
            </a:r>
            <a:r>
              <a:rPr lang="en-US" sz="1000" dirty="0"/>
              <a:t> y </a:t>
            </a:r>
            <a:r>
              <a:rPr lang="en-US" sz="1000" dirty="0" err="1"/>
              <a:t>causas</a:t>
            </a:r>
            <a:r>
              <a:rPr lang="en-US" sz="1000" dirty="0"/>
              <a:t> de </a:t>
            </a:r>
            <a:r>
              <a:rPr lang="en-US" sz="1000" i="1" dirty="0"/>
              <a:t>shock</a:t>
            </a:r>
            <a:endParaRPr lang="en-US" sz="1000" b="1" i="1" dirty="0"/>
          </a:p>
        </p:txBody>
      </p:sp>
      <p:sp>
        <p:nvSpPr>
          <p:cNvPr id="1072" name="Freeform 1071">
            <a:extLst>
              <a:ext uri="{FF2B5EF4-FFF2-40B4-BE49-F238E27FC236}">
                <a16:creationId xmlns:a16="http://schemas.microsoft.com/office/drawing/2014/main" id="{38108A2A-8256-9C4C-9328-D697EDC23708}"/>
              </a:ext>
            </a:extLst>
          </p:cNvPr>
          <p:cNvSpPr/>
          <p:nvPr/>
        </p:nvSpPr>
        <p:spPr>
          <a:xfrm>
            <a:off x="2910146" y="5506463"/>
            <a:ext cx="437323" cy="371169"/>
          </a:xfrm>
          <a:custGeom>
            <a:avLst/>
            <a:gdLst>
              <a:gd name="connsiteX0" fmla="*/ 0 w 437322"/>
              <a:gd name="connsiteY0" fmla="*/ 364543 h 371169"/>
              <a:gd name="connsiteX1" fmla="*/ 33130 w 437322"/>
              <a:gd name="connsiteY1" fmla="*/ 92874 h 371169"/>
              <a:gd name="connsiteX2" fmla="*/ 59635 w 437322"/>
              <a:gd name="connsiteY2" fmla="*/ 109 h 371169"/>
              <a:gd name="connsiteX3" fmla="*/ 106017 w 437322"/>
              <a:gd name="connsiteY3" fmla="*/ 72996 h 371169"/>
              <a:gd name="connsiteX4" fmla="*/ 152400 w 437322"/>
              <a:gd name="connsiteY4" fmla="*/ 19987 h 371169"/>
              <a:gd name="connsiteX5" fmla="*/ 192156 w 437322"/>
              <a:gd name="connsiteY5" fmla="*/ 205517 h 371169"/>
              <a:gd name="connsiteX6" fmla="*/ 218661 w 437322"/>
              <a:gd name="connsiteY6" fmla="*/ 179013 h 371169"/>
              <a:gd name="connsiteX7" fmla="*/ 251791 w 437322"/>
              <a:gd name="connsiteY7" fmla="*/ 265152 h 371169"/>
              <a:gd name="connsiteX8" fmla="*/ 437322 w 437322"/>
              <a:gd name="connsiteY8" fmla="*/ 371169 h 37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322" h="371169">
                <a:moveTo>
                  <a:pt x="0" y="364543"/>
                </a:moveTo>
                <a:cubicBezTo>
                  <a:pt x="11595" y="259078"/>
                  <a:pt x="23191" y="153613"/>
                  <a:pt x="33130" y="92874"/>
                </a:cubicBezTo>
                <a:cubicBezTo>
                  <a:pt x="43069" y="32135"/>
                  <a:pt x="47487" y="3422"/>
                  <a:pt x="59635" y="109"/>
                </a:cubicBezTo>
                <a:cubicBezTo>
                  <a:pt x="71783" y="-3204"/>
                  <a:pt x="90556" y="69683"/>
                  <a:pt x="106017" y="72996"/>
                </a:cubicBezTo>
                <a:cubicBezTo>
                  <a:pt x="121478" y="76309"/>
                  <a:pt x="138044" y="-2100"/>
                  <a:pt x="152400" y="19987"/>
                </a:cubicBezTo>
                <a:cubicBezTo>
                  <a:pt x="166756" y="42074"/>
                  <a:pt x="192156" y="205517"/>
                  <a:pt x="192156" y="205517"/>
                </a:cubicBezTo>
                <a:cubicBezTo>
                  <a:pt x="203200" y="232021"/>
                  <a:pt x="208722" y="169074"/>
                  <a:pt x="218661" y="179013"/>
                </a:cubicBezTo>
                <a:cubicBezTo>
                  <a:pt x="228600" y="188952"/>
                  <a:pt x="215348" y="233126"/>
                  <a:pt x="251791" y="265152"/>
                </a:cubicBezTo>
                <a:cubicBezTo>
                  <a:pt x="288235" y="297178"/>
                  <a:pt x="362778" y="334173"/>
                  <a:pt x="437322" y="371169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Freeform 286">
            <a:extLst>
              <a:ext uri="{FF2B5EF4-FFF2-40B4-BE49-F238E27FC236}">
                <a16:creationId xmlns:a16="http://schemas.microsoft.com/office/drawing/2014/main" id="{91ED4D02-6C8E-FB4F-BF87-8F667359E506}"/>
              </a:ext>
            </a:extLst>
          </p:cNvPr>
          <p:cNvSpPr/>
          <p:nvPr/>
        </p:nvSpPr>
        <p:spPr>
          <a:xfrm>
            <a:off x="3346926" y="5518355"/>
            <a:ext cx="437323" cy="371169"/>
          </a:xfrm>
          <a:custGeom>
            <a:avLst/>
            <a:gdLst>
              <a:gd name="connsiteX0" fmla="*/ 0 w 437322"/>
              <a:gd name="connsiteY0" fmla="*/ 364543 h 371169"/>
              <a:gd name="connsiteX1" fmla="*/ 33130 w 437322"/>
              <a:gd name="connsiteY1" fmla="*/ 92874 h 371169"/>
              <a:gd name="connsiteX2" fmla="*/ 59635 w 437322"/>
              <a:gd name="connsiteY2" fmla="*/ 109 h 371169"/>
              <a:gd name="connsiteX3" fmla="*/ 106017 w 437322"/>
              <a:gd name="connsiteY3" fmla="*/ 72996 h 371169"/>
              <a:gd name="connsiteX4" fmla="*/ 152400 w 437322"/>
              <a:gd name="connsiteY4" fmla="*/ 19987 h 371169"/>
              <a:gd name="connsiteX5" fmla="*/ 192156 w 437322"/>
              <a:gd name="connsiteY5" fmla="*/ 205517 h 371169"/>
              <a:gd name="connsiteX6" fmla="*/ 218661 w 437322"/>
              <a:gd name="connsiteY6" fmla="*/ 179013 h 371169"/>
              <a:gd name="connsiteX7" fmla="*/ 251791 w 437322"/>
              <a:gd name="connsiteY7" fmla="*/ 265152 h 371169"/>
              <a:gd name="connsiteX8" fmla="*/ 437322 w 437322"/>
              <a:gd name="connsiteY8" fmla="*/ 371169 h 37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322" h="371169">
                <a:moveTo>
                  <a:pt x="0" y="364543"/>
                </a:moveTo>
                <a:cubicBezTo>
                  <a:pt x="11595" y="259078"/>
                  <a:pt x="23191" y="153613"/>
                  <a:pt x="33130" y="92874"/>
                </a:cubicBezTo>
                <a:cubicBezTo>
                  <a:pt x="43069" y="32135"/>
                  <a:pt x="47487" y="3422"/>
                  <a:pt x="59635" y="109"/>
                </a:cubicBezTo>
                <a:cubicBezTo>
                  <a:pt x="71783" y="-3204"/>
                  <a:pt x="90556" y="69683"/>
                  <a:pt x="106017" y="72996"/>
                </a:cubicBezTo>
                <a:cubicBezTo>
                  <a:pt x="121478" y="76309"/>
                  <a:pt x="138044" y="-2100"/>
                  <a:pt x="152400" y="19987"/>
                </a:cubicBezTo>
                <a:cubicBezTo>
                  <a:pt x="166756" y="42074"/>
                  <a:pt x="192156" y="205517"/>
                  <a:pt x="192156" y="205517"/>
                </a:cubicBezTo>
                <a:cubicBezTo>
                  <a:pt x="203200" y="232021"/>
                  <a:pt x="208722" y="169074"/>
                  <a:pt x="218661" y="179013"/>
                </a:cubicBezTo>
                <a:cubicBezTo>
                  <a:pt x="228600" y="188952"/>
                  <a:pt x="215348" y="233126"/>
                  <a:pt x="251791" y="265152"/>
                </a:cubicBezTo>
                <a:cubicBezTo>
                  <a:pt x="288235" y="297178"/>
                  <a:pt x="362778" y="334173"/>
                  <a:pt x="437322" y="371169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Freeform 287">
            <a:extLst>
              <a:ext uri="{FF2B5EF4-FFF2-40B4-BE49-F238E27FC236}">
                <a16:creationId xmlns:a16="http://schemas.microsoft.com/office/drawing/2014/main" id="{F336F121-6D1D-5C4A-9615-50C3BA8DC881}"/>
              </a:ext>
            </a:extLst>
          </p:cNvPr>
          <p:cNvSpPr/>
          <p:nvPr/>
        </p:nvSpPr>
        <p:spPr>
          <a:xfrm>
            <a:off x="3783785" y="5524398"/>
            <a:ext cx="437323" cy="371169"/>
          </a:xfrm>
          <a:custGeom>
            <a:avLst/>
            <a:gdLst>
              <a:gd name="connsiteX0" fmla="*/ 0 w 437322"/>
              <a:gd name="connsiteY0" fmla="*/ 364543 h 371169"/>
              <a:gd name="connsiteX1" fmla="*/ 33130 w 437322"/>
              <a:gd name="connsiteY1" fmla="*/ 92874 h 371169"/>
              <a:gd name="connsiteX2" fmla="*/ 59635 w 437322"/>
              <a:gd name="connsiteY2" fmla="*/ 109 h 371169"/>
              <a:gd name="connsiteX3" fmla="*/ 106017 w 437322"/>
              <a:gd name="connsiteY3" fmla="*/ 72996 h 371169"/>
              <a:gd name="connsiteX4" fmla="*/ 152400 w 437322"/>
              <a:gd name="connsiteY4" fmla="*/ 19987 h 371169"/>
              <a:gd name="connsiteX5" fmla="*/ 192156 w 437322"/>
              <a:gd name="connsiteY5" fmla="*/ 205517 h 371169"/>
              <a:gd name="connsiteX6" fmla="*/ 218661 w 437322"/>
              <a:gd name="connsiteY6" fmla="*/ 179013 h 371169"/>
              <a:gd name="connsiteX7" fmla="*/ 251791 w 437322"/>
              <a:gd name="connsiteY7" fmla="*/ 265152 h 371169"/>
              <a:gd name="connsiteX8" fmla="*/ 437322 w 437322"/>
              <a:gd name="connsiteY8" fmla="*/ 371169 h 37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322" h="371169">
                <a:moveTo>
                  <a:pt x="0" y="364543"/>
                </a:moveTo>
                <a:cubicBezTo>
                  <a:pt x="11595" y="259078"/>
                  <a:pt x="23191" y="153613"/>
                  <a:pt x="33130" y="92874"/>
                </a:cubicBezTo>
                <a:cubicBezTo>
                  <a:pt x="43069" y="32135"/>
                  <a:pt x="47487" y="3422"/>
                  <a:pt x="59635" y="109"/>
                </a:cubicBezTo>
                <a:cubicBezTo>
                  <a:pt x="71783" y="-3204"/>
                  <a:pt x="90556" y="69683"/>
                  <a:pt x="106017" y="72996"/>
                </a:cubicBezTo>
                <a:cubicBezTo>
                  <a:pt x="121478" y="76309"/>
                  <a:pt x="138044" y="-2100"/>
                  <a:pt x="152400" y="19987"/>
                </a:cubicBezTo>
                <a:cubicBezTo>
                  <a:pt x="166756" y="42074"/>
                  <a:pt x="192156" y="205517"/>
                  <a:pt x="192156" y="205517"/>
                </a:cubicBezTo>
                <a:cubicBezTo>
                  <a:pt x="203200" y="232021"/>
                  <a:pt x="208722" y="169074"/>
                  <a:pt x="218661" y="179013"/>
                </a:cubicBezTo>
                <a:cubicBezTo>
                  <a:pt x="228600" y="188952"/>
                  <a:pt x="215348" y="233126"/>
                  <a:pt x="251791" y="265152"/>
                </a:cubicBezTo>
                <a:cubicBezTo>
                  <a:pt x="288235" y="297178"/>
                  <a:pt x="362778" y="334173"/>
                  <a:pt x="437322" y="371169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DF8E322E-624E-D246-8437-502F3777D7EE}"/>
              </a:ext>
            </a:extLst>
          </p:cNvPr>
          <p:cNvSpPr txBox="1"/>
          <p:nvPr/>
        </p:nvSpPr>
        <p:spPr>
          <a:xfrm>
            <a:off x="2735902" y="5848191"/>
            <a:ext cx="1836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/>
              <a:t>Pulsus </a:t>
            </a:r>
            <a:r>
              <a:rPr lang="en-US" sz="1000" b="1" i="1" dirty="0" err="1"/>
              <a:t>bisfirens</a:t>
            </a:r>
            <a:r>
              <a:rPr lang="en-US" sz="1000" b="1" i="1" dirty="0"/>
              <a:t> </a:t>
            </a:r>
            <a:r>
              <a:rPr lang="en-US" sz="1000" i="1" dirty="0"/>
              <a:t> </a:t>
            </a:r>
            <a:r>
              <a:rPr lang="en-US" sz="1000" dirty="0"/>
              <a:t>- </a:t>
            </a:r>
            <a:r>
              <a:rPr lang="en-US" sz="1000" dirty="0" err="1"/>
              <a:t>pulso</a:t>
            </a:r>
            <a:r>
              <a:rPr lang="en-US" sz="1000" dirty="0"/>
              <a:t> con doble </a:t>
            </a:r>
            <a:r>
              <a:rPr lang="en-US" sz="1000" dirty="0" err="1"/>
              <a:t>espiga</a:t>
            </a:r>
            <a:r>
              <a:rPr lang="en-US" sz="1000" dirty="0"/>
              <a:t>: </a:t>
            </a:r>
            <a:r>
              <a:rPr lang="en-US" sz="1000" dirty="0" err="1"/>
              <a:t>IAó</a:t>
            </a:r>
            <a:r>
              <a:rPr lang="en-US" sz="1000" dirty="0"/>
              <a:t> grave ± </a:t>
            </a:r>
            <a:r>
              <a:rPr lang="en-US" sz="1000" dirty="0" err="1"/>
              <a:t>EAó</a:t>
            </a:r>
            <a:endParaRPr lang="en-US" sz="1000" b="1" dirty="0"/>
          </a:p>
        </p:txBody>
      </p:sp>
      <p:sp>
        <p:nvSpPr>
          <p:cNvPr id="1074" name="Freeform 1073">
            <a:extLst>
              <a:ext uri="{FF2B5EF4-FFF2-40B4-BE49-F238E27FC236}">
                <a16:creationId xmlns:a16="http://schemas.microsoft.com/office/drawing/2014/main" id="{CABF12DB-92D2-F34C-AC3A-FBE426A9D920}"/>
              </a:ext>
            </a:extLst>
          </p:cNvPr>
          <p:cNvSpPr/>
          <p:nvPr/>
        </p:nvSpPr>
        <p:spPr>
          <a:xfrm>
            <a:off x="4504911" y="5490770"/>
            <a:ext cx="473640" cy="392475"/>
          </a:xfrm>
          <a:custGeom>
            <a:avLst/>
            <a:gdLst>
              <a:gd name="connsiteX0" fmla="*/ 3188 w 473640"/>
              <a:gd name="connsiteY0" fmla="*/ 385849 h 392475"/>
              <a:gd name="connsiteX1" fmla="*/ 3188 w 473640"/>
              <a:gd name="connsiteY1" fmla="*/ 253328 h 392475"/>
              <a:gd name="connsiteX2" fmla="*/ 36319 w 473640"/>
              <a:gd name="connsiteY2" fmla="*/ 167188 h 392475"/>
              <a:gd name="connsiteX3" fmla="*/ 248353 w 473640"/>
              <a:gd name="connsiteY3" fmla="*/ 1536 h 392475"/>
              <a:gd name="connsiteX4" fmla="*/ 274858 w 473640"/>
              <a:gd name="connsiteY4" fmla="*/ 87675 h 392475"/>
              <a:gd name="connsiteX5" fmla="*/ 288110 w 473640"/>
              <a:gd name="connsiteY5" fmla="*/ 140684 h 392475"/>
              <a:gd name="connsiteX6" fmla="*/ 301362 w 473640"/>
              <a:gd name="connsiteY6" fmla="*/ 147310 h 392475"/>
              <a:gd name="connsiteX7" fmla="*/ 334493 w 473640"/>
              <a:gd name="connsiteY7" fmla="*/ 180441 h 392475"/>
              <a:gd name="connsiteX8" fmla="*/ 341119 w 473640"/>
              <a:gd name="connsiteY8" fmla="*/ 213571 h 392475"/>
              <a:gd name="connsiteX9" fmla="*/ 347745 w 473640"/>
              <a:gd name="connsiteY9" fmla="*/ 273206 h 392475"/>
              <a:gd name="connsiteX10" fmla="*/ 394127 w 473640"/>
              <a:gd name="connsiteY10" fmla="*/ 346093 h 392475"/>
              <a:gd name="connsiteX11" fmla="*/ 473640 w 473640"/>
              <a:gd name="connsiteY11" fmla="*/ 392475 h 39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3640" h="392475">
                <a:moveTo>
                  <a:pt x="3188" y="385849"/>
                </a:moveTo>
                <a:cubicBezTo>
                  <a:pt x="427" y="337810"/>
                  <a:pt x="-2334" y="289771"/>
                  <a:pt x="3188" y="253328"/>
                </a:cubicBezTo>
                <a:cubicBezTo>
                  <a:pt x="8710" y="216885"/>
                  <a:pt x="-4542" y="209153"/>
                  <a:pt x="36319" y="167188"/>
                </a:cubicBezTo>
                <a:cubicBezTo>
                  <a:pt x="77180" y="125223"/>
                  <a:pt x="208597" y="14788"/>
                  <a:pt x="248353" y="1536"/>
                </a:cubicBezTo>
                <a:cubicBezTo>
                  <a:pt x="288109" y="-11716"/>
                  <a:pt x="268232" y="64484"/>
                  <a:pt x="274858" y="87675"/>
                </a:cubicBezTo>
                <a:cubicBezTo>
                  <a:pt x="281484" y="110866"/>
                  <a:pt x="283693" y="130745"/>
                  <a:pt x="288110" y="140684"/>
                </a:cubicBezTo>
                <a:cubicBezTo>
                  <a:pt x="292527" y="150623"/>
                  <a:pt x="293632" y="140684"/>
                  <a:pt x="301362" y="147310"/>
                </a:cubicBezTo>
                <a:cubicBezTo>
                  <a:pt x="309092" y="153936"/>
                  <a:pt x="327867" y="169397"/>
                  <a:pt x="334493" y="180441"/>
                </a:cubicBezTo>
                <a:cubicBezTo>
                  <a:pt x="341119" y="191484"/>
                  <a:pt x="338910" y="198110"/>
                  <a:pt x="341119" y="213571"/>
                </a:cubicBezTo>
                <a:cubicBezTo>
                  <a:pt x="343328" y="229032"/>
                  <a:pt x="338910" y="251119"/>
                  <a:pt x="347745" y="273206"/>
                </a:cubicBezTo>
                <a:cubicBezTo>
                  <a:pt x="356580" y="295293"/>
                  <a:pt x="373145" y="326215"/>
                  <a:pt x="394127" y="346093"/>
                </a:cubicBezTo>
                <a:cubicBezTo>
                  <a:pt x="415109" y="365971"/>
                  <a:pt x="444374" y="379223"/>
                  <a:pt x="473640" y="392475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2" name="Freeform 291">
            <a:extLst>
              <a:ext uri="{FF2B5EF4-FFF2-40B4-BE49-F238E27FC236}">
                <a16:creationId xmlns:a16="http://schemas.microsoft.com/office/drawing/2014/main" id="{50FF319F-C4B4-EF4E-A31F-97C5ABE8BD8D}"/>
              </a:ext>
            </a:extLst>
          </p:cNvPr>
          <p:cNvSpPr/>
          <p:nvPr/>
        </p:nvSpPr>
        <p:spPr>
          <a:xfrm>
            <a:off x="4976045" y="5497758"/>
            <a:ext cx="473640" cy="392475"/>
          </a:xfrm>
          <a:custGeom>
            <a:avLst/>
            <a:gdLst>
              <a:gd name="connsiteX0" fmla="*/ 3188 w 473640"/>
              <a:gd name="connsiteY0" fmla="*/ 385849 h 392475"/>
              <a:gd name="connsiteX1" fmla="*/ 3188 w 473640"/>
              <a:gd name="connsiteY1" fmla="*/ 253328 h 392475"/>
              <a:gd name="connsiteX2" fmla="*/ 36319 w 473640"/>
              <a:gd name="connsiteY2" fmla="*/ 167188 h 392475"/>
              <a:gd name="connsiteX3" fmla="*/ 248353 w 473640"/>
              <a:gd name="connsiteY3" fmla="*/ 1536 h 392475"/>
              <a:gd name="connsiteX4" fmla="*/ 274858 w 473640"/>
              <a:gd name="connsiteY4" fmla="*/ 87675 h 392475"/>
              <a:gd name="connsiteX5" fmla="*/ 288110 w 473640"/>
              <a:gd name="connsiteY5" fmla="*/ 140684 h 392475"/>
              <a:gd name="connsiteX6" fmla="*/ 301362 w 473640"/>
              <a:gd name="connsiteY6" fmla="*/ 147310 h 392475"/>
              <a:gd name="connsiteX7" fmla="*/ 334493 w 473640"/>
              <a:gd name="connsiteY7" fmla="*/ 180441 h 392475"/>
              <a:gd name="connsiteX8" fmla="*/ 341119 w 473640"/>
              <a:gd name="connsiteY8" fmla="*/ 213571 h 392475"/>
              <a:gd name="connsiteX9" fmla="*/ 347745 w 473640"/>
              <a:gd name="connsiteY9" fmla="*/ 273206 h 392475"/>
              <a:gd name="connsiteX10" fmla="*/ 394127 w 473640"/>
              <a:gd name="connsiteY10" fmla="*/ 346093 h 392475"/>
              <a:gd name="connsiteX11" fmla="*/ 473640 w 473640"/>
              <a:gd name="connsiteY11" fmla="*/ 392475 h 39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3640" h="392475">
                <a:moveTo>
                  <a:pt x="3188" y="385849"/>
                </a:moveTo>
                <a:cubicBezTo>
                  <a:pt x="427" y="337810"/>
                  <a:pt x="-2334" y="289771"/>
                  <a:pt x="3188" y="253328"/>
                </a:cubicBezTo>
                <a:cubicBezTo>
                  <a:pt x="8710" y="216885"/>
                  <a:pt x="-4542" y="209153"/>
                  <a:pt x="36319" y="167188"/>
                </a:cubicBezTo>
                <a:cubicBezTo>
                  <a:pt x="77180" y="125223"/>
                  <a:pt x="208597" y="14788"/>
                  <a:pt x="248353" y="1536"/>
                </a:cubicBezTo>
                <a:cubicBezTo>
                  <a:pt x="288109" y="-11716"/>
                  <a:pt x="268232" y="64484"/>
                  <a:pt x="274858" y="87675"/>
                </a:cubicBezTo>
                <a:cubicBezTo>
                  <a:pt x="281484" y="110866"/>
                  <a:pt x="283693" y="130745"/>
                  <a:pt x="288110" y="140684"/>
                </a:cubicBezTo>
                <a:cubicBezTo>
                  <a:pt x="292527" y="150623"/>
                  <a:pt x="293632" y="140684"/>
                  <a:pt x="301362" y="147310"/>
                </a:cubicBezTo>
                <a:cubicBezTo>
                  <a:pt x="309092" y="153936"/>
                  <a:pt x="327867" y="169397"/>
                  <a:pt x="334493" y="180441"/>
                </a:cubicBezTo>
                <a:cubicBezTo>
                  <a:pt x="341119" y="191484"/>
                  <a:pt x="338910" y="198110"/>
                  <a:pt x="341119" y="213571"/>
                </a:cubicBezTo>
                <a:cubicBezTo>
                  <a:pt x="343328" y="229032"/>
                  <a:pt x="338910" y="251119"/>
                  <a:pt x="347745" y="273206"/>
                </a:cubicBezTo>
                <a:cubicBezTo>
                  <a:pt x="356580" y="295293"/>
                  <a:pt x="373145" y="326215"/>
                  <a:pt x="394127" y="346093"/>
                </a:cubicBezTo>
                <a:cubicBezTo>
                  <a:pt x="415109" y="365971"/>
                  <a:pt x="444374" y="379223"/>
                  <a:pt x="473640" y="392475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3" name="Freeform 292">
            <a:extLst>
              <a:ext uri="{FF2B5EF4-FFF2-40B4-BE49-F238E27FC236}">
                <a16:creationId xmlns:a16="http://schemas.microsoft.com/office/drawing/2014/main" id="{AAA6267D-6441-DB46-8F25-64FB0A8E3FD0}"/>
              </a:ext>
            </a:extLst>
          </p:cNvPr>
          <p:cNvSpPr/>
          <p:nvPr/>
        </p:nvSpPr>
        <p:spPr>
          <a:xfrm>
            <a:off x="5439411" y="5490770"/>
            <a:ext cx="473640" cy="392475"/>
          </a:xfrm>
          <a:custGeom>
            <a:avLst/>
            <a:gdLst>
              <a:gd name="connsiteX0" fmla="*/ 3188 w 473640"/>
              <a:gd name="connsiteY0" fmla="*/ 385849 h 392475"/>
              <a:gd name="connsiteX1" fmla="*/ 3188 w 473640"/>
              <a:gd name="connsiteY1" fmla="*/ 253328 h 392475"/>
              <a:gd name="connsiteX2" fmla="*/ 36319 w 473640"/>
              <a:gd name="connsiteY2" fmla="*/ 167188 h 392475"/>
              <a:gd name="connsiteX3" fmla="*/ 248353 w 473640"/>
              <a:gd name="connsiteY3" fmla="*/ 1536 h 392475"/>
              <a:gd name="connsiteX4" fmla="*/ 274858 w 473640"/>
              <a:gd name="connsiteY4" fmla="*/ 87675 h 392475"/>
              <a:gd name="connsiteX5" fmla="*/ 288110 w 473640"/>
              <a:gd name="connsiteY5" fmla="*/ 140684 h 392475"/>
              <a:gd name="connsiteX6" fmla="*/ 301362 w 473640"/>
              <a:gd name="connsiteY6" fmla="*/ 147310 h 392475"/>
              <a:gd name="connsiteX7" fmla="*/ 334493 w 473640"/>
              <a:gd name="connsiteY7" fmla="*/ 180441 h 392475"/>
              <a:gd name="connsiteX8" fmla="*/ 341119 w 473640"/>
              <a:gd name="connsiteY8" fmla="*/ 213571 h 392475"/>
              <a:gd name="connsiteX9" fmla="*/ 347745 w 473640"/>
              <a:gd name="connsiteY9" fmla="*/ 273206 h 392475"/>
              <a:gd name="connsiteX10" fmla="*/ 394127 w 473640"/>
              <a:gd name="connsiteY10" fmla="*/ 346093 h 392475"/>
              <a:gd name="connsiteX11" fmla="*/ 473640 w 473640"/>
              <a:gd name="connsiteY11" fmla="*/ 392475 h 39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3640" h="392475">
                <a:moveTo>
                  <a:pt x="3188" y="385849"/>
                </a:moveTo>
                <a:cubicBezTo>
                  <a:pt x="427" y="337810"/>
                  <a:pt x="-2334" y="289771"/>
                  <a:pt x="3188" y="253328"/>
                </a:cubicBezTo>
                <a:cubicBezTo>
                  <a:pt x="8710" y="216885"/>
                  <a:pt x="-4542" y="209153"/>
                  <a:pt x="36319" y="167188"/>
                </a:cubicBezTo>
                <a:cubicBezTo>
                  <a:pt x="77180" y="125223"/>
                  <a:pt x="208597" y="14788"/>
                  <a:pt x="248353" y="1536"/>
                </a:cubicBezTo>
                <a:cubicBezTo>
                  <a:pt x="288109" y="-11716"/>
                  <a:pt x="268232" y="64484"/>
                  <a:pt x="274858" y="87675"/>
                </a:cubicBezTo>
                <a:cubicBezTo>
                  <a:pt x="281484" y="110866"/>
                  <a:pt x="283693" y="130745"/>
                  <a:pt x="288110" y="140684"/>
                </a:cubicBezTo>
                <a:cubicBezTo>
                  <a:pt x="292527" y="150623"/>
                  <a:pt x="293632" y="140684"/>
                  <a:pt x="301362" y="147310"/>
                </a:cubicBezTo>
                <a:cubicBezTo>
                  <a:pt x="309092" y="153936"/>
                  <a:pt x="327867" y="169397"/>
                  <a:pt x="334493" y="180441"/>
                </a:cubicBezTo>
                <a:cubicBezTo>
                  <a:pt x="341119" y="191484"/>
                  <a:pt x="338910" y="198110"/>
                  <a:pt x="341119" y="213571"/>
                </a:cubicBezTo>
                <a:cubicBezTo>
                  <a:pt x="343328" y="229032"/>
                  <a:pt x="338910" y="251119"/>
                  <a:pt x="347745" y="273206"/>
                </a:cubicBezTo>
                <a:cubicBezTo>
                  <a:pt x="356580" y="295293"/>
                  <a:pt x="373145" y="326215"/>
                  <a:pt x="394127" y="346093"/>
                </a:cubicBezTo>
                <a:cubicBezTo>
                  <a:pt x="415109" y="365971"/>
                  <a:pt x="444374" y="379223"/>
                  <a:pt x="473640" y="392475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4" name="Freeform 293">
            <a:extLst>
              <a:ext uri="{FF2B5EF4-FFF2-40B4-BE49-F238E27FC236}">
                <a16:creationId xmlns:a16="http://schemas.microsoft.com/office/drawing/2014/main" id="{6556E470-067E-D844-BABE-73DC00A65C7D}"/>
              </a:ext>
            </a:extLst>
          </p:cNvPr>
          <p:cNvSpPr/>
          <p:nvPr/>
        </p:nvSpPr>
        <p:spPr>
          <a:xfrm>
            <a:off x="5462373" y="4740200"/>
            <a:ext cx="431841" cy="403616"/>
          </a:xfrm>
          <a:custGeom>
            <a:avLst/>
            <a:gdLst>
              <a:gd name="connsiteX0" fmla="*/ 0 w 1036698"/>
              <a:gd name="connsiteY0" fmla="*/ 1446972 h 1472888"/>
              <a:gd name="connsiteX1" fmla="*/ 64794 w 1036698"/>
              <a:gd name="connsiteY1" fmla="*/ 112302 h 1472888"/>
              <a:gd name="connsiteX2" fmla="*/ 362844 w 1036698"/>
              <a:gd name="connsiteY2" fmla="*/ 773158 h 1472888"/>
              <a:gd name="connsiteX3" fmla="*/ 466514 w 1036698"/>
              <a:gd name="connsiteY3" fmla="*/ 721326 h 1472888"/>
              <a:gd name="connsiteX4" fmla="*/ 557225 w 1036698"/>
              <a:gd name="connsiteY4" fmla="*/ 1084149 h 1472888"/>
              <a:gd name="connsiteX5" fmla="*/ 1036698 w 1036698"/>
              <a:gd name="connsiteY5" fmla="*/ 1472888 h 147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6698" h="1472888">
                <a:moveTo>
                  <a:pt x="0" y="1446972"/>
                </a:moveTo>
                <a:cubicBezTo>
                  <a:pt x="2160" y="835788"/>
                  <a:pt x="4320" y="224604"/>
                  <a:pt x="64794" y="112302"/>
                </a:cubicBezTo>
                <a:cubicBezTo>
                  <a:pt x="125268" y="0"/>
                  <a:pt x="295891" y="671654"/>
                  <a:pt x="362844" y="773158"/>
                </a:cubicBezTo>
                <a:cubicBezTo>
                  <a:pt x="429797" y="874662"/>
                  <a:pt x="434117" y="669494"/>
                  <a:pt x="466514" y="721326"/>
                </a:cubicBezTo>
                <a:cubicBezTo>
                  <a:pt x="498911" y="773158"/>
                  <a:pt x="462194" y="958889"/>
                  <a:pt x="557225" y="1084149"/>
                </a:cubicBezTo>
                <a:cubicBezTo>
                  <a:pt x="652256" y="1209409"/>
                  <a:pt x="1036698" y="1472888"/>
                  <a:pt x="1036698" y="1472888"/>
                </a:cubicBezTo>
              </a:path>
            </a:pathLst>
          </a:cu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6389348B-2888-9F41-A91B-B1DBF49422BC}"/>
              </a:ext>
            </a:extLst>
          </p:cNvPr>
          <p:cNvSpPr txBox="1"/>
          <p:nvPr/>
        </p:nvSpPr>
        <p:spPr>
          <a:xfrm>
            <a:off x="4405374" y="5815521"/>
            <a:ext cx="1925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/>
              <a:t>Pulsus </a:t>
            </a:r>
            <a:r>
              <a:rPr lang="en-US" sz="1000" b="1" i="1" dirty="0" err="1"/>
              <a:t>tardus</a:t>
            </a:r>
            <a:r>
              <a:rPr lang="en-US" sz="1000" b="1" i="1" dirty="0"/>
              <a:t> </a:t>
            </a:r>
            <a:r>
              <a:rPr lang="en-US" sz="1000" i="1" dirty="0"/>
              <a:t> </a:t>
            </a:r>
            <a:r>
              <a:rPr lang="en-US" sz="1000" dirty="0"/>
              <a:t>- </a:t>
            </a:r>
            <a:r>
              <a:rPr lang="en-US" sz="1000" dirty="0" err="1"/>
              <a:t>pulso</a:t>
            </a:r>
            <a:r>
              <a:rPr lang="en-US" sz="1000" dirty="0"/>
              <a:t> con </a:t>
            </a:r>
            <a:br>
              <a:rPr lang="en-US" sz="1000" dirty="0"/>
            </a:br>
            <a:r>
              <a:rPr lang="en-US" sz="1000" dirty="0" err="1"/>
              <a:t>pico</a:t>
            </a:r>
            <a:r>
              <a:rPr lang="en-US" sz="1000" dirty="0"/>
              <a:t> </a:t>
            </a:r>
            <a:r>
              <a:rPr lang="en-US" sz="1000" dirty="0" err="1"/>
              <a:t>tardío</a:t>
            </a:r>
            <a:r>
              <a:rPr lang="en-US" sz="1000" dirty="0"/>
              <a:t>: </a:t>
            </a:r>
            <a:r>
              <a:rPr lang="en-US" sz="1000" dirty="0" err="1"/>
              <a:t>EAó</a:t>
            </a:r>
            <a:r>
              <a:rPr lang="en-US" sz="1000" dirty="0"/>
              <a:t> grave</a:t>
            </a:r>
            <a:endParaRPr lang="en-US" sz="1000" b="1" dirty="0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45291BAA-0A52-A946-B466-6AA288B20080}"/>
              </a:ext>
            </a:extLst>
          </p:cNvPr>
          <p:cNvSpPr/>
          <p:nvPr/>
        </p:nvSpPr>
        <p:spPr>
          <a:xfrm>
            <a:off x="7698667" y="1442999"/>
            <a:ext cx="15021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Una </a:t>
            </a:r>
            <a:r>
              <a:rPr lang="en-US" sz="1000" dirty="0" err="1">
                <a:solidFill>
                  <a:prstClr val="black"/>
                </a:solidFill>
              </a:rPr>
              <a:t>columna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contínua</a:t>
            </a:r>
            <a:r>
              <a:rPr lang="en-US" sz="1000" dirty="0">
                <a:solidFill>
                  <a:prstClr val="black"/>
                </a:solidFill>
              </a:rPr>
              <a:t> de </a:t>
            </a:r>
            <a:r>
              <a:rPr lang="en-US" sz="1000" dirty="0" err="1">
                <a:solidFill>
                  <a:prstClr val="black"/>
                </a:solidFill>
              </a:rPr>
              <a:t>líquido</a:t>
            </a:r>
            <a:r>
              <a:rPr lang="en-US" sz="1000" dirty="0">
                <a:solidFill>
                  <a:prstClr val="black"/>
                </a:solidFill>
              </a:rPr>
              <a:t> entre el </a:t>
            </a:r>
            <a:r>
              <a:rPr lang="en-US" sz="1000" dirty="0" err="1">
                <a:solidFill>
                  <a:prstClr val="black"/>
                </a:solidFill>
              </a:rPr>
              <a:t>catéter</a:t>
            </a:r>
            <a:r>
              <a:rPr lang="en-US" sz="1000" dirty="0">
                <a:solidFill>
                  <a:prstClr val="black"/>
                </a:solidFill>
              </a:rPr>
              <a:t> arterial y el transductor de </a:t>
            </a:r>
            <a:r>
              <a:rPr lang="en-US" sz="1000" dirty="0" err="1">
                <a:solidFill>
                  <a:prstClr val="black"/>
                </a:solidFill>
              </a:rPr>
              <a:t>presión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permite</a:t>
            </a:r>
            <a:r>
              <a:rPr lang="en-US" sz="1000" dirty="0">
                <a:solidFill>
                  <a:prstClr val="black"/>
                </a:solidFill>
              </a:rPr>
              <a:t> la </a:t>
            </a:r>
            <a:r>
              <a:rPr lang="en-US" sz="1000" dirty="0" err="1">
                <a:solidFill>
                  <a:prstClr val="black"/>
                </a:solidFill>
              </a:rPr>
              <a:t>medición</a:t>
            </a:r>
            <a:r>
              <a:rPr lang="en-US" sz="1000" dirty="0">
                <a:solidFill>
                  <a:prstClr val="black"/>
                </a:solidFill>
              </a:rPr>
              <a:t> de la PA. </a:t>
            </a:r>
            <a:r>
              <a:rPr lang="en-US" sz="1000" dirty="0">
                <a:solidFill>
                  <a:prstClr val="black"/>
                </a:solidFill>
                <a:hlinkClick r:id="rId15"/>
              </a:rPr>
              <a:t>La TAM femoral </a:t>
            </a:r>
            <a:r>
              <a:rPr lang="en-US" sz="1000" dirty="0" err="1">
                <a:solidFill>
                  <a:prstClr val="black"/>
                </a:solidFill>
                <a:hlinkClick r:id="rId15"/>
              </a:rPr>
              <a:t>puede</a:t>
            </a:r>
            <a:r>
              <a:rPr lang="en-US" sz="1000" dirty="0">
                <a:solidFill>
                  <a:prstClr val="black"/>
                </a:solidFill>
                <a:hlinkClick r:id="rId15"/>
              </a:rPr>
              <a:t> ser algo </a:t>
            </a:r>
            <a:r>
              <a:rPr lang="en-US" sz="1000" dirty="0" err="1">
                <a:solidFill>
                  <a:prstClr val="black"/>
                </a:solidFill>
                <a:hlinkClick r:id="rId15"/>
              </a:rPr>
              <a:t>más</a:t>
            </a:r>
            <a:r>
              <a:rPr lang="en-US" sz="1000" dirty="0">
                <a:solidFill>
                  <a:prstClr val="black"/>
                </a:solidFill>
                <a:hlinkClick r:id="rId15"/>
              </a:rPr>
              <a:t> </a:t>
            </a:r>
            <a:r>
              <a:rPr lang="en-US" sz="1000" dirty="0" err="1">
                <a:solidFill>
                  <a:prstClr val="black"/>
                </a:solidFill>
                <a:hlinkClick r:id="rId15"/>
              </a:rPr>
              <a:t>elevada</a:t>
            </a:r>
            <a:r>
              <a:rPr lang="en-US" sz="1000" dirty="0">
                <a:solidFill>
                  <a:prstClr val="black"/>
                </a:solidFill>
                <a:hlinkClick r:id="rId15"/>
              </a:rPr>
              <a:t> que la radial</a:t>
            </a:r>
            <a:r>
              <a:rPr lang="en-US" sz="1000" dirty="0">
                <a:solidFill>
                  <a:prstClr val="black"/>
                </a:solidFill>
              </a:rPr>
              <a:t> bajo </a:t>
            </a:r>
            <a:r>
              <a:rPr lang="en-US" sz="1000" dirty="0" err="1">
                <a:solidFill>
                  <a:prstClr val="black"/>
                </a:solidFill>
              </a:rPr>
              <a:t>vasopresores</a:t>
            </a:r>
            <a:r>
              <a:rPr lang="en-US" sz="10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5258B3AB-490C-C042-9328-24B158E88E55}"/>
              </a:ext>
            </a:extLst>
          </p:cNvPr>
          <p:cNvSpPr/>
          <p:nvPr/>
        </p:nvSpPr>
        <p:spPr>
          <a:xfrm>
            <a:off x="-14098" y="324206"/>
            <a:ext cx="2856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La </a:t>
            </a:r>
            <a:r>
              <a:rPr lang="en-US" sz="1000" dirty="0" err="1">
                <a:solidFill>
                  <a:prstClr val="black"/>
                </a:solidFill>
              </a:rPr>
              <a:t>línea</a:t>
            </a:r>
            <a:r>
              <a:rPr lang="en-US" sz="1000" dirty="0">
                <a:solidFill>
                  <a:prstClr val="black"/>
                </a:solidFill>
              </a:rPr>
              <a:t> arterial </a:t>
            </a:r>
            <a:r>
              <a:rPr lang="en-US" sz="1000" dirty="0" err="1">
                <a:solidFill>
                  <a:prstClr val="black"/>
                </a:solidFill>
              </a:rPr>
              <a:t>permite</a:t>
            </a:r>
            <a:r>
              <a:rPr lang="en-US" sz="1000" dirty="0">
                <a:solidFill>
                  <a:prstClr val="black"/>
                </a:solidFill>
              </a:rPr>
              <a:t> una </a:t>
            </a:r>
            <a:r>
              <a:rPr lang="en-US" sz="1000" dirty="0" err="1">
                <a:solidFill>
                  <a:prstClr val="black"/>
                </a:solidFill>
              </a:rPr>
              <a:t>medición</a:t>
            </a:r>
            <a:r>
              <a:rPr lang="en-US" sz="1000" dirty="0">
                <a:solidFill>
                  <a:prstClr val="black"/>
                </a:solidFill>
              </a:rPr>
              <a:t> continua </a:t>
            </a:r>
            <a:r>
              <a:rPr lang="en-US" sz="1000" b="1" dirty="0" err="1">
                <a:solidFill>
                  <a:prstClr val="black"/>
                </a:solidFill>
              </a:rPr>
              <a:t>invasiva</a:t>
            </a:r>
            <a:r>
              <a:rPr lang="en-US" sz="1000" b="1" dirty="0">
                <a:solidFill>
                  <a:prstClr val="black"/>
                </a:solidFill>
              </a:rPr>
              <a:t> de la </a:t>
            </a:r>
            <a:r>
              <a:rPr lang="en-US" sz="1000" b="1" dirty="0" err="1">
                <a:solidFill>
                  <a:prstClr val="black"/>
                </a:solidFill>
              </a:rPr>
              <a:t>presión</a:t>
            </a:r>
            <a:r>
              <a:rPr lang="en-US" sz="1000" b="1" dirty="0">
                <a:solidFill>
                  <a:prstClr val="black"/>
                </a:solidFill>
              </a:rPr>
              <a:t> arterial (PA) </a:t>
            </a:r>
            <a:r>
              <a:rPr lang="en-US" sz="1000" dirty="0">
                <a:solidFill>
                  <a:prstClr val="black"/>
                </a:solidFill>
              </a:rPr>
              <a:t>y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extracción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frecuente</a:t>
            </a:r>
            <a:r>
              <a:rPr lang="en-US" sz="1000" b="1" dirty="0">
                <a:solidFill>
                  <a:prstClr val="black"/>
                </a:solidFill>
              </a:rPr>
              <a:t> de </a:t>
            </a:r>
            <a:r>
              <a:rPr lang="en-US" sz="1000" b="1" dirty="0" err="1">
                <a:solidFill>
                  <a:prstClr val="black"/>
                </a:solidFill>
              </a:rPr>
              <a:t>sangre</a:t>
            </a:r>
            <a:r>
              <a:rPr lang="en-US" sz="1000" b="1" dirty="0">
                <a:solidFill>
                  <a:prstClr val="black"/>
                </a:solidFill>
              </a:rPr>
              <a:t> arterial</a:t>
            </a:r>
            <a:r>
              <a:rPr lang="en-US" sz="1000" dirty="0">
                <a:solidFill>
                  <a:prstClr val="black"/>
                </a:solidFill>
              </a:rPr>
              <a:t>.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El </a:t>
            </a:r>
            <a:r>
              <a:rPr lang="en-US" sz="1000" dirty="0" err="1">
                <a:solidFill>
                  <a:prstClr val="black"/>
                </a:solidFill>
                <a:hlinkClick r:id="rId16"/>
              </a:rPr>
              <a:t>análisis</a:t>
            </a:r>
            <a:r>
              <a:rPr lang="en-US" sz="1000" dirty="0">
                <a:solidFill>
                  <a:prstClr val="black"/>
                </a:solidFill>
                <a:hlinkClick r:id="rId16"/>
              </a:rPr>
              <a:t> de la </a:t>
            </a:r>
            <a:r>
              <a:rPr lang="en-US" sz="1000" dirty="0" err="1">
                <a:solidFill>
                  <a:prstClr val="black"/>
                </a:solidFill>
                <a:hlinkClick r:id="rId16"/>
              </a:rPr>
              <a:t>morfología</a:t>
            </a:r>
            <a:r>
              <a:rPr lang="en-US" sz="1000" dirty="0">
                <a:solidFill>
                  <a:prstClr val="black"/>
                </a:solidFill>
                <a:hlinkClick r:id="rId16"/>
              </a:rPr>
              <a:t> de la </a:t>
            </a:r>
            <a:r>
              <a:rPr lang="en-US" sz="1000" dirty="0" err="1">
                <a:solidFill>
                  <a:prstClr val="black"/>
                </a:solidFill>
                <a:hlinkClick r:id="rId16"/>
              </a:rPr>
              <a:t>onda</a:t>
            </a:r>
            <a:r>
              <a:rPr lang="en-US" sz="1000" dirty="0">
                <a:solidFill>
                  <a:prstClr val="black"/>
                </a:solidFill>
                <a:hlinkClick r:id="rId16"/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puede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usarse</a:t>
            </a:r>
            <a:r>
              <a:rPr lang="en-US" sz="1000" dirty="0">
                <a:solidFill>
                  <a:prstClr val="black"/>
                </a:solidFill>
              </a:rPr>
              <a:t> para </a:t>
            </a:r>
            <a:r>
              <a:rPr lang="en-US" sz="1000" b="1" dirty="0" err="1">
                <a:solidFill>
                  <a:prstClr val="black"/>
                </a:solidFill>
              </a:rPr>
              <a:t>estimar</a:t>
            </a:r>
            <a:r>
              <a:rPr lang="en-US" sz="1000" b="1" dirty="0">
                <a:solidFill>
                  <a:prstClr val="black"/>
                </a:solidFill>
              </a:rPr>
              <a:t> el </a:t>
            </a:r>
            <a:r>
              <a:rPr lang="en-US" sz="1000" b="1" dirty="0" err="1">
                <a:solidFill>
                  <a:prstClr val="black"/>
                </a:solidFill>
              </a:rPr>
              <a:t>gasto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cardíaco</a:t>
            </a:r>
            <a:r>
              <a:rPr lang="en-US" sz="1000" b="1" dirty="0">
                <a:solidFill>
                  <a:prstClr val="black"/>
                </a:solidFill>
              </a:rPr>
              <a:t>,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predecir</a:t>
            </a:r>
            <a:r>
              <a:rPr lang="en-US" sz="1000" b="1" dirty="0">
                <a:solidFill>
                  <a:prstClr val="black"/>
                </a:solidFill>
              </a:rPr>
              <a:t> la </a:t>
            </a:r>
            <a:r>
              <a:rPr lang="en-US" sz="1000" b="1" dirty="0" err="1">
                <a:solidFill>
                  <a:prstClr val="black"/>
                </a:solidFill>
              </a:rPr>
              <a:t>respuesta</a:t>
            </a:r>
            <a:r>
              <a:rPr lang="en-US" sz="1000" b="1" dirty="0">
                <a:solidFill>
                  <a:prstClr val="black"/>
                </a:solidFill>
              </a:rPr>
              <a:t> a </a:t>
            </a:r>
            <a:r>
              <a:rPr lang="en-US" sz="1000" b="1" dirty="0" err="1">
                <a:solidFill>
                  <a:prstClr val="black"/>
                </a:solidFill>
              </a:rPr>
              <a:t>fluídos</a:t>
            </a:r>
            <a:r>
              <a:rPr lang="en-US" sz="1000" b="1" dirty="0">
                <a:solidFill>
                  <a:prstClr val="black"/>
                </a:solidFill>
              </a:rPr>
              <a:t>,</a:t>
            </a:r>
            <a:r>
              <a:rPr lang="en-US" sz="1000" dirty="0">
                <a:solidFill>
                  <a:prstClr val="black"/>
                </a:solidFill>
              </a:rPr>
              <a:t> e </a:t>
            </a:r>
            <a:r>
              <a:rPr lang="en-US" sz="1000" b="1" dirty="0" err="1">
                <a:solidFill>
                  <a:prstClr val="black"/>
                </a:solidFill>
              </a:rPr>
              <a:t>identificar</a:t>
            </a:r>
            <a:r>
              <a:rPr lang="en-US" sz="1000" b="1" dirty="0">
                <a:solidFill>
                  <a:prstClr val="black"/>
                </a:solidFill>
              </a:rPr>
              <a:t> patologías específicas</a:t>
            </a:r>
            <a:r>
              <a:rPr lang="en-US" sz="10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20DD3B90-1FB1-8F4A-A650-D8B573D1C37E}"/>
              </a:ext>
            </a:extLst>
          </p:cNvPr>
          <p:cNvSpPr/>
          <p:nvPr/>
        </p:nvSpPr>
        <p:spPr>
          <a:xfrm>
            <a:off x="7380517" y="4685854"/>
            <a:ext cx="643813" cy="598603"/>
          </a:xfrm>
          <a:custGeom>
            <a:avLst/>
            <a:gdLst>
              <a:gd name="connsiteX0" fmla="*/ 643813 w 643813"/>
              <a:gd name="connsiteY0" fmla="*/ 6285 h 598602"/>
              <a:gd name="connsiteX1" fmla="*/ 559837 w 643813"/>
              <a:gd name="connsiteY1" fmla="*/ 6285 h 598602"/>
              <a:gd name="connsiteX2" fmla="*/ 503853 w 643813"/>
              <a:gd name="connsiteY2" fmla="*/ 71600 h 598602"/>
              <a:gd name="connsiteX3" fmla="*/ 424543 w 643813"/>
              <a:gd name="connsiteY3" fmla="*/ 220889 h 598602"/>
              <a:gd name="connsiteX4" fmla="*/ 335902 w 643813"/>
              <a:gd name="connsiteY4" fmla="*/ 393506 h 598602"/>
              <a:gd name="connsiteX5" fmla="*/ 191278 w 643813"/>
              <a:gd name="connsiteY5" fmla="*/ 547461 h 598602"/>
              <a:gd name="connsiteX6" fmla="*/ 32657 w 643813"/>
              <a:gd name="connsiteY6" fmla="*/ 594114 h 598602"/>
              <a:gd name="connsiteX7" fmla="*/ 0 w 643813"/>
              <a:gd name="connsiteY7" fmla="*/ 594114 h 59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3813" h="598602">
                <a:moveTo>
                  <a:pt x="643813" y="6285"/>
                </a:moveTo>
                <a:cubicBezTo>
                  <a:pt x="613488" y="842"/>
                  <a:pt x="583164" y="-4601"/>
                  <a:pt x="559837" y="6285"/>
                </a:cubicBezTo>
                <a:cubicBezTo>
                  <a:pt x="536510" y="17171"/>
                  <a:pt x="526402" y="35833"/>
                  <a:pt x="503853" y="71600"/>
                </a:cubicBezTo>
                <a:cubicBezTo>
                  <a:pt x="481304" y="107367"/>
                  <a:pt x="452535" y="167238"/>
                  <a:pt x="424543" y="220889"/>
                </a:cubicBezTo>
                <a:cubicBezTo>
                  <a:pt x="396551" y="274540"/>
                  <a:pt x="374779" y="339077"/>
                  <a:pt x="335902" y="393506"/>
                </a:cubicBezTo>
                <a:cubicBezTo>
                  <a:pt x="297024" y="447935"/>
                  <a:pt x="241819" y="514026"/>
                  <a:pt x="191278" y="547461"/>
                </a:cubicBezTo>
                <a:cubicBezTo>
                  <a:pt x="140737" y="580896"/>
                  <a:pt x="64537" y="586339"/>
                  <a:pt x="32657" y="594114"/>
                </a:cubicBezTo>
                <a:cubicBezTo>
                  <a:pt x="777" y="601889"/>
                  <a:pt x="388" y="598001"/>
                  <a:pt x="0" y="594114"/>
                </a:cubicBezTo>
              </a:path>
            </a:pathLst>
          </a:custGeom>
          <a:noFill/>
          <a:ln w="254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id="{C9DB1602-8CA9-2546-92AB-83C2F16CA6E9}"/>
              </a:ext>
            </a:extLst>
          </p:cNvPr>
          <p:cNvSpPr/>
          <p:nvPr/>
        </p:nvSpPr>
        <p:spPr>
          <a:xfrm>
            <a:off x="7263851" y="5252138"/>
            <a:ext cx="188095" cy="92803"/>
          </a:xfrm>
          <a:custGeom>
            <a:avLst/>
            <a:gdLst>
              <a:gd name="connsiteX0" fmla="*/ 45592 w 126633"/>
              <a:gd name="connsiteY0" fmla="*/ 0 h 82160"/>
              <a:gd name="connsiteX1" fmla="*/ 81041 w 126633"/>
              <a:gd name="connsiteY1" fmla="*/ 0 h 82160"/>
              <a:gd name="connsiteX2" fmla="*/ 81041 w 126633"/>
              <a:gd name="connsiteY2" fmla="*/ 5001 h 82160"/>
              <a:gd name="connsiteX3" fmla="*/ 126633 w 126633"/>
              <a:gd name="connsiteY3" fmla="*/ 5001 h 82160"/>
              <a:gd name="connsiteX4" fmla="*/ 126633 w 126633"/>
              <a:gd name="connsiteY4" fmla="*/ 36568 h 82160"/>
              <a:gd name="connsiteX5" fmla="*/ 81041 w 126633"/>
              <a:gd name="connsiteY5" fmla="*/ 36568 h 82160"/>
              <a:gd name="connsiteX6" fmla="*/ 81041 w 126633"/>
              <a:gd name="connsiteY6" fmla="*/ 82160 h 82160"/>
              <a:gd name="connsiteX7" fmla="*/ 45592 w 126633"/>
              <a:gd name="connsiteY7" fmla="*/ 82160 h 82160"/>
              <a:gd name="connsiteX8" fmla="*/ 45592 w 126633"/>
              <a:gd name="connsiteY8" fmla="*/ 36568 h 82160"/>
              <a:gd name="connsiteX9" fmla="*/ 0 w 126633"/>
              <a:gd name="connsiteY9" fmla="*/ 36568 h 82160"/>
              <a:gd name="connsiteX10" fmla="*/ 0 w 126633"/>
              <a:gd name="connsiteY10" fmla="*/ 5001 h 82160"/>
              <a:gd name="connsiteX11" fmla="*/ 45592 w 126633"/>
              <a:gd name="connsiteY11" fmla="*/ 5001 h 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633" h="82160">
                <a:moveTo>
                  <a:pt x="45592" y="0"/>
                </a:moveTo>
                <a:lnTo>
                  <a:pt x="81041" y="0"/>
                </a:lnTo>
                <a:lnTo>
                  <a:pt x="81041" y="5001"/>
                </a:lnTo>
                <a:lnTo>
                  <a:pt x="126633" y="5001"/>
                </a:lnTo>
                <a:lnTo>
                  <a:pt x="126633" y="36568"/>
                </a:lnTo>
                <a:lnTo>
                  <a:pt x="81041" y="36568"/>
                </a:lnTo>
                <a:lnTo>
                  <a:pt x="81041" y="82160"/>
                </a:lnTo>
                <a:lnTo>
                  <a:pt x="45592" y="82160"/>
                </a:lnTo>
                <a:lnTo>
                  <a:pt x="45592" y="36568"/>
                </a:lnTo>
                <a:lnTo>
                  <a:pt x="0" y="36568"/>
                </a:lnTo>
                <a:lnTo>
                  <a:pt x="0" y="5001"/>
                </a:lnTo>
                <a:lnTo>
                  <a:pt x="45592" y="500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78" name="Group 1077">
            <a:extLst>
              <a:ext uri="{FF2B5EF4-FFF2-40B4-BE49-F238E27FC236}">
                <a16:creationId xmlns:a16="http://schemas.microsoft.com/office/drawing/2014/main" id="{8005D7C7-B512-134E-91AD-B0B51DDD9BF8}"/>
              </a:ext>
            </a:extLst>
          </p:cNvPr>
          <p:cNvGrpSpPr/>
          <p:nvPr/>
        </p:nvGrpSpPr>
        <p:grpSpPr>
          <a:xfrm>
            <a:off x="295106" y="4798911"/>
            <a:ext cx="1881267" cy="528740"/>
            <a:chOff x="295105" y="4669132"/>
            <a:chExt cx="1881266" cy="52874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B9E0089-1FFA-604A-BB56-1F7F7FA08093}"/>
                </a:ext>
              </a:extLst>
            </p:cNvPr>
            <p:cNvGrpSpPr/>
            <p:nvPr/>
          </p:nvGrpSpPr>
          <p:grpSpPr>
            <a:xfrm>
              <a:off x="295105" y="4669132"/>
              <a:ext cx="922006" cy="528740"/>
              <a:chOff x="3758274" y="1523420"/>
              <a:chExt cx="1199187" cy="687695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BD174D0-4242-8D44-83E1-356CAE43BAA0}"/>
                  </a:ext>
                </a:extLst>
              </p:cNvPr>
              <p:cNvCxnSpPr/>
              <p:nvPr/>
            </p:nvCxnSpPr>
            <p:spPr>
              <a:xfrm>
                <a:off x="3758274" y="2113924"/>
                <a:ext cx="333892" cy="158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1A3DEA43-C4A8-6041-B5B5-6A03422CBC73}"/>
                  </a:ext>
                </a:extLst>
              </p:cNvPr>
              <p:cNvCxnSpPr/>
              <p:nvPr/>
            </p:nvCxnSpPr>
            <p:spPr>
              <a:xfrm rot="5400000" flipH="1" flipV="1">
                <a:off x="3795844" y="1817603"/>
                <a:ext cx="590503" cy="214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01FA51E-C283-5049-B5B2-DDE7CA8A7828}"/>
                  </a:ext>
                </a:extLst>
              </p:cNvPr>
              <p:cNvCxnSpPr/>
              <p:nvPr/>
            </p:nvCxnSpPr>
            <p:spPr>
              <a:xfrm rot="5400000" flipH="1" flipV="1">
                <a:off x="4308563" y="1817602"/>
                <a:ext cx="590503" cy="214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227EFB8-91E6-804B-8C35-9DF2B619E239}"/>
                  </a:ext>
                </a:extLst>
              </p:cNvPr>
              <p:cNvCxnSpPr/>
              <p:nvPr/>
            </p:nvCxnSpPr>
            <p:spPr>
              <a:xfrm>
                <a:off x="4077619" y="1523421"/>
                <a:ext cx="527264" cy="158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F49CF6DD-F6F3-9540-804A-DA04E13AC5D4}"/>
                  </a:ext>
                </a:extLst>
              </p:cNvPr>
              <p:cNvSpPr/>
              <p:nvPr/>
            </p:nvSpPr>
            <p:spPr>
              <a:xfrm>
                <a:off x="4599836" y="2077112"/>
                <a:ext cx="357625" cy="134003"/>
              </a:xfrm>
              <a:custGeom>
                <a:avLst/>
                <a:gdLst>
                  <a:gd name="connsiteX0" fmla="*/ 0 w 331282"/>
                  <a:gd name="connsiteY0" fmla="*/ 0 h 131921"/>
                  <a:gd name="connsiteX1" fmla="*/ 55213 w 331282"/>
                  <a:gd name="connsiteY1" fmla="*/ 128853 h 131921"/>
                  <a:gd name="connsiteX2" fmla="*/ 220855 w 331282"/>
                  <a:gd name="connsiteY2" fmla="*/ 18408 h 131921"/>
                  <a:gd name="connsiteX3" fmla="*/ 331282 w 331282"/>
                  <a:gd name="connsiteY3" fmla="*/ 55223 h 13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282" h="131921">
                    <a:moveTo>
                      <a:pt x="0" y="0"/>
                    </a:moveTo>
                    <a:cubicBezTo>
                      <a:pt x="9202" y="62892"/>
                      <a:pt x="18404" y="125785"/>
                      <a:pt x="55213" y="128853"/>
                    </a:cubicBezTo>
                    <a:cubicBezTo>
                      <a:pt x="92022" y="131921"/>
                      <a:pt x="174844" y="30680"/>
                      <a:pt x="220855" y="18408"/>
                    </a:cubicBezTo>
                    <a:cubicBezTo>
                      <a:pt x="266866" y="6136"/>
                      <a:pt x="331282" y="55223"/>
                      <a:pt x="331282" y="55223"/>
                    </a:cubicBezTo>
                  </a:path>
                </a:pathLst>
              </a:custGeom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77" name="Freeform 1076">
              <a:extLst>
                <a:ext uri="{FF2B5EF4-FFF2-40B4-BE49-F238E27FC236}">
                  <a16:creationId xmlns:a16="http://schemas.microsoft.com/office/drawing/2014/main" id="{68238629-216D-7747-B20B-8FB09D966E3B}"/>
                </a:ext>
              </a:extLst>
            </p:cNvPr>
            <p:cNvSpPr/>
            <p:nvPr/>
          </p:nvSpPr>
          <p:spPr>
            <a:xfrm>
              <a:off x="1222271" y="4737561"/>
              <a:ext cx="477848" cy="419008"/>
            </a:xfrm>
            <a:custGeom>
              <a:avLst/>
              <a:gdLst>
                <a:gd name="connsiteX0" fmla="*/ 0 w 477848"/>
                <a:gd name="connsiteY0" fmla="*/ 401310 h 419008"/>
                <a:gd name="connsiteX1" fmla="*/ 17698 w 477848"/>
                <a:gd name="connsiteY1" fmla="*/ 70946 h 419008"/>
                <a:gd name="connsiteX2" fmla="*/ 41296 w 477848"/>
                <a:gd name="connsiteY2" fmla="*/ 154 h 419008"/>
                <a:gd name="connsiteX3" fmla="*/ 94390 w 477848"/>
                <a:gd name="connsiteY3" fmla="*/ 59147 h 419008"/>
                <a:gd name="connsiteX4" fmla="*/ 224176 w 477848"/>
                <a:gd name="connsiteY4" fmla="*/ 265625 h 419008"/>
                <a:gd name="connsiteX5" fmla="*/ 330364 w 477848"/>
                <a:gd name="connsiteY5" fmla="*/ 330517 h 419008"/>
                <a:gd name="connsiteX6" fmla="*/ 477848 w 477848"/>
                <a:gd name="connsiteY6" fmla="*/ 419008 h 41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7848" h="419008">
                  <a:moveTo>
                    <a:pt x="0" y="401310"/>
                  </a:moveTo>
                  <a:cubicBezTo>
                    <a:pt x="5407" y="269557"/>
                    <a:pt x="10815" y="137805"/>
                    <a:pt x="17698" y="70946"/>
                  </a:cubicBezTo>
                  <a:cubicBezTo>
                    <a:pt x="24581" y="4087"/>
                    <a:pt x="28514" y="2120"/>
                    <a:pt x="41296" y="154"/>
                  </a:cubicBezTo>
                  <a:cubicBezTo>
                    <a:pt x="54078" y="-1813"/>
                    <a:pt x="63910" y="14902"/>
                    <a:pt x="94390" y="59147"/>
                  </a:cubicBezTo>
                  <a:cubicBezTo>
                    <a:pt x="124870" y="103392"/>
                    <a:pt x="184847" y="220397"/>
                    <a:pt x="224176" y="265625"/>
                  </a:cubicBezTo>
                  <a:cubicBezTo>
                    <a:pt x="263505" y="310853"/>
                    <a:pt x="330364" y="330517"/>
                    <a:pt x="330364" y="330517"/>
                  </a:cubicBezTo>
                  <a:lnTo>
                    <a:pt x="477848" y="419008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D1FE3676-5F8C-A848-B2CF-7CEC7570CCDD}"/>
                </a:ext>
              </a:extLst>
            </p:cNvPr>
            <p:cNvSpPr/>
            <p:nvPr/>
          </p:nvSpPr>
          <p:spPr>
            <a:xfrm>
              <a:off x="1698523" y="4749099"/>
              <a:ext cx="477848" cy="419008"/>
            </a:xfrm>
            <a:custGeom>
              <a:avLst/>
              <a:gdLst>
                <a:gd name="connsiteX0" fmla="*/ 0 w 477848"/>
                <a:gd name="connsiteY0" fmla="*/ 401310 h 419008"/>
                <a:gd name="connsiteX1" fmla="*/ 17698 w 477848"/>
                <a:gd name="connsiteY1" fmla="*/ 70946 h 419008"/>
                <a:gd name="connsiteX2" fmla="*/ 41296 w 477848"/>
                <a:gd name="connsiteY2" fmla="*/ 154 h 419008"/>
                <a:gd name="connsiteX3" fmla="*/ 94390 w 477848"/>
                <a:gd name="connsiteY3" fmla="*/ 59147 h 419008"/>
                <a:gd name="connsiteX4" fmla="*/ 224176 w 477848"/>
                <a:gd name="connsiteY4" fmla="*/ 265625 h 419008"/>
                <a:gd name="connsiteX5" fmla="*/ 330364 w 477848"/>
                <a:gd name="connsiteY5" fmla="*/ 330517 h 419008"/>
                <a:gd name="connsiteX6" fmla="*/ 477848 w 477848"/>
                <a:gd name="connsiteY6" fmla="*/ 419008 h 41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7848" h="419008">
                  <a:moveTo>
                    <a:pt x="0" y="401310"/>
                  </a:moveTo>
                  <a:cubicBezTo>
                    <a:pt x="5407" y="269557"/>
                    <a:pt x="10815" y="137805"/>
                    <a:pt x="17698" y="70946"/>
                  </a:cubicBezTo>
                  <a:cubicBezTo>
                    <a:pt x="24581" y="4087"/>
                    <a:pt x="28514" y="2120"/>
                    <a:pt x="41296" y="154"/>
                  </a:cubicBezTo>
                  <a:cubicBezTo>
                    <a:pt x="54078" y="-1813"/>
                    <a:pt x="63910" y="14902"/>
                    <a:pt x="94390" y="59147"/>
                  </a:cubicBezTo>
                  <a:cubicBezTo>
                    <a:pt x="124870" y="103392"/>
                    <a:pt x="184847" y="220397"/>
                    <a:pt x="224176" y="265625"/>
                  </a:cubicBezTo>
                  <a:cubicBezTo>
                    <a:pt x="263505" y="310853"/>
                    <a:pt x="330364" y="330517"/>
                    <a:pt x="330364" y="330517"/>
                  </a:cubicBezTo>
                  <a:lnTo>
                    <a:pt x="477848" y="419008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4" name="Freeform 303">
            <a:extLst>
              <a:ext uri="{FF2B5EF4-FFF2-40B4-BE49-F238E27FC236}">
                <a16:creationId xmlns:a16="http://schemas.microsoft.com/office/drawing/2014/main" id="{7BC8C997-6870-0246-BB26-C9034DA927BA}"/>
              </a:ext>
            </a:extLst>
          </p:cNvPr>
          <p:cNvSpPr/>
          <p:nvPr/>
        </p:nvSpPr>
        <p:spPr>
          <a:xfrm rot="18228432">
            <a:off x="887516" y="5782496"/>
            <a:ext cx="234643" cy="205797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Freeform 305">
            <a:extLst>
              <a:ext uri="{FF2B5EF4-FFF2-40B4-BE49-F238E27FC236}">
                <a16:creationId xmlns:a16="http://schemas.microsoft.com/office/drawing/2014/main" id="{C2F1A0DD-FBFC-3F4A-86E3-0F87C7C1D5EE}"/>
              </a:ext>
            </a:extLst>
          </p:cNvPr>
          <p:cNvSpPr/>
          <p:nvPr/>
        </p:nvSpPr>
        <p:spPr>
          <a:xfrm rot="18765583">
            <a:off x="956647" y="4704990"/>
            <a:ext cx="227336" cy="219531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Freeform 306">
            <a:extLst>
              <a:ext uri="{FF2B5EF4-FFF2-40B4-BE49-F238E27FC236}">
                <a16:creationId xmlns:a16="http://schemas.microsoft.com/office/drawing/2014/main" id="{C64B0B56-3327-6545-B6A1-9855F093D6AE}"/>
              </a:ext>
            </a:extLst>
          </p:cNvPr>
          <p:cNvSpPr/>
          <p:nvPr/>
        </p:nvSpPr>
        <p:spPr>
          <a:xfrm rot="3794063" flipH="1">
            <a:off x="1842539" y="4654511"/>
            <a:ext cx="227336" cy="303048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7A27352D-871C-D546-BDE3-F9F7A10C3E87}"/>
              </a:ext>
            </a:extLst>
          </p:cNvPr>
          <p:cNvSpPr txBox="1"/>
          <p:nvPr/>
        </p:nvSpPr>
        <p:spPr>
          <a:xfrm>
            <a:off x="2003318" y="4411780"/>
            <a:ext cx="778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Ausencia</a:t>
            </a:r>
            <a:r>
              <a:rPr lang="en-US" sz="1000" dirty="0"/>
              <a:t> de </a:t>
            </a:r>
            <a:r>
              <a:rPr lang="en-US" sz="1000" dirty="0" err="1"/>
              <a:t>onda</a:t>
            </a:r>
            <a:r>
              <a:rPr lang="en-US" sz="1000" dirty="0"/>
              <a:t> </a:t>
            </a:r>
            <a:r>
              <a:rPr lang="en-US" sz="1000" dirty="0" err="1"/>
              <a:t>dícrota</a:t>
            </a:r>
            <a:endParaRPr lang="en-US" sz="1000" dirty="0"/>
          </a:p>
        </p:txBody>
      </p:sp>
      <p:sp>
        <p:nvSpPr>
          <p:cNvPr id="310" name="Freeform 309">
            <a:extLst>
              <a:ext uri="{FF2B5EF4-FFF2-40B4-BE49-F238E27FC236}">
                <a16:creationId xmlns:a16="http://schemas.microsoft.com/office/drawing/2014/main" id="{3C75698A-66EE-794A-B210-C9BD84A6E985}"/>
              </a:ext>
            </a:extLst>
          </p:cNvPr>
          <p:cNvSpPr/>
          <p:nvPr/>
        </p:nvSpPr>
        <p:spPr>
          <a:xfrm rot="5807443" flipH="1" flipV="1">
            <a:off x="553351" y="1221990"/>
            <a:ext cx="226957" cy="320867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A8299D2C-2E2C-464A-A4CB-F80B69F0AC82}"/>
              </a:ext>
            </a:extLst>
          </p:cNvPr>
          <p:cNvSpPr/>
          <p:nvPr/>
        </p:nvSpPr>
        <p:spPr>
          <a:xfrm>
            <a:off x="-54230" y="1232413"/>
            <a:ext cx="7085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err="1">
                <a:solidFill>
                  <a:prstClr val="black"/>
                </a:solidFill>
              </a:rPr>
              <a:t>Onda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dícrota</a:t>
            </a:r>
            <a:endParaRPr lang="en-US" sz="10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12" name="Freeform 311">
            <a:extLst>
              <a:ext uri="{FF2B5EF4-FFF2-40B4-BE49-F238E27FC236}">
                <a16:creationId xmlns:a16="http://schemas.microsoft.com/office/drawing/2014/main" id="{8D506D75-AC9A-6A47-B118-4893C0061647}"/>
              </a:ext>
            </a:extLst>
          </p:cNvPr>
          <p:cNvSpPr/>
          <p:nvPr/>
        </p:nvSpPr>
        <p:spPr>
          <a:xfrm rot="18765583">
            <a:off x="997840" y="3642774"/>
            <a:ext cx="249803" cy="172430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Freeform 1079">
            <a:extLst>
              <a:ext uri="{FF2B5EF4-FFF2-40B4-BE49-F238E27FC236}">
                <a16:creationId xmlns:a16="http://schemas.microsoft.com/office/drawing/2014/main" id="{2AE6FE77-F770-1547-9BA5-6FA0DB6BCF29}"/>
              </a:ext>
            </a:extLst>
          </p:cNvPr>
          <p:cNvSpPr/>
          <p:nvPr/>
        </p:nvSpPr>
        <p:spPr>
          <a:xfrm>
            <a:off x="1195316" y="5924043"/>
            <a:ext cx="477847" cy="413111"/>
          </a:xfrm>
          <a:custGeom>
            <a:avLst/>
            <a:gdLst>
              <a:gd name="connsiteX0" fmla="*/ 0 w 477847"/>
              <a:gd name="connsiteY0" fmla="*/ 389514 h 413111"/>
              <a:gd name="connsiteX1" fmla="*/ 11798 w 477847"/>
              <a:gd name="connsiteY1" fmla="*/ 88647 h 413111"/>
              <a:gd name="connsiteX2" fmla="*/ 35396 w 477847"/>
              <a:gd name="connsiteY2" fmla="*/ 156 h 413111"/>
              <a:gd name="connsiteX3" fmla="*/ 106188 w 477847"/>
              <a:gd name="connsiteY3" fmla="*/ 70948 h 413111"/>
              <a:gd name="connsiteX4" fmla="*/ 171081 w 477847"/>
              <a:gd name="connsiteY4" fmla="*/ 206634 h 413111"/>
              <a:gd name="connsiteX5" fmla="*/ 224175 w 477847"/>
              <a:gd name="connsiteY5" fmla="*/ 177137 h 413111"/>
              <a:gd name="connsiteX6" fmla="*/ 241873 w 477847"/>
              <a:gd name="connsiteY6" fmla="*/ 283325 h 413111"/>
              <a:gd name="connsiteX7" fmla="*/ 300867 w 477847"/>
              <a:gd name="connsiteY7" fmla="*/ 318721 h 413111"/>
              <a:gd name="connsiteX8" fmla="*/ 336263 w 477847"/>
              <a:gd name="connsiteY8" fmla="*/ 295124 h 413111"/>
              <a:gd name="connsiteX9" fmla="*/ 359860 w 477847"/>
              <a:gd name="connsiteY9" fmla="*/ 348218 h 413111"/>
              <a:gd name="connsiteX10" fmla="*/ 477847 w 477847"/>
              <a:gd name="connsiteY10" fmla="*/ 413111 h 41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7847" h="413111">
                <a:moveTo>
                  <a:pt x="0" y="389514"/>
                </a:moveTo>
                <a:cubicBezTo>
                  <a:pt x="2949" y="271527"/>
                  <a:pt x="5899" y="153540"/>
                  <a:pt x="11798" y="88647"/>
                </a:cubicBezTo>
                <a:cubicBezTo>
                  <a:pt x="17697" y="23754"/>
                  <a:pt x="19664" y="3106"/>
                  <a:pt x="35396" y="156"/>
                </a:cubicBezTo>
                <a:cubicBezTo>
                  <a:pt x="51128" y="-2794"/>
                  <a:pt x="83574" y="36535"/>
                  <a:pt x="106188" y="70948"/>
                </a:cubicBezTo>
                <a:cubicBezTo>
                  <a:pt x="128802" y="105361"/>
                  <a:pt x="151417" y="188936"/>
                  <a:pt x="171081" y="206634"/>
                </a:cubicBezTo>
                <a:cubicBezTo>
                  <a:pt x="190745" y="224332"/>
                  <a:pt x="212376" y="164355"/>
                  <a:pt x="224175" y="177137"/>
                </a:cubicBezTo>
                <a:cubicBezTo>
                  <a:pt x="235974" y="189919"/>
                  <a:pt x="229091" y="259728"/>
                  <a:pt x="241873" y="283325"/>
                </a:cubicBezTo>
                <a:cubicBezTo>
                  <a:pt x="254655" y="306922"/>
                  <a:pt x="285135" y="316755"/>
                  <a:pt x="300867" y="318721"/>
                </a:cubicBezTo>
                <a:cubicBezTo>
                  <a:pt x="316599" y="320687"/>
                  <a:pt x="326431" y="290208"/>
                  <a:pt x="336263" y="295124"/>
                </a:cubicBezTo>
                <a:cubicBezTo>
                  <a:pt x="346095" y="300040"/>
                  <a:pt x="336263" y="328554"/>
                  <a:pt x="359860" y="348218"/>
                </a:cubicBezTo>
                <a:cubicBezTo>
                  <a:pt x="383457" y="367882"/>
                  <a:pt x="430652" y="390496"/>
                  <a:pt x="477847" y="413111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Freeform 314">
            <a:extLst>
              <a:ext uri="{FF2B5EF4-FFF2-40B4-BE49-F238E27FC236}">
                <a16:creationId xmlns:a16="http://schemas.microsoft.com/office/drawing/2014/main" id="{8BDA607D-AB64-FE44-8717-6789C734F6F9}"/>
              </a:ext>
            </a:extLst>
          </p:cNvPr>
          <p:cNvSpPr/>
          <p:nvPr/>
        </p:nvSpPr>
        <p:spPr>
          <a:xfrm>
            <a:off x="1665027" y="5944367"/>
            <a:ext cx="477847" cy="413111"/>
          </a:xfrm>
          <a:custGeom>
            <a:avLst/>
            <a:gdLst>
              <a:gd name="connsiteX0" fmla="*/ 0 w 477847"/>
              <a:gd name="connsiteY0" fmla="*/ 389514 h 413111"/>
              <a:gd name="connsiteX1" fmla="*/ 11798 w 477847"/>
              <a:gd name="connsiteY1" fmla="*/ 88647 h 413111"/>
              <a:gd name="connsiteX2" fmla="*/ 35396 w 477847"/>
              <a:gd name="connsiteY2" fmla="*/ 156 h 413111"/>
              <a:gd name="connsiteX3" fmla="*/ 106188 w 477847"/>
              <a:gd name="connsiteY3" fmla="*/ 70948 h 413111"/>
              <a:gd name="connsiteX4" fmla="*/ 171081 w 477847"/>
              <a:gd name="connsiteY4" fmla="*/ 206634 h 413111"/>
              <a:gd name="connsiteX5" fmla="*/ 224175 w 477847"/>
              <a:gd name="connsiteY5" fmla="*/ 177137 h 413111"/>
              <a:gd name="connsiteX6" fmla="*/ 241873 w 477847"/>
              <a:gd name="connsiteY6" fmla="*/ 283325 h 413111"/>
              <a:gd name="connsiteX7" fmla="*/ 300867 w 477847"/>
              <a:gd name="connsiteY7" fmla="*/ 318721 h 413111"/>
              <a:gd name="connsiteX8" fmla="*/ 336263 w 477847"/>
              <a:gd name="connsiteY8" fmla="*/ 295124 h 413111"/>
              <a:gd name="connsiteX9" fmla="*/ 359860 w 477847"/>
              <a:gd name="connsiteY9" fmla="*/ 348218 h 413111"/>
              <a:gd name="connsiteX10" fmla="*/ 477847 w 477847"/>
              <a:gd name="connsiteY10" fmla="*/ 413111 h 41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7847" h="413111">
                <a:moveTo>
                  <a:pt x="0" y="389514"/>
                </a:moveTo>
                <a:cubicBezTo>
                  <a:pt x="2949" y="271527"/>
                  <a:pt x="5899" y="153540"/>
                  <a:pt x="11798" y="88647"/>
                </a:cubicBezTo>
                <a:cubicBezTo>
                  <a:pt x="17697" y="23754"/>
                  <a:pt x="19664" y="3106"/>
                  <a:pt x="35396" y="156"/>
                </a:cubicBezTo>
                <a:cubicBezTo>
                  <a:pt x="51128" y="-2794"/>
                  <a:pt x="83574" y="36535"/>
                  <a:pt x="106188" y="70948"/>
                </a:cubicBezTo>
                <a:cubicBezTo>
                  <a:pt x="128802" y="105361"/>
                  <a:pt x="151417" y="188936"/>
                  <a:pt x="171081" y="206634"/>
                </a:cubicBezTo>
                <a:cubicBezTo>
                  <a:pt x="190745" y="224332"/>
                  <a:pt x="212376" y="164355"/>
                  <a:pt x="224175" y="177137"/>
                </a:cubicBezTo>
                <a:cubicBezTo>
                  <a:pt x="235974" y="189919"/>
                  <a:pt x="229091" y="259728"/>
                  <a:pt x="241873" y="283325"/>
                </a:cubicBezTo>
                <a:cubicBezTo>
                  <a:pt x="254655" y="306922"/>
                  <a:pt x="285135" y="316755"/>
                  <a:pt x="300867" y="318721"/>
                </a:cubicBezTo>
                <a:cubicBezTo>
                  <a:pt x="316599" y="320687"/>
                  <a:pt x="326431" y="290208"/>
                  <a:pt x="336263" y="295124"/>
                </a:cubicBezTo>
                <a:cubicBezTo>
                  <a:pt x="346095" y="300040"/>
                  <a:pt x="336263" y="328554"/>
                  <a:pt x="359860" y="348218"/>
                </a:cubicBezTo>
                <a:cubicBezTo>
                  <a:pt x="383457" y="367882"/>
                  <a:pt x="430652" y="390496"/>
                  <a:pt x="477847" y="413111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Freeform 315">
            <a:extLst>
              <a:ext uri="{FF2B5EF4-FFF2-40B4-BE49-F238E27FC236}">
                <a16:creationId xmlns:a16="http://schemas.microsoft.com/office/drawing/2014/main" id="{E51452E0-9AA2-EA4E-946C-AB311BC610DD}"/>
              </a:ext>
            </a:extLst>
          </p:cNvPr>
          <p:cNvSpPr/>
          <p:nvPr/>
        </p:nvSpPr>
        <p:spPr>
          <a:xfrm rot="3794063" flipH="1">
            <a:off x="1828399" y="5866735"/>
            <a:ext cx="341039" cy="197015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781963BD-F8D5-A54E-AFAB-A9540C64808D}"/>
              </a:ext>
            </a:extLst>
          </p:cNvPr>
          <p:cNvSpPr txBox="1"/>
          <p:nvPr/>
        </p:nvSpPr>
        <p:spPr>
          <a:xfrm>
            <a:off x="1971899" y="5558619"/>
            <a:ext cx="778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Picos</a:t>
            </a:r>
            <a:r>
              <a:rPr lang="en-US" sz="1000" dirty="0"/>
              <a:t> de </a:t>
            </a:r>
            <a:r>
              <a:rPr lang="en-US" sz="1000" dirty="0" err="1"/>
              <a:t>artificio</a:t>
            </a:r>
            <a:r>
              <a:rPr lang="en-US" sz="1000" dirty="0"/>
              <a:t> </a:t>
            </a:r>
            <a:r>
              <a:rPr lang="en-US" sz="1000" dirty="0" err="1"/>
              <a:t>adicionales</a:t>
            </a:r>
            <a:endParaRPr lang="en-US" sz="1000" dirty="0"/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EC039E79-4672-A14D-8BCC-86F56B638E8D}"/>
              </a:ext>
            </a:extLst>
          </p:cNvPr>
          <p:cNvSpPr/>
          <p:nvPr/>
        </p:nvSpPr>
        <p:spPr>
          <a:xfrm>
            <a:off x="6013208" y="574483"/>
            <a:ext cx="3242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Durante un </a:t>
            </a:r>
            <a:r>
              <a:rPr lang="en-US" sz="1000" dirty="0" err="1">
                <a:solidFill>
                  <a:prstClr val="black"/>
                </a:solidFill>
              </a:rPr>
              <a:t>paro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cardíaco</a:t>
            </a:r>
            <a:r>
              <a:rPr lang="en-US" sz="1000" dirty="0">
                <a:solidFill>
                  <a:prstClr val="black"/>
                </a:solidFill>
              </a:rPr>
              <a:t>, la </a:t>
            </a:r>
            <a:r>
              <a:rPr lang="en-US" sz="1000" dirty="0" err="1">
                <a:solidFill>
                  <a:prstClr val="black"/>
                </a:solidFill>
              </a:rPr>
              <a:t>línea</a:t>
            </a:r>
            <a:r>
              <a:rPr lang="en-US" sz="1000" dirty="0">
                <a:solidFill>
                  <a:prstClr val="black"/>
                </a:solidFill>
              </a:rPr>
              <a:t> arterial </a:t>
            </a:r>
            <a:r>
              <a:rPr lang="en-US" sz="1000" dirty="0" err="1">
                <a:solidFill>
                  <a:prstClr val="black"/>
                </a:solidFill>
              </a:rPr>
              <a:t>puede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utilizarse</a:t>
            </a:r>
            <a:r>
              <a:rPr lang="en-US" sz="1000" dirty="0">
                <a:solidFill>
                  <a:prstClr val="black"/>
                </a:solidFill>
              </a:rPr>
              <a:t> para </a:t>
            </a:r>
            <a:r>
              <a:rPr lang="en-US" sz="1000" dirty="0" err="1">
                <a:solidFill>
                  <a:prstClr val="black"/>
                </a:solidFill>
                <a:hlinkClick r:id="rId17"/>
              </a:rPr>
              <a:t>guiar</a:t>
            </a:r>
            <a:r>
              <a:rPr lang="en-US" sz="1000" dirty="0">
                <a:solidFill>
                  <a:prstClr val="black"/>
                </a:solidFill>
                <a:hlinkClick r:id="rId17"/>
              </a:rPr>
              <a:t> la </a:t>
            </a:r>
            <a:r>
              <a:rPr lang="en-US" sz="1000" dirty="0" err="1">
                <a:solidFill>
                  <a:prstClr val="black"/>
                </a:solidFill>
                <a:hlinkClick r:id="rId17"/>
              </a:rPr>
              <a:t>idoneidad</a:t>
            </a:r>
            <a:r>
              <a:rPr lang="en-US" sz="1000" dirty="0">
                <a:solidFill>
                  <a:prstClr val="black"/>
                </a:solidFill>
                <a:hlinkClick r:id="rId17"/>
              </a:rPr>
              <a:t> de la RCP</a:t>
            </a:r>
            <a:r>
              <a:rPr lang="en-US" sz="1000" dirty="0">
                <a:solidFill>
                  <a:prstClr val="black"/>
                </a:solidFill>
              </a:rPr>
              <a:t> (</a:t>
            </a:r>
            <a:r>
              <a:rPr lang="en-US" sz="1000" dirty="0" err="1">
                <a:solidFill>
                  <a:prstClr val="black"/>
                </a:solidFill>
              </a:rPr>
              <a:t>ej</a:t>
            </a:r>
            <a:r>
              <a:rPr lang="en-US" sz="1000" dirty="0">
                <a:solidFill>
                  <a:prstClr val="black"/>
                </a:solidFill>
              </a:rPr>
              <a:t>. PAD &gt; 25mmg </a:t>
            </a:r>
            <a:r>
              <a:rPr lang="en-US" sz="1000" dirty="0" err="1">
                <a:solidFill>
                  <a:prstClr val="black"/>
                </a:solidFill>
              </a:rPr>
              <a:t>en</a:t>
            </a:r>
            <a:r>
              <a:rPr lang="en-US" sz="1000" dirty="0">
                <a:solidFill>
                  <a:prstClr val="black"/>
                </a:solidFill>
              </a:rPr>
              <a:t> la </a:t>
            </a:r>
            <a:r>
              <a:rPr lang="en-US" sz="1000" dirty="0" err="1">
                <a:solidFill>
                  <a:prstClr val="black"/>
                </a:solidFill>
              </a:rPr>
              <a:t>onda</a:t>
            </a:r>
            <a:r>
              <a:rPr lang="en-US" sz="1000" dirty="0">
                <a:solidFill>
                  <a:prstClr val="black"/>
                </a:solidFill>
              </a:rPr>
              <a:t>), para </a:t>
            </a:r>
            <a:r>
              <a:rPr lang="en-US" sz="1000" dirty="0" err="1">
                <a:solidFill>
                  <a:prstClr val="black"/>
                </a:solidFill>
              </a:rPr>
              <a:t>constatar</a:t>
            </a:r>
            <a:r>
              <a:rPr lang="en-US" sz="1000" dirty="0">
                <a:solidFill>
                  <a:prstClr val="black"/>
                </a:solidFill>
              </a:rPr>
              <a:t> el </a:t>
            </a:r>
            <a:r>
              <a:rPr lang="en-US" sz="1000" dirty="0" err="1">
                <a:solidFill>
                  <a:prstClr val="black"/>
                </a:solidFill>
              </a:rPr>
              <a:t>retorno</a:t>
            </a:r>
            <a:r>
              <a:rPr lang="en-US" sz="1000" dirty="0">
                <a:solidFill>
                  <a:prstClr val="black"/>
                </a:solidFill>
              </a:rPr>
              <a:t> de la </a:t>
            </a:r>
            <a:r>
              <a:rPr lang="en-US" sz="1000" dirty="0" err="1">
                <a:solidFill>
                  <a:prstClr val="black"/>
                </a:solidFill>
              </a:rPr>
              <a:t>circulación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espontánea</a:t>
            </a:r>
            <a:r>
              <a:rPr lang="en-US" sz="1000" dirty="0">
                <a:solidFill>
                  <a:prstClr val="black"/>
                </a:solidFill>
              </a:rPr>
              <a:t> y para </a:t>
            </a:r>
            <a:r>
              <a:rPr lang="en-US" sz="1000" dirty="0" err="1">
                <a:solidFill>
                  <a:prstClr val="black"/>
                </a:solidFill>
                <a:hlinkClick r:id="rId18"/>
              </a:rPr>
              <a:t>identificar</a:t>
            </a:r>
            <a:r>
              <a:rPr lang="en-US" sz="1000" dirty="0">
                <a:solidFill>
                  <a:prstClr val="black"/>
                </a:solidFill>
                <a:hlinkClick r:id="rId18"/>
              </a:rPr>
              <a:t> </a:t>
            </a:r>
            <a:r>
              <a:rPr lang="en-US" sz="1000" dirty="0" err="1">
                <a:solidFill>
                  <a:prstClr val="black"/>
                </a:solidFill>
                <a:hlinkClick r:id="rId18"/>
              </a:rPr>
              <a:t>actividad</a:t>
            </a:r>
            <a:r>
              <a:rPr lang="en-US" sz="1000" dirty="0">
                <a:solidFill>
                  <a:prstClr val="black"/>
                </a:solidFill>
                <a:hlinkClick r:id="rId18"/>
              </a:rPr>
              <a:t> </a:t>
            </a:r>
            <a:r>
              <a:rPr lang="en-US" sz="1000" dirty="0" err="1">
                <a:solidFill>
                  <a:prstClr val="black"/>
                </a:solidFill>
                <a:hlinkClick r:id="rId18"/>
              </a:rPr>
              <a:t>eléctrica</a:t>
            </a:r>
            <a:r>
              <a:rPr lang="en-US" sz="1000" dirty="0">
                <a:solidFill>
                  <a:prstClr val="black"/>
                </a:solidFill>
                <a:hlinkClick r:id="rId18"/>
              </a:rPr>
              <a:t> sin </a:t>
            </a:r>
            <a:r>
              <a:rPr lang="en-US" sz="1000" dirty="0" err="1">
                <a:solidFill>
                  <a:prstClr val="black"/>
                </a:solidFill>
                <a:hlinkClick r:id="rId18"/>
              </a:rPr>
              <a:t>pulso</a:t>
            </a:r>
            <a:r>
              <a:rPr lang="en-US" sz="1000" dirty="0">
                <a:solidFill>
                  <a:prstClr val="black"/>
                </a:solidFill>
                <a:hlinkClick r:id="rId18"/>
              </a:rPr>
              <a:t>. 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20" name="Freeform 319">
            <a:extLst>
              <a:ext uri="{FF2B5EF4-FFF2-40B4-BE49-F238E27FC236}">
                <a16:creationId xmlns:a16="http://schemas.microsoft.com/office/drawing/2014/main" id="{EF04658D-092E-A84C-AF5C-064B3F64B085}"/>
              </a:ext>
            </a:extLst>
          </p:cNvPr>
          <p:cNvSpPr/>
          <p:nvPr/>
        </p:nvSpPr>
        <p:spPr>
          <a:xfrm rot="13335356" flipH="1">
            <a:off x="595189" y="3905829"/>
            <a:ext cx="227336" cy="303048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D1A0C1E0-67B5-E84A-B9EE-F0183F54A75C}"/>
              </a:ext>
            </a:extLst>
          </p:cNvPr>
          <p:cNvSpPr txBox="1"/>
          <p:nvPr/>
        </p:nvSpPr>
        <p:spPr>
          <a:xfrm>
            <a:off x="-12201" y="4122616"/>
            <a:ext cx="971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Onda</a:t>
            </a:r>
            <a:r>
              <a:rPr lang="en-US" sz="1000" dirty="0"/>
              <a:t> </a:t>
            </a:r>
            <a:r>
              <a:rPr lang="en-US" sz="1000" dirty="0" err="1"/>
              <a:t>cuadrada</a:t>
            </a:r>
            <a:r>
              <a:rPr lang="en-US" sz="1000" dirty="0"/>
              <a:t> </a:t>
            </a: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4D07E3C1-BB48-8A40-A8E2-C241529B0CB7}"/>
              </a:ext>
            </a:extLst>
          </p:cNvPr>
          <p:cNvSpPr/>
          <p:nvPr/>
        </p:nvSpPr>
        <p:spPr>
          <a:xfrm>
            <a:off x="7705676" y="1291151"/>
            <a:ext cx="7264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PRINCIPIO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251442CD-0A25-1846-8E6E-6404BA67D866}"/>
              </a:ext>
            </a:extLst>
          </p:cNvPr>
          <p:cNvSpPr/>
          <p:nvPr/>
        </p:nvSpPr>
        <p:spPr>
          <a:xfrm rot="16200000">
            <a:off x="8451726" y="6177102"/>
            <a:ext cx="12785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v1.0 (2020-09-14)</a:t>
            </a:r>
          </a:p>
        </p:txBody>
      </p:sp>
      <p:sp>
        <p:nvSpPr>
          <p:cNvPr id="224" name="Rectangle 225">
            <a:extLst>
              <a:ext uri="{FF2B5EF4-FFF2-40B4-BE49-F238E27FC236}">
                <a16:creationId xmlns:a16="http://schemas.microsoft.com/office/drawing/2014/main" id="{7C665C8F-08E2-4A1D-AFE1-728A29A94689}"/>
              </a:ext>
            </a:extLst>
          </p:cNvPr>
          <p:cNvSpPr/>
          <p:nvPr/>
        </p:nvSpPr>
        <p:spPr>
          <a:xfrm>
            <a:off x="2606459" y="-43794"/>
            <a:ext cx="4305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+mj-lt"/>
              </a:rPr>
              <a:t>por </a:t>
            </a:r>
            <a:r>
              <a:rPr lang="en-US" sz="900" b="1" dirty="0">
                <a:latin typeface="+mj-lt"/>
              </a:rPr>
              <a:t>Mark </a:t>
            </a:r>
            <a:r>
              <a:rPr lang="en-US" sz="900" b="1" dirty="0" err="1">
                <a:latin typeface="+mj-lt"/>
              </a:rPr>
              <a:t>Ramzy</a:t>
            </a:r>
            <a:r>
              <a:rPr lang="en-US" sz="900" dirty="0">
                <a:latin typeface="+mj-lt"/>
              </a:rPr>
              <a:t> &amp; </a:t>
            </a:r>
            <a:r>
              <a:rPr lang="en-US" sz="900" b="1" dirty="0">
                <a:latin typeface="+mj-lt"/>
              </a:rPr>
              <a:t>Nick Mark</a:t>
            </a:r>
            <a:r>
              <a:rPr lang="en-US" sz="900" dirty="0">
                <a:latin typeface="+mj-lt"/>
              </a:rPr>
              <a:t>, </a:t>
            </a:r>
            <a:r>
              <a:rPr lang="en-US" sz="900" dirty="0" err="1">
                <a:latin typeface="+mj-lt"/>
              </a:rPr>
              <a:t>traducido</a:t>
            </a:r>
            <a:r>
              <a:rPr lang="en-US" sz="900" dirty="0">
                <a:latin typeface="+mj-lt"/>
              </a:rPr>
              <a:t> al </a:t>
            </a:r>
            <a:r>
              <a:rPr lang="en-US" sz="900" dirty="0" err="1">
                <a:latin typeface="+mj-lt"/>
              </a:rPr>
              <a:t>español</a:t>
            </a:r>
            <a:r>
              <a:rPr lang="en-US" sz="900" dirty="0">
                <a:latin typeface="+mj-lt"/>
              </a:rPr>
              <a:t> por </a:t>
            </a:r>
            <a:br>
              <a:rPr lang="en-US" sz="900" dirty="0">
                <a:latin typeface="+mj-lt"/>
              </a:rPr>
            </a:br>
            <a:r>
              <a:rPr lang="en-US" sz="900" b="1" dirty="0">
                <a:latin typeface="+mj-lt"/>
              </a:rPr>
              <a:t>Martín Hunter</a:t>
            </a:r>
            <a:r>
              <a:rPr lang="en-US" sz="900" dirty="0">
                <a:latin typeface="+mj-lt"/>
              </a:rPr>
              <a:t> </a:t>
            </a:r>
            <a:r>
              <a:rPr lang="en-US" sz="900" b="1" dirty="0">
                <a:latin typeface="+mj-lt"/>
                <a:hlinkClick r:id="rId19"/>
              </a:rPr>
              <a:t>@interconsulta</a:t>
            </a:r>
            <a:r>
              <a:rPr lang="en-US" sz="9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6387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4280</TotalTime>
  <Words>644</Words>
  <Application>Microsoft Office PowerPoint</Application>
  <PresentationFormat>Carta (216 x 279 mm)</PresentationFormat>
  <Paragraphs>59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1979 Dot Matrix</vt:lpstr>
      <vt:lpstr>Arial</vt:lpstr>
      <vt:lpstr>Calibri</vt:lpstr>
      <vt:lpstr>Calibri Light</vt:lpstr>
      <vt:lpstr>Cambria Math</vt:lpstr>
      <vt:lpstr>Corbel</vt:lpstr>
      <vt:lpstr>Futura Condensed Medium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Martín Hunter</cp:lastModifiedBy>
  <cp:revision>23</cp:revision>
  <dcterms:created xsi:type="dcterms:W3CDTF">2020-09-14T22:23:55Z</dcterms:created>
  <dcterms:modified xsi:type="dcterms:W3CDTF">2021-04-03T19:50:55Z</dcterms:modified>
</cp:coreProperties>
</file>