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59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1"/>
    <p:restoredTop sz="96208"/>
  </p:normalViewPr>
  <p:slideViewPr>
    <p:cSldViewPr snapToGrid="0" snapToObjects="1">
      <p:cViewPr varScale="1">
        <p:scale>
          <a:sx n="113" d="100"/>
          <a:sy n="113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6C60A-3D5B-F14E-922E-1802F51BBD5C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76BC-316A-CD4E-AD14-62A1540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6F92-0BF2-1242-88C5-C3790FC6AAC6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oup.com/ndt/article/30/2/204/2337041" TargetMode="External"/><Relationship Id="rId13" Type="http://schemas.openxmlformats.org/officeDocument/2006/relationships/hyperlink" Target="https://www.ncbi.nlm.nih.gov/pmc/articles/PMC3491204/" TargetMode="External"/><Relationship Id="rId3" Type="http://schemas.openxmlformats.org/officeDocument/2006/relationships/hyperlink" Target="https://www.ncbi.nlm.nih.gov/pmc/articles/PMC3409957/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annalsofintensivecare.springeropen.com/articles/10.1186/s13613-020-0648-y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5.png"/><Relationship Id="rId5" Type="http://schemas.openxmlformats.org/officeDocument/2006/relationships/image" Target="../media/image1.emf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extrip-workgroup.org/" TargetMode="External"/><Relationship Id="rId9" Type="http://schemas.openxmlformats.org/officeDocument/2006/relationships/hyperlink" Target="https://onlinelibrary.wiley.com/doi/pdfdirect/10.1111/hdi.12702" TargetMode="External"/><Relationship Id="rId14" Type="http://schemas.openxmlformats.org/officeDocument/2006/relationships/hyperlink" Target="https://www.ncbi.nlm.nih.gov/pmc/articles/PMC64359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AD36755E-87D0-8240-A8C3-8B0C080D2099}"/>
              </a:ext>
            </a:extLst>
          </p:cNvPr>
          <p:cNvSpPr/>
          <p:nvPr/>
        </p:nvSpPr>
        <p:spPr>
          <a:xfrm>
            <a:off x="7054542" y="1695540"/>
            <a:ext cx="254829" cy="832420"/>
          </a:xfrm>
          <a:custGeom>
            <a:avLst/>
            <a:gdLst>
              <a:gd name="connsiteX0" fmla="*/ 254829 w 254829"/>
              <a:gd name="connsiteY0" fmla="*/ 0 h 832420"/>
              <a:gd name="connsiteX1" fmla="*/ 71949 w 254829"/>
              <a:gd name="connsiteY1" fmla="*/ 107206 h 832420"/>
              <a:gd name="connsiteX2" fmla="*/ 2581 w 254829"/>
              <a:gd name="connsiteY2" fmla="*/ 315311 h 832420"/>
              <a:gd name="connsiteX3" fmla="*/ 21500 w 254829"/>
              <a:gd name="connsiteY3" fmla="*/ 832420 h 8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29" h="832420">
                <a:moveTo>
                  <a:pt x="254829" y="0"/>
                </a:moveTo>
                <a:cubicBezTo>
                  <a:pt x="184409" y="27327"/>
                  <a:pt x="113990" y="54654"/>
                  <a:pt x="71949" y="107206"/>
                </a:cubicBezTo>
                <a:cubicBezTo>
                  <a:pt x="29908" y="159758"/>
                  <a:pt x="10989" y="194442"/>
                  <a:pt x="2581" y="315311"/>
                </a:cubicBezTo>
                <a:cubicBezTo>
                  <a:pt x="-5827" y="436180"/>
                  <a:pt x="7836" y="634300"/>
                  <a:pt x="21500" y="83242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ounded Rectangle 395">
            <a:extLst>
              <a:ext uri="{FF2B5EF4-FFF2-40B4-BE49-F238E27FC236}">
                <a16:creationId xmlns:a16="http://schemas.microsoft.com/office/drawing/2014/main" id="{3CDE63EA-0CF6-4142-ABAC-01F3C2C67433}"/>
              </a:ext>
            </a:extLst>
          </p:cNvPr>
          <p:cNvSpPr/>
          <p:nvPr/>
        </p:nvSpPr>
        <p:spPr>
          <a:xfrm>
            <a:off x="7458830" y="497821"/>
            <a:ext cx="1685170" cy="40665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652CD6A4-FF0E-8748-92C9-94D1B2B884B4}"/>
              </a:ext>
            </a:extLst>
          </p:cNvPr>
          <p:cNvSpPr/>
          <p:nvPr/>
        </p:nvSpPr>
        <p:spPr>
          <a:xfrm>
            <a:off x="1887404" y="1688860"/>
            <a:ext cx="1537760" cy="1063323"/>
          </a:xfrm>
          <a:prstGeom prst="roundRect">
            <a:avLst>
              <a:gd name="adj" fmla="val 10232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ounded Rectangle 380">
            <a:extLst>
              <a:ext uri="{FF2B5EF4-FFF2-40B4-BE49-F238E27FC236}">
                <a16:creationId xmlns:a16="http://schemas.microsoft.com/office/drawing/2014/main" id="{F1F42E11-8C20-364F-BFE5-7F2421DD7F5E}"/>
              </a:ext>
            </a:extLst>
          </p:cNvPr>
          <p:cNvSpPr/>
          <p:nvPr/>
        </p:nvSpPr>
        <p:spPr>
          <a:xfrm>
            <a:off x="1860651" y="2777093"/>
            <a:ext cx="1562224" cy="6767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ounded Rectangle 379">
            <a:extLst>
              <a:ext uri="{FF2B5EF4-FFF2-40B4-BE49-F238E27FC236}">
                <a16:creationId xmlns:a16="http://schemas.microsoft.com/office/drawing/2014/main" id="{601487C9-C3B0-D64F-AC90-8D9E1FDBD093}"/>
              </a:ext>
            </a:extLst>
          </p:cNvPr>
          <p:cNvSpPr/>
          <p:nvPr/>
        </p:nvSpPr>
        <p:spPr>
          <a:xfrm>
            <a:off x="1868381" y="3473261"/>
            <a:ext cx="2457904" cy="11608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8A50F3-5034-3143-827A-87A74EA940BA}"/>
              </a:ext>
            </a:extLst>
          </p:cNvPr>
          <p:cNvSpPr/>
          <p:nvPr/>
        </p:nvSpPr>
        <p:spPr>
          <a:xfrm>
            <a:off x="-53465" y="2128278"/>
            <a:ext cx="199359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INDICATII:</a:t>
            </a:r>
          </a:p>
          <a:p>
            <a:pPr lvl="0"/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RRT de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urgenta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poate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fi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indicata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pt. </a:t>
            </a:r>
            <a:r>
              <a:rPr lang="en-US" sz="800" dirty="0" err="1">
                <a:latin typeface="Corbel" panose="020B0503020204020204" pitchFamily="34" charset="0"/>
              </a:rPr>
              <a:t>conditii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i="1" dirty="0" err="1">
                <a:solidFill>
                  <a:prstClr val="black"/>
                </a:solidFill>
                <a:latin typeface="Corbel" panose="020B0503020204020204" pitchFamily="34" charset="0"/>
              </a:rPr>
              <a:t>refractare</a:t>
            </a:r>
            <a:r>
              <a:rPr lang="en-US" sz="800" i="1" dirty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800" i="1" dirty="0" err="1">
                <a:solidFill>
                  <a:prstClr val="black"/>
                </a:solidFill>
                <a:latin typeface="Corbel" panose="020B0503020204020204" pitchFamily="34" charset="0"/>
              </a:rPr>
              <a:t>terapia</a:t>
            </a:r>
            <a:r>
              <a:rPr lang="en-US" sz="8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i="1" dirty="0" err="1">
                <a:solidFill>
                  <a:prstClr val="black"/>
                </a:solidFill>
                <a:latin typeface="Corbel" panose="020B0503020204020204" pitchFamily="34" charset="0"/>
              </a:rPr>
              <a:t>medicala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: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A: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Acidoza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(de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obicei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metabolica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severa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E: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disElectrolitemii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hiperpotasemie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hipercalcemia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I: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Intoxicatii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(Paracetamol,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barbiturice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litiu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carbamazepine, metformin,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metanol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salicilati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taliu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teofilina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valproat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);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vezi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ghid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ExTRIP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 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O: 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Supraincarcare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vOlemica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edem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pulmonar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refractar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diuretice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hipertensiune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necontrolata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).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Indepartarea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excesului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volemic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poate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grabi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sevrarea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ventilatie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mecanica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U: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Uremie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(cu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alterare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severa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statusului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mental,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pericardita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uremica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diateza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hemoragica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1CAF929-B399-A542-8F24-6B3B3BA22D67}"/>
              </a:ext>
            </a:extLst>
          </p:cNvPr>
          <p:cNvGrpSpPr/>
          <p:nvPr/>
        </p:nvGrpSpPr>
        <p:grpSpPr>
          <a:xfrm>
            <a:off x="6456570" y="3673540"/>
            <a:ext cx="82054" cy="213045"/>
            <a:chOff x="6367358" y="3705908"/>
            <a:chExt cx="82054" cy="213045"/>
          </a:xfrm>
        </p:grpSpPr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92DECC5-04F3-E748-B158-96374997A9E3}"/>
                </a:ext>
              </a:extLst>
            </p:cNvPr>
            <p:cNvSpPr/>
            <p:nvPr/>
          </p:nvSpPr>
          <p:spPr>
            <a:xfrm rot="21315993" flipH="1">
              <a:off x="6370484" y="3705908"/>
              <a:ext cx="78928" cy="208800"/>
            </a:xfrm>
            <a:custGeom>
              <a:avLst/>
              <a:gdLst>
                <a:gd name="connsiteX0" fmla="*/ 72000 w 78928"/>
                <a:gd name="connsiteY0" fmla="*/ 0 h 208800"/>
                <a:gd name="connsiteX1" fmla="*/ 72000 w 78928"/>
                <a:gd name="connsiteY1" fmla="*/ 144000 h 208800"/>
                <a:gd name="connsiteX2" fmla="*/ 0 w 78928"/>
                <a:gd name="connsiteY2" fmla="*/ 208800 h 2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28" h="208800">
                  <a:moveTo>
                    <a:pt x="72000" y="0"/>
                  </a:moveTo>
                  <a:cubicBezTo>
                    <a:pt x="78000" y="54600"/>
                    <a:pt x="84000" y="109200"/>
                    <a:pt x="72000" y="144000"/>
                  </a:cubicBezTo>
                  <a:cubicBezTo>
                    <a:pt x="60000" y="178800"/>
                    <a:pt x="30000" y="193800"/>
                    <a:pt x="0" y="208800"/>
                  </a:cubicBezTo>
                </a:path>
              </a:pathLst>
            </a:custGeom>
            <a:noFill/>
            <a:ln w="38100" cmpd="sng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73C1C029-7AEB-C14E-A5B1-E4BB8BB35CD1}"/>
                </a:ext>
              </a:extLst>
            </p:cNvPr>
            <p:cNvSpPr/>
            <p:nvPr/>
          </p:nvSpPr>
          <p:spPr>
            <a:xfrm rot="21315993" flipH="1">
              <a:off x="6367358" y="3710153"/>
              <a:ext cx="78928" cy="208800"/>
            </a:xfrm>
            <a:custGeom>
              <a:avLst/>
              <a:gdLst>
                <a:gd name="connsiteX0" fmla="*/ 72000 w 78928"/>
                <a:gd name="connsiteY0" fmla="*/ 0 h 208800"/>
                <a:gd name="connsiteX1" fmla="*/ 72000 w 78928"/>
                <a:gd name="connsiteY1" fmla="*/ 144000 h 208800"/>
                <a:gd name="connsiteX2" fmla="*/ 0 w 78928"/>
                <a:gd name="connsiteY2" fmla="*/ 208800 h 2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28" h="208800">
                  <a:moveTo>
                    <a:pt x="72000" y="0"/>
                  </a:moveTo>
                  <a:cubicBezTo>
                    <a:pt x="78000" y="54600"/>
                    <a:pt x="84000" y="109200"/>
                    <a:pt x="72000" y="144000"/>
                  </a:cubicBezTo>
                  <a:cubicBezTo>
                    <a:pt x="60000" y="178800"/>
                    <a:pt x="30000" y="193800"/>
                    <a:pt x="0" y="208800"/>
                  </a:cubicBezTo>
                </a:path>
              </a:pathLst>
            </a:custGeom>
            <a:noFill/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6" name="Freeform 1085">
            <a:extLst>
              <a:ext uri="{FF2B5EF4-FFF2-40B4-BE49-F238E27FC236}">
                <a16:creationId xmlns:a16="http://schemas.microsoft.com/office/drawing/2014/main" id="{A1B4BB20-C44D-EC45-A871-44074D450F6E}"/>
              </a:ext>
            </a:extLst>
          </p:cNvPr>
          <p:cNvSpPr/>
          <p:nvPr/>
        </p:nvSpPr>
        <p:spPr>
          <a:xfrm rot="284007">
            <a:off x="7286582" y="1122475"/>
            <a:ext cx="78928" cy="208800"/>
          </a:xfrm>
          <a:custGeom>
            <a:avLst/>
            <a:gdLst>
              <a:gd name="connsiteX0" fmla="*/ 72000 w 78928"/>
              <a:gd name="connsiteY0" fmla="*/ 0 h 208800"/>
              <a:gd name="connsiteX1" fmla="*/ 72000 w 78928"/>
              <a:gd name="connsiteY1" fmla="*/ 144000 h 208800"/>
              <a:gd name="connsiteX2" fmla="*/ 0 w 78928"/>
              <a:gd name="connsiteY2" fmla="*/ 208800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28" h="208800">
                <a:moveTo>
                  <a:pt x="72000" y="0"/>
                </a:moveTo>
                <a:cubicBezTo>
                  <a:pt x="78000" y="54600"/>
                  <a:pt x="84000" y="109200"/>
                  <a:pt x="72000" y="144000"/>
                </a:cubicBezTo>
                <a:cubicBezTo>
                  <a:pt x="60000" y="178800"/>
                  <a:pt x="30000" y="193800"/>
                  <a:pt x="0" y="208800"/>
                </a:cubicBezTo>
              </a:path>
            </a:pathLst>
          </a:custGeom>
          <a:noFill/>
          <a:ln w="381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2D676498-62A9-3742-931E-3AFB193EC68E}"/>
              </a:ext>
            </a:extLst>
          </p:cNvPr>
          <p:cNvSpPr/>
          <p:nvPr/>
        </p:nvSpPr>
        <p:spPr>
          <a:xfrm rot="284007">
            <a:off x="7279646" y="1125044"/>
            <a:ext cx="78928" cy="208800"/>
          </a:xfrm>
          <a:custGeom>
            <a:avLst/>
            <a:gdLst>
              <a:gd name="connsiteX0" fmla="*/ 72000 w 78928"/>
              <a:gd name="connsiteY0" fmla="*/ 0 h 208800"/>
              <a:gd name="connsiteX1" fmla="*/ 72000 w 78928"/>
              <a:gd name="connsiteY1" fmla="*/ 144000 h 208800"/>
              <a:gd name="connsiteX2" fmla="*/ 0 w 78928"/>
              <a:gd name="connsiteY2" fmla="*/ 208800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28" h="208800">
                <a:moveTo>
                  <a:pt x="72000" y="0"/>
                </a:moveTo>
                <a:cubicBezTo>
                  <a:pt x="78000" y="54600"/>
                  <a:pt x="84000" y="109200"/>
                  <a:pt x="72000" y="144000"/>
                </a:cubicBezTo>
                <a:cubicBezTo>
                  <a:pt x="60000" y="178800"/>
                  <a:pt x="30000" y="193800"/>
                  <a:pt x="0" y="20880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F859BEEE-54D0-784E-9DF1-6984A1C2658C}"/>
              </a:ext>
            </a:extLst>
          </p:cNvPr>
          <p:cNvSpPr/>
          <p:nvPr/>
        </p:nvSpPr>
        <p:spPr>
          <a:xfrm flipV="1">
            <a:off x="3646352" y="2086017"/>
            <a:ext cx="1513406" cy="213709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sng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>
            <a:extLst>
              <a:ext uri="{FF2B5EF4-FFF2-40B4-BE49-F238E27FC236}">
                <a16:creationId xmlns:a16="http://schemas.microsoft.com/office/drawing/2014/main" id="{8053FF55-5196-5342-8CE7-44BE82665438}"/>
              </a:ext>
            </a:extLst>
          </p:cNvPr>
          <p:cNvSpPr/>
          <p:nvPr/>
        </p:nvSpPr>
        <p:spPr>
          <a:xfrm>
            <a:off x="4181576" y="3076263"/>
            <a:ext cx="987859" cy="176086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sng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861B7AB7-51BE-B841-AB6F-277F36B7CC80}"/>
              </a:ext>
            </a:extLst>
          </p:cNvPr>
          <p:cNvSpPr/>
          <p:nvPr/>
        </p:nvSpPr>
        <p:spPr>
          <a:xfrm>
            <a:off x="6746017" y="3387504"/>
            <a:ext cx="101025" cy="294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D183FB0-F0FA-E04D-9117-05D8BF6ECA48}"/>
              </a:ext>
            </a:extLst>
          </p:cNvPr>
          <p:cNvSpPr/>
          <p:nvPr/>
        </p:nvSpPr>
        <p:spPr>
          <a:xfrm>
            <a:off x="7311348" y="842702"/>
            <a:ext cx="101025" cy="294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D2292A2D-4001-F740-8E85-11F8E65DF59C}"/>
              </a:ext>
            </a:extLst>
          </p:cNvPr>
          <p:cNvSpPr/>
          <p:nvPr/>
        </p:nvSpPr>
        <p:spPr>
          <a:xfrm flipV="1">
            <a:off x="3646352" y="2078831"/>
            <a:ext cx="1507549" cy="167761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E194E8EC-4BF6-2541-B8BE-889B098E8E43}"/>
              </a:ext>
            </a:extLst>
          </p:cNvPr>
          <p:cNvSpPr/>
          <p:nvPr/>
        </p:nvSpPr>
        <p:spPr>
          <a:xfrm>
            <a:off x="4181576" y="3055582"/>
            <a:ext cx="985686" cy="184556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F7B71A31-F0C7-6048-B3DD-3F753A6C7F43}"/>
              </a:ext>
            </a:extLst>
          </p:cNvPr>
          <p:cNvSpPr/>
          <p:nvPr/>
        </p:nvSpPr>
        <p:spPr>
          <a:xfrm>
            <a:off x="5634706" y="1632030"/>
            <a:ext cx="2374975" cy="2252025"/>
          </a:xfrm>
          <a:custGeom>
            <a:avLst/>
            <a:gdLst>
              <a:gd name="connsiteX0" fmla="*/ 14770 w 2549626"/>
              <a:gd name="connsiteY0" fmla="*/ 1909823 h 2285920"/>
              <a:gd name="connsiteX1" fmla="*/ 72644 w 2549626"/>
              <a:gd name="connsiteY1" fmla="*/ 2210765 h 2285920"/>
              <a:gd name="connsiteX2" fmla="*/ 581930 w 2549626"/>
              <a:gd name="connsiteY2" fmla="*/ 2268638 h 2285920"/>
              <a:gd name="connsiteX3" fmla="*/ 1438456 w 2549626"/>
              <a:gd name="connsiteY3" fmla="*/ 2257064 h 2285920"/>
              <a:gd name="connsiteX4" fmla="*/ 1600502 w 2549626"/>
              <a:gd name="connsiteY4" fmla="*/ 1956122 h 2285920"/>
              <a:gd name="connsiteX5" fmla="*/ 1600502 w 2549626"/>
              <a:gd name="connsiteY5" fmla="*/ 1423686 h 2285920"/>
              <a:gd name="connsiteX6" fmla="*/ 1554203 w 2549626"/>
              <a:gd name="connsiteY6" fmla="*/ 254643 h 2285920"/>
              <a:gd name="connsiteX7" fmla="*/ 2051915 w 2549626"/>
              <a:gd name="connsiteY7" fmla="*/ 46299 h 2285920"/>
              <a:gd name="connsiteX8" fmla="*/ 2549626 w 2549626"/>
              <a:gd name="connsiteY8" fmla="*/ 0 h 2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626" h="2285920">
                <a:moveTo>
                  <a:pt x="14770" y="1909823"/>
                </a:moveTo>
                <a:cubicBezTo>
                  <a:pt x="-3557" y="2030393"/>
                  <a:pt x="-21883" y="2150963"/>
                  <a:pt x="72644" y="2210765"/>
                </a:cubicBezTo>
                <a:cubicBezTo>
                  <a:pt x="167171" y="2270567"/>
                  <a:pt x="354295" y="2260922"/>
                  <a:pt x="581930" y="2268638"/>
                </a:cubicBezTo>
                <a:cubicBezTo>
                  <a:pt x="809565" y="2276355"/>
                  <a:pt x="1268694" y="2309150"/>
                  <a:pt x="1438456" y="2257064"/>
                </a:cubicBezTo>
                <a:cubicBezTo>
                  <a:pt x="1608218" y="2204978"/>
                  <a:pt x="1573494" y="2095018"/>
                  <a:pt x="1600502" y="1956122"/>
                </a:cubicBezTo>
                <a:cubicBezTo>
                  <a:pt x="1627510" y="1817226"/>
                  <a:pt x="1608218" y="1707266"/>
                  <a:pt x="1600502" y="1423686"/>
                </a:cubicBezTo>
                <a:cubicBezTo>
                  <a:pt x="1592786" y="1140106"/>
                  <a:pt x="1478968" y="484207"/>
                  <a:pt x="1554203" y="254643"/>
                </a:cubicBezTo>
                <a:cubicBezTo>
                  <a:pt x="1629438" y="25079"/>
                  <a:pt x="1886011" y="88739"/>
                  <a:pt x="2051915" y="46299"/>
                </a:cubicBezTo>
                <a:cubicBezTo>
                  <a:pt x="2217819" y="3858"/>
                  <a:pt x="2383722" y="1929"/>
                  <a:pt x="2549626" y="0"/>
                </a:cubicBezTo>
              </a:path>
            </a:pathLst>
          </a:custGeom>
          <a:noFill/>
          <a:ln w="3810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EB311C07-FCE0-4F44-8A0D-098679C47465}"/>
              </a:ext>
            </a:extLst>
          </p:cNvPr>
          <p:cNvSpPr/>
          <p:nvPr/>
        </p:nvSpPr>
        <p:spPr>
          <a:xfrm>
            <a:off x="5645105" y="1319514"/>
            <a:ext cx="917742" cy="370390"/>
          </a:xfrm>
          <a:custGeom>
            <a:avLst/>
            <a:gdLst>
              <a:gd name="connsiteX0" fmla="*/ 1105610 w 1105610"/>
              <a:gd name="connsiteY0" fmla="*/ 0 h 370390"/>
              <a:gd name="connsiteX1" fmla="*/ 387979 w 1105610"/>
              <a:gd name="connsiteY1" fmla="*/ 23149 h 370390"/>
              <a:gd name="connsiteX2" fmla="*/ 52313 w 1105610"/>
              <a:gd name="connsiteY2" fmla="*/ 138896 h 370390"/>
              <a:gd name="connsiteX3" fmla="*/ 6015 w 1105610"/>
              <a:gd name="connsiteY3" fmla="*/ 37039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610" h="370390">
                <a:moveTo>
                  <a:pt x="1105610" y="0"/>
                </a:moveTo>
                <a:cubicBezTo>
                  <a:pt x="834569" y="0"/>
                  <a:pt x="563528" y="0"/>
                  <a:pt x="387979" y="23149"/>
                </a:cubicBezTo>
                <a:cubicBezTo>
                  <a:pt x="212430" y="46298"/>
                  <a:pt x="115974" y="81023"/>
                  <a:pt x="52313" y="138896"/>
                </a:cubicBezTo>
                <a:cubicBezTo>
                  <a:pt x="-11348" y="196769"/>
                  <a:pt x="-2667" y="283579"/>
                  <a:pt x="6015" y="370390"/>
                </a:cubicBezTo>
              </a:path>
            </a:pathLst>
          </a:custGeom>
          <a:noFill/>
          <a:ln w="3810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FD2F85FC-4DBE-B841-8D4A-D4F386A332DA}"/>
              </a:ext>
            </a:extLst>
          </p:cNvPr>
          <p:cNvSpPr/>
          <p:nvPr/>
        </p:nvSpPr>
        <p:spPr>
          <a:xfrm>
            <a:off x="6325758" y="3026611"/>
            <a:ext cx="302003" cy="678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0E02FBD-50C3-4144-AC70-A17A023CCFEE}"/>
              </a:ext>
            </a:extLst>
          </p:cNvPr>
          <p:cNvSpPr/>
          <p:nvPr/>
        </p:nvSpPr>
        <p:spPr>
          <a:xfrm>
            <a:off x="5310205" y="1778714"/>
            <a:ext cx="656007" cy="311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5CE1CFC2-AC50-8141-BA96-D5B48F312EBD}"/>
              </a:ext>
            </a:extLst>
          </p:cNvPr>
          <p:cNvSpPr/>
          <p:nvPr/>
        </p:nvSpPr>
        <p:spPr>
          <a:xfrm>
            <a:off x="7987829" y="1495997"/>
            <a:ext cx="573741" cy="135991"/>
          </a:xfrm>
          <a:custGeom>
            <a:avLst/>
            <a:gdLst>
              <a:gd name="connsiteX0" fmla="*/ 573741 w 573741"/>
              <a:gd name="connsiteY0" fmla="*/ 46344 h 135991"/>
              <a:gd name="connsiteX1" fmla="*/ 318247 w 573741"/>
              <a:gd name="connsiteY1" fmla="*/ 1521 h 135991"/>
              <a:gd name="connsiteX2" fmla="*/ 161365 w 573741"/>
              <a:gd name="connsiteY2" fmla="*/ 95650 h 135991"/>
              <a:gd name="connsiteX3" fmla="*/ 0 w 573741"/>
              <a:gd name="connsiteY3" fmla="*/ 135991 h 1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" h="135991">
                <a:moveTo>
                  <a:pt x="573741" y="46344"/>
                </a:moveTo>
                <a:cubicBezTo>
                  <a:pt x="480358" y="19823"/>
                  <a:pt x="386976" y="-6697"/>
                  <a:pt x="318247" y="1521"/>
                </a:cubicBezTo>
                <a:cubicBezTo>
                  <a:pt x="249518" y="9739"/>
                  <a:pt x="214406" y="73238"/>
                  <a:pt x="161365" y="95650"/>
                </a:cubicBezTo>
                <a:cubicBezTo>
                  <a:pt x="108324" y="118062"/>
                  <a:pt x="54162" y="127026"/>
                  <a:pt x="0" y="135991"/>
                </a:cubicBezTo>
              </a:path>
            </a:pathLst>
          </a:cu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348A84EB-CB2F-174E-8E99-711AD0AE6359}"/>
              </a:ext>
            </a:extLst>
          </p:cNvPr>
          <p:cNvSpPr/>
          <p:nvPr/>
        </p:nvSpPr>
        <p:spPr>
          <a:xfrm>
            <a:off x="7962052" y="1324324"/>
            <a:ext cx="614082" cy="179620"/>
          </a:xfrm>
          <a:custGeom>
            <a:avLst/>
            <a:gdLst>
              <a:gd name="connsiteX0" fmla="*/ 614082 w 614082"/>
              <a:gd name="connsiteY0" fmla="*/ 179620 h 179620"/>
              <a:gd name="connsiteX1" fmla="*/ 389965 w 614082"/>
              <a:gd name="connsiteY1" fmla="*/ 89973 h 179620"/>
              <a:gd name="connsiteX2" fmla="*/ 259976 w 614082"/>
              <a:gd name="connsiteY2" fmla="*/ 13773 h 179620"/>
              <a:gd name="connsiteX3" fmla="*/ 0 w 614082"/>
              <a:gd name="connsiteY3" fmla="*/ 326 h 1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82" h="179620">
                <a:moveTo>
                  <a:pt x="614082" y="179620"/>
                </a:moveTo>
                <a:cubicBezTo>
                  <a:pt x="531532" y="148617"/>
                  <a:pt x="448983" y="117614"/>
                  <a:pt x="389965" y="89973"/>
                </a:cubicBezTo>
                <a:cubicBezTo>
                  <a:pt x="330947" y="62332"/>
                  <a:pt x="324970" y="28714"/>
                  <a:pt x="259976" y="13773"/>
                </a:cubicBezTo>
                <a:cubicBezTo>
                  <a:pt x="194982" y="-1168"/>
                  <a:pt x="97491" y="-421"/>
                  <a:pt x="0" y="326"/>
                </a:cubicBezTo>
              </a:path>
            </a:pathLst>
          </a:custGeom>
          <a:noFill/>
          <a:ln w="3175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099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Terapia</a:t>
            </a:r>
            <a:r>
              <a:rPr lang="en-US" sz="2400" b="1" cap="small" dirty="0">
                <a:latin typeface="Corbel" panose="020B0503020204020204" pitchFamily="34" charset="0"/>
              </a:rPr>
              <a:t> de </a:t>
            </a:r>
            <a:r>
              <a:rPr lang="en-US" sz="2400" b="1" cap="small" dirty="0" err="1">
                <a:latin typeface="Corbel" panose="020B0503020204020204" pitchFamily="34" charset="0"/>
              </a:rPr>
              <a:t>substitutie</a:t>
            </a:r>
            <a:r>
              <a:rPr lang="en-US" sz="2400" b="1" cap="small" dirty="0">
                <a:latin typeface="Corbel" panose="020B0503020204020204" pitchFamily="34" charset="0"/>
              </a:rPr>
              <a:t> </a:t>
            </a:r>
            <a:r>
              <a:rPr lang="en-US" sz="2400" b="1" cap="small" dirty="0" err="1">
                <a:latin typeface="Corbel" panose="020B0503020204020204" pitchFamily="34" charset="0"/>
              </a:rPr>
              <a:t>renala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0A436-5CFB-1F4B-A280-218DC62BD192}"/>
              </a:ext>
            </a:extLst>
          </p:cNvPr>
          <p:cNvSpPr/>
          <p:nvPr/>
        </p:nvSpPr>
        <p:spPr>
          <a:xfrm>
            <a:off x="-65881" y="243829"/>
            <a:ext cx="200092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DEFINITIE:</a:t>
            </a:r>
          </a:p>
          <a:p>
            <a:r>
              <a:rPr lang="en-US" sz="800" b="1" dirty="0" err="1">
                <a:latin typeface="Corbel" panose="020B0503020204020204" pitchFamily="34" charset="0"/>
              </a:rPr>
              <a:t>Terapiile</a:t>
            </a:r>
            <a:r>
              <a:rPr lang="en-US" sz="800" b="1" dirty="0">
                <a:latin typeface="Corbel" panose="020B0503020204020204" pitchFamily="34" charset="0"/>
              </a:rPr>
              <a:t> de </a:t>
            </a:r>
            <a:r>
              <a:rPr lang="en-US" sz="800" b="1" dirty="0" err="1">
                <a:latin typeface="Corbel" panose="020B0503020204020204" pitchFamily="34" charset="0"/>
              </a:rPr>
              <a:t>substitutie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renala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(RRT) sunt </a:t>
            </a:r>
            <a:r>
              <a:rPr lang="en-US" sz="800" dirty="0" err="1">
                <a:latin typeface="Corbel" panose="020B0503020204020204" pitchFamily="34" charset="0"/>
              </a:rPr>
              <a:t>utilizate</a:t>
            </a:r>
            <a:r>
              <a:rPr lang="en-US" sz="800" dirty="0">
                <a:latin typeface="Corbel" panose="020B0503020204020204" pitchFamily="34" charset="0"/>
              </a:rPr>
              <a:t> la </a:t>
            </a:r>
            <a:r>
              <a:rPr lang="en-US" sz="800" dirty="0" err="1">
                <a:latin typeface="Corbel" panose="020B0503020204020204" pitchFamily="34" charset="0"/>
              </a:rPr>
              <a:t>pacientii</a:t>
            </a:r>
            <a:r>
              <a:rPr lang="en-US" sz="800" dirty="0">
                <a:latin typeface="Corbel" panose="020B0503020204020204" pitchFamily="34" charset="0"/>
              </a:rPr>
              <a:t> din TI cu </a:t>
            </a:r>
            <a:r>
              <a:rPr lang="en-US" sz="800" dirty="0" err="1">
                <a:latin typeface="Corbel" panose="020B0503020204020204" pitchFamily="34" charset="0"/>
              </a:rPr>
              <a:t>insuficienta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renala</a:t>
            </a:r>
            <a:r>
              <a:rPr lang="en-US" sz="800" dirty="0">
                <a:latin typeface="Corbel" panose="020B0503020204020204" pitchFamily="34" charset="0"/>
              </a:rPr>
              <a:t>  pt. a </a:t>
            </a:r>
            <a:r>
              <a:rPr lang="en-US" sz="800" b="1" dirty="0" err="1">
                <a:latin typeface="Corbel" panose="020B0503020204020204" pitchFamily="34" charset="0"/>
              </a:rPr>
              <a:t>elimina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excesul</a:t>
            </a:r>
            <a:r>
              <a:rPr lang="en-US" sz="800" b="1" dirty="0">
                <a:latin typeface="Corbel" panose="020B0503020204020204" pitchFamily="34" charset="0"/>
              </a:rPr>
              <a:t> de </a:t>
            </a:r>
            <a:r>
              <a:rPr lang="en-US" sz="800" b="1" dirty="0" err="1">
                <a:latin typeface="Corbel" panose="020B0503020204020204" pitchFamily="34" charset="0"/>
              </a:rPr>
              <a:t>apa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sau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pentru</a:t>
            </a:r>
            <a:r>
              <a:rPr lang="en-US" sz="800" dirty="0">
                <a:latin typeface="Corbel" panose="020B0503020204020204" pitchFamily="34" charset="0"/>
              </a:rPr>
              <a:t> a </a:t>
            </a:r>
            <a:r>
              <a:rPr lang="en-US" sz="800" b="1" dirty="0" err="1">
                <a:latin typeface="Corbel" panose="020B0503020204020204" pitchFamily="34" charset="0"/>
              </a:rPr>
              <a:t>elimina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toxinele</a:t>
            </a:r>
            <a:r>
              <a:rPr lang="en-US" sz="800" b="1" dirty="0">
                <a:latin typeface="Corbel" panose="020B0503020204020204" pitchFamily="34" charset="0"/>
              </a:rPr>
              <a:t> din </a:t>
            </a:r>
            <a:r>
              <a:rPr lang="en-US" sz="800" b="1" dirty="0" err="1">
                <a:latin typeface="Corbel" panose="020B0503020204020204" pitchFamily="34" charset="0"/>
              </a:rPr>
              <a:t>sang</a:t>
            </a:r>
            <a:r>
              <a:rPr lang="en-US" sz="800" dirty="0" err="1">
                <a:latin typeface="Corbel" panose="020B0503020204020204" pitchFamily="34" charset="0"/>
              </a:rPr>
              <a:t>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i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(ex. </a:t>
            </a:r>
            <a:r>
              <a:rPr lang="en-US" sz="800" dirty="0" err="1">
                <a:latin typeface="Corbel" panose="020B0503020204020204" pitchFamily="34" charset="0"/>
              </a:rPr>
              <a:t>uree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sau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potasiu</a:t>
            </a:r>
            <a:r>
              <a:rPr lang="en-US" sz="800" dirty="0">
                <a:latin typeface="Corbel" panose="020B0503020204020204" pitchFamily="34" charset="0"/>
              </a:rPr>
              <a:t>).</a:t>
            </a:r>
          </a:p>
          <a:p>
            <a:r>
              <a:rPr lang="en-US" sz="800" b="1" dirty="0"/>
              <a:t>· </a:t>
            </a:r>
            <a:r>
              <a:rPr lang="en-US" sz="800" b="1" dirty="0">
                <a:latin typeface="Corbel" panose="020B0503020204020204" pitchFamily="34" charset="0"/>
              </a:rPr>
              <a:t>Clearance-ul</a:t>
            </a:r>
            <a:r>
              <a:rPr lang="en-US" sz="800" dirty="0">
                <a:latin typeface="Corbel" panose="020B0503020204020204" pitchFamily="34" charset="0"/>
              </a:rPr>
              <a:t>(K) </a:t>
            </a:r>
            <a:r>
              <a:rPr lang="en-US" sz="800" dirty="0" err="1">
                <a:latin typeface="Corbel" panose="020B0503020204020204" pitchFamily="34" charset="0"/>
              </a:rPr>
              <a:t>reprezinta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volumul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sange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epurat</a:t>
            </a:r>
            <a:r>
              <a:rPr lang="en-US" sz="800" dirty="0">
                <a:latin typeface="Corbel" panose="020B0503020204020204" pitchFamily="34" charset="0"/>
              </a:rPr>
              <a:t> de un </a:t>
            </a:r>
            <a:r>
              <a:rPr lang="en-US" sz="800" dirty="0" err="1">
                <a:latin typeface="Corbel" panose="020B0503020204020204" pitchFamily="34" charset="0"/>
              </a:rPr>
              <a:t>solvit</a:t>
            </a:r>
            <a:r>
              <a:rPr lang="en-US" sz="800" dirty="0">
                <a:latin typeface="Corbel" panose="020B0503020204020204" pitchFamily="34" charset="0"/>
              </a:rPr>
              <a:t> (de </a:t>
            </a:r>
            <a:r>
              <a:rPr lang="en-US" sz="800" dirty="0" err="1">
                <a:latin typeface="Corbel" panose="020B0503020204020204" pitchFamily="34" charset="0"/>
              </a:rPr>
              <a:t>obicei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ureea</a:t>
            </a:r>
            <a:r>
              <a:rPr lang="en-US" sz="800" dirty="0">
                <a:latin typeface="Corbel" panose="020B0503020204020204" pitchFamily="34" charset="0"/>
              </a:rPr>
              <a:t>) per </a:t>
            </a:r>
            <a:r>
              <a:rPr lang="en-US" sz="800" dirty="0" err="1">
                <a:latin typeface="Corbel" panose="020B0503020204020204" pitchFamily="34" charset="0"/>
              </a:rPr>
              <a:t>timp.</a:t>
            </a:r>
            <a:r>
              <a:rPr lang="en-US" sz="800" dirty="0">
                <a:latin typeface="Corbel" panose="020B0503020204020204" pitchFamily="34" charset="0"/>
              </a:rPr>
              <a:t> Clearance-ul </a:t>
            </a:r>
            <a:r>
              <a:rPr lang="en-US" sz="800" dirty="0" err="1">
                <a:latin typeface="Corbel" panose="020B0503020204020204" pitchFamily="34" charset="0"/>
              </a:rPr>
              <a:t>depinde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b="1" dirty="0" err="1">
                <a:solidFill>
                  <a:srgbClr val="AE2D2A"/>
                </a:solidFill>
                <a:latin typeface="Corbel" panose="020B0503020204020204" pitchFamily="34" charset="0"/>
              </a:rPr>
              <a:t>Debitul</a:t>
            </a:r>
            <a:r>
              <a:rPr lang="en-US" sz="800" b="1" dirty="0">
                <a:solidFill>
                  <a:srgbClr val="AE2D2A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srgbClr val="AE2D2A"/>
                </a:solidFill>
                <a:latin typeface="Corbel" panose="020B0503020204020204" pitchFamily="34" charset="0"/>
              </a:rPr>
              <a:t>sanguin</a:t>
            </a:r>
            <a:r>
              <a:rPr lang="en-US" sz="800" b="1" dirty="0">
                <a:solidFill>
                  <a:srgbClr val="AE2D2A"/>
                </a:solidFill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>
                <a:solidFill>
                  <a:srgbClr val="AE2D2A"/>
                </a:solidFill>
                <a:latin typeface="Corbel" panose="020B0503020204020204" pitchFamily="34" charset="0"/>
              </a:rPr>
              <a:t>Q</a:t>
            </a:r>
            <a:r>
              <a:rPr lang="en-US" sz="800" b="1" baseline="-25000" dirty="0">
                <a:solidFill>
                  <a:srgbClr val="AE2D2A"/>
                </a:solidFill>
                <a:latin typeface="Corbel" panose="020B0503020204020204" pitchFamily="34" charset="0"/>
              </a:rPr>
              <a:t>B</a:t>
            </a:r>
            <a:r>
              <a:rPr lang="en-US" sz="800" dirty="0">
                <a:latin typeface="Corbel" panose="020B0503020204020204" pitchFamily="34" charset="0"/>
              </a:rPr>
              <a:t>), </a:t>
            </a:r>
            <a:r>
              <a:rPr lang="en-US" sz="8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debitul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dializantului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Q</a:t>
            </a:r>
            <a:r>
              <a:rPr lang="en-US" sz="800" b="1" baseline="-25000" dirty="0">
                <a:solidFill>
                  <a:schemeClr val="accent1"/>
                </a:solidFill>
                <a:latin typeface="Corbel" panose="020B0503020204020204" pitchFamily="34" charset="0"/>
              </a:rPr>
              <a:t>D</a:t>
            </a:r>
            <a:r>
              <a:rPr lang="en-US" sz="800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si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dializor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en-US" sz="800" dirty="0" err="1">
                <a:latin typeface="Corbel" panose="020B0503020204020204" pitchFamily="34" charset="0"/>
              </a:rPr>
              <a:t>Exista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doua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mecanisme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principale</a:t>
            </a:r>
            <a:r>
              <a:rPr lang="en-US" sz="800" dirty="0">
                <a:latin typeface="Corbel" panose="020B0503020204020204" pitchFamily="34" charset="0"/>
              </a:rPr>
              <a:t> implicate:</a:t>
            </a:r>
          </a:p>
          <a:p>
            <a:r>
              <a:rPr lang="en-US" sz="800" b="1" dirty="0"/>
              <a:t>· </a:t>
            </a:r>
            <a:r>
              <a:rPr lang="en-US" sz="8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Difuziunea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dializa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 )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elimina</a:t>
            </a:r>
            <a:r>
              <a:rPr lang="en-US" sz="800" dirty="0">
                <a:latin typeface="Corbel" panose="020B0503020204020204" pitchFamily="34" charset="0"/>
              </a:rPr>
              <a:t> molecule f. </a:t>
            </a:r>
            <a:r>
              <a:rPr lang="en-US" sz="800" dirty="0" err="1">
                <a:latin typeface="Corbel" panose="020B0503020204020204" pitchFamily="34" charset="0"/>
              </a:rPr>
              <a:t>mici</a:t>
            </a:r>
            <a:r>
              <a:rPr lang="en-US" sz="800" dirty="0">
                <a:latin typeface="Corbel" panose="020B0503020204020204" pitchFamily="34" charset="0"/>
              </a:rPr>
              <a:t> (&lt;200 D), in </a:t>
            </a:r>
            <a:r>
              <a:rPr lang="en-US" sz="800" dirty="0" err="1">
                <a:latin typeface="Corbel" panose="020B0503020204020204" pitchFamily="34" charset="0"/>
              </a:rPr>
              <a:t>timp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convectia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UF</a:t>
            </a:r>
            <a:r>
              <a:rPr lang="en-US" sz="800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elimina</a:t>
            </a:r>
            <a:r>
              <a:rPr lang="en-US" sz="800" dirty="0">
                <a:latin typeface="Corbel" panose="020B0503020204020204" pitchFamily="34" charset="0"/>
              </a:rPr>
              <a:t> molecule </a:t>
            </a:r>
            <a:r>
              <a:rPr lang="en-US" sz="800" dirty="0" err="1">
                <a:latin typeface="Corbel" panose="020B0503020204020204" pitchFamily="34" charset="0"/>
              </a:rPr>
              <a:t>mici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mijlocii</a:t>
            </a:r>
            <a:r>
              <a:rPr lang="en-US" sz="800" dirty="0">
                <a:latin typeface="Corbel" panose="020B0503020204020204" pitchFamily="34" charset="0"/>
              </a:rPr>
              <a:t> (&lt; 50kD).</a:t>
            </a:r>
            <a:endParaRPr lang="en-US" sz="800" b="1" dirty="0">
              <a:latin typeface="Corbel" panose="020B0503020204020204" pitchFamily="34" charset="0"/>
            </a:endParaRPr>
          </a:p>
          <a:p>
            <a:endParaRPr lang="en-US" sz="800" b="1" dirty="0">
              <a:latin typeface="Corbel" panose="020B0503020204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CD7D034-D743-C841-B1C2-D8F25F84D3D4}"/>
              </a:ext>
            </a:extLst>
          </p:cNvPr>
          <p:cNvSpPr/>
          <p:nvPr/>
        </p:nvSpPr>
        <p:spPr>
          <a:xfrm>
            <a:off x="3896578" y="29618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C569D76-8A23-3246-BBF7-DC380BE7FC22}"/>
              </a:ext>
            </a:extLst>
          </p:cNvPr>
          <p:cNvSpPr/>
          <p:nvPr/>
        </p:nvSpPr>
        <p:spPr>
          <a:xfrm>
            <a:off x="-82467" y="4463341"/>
            <a:ext cx="15520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MODALITATI DE RRT IN TI: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C0E6823-E615-C74E-BAE6-2287C874D4B1}"/>
              </a:ext>
            </a:extLst>
          </p:cNvPr>
          <p:cNvSpPr/>
          <p:nvPr/>
        </p:nvSpPr>
        <p:spPr>
          <a:xfrm>
            <a:off x="1820601" y="256529"/>
            <a:ext cx="37257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COMPONENTELE CIRCUITULUI DE DIALIZA SI PARAMETRII STABILITI:</a:t>
            </a: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586C1825-7AAA-D24B-8A67-5C19733F0379}"/>
              </a:ext>
            </a:extLst>
          </p:cNvPr>
          <p:cNvSpPr/>
          <p:nvPr/>
        </p:nvSpPr>
        <p:spPr>
          <a:xfrm>
            <a:off x="7506928" y="1472286"/>
            <a:ext cx="1798175" cy="2766646"/>
          </a:xfrm>
          <a:custGeom>
            <a:avLst/>
            <a:gdLst>
              <a:gd name="connsiteX0" fmla="*/ 1115477 w 1798175"/>
              <a:gd name="connsiteY0" fmla="*/ 0 h 2766646"/>
              <a:gd name="connsiteX1" fmla="*/ 1714006 w 1798175"/>
              <a:gd name="connsiteY1" fmla="*/ 0 h 2766646"/>
              <a:gd name="connsiteX2" fmla="*/ 1727337 w 1798175"/>
              <a:gd name="connsiteY2" fmla="*/ 43959 h 2766646"/>
              <a:gd name="connsiteX3" fmla="*/ 1785953 w 1798175"/>
              <a:gd name="connsiteY3" fmla="*/ 2634759 h 2766646"/>
              <a:gd name="connsiteX4" fmla="*/ 1785176 w 1798175"/>
              <a:gd name="connsiteY4" fmla="*/ 2718472 h 2766646"/>
              <a:gd name="connsiteX5" fmla="*/ 1785407 w 1798175"/>
              <a:gd name="connsiteY5" fmla="*/ 2766646 h 2766646"/>
              <a:gd name="connsiteX6" fmla="*/ 1512891 w 1798175"/>
              <a:gd name="connsiteY6" fmla="*/ 2766646 h 2766646"/>
              <a:gd name="connsiteX7" fmla="*/ 1461001 w 1798175"/>
              <a:gd name="connsiteY7" fmla="*/ 2502877 h 2766646"/>
              <a:gd name="connsiteX8" fmla="*/ 1409110 w 1798175"/>
              <a:gd name="connsiteY8" fmla="*/ 2766646 h 2766646"/>
              <a:gd name="connsiteX9" fmla="*/ 593404 w 1798175"/>
              <a:gd name="connsiteY9" fmla="*/ 2766646 h 2766646"/>
              <a:gd name="connsiteX10" fmla="*/ 594229 w 1798175"/>
              <a:gd name="connsiteY10" fmla="*/ 2759317 h 2766646"/>
              <a:gd name="connsiteX11" fmla="*/ 601922 w 1798175"/>
              <a:gd name="connsiteY11" fmla="*/ 2669928 h 2766646"/>
              <a:gd name="connsiteX12" fmla="*/ 625368 w 1798175"/>
              <a:gd name="connsiteY12" fmla="*/ 2283066 h 2766646"/>
              <a:gd name="connsiteX13" fmla="*/ 719153 w 1798175"/>
              <a:gd name="connsiteY13" fmla="*/ 1978266 h 2766646"/>
              <a:gd name="connsiteX14" fmla="*/ 777768 w 1798175"/>
              <a:gd name="connsiteY14" fmla="*/ 1661743 h 2766646"/>
              <a:gd name="connsiteX15" fmla="*/ 707429 w 1798175"/>
              <a:gd name="connsiteY15" fmla="*/ 1427282 h 2766646"/>
              <a:gd name="connsiteX16" fmla="*/ 672260 w 1798175"/>
              <a:gd name="connsiteY16" fmla="*/ 1263159 h 2766646"/>
              <a:gd name="connsiteX17" fmla="*/ 590199 w 1798175"/>
              <a:gd name="connsiteY17" fmla="*/ 1872759 h 2766646"/>
              <a:gd name="connsiteX18" fmla="*/ 426076 w 1798175"/>
              <a:gd name="connsiteY18" fmla="*/ 2447189 h 2766646"/>
              <a:gd name="connsiteX19" fmla="*/ 376253 w 1798175"/>
              <a:gd name="connsiteY19" fmla="*/ 2730009 h 2766646"/>
              <a:gd name="connsiteX20" fmla="*/ 368557 w 1798175"/>
              <a:gd name="connsiteY20" fmla="*/ 2766646 h 2766646"/>
              <a:gd name="connsiteX21" fmla="*/ 1312 w 1798175"/>
              <a:gd name="connsiteY21" fmla="*/ 2766646 h 2766646"/>
              <a:gd name="connsiteX22" fmla="*/ 7068 w 1798175"/>
              <a:gd name="connsiteY22" fmla="*/ 2737153 h 2766646"/>
              <a:gd name="connsiteX23" fmla="*/ 15768 w 1798175"/>
              <a:gd name="connsiteY23" fmla="*/ 2646482 h 2766646"/>
              <a:gd name="connsiteX24" fmla="*/ 4045 w 1798175"/>
              <a:gd name="connsiteY24" fmla="*/ 2165835 h 2766646"/>
              <a:gd name="connsiteX25" fmla="*/ 97829 w 1798175"/>
              <a:gd name="connsiteY25" fmla="*/ 1872759 h 2766646"/>
              <a:gd name="connsiteX26" fmla="*/ 156445 w 1798175"/>
              <a:gd name="connsiteY26" fmla="*/ 1485897 h 2766646"/>
              <a:gd name="connsiteX27" fmla="*/ 238506 w 1798175"/>
              <a:gd name="connsiteY27" fmla="*/ 817682 h 2766646"/>
              <a:gd name="connsiteX28" fmla="*/ 496414 w 1798175"/>
              <a:gd name="connsiteY28" fmla="*/ 524605 h 2766646"/>
              <a:gd name="connsiteX29" fmla="*/ 1000506 w 1798175"/>
              <a:gd name="connsiteY29" fmla="*/ 313589 h 2766646"/>
              <a:gd name="connsiteX30" fmla="*/ 1141183 w 1798175"/>
              <a:gd name="connsiteY30" fmla="*/ 278420 h 2766646"/>
              <a:gd name="connsiteX31" fmla="*/ 1164629 w 1798175"/>
              <a:gd name="connsiteY31" fmla="*/ 137743 h 2766646"/>
              <a:gd name="connsiteX32" fmla="*/ 1115916 w 1798175"/>
              <a:gd name="connsiteY32" fmla="*/ 19024 h 276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98175" h="2766646">
                <a:moveTo>
                  <a:pt x="1115477" y="0"/>
                </a:moveTo>
                <a:lnTo>
                  <a:pt x="1714006" y="0"/>
                </a:lnTo>
                <a:lnTo>
                  <a:pt x="1727337" y="43959"/>
                </a:lnTo>
                <a:cubicBezTo>
                  <a:pt x="1828937" y="481621"/>
                  <a:pt x="1793768" y="2146298"/>
                  <a:pt x="1785953" y="2634759"/>
                </a:cubicBezTo>
                <a:cubicBezTo>
                  <a:pt x="1785465" y="2665288"/>
                  <a:pt x="1785228" y="2693115"/>
                  <a:pt x="1785176" y="2718472"/>
                </a:cubicBezTo>
                <a:lnTo>
                  <a:pt x="1785407" y="2766646"/>
                </a:lnTo>
                <a:lnTo>
                  <a:pt x="1512891" y="2766646"/>
                </a:lnTo>
                <a:lnTo>
                  <a:pt x="1461001" y="2502877"/>
                </a:lnTo>
                <a:lnTo>
                  <a:pt x="1409110" y="2766646"/>
                </a:lnTo>
                <a:lnTo>
                  <a:pt x="593404" y="2766646"/>
                </a:lnTo>
                <a:lnTo>
                  <a:pt x="594229" y="2759317"/>
                </a:lnTo>
                <a:cubicBezTo>
                  <a:pt x="597770" y="2729154"/>
                  <a:pt x="600945" y="2698747"/>
                  <a:pt x="601922" y="2669928"/>
                </a:cubicBezTo>
                <a:cubicBezTo>
                  <a:pt x="605830" y="2554651"/>
                  <a:pt x="605829" y="2398343"/>
                  <a:pt x="625368" y="2283066"/>
                </a:cubicBezTo>
                <a:cubicBezTo>
                  <a:pt x="644906" y="2167789"/>
                  <a:pt x="693753" y="2081820"/>
                  <a:pt x="719153" y="1978266"/>
                </a:cubicBezTo>
                <a:cubicBezTo>
                  <a:pt x="744553" y="1874712"/>
                  <a:pt x="779722" y="1753574"/>
                  <a:pt x="777768" y="1661743"/>
                </a:cubicBezTo>
                <a:cubicBezTo>
                  <a:pt x="775814" y="1569912"/>
                  <a:pt x="725014" y="1493713"/>
                  <a:pt x="707429" y="1427282"/>
                </a:cubicBezTo>
                <a:cubicBezTo>
                  <a:pt x="689844" y="1360851"/>
                  <a:pt x="691798" y="1188913"/>
                  <a:pt x="672260" y="1263159"/>
                </a:cubicBezTo>
                <a:cubicBezTo>
                  <a:pt x="652722" y="1337405"/>
                  <a:pt x="631230" y="1675421"/>
                  <a:pt x="590199" y="1872759"/>
                </a:cubicBezTo>
                <a:cubicBezTo>
                  <a:pt x="549168" y="2070097"/>
                  <a:pt x="472968" y="2269389"/>
                  <a:pt x="426076" y="2447189"/>
                </a:cubicBezTo>
                <a:cubicBezTo>
                  <a:pt x="402630" y="2536089"/>
                  <a:pt x="390907" y="2639155"/>
                  <a:pt x="376253" y="2730009"/>
                </a:cubicBezTo>
                <a:lnTo>
                  <a:pt x="368557" y="2766646"/>
                </a:lnTo>
                <a:lnTo>
                  <a:pt x="1312" y="2766646"/>
                </a:lnTo>
                <a:lnTo>
                  <a:pt x="7068" y="2737153"/>
                </a:lnTo>
                <a:cubicBezTo>
                  <a:pt x="11983" y="2708639"/>
                  <a:pt x="15768" y="2678232"/>
                  <a:pt x="15768" y="2646482"/>
                </a:cubicBezTo>
                <a:cubicBezTo>
                  <a:pt x="15768" y="2519482"/>
                  <a:pt x="-9632" y="2294789"/>
                  <a:pt x="4045" y="2165835"/>
                </a:cubicBezTo>
                <a:cubicBezTo>
                  <a:pt x="17722" y="2036881"/>
                  <a:pt x="72429" y="1986082"/>
                  <a:pt x="97829" y="1872759"/>
                </a:cubicBezTo>
                <a:cubicBezTo>
                  <a:pt x="123229" y="1759436"/>
                  <a:pt x="132999" y="1661743"/>
                  <a:pt x="156445" y="1485897"/>
                </a:cubicBezTo>
                <a:cubicBezTo>
                  <a:pt x="179891" y="1310051"/>
                  <a:pt x="181844" y="977897"/>
                  <a:pt x="238506" y="817682"/>
                </a:cubicBezTo>
                <a:cubicBezTo>
                  <a:pt x="295168" y="657467"/>
                  <a:pt x="369414" y="608621"/>
                  <a:pt x="496414" y="524605"/>
                </a:cubicBezTo>
                <a:cubicBezTo>
                  <a:pt x="623414" y="440589"/>
                  <a:pt x="893045" y="354620"/>
                  <a:pt x="1000506" y="313589"/>
                </a:cubicBezTo>
                <a:cubicBezTo>
                  <a:pt x="1107967" y="272558"/>
                  <a:pt x="1113829" y="307728"/>
                  <a:pt x="1141183" y="278420"/>
                </a:cubicBezTo>
                <a:cubicBezTo>
                  <a:pt x="1168537" y="249112"/>
                  <a:pt x="1162675" y="188543"/>
                  <a:pt x="1164629" y="137743"/>
                </a:cubicBezTo>
                <a:cubicBezTo>
                  <a:pt x="1165850" y="105993"/>
                  <a:pt x="1124331" y="55926"/>
                  <a:pt x="1115916" y="1902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443CF98E-4103-A34A-98C6-D2EEB8093785}"/>
              </a:ext>
            </a:extLst>
          </p:cNvPr>
          <p:cNvGrpSpPr/>
          <p:nvPr/>
        </p:nvGrpSpPr>
        <p:grpSpPr>
          <a:xfrm>
            <a:off x="7648023" y="1366779"/>
            <a:ext cx="2028092" cy="2895599"/>
            <a:chOff x="7737231" y="820616"/>
            <a:chExt cx="2028092" cy="2895599"/>
          </a:xfrm>
        </p:grpSpPr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95672D28-308F-C741-B92D-4EF110885178}"/>
                </a:ext>
              </a:extLst>
            </p:cNvPr>
            <p:cNvSpPr/>
            <p:nvPr/>
          </p:nvSpPr>
          <p:spPr>
            <a:xfrm>
              <a:off x="8881826" y="1339773"/>
              <a:ext cx="883497" cy="559365"/>
            </a:xfrm>
            <a:custGeom>
              <a:avLst/>
              <a:gdLst>
                <a:gd name="connsiteX0" fmla="*/ 109774 w 883497"/>
                <a:gd name="connsiteY0" fmla="*/ 559365 h 559365"/>
                <a:gd name="connsiteX1" fmla="*/ 4266 w 883497"/>
                <a:gd name="connsiteY1" fmla="*/ 219396 h 559365"/>
                <a:gd name="connsiteX2" fmla="*/ 238728 w 883497"/>
                <a:gd name="connsiteY2" fmla="*/ 20104 h 559365"/>
                <a:gd name="connsiteX3" fmla="*/ 578697 w 883497"/>
                <a:gd name="connsiteY3" fmla="*/ 20104 h 559365"/>
                <a:gd name="connsiteX4" fmla="*/ 777989 w 883497"/>
                <a:gd name="connsiteY4" fmla="*/ 137335 h 559365"/>
                <a:gd name="connsiteX5" fmla="*/ 883497 w 883497"/>
                <a:gd name="connsiteY5" fmla="*/ 231119 h 55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97" h="559365">
                  <a:moveTo>
                    <a:pt x="109774" y="559365"/>
                  </a:moveTo>
                  <a:cubicBezTo>
                    <a:pt x="46274" y="434319"/>
                    <a:pt x="-17226" y="309273"/>
                    <a:pt x="4266" y="219396"/>
                  </a:cubicBezTo>
                  <a:cubicBezTo>
                    <a:pt x="25758" y="129519"/>
                    <a:pt x="142990" y="53319"/>
                    <a:pt x="238728" y="20104"/>
                  </a:cubicBezTo>
                  <a:cubicBezTo>
                    <a:pt x="334466" y="-13111"/>
                    <a:pt x="488820" y="565"/>
                    <a:pt x="578697" y="20104"/>
                  </a:cubicBezTo>
                  <a:cubicBezTo>
                    <a:pt x="668574" y="39642"/>
                    <a:pt x="727189" y="102166"/>
                    <a:pt x="777989" y="137335"/>
                  </a:cubicBezTo>
                  <a:cubicBezTo>
                    <a:pt x="828789" y="172504"/>
                    <a:pt x="856143" y="201811"/>
                    <a:pt x="883497" y="231119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D68237D8-7825-7742-8E65-ACA4B4D15090}"/>
                </a:ext>
              </a:extLst>
            </p:cNvPr>
            <p:cNvSpPr/>
            <p:nvPr/>
          </p:nvSpPr>
          <p:spPr>
            <a:xfrm>
              <a:off x="7737231" y="1368578"/>
              <a:ext cx="1289538" cy="1925607"/>
            </a:xfrm>
            <a:custGeom>
              <a:avLst/>
              <a:gdLst>
                <a:gd name="connsiteX0" fmla="*/ 1289538 w 1289538"/>
                <a:gd name="connsiteY0" fmla="*/ 612622 h 1925607"/>
                <a:gd name="connsiteX1" fmla="*/ 1137138 w 1289538"/>
                <a:gd name="connsiteY1" fmla="*/ 225760 h 1925607"/>
                <a:gd name="connsiteX2" fmla="*/ 1113692 w 1289538"/>
                <a:gd name="connsiteY2" fmla="*/ 38191 h 1925607"/>
                <a:gd name="connsiteX3" fmla="*/ 937846 w 1289538"/>
                <a:gd name="connsiteY3" fmla="*/ 3022 h 1925607"/>
                <a:gd name="connsiteX4" fmla="*/ 621323 w 1289538"/>
                <a:gd name="connsiteY4" fmla="*/ 85084 h 1925607"/>
                <a:gd name="connsiteX5" fmla="*/ 398584 w 1289538"/>
                <a:gd name="connsiteY5" fmla="*/ 378160 h 1925607"/>
                <a:gd name="connsiteX6" fmla="*/ 222738 w 1289538"/>
                <a:gd name="connsiteY6" fmla="*/ 530560 h 1925607"/>
                <a:gd name="connsiteX7" fmla="*/ 152400 w 1289538"/>
                <a:gd name="connsiteY7" fmla="*/ 987760 h 1925607"/>
                <a:gd name="connsiteX8" fmla="*/ 35169 w 1289538"/>
                <a:gd name="connsiteY8" fmla="*/ 1632530 h 1925607"/>
                <a:gd name="connsiteX9" fmla="*/ 0 w 1289538"/>
                <a:gd name="connsiteY9" fmla="*/ 1925607 h 192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538" h="1925607">
                  <a:moveTo>
                    <a:pt x="1289538" y="612622"/>
                  </a:moveTo>
                  <a:cubicBezTo>
                    <a:pt x="1227992" y="467060"/>
                    <a:pt x="1166446" y="321498"/>
                    <a:pt x="1137138" y="225760"/>
                  </a:cubicBezTo>
                  <a:cubicBezTo>
                    <a:pt x="1107830" y="130022"/>
                    <a:pt x="1146907" y="75314"/>
                    <a:pt x="1113692" y="38191"/>
                  </a:cubicBezTo>
                  <a:cubicBezTo>
                    <a:pt x="1080477" y="1068"/>
                    <a:pt x="1019907" y="-4793"/>
                    <a:pt x="937846" y="3022"/>
                  </a:cubicBezTo>
                  <a:cubicBezTo>
                    <a:pt x="855785" y="10837"/>
                    <a:pt x="711200" y="22561"/>
                    <a:pt x="621323" y="85084"/>
                  </a:cubicBezTo>
                  <a:cubicBezTo>
                    <a:pt x="531446" y="147607"/>
                    <a:pt x="465015" y="303914"/>
                    <a:pt x="398584" y="378160"/>
                  </a:cubicBezTo>
                  <a:cubicBezTo>
                    <a:pt x="332153" y="452406"/>
                    <a:pt x="263769" y="428960"/>
                    <a:pt x="222738" y="530560"/>
                  </a:cubicBezTo>
                  <a:cubicBezTo>
                    <a:pt x="181707" y="632160"/>
                    <a:pt x="183661" y="804098"/>
                    <a:pt x="152400" y="987760"/>
                  </a:cubicBezTo>
                  <a:cubicBezTo>
                    <a:pt x="121139" y="1171422"/>
                    <a:pt x="60569" y="1476222"/>
                    <a:pt x="35169" y="1632530"/>
                  </a:cubicBezTo>
                  <a:cubicBezTo>
                    <a:pt x="9769" y="1788838"/>
                    <a:pt x="4884" y="1857222"/>
                    <a:pt x="0" y="1925607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204ECA34-982A-E942-BB1A-E41680C06D96}"/>
                </a:ext>
              </a:extLst>
            </p:cNvPr>
            <p:cNvSpPr/>
            <p:nvPr/>
          </p:nvSpPr>
          <p:spPr>
            <a:xfrm>
              <a:off x="7995138" y="1723292"/>
              <a:ext cx="164124" cy="1524000"/>
            </a:xfrm>
            <a:custGeom>
              <a:avLst/>
              <a:gdLst>
                <a:gd name="connsiteX0" fmla="*/ 164124 w 164124"/>
                <a:gd name="connsiteY0" fmla="*/ 0 h 1524000"/>
                <a:gd name="connsiteX1" fmla="*/ 82062 w 164124"/>
                <a:gd name="connsiteY1" fmla="*/ 550985 h 1524000"/>
                <a:gd name="connsiteX2" fmla="*/ 70339 w 164124"/>
                <a:gd name="connsiteY2" fmla="*/ 1230923 h 1524000"/>
                <a:gd name="connsiteX3" fmla="*/ 0 w 164124"/>
                <a:gd name="connsiteY3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24" h="1524000">
                  <a:moveTo>
                    <a:pt x="164124" y="0"/>
                  </a:moveTo>
                  <a:cubicBezTo>
                    <a:pt x="130908" y="172915"/>
                    <a:pt x="97693" y="345831"/>
                    <a:pt x="82062" y="550985"/>
                  </a:cubicBezTo>
                  <a:cubicBezTo>
                    <a:pt x="66431" y="756139"/>
                    <a:pt x="84016" y="1068754"/>
                    <a:pt x="70339" y="1230923"/>
                  </a:cubicBezTo>
                  <a:cubicBezTo>
                    <a:pt x="56662" y="1393092"/>
                    <a:pt x="28331" y="1458546"/>
                    <a:pt x="0" y="152400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799A9FF0-F41F-A64F-BD9A-41BAB3EE61A0}"/>
                </a:ext>
              </a:extLst>
            </p:cNvPr>
            <p:cNvSpPr/>
            <p:nvPr/>
          </p:nvSpPr>
          <p:spPr>
            <a:xfrm>
              <a:off x="8804031" y="820616"/>
              <a:ext cx="293077" cy="1230923"/>
            </a:xfrm>
            <a:custGeom>
              <a:avLst/>
              <a:gdLst>
                <a:gd name="connsiteX0" fmla="*/ 293077 w 293077"/>
                <a:gd name="connsiteY0" fmla="*/ 1230923 h 1230923"/>
                <a:gd name="connsiteX1" fmla="*/ 70338 w 293077"/>
                <a:gd name="connsiteY1" fmla="*/ 867507 h 1230923"/>
                <a:gd name="connsiteX2" fmla="*/ 23446 w 293077"/>
                <a:gd name="connsiteY2" fmla="*/ 351692 h 1230923"/>
                <a:gd name="connsiteX3" fmla="*/ 0 w 293077"/>
                <a:gd name="connsiteY3" fmla="*/ 0 h 12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77" h="1230923">
                  <a:moveTo>
                    <a:pt x="293077" y="1230923"/>
                  </a:moveTo>
                  <a:cubicBezTo>
                    <a:pt x="204177" y="1122484"/>
                    <a:pt x="115277" y="1014046"/>
                    <a:pt x="70338" y="867507"/>
                  </a:cubicBezTo>
                  <a:cubicBezTo>
                    <a:pt x="25399" y="720968"/>
                    <a:pt x="35169" y="496276"/>
                    <a:pt x="23446" y="351692"/>
                  </a:cubicBezTo>
                  <a:cubicBezTo>
                    <a:pt x="11723" y="207108"/>
                    <a:pt x="5861" y="103554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85C95A88-F98C-E742-B1B2-6601F8701847}"/>
                </a:ext>
              </a:extLst>
            </p:cNvPr>
            <p:cNvSpPr/>
            <p:nvPr/>
          </p:nvSpPr>
          <p:spPr>
            <a:xfrm>
              <a:off x="8861590" y="844062"/>
              <a:ext cx="352748" cy="1277815"/>
            </a:xfrm>
            <a:custGeom>
              <a:avLst/>
              <a:gdLst>
                <a:gd name="connsiteX0" fmla="*/ 294133 w 352748"/>
                <a:gd name="connsiteY0" fmla="*/ 1277815 h 1277815"/>
                <a:gd name="connsiteX1" fmla="*/ 1056 w 352748"/>
                <a:gd name="connsiteY1" fmla="*/ 785446 h 1277815"/>
                <a:gd name="connsiteX2" fmla="*/ 200348 w 352748"/>
                <a:gd name="connsiteY2" fmla="*/ 550984 h 1277815"/>
                <a:gd name="connsiteX3" fmla="*/ 317579 w 352748"/>
                <a:gd name="connsiteY3" fmla="*/ 457200 h 1277815"/>
                <a:gd name="connsiteX4" fmla="*/ 352748 w 352748"/>
                <a:gd name="connsiteY4" fmla="*/ 0 h 127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748" h="1277815">
                  <a:moveTo>
                    <a:pt x="294133" y="1277815"/>
                  </a:moveTo>
                  <a:cubicBezTo>
                    <a:pt x="155410" y="1092199"/>
                    <a:pt x="16687" y="906584"/>
                    <a:pt x="1056" y="785446"/>
                  </a:cubicBezTo>
                  <a:cubicBezTo>
                    <a:pt x="-14575" y="664307"/>
                    <a:pt x="147594" y="605692"/>
                    <a:pt x="200348" y="550984"/>
                  </a:cubicBezTo>
                  <a:cubicBezTo>
                    <a:pt x="253102" y="496276"/>
                    <a:pt x="292179" y="549031"/>
                    <a:pt x="317579" y="457200"/>
                  </a:cubicBezTo>
                  <a:cubicBezTo>
                    <a:pt x="342979" y="365369"/>
                    <a:pt x="347863" y="182684"/>
                    <a:pt x="352748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388F9E79-63C9-2248-83BC-DE67F3B60228}"/>
                </a:ext>
              </a:extLst>
            </p:cNvPr>
            <p:cNvSpPr/>
            <p:nvPr/>
          </p:nvSpPr>
          <p:spPr>
            <a:xfrm>
              <a:off x="8651630" y="1910861"/>
              <a:ext cx="350069" cy="1781908"/>
            </a:xfrm>
            <a:custGeom>
              <a:avLst/>
              <a:gdLst>
                <a:gd name="connsiteX0" fmla="*/ 386862 w 445625"/>
                <a:gd name="connsiteY0" fmla="*/ 0 h 1781908"/>
                <a:gd name="connsiteX1" fmla="*/ 422031 w 445625"/>
                <a:gd name="connsiteY1" fmla="*/ 480647 h 1781908"/>
                <a:gd name="connsiteX2" fmla="*/ 433754 w 445625"/>
                <a:gd name="connsiteY2" fmla="*/ 902677 h 1781908"/>
                <a:gd name="connsiteX3" fmla="*/ 246185 w 445625"/>
                <a:gd name="connsiteY3" fmla="*/ 1113693 h 1781908"/>
                <a:gd name="connsiteX4" fmla="*/ 82062 w 445625"/>
                <a:gd name="connsiteY4" fmla="*/ 1336431 h 1781908"/>
                <a:gd name="connsiteX5" fmla="*/ 0 w 445625"/>
                <a:gd name="connsiteY5" fmla="*/ 1781908 h 178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25" h="1781908">
                  <a:moveTo>
                    <a:pt x="386862" y="0"/>
                  </a:moveTo>
                  <a:cubicBezTo>
                    <a:pt x="400539" y="165100"/>
                    <a:pt x="414216" y="330201"/>
                    <a:pt x="422031" y="480647"/>
                  </a:cubicBezTo>
                  <a:cubicBezTo>
                    <a:pt x="429846" y="631093"/>
                    <a:pt x="463062" y="797169"/>
                    <a:pt x="433754" y="902677"/>
                  </a:cubicBezTo>
                  <a:cubicBezTo>
                    <a:pt x="404446" y="1008185"/>
                    <a:pt x="304800" y="1041401"/>
                    <a:pt x="246185" y="1113693"/>
                  </a:cubicBezTo>
                  <a:cubicBezTo>
                    <a:pt x="187570" y="1185985"/>
                    <a:pt x="123093" y="1225062"/>
                    <a:pt x="82062" y="1336431"/>
                  </a:cubicBezTo>
                  <a:cubicBezTo>
                    <a:pt x="41031" y="1447800"/>
                    <a:pt x="20515" y="1614854"/>
                    <a:pt x="0" y="1781908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0AC07E08-D66B-084A-9052-0474326A0915}"/>
                </a:ext>
              </a:extLst>
            </p:cNvPr>
            <p:cNvSpPr/>
            <p:nvPr/>
          </p:nvSpPr>
          <p:spPr>
            <a:xfrm>
              <a:off x="8962983" y="1934308"/>
              <a:ext cx="579602" cy="1781907"/>
            </a:xfrm>
            <a:custGeom>
              <a:avLst/>
              <a:gdLst>
                <a:gd name="connsiteX0" fmla="*/ 16894 w 579602"/>
                <a:gd name="connsiteY0" fmla="*/ 0 h 1781907"/>
                <a:gd name="connsiteX1" fmla="*/ 40340 w 579602"/>
                <a:gd name="connsiteY1" fmla="*/ 832338 h 1781907"/>
                <a:gd name="connsiteX2" fmla="*/ 368586 w 579602"/>
                <a:gd name="connsiteY2" fmla="*/ 1148861 h 1781907"/>
                <a:gd name="connsiteX3" fmla="*/ 544432 w 579602"/>
                <a:gd name="connsiteY3" fmla="*/ 1524000 h 1781907"/>
                <a:gd name="connsiteX4" fmla="*/ 579602 w 579602"/>
                <a:gd name="connsiteY4" fmla="*/ 1781907 h 178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602" h="1781907">
                  <a:moveTo>
                    <a:pt x="16894" y="0"/>
                  </a:moveTo>
                  <a:cubicBezTo>
                    <a:pt x="-691" y="320430"/>
                    <a:pt x="-18275" y="640861"/>
                    <a:pt x="40340" y="832338"/>
                  </a:cubicBezTo>
                  <a:cubicBezTo>
                    <a:pt x="98955" y="1023815"/>
                    <a:pt x="284571" y="1033584"/>
                    <a:pt x="368586" y="1148861"/>
                  </a:cubicBezTo>
                  <a:cubicBezTo>
                    <a:pt x="452601" y="1264138"/>
                    <a:pt x="509263" y="1418492"/>
                    <a:pt x="544432" y="1524000"/>
                  </a:cubicBezTo>
                  <a:cubicBezTo>
                    <a:pt x="579601" y="1629508"/>
                    <a:pt x="579601" y="1705707"/>
                    <a:pt x="579602" y="1781907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3" name="Freeform 1042">
            <a:extLst>
              <a:ext uri="{FF2B5EF4-FFF2-40B4-BE49-F238E27FC236}">
                <a16:creationId xmlns:a16="http://schemas.microsoft.com/office/drawing/2014/main" id="{450C7717-FBF6-6F4F-A9C5-96FCF79F0627}"/>
              </a:ext>
            </a:extLst>
          </p:cNvPr>
          <p:cNvSpPr/>
          <p:nvPr/>
        </p:nvSpPr>
        <p:spPr>
          <a:xfrm>
            <a:off x="7810844" y="3781732"/>
            <a:ext cx="95087" cy="457200"/>
          </a:xfrm>
          <a:custGeom>
            <a:avLst/>
            <a:gdLst>
              <a:gd name="connsiteX0" fmla="*/ 95087 w 95087"/>
              <a:gd name="connsiteY0" fmla="*/ 0 h 457200"/>
              <a:gd name="connsiteX1" fmla="*/ 13025 w 95087"/>
              <a:gd name="connsiteY1" fmla="*/ 316523 h 457200"/>
              <a:gd name="connsiteX2" fmla="*/ 1302 w 9508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87" h="457200">
                <a:moveTo>
                  <a:pt x="95087" y="0"/>
                </a:moveTo>
                <a:cubicBezTo>
                  <a:pt x="61871" y="120161"/>
                  <a:pt x="28656" y="240323"/>
                  <a:pt x="13025" y="316523"/>
                </a:cubicBezTo>
                <a:cubicBezTo>
                  <a:pt x="-2606" y="392723"/>
                  <a:pt x="-652" y="424961"/>
                  <a:pt x="1302" y="457200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>
            <a:extLst>
              <a:ext uri="{FF2B5EF4-FFF2-40B4-BE49-F238E27FC236}">
                <a16:creationId xmlns:a16="http://schemas.microsoft.com/office/drawing/2014/main" id="{ABC589A6-3D56-634B-9207-B86C8BCC3A7E}"/>
              </a:ext>
            </a:extLst>
          </p:cNvPr>
          <p:cNvSpPr/>
          <p:nvPr/>
        </p:nvSpPr>
        <p:spPr>
          <a:xfrm>
            <a:off x="7624577" y="3816901"/>
            <a:ext cx="23446" cy="422031"/>
          </a:xfrm>
          <a:custGeom>
            <a:avLst/>
            <a:gdLst>
              <a:gd name="connsiteX0" fmla="*/ 23446 w 23446"/>
              <a:gd name="connsiteY0" fmla="*/ 0 h 422031"/>
              <a:gd name="connsiteX1" fmla="*/ 0 w 23446"/>
              <a:gd name="connsiteY1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46" h="422031">
                <a:moveTo>
                  <a:pt x="23446" y="0"/>
                </a:moveTo>
                <a:lnTo>
                  <a:pt x="0" y="422031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>
            <a:extLst>
              <a:ext uri="{FF2B5EF4-FFF2-40B4-BE49-F238E27FC236}">
                <a16:creationId xmlns:a16="http://schemas.microsoft.com/office/drawing/2014/main" id="{249C8234-E292-3C46-BD1E-D69928BE0D6B}"/>
              </a:ext>
            </a:extLst>
          </p:cNvPr>
          <p:cNvSpPr/>
          <p:nvPr/>
        </p:nvSpPr>
        <p:spPr>
          <a:xfrm>
            <a:off x="7706638" y="3418318"/>
            <a:ext cx="187569" cy="132892"/>
          </a:xfrm>
          <a:custGeom>
            <a:avLst/>
            <a:gdLst>
              <a:gd name="connsiteX0" fmla="*/ 199292 w 199292"/>
              <a:gd name="connsiteY0" fmla="*/ 0 h 121169"/>
              <a:gd name="connsiteX1" fmla="*/ 93785 w 199292"/>
              <a:gd name="connsiteY1" fmla="*/ 117231 h 121169"/>
              <a:gd name="connsiteX2" fmla="*/ 0 w 199292"/>
              <a:gd name="connsiteY2" fmla="*/ 82061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92" h="121169">
                <a:moveTo>
                  <a:pt x="199292" y="0"/>
                </a:moveTo>
                <a:cubicBezTo>
                  <a:pt x="163146" y="51777"/>
                  <a:pt x="127000" y="103554"/>
                  <a:pt x="93785" y="117231"/>
                </a:cubicBezTo>
                <a:cubicBezTo>
                  <a:pt x="60570" y="130908"/>
                  <a:pt x="30285" y="106484"/>
                  <a:pt x="0" y="82061"/>
                </a:cubicBezTo>
              </a:path>
            </a:pathLst>
          </a:custGeom>
          <a:noFill/>
          <a:ln w="50800" cap="rnd">
            <a:gradFill>
              <a:gsLst>
                <a:gs pos="0">
                  <a:srgbClr val="AE2D2A"/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11926B1-21AE-0641-B872-D86351568FCC}"/>
              </a:ext>
            </a:extLst>
          </p:cNvPr>
          <p:cNvGrpSpPr/>
          <p:nvPr/>
        </p:nvGrpSpPr>
        <p:grpSpPr>
          <a:xfrm>
            <a:off x="7589407" y="1366778"/>
            <a:ext cx="2004646" cy="2895600"/>
            <a:chOff x="7678615" y="820615"/>
            <a:chExt cx="2004646" cy="2895600"/>
          </a:xfrm>
        </p:grpSpPr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8DD01D7-E0A7-A04E-AA46-B9AFB0B91BA5}"/>
                </a:ext>
              </a:extLst>
            </p:cNvPr>
            <p:cNvGrpSpPr/>
            <p:nvPr/>
          </p:nvGrpSpPr>
          <p:grpSpPr>
            <a:xfrm>
              <a:off x="7983857" y="820615"/>
              <a:ext cx="1699404" cy="2895600"/>
              <a:chOff x="7972134" y="820615"/>
              <a:chExt cx="1699404" cy="2895600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E208DB1-9B49-B543-998A-2360941BFA6A}"/>
                  </a:ext>
                </a:extLst>
              </p:cNvPr>
              <p:cNvSpPr/>
              <p:nvPr/>
            </p:nvSpPr>
            <p:spPr>
              <a:xfrm>
                <a:off x="8814130" y="1703254"/>
                <a:ext cx="498284" cy="585221"/>
              </a:xfrm>
              <a:custGeom>
                <a:avLst/>
                <a:gdLst>
                  <a:gd name="connsiteX0" fmla="*/ 142301 w 498284"/>
                  <a:gd name="connsiteY0" fmla="*/ 20038 h 585221"/>
                  <a:gd name="connsiteX1" fmla="*/ 13347 w 498284"/>
                  <a:gd name="connsiteY1" fmla="*/ 125546 h 585221"/>
                  <a:gd name="connsiteX2" fmla="*/ 13347 w 498284"/>
                  <a:gd name="connsiteY2" fmla="*/ 242777 h 585221"/>
                  <a:gd name="connsiteX3" fmla="*/ 95408 w 498284"/>
                  <a:gd name="connsiteY3" fmla="*/ 453792 h 585221"/>
                  <a:gd name="connsiteX4" fmla="*/ 482270 w 498284"/>
                  <a:gd name="connsiteY4" fmla="*/ 571023 h 585221"/>
                  <a:gd name="connsiteX5" fmla="*/ 411932 w 498284"/>
                  <a:gd name="connsiteY5" fmla="*/ 125546 h 585221"/>
                  <a:gd name="connsiteX6" fmla="*/ 294701 w 498284"/>
                  <a:gd name="connsiteY6" fmla="*/ 8315 h 585221"/>
                  <a:gd name="connsiteX7" fmla="*/ 142301 w 498284"/>
                  <a:gd name="connsiteY7" fmla="*/ 20038 h 5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8284" h="585221">
                    <a:moveTo>
                      <a:pt x="142301" y="20038"/>
                    </a:moveTo>
                    <a:cubicBezTo>
                      <a:pt x="95409" y="39576"/>
                      <a:pt x="34839" y="88423"/>
                      <a:pt x="13347" y="125546"/>
                    </a:cubicBezTo>
                    <a:cubicBezTo>
                      <a:pt x="-8145" y="162669"/>
                      <a:pt x="-330" y="188069"/>
                      <a:pt x="13347" y="242777"/>
                    </a:cubicBezTo>
                    <a:cubicBezTo>
                      <a:pt x="27024" y="297485"/>
                      <a:pt x="17254" y="399084"/>
                      <a:pt x="95408" y="453792"/>
                    </a:cubicBezTo>
                    <a:cubicBezTo>
                      <a:pt x="173562" y="508500"/>
                      <a:pt x="429516" y="625731"/>
                      <a:pt x="482270" y="571023"/>
                    </a:cubicBezTo>
                    <a:cubicBezTo>
                      <a:pt x="535024" y="516315"/>
                      <a:pt x="443193" y="219331"/>
                      <a:pt x="411932" y="125546"/>
                    </a:cubicBezTo>
                    <a:cubicBezTo>
                      <a:pt x="380671" y="31761"/>
                      <a:pt x="341593" y="23946"/>
                      <a:pt x="294701" y="8315"/>
                    </a:cubicBezTo>
                    <a:cubicBezTo>
                      <a:pt x="247809" y="-7316"/>
                      <a:pt x="189193" y="500"/>
                      <a:pt x="142301" y="20038"/>
                    </a:cubicBezTo>
                    <a:close/>
                  </a:path>
                </a:pathLst>
              </a:cu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9626587-A16D-AE44-A092-47FA18177D1A}"/>
                  </a:ext>
                </a:extLst>
              </p:cNvPr>
              <p:cNvSpPr/>
              <p:nvPr/>
            </p:nvSpPr>
            <p:spPr>
              <a:xfrm>
                <a:off x="8929882" y="1543738"/>
                <a:ext cx="262950" cy="1422200"/>
              </a:xfrm>
              <a:custGeom>
                <a:avLst/>
                <a:gdLst>
                  <a:gd name="connsiteX0" fmla="*/ 76575 w 381598"/>
                  <a:gd name="connsiteY0" fmla="*/ 367124 h 1422200"/>
                  <a:gd name="connsiteX1" fmla="*/ 6236 w 381598"/>
                  <a:gd name="connsiteY1" fmla="*/ 167831 h 1422200"/>
                  <a:gd name="connsiteX2" fmla="*/ 217251 w 381598"/>
                  <a:gd name="connsiteY2" fmla="*/ 3708 h 1422200"/>
                  <a:gd name="connsiteX3" fmla="*/ 381375 w 381598"/>
                  <a:gd name="connsiteY3" fmla="*/ 85770 h 1422200"/>
                  <a:gd name="connsiteX4" fmla="*/ 252421 w 381598"/>
                  <a:gd name="connsiteY4" fmla="*/ 437462 h 1422200"/>
                  <a:gd name="connsiteX5" fmla="*/ 240698 w 381598"/>
                  <a:gd name="connsiteY5" fmla="*/ 859493 h 1422200"/>
                  <a:gd name="connsiteX6" fmla="*/ 240698 w 381598"/>
                  <a:gd name="connsiteY6" fmla="*/ 1387031 h 1422200"/>
                  <a:gd name="connsiteX7" fmla="*/ 240698 w 381598"/>
                  <a:gd name="connsiteY7" fmla="*/ 1422200 h 142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598" h="1422200">
                    <a:moveTo>
                      <a:pt x="76575" y="367124"/>
                    </a:moveTo>
                    <a:cubicBezTo>
                      <a:pt x="29682" y="297762"/>
                      <a:pt x="-17210" y="228400"/>
                      <a:pt x="6236" y="167831"/>
                    </a:cubicBezTo>
                    <a:cubicBezTo>
                      <a:pt x="29682" y="107262"/>
                      <a:pt x="154728" y="17385"/>
                      <a:pt x="217251" y="3708"/>
                    </a:cubicBezTo>
                    <a:cubicBezTo>
                      <a:pt x="279774" y="-9969"/>
                      <a:pt x="375513" y="13478"/>
                      <a:pt x="381375" y="85770"/>
                    </a:cubicBezTo>
                    <a:cubicBezTo>
                      <a:pt x="387237" y="158062"/>
                      <a:pt x="275867" y="308508"/>
                      <a:pt x="252421" y="437462"/>
                    </a:cubicBezTo>
                    <a:cubicBezTo>
                      <a:pt x="228975" y="566416"/>
                      <a:pt x="242652" y="701232"/>
                      <a:pt x="240698" y="859493"/>
                    </a:cubicBezTo>
                    <a:cubicBezTo>
                      <a:pt x="238744" y="1017754"/>
                      <a:pt x="240698" y="1387031"/>
                      <a:pt x="240698" y="1387031"/>
                    </a:cubicBezTo>
                    <a:lnTo>
                      <a:pt x="240698" y="1422200"/>
                    </a:lnTo>
                  </a:path>
                </a:pathLst>
              </a:custGeom>
              <a:noFill/>
              <a:ln w="635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5720A30D-28DB-1149-8CF2-F1EFB63D04E6}"/>
                  </a:ext>
                </a:extLst>
              </p:cNvPr>
              <p:cNvSpPr/>
              <p:nvPr/>
            </p:nvSpPr>
            <p:spPr>
              <a:xfrm>
                <a:off x="7972134" y="1324529"/>
                <a:ext cx="1007743" cy="1585390"/>
              </a:xfrm>
              <a:custGeom>
                <a:avLst/>
                <a:gdLst>
                  <a:gd name="connsiteX0" fmla="*/ 1007743 w 1007743"/>
                  <a:gd name="connsiteY0" fmla="*/ 293256 h 1585390"/>
                  <a:gd name="connsiteX1" fmla="*/ 937405 w 1007743"/>
                  <a:gd name="connsiteY1" fmla="*/ 105686 h 1585390"/>
                  <a:gd name="connsiteX2" fmla="*/ 761558 w 1007743"/>
                  <a:gd name="connsiteY2" fmla="*/ 179 h 1585390"/>
                  <a:gd name="connsiteX3" fmla="*/ 362974 w 1007743"/>
                  <a:gd name="connsiteY3" fmla="*/ 129133 h 1585390"/>
                  <a:gd name="connsiteX4" fmla="*/ 128512 w 1007743"/>
                  <a:gd name="connsiteY4" fmla="*/ 469102 h 1585390"/>
                  <a:gd name="connsiteX5" fmla="*/ 11281 w 1007743"/>
                  <a:gd name="connsiteY5" fmla="*/ 1453840 h 1585390"/>
                  <a:gd name="connsiteX6" fmla="*/ 11281 w 1007743"/>
                  <a:gd name="connsiteY6" fmla="*/ 1547625 h 158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743" h="1585390">
                    <a:moveTo>
                      <a:pt x="1007743" y="293256"/>
                    </a:moveTo>
                    <a:cubicBezTo>
                      <a:pt x="993089" y="223894"/>
                      <a:pt x="978436" y="154532"/>
                      <a:pt x="937405" y="105686"/>
                    </a:cubicBezTo>
                    <a:cubicBezTo>
                      <a:pt x="896374" y="56840"/>
                      <a:pt x="857296" y="-3729"/>
                      <a:pt x="761558" y="179"/>
                    </a:cubicBezTo>
                    <a:cubicBezTo>
                      <a:pt x="665820" y="4087"/>
                      <a:pt x="468482" y="50979"/>
                      <a:pt x="362974" y="129133"/>
                    </a:cubicBezTo>
                    <a:cubicBezTo>
                      <a:pt x="257466" y="207287"/>
                      <a:pt x="187127" y="248317"/>
                      <a:pt x="128512" y="469102"/>
                    </a:cubicBezTo>
                    <a:cubicBezTo>
                      <a:pt x="69896" y="689887"/>
                      <a:pt x="30819" y="1274086"/>
                      <a:pt x="11281" y="1453840"/>
                    </a:cubicBezTo>
                    <a:cubicBezTo>
                      <a:pt x="-8258" y="1633594"/>
                      <a:pt x="1511" y="1590609"/>
                      <a:pt x="11281" y="1547625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904F3A2-70BC-A047-8113-077E1C0AFF1D}"/>
                  </a:ext>
                </a:extLst>
              </p:cNvPr>
              <p:cNvSpPr/>
              <p:nvPr/>
            </p:nvSpPr>
            <p:spPr>
              <a:xfrm>
                <a:off x="8839200" y="820615"/>
                <a:ext cx="175846" cy="762000"/>
              </a:xfrm>
              <a:custGeom>
                <a:avLst/>
                <a:gdLst>
                  <a:gd name="connsiteX0" fmla="*/ 175846 w 175846"/>
                  <a:gd name="connsiteY0" fmla="*/ 762000 h 762000"/>
                  <a:gd name="connsiteX1" fmla="*/ 46892 w 175846"/>
                  <a:gd name="connsiteY1" fmla="*/ 562708 h 762000"/>
                  <a:gd name="connsiteX2" fmla="*/ 11723 w 175846"/>
                  <a:gd name="connsiteY2" fmla="*/ 433754 h 762000"/>
                  <a:gd name="connsiteX3" fmla="*/ 0 w 175846"/>
                  <a:gd name="connsiteY3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846" h="762000">
                    <a:moveTo>
                      <a:pt x="175846" y="762000"/>
                    </a:moveTo>
                    <a:cubicBezTo>
                      <a:pt x="125046" y="689708"/>
                      <a:pt x="74246" y="617416"/>
                      <a:pt x="46892" y="562708"/>
                    </a:cubicBezTo>
                    <a:cubicBezTo>
                      <a:pt x="19538" y="508000"/>
                      <a:pt x="19538" y="527539"/>
                      <a:pt x="11723" y="433754"/>
                    </a:cubicBezTo>
                    <a:cubicBezTo>
                      <a:pt x="3908" y="339969"/>
                      <a:pt x="1954" y="169984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C0C26A21-1EA1-EE4A-A580-5A26BB45C8E9}"/>
                  </a:ext>
                </a:extLst>
              </p:cNvPr>
              <p:cNvSpPr/>
              <p:nvPr/>
            </p:nvSpPr>
            <p:spPr>
              <a:xfrm>
                <a:off x="9061939" y="844061"/>
                <a:ext cx="111146" cy="703385"/>
              </a:xfrm>
              <a:custGeom>
                <a:avLst/>
                <a:gdLst>
                  <a:gd name="connsiteX0" fmla="*/ 0 w 111146"/>
                  <a:gd name="connsiteY0" fmla="*/ 703385 h 703385"/>
                  <a:gd name="connsiteX1" fmla="*/ 46892 w 111146"/>
                  <a:gd name="connsiteY1" fmla="*/ 492370 h 703385"/>
                  <a:gd name="connsiteX2" fmla="*/ 105507 w 111146"/>
                  <a:gd name="connsiteY2" fmla="*/ 363416 h 703385"/>
                  <a:gd name="connsiteX3" fmla="*/ 105507 w 111146"/>
                  <a:gd name="connsiteY3" fmla="*/ 0 h 70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146" h="703385">
                    <a:moveTo>
                      <a:pt x="0" y="703385"/>
                    </a:moveTo>
                    <a:cubicBezTo>
                      <a:pt x="14654" y="626208"/>
                      <a:pt x="29308" y="549031"/>
                      <a:pt x="46892" y="492370"/>
                    </a:cubicBezTo>
                    <a:cubicBezTo>
                      <a:pt x="64476" y="435709"/>
                      <a:pt x="95738" y="445478"/>
                      <a:pt x="105507" y="363416"/>
                    </a:cubicBezTo>
                    <a:cubicBezTo>
                      <a:pt x="115276" y="281354"/>
                      <a:pt x="110391" y="140677"/>
                      <a:pt x="105507" y="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Freeform 1024">
                <a:extLst>
                  <a:ext uri="{FF2B5EF4-FFF2-40B4-BE49-F238E27FC236}">
                    <a16:creationId xmlns:a16="http://schemas.microsoft.com/office/drawing/2014/main" id="{C51281C7-70BF-1C4B-9AFD-1461B645B07E}"/>
                  </a:ext>
                </a:extLst>
              </p:cNvPr>
              <p:cNvSpPr/>
              <p:nvPr/>
            </p:nvSpPr>
            <p:spPr>
              <a:xfrm>
                <a:off x="9163015" y="1319854"/>
                <a:ext cx="508523" cy="262761"/>
              </a:xfrm>
              <a:custGeom>
                <a:avLst/>
                <a:gdLst>
                  <a:gd name="connsiteX0" fmla="*/ 4431 w 508523"/>
                  <a:gd name="connsiteY0" fmla="*/ 262761 h 262761"/>
                  <a:gd name="connsiteX1" fmla="*/ 27877 w 508523"/>
                  <a:gd name="connsiteY1" fmla="*/ 110361 h 262761"/>
                  <a:gd name="connsiteX2" fmla="*/ 215447 w 508523"/>
                  <a:gd name="connsiteY2" fmla="*/ 4854 h 262761"/>
                  <a:gd name="connsiteX3" fmla="*/ 426462 w 508523"/>
                  <a:gd name="connsiteY3" fmla="*/ 28300 h 262761"/>
                  <a:gd name="connsiteX4" fmla="*/ 508523 w 508523"/>
                  <a:gd name="connsiteY4" fmla="*/ 122084 h 26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523" h="262761">
                    <a:moveTo>
                      <a:pt x="4431" y="262761"/>
                    </a:moveTo>
                    <a:cubicBezTo>
                      <a:pt x="-1431" y="208053"/>
                      <a:pt x="-7292" y="153345"/>
                      <a:pt x="27877" y="110361"/>
                    </a:cubicBezTo>
                    <a:cubicBezTo>
                      <a:pt x="63046" y="67377"/>
                      <a:pt x="149016" y="18531"/>
                      <a:pt x="215447" y="4854"/>
                    </a:cubicBezTo>
                    <a:cubicBezTo>
                      <a:pt x="281878" y="-8823"/>
                      <a:pt x="377616" y="8762"/>
                      <a:pt x="426462" y="28300"/>
                    </a:cubicBezTo>
                    <a:cubicBezTo>
                      <a:pt x="475308" y="47838"/>
                      <a:pt x="491915" y="84961"/>
                      <a:pt x="508523" y="122084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5B17F61B-D5C9-3D40-B366-9FD2C15830C7}"/>
                  </a:ext>
                </a:extLst>
              </p:cNvPr>
              <p:cNvSpPr/>
              <p:nvPr/>
            </p:nvSpPr>
            <p:spPr>
              <a:xfrm>
                <a:off x="8593015" y="2942492"/>
                <a:ext cx="492370" cy="762000"/>
              </a:xfrm>
              <a:custGeom>
                <a:avLst/>
                <a:gdLst>
                  <a:gd name="connsiteX0" fmla="*/ 492370 w 492370"/>
                  <a:gd name="connsiteY0" fmla="*/ 0 h 762000"/>
                  <a:gd name="connsiteX1" fmla="*/ 398585 w 492370"/>
                  <a:gd name="connsiteY1" fmla="*/ 105508 h 762000"/>
                  <a:gd name="connsiteX2" fmla="*/ 105508 w 492370"/>
                  <a:gd name="connsiteY2" fmla="*/ 293077 h 762000"/>
                  <a:gd name="connsiteX3" fmla="*/ 0 w 492370"/>
                  <a:gd name="connsiteY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370" h="762000">
                    <a:moveTo>
                      <a:pt x="492370" y="0"/>
                    </a:moveTo>
                    <a:cubicBezTo>
                      <a:pt x="477716" y="28331"/>
                      <a:pt x="463062" y="56662"/>
                      <a:pt x="398585" y="105508"/>
                    </a:cubicBezTo>
                    <a:cubicBezTo>
                      <a:pt x="334108" y="154354"/>
                      <a:pt x="171939" y="183662"/>
                      <a:pt x="105508" y="293077"/>
                    </a:cubicBezTo>
                    <a:cubicBezTo>
                      <a:pt x="39077" y="402492"/>
                      <a:pt x="19538" y="582246"/>
                      <a:pt x="0" y="76200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EC1F3098-C2DF-254E-9A5B-915BEB84ECB1}"/>
                  </a:ext>
                </a:extLst>
              </p:cNvPr>
              <p:cNvSpPr/>
              <p:nvPr/>
            </p:nvSpPr>
            <p:spPr>
              <a:xfrm flipH="1">
                <a:off x="9085385" y="2954215"/>
                <a:ext cx="492370" cy="762000"/>
              </a:xfrm>
              <a:custGeom>
                <a:avLst/>
                <a:gdLst>
                  <a:gd name="connsiteX0" fmla="*/ 492370 w 492370"/>
                  <a:gd name="connsiteY0" fmla="*/ 0 h 762000"/>
                  <a:gd name="connsiteX1" fmla="*/ 398585 w 492370"/>
                  <a:gd name="connsiteY1" fmla="*/ 105508 h 762000"/>
                  <a:gd name="connsiteX2" fmla="*/ 105508 w 492370"/>
                  <a:gd name="connsiteY2" fmla="*/ 293077 h 762000"/>
                  <a:gd name="connsiteX3" fmla="*/ 0 w 492370"/>
                  <a:gd name="connsiteY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370" h="762000">
                    <a:moveTo>
                      <a:pt x="492370" y="0"/>
                    </a:moveTo>
                    <a:cubicBezTo>
                      <a:pt x="477716" y="28331"/>
                      <a:pt x="463062" y="56662"/>
                      <a:pt x="398585" y="105508"/>
                    </a:cubicBezTo>
                    <a:cubicBezTo>
                      <a:pt x="334108" y="154354"/>
                      <a:pt x="171939" y="183662"/>
                      <a:pt x="105508" y="293077"/>
                    </a:cubicBezTo>
                    <a:cubicBezTo>
                      <a:pt x="39077" y="402492"/>
                      <a:pt x="19538" y="582246"/>
                      <a:pt x="0" y="76200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8FECA7EA-84A1-DB4C-BD84-CADC88D65CCE}"/>
                </a:ext>
              </a:extLst>
            </p:cNvPr>
            <p:cNvSpPr/>
            <p:nvPr/>
          </p:nvSpPr>
          <p:spPr>
            <a:xfrm>
              <a:off x="7854462" y="2907323"/>
              <a:ext cx="128953" cy="785446"/>
            </a:xfrm>
            <a:custGeom>
              <a:avLst/>
              <a:gdLst>
                <a:gd name="connsiteX0" fmla="*/ 128953 w 128953"/>
                <a:gd name="connsiteY0" fmla="*/ 0 h 785446"/>
                <a:gd name="connsiteX1" fmla="*/ 105507 w 128953"/>
                <a:gd name="connsiteY1" fmla="*/ 304800 h 785446"/>
                <a:gd name="connsiteX2" fmla="*/ 0 w 128953"/>
                <a:gd name="connsiteY2" fmla="*/ 785446 h 78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53" h="785446">
                  <a:moveTo>
                    <a:pt x="128953" y="0"/>
                  </a:moveTo>
                  <a:cubicBezTo>
                    <a:pt x="127976" y="86946"/>
                    <a:pt x="126999" y="173892"/>
                    <a:pt x="105507" y="304800"/>
                  </a:cubicBezTo>
                  <a:cubicBezTo>
                    <a:pt x="84015" y="435708"/>
                    <a:pt x="42007" y="610577"/>
                    <a:pt x="0" y="785446"/>
                  </a:cubicBezTo>
                </a:path>
              </a:pathLst>
            </a:custGeom>
            <a:noFill/>
            <a:ln w="19050">
              <a:solidFill>
                <a:srgbClr val="AE2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7A64E305-8FBA-B144-B177-FC376BCC1B5F}"/>
                </a:ext>
              </a:extLst>
            </p:cNvPr>
            <p:cNvSpPr/>
            <p:nvPr/>
          </p:nvSpPr>
          <p:spPr>
            <a:xfrm>
              <a:off x="7678615" y="2872154"/>
              <a:ext cx="304800" cy="820615"/>
            </a:xfrm>
            <a:custGeom>
              <a:avLst/>
              <a:gdLst>
                <a:gd name="connsiteX0" fmla="*/ 304800 w 304800"/>
                <a:gd name="connsiteY0" fmla="*/ 0 h 820615"/>
                <a:gd name="connsiteX1" fmla="*/ 199293 w 304800"/>
                <a:gd name="connsiteY1" fmla="*/ 386861 h 820615"/>
                <a:gd name="connsiteX2" fmla="*/ 93785 w 304800"/>
                <a:gd name="connsiteY2" fmla="*/ 550984 h 820615"/>
                <a:gd name="connsiteX3" fmla="*/ 0 w 304800"/>
                <a:gd name="connsiteY3" fmla="*/ 820615 h 82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20615">
                  <a:moveTo>
                    <a:pt x="304800" y="0"/>
                  </a:moveTo>
                  <a:cubicBezTo>
                    <a:pt x="269631" y="147515"/>
                    <a:pt x="234462" y="295030"/>
                    <a:pt x="199293" y="386861"/>
                  </a:cubicBezTo>
                  <a:cubicBezTo>
                    <a:pt x="164124" y="478692"/>
                    <a:pt x="127000" y="478692"/>
                    <a:pt x="93785" y="550984"/>
                  </a:cubicBezTo>
                  <a:cubicBezTo>
                    <a:pt x="60570" y="623276"/>
                    <a:pt x="30285" y="721945"/>
                    <a:pt x="0" y="820615"/>
                  </a:cubicBezTo>
                </a:path>
              </a:pathLst>
            </a:custGeom>
            <a:noFill/>
            <a:ln w="19050">
              <a:solidFill>
                <a:srgbClr val="AE2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C163B7B-3CB1-B84B-B23D-97846B71ABDE}"/>
              </a:ext>
            </a:extLst>
          </p:cNvPr>
          <p:cNvSpPr/>
          <p:nvPr/>
        </p:nvSpPr>
        <p:spPr>
          <a:xfrm>
            <a:off x="7251424" y="2908300"/>
            <a:ext cx="509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Fistula</a:t>
            </a:r>
          </a:p>
          <a:p>
            <a:pPr algn="ctr"/>
            <a:r>
              <a:rPr lang="en-US" sz="800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AV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59D4A4AD-4EF8-9D43-93E9-0C6E57A2A0E5}"/>
              </a:ext>
            </a:extLst>
          </p:cNvPr>
          <p:cNvSpPr/>
          <p:nvPr/>
        </p:nvSpPr>
        <p:spPr>
          <a:xfrm rot="20350391" flipH="1">
            <a:off x="7512261" y="3185198"/>
            <a:ext cx="108533" cy="33767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DFDA0F5-0210-CC49-98A4-A83140E05A5C}"/>
              </a:ext>
            </a:extLst>
          </p:cNvPr>
          <p:cNvSpPr/>
          <p:nvPr/>
        </p:nvSpPr>
        <p:spPr>
          <a:xfrm>
            <a:off x="7982570" y="3108020"/>
            <a:ext cx="899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Cateter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venos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central de 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dializa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tunelizat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55F24EBA-E725-974E-AB2B-CA28714AC3CF}"/>
              </a:ext>
            </a:extLst>
          </p:cNvPr>
          <p:cNvGrpSpPr/>
          <p:nvPr/>
        </p:nvGrpSpPr>
        <p:grpSpPr>
          <a:xfrm>
            <a:off x="8428589" y="1792241"/>
            <a:ext cx="330062" cy="1174023"/>
            <a:chOff x="8428589" y="1424494"/>
            <a:chExt cx="330062" cy="1174023"/>
          </a:xfrm>
        </p:grpSpPr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EDF9512C-AA99-784F-A1AF-7D0954FC64B8}"/>
                </a:ext>
              </a:extLst>
            </p:cNvPr>
            <p:cNvSpPr/>
            <p:nvPr/>
          </p:nvSpPr>
          <p:spPr>
            <a:xfrm>
              <a:off x="8428589" y="1424494"/>
              <a:ext cx="330062" cy="738842"/>
            </a:xfrm>
            <a:custGeom>
              <a:avLst/>
              <a:gdLst>
                <a:gd name="connsiteX0" fmla="*/ 79791 w 330062"/>
                <a:gd name="connsiteY0" fmla="*/ 738842 h 738842"/>
                <a:gd name="connsiteX1" fmla="*/ 1733 w 330062"/>
                <a:gd name="connsiteY1" fmla="*/ 259340 h 738842"/>
                <a:gd name="connsiteX2" fmla="*/ 146699 w 330062"/>
                <a:gd name="connsiteY2" fmla="*/ 14013 h 738842"/>
                <a:gd name="connsiteX3" fmla="*/ 313967 w 330062"/>
                <a:gd name="connsiteY3" fmla="*/ 47467 h 738842"/>
                <a:gd name="connsiteX4" fmla="*/ 313967 w 330062"/>
                <a:gd name="connsiteY4" fmla="*/ 192433 h 7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62" h="738842">
                  <a:moveTo>
                    <a:pt x="79791" y="738842"/>
                  </a:moveTo>
                  <a:cubicBezTo>
                    <a:pt x="35186" y="559493"/>
                    <a:pt x="-9418" y="380145"/>
                    <a:pt x="1733" y="259340"/>
                  </a:cubicBezTo>
                  <a:cubicBezTo>
                    <a:pt x="12884" y="138535"/>
                    <a:pt x="94660" y="49325"/>
                    <a:pt x="146699" y="14013"/>
                  </a:cubicBezTo>
                  <a:cubicBezTo>
                    <a:pt x="198738" y="-21299"/>
                    <a:pt x="286089" y="17730"/>
                    <a:pt x="313967" y="47467"/>
                  </a:cubicBezTo>
                  <a:cubicBezTo>
                    <a:pt x="341845" y="77204"/>
                    <a:pt x="327906" y="134818"/>
                    <a:pt x="313967" y="192433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7A77489E-D333-0247-8ABD-0017B314A862}"/>
                </a:ext>
              </a:extLst>
            </p:cNvPr>
            <p:cNvSpPr/>
            <p:nvPr/>
          </p:nvSpPr>
          <p:spPr>
            <a:xfrm>
              <a:off x="8452495" y="2129883"/>
              <a:ext cx="33583" cy="468351"/>
            </a:xfrm>
            <a:custGeom>
              <a:avLst/>
              <a:gdLst>
                <a:gd name="connsiteX0" fmla="*/ 33583 w 33583"/>
                <a:gd name="connsiteY0" fmla="*/ 0 h 468351"/>
                <a:gd name="connsiteX1" fmla="*/ 22432 w 33583"/>
                <a:gd name="connsiteY1" fmla="*/ 189571 h 468351"/>
                <a:gd name="connsiteX2" fmla="*/ 129 w 33583"/>
                <a:gd name="connsiteY2" fmla="*/ 345688 h 468351"/>
                <a:gd name="connsiteX3" fmla="*/ 33583 w 33583"/>
                <a:gd name="connsiteY3" fmla="*/ 468351 h 4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83" h="468351">
                  <a:moveTo>
                    <a:pt x="33583" y="0"/>
                  </a:moveTo>
                  <a:cubicBezTo>
                    <a:pt x="30795" y="65978"/>
                    <a:pt x="28008" y="131956"/>
                    <a:pt x="22432" y="189571"/>
                  </a:cubicBezTo>
                  <a:cubicBezTo>
                    <a:pt x="16856" y="247186"/>
                    <a:pt x="-1729" y="299225"/>
                    <a:pt x="129" y="345688"/>
                  </a:cubicBezTo>
                  <a:cubicBezTo>
                    <a:pt x="1987" y="392151"/>
                    <a:pt x="17785" y="430251"/>
                    <a:pt x="33583" y="468351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22ACC506-A80A-3E42-9AD4-274DCCDC6C6A}"/>
                </a:ext>
              </a:extLst>
            </p:cNvPr>
            <p:cNvSpPr/>
            <p:nvPr/>
          </p:nvSpPr>
          <p:spPr>
            <a:xfrm rot="20200570" flipH="1">
              <a:off x="8593744" y="2103867"/>
              <a:ext cx="33583" cy="468351"/>
            </a:xfrm>
            <a:custGeom>
              <a:avLst/>
              <a:gdLst>
                <a:gd name="connsiteX0" fmla="*/ 33583 w 33583"/>
                <a:gd name="connsiteY0" fmla="*/ 0 h 468351"/>
                <a:gd name="connsiteX1" fmla="*/ 22432 w 33583"/>
                <a:gd name="connsiteY1" fmla="*/ 189571 h 468351"/>
                <a:gd name="connsiteX2" fmla="*/ 129 w 33583"/>
                <a:gd name="connsiteY2" fmla="*/ 345688 h 468351"/>
                <a:gd name="connsiteX3" fmla="*/ 33583 w 33583"/>
                <a:gd name="connsiteY3" fmla="*/ 468351 h 4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83" h="468351">
                  <a:moveTo>
                    <a:pt x="33583" y="0"/>
                  </a:moveTo>
                  <a:cubicBezTo>
                    <a:pt x="30795" y="65978"/>
                    <a:pt x="28008" y="131956"/>
                    <a:pt x="22432" y="189571"/>
                  </a:cubicBezTo>
                  <a:cubicBezTo>
                    <a:pt x="16856" y="247186"/>
                    <a:pt x="-1729" y="299225"/>
                    <a:pt x="129" y="345688"/>
                  </a:cubicBezTo>
                  <a:cubicBezTo>
                    <a:pt x="1987" y="392151"/>
                    <a:pt x="17785" y="430251"/>
                    <a:pt x="33583" y="468351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riangle 191">
              <a:extLst>
                <a:ext uri="{FF2B5EF4-FFF2-40B4-BE49-F238E27FC236}">
                  <a16:creationId xmlns:a16="http://schemas.microsoft.com/office/drawing/2014/main" id="{60C9350F-DB64-3A4F-B75A-ED21BB9FA860}"/>
                </a:ext>
              </a:extLst>
            </p:cNvPr>
            <p:cNvSpPr/>
            <p:nvPr/>
          </p:nvSpPr>
          <p:spPr>
            <a:xfrm rot="20775484">
              <a:off x="8434075" y="2062502"/>
              <a:ext cx="128953" cy="1055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8C62D28-8672-C147-8E52-865F2770ADC4}"/>
                </a:ext>
              </a:extLst>
            </p:cNvPr>
            <p:cNvSpPr/>
            <p:nvPr/>
          </p:nvSpPr>
          <p:spPr>
            <a:xfrm rot="15300000">
              <a:off x="8448218" y="2552798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A6FAE21-832B-ED40-A16F-D245D56BE2EB}"/>
                </a:ext>
              </a:extLst>
            </p:cNvPr>
            <p:cNvSpPr/>
            <p:nvPr/>
          </p:nvSpPr>
          <p:spPr>
            <a:xfrm rot="15930860">
              <a:off x="8667683" y="2516319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2" name="Freeform 1061">
            <a:extLst>
              <a:ext uri="{FF2B5EF4-FFF2-40B4-BE49-F238E27FC236}">
                <a16:creationId xmlns:a16="http://schemas.microsoft.com/office/drawing/2014/main" id="{4EC66806-537B-9641-831E-2EF7A882F9B9}"/>
              </a:ext>
            </a:extLst>
          </p:cNvPr>
          <p:cNvSpPr/>
          <p:nvPr/>
        </p:nvSpPr>
        <p:spPr>
          <a:xfrm>
            <a:off x="8318810" y="2230001"/>
            <a:ext cx="303179" cy="128640"/>
          </a:xfrm>
          <a:custGeom>
            <a:avLst/>
            <a:gdLst>
              <a:gd name="connsiteX0" fmla="*/ 0 w 303179"/>
              <a:gd name="connsiteY0" fmla="*/ 55756 h 128640"/>
              <a:gd name="connsiteX1" fmla="*/ 66907 w 303179"/>
              <a:gd name="connsiteY1" fmla="*/ 122663 h 128640"/>
              <a:gd name="connsiteX2" fmla="*/ 278780 w 303179"/>
              <a:gd name="connsiteY2" fmla="*/ 111512 h 128640"/>
              <a:gd name="connsiteX3" fmla="*/ 289931 w 303179"/>
              <a:gd name="connsiteY3" fmla="*/ 0 h 1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9" h="128640">
                <a:moveTo>
                  <a:pt x="0" y="55756"/>
                </a:moveTo>
                <a:cubicBezTo>
                  <a:pt x="10222" y="84563"/>
                  <a:pt x="20444" y="113370"/>
                  <a:pt x="66907" y="122663"/>
                </a:cubicBezTo>
                <a:cubicBezTo>
                  <a:pt x="113370" y="131956"/>
                  <a:pt x="241609" y="131956"/>
                  <a:pt x="278780" y="111512"/>
                </a:cubicBezTo>
                <a:cubicBezTo>
                  <a:pt x="315951" y="91068"/>
                  <a:pt x="302941" y="45534"/>
                  <a:pt x="289931" y="0"/>
                </a:cubicBezTo>
              </a:path>
            </a:pathLst>
          </a:custGeom>
          <a:noFill/>
          <a:ln w="139700">
            <a:solidFill>
              <a:schemeClr val="accent2">
                <a:lumMod val="40000"/>
                <a:lumOff val="6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0BB5A992-21BE-0A40-AA2B-6F9A8B16A71A}"/>
              </a:ext>
            </a:extLst>
          </p:cNvPr>
          <p:cNvSpPr/>
          <p:nvPr/>
        </p:nvSpPr>
        <p:spPr>
          <a:xfrm>
            <a:off x="7360388" y="3657368"/>
            <a:ext cx="2233665" cy="709136"/>
          </a:xfrm>
          <a:prstGeom prst="rect">
            <a:avLst/>
          </a:prstGeom>
          <a:gradFill>
            <a:gsLst>
              <a:gs pos="285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5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723CB9A-D669-FD47-8FF2-6C885D2AD3B2}"/>
              </a:ext>
            </a:extLst>
          </p:cNvPr>
          <p:cNvSpPr/>
          <p:nvPr/>
        </p:nvSpPr>
        <p:spPr>
          <a:xfrm>
            <a:off x="5312826" y="3245757"/>
            <a:ext cx="656007" cy="311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878EB290-B07D-614D-A23F-E18768393B9A}"/>
              </a:ext>
            </a:extLst>
          </p:cNvPr>
          <p:cNvSpPr/>
          <p:nvPr/>
        </p:nvSpPr>
        <p:spPr>
          <a:xfrm>
            <a:off x="5359812" y="1823566"/>
            <a:ext cx="556795" cy="16650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5F3786BB-5013-6048-903E-8B782992C79B}"/>
              </a:ext>
            </a:extLst>
          </p:cNvPr>
          <p:cNvSpPr/>
          <p:nvPr/>
        </p:nvSpPr>
        <p:spPr>
          <a:xfrm>
            <a:off x="5573935" y="1573099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168C858-FB06-844B-93E7-F850206ABC85}"/>
              </a:ext>
            </a:extLst>
          </p:cNvPr>
          <p:cNvSpPr/>
          <p:nvPr/>
        </p:nvSpPr>
        <p:spPr>
          <a:xfrm>
            <a:off x="5575670" y="3500378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4DA8ED7-0021-2642-BCFC-EB594891C441}"/>
              </a:ext>
            </a:extLst>
          </p:cNvPr>
          <p:cNvSpPr/>
          <p:nvPr/>
        </p:nvSpPr>
        <p:spPr>
          <a:xfrm rot="16200000">
            <a:off x="5170659" y="1944964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91E56CB-0F4A-ED4F-A4DC-042497802D66}"/>
              </a:ext>
            </a:extLst>
          </p:cNvPr>
          <p:cNvSpPr/>
          <p:nvPr/>
        </p:nvSpPr>
        <p:spPr>
          <a:xfrm rot="16200000">
            <a:off x="5219881" y="1932066"/>
            <a:ext cx="45719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6D60885-7B3F-774F-BFE5-DBFA50C70595}"/>
              </a:ext>
            </a:extLst>
          </p:cNvPr>
          <p:cNvSpPr/>
          <p:nvPr/>
        </p:nvSpPr>
        <p:spPr>
          <a:xfrm rot="16200000">
            <a:off x="5171630" y="3128247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0BD0AB1-CBC4-D642-803D-B6C8B07B4814}"/>
              </a:ext>
            </a:extLst>
          </p:cNvPr>
          <p:cNvSpPr/>
          <p:nvPr/>
        </p:nvSpPr>
        <p:spPr>
          <a:xfrm rot="16200000">
            <a:off x="5220852" y="3115349"/>
            <a:ext cx="45719" cy="274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D094276-350A-5042-B941-2BAAC3E99673}"/>
              </a:ext>
            </a:extLst>
          </p:cNvPr>
          <p:cNvSpPr/>
          <p:nvPr/>
        </p:nvSpPr>
        <p:spPr>
          <a:xfrm>
            <a:off x="5365019" y="1943861"/>
            <a:ext cx="545764" cy="61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E52BBFE-3E3A-3E45-AC92-17532FAE1B3A}"/>
              </a:ext>
            </a:extLst>
          </p:cNvPr>
          <p:cNvSpPr/>
          <p:nvPr/>
        </p:nvSpPr>
        <p:spPr>
          <a:xfrm>
            <a:off x="5365652" y="3308307"/>
            <a:ext cx="545764" cy="61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300B2D4E-5011-3142-8CA1-7C13F21B74D5}"/>
              </a:ext>
            </a:extLst>
          </p:cNvPr>
          <p:cNvGrpSpPr/>
          <p:nvPr/>
        </p:nvGrpSpPr>
        <p:grpSpPr>
          <a:xfrm>
            <a:off x="6777491" y="1274220"/>
            <a:ext cx="342369" cy="357768"/>
            <a:chOff x="6909348" y="861857"/>
            <a:chExt cx="342369" cy="357768"/>
          </a:xfrm>
        </p:grpSpPr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C42EFBCE-0ECA-2B42-9978-788A626D331F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077675DC-360F-C741-B1B8-242156BB4230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custGeom>
              <a:avLst/>
              <a:gdLst>
                <a:gd name="connsiteX0" fmla="*/ 0 w 342369"/>
                <a:gd name="connsiteY0" fmla="*/ 74799 h 357768"/>
                <a:gd name="connsiteX1" fmla="*/ 59519 w 342369"/>
                <a:gd name="connsiteY1" fmla="*/ 74799 h 357768"/>
                <a:gd name="connsiteX2" fmla="*/ 29609 w 342369"/>
                <a:gd name="connsiteY2" fmla="*/ 119162 h 357768"/>
                <a:gd name="connsiteX3" fmla="*/ 17434 w 342369"/>
                <a:gd name="connsiteY3" fmla="*/ 179465 h 357768"/>
                <a:gd name="connsiteX4" fmla="*/ 172357 w 342369"/>
                <a:gd name="connsiteY4" fmla="*/ 334388 h 357768"/>
                <a:gd name="connsiteX5" fmla="*/ 327280 w 342369"/>
                <a:gd name="connsiteY5" fmla="*/ 179465 h 357768"/>
                <a:gd name="connsiteX6" fmla="*/ 315106 w 342369"/>
                <a:gd name="connsiteY6" fmla="*/ 119162 h 357768"/>
                <a:gd name="connsiteX7" fmla="*/ 285196 w 342369"/>
                <a:gd name="connsiteY7" fmla="*/ 74799 h 357768"/>
                <a:gd name="connsiteX8" fmla="*/ 342369 w 342369"/>
                <a:gd name="connsiteY8" fmla="*/ 74799 h 357768"/>
                <a:gd name="connsiteX9" fmla="*/ 342369 w 342369"/>
                <a:gd name="connsiteY9" fmla="*/ 357768 h 357768"/>
                <a:gd name="connsiteX10" fmla="*/ 0 w 342369"/>
                <a:gd name="connsiteY10" fmla="*/ 357768 h 357768"/>
                <a:gd name="connsiteX11" fmla="*/ 0 w 342369"/>
                <a:gd name="connsiteY11" fmla="*/ 0 h 357768"/>
                <a:gd name="connsiteX12" fmla="*/ 342369 w 342369"/>
                <a:gd name="connsiteY12" fmla="*/ 0 h 357768"/>
                <a:gd name="connsiteX13" fmla="*/ 342369 w 342369"/>
                <a:gd name="connsiteY13" fmla="*/ 23527 h 357768"/>
                <a:gd name="connsiteX14" fmla="*/ 0 w 342369"/>
                <a:gd name="connsiteY14" fmla="*/ 23527 h 3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369" h="357768">
                  <a:moveTo>
                    <a:pt x="0" y="74799"/>
                  </a:moveTo>
                  <a:lnTo>
                    <a:pt x="59519" y="74799"/>
                  </a:lnTo>
                  <a:lnTo>
                    <a:pt x="29609" y="119162"/>
                  </a:lnTo>
                  <a:cubicBezTo>
                    <a:pt x="21769" y="137697"/>
                    <a:pt x="17434" y="158075"/>
                    <a:pt x="17434" y="179465"/>
                  </a:cubicBezTo>
                  <a:cubicBezTo>
                    <a:pt x="17434" y="265027"/>
                    <a:pt x="86795" y="334388"/>
                    <a:pt x="172357" y="334388"/>
                  </a:cubicBezTo>
                  <a:cubicBezTo>
                    <a:pt x="257919" y="334388"/>
                    <a:pt x="327280" y="265027"/>
                    <a:pt x="327280" y="179465"/>
                  </a:cubicBezTo>
                  <a:cubicBezTo>
                    <a:pt x="327280" y="158075"/>
                    <a:pt x="322945" y="137697"/>
                    <a:pt x="315106" y="119162"/>
                  </a:cubicBezTo>
                  <a:lnTo>
                    <a:pt x="285196" y="74799"/>
                  </a:lnTo>
                  <a:lnTo>
                    <a:pt x="342369" y="74799"/>
                  </a:lnTo>
                  <a:lnTo>
                    <a:pt x="342369" y="357768"/>
                  </a:lnTo>
                  <a:lnTo>
                    <a:pt x="0" y="357768"/>
                  </a:lnTo>
                  <a:close/>
                  <a:moveTo>
                    <a:pt x="0" y="0"/>
                  </a:moveTo>
                  <a:lnTo>
                    <a:pt x="342369" y="0"/>
                  </a:lnTo>
                  <a:lnTo>
                    <a:pt x="342369" y="23527"/>
                  </a:lnTo>
                  <a:lnTo>
                    <a:pt x="0" y="235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A0C8B425-59CE-EF4F-B0D0-207E6DDCB5EC}"/>
                </a:ext>
              </a:extLst>
            </p:cNvPr>
            <p:cNvGrpSpPr/>
            <p:nvPr/>
          </p:nvGrpSpPr>
          <p:grpSpPr>
            <a:xfrm>
              <a:off x="6980662" y="921932"/>
              <a:ext cx="201776" cy="187181"/>
              <a:chOff x="6980662" y="921932"/>
              <a:chExt cx="201776" cy="187181"/>
            </a:xfrm>
          </p:grpSpPr>
          <p:sp>
            <p:nvSpPr>
              <p:cNvPr id="1077" name="Triangle 1076">
                <a:extLst>
                  <a:ext uri="{FF2B5EF4-FFF2-40B4-BE49-F238E27FC236}">
                    <a16:creationId xmlns:a16="http://schemas.microsoft.com/office/drawing/2014/main" id="{618E520C-5E11-F14F-87F2-F5FC8D797BBD}"/>
                  </a:ext>
                </a:extLst>
              </p:cNvPr>
              <p:cNvSpPr/>
              <p:nvPr/>
            </p:nvSpPr>
            <p:spPr>
              <a:xfrm>
                <a:off x="7016066" y="967274"/>
                <a:ext cx="128931" cy="1111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15D40A4D-9B2B-F74A-BA7F-AEB8DD285DD0}"/>
                  </a:ext>
                </a:extLst>
              </p:cNvPr>
              <p:cNvSpPr/>
              <p:nvPr/>
            </p:nvSpPr>
            <p:spPr>
              <a:xfrm>
                <a:off x="7046646" y="921932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0622DBBA-C29C-4B46-8952-A15DFD21EECC}"/>
                  </a:ext>
                </a:extLst>
              </p:cNvPr>
              <p:cNvSpPr/>
              <p:nvPr/>
            </p:nvSpPr>
            <p:spPr>
              <a:xfrm>
                <a:off x="6980662" y="1041344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39953A3B-19FC-7747-BD43-87725533144C}"/>
                  </a:ext>
                </a:extLst>
              </p:cNvPr>
              <p:cNvSpPr/>
              <p:nvPr/>
            </p:nvSpPr>
            <p:spPr>
              <a:xfrm>
                <a:off x="7114669" y="1039708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2" name="Freeform 1081">
            <a:extLst>
              <a:ext uri="{FF2B5EF4-FFF2-40B4-BE49-F238E27FC236}">
                <a16:creationId xmlns:a16="http://schemas.microsoft.com/office/drawing/2014/main" id="{227857C1-9E4A-CD4C-BF29-A256A9C9DE4C}"/>
              </a:ext>
            </a:extLst>
          </p:cNvPr>
          <p:cNvSpPr/>
          <p:nvPr/>
        </p:nvSpPr>
        <p:spPr>
          <a:xfrm>
            <a:off x="6592078" y="1319469"/>
            <a:ext cx="1376265" cy="252253"/>
          </a:xfrm>
          <a:custGeom>
            <a:avLst/>
            <a:gdLst>
              <a:gd name="connsiteX0" fmla="*/ 1376265 w 1376265"/>
              <a:gd name="connsiteY0" fmla="*/ 0 h 252253"/>
              <a:gd name="connsiteX1" fmla="*/ 466530 w 1376265"/>
              <a:gd name="connsiteY1" fmla="*/ 4666 h 252253"/>
              <a:gd name="connsiteX2" fmla="*/ 480526 w 1376265"/>
              <a:gd name="connsiteY2" fmla="*/ 79311 h 252253"/>
              <a:gd name="connsiteX3" fmla="*/ 494522 w 1376265"/>
              <a:gd name="connsiteY3" fmla="*/ 130629 h 252253"/>
              <a:gd name="connsiteX4" fmla="*/ 452534 w 1376265"/>
              <a:gd name="connsiteY4" fmla="*/ 228600 h 252253"/>
              <a:gd name="connsiteX5" fmla="*/ 354563 w 1376265"/>
              <a:gd name="connsiteY5" fmla="*/ 251927 h 252253"/>
              <a:gd name="connsiteX6" fmla="*/ 275253 w 1376265"/>
              <a:gd name="connsiteY6" fmla="*/ 237931 h 252253"/>
              <a:gd name="connsiteX7" fmla="*/ 228600 w 1376265"/>
              <a:gd name="connsiteY7" fmla="*/ 181947 h 252253"/>
              <a:gd name="connsiteX8" fmla="*/ 242595 w 1376265"/>
              <a:gd name="connsiteY8" fmla="*/ 97972 h 252253"/>
              <a:gd name="connsiteX9" fmla="*/ 284583 w 1376265"/>
              <a:gd name="connsiteY9" fmla="*/ 46654 h 252253"/>
              <a:gd name="connsiteX10" fmla="*/ 251926 w 1376265"/>
              <a:gd name="connsiteY10" fmla="*/ 9331 h 252253"/>
              <a:gd name="connsiteX11" fmla="*/ 116632 w 1376265"/>
              <a:gd name="connsiteY11" fmla="*/ 4666 h 252253"/>
              <a:gd name="connsiteX12" fmla="*/ 0 w 1376265"/>
              <a:gd name="connsiteY12" fmla="*/ 4666 h 2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265" h="252253">
                <a:moveTo>
                  <a:pt x="1376265" y="0"/>
                </a:moveTo>
                <a:lnTo>
                  <a:pt x="466530" y="4666"/>
                </a:lnTo>
                <a:cubicBezTo>
                  <a:pt x="317240" y="17884"/>
                  <a:pt x="475861" y="58317"/>
                  <a:pt x="480526" y="79311"/>
                </a:cubicBezTo>
                <a:cubicBezTo>
                  <a:pt x="485191" y="100305"/>
                  <a:pt x="499187" y="105748"/>
                  <a:pt x="494522" y="130629"/>
                </a:cubicBezTo>
                <a:cubicBezTo>
                  <a:pt x="489857" y="155510"/>
                  <a:pt x="475861" y="208384"/>
                  <a:pt x="452534" y="228600"/>
                </a:cubicBezTo>
                <a:cubicBezTo>
                  <a:pt x="429207" y="248816"/>
                  <a:pt x="384110" y="250372"/>
                  <a:pt x="354563" y="251927"/>
                </a:cubicBezTo>
                <a:cubicBezTo>
                  <a:pt x="325016" y="253482"/>
                  <a:pt x="296247" y="249594"/>
                  <a:pt x="275253" y="237931"/>
                </a:cubicBezTo>
                <a:cubicBezTo>
                  <a:pt x="254259" y="226268"/>
                  <a:pt x="234043" y="205273"/>
                  <a:pt x="228600" y="181947"/>
                </a:cubicBezTo>
                <a:cubicBezTo>
                  <a:pt x="223157" y="158621"/>
                  <a:pt x="233265" y="120521"/>
                  <a:pt x="242595" y="97972"/>
                </a:cubicBezTo>
                <a:cubicBezTo>
                  <a:pt x="251925" y="75423"/>
                  <a:pt x="283028" y="61427"/>
                  <a:pt x="284583" y="46654"/>
                </a:cubicBezTo>
                <a:cubicBezTo>
                  <a:pt x="286138" y="31881"/>
                  <a:pt x="279918" y="16329"/>
                  <a:pt x="251926" y="9331"/>
                </a:cubicBezTo>
                <a:cubicBezTo>
                  <a:pt x="223934" y="2333"/>
                  <a:pt x="158620" y="5443"/>
                  <a:pt x="116632" y="4666"/>
                </a:cubicBezTo>
                <a:cubicBezTo>
                  <a:pt x="74644" y="3889"/>
                  <a:pt x="37322" y="4277"/>
                  <a:pt x="0" y="4666"/>
                </a:cubicBezTo>
              </a:path>
            </a:pathLst>
          </a:custGeom>
          <a:noFill/>
          <a:ln w="3810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ounded Rectangle 1083">
            <a:extLst>
              <a:ext uri="{FF2B5EF4-FFF2-40B4-BE49-F238E27FC236}">
                <a16:creationId xmlns:a16="http://schemas.microsoft.com/office/drawing/2014/main" id="{170CCB2B-4F54-864F-A21B-220E6889CCE0}"/>
              </a:ext>
            </a:extLst>
          </p:cNvPr>
          <p:cNvSpPr/>
          <p:nvPr/>
        </p:nvSpPr>
        <p:spPr>
          <a:xfrm>
            <a:off x="6314539" y="2886393"/>
            <a:ext cx="299947" cy="819190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04CD5DD-877D-494F-A72D-D6825BBAC085}"/>
              </a:ext>
            </a:extLst>
          </p:cNvPr>
          <p:cNvGrpSpPr/>
          <p:nvPr/>
        </p:nvGrpSpPr>
        <p:grpSpPr>
          <a:xfrm rot="16200000">
            <a:off x="7014090" y="781021"/>
            <a:ext cx="696261" cy="137820"/>
            <a:chOff x="7179113" y="5658701"/>
            <a:chExt cx="696261" cy="137820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5B7BEA4-2972-784C-942D-171EBE7324B7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67EB8AC-F29A-5C4F-A975-C9F1CEB160CE}"/>
                </a:ext>
              </a:extLst>
            </p:cNvPr>
            <p:cNvCxnSpPr>
              <a:cxnSpLocks/>
              <a:stCxn id="245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Chord 246">
              <a:extLst>
                <a:ext uri="{FF2B5EF4-FFF2-40B4-BE49-F238E27FC236}">
                  <a16:creationId xmlns:a16="http://schemas.microsoft.com/office/drawing/2014/main" id="{C7EC5329-EB57-CC4B-8F91-B74C2DE9C20E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478FB50F-7AA3-6940-93DD-31EC5706F222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2C5691D4-91BA-FF49-A8F2-C4C5D6EADD9E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CE67112-40F0-854E-9757-F5B9704DECDE}"/>
              </a:ext>
            </a:extLst>
          </p:cNvPr>
          <p:cNvSpPr/>
          <p:nvPr/>
        </p:nvSpPr>
        <p:spPr>
          <a:xfrm rot="10800000">
            <a:off x="8609923" y="1138095"/>
            <a:ext cx="1090035" cy="586115"/>
          </a:xfrm>
          <a:prstGeom prst="rect">
            <a:avLst/>
          </a:prstGeom>
          <a:gradFill>
            <a:gsLst>
              <a:gs pos="285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5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01F53A8-0D61-FD4D-B8A1-7045127845AC}"/>
              </a:ext>
            </a:extLst>
          </p:cNvPr>
          <p:cNvSpPr/>
          <p:nvPr/>
        </p:nvSpPr>
        <p:spPr>
          <a:xfrm>
            <a:off x="8328228" y="867055"/>
            <a:ext cx="88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Cateter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venos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central de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dializa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temporar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4B1F7EB4-B5D1-664D-AECD-7569AE7AABDD}"/>
              </a:ext>
            </a:extLst>
          </p:cNvPr>
          <p:cNvSpPr/>
          <p:nvPr/>
        </p:nvSpPr>
        <p:spPr>
          <a:xfrm rot="3930154" flipH="1">
            <a:off x="8583804" y="1234632"/>
            <a:ext cx="86596" cy="20130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id="{FFC02FB1-A0E2-1445-8107-406A0FD27E51}"/>
              </a:ext>
            </a:extLst>
          </p:cNvPr>
          <p:cNvSpPr/>
          <p:nvPr/>
        </p:nvSpPr>
        <p:spPr>
          <a:xfrm rot="21315993" flipH="1">
            <a:off x="6793997" y="3673634"/>
            <a:ext cx="78928" cy="208800"/>
          </a:xfrm>
          <a:custGeom>
            <a:avLst/>
            <a:gdLst>
              <a:gd name="connsiteX0" fmla="*/ 72000 w 78928"/>
              <a:gd name="connsiteY0" fmla="*/ 0 h 208800"/>
              <a:gd name="connsiteX1" fmla="*/ 72000 w 78928"/>
              <a:gd name="connsiteY1" fmla="*/ 144000 h 208800"/>
              <a:gd name="connsiteX2" fmla="*/ 0 w 78928"/>
              <a:gd name="connsiteY2" fmla="*/ 208800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28" h="208800">
                <a:moveTo>
                  <a:pt x="72000" y="0"/>
                </a:moveTo>
                <a:cubicBezTo>
                  <a:pt x="78000" y="54600"/>
                  <a:pt x="84000" y="109200"/>
                  <a:pt x="72000" y="144000"/>
                </a:cubicBezTo>
                <a:cubicBezTo>
                  <a:pt x="60000" y="178800"/>
                  <a:pt x="30000" y="193800"/>
                  <a:pt x="0" y="20880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E904159-542A-CA4E-B0FD-F1B85BCA4C87}"/>
              </a:ext>
            </a:extLst>
          </p:cNvPr>
          <p:cNvGrpSpPr/>
          <p:nvPr/>
        </p:nvGrpSpPr>
        <p:grpSpPr>
          <a:xfrm rot="16200000">
            <a:off x="6440480" y="3315996"/>
            <a:ext cx="696261" cy="137820"/>
            <a:chOff x="7179113" y="5658701"/>
            <a:chExt cx="696261" cy="137820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18EB35D2-7FCC-9B4E-9614-B13BF7738EA5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03DE24A-0801-8040-99CE-32BD4681BAC8}"/>
                </a:ext>
              </a:extLst>
            </p:cNvPr>
            <p:cNvCxnSpPr>
              <a:cxnSpLocks/>
              <a:stCxn id="261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Chord 262">
              <a:extLst>
                <a:ext uri="{FF2B5EF4-FFF2-40B4-BE49-F238E27FC236}">
                  <a16:creationId xmlns:a16="http://schemas.microsoft.com/office/drawing/2014/main" id="{9D0E2DC9-2BF6-354A-A4D7-DEEA79EDCB6E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4AE1488-CBF7-0041-B5C4-8260A2A80133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7CDC0BA-5847-7542-A024-0AD72435901A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D9F8C4F-8D23-B541-9CD6-79E1971CB775}"/>
              </a:ext>
            </a:extLst>
          </p:cNvPr>
          <p:cNvGrpSpPr/>
          <p:nvPr/>
        </p:nvGrpSpPr>
        <p:grpSpPr>
          <a:xfrm>
            <a:off x="4437925" y="3189465"/>
            <a:ext cx="342369" cy="357768"/>
            <a:chOff x="6909348" y="861857"/>
            <a:chExt cx="342369" cy="357768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2618BCC1-7F53-D54F-B980-E9C28EE781B6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B9AD2953-9A5B-CF42-9475-11227270CD0B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custGeom>
              <a:avLst/>
              <a:gdLst>
                <a:gd name="connsiteX0" fmla="*/ 0 w 342369"/>
                <a:gd name="connsiteY0" fmla="*/ 74799 h 357768"/>
                <a:gd name="connsiteX1" fmla="*/ 59519 w 342369"/>
                <a:gd name="connsiteY1" fmla="*/ 74799 h 357768"/>
                <a:gd name="connsiteX2" fmla="*/ 29609 w 342369"/>
                <a:gd name="connsiteY2" fmla="*/ 119162 h 357768"/>
                <a:gd name="connsiteX3" fmla="*/ 17434 w 342369"/>
                <a:gd name="connsiteY3" fmla="*/ 179465 h 357768"/>
                <a:gd name="connsiteX4" fmla="*/ 172357 w 342369"/>
                <a:gd name="connsiteY4" fmla="*/ 334388 h 357768"/>
                <a:gd name="connsiteX5" fmla="*/ 327280 w 342369"/>
                <a:gd name="connsiteY5" fmla="*/ 179465 h 357768"/>
                <a:gd name="connsiteX6" fmla="*/ 315106 w 342369"/>
                <a:gd name="connsiteY6" fmla="*/ 119162 h 357768"/>
                <a:gd name="connsiteX7" fmla="*/ 285196 w 342369"/>
                <a:gd name="connsiteY7" fmla="*/ 74799 h 357768"/>
                <a:gd name="connsiteX8" fmla="*/ 342369 w 342369"/>
                <a:gd name="connsiteY8" fmla="*/ 74799 h 357768"/>
                <a:gd name="connsiteX9" fmla="*/ 342369 w 342369"/>
                <a:gd name="connsiteY9" fmla="*/ 357768 h 357768"/>
                <a:gd name="connsiteX10" fmla="*/ 0 w 342369"/>
                <a:gd name="connsiteY10" fmla="*/ 357768 h 357768"/>
                <a:gd name="connsiteX11" fmla="*/ 0 w 342369"/>
                <a:gd name="connsiteY11" fmla="*/ 0 h 357768"/>
                <a:gd name="connsiteX12" fmla="*/ 342369 w 342369"/>
                <a:gd name="connsiteY12" fmla="*/ 0 h 357768"/>
                <a:gd name="connsiteX13" fmla="*/ 342369 w 342369"/>
                <a:gd name="connsiteY13" fmla="*/ 23527 h 357768"/>
                <a:gd name="connsiteX14" fmla="*/ 0 w 342369"/>
                <a:gd name="connsiteY14" fmla="*/ 23527 h 3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369" h="357768">
                  <a:moveTo>
                    <a:pt x="0" y="74799"/>
                  </a:moveTo>
                  <a:lnTo>
                    <a:pt x="59519" y="74799"/>
                  </a:lnTo>
                  <a:lnTo>
                    <a:pt x="29609" y="119162"/>
                  </a:lnTo>
                  <a:cubicBezTo>
                    <a:pt x="21769" y="137697"/>
                    <a:pt x="17434" y="158075"/>
                    <a:pt x="17434" y="179465"/>
                  </a:cubicBezTo>
                  <a:cubicBezTo>
                    <a:pt x="17434" y="265027"/>
                    <a:pt x="86795" y="334388"/>
                    <a:pt x="172357" y="334388"/>
                  </a:cubicBezTo>
                  <a:cubicBezTo>
                    <a:pt x="257919" y="334388"/>
                    <a:pt x="327280" y="265027"/>
                    <a:pt x="327280" y="179465"/>
                  </a:cubicBezTo>
                  <a:cubicBezTo>
                    <a:pt x="327280" y="158075"/>
                    <a:pt x="322945" y="137697"/>
                    <a:pt x="315106" y="119162"/>
                  </a:cubicBezTo>
                  <a:lnTo>
                    <a:pt x="285196" y="74799"/>
                  </a:lnTo>
                  <a:lnTo>
                    <a:pt x="342369" y="74799"/>
                  </a:lnTo>
                  <a:lnTo>
                    <a:pt x="342369" y="357768"/>
                  </a:lnTo>
                  <a:lnTo>
                    <a:pt x="0" y="357768"/>
                  </a:lnTo>
                  <a:close/>
                  <a:moveTo>
                    <a:pt x="0" y="0"/>
                  </a:moveTo>
                  <a:lnTo>
                    <a:pt x="342369" y="0"/>
                  </a:lnTo>
                  <a:lnTo>
                    <a:pt x="342369" y="23527"/>
                  </a:lnTo>
                  <a:lnTo>
                    <a:pt x="0" y="235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90275FF-58BF-1242-A135-3AEF7B67B4F8}"/>
                </a:ext>
              </a:extLst>
            </p:cNvPr>
            <p:cNvGrpSpPr/>
            <p:nvPr/>
          </p:nvGrpSpPr>
          <p:grpSpPr>
            <a:xfrm>
              <a:off x="6980662" y="921932"/>
              <a:ext cx="201776" cy="187181"/>
              <a:chOff x="6980662" y="921932"/>
              <a:chExt cx="201776" cy="187181"/>
            </a:xfrm>
          </p:grpSpPr>
          <p:sp>
            <p:nvSpPr>
              <p:cNvPr id="272" name="Triangle 271">
                <a:extLst>
                  <a:ext uri="{FF2B5EF4-FFF2-40B4-BE49-F238E27FC236}">
                    <a16:creationId xmlns:a16="http://schemas.microsoft.com/office/drawing/2014/main" id="{B187435E-6C98-5E4E-BD97-FB23E7FCB4CA}"/>
                  </a:ext>
                </a:extLst>
              </p:cNvPr>
              <p:cNvSpPr/>
              <p:nvPr/>
            </p:nvSpPr>
            <p:spPr>
              <a:xfrm>
                <a:off x="7016066" y="967274"/>
                <a:ext cx="128931" cy="1111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4F85450E-554F-F145-86E5-668AF2960D66}"/>
                  </a:ext>
                </a:extLst>
              </p:cNvPr>
              <p:cNvSpPr/>
              <p:nvPr/>
            </p:nvSpPr>
            <p:spPr>
              <a:xfrm>
                <a:off x="7046646" y="921932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2BDE94A3-64D3-AD43-A580-A0F9BB485620}"/>
                  </a:ext>
                </a:extLst>
              </p:cNvPr>
              <p:cNvSpPr/>
              <p:nvPr/>
            </p:nvSpPr>
            <p:spPr>
              <a:xfrm>
                <a:off x="6980662" y="1041344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B6E49122-A440-5743-9352-536321D5AC17}"/>
                  </a:ext>
                </a:extLst>
              </p:cNvPr>
              <p:cNvSpPr/>
              <p:nvPr/>
            </p:nvSpPr>
            <p:spPr>
              <a:xfrm>
                <a:off x="7114669" y="1039708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Rounded Rectangle 276">
            <a:extLst>
              <a:ext uri="{FF2B5EF4-FFF2-40B4-BE49-F238E27FC236}">
                <a16:creationId xmlns:a16="http://schemas.microsoft.com/office/drawing/2014/main" id="{924BBD47-3E1B-8545-B0EF-4536A36209BD}"/>
              </a:ext>
            </a:extLst>
          </p:cNvPr>
          <p:cNvSpPr/>
          <p:nvPr/>
        </p:nvSpPr>
        <p:spPr>
          <a:xfrm>
            <a:off x="4026970" y="2681492"/>
            <a:ext cx="509249" cy="407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ounded Rectangle 277">
            <a:extLst>
              <a:ext uri="{FF2B5EF4-FFF2-40B4-BE49-F238E27FC236}">
                <a16:creationId xmlns:a16="http://schemas.microsoft.com/office/drawing/2014/main" id="{2EE097AC-1269-3348-B16E-8B1B272E3725}"/>
              </a:ext>
            </a:extLst>
          </p:cNvPr>
          <p:cNvSpPr/>
          <p:nvPr/>
        </p:nvSpPr>
        <p:spPr>
          <a:xfrm>
            <a:off x="4017928" y="2485147"/>
            <a:ext cx="509250" cy="603497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A287C2C-AFE9-7B43-A9B5-5CFDB6AC4896}"/>
              </a:ext>
            </a:extLst>
          </p:cNvPr>
          <p:cNvGrpSpPr/>
          <p:nvPr/>
        </p:nvGrpSpPr>
        <p:grpSpPr>
          <a:xfrm>
            <a:off x="4474770" y="2042512"/>
            <a:ext cx="342369" cy="357768"/>
            <a:chOff x="6909348" y="861857"/>
            <a:chExt cx="342369" cy="357768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2C5CD61B-E2D7-1846-81BF-3853DD3CCCA8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CE3DF853-EED7-4941-B714-C8996E480F07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custGeom>
              <a:avLst/>
              <a:gdLst>
                <a:gd name="connsiteX0" fmla="*/ 0 w 342369"/>
                <a:gd name="connsiteY0" fmla="*/ 74799 h 357768"/>
                <a:gd name="connsiteX1" fmla="*/ 59519 w 342369"/>
                <a:gd name="connsiteY1" fmla="*/ 74799 h 357768"/>
                <a:gd name="connsiteX2" fmla="*/ 29609 w 342369"/>
                <a:gd name="connsiteY2" fmla="*/ 119162 h 357768"/>
                <a:gd name="connsiteX3" fmla="*/ 17434 w 342369"/>
                <a:gd name="connsiteY3" fmla="*/ 179465 h 357768"/>
                <a:gd name="connsiteX4" fmla="*/ 172357 w 342369"/>
                <a:gd name="connsiteY4" fmla="*/ 334388 h 357768"/>
                <a:gd name="connsiteX5" fmla="*/ 327280 w 342369"/>
                <a:gd name="connsiteY5" fmla="*/ 179465 h 357768"/>
                <a:gd name="connsiteX6" fmla="*/ 315106 w 342369"/>
                <a:gd name="connsiteY6" fmla="*/ 119162 h 357768"/>
                <a:gd name="connsiteX7" fmla="*/ 285196 w 342369"/>
                <a:gd name="connsiteY7" fmla="*/ 74799 h 357768"/>
                <a:gd name="connsiteX8" fmla="*/ 342369 w 342369"/>
                <a:gd name="connsiteY8" fmla="*/ 74799 h 357768"/>
                <a:gd name="connsiteX9" fmla="*/ 342369 w 342369"/>
                <a:gd name="connsiteY9" fmla="*/ 357768 h 357768"/>
                <a:gd name="connsiteX10" fmla="*/ 0 w 342369"/>
                <a:gd name="connsiteY10" fmla="*/ 357768 h 357768"/>
                <a:gd name="connsiteX11" fmla="*/ 0 w 342369"/>
                <a:gd name="connsiteY11" fmla="*/ 0 h 357768"/>
                <a:gd name="connsiteX12" fmla="*/ 342369 w 342369"/>
                <a:gd name="connsiteY12" fmla="*/ 0 h 357768"/>
                <a:gd name="connsiteX13" fmla="*/ 342369 w 342369"/>
                <a:gd name="connsiteY13" fmla="*/ 23527 h 357768"/>
                <a:gd name="connsiteX14" fmla="*/ 0 w 342369"/>
                <a:gd name="connsiteY14" fmla="*/ 23527 h 3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369" h="357768">
                  <a:moveTo>
                    <a:pt x="0" y="74799"/>
                  </a:moveTo>
                  <a:lnTo>
                    <a:pt x="59519" y="74799"/>
                  </a:lnTo>
                  <a:lnTo>
                    <a:pt x="29609" y="119162"/>
                  </a:lnTo>
                  <a:cubicBezTo>
                    <a:pt x="21769" y="137697"/>
                    <a:pt x="17434" y="158075"/>
                    <a:pt x="17434" y="179465"/>
                  </a:cubicBezTo>
                  <a:cubicBezTo>
                    <a:pt x="17434" y="265027"/>
                    <a:pt x="86795" y="334388"/>
                    <a:pt x="172357" y="334388"/>
                  </a:cubicBezTo>
                  <a:cubicBezTo>
                    <a:pt x="257919" y="334388"/>
                    <a:pt x="327280" y="265027"/>
                    <a:pt x="327280" y="179465"/>
                  </a:cubicBezTo>
                  <a:cubicBezTo>
                    <a:pt x="327280" y="158075"/>
                    <a:pt x="322945" y="137697"/>
                    <a:pt x="315106" y="119162"/>
                  </a:cubicBezTo>
                  <a:lnTo>
                    <a:pt x="285196" y="74799"/>
                  </a:lnTo>
                  <a:lnTo>
                    <a:pt x="342369" y="74799"/>
                  </a:lnTo>
                  <a:lnTo>
                    <a:pt x="342369" y="357768"/>
                  </a:lnTo>
                  <a:lnTo>
                    <a:pt x="0" y="357768"/>
                  </a:lnTo>
                  <a:close/>
                  <a:moveTo>
                    <a:pt x="0" y="0"/>
                  </a:moveTo>
                  <a:lnTo>
                    <a:pt x="342369" y="0"/>
                  </a:lnTo>
                  <a:lnTo>
                    <a:pt x="342369" y="23527"/>
                  </a:lnTo>
                  <a:lnTo>
                    <a:pt x="0" y="235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86CC4A9F-1B73-BC43-81FA-05B7F71B4009}"/>
                </a:ext>
              </a:extLst>
            </p:cNvPr>
            <p:cNvGrpSpPr/>
            <p:nvPr/>
          </p:nvGrpSpPr>
          <p:grpSpPr>
            <a:xfrm>
              <a:off x="6980662" y="921932"/>
              <a:ext cx="201776" cy="187181"/>
              <a:chOff x="6980662" y="921932"/>
              <a:chExt cx="201776" cy="187181"/>
            </a:xfrm>
          </p:grpSpPr>
          <p:sp>
            <p:nvSpPr>
              <p:cNvPr id="283" name="Triangle 282">
                <a:extLst>
                  <a:ext uri="{FF2B5EF4-FFF2-40B4-BE49-F238E27FC236}">
                    <a16:creationId xmlns:a16="http://schemas.microsoft.com/office/drawing/2014/main" id="{73112BDA-A2F9-D749-950B-716C7DB3854C}"/>
                  </a:ext>
                </a:extLst>
              </p:cNvPr>
              <p:cNvSpPr/>
              <p:nvPr/>
            </p:nvSpPr>
            <p:spPr>
              <a:xfrm>
                <a:off x="7016066" y="967274"/>
                <a:ext cx="128931" cy="1111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9629BEE9-8C7D-BF4B-8905-DDA1954EA8B3}"/>
                  </a:ext>
                </a:extLst>
              </p:cNvPr>
              <p:cNvSpPr/>
              <p:nvPr/>
            </p:nvSpPr>
            <p:spPr>
              <a:xfrm>
                <a:off x="7046646" y="921932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5D901D1-532B-C24B-95AE-FE30436CA84B}"/>
                  </a:ext>
                </a:extLst>
              </p:cNvPr>
              <p:cNvSpPr/>
              <p:nvPr/>
            </p:nvSpPr>
            <p:spPr>
              <a:xfrm>
                <a:off x="6980662" y="1041344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D4D49F8C-948C-F341-82BF-0322E79039D9}"/>
                  </a:ext>
                </a:extLst>
              </p:cNvPr>
              <p:cNvSpPr/>
              <p:nvPr/>
            </p:nvSpPr>
            <p:spPr>
              <a:xfrm>
                <a:off x="7114669" y="1039708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Freeform 150">
            <a:extLst>
              <a:ext uri="{FF2B5EF4-FFF2-40B4-BE49-F238E27FC236}">
                <a16:creationId xmlns:a16="http://schemas.microsoft.com/office/drawing/2014/main" id="{E8DC532A-7A21-5C47-AC01-B32FEEB95E2A}"/>
              </a:ext>
            </a:extLst>
          </p:cNvPr>
          <p:cNvSpPr/>
          <p:nvPr/>
        </p:nvSpPr>
        <p:spPr>
          <a:xfrm>
            <a:off x="4423106" y="3226696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6355077-D36C-9A48-90FB-382202C08634}"/>
              </a:ext>
            </a:extLst>
          </p:cNvPr>
          <p:cNvSpPr/>
          <p:nvPr/>
        </p:nvSpPr>
        <p:spPr>
          <a:xfrm>
            <a:off x="4893493" y="2012722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2E76F8AE-FDB8-7348-B255-9B03A16C5815}"/>
              </a:ext>
            </a:extLst>
          </p:cNvPr>
          <p:cNvSpPr/>
          <p:nvPr/>
        </p:nvSpPr>
        <p:spPr>
          <a:xfrm>
            <a:off x="4465610" y="2087380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sng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11EF3B96-96DD-5341-B137-B0702702F319}"/>
              </a:ext>
            </a:extLst>
          </p:cNvPr>
          <p:cNvSpPr/>
          <p:nvPr/>
        </p:nvSpPr>
        <p:spPr>
          <a:xfrm>
            <a:off x="3461971" y="2327694"/>
            <a:ext cx="477156" cy="760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266">
            <a:extLst>
              <a:ext uri="{FF2B5EF4-FFF2-40B4-BE49-F238E27FC236}">
                <a16:creationId xmlns:a16="http://schemas.microsoft.com/office/drawing/2014/main" id="{346D1972-5EAA-5842-AA60-25FF24953137}"/>
              </a:ext>
            </a:extLst>
          </p:cNvPr>
          <p:cNvSpPr/>
          <p:nvPr/>
        </p:nvSpPr>
        <p:spPr>
          <a:xfrm>
            <a:off x="3472480" y="2190422"/>
            <a:ext cx="463881" cy="89822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02DB67C-8BEC-7349-9918-BCE3D74CC84D}"/>
              </a:ext>
            </a:extLst>
          </p:cNvPr>
          <p:cNvSpPr/>
          <p:nvPr/>
        </p:nvSpPr>
        <p:spPr>
          <a:xfrm>
            <a:off x="5372215" y="2004953"/>
            <a:ext cx="532744" cy="1296638"/>
          </a:xfrm>
          <a:prstGeom prst="rect">
            <a:avLst/>
          </a:prstGeom>
          <a:gradFill>
            <a:gsLst>
              <a:gs pos="62000">
                <a:schemeClr val="accent5">
                  <a:lumMod val="20000"/>
                  <a:lumOff val="80000"/>
                </a:schemeClr>
              </a:gs>
              <a:gs pos="37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5">
            <a:extLst>
              <a:ext uri="{FF2B5EF4-FFF2-40B4-BE49-F238E27FC236}">
                <a16:creationId xmlns:a16="http://schemas.microsoft.com/office/drawing/2014/main" id="{55EE5482-1F40-7649-9BB4-5C41F0E63379}"/>
              </a:ext>
            </a:extLst>
          </p:cNvPr>
          <p:cNvSpPr/>
          <p:nvPr/>
        </p:nvSpPr>
        <p:spPr>
          <a:xfrm>
            <a:off x="4425051" y="3225583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E5F4BB2B-701F-AC47-B141-336AE7EAE7CB}"/>
              </a:ext>
            </a:extLst>
          </p:cNvPr>
          <p:cNvSpPr/>
          <p:nvPr/>
        </p:nvSpPr>
        <p:spPr>
          <a:xfrm>
            <a:off x="5061521" y="2038861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54594CB-80B5-5942-A7F6-571E43C39335}"/>
              </a:ext>
            </a:extLst>
          </p:cNvPr>
          <p:cNvSpPr/>
          <p:nvPr/>
        </p:nvSpPr>
        <p:spPr>
          <a:xfrm>
            <a:off x="5082227" y="3223722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1">
            <a:extLst>
              <a:ext uri="{FF2B5EF4-FFF2-40B4-BE49-F238E27FC236}">
                <a16:creationId xmlns:a16="http://schemas.microsoft.com/office/drawing/2014/main" id="{B8DA3F31-B10A-934D-B204-1B2547059157}"/>
              </a:ext>
            </a:extLst>
          </p:cNvPr>
          <p:cNvSpPr/>
          <p:nvPr/>
        </p:nvSpPr>
        <p:spPr>
          <a:xfrm>
            <a:off x="4461762" y="2077695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>
            <a:extLst>
              <a:ext uri="{FF2B5EF4-FFF2-40B4-BE49-F238E27FC236}">
                <a16:creationId xmlns:a16="http://schemas.microsoft.com/office/drawing/2014/main" id="{127E726B-4D53-F343-9D11-1C52CDE82239}"/>
              </a:ext>
            </a:extLst>
          </p:cNvPr>
          <p:cNvSpPr/>
          <p:nvPr/>
        </p:nvSpPr>
        <p:spPr>
          <a:xfrm>
            <a:off x="5626098" y="1321179"/>
            <a:ext cx="937940" cy="370390"/>
          </a:xfrm>
          <a:custGeom>
            <a:avLst/>
            <a:gdLst>
              <a:gd name="connsiteX0" fmla="*/ 1105610 w 1105610"/>
              <a:gd name="connsiteY0" fmla="*/ 0 h 370390"/>
              <a:gd name="connsiteX1" fmla="*/ 387979 w 1105610"/>
              <a:gd name="connsiteY1" fmla="*/ 23149 h 370390"/>
              <a:gd name="connsiteX2" fmla="*/ 52313 w 1105610"/>
              <a:gd name="connsiteY2" fmla="*/ 138896 h 370390"/>
              <a:gd name="connsiteX3" fmla="*/ 6015 w 1105610"/>
              <a:gd name="connsiteY3" fmla="*/ 37039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610" h="370390">
                <a:moveTo>
                  <a:pt x="1105610" y="0"/>
                </a:moveTo>
                <a:cubicBezTo>
                  <a:pt x="834569" y="0"/>
                  <a:pt x="563528" y="0"/>
                  <a:pt x="387979" y="23149"/>
                </a:cubicBezTo>
                <a:cubicBezTo>
                  <a:pt x="212430" y="46298"/>
                  <a:pt x="115974" y="81023"/>
                  <a:pt x="52313" y="138896"/>
                </a:cubicBezTo>
                <a:cubicBezTo>
                  <a:pt x="-11348" y="196769"/>
                  <a:pt x="-2667" y="283579"/>
                  <a:pt x="6015" y="37039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246BC1D2-2C85-204E-A730-95D2C4418B61}"/>
              </a:ext>
            </a:extLst>
          </p:cNvPr>
          <p:cNvSpPr/>
          <p:nvPr/>
        </p:nvSpPr>
        <p:spPr>
          <a:xfrm>
            <a:off x="6584066" y="1321517"/>
            <a:ext cx="1376265" cy="252253"/>
          </a:xfrm>
          <a:custGeom>
            <a:avLst/>
            <a:gdLst>
              <a:gd name="connsiteX0" fmla="*/ 1376265 w 1376265"/>
              <a:gd name="connsiteY0" fmla="*/ 0 h 252253"/>
              <a:gd name="connsiteX1" fmla="*/ 466530 w 1376265"/>
              <a:gd name="connsiteY1" fmla="*/ 4666 h 252253"/>
              <a:gd name="connsiteX2" fmla="*/ 480526 w 1376265"/>
              <a:gd name="connsiteY2" fmla="*/ 79311 h 252253"/>
              <a:gd name="connsiteX3" fmla="*/ 494522 w 1376265"/>
              <a:gd name="connsiteY3" fmla="*/ 130629 h 252253"/>
              <a:gd name="connsiteX4" fmla="*/ 452534 w 1376265"/>
              <a:gd name="connsiteY4" fmla="*/ 228600 h 252253"/>
              <a:gd name="connsiteX5" fmla="*/ 354563 w 1376265"/>
              <a:gd name="connsiteY5" fmla="*/ 251927 h 252253"/>
              <a:gd name="connsiteX6" fmla="*/ 275253 w 1376265"/>
              <a:gd name="connsiteY6" fmla="*/ 237931 h 252253"/>
              <a:gd name="connsiteX7" fmla="*/ 228600 w 1376265"/>
              <a:gd name="connsiteY7" fmla="*/ 181947 h 252253"/>
              <a:gd name="connsiteX8" fmla="*/ 242595 w 1376265"/>
              <a:gd name="connsiteY8" fmla="*/ 97972 h 252253"/>
              <a:gd name="connsiteX9" fmla="*/ 284583 w 1376265"/>
              <a:gd name="connsiteY9" fmla="*/ 46654 h 252253"/>
              <a:gd name="connsiteX10" fmla="*/ 251926 w 1376265"/>
              <a:gd name="connsiteY10" fmla="*/ 9331 h 252253"/>
              <a:gd name="connsiteX11" fmla="*/ 116632 w 1376265"/>
              <a:gd name="connsiteY11" fmla="*/ 4666 h 252253"/>
              <a:gd name="connsiteX12" fmla="*/ 0 w 1376265"/>
              <a:gd name="connsiteY12" fmla="*/ 4666 h 2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265" h="252253">
                <a:moveTo>
                  <a:pt x="1376265" y="0"/>
                </a:moveTo>
                <a:lnTo>
                  <a:pt x="466530" y="4666"/>
                </a:lnTo>
                <a:cubicBezTo>
                  <a:pt x="317240" y="17884"/>
                  <a:pt x="475861" y="58317"/>
                  <a:pt x="480526" y="79311"/>
                </a:cubicBezTo>
                <a:cubicBezTo>
                  <a:pt x="485191" y="100305"/>
                  <a:pt x="499187" y="105748"/>
                  <a:pt x="494522" y="130629"/>
                </a:cubicBezTo>
                <a:cubicBezTo>
                  <a:pt x="489857" y="155510"/>
                  <a:pt x="475861" y="208384"/>
                  <a:pt x="452534" y="228600"/>
                </a:cubicBezTo>
                <a:cubicBezTo>
                  <a:pt x="429207" y="248816"/>
                  <a:pt x="384110" y="250372"/>
                  <a:pt x="354563" y="251927"/>
                </a:cubicBezTo>
                <a:cubicBezTo>
                  <a:pt x="325016" y="253482"/>
                  <a:pt x="296247" y="249594"/>
                  <a:pt x="275253" y="237931"/>
                </a:cubicBezTo>
                <a:cubicBezTo>
                  <a:pt x="254259" y="226268"/>
                  <a:pt x="234043" y="205273"/>
                  <a:pt x="228600" y="181947"/>
                </a:cubicBezTo>
                <a:cubicBezTo>
                  <a:pt x="223157" y="158621"/>
                  <a:pt x="233265" y="120521"/>
                  <a:pt x="242595" y="97972"/>
                </a:cubicBezTo>
                <a:cubicBezTo>
                  <a:pt x="251925" y="75423"/>
                  <a:pt x="283028" y="61427"/>
                  <a:pt x="284583" y="46654"/>
                </a:cubicBezTo>
                <a:cubicBezTo>
                  <a:pt x="286138" y="31881"/>
                  <a:pt x="279918" y="16329"/>
                  <a:pt x="251926" y="9331"/>
                </a:cubicBezTo>
                <a:cubicBezTo>
                  <a:pt x="223934" y="2333"/>
                  <a:pt x="158620" y="5443"/>
                  <a:pt x="116632" y="4666"/>
                </a:cubicBezTo>
                <a:cubicBezTo>
                  <a:pt x="74644" y="3889"/>
                  <a:pt x="37322" y="4277"/>
                  <a:pt x="0" y="4666"/>
                </a:cubicBezTo>
              </a:path>
            </a:pathLst>
          </a:cu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77B8D84D-04E5-6046-A239-3465D5645E52}"/>
              </a:ext>
            </a:extLst>
          </p:cNvPr>
          <p:cNvSpPr/>
          <p:nvPr/>
        </p:nvSpPr>
        <p:spPr>
          <a:xfrm>
            <a:off x="7540314" y="1258811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2CDE99F-852A-B64D-BF12-F5CE12CF8E2A}"/>
              </a:ext>
            </a:extLst>
          </p:cNvPr>
          <p:cNvSpPr/>
          <p:nvPr/>
        </p:nvSpPr>
        <p:spPr>
          <a:xfrm>
            <a:off x="6533772" y="1260822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FC0CE76-7350-0841-9CD7-647E1A3BB12D}"/>
              </a:ext>
            </a:extLst>
          </p:cNvPr>
          <p:cNvSpPr/>
          <p:nvPr/>
        </p:nvSpPr>
        <p:spPr>
          <a:xfrm>
            <a:off x="5615677" y="1574072"/>
            <a:ext cx="45719" cy="274320"/>
          </a:xfrm>
          <a:prstGeom prst="rect">
            <a:avLst/>
          </a:prstGeom>
          <a:solidFill>
            <a:srgbClr val="AE2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DD2B24A2-22D2-CB45-A0F1-8B3D1311AF48}"/>
              </a:ext>
            </a:extLst>
          </p:cNvPr>
          <p:cNvSpPr/>
          <p:nvPr/>
        </p:nvSpPr>
        <p:spPr>
          <a:xfrm>
            <a:off x="5606745" y="1525599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>
            <a:extLst>
              <a:ext uri="{FF2B5EF4-FFF2-40B4-BE49-F238E27FC236}">
                <a16:creationId xmlns:a16="http://schemas.microsoft.com/office/drawing/2014/main" id="{9F9C02BC-9696-4F46-BC1B-8F5EA8E586B8}"/>
              </a:ext>
            </a:extLst>
          </p:cNvPr>
          <p:cNvSpPr/>
          <p:nvPr/>
        </p:nvSpPr>
        <p:spPr>
          <a:xfrm>
            <a:off x="5634088" y="1630369"/>
            <a:ext cx="2374029" cy="2253686"/>
          </a:xfrm>
          <a:custGeom>
            <a:avLst/>
            <a:gdLst>
              <a:gd name="connsiteX0" fmla="*/ 14770 w 2549626"/>
              <a:gd name="connsiteY0" fmla="*/ 1909823 h 2285920"/>
              <a:gd name="connsiteX1" fmla="*/ 72644 w 2549626"/>
              <a:gd name="connsiteY1" fmla="*/ 2210765 h 2285920"/>
              <a:gd name="connsiteX2" fmla="*/ 581930 w 2549626"/>
              <a:gd name="connsiteY2" fmla="*/ 2268638 h 2285920"/>
              <a:gd name="connsiteX3" fmla="*/ 1438456 w 2549626"/>
              <a:gd name="connsiteY3" fmla="*/ 2257064 h 2285920"/>
              <a:gd name="connsiteX4" fmla="*/ 1600502 w 2549626"/>
              <a:gd name="connsiteY4" fmla="*/ 1956122 h 2285920"/>
              <a:gd name="connsiteX5" fmla="*/ 1600502 w 2549626"/>
              <a:gd name="connsiteY5" fmla="*/ 1423686 h 2285920"/>
              <a:gd name="connsiteX6" fmla="*/ 1554203 w 2549626"/>
              <a:gd name="connsiteY6" fmla="*/ 254643 h 2285920"/>
              <a:gd name="connsiteX7" fmla="*/ 2051915 w 2549626"/>
              <a:gd name="connsiteY7" fmla="*/ 46299 h 2285920"/>
              <a:gd name="connsiteX8" fmla="*/ 2549626 w 2549626"/>
              <a:gd name="connsiteY8" fmla="*/ 0 h 2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626" h="2285920">
                <a:moveTo>
                  <a:pt x="14770" y="1909823"/>
                </a:moveTo>
                <a:cubicBezTo>
                  <a:pt x="-3557" y="2030393"/>
                  <a:pt x="-21883" y="2150963"/>
                  <a:pt x="72644" y="2210765"/>
                </a:cubicBezTo>
                <a:cubicBezTo>
                  <a:pt x="167171" y="2270567"/>
                  <a:pt x="354295" y="2260922"/>
                  <a:pt x="581930" y="2268638"/>
                </a:cubicBezTo>
                <a:cubicBezTo>
                  <a:pt x="809565" y="2276355"/>
                  <a:pt x="1268694" y="2309150"/>
                  <a:pt x="1438456" y="2257064"/>
                </a:cubicBezTo>
                <a:cubicBezTo>
                  <a:pt x="1608218" y="2204978"/>
                  <a:pt x="1573494" y="2095018"/>
                  <a:pt x="1600502" y="1956122"/>
                </a:cubicBezTo>
                <a:cubicBezTo>
                  <a:pt x="1627510" y="1817226"/>
                  <a:pt x="1608218" y="1707266"/>
                  <a:pt x="1600502" y="1423686"/>
                </a:cubicBezTo>
                <a:cubicBezTo>
                  <a:pt x="1592786" y="1140106"/>
                  <a:pt x="1478968" y="484207"/>
                  <a:pt x="1554203" y="254643"/>
                </a:cubicBezTo>
                <a:cubicBezTo>
                  <a:pt x="1629438" y="25079"/>
                  <a:pt x="1886011" y="88739"/>
                  <a:pt x="2051915" y="46299"/>
                </a:cubicBezTo>
                <a:cubicBezTo>
                  <a:pt x="2217819" y="3858"/>
                  <a:pt x="2383722" y="1929"/>
                  <a:pt x="2549626" y="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48DF9653-4AA6-3E4A-B086-0CA8CEF5CCBF}"/>
              </a:ext>
            </a:extLst>
          </p:cNvPr>
          <p:cNvGrpSpPr/>
          <p:nvPr/>
        </p:nvGrpSpPr>
        <p:grpSpPr>
          <a:xfrm>
            <a:off x="7965582" y="1300468"/>
            <a:ext cx="844062" cy="1097941"/>
            <a:chOff x="8077200" y="754305"/>
            <a:chExt cx="844062" cy="1097941"/>
          </a:xfrm>
        </p:grpSpPr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3FA2D494-F037-3C42-8525-1EF0E50CDA6C}"/>
                </a:ext>
              </a:extLst>
            </p:cNvPr>
            <p:cNvGrpSpPr/>
            <p:nvPr/>
          </p:nvGrpSpPr>
          <p:grpSpPr>
            <a:xfrm>
              <a:off x="8077200" y="775121"/>
              <a:ext cx="844062" cy="1077125"/>
              <a:chOff x="8077200" y="775121"/>
              <a:chExt cx="844062" cy="1077125"/>
            </a:xfrm>
          </p:grpSpPr>
          <p:sp>
            <p:nvSpPr>
              <p:cNvPr id="1050" name="Freeform 1049">
                <a:extLst>
                  <a:ext uri="{FF2B5EF4-FFF2-40B4-BE49-F238E27FC236}">
                    <a16:creationId xmlns:a16="http://schemas.microsoft.com/office/drawing/2014/main" id="{165B0E37-8A7C-0943-B6F8-B4A9E268EA74}"/>
                  </a:ext>
                </a:extLst>
              </p:cNvPr>
              <p:cNvSpPr/>
              <p:nvPr/>
            </p:nvSpPr>
            <p:spPr>
              <a:xfrm>
                <a:off x="8663354" y="984738"/>
                <a:ext cx="257908" cy="867508"/>
              </a:xfrm>
              <a:custGeom>
                <a:avLst/>
                <a:gdLst>
                  <a:gd name="connsiteX0" fmla="*/ 0 w 257908"/>
                  <a:gd name="connsiteY0" fmla="*/ 0 h 867508"/>
                  <a:gd name="connsiteX1" fmla="*/ 164123 w 257908"/>
                  <a:gd name="connsiteY1" fmla="*/ 128954 h 867508"/>
                  <a:gd name="connsiteX2" fmla="*/ 199292 w 257908"/>
                  <a:gd name="connsiteY2" fmla="*/ 574431 h 867508"/>
                  <a:gd name="connsiteX3" fmla="*/ 257908 w 257908"/>
                  <a:gd name="connsiteY3" fmla="*/ 867508 h 86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08" h="867508">
                    <a:moveTo>
                      <a:pt x="0" y="0"/>
                    </a:moveTo>
                    <a:cubicBezTo>
                      <a:pt x="65454" y="16608"/>
                      <a:pt x="130908" y="33216"/>
                      <a:pt x="164123" y="128954"/>
                    </a:cubicBezTo>
                    <a:cubicBezTo>
                      <a:pt x="197338" y="224692"/>
                      <a:pt x="183661" y="451339"/>
                      <a:pt x="199292" y="574431"/>
                    </a:cubicBezTo>
                    <a:cubicBezTo>
                      <a:pt x="214923" y="697523"/>
                      <a:pt x="236415" y="782515"/>
                      <a:pt x="257908" y="867508"/>
                    </a:cubicBezTo>
                  </a:path>
                </a:pathLst>
              </a:custGeom>
              <a:noFill/>
              <a:ln w="38100" cap="rnd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Freeform 1052">
                <a:extLst>
                  <a:ext uri="{FF2B5EF4-FFF2-40B4-BE49-F238E27FC236}">
                    <a16:creationId xmlns:a16="http://schemas.microsoft.com/office/drawing/2014/main" id="{4D565098-67CE-2E47-9599-0699435AB813}"/>
                  </a:ext>
                </a:extLst>
              </p:cNvPr>
              <p:cNvSpPr/>
              <p:nvPr/>
            </p:nvSpPr>
            <p:spPr>
              <a:xfrm>
                <a:off x="8077200" y="775121"/>
                <a:ext cx="614082" cy="179620"/>
              </a:xfrm>
              <a:custGeom>
                <a:avLst/>
                <a:gdLst>
                  <a:gd name="connsiteX0" fmla="*/ 614082 w 614082"/>
                  <a:gd name="connsiteY0" fmla="*/ 179620 h 179620"/>
                  <a:gd name="connsiteX1" fmla="*/ 389965 w 614082"/>
                  <a:gd name="connsiteY1" fmla="*/ 89973 h 179620"/>
                  <a:gd name="connsiteX2" fmla="*/ 259976 w 614082"/>
                  <a:gd name="connsiteY2" fmla="*/ 13773 h 179620"/>
                  <a:gd name="connsiteX3" fmla="*/ 0 w 614082"/>
                  <a:gd name="connsiteY3" fmla="*/ 326 h 1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082" h="179620">
                    <a:moveTo>
                      <a:pt x="614082" y="179620"/>
                    </a:moveTo>
                    <a:cubicBezTo>
                      <a:pt x="531532" y="148617"/>
                      <a:pt x="448983" y="117614"/>
                      <a:pt x="389965" y="89973"/>
                    </a:cubicBezTo>
                    <a:cubicBezTo>
                      <a:pt x="330947" y="62332"/>
                      <a:pt x="324970" y="28714"/>
                      <a:pt x="259976" y="13773"/>
                    </a:cubicBezTo>
                    <a:cubicBezTo>
                      <a:pt x="194982" y="-1168"/>
                      <a:pt x="97491" y="-421"/>
                      <a:pt x="0" y="326"/>
                    </a:cubicBezTo>
                  </a:path>
                </a:pathLst>
              </a:custGeom>
              <a:noFill/>
              <a:ln w="31750" cmpd="dbl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2" name="Freeform 1051">
                <a:extLst>
                  <a:ext uri="{FF2B5EF4-FFF2-40B4-BE49-F238E27FC236}">
                    <a16:creationId xmlns:a16="http://schemas.microsoft.com/office/drawing/2014/main" id="{823749F4-DFF7-8A46-873B-B574740F9BE2}"/>
                  </a:ext>
                </a:extLst>
              </p:cNvPr>
              <p:cNvSpPr/>
              <p:nvPr/>
            </p:nvSpPr>
            <p:spPr>
              <a:xfrm>
                <a:off x="8095132" y="953221"/>
                <a:ext cx="573741" cy="135991"/>
              </a:xfrm>
              <a:custGeom>
                <a:avLst/>
                <a:gdLst>
                  <a:gd name="connsiteX0" fmla="*/ 573741 w 573741"/>
                  <a:gd name="connsiteY0" fmla="*/ 46344 h 135991"/>
                  <a:gd name="connsiteX1" fmla="*/ 318247 w 573741"/>
                  <a:gd name="connsiteY1" fmla="*/ 1521 h 135991"/>
                  <a:gd name="connsiteX2" fmla="*/ 161365 w 573741"/>
                  <a:gd name="connsiteY2" fmla="*/ 95650 h 135991"/>
                  <a:gd name="connsiteX3" fmla="*/ 0 w 573741"/>
                  <a:gd name="connsiteY3" fmla="*/ 135991 h 13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741" h="135991">
                    <a:moveTo>
                      <a:pt x="573741" y="46344"/>
                    </a:moveTo>
                    <a:cubicBezTo>
                      <a:pt x="480358" y="19823"/>
                      <a:pt x="386976" y="-6697"/>
                      <a:pt x="318247" y="1521"/>
                    </a:cubicBezTo>
                    <a:cubicBezTo>
                      <a:pt x="249518" y="9739"/>
                      <a:pt x="214406" y="73238"/>
                      <a:pt x="161365" y="95650"/>
                    </a:cubicBezTo>
                    <a:cubicBezTo>
                      <a:pt x="108324" y="118062"/>
                      <a:pt x="54162" y="127026"/>
                      <a:pt x="0" y="135991"/>
                    </a:cubicBezTo>
                  </a:path>
                </a:pathLst>
              </a:custGeom>
              <a:noFill/>
              <a:ln w="317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Triangle 1050">
                <a:extLst>
                  <a:ext uri="{FF2B5EF4-FFF2-40B4-BE49-F238E27FC236}">
                    <a16:creationId xmlns:a16="http://schemas.microsoft.com/office/drawing/2014/main" id="{A6BDEC66-DF06-644A-A371-DF5F2C294EA8}"/>
                  </a:ext>
                </a:extLst>
              </p:cNvPr>
              <p:cNvSpPr/>
              <p:nvPr/>
            </p:nvSpPr>
            <p:spPr>
              <a:xfrm rot="7200000">
                <a:off x="8616317" y="928803"/>
                <a:ext cx="128953" cy="1055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CBFEE614-50F2-DD41-8F5B-13E18A66EC59}"/>
                </a:ext>
              </a:extLst>
            </p:cNvPr>
            <p:cNvSpPr/>
            <p:nvPr/>
          </p:nvSpPr>
          <p:spPr>
            <a:xfrm>
              <a:off x="8081682" y="754305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63B94D3-2016-2742-A570-26A815AC2F17}"/>
                </a:ext>
              </a:extLst>
            </p:cNvPr>
            <p:cNvSpPr/>
            <p:nvPr/>
          </p:nvSpPr>
          <p:spPr>
            <a:xfrm rot="20858366">
              <a:off x="8095131" y="1063582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11F13A0-2A33-CC42-81AB-1C807F419C62}"/>
              </a:ext>
            </a:extLst>
          </p:cNvPr>
          <p:cNvSpPr/>
          <p:nvPr/>
        </p:nvSpPr>
        <p:spPr>
          <a:xfrm>
            <a:off x="5615677" y="3474583"/>
            <a:ext cx="45719" cy="274320"/>
          </a:xfrm>
          <a:prstGeom prst="rect">
            <a:avLst/>
          </a:prstGeom>
          <a:solidFill>
            <a:srgbClr val="AE2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F2A219D1-371C-4542-ADB2-18D747338092}"/>
              </a:ext>
            </a:extLst>
          </p:cNvPr>
          <p:cNvSpPr/>
          <p:nvPr/>
        </p:nvSpPr>
        <p:spPr>
          <a:xfrm>
            <a:off x="5608170" y="3708819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2DB03C8-F211-9C47-949B-140AE48E837F}"/>
              </a:ext>
            </a:extLst>
          </p:cNvPr>
          <p:cNvSpPr/>
          <p:nvPr/>
        </p:nvSpPr>
        <p:spPr>
          <a:xfrm>
            <a:off x="5370735" y="1832356"/>
            <a:ext cx="539496" cy="112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73B0501D-DB25-124A-8FDA-B4F105D08FD1}"/>
              </a:ext>
            </a:extLst>
          </p:cNvPr>
          <p:cNvSpPr/>
          <p:nvPr/>
        </p:nvSpPr>
        <p:spPr>
          <a:xfrm>
            <a:off x="5372512" y="3369880"/>
            <a:ext cx="539496" cy="112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88C3F72-100D-2A4C-A1A6-8A709755B9A3}"/>
              </a:ext>
            </a:extLst>
          </p:cNvPr>
          <p:cNvGrpSpPr/>
          <p:nvPr/>
        </p:nvGrpSpPr>
        <p:grpSpPr>
          <a:xfrm>
            <a:off x="5634887" y="1908589"/>
            <a:ext cx="0" cy="1490472"/>
            <a:chOff x="5456471" y="1902979"/>
            <a:chExt cx="0" cy="1490472"/>
          </a:xfrm>
        </p:grpSpPr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911EAEC-899D-244D-9DE2-B10340A00E14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17EC914-1C23-3149-8156-3022D420971C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94D007D-047F-114B-A880-4BCFB48015DF}"/>
              </a:ext>
            </a:extLst>
          </p:cNvPr>
          <p:cNvGrpSpPr/>
          <p:nvPr/>
        </p:nvGrpSpPr>
        <p:grpSpPr>
          <a:xfrm>
            <a:off x="5707145" y="1908589"/>
            <a:ext cx="0" cy="1490472"/>
            <a:chOff x="5456471" y="1902979"/>
            <a:chExt cx="0" cy="1490472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79AE082-5577-6744-857B-94D7D937686F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1314CA7-EA58-F14C-8577-4F0F25D0BE62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2559BD2-95D3-9F44-BC10-812401A61275}"/>
              </a:ext>
            </a:extLst>
          </p:cNvPr>
          <p:cNvGrpSpPr/>
          <p:nvPr/>
        </p:nvGrpSpPr>
        <p:grpSpPr>
          <a:xfrm>
            <a:off x="5775397" y="1908589"/>
            <a:ext cx="0" cy="1490472"/>
            <a:chOff x="5456471" y="1902979"/>
            <a:chExt cx="0" cy="1490472"/>
          </a:xfrm>
        </p:grpSpPr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BBB74B8-C641-1E4B-9BF3-0433737CBCE0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4A8CFADD-803A-FA4B-B181-6F368CD7DD2D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7F8279F-E8F5-6E42-9560-67DE9323FCD0}"/>
              </a:ext>
            </a:extLst>
          </p:cNvPr>
          <p:cNvGrpSpPr/>
          <p:nvPr/>
        </p:nvGrpSpPr>
        <p:grpSpPr>
          <a:xfrm>
            <a:off x="5849260" y="1907892"/>
            <a:ext cx="0" cy="1490472"/>
            <a:chOff x="5456471" y="1902979"/>
            <a:chExt cx="0" cy="149047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3F07192-B216-6A4A-9403-85B1BDE9CAFF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516EDD7-82C8-FE44-B762-CC4D6EEC5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U-Turn Arrow 157">
            <a:extLst>
              <a:ext uri="{FF2B5EF4-FFF2-40B4-BE49-F238E27FC236}">
                <a16:creationId xmlns:a16="http://schemas.microsoft.com/office/drawing/2014/main" id="{E320FFE0-BC26-374E-A88F-60FBAF294144}"/>
              </a:ext>
            </a:extLst>
          </p:cNvPr>
          <p:cNvSpPr/>
          <p:nvPr/>
        </p:nvSpPr>
        <p:spPr>
          <a:xfrm rot="5400000" flipH="1">
            <a:off x="4746438" y="2557383"/>
            <a:ext cx="950953" cy="181811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038719DB-1AD9-D14E-A5A3-4A66E271B377}"/>
              </a:ext>
            </a:extLst>
          </p:cNvPr>
          <p:cNvSpPr/>
          <p:nvPr/>
        </p:nvSpPr>
        <p:spPr>
          <a:xfrm rot="16200000">
            <a:off x="4588245" y="2555996"/>
            <a:ext cx="1088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 err="1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Debitul</a:t>
            </a:r>
            <a:r>
              <a:rPr lang="en-US" sz="800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cap="small" dirty="0" err="1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dializant</a:t>
            </a:r>
            <a:r>
              <a:rPr lang="en-US" sz="800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Q</a:t>
            </a:r>
            <a:r>
              <a:rPr lang="en-US" sz="800" b="1" cap="small" baseline="-25000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</a:t>
            </a:r>
            <a:endParaRPr lang="en-US" sz="800" b="1" cap="small" dirty="0">
              <a:solidFill>
                <a:schemeClr val="accent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59" name="Down Arrow 158">
            <a:extLst>
              <a:ext uri="{FF2B5EF4-FFF2-40B4-BE49-F238E27FC236}">
                <a16:creationId xmlns:a16="http://schemas.microsoft.com/office/drawing/2014/main" id="{99FFAED6-AC8E-D24A-90F2-4A5CA1C2C989}"/>
              </a:ext>
            </a:extLst>
          </p:cNvPr>
          <p:cNvSpPr/>
          <p:nvPr/>
        </p:nvSpPr>
        <p:spPr>
          <a:xfrm>
            <a:off x="6000124" y="2051992"/>
            <a:ext cx="87924" cy="1255921"/>
          </a:xfrm>
          <a:prstGeom prst="downArrow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AD371B52-B28D-874A-999B-BCA276E29211}"/>
              </a:ext>
            </a:extLst>
          </p:cNvPr>
          <p:cNvSpPr/>
          <p:nvPr/>
        </p:nvSpPr>
        <p:spPr>
          <a:xfrm rot="16200000">
            <a:off x="5591372" y="2507913"/>
            <a:ext cx="10390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 err="1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Debitul</a:t>
            </a:r>
            <a:r>
              <a:rPr lang="en-US" sz="800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cap="small" dirty="0" err="1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sanguin</a:t>
            </a:r>
            <a:r>
              <a:rPr lang="en-US" sz="800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b="1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Q</a:t>
            </a:r>
            <a:r>
              <a:rPr lang="en-US" sz="800" b="1" cap="small" baseline="-25000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B</a:t>
            </a:r>
            <a:endParaRPr lang="en-US" sz="800" b="1" cap="small" dirty="0">
              <a:solidFill>
                <a:srgbClr val="C00000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C2E8BDFB-DC04-6D41-ACD7-87C0766BBB53}"/>
              </a:ext>
            </a:extLst>
          </p:cNvPr>
          <p:cNvSpPr/>
          <p:nvPr/>
        </p:nvSpPr>
        <p:spPr>
          <a:xfrm rot="16200000">
            <a:off x="6002882" y="3184353"/>
            <a:ext cx="937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Solutia de </a:t>
            </a:r>
            <a:r>
              <a:rPr lang="en-US" sz="800" cap="small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Inlocuire</a:t>
            </a:r>
            <a:endParaRPr lang="en-US" sz="800" cap="small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D49565FC-5351-0D4E-8A2A-3723391F2E8C}"/>
              </a:ext>
            </a:extLst>
          </p:cNvPr>
          <p:cNvSpPr/>
          <p:nvPr/>
        </p:nvSpPr>
        <p:spPr>
          <a:xfrm>
            <a:off x="3901171" y="2693459"/>
            <a:ext cx="742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 err="1">
                <a:solidFill>
                  <a:schemeClr val="accent5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dializant</a:t>
            </a:r>
            <a:endParaRPr lang="en-US" sz="800" cap="small" dirty="0">
              <a:solidFill>
                <a:schemeClr val="accent5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F921F2CB-9070-1A4B-8287-418E02445659}"/>
              </a:ext>
            </a:extLst>
          </p:cNvPr>
          <p:cNvSpPr/>
          <p:nvPr/>
        </p:nvSpPr>
        <p:spPr>
          <a:xfrm>
            <a:off x="3338235" y="2698923"/>
            <a:ext cx="742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efluent</a:t>
            </a:r>
            <a:endParaRPr lang="en-US" sz="800" cap="small" dirty="0">
              <a:solidFill>
                <a:schemeClr val="accent2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8857459-FCE9-744B-B1EB-CB09793FCE7F}"/>
              </a:ext>
            </a:extLst>
          </p:cNvPr>
          <p:cNvSpPr/>
          <p:nvPr/>
        </p:nvSpPr>
        <p:spPr>
          <a:xfrm>
            <a:off x="6080398" y="480922"/>
            <a:ext cx="1292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Anticoagulant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800" b="1" cap="small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citrat</a:t>
            </a:r>
            <a:r>
              <a:rPr lang="en-US" sz="800" b="1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sau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cap="small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heparina</a:t>
            </a:r>
            <a:r>
              <a:rPr lang="en-US" sz="800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7CE40F3-5B0B-8E4C-A345-13682C3CC652}"/>
              </a:ext>
            </a:extLst>
          </p:cNvPr>
          <p:cNvSpPr/>
          <p:nvPr/>
        </p:nvSpPr>
        <p:spPr>
          <a:xfrm>
            <a:off x="6504942" y="971203"/>
            <a:ext cx="88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Pompa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Sange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C53BC7E7-2819-CC46-A4F3-205A7F60534A}"/>
              </a:ext>
            </a:extLst>
          </p:cNvPr>
          <p:cNvSpPr/>
          <p:nvPr/>
        </p:nvSpPr>
        <p:spPr>
          <a:xfrm>
            <a:off x="7670384" y="852689"/>
            <a:ext cx="65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“Arterial” </a:t>
            </a:r>
            <a:r>
              <a:rPr lang="en-US" sz="700" dirty="0" err="1">
                <a:solidFill>
                  <a:prstClr val="black"/>
                </a:solidFill>
                <a:latin typeface="Corbel" panose="020B0503020204020204" pitchFamily="34" charset="0"/>
              </a:rPr>
              <a:t>sau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presiunea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 de </a:t>
            </a:r>
            <a:r>
              <a:rPr lang="en-US" sz="700" b="1" dirty="0" err="1">
                <a:solidFill>
                  <a:prstClr val="black"/>
                </a:solidFill>
                <a:latin typeface="Corbel" panose="020B0503020204020204" pitchFamily="34" charset="0"/>
              </a:rPr>
              <a:t>acces</a:t>
            </a:r>
            <a:endParaRPr lang="en-US" sz="7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5D7CAA4C-D867-0B43-956E-239FE5868F7A}"/>
              </a:ext>
            </a:extLst>
          </p:cNvPr>
          <p:cNvSpPr/>
          <p:nvPr/>
        </p:nvSpPr>
        <p:spPr>
          <a:xfrm>
            <a:off x="6204003" y="889812"/>
            <a:ext cx="70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Presiune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prefiltru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33" name="Freeform 332">
            <a:extLst>
              <a:ext uri="{FF2B5EF4-FFF2-40B4-BE49-F238E27FC236}">
                <a16:creationId xmlns:a16="http://schemas.microsoft.com/office/drawing/2014/main" id="{B2F36964-42A3-F149-B505-408DA7177586}"/>
              </a:ext>
            </a:extLst>
          </p:cNvPr>
          <p:cNvSpPr/>
          <p:nvPr/>
        </p:nvSpPr>
        <p:spPr>
          <a:xfrm rot="3930154" flipH="1">
            <a:off x="7643932" y="1008177"/>
            <a:ext cx="86596" cy="20130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9CAB45F0-CB1D-3141-82F5-AAF6B9176A86}"/>
              </a:ext>
            </a:extLst>
          </p:cNvPr>
          <p:cNvSpPr/>
          <p:nvPr/>
        </p:nvSpPr>
        <p:spPr>
          <a:xfrm>
            <a:off x="4385417" y="459479"/>
            <a:ext cx="1858174" cy="907398"/>
          </a:xfrm>
          <a:prstGeom prst="roundRect">
            <a:avLst/>
          </a:prstGeom>
          <a:solidFill>
            <a:srgbClr val="AE2D2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ounded Rectangle 335">
            <a:extLst>
              <a:ext uri="{FF2B5EF4-FFF2-40B4-BE49-F238E27FC236}">
                <a16:creationId xmlns:a16="http://schemas.microsoft.com/office/drawing/2014/main" id="{B58997A3-2E3C-714F-A5FB-3A54418625DF}"/>
              </a:ext>
            </a:extLst>
          </p:cNvPr>
          <p:cNvSpPr/>
          <p:nvPr/>
        </p:nvSpPr>
        <p:spPr>
          <a:xfrm>
            <a:off x="4430035" y="3915728"/>
            <a:ext cx="1795369" cy="623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A2B59FF2-8AC2-3C4D-ACA4-92856291D093}"/>
              </a:ext>
            </a:extLst>
          </p:cNvPr>
          <p:cNvCxnSpPr>
            <a:cxnSpLocks/>
          </p:cNvCxnSpPr>
          <p:nvPr/>
        </p:nvCxnSpPr>
        <p:spPr>
          <a:xfrm flipH="1">
            <a:off x="7792014" y="1392590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674B7F86-F6DE-E44F-B7E4-773504256FFF}"/>
              </a:ext>
            </a:extLst>
          </p:cNvPr>
          <p:cNvCxnSpPr>
            <a:cxnSpLocks/>
          </p:cNvCxnSpPr>
          <p:nvPr/>
        </p:nvCxnSpPr>
        <p:spPr>
          <a:xfrm>
            <a:off x="7792014" y="1551551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DB2AA8E7-4585-2145-90AD-84AA18E23B2C}"/>
              </a:ext>
            </a:extLst>
          </p:cNvPr>
          <p:cNvCxnSpPr>
            <a:cxnSpLocks/>
          </p:cNvCxnSpPr>
          <p:nvPr/>
        </p:nvCxnSpPr>
        <p:spPr>
          <a:xfrm flipH="1">
            <a:off x="6135651" y="1390615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3B1F8B63-23E3-7849-AE61-7001D47E4079}"/>
              </a:ext>
            </a:extLst>
          </p:cNvPr>
          <p:cNvCxnSpPr>
            <a:cxnSpLocks/>
          </p:cNvCxnSpPr>
          <p:nvPr/>
        </p:nvCxnSpPr>
        <p:spPr>
          <a:xfrm>
            <a:off x="5911152" y="3791677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343">
            <a:extLst>
              <a:ext uri="{FF2B5EF4-FFF2-40B4-BE49-F238E27FC236}">
                <a16:creationId xmlns:a16="http://schemas.microsoft.com/office/drawing/2014/main" id="{2795AA13-DA97-1A4A-8AB5-42237588AB68}"/>
              </a:ext>
            </a:extLst>
          </p:cNvPr>
          <p:cNvSpPr/>
          <p:nvPr/>
        </p:nvSpPr>
        <p:spPr>
          <a:xfrm>
            <a:off x="7543147" y="1602753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6813BC6C-BEE6-8C4C-B93A-BD4DC877BDF4}"/>
              </a:ext>
            </a:extLst>
          </p:cNvPr>
          <p:cNvSpPr/>
          <p:nvPr/>
        </p:nvSpPr>
        <p:spPr>
          <a:xfrm>
            <a:off x="7057152" y="1784767"/>
            <a:ext cx="651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“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Venos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”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sau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presiune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retur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20598D67-025E-5143-BA73-851838BF1F4B}"/>
              </a:ext>
            </a:extLst>
          </p:cNvPr>
          <p:cNvSpPr/>
          <p:nvPr/>
        </p:nvSpPr>
        <p:spPr>
          <a:xfrm rot="3930154" flipV="1">
            <a:off x="7517825" y="1811897"/>
            <a:ext cx="163824" cy="5595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435E9C9-9FC5-DC44-B0EE-8EF26316A69B}"/>
              </a:ext>
            </a:extLst>
          </p:cNvPr>
          <p:cNvSpPr/>
          <p:nvPr/>
        </p:nvSpPr>
        <p:spPr>
          <a:xfrm>
            <a:off x="4357988" y="412845"/>
            <a:ext cx="1911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DEBITUL SANGUIN (</a:t>
            </a:r>
            <a:r>
              <a:rPr lang="en-US" sz="900" b="1" dirty="0">
                <a:solidFill>
                  <a:srgbClr val="C00000"/>
                </a:solidFill>
                <a:latin typeface="Corbel" panose="020B0503020204020204" pitchFamily="34" charset="0"/>
              </a:rPr>
              <a:t>Q</a:t>
            </a:r>
            <a:r>
              <a:rPr lang="en-US" sz="900" b="1" baseline="-25000" dirty="0">
                <a:solidFill>
                  <a:srgbClr val="C00000"/>
                </a:solidFill>
                <a:latin typeface="Corbel" panose="020B0503020204020204" pitchFamily="34" charset="0"/>
              </a:rPr>
              <a:t>B</a:t>
            </a:r>
            <a:r>
              <a:rPr lang="en-US" sz="900" b="1" dirty="0">
                <a:latin typeface="Corbel" panose="020B0503020204020204" pitchFamily="34" charset="0"/>
              </a:rPr>
              <a:t>)  </a:t>
            </a:r>
            <a:r>
              <a:rPr lang="en-US" sz="900" dirty="0" err="1">
                <a:latin typeface="Corbel" panose="020B0503020204020204" pitchFamily="34" charset="0"/>
              </a:rPr>
              <a:t>este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debitul</a:t>
            </a:r>
            <a:r>
              <a:rPr lang="en-US" sz="900" dirty="0">
                <a:latin typeface="Corbel" panose="020B0503020204020204" pitchFamily="34" charset="0"/>
              </a:rPr>
              <a:t> de </a:t>
            </a:r>
            <a:r>
              <a:rPr lang="en-US" sz="900" dirty="0" err="1">
                <a:latin typeface="Corbel" panose="020B0503020204020204" pitchFamily="34" charset="0"/>
              </a:rPr>
              <a:t>sange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prin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circuitul</a:t>
            </a:r>
            <a:r>
              <a:rPr lang="en-US" sz="900" dirty="0">
                <a:latin typeface="Corbel" panose="020B0503020204020204" pitchFamily="34" charset="0"/>
              </a:rPr>
              <a:t> de </a:t>
            </a:r>
            <a:r>
              <a:rPr lang="en-US" sz="900" dirty="0" err="1">
                <a:latin typeface="Corbel" panose="020B0503020204020204" pitchFamily="34" charset="0"/>
              </a:rPr>
              <a:t>dializa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Debitele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mai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mari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permit un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clereance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mai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mare/UF &amp; au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risc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mai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scazut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tromboza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dar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necesita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acces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mai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larg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&amp; au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mai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multe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efecte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adverse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hemodinamice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</a:p>
          <a:p>
            <a:endParaRPr lang="en-US" sz="900" b="1" dirty="0">
              <a:latin typeface="Corbel" panose="020B0503020204020204" pitchFamily="34" charset="0"/>
            </a:endParaRPr>
          </a:p>
        </p:txBody>
      </p:sp>
      <p:sp>
        <p:nvSpPr>
          <p:cNvPr id="349" name="Rounded Rectangle 348">
            <a:extLst>
              <a:ext uri="{FF2B5EF4-FFF2-40B4-BE49-F238E27FC236}">
                <a16:creationId xmlns:a16="http://schemas.microsoft.com/office/drawing/2014/main" id="{52E6371A-680E-4F4D-BC98-FFF93FCBF7A3}"/>
              </a:ext>
            </a:extLst>
          </p:cNvPr>
          <p:cNvSpPr/>
          <p:nvPr/>
        </p:nvSpPr>
        <p:spPr>
          <a:xfrm>
            <a:off x="1883499" y="462311"/>
            <a:ext cx="2382482" cy="1221156"/>
          </a:xfrm>
          <a:prstGeom prst="roundRect">
            <a:avLst>
              <a:gd name="adj" fmla="val 7555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72E32E0-FA2C-D14F-9414-183E2C48D7BE}"/>
              </a:ext>
            </a:extLst>
          </p:cNvPr>
          <p:cNvSpPr/>
          <p:nvPr/>
        </p:nvSpPr>
        <p:spPr>
          <a:xfrm>
            <a:off x="1810112" y="414262"/>
            <a:ext cx="25426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ULTRAFILTRAREA (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UF</a:t>
            </a:r>
            <a:r>
              <a:rPr lang="en-US" sz="800" b="1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reprezinta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filtrarea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apei</a:t>
            </a:r>
            <a:r>
              <a:rPr lang="en-US" sz="800" dirty="0">
                <a:latin typeface="Corbel" panose="020B0503020204020204" pitchFamily="34" charset="0"/>
              </a:rPr>
              <a:t> din </a:t>
            </a:r>
            <a:r>
              <a:rPr lang="en-US" sz="800" dirty="0" err="1">
                <a:latin typeface="Corbel" panose="020B0503020204020204" pitchFamily="34" charset="0"/>
              </a:rPr>
              <a:t>sange</a:t>
            </a:r>
            <a:r>
              <a:rPr lang="en-US" sz="800" dirty="0">
                <a:latin typeface="Corbel" panose="020B0503020204020204" pitchFamily="34" charset="0"/>
              </a:rPr>
              <a:t>, </a:t>
            </a:r>
            <a:r>
              <a:rPr lang="en-US" sz="800" dirty="0" err="1">
                <a:latin typeface="Corbel" panose="020B0503020204020204" pitchFamily="34" charset="0"/>
              </a:rPr>
              <a:t>determinata</a:t>
            </a:r>
            <a:r>
              <a:rPr lang="en-US" sz="800" dirty="0">
                <a:latin typeface="Corbel" panose="020B0503020204020204" pitchFamily="34" charset="0"/>
              </a:rPr>
              <a:t> de  </a:t>
            </a:r>
            <a:r>
              <a:rPr lang="en-US" sz="800" dirty="0">
                <a:latin typeface="Corbel" panose="020B0503020204020204" pitchFamily="34" charset="0"/>
                <a:hlinkClick r:id="rId8"/>
              </a:rPr>
              <a:t>gradientul presiunii transmembranare (TMP)  </a:t>
            </a:r>
            <a:r>
              <a:rPr lang="en-US" sz="800" dirty="0" err="1">
                <a:latin typeface="Corbel" panose="020B0503020204020204" pitchFamily="34" charset="0"/>
              </a:rPr>
              <a:t>dintre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sange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efluent</a:t>
            </a:r>
            <a:r>
              <a:rPr lang="en-US" sz="800" dirty="0">
                <a:latin typeface="Corbel" panose="020B0503020204020204" pitchFamily="34" charset="0"/>
              </a:rPr>
              <a:t>. TMP </a:t>
            </a:r>
            <a:r>
              <a:rPr lang="en-US" sz="800" dirty="0" err="1">
                <a:latin typeface="Corbel" panose="020B0503020204020204" pitchFamily="34" charset="0"/>
              </a:rPr>
              <a:t>poate</a:t>
            </a:r>
            <a:r>
              <a:rPr lang="en-US" sz="800" dirty="0">
                <a:latin typeface="Corbel" panose="020B0503020204020204" pitchFamily="34" charset="0"/>
              </a:rPr>
              <a:t> fi </a:t>
            </a:r>
            <a:r>
              <a:rPr lang="en-US" sz="800" dirty="0" err="1">
                <a:latin typeface="Corbel" panose="020B0503020204020204" pitchFamily="34" charset="0"/>
              </a:rPr>
              <a:t>titrata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prin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ajustarea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pompei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efluent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presiune</a:t>
            </a:r>
            <a:endParaRPr lang="en-US" sz="800" dirty="0">
              <a:latin typeface="Corbel" panose="020B0503020204020204" pitchFamily="34" charset="0"/>
            </a:endParaRPr>
          </a:p>
          <a:p>
            <a:endParaRPr lang="en-US" sz="800" dirty="0">
              <a:latin typeface="Corbel" panose="020B0503020204020204" pitchFamily="34" charset="0"/>
            </a:endParaRPr>
          </a:p>
          <a:p>
            <a:r>
              <a:rPr lang="en-US" sz="800" dirty="0" err="1">
                <a:latin typeface="Corbel" panose="020B0503020204020204" pitchFamily="34" charset="0"/>
              </a:rPr>
              <a:t>Ultrafiltrarea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 (UF)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asigura</a:t>
            </a:r>
            <a:r>
              <a:rPr lang="en-US" sz="800" dirty="0">
                <a:latin typeface="Corbel" panose="020B0503020204020204" pitchFamily="34" charset="0"/>
              </a:rPr>
              <a:t> clearance-ul </a:t>
            </a:r>
            <a:r>
              <a:rPr lang="en-US" sz="800" dirty="0" err="1">
                <a:latin typeface="Corbel" panose="020B0503020204020204" pitchFamily="34" charset="0"/>
              </a:rPr>
              <a:t>prin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convectie</a:t>
            </a:r>
            <a:r>
              <a:rPr lang="en-US" sz="800" dirty="0">
                <a:latin typeface="Corbel" panose="020B0503020204020204" pitchFamily="34" charset="0"/>
              </a:rPr>
              <a:t>, </a:t>
            </a:r>
            <a:r>
              <a:rPr lang="en-US" sz="800" dirty="0" err="1">
                <a:latin typeface="Corbel" panose="020B0503020204020204" pitchFamily="34" charset="0"/>
              </a:rPr>
              <a:t>trecerea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simultana</a:t>
            </a:r>
            <a:r>
              <a:rPr lang="en-US" sz="800" dirty="0">
                <a:latin typeface="Corbel" panose="020B0503020204020204" pitchFamily="34" charset="0"/>
              </a:rPr>
              <a:t> de solvent (</a:t>
            </a:r>
            <a:r>
              <a:rPr lang="en-US" sz="800" dirty="0" err="1">
                <a:latin typeface="Corbel" panose="020B0503020204020204" pitchFamily="34" charset="0"/>
              </a:rPr>
              <a:t>apa</a:t>
            </a:r>
            <a:r>
              <a:rPr lang="en-US" sz="800" dirty="0">
                <a:latin typeface="Corbel" panose="020B0503020204020204" pitchFamily="34" charset="0"/>
              </a:rPr>
              <a:t> in </a:t>
            </a:r>
            <a:r>
              <a:rPr lang="en-US" sz="800" dirty="0" err="1">
                <a:latin typeface="Corbel" panose="020B0503020204020204" pitchFamily="34" charset="0"/>
              </a:rPr>
              <a:t>cazul</a:t>
            </a:r>
            <a:r>
              <a:rPr lang="en-US" sz="800" dirty="0">
                <a:latin typeface="Corbel" panose="020B0503020204020204" pitchFamily="34" charset="0"/>
              </a:rPr>
              <a:t> HD) </a:t>
            </a:r>
            <a:r>
              <a:rPr lang="en-US" sz="800" dirty="0" err="1">
                <a:latin typeface="Corbel" panose="020B0503020204020204" pitchFamily="34" charset="0"/>
              </a:rPr>
              <a:t>si</a:t>
            </a:r>
            <a:r>
              <a:rPr lang="en-US" sz="800" dirty="0">
                <a:latin typeface="Corbel" panose="020B0503020204020204" pitchFamily="34" charset="0"/>
              </a:rPr>
              <a:t> a </a:t>
            </a:r>
            <a:r>
              <a:rPr lang="en-US" sz="800" dirty="0" err="1">
                <a:latin typeface="Corbel" panose="020B0503020204020204" pitchFamily="34" charset="0"/>
              </a:rPr>
              <a:t>unei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fractiuni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solvit</a:t>
            </a:r>
            <a:r>
              <a:rPr lang="en-US" sz="800" dirty="0">
                <a:latin typeface="Corbel" panose="020B0503020204020204" pitchFamily="34" charset="0"/>
              </a:rPr>
              <a:t>  </a:t>
            </a:r>
            <a:r>
              <a:rPr lang="en-US" sz="800" dirty="0" err="1">
                <a:latin typeface="Corbel" panose="020B0503020204020204" pitchFamily="34" charset="0"/>
              </a:rPr>
              <a:t>prin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membrana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semipermeabila</a:t>
            </a:r>
            <a:r>
              <a:rPr lang="en-US" sz="800" dirty="0">
                <a:latin typeface="Corbel" panose="020B0503020204020204" pitchFamily="34" charset="0"/>
              </a:rPr>
              <a:t> sub </a:t>
            </a:r>
            <a:r>
              <a:rPr lang="en-US" sz="800" dirty="0" err="1">
                <a:latin typeface="Corbel" panose="020B0503020204020204" pitchFamily="34" charset="0"/>
              </a:rPr>
              <a:t>actiunea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unui</a:t>
            </a:r>
            <a:r>
              <a:rPr lang="en-US" sz="800" dirty="0">
                <a:latin typeface="Corbel" panose="020B0503020204020204" pitchFamily="34" charset="0"/>
              </a:rPr>
              <a:t> gradient de </a:t>
            </a:r>
            <a:r>
              <a:rPr lang="en-US" sz="800" dirty="0" err="1">
                <a:latin typeface="Corbel" panose="020B0503020204020204" pitchFamily="34" charset="0"/>
              </a:rPr>
              <a:t>presiune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4BD301FE-CB3C-3142-9093-4CCB11E192B3}"/>
              </a:ext>
            </a:extLst>
          </p:cNvPr>
          <p:cNvSpPr/>
          <p:nvPr/>
        </p:nvSpPr>
        <p:spPr>
          <a:xfrm>
            <a:off x="4894586" y="3195281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C86E0857-C7F1-EA40-B9BE-E9046AC8135B}"/>
              </a:ext>
            </a:extLst>
          </p:cNvPr>
          <p:cNvSpPr/>
          <p:nvPr/>
        </p:nvSpPr>
        <p:spPr>
          <a:xfrm>
            <a:off x="4496199" y="2643689"/>
            <a:ext cx="70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Presiune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dializant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526CFDC-B46A-3C4B-B585-D03F8A0AF348}"/>
              </a:ext>
            </a:extLst>
          </p:cNvPr>
          <p:cNvSpPr/>
          <p:nvPr/>
        </p:nvSpPr>
        <p:spPr>
          <a:xfrm>
            <a:off x="4208012" y="1712096"/>
            <a:ext cx="88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Pompa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efluent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C50D6AAF-C5B3-924B-B0E2-F4971B2836D5}"/>
              </a:ext>
            </a:extLst>
          </p:cNvPr>
          <p:cNvSpPr/>
          <p:nvPr/>
        </p:nvSpPr>
        <p:spPr>
          <a:xfrm>
            <a:off x="4182220" y="3536306"/>
            <a:ext cx="88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Pompa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dializant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D0E99C4E-EBAE-8744-92F3-62746943162C}"/>
              </a:ext>
            </a:extLst>
          </p:cNvPr>
          <p:cNvSpPr/>
          <p:nvPr/>
        </p:nvSpPr>
        <p:spPr>
          <a:xfrm>
            <a:off x="4611795" y="1406745"/>
            <a:ext cx="70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Presiune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efluent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4D51FDE-0F03-E247-81DC-5C659E1DC798}"/>
              </a:ext>
            </a:extLst>
          </p:cNvPr>
          <p:cNvCxnSpPr>
            <a:cxnSpLocks/>
          </p:cNvCxnSpPr>
          <p:nvPr/>
        </p:nvCxnSpPr>
        <p:spPr>
          <a:xfrm flipH="1">
            <a:off x="4952256" y="1745299"/>
            <a:ext cx="1" cy="21925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45D1F457-6E07-4D47-A2E7-E50B652445F8}"/>
              </a:ext>
            </a:extLst>
          </p:cNvPr>
          <p:cNvCxnSpPr>
            <a:cxnSpLocks/>
          </p:cNvCxnSpPr>
          <p:nvPr/>
        </p:nvCxnSpPr>
        <p:spPr>
          <a:xfrm flipH="1" flipV="1">
            <a:off x="7178694" y="2573182"/>
            <a:ext cx="37594" cy="321512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9B0D9457-7BD9-1E41-94E6-4D7BB56CBB1F}"/>
              </a:ext>
            </a:extLst>
          </p:cNvPr>
          <p:cNvCxnSpPr>
            <a:cxnSpLocks/>
          </p:cNvCxnSpPr>
          <p:nvPr/>
        </p:nvCxnSpPr>
        <p:spPr>
          <a:xfrm>
            <a:off x="7013384" y="770696"/>
            <a:ext cx="256060" cy="140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5D42D93F-02E6-694D-94EC-1F5387F83C8F}"/>
              </a:ext>
            </a:extLst>
          </p:cNvPr>
          <p:cNvCxnSpPr>
            <a:cxnSpLocks/>
          </p:cNvCxnSpPr>
          <p:nvPr/>
        </p:nvCxnSpPr>
        <p:spPr>
          <a:xfrm flipH="1">
            <a:off x="4065466" y="2004953"/>
            <a:ext cx="274320" cy="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08A4114C-046B-6B45-9ECC-A8D58B7A2EB2}"/>
              </a:ext>
            </a:extLst>
          </p:cNvPr>
          <p:cNvSpPr/>
          <p:nvPr/>
        </p:nvSpPr>
        <p:spPr>
          <a:xfrm>
            <a:off x="6434762" y="3915347"/>
            <a:ext cx="2709237" cy="7033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C02B5A03-C42B-AF47-9946-428198657DE9}"/>
              </a:ext>
            </a:extLst>
          </p:cNvPr>
          <p:cNvSpPr/>
          <p:nvPr/>
        </p:nvSpPr>
        <p:spPr>
          <a:xfrm>
            <a:off x="1811094" y="3439271"/>
            <a:ext cx="259479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DIALIZORUL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este</a:t>
            </a:r>
            <a:r>
              <a:rPr lang="en-US" sz="800" dirty="0">
                <a:latin typeface="Corbel" panose="020B0503020204020204" pitchFamily="34" charset="0"/>
              </a:rPr>
              <a:t> un </a:t>
            </a:r>
            <a:r>
              <a:rPr lang="en-US" sz="800" dirty="0" err="1">
                <a:latin typeface="Corbel" panose="020B0503020204020204" pitchFamily="34" charset="0"/>
              </a:rPr>
              <a:t>dispozitiv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cuprinde</a:t>
            </a:r>
            <a:r>
              <a:rPr lang="en-US" sz="800" dirty="0">
                <a:latin typeface="Corbel" panose="020B0503020204020204" pitchFamily="34" charset="0"/>
              </a:rPr>
              <a:t> mii de </a:t>
            </a:r>
            <a:r>
              <a:rPr lang="en-US" sz="800" dirty="0" err="1">
                <a:latin typeface="Corbel" panose="020B0503020204020204" pitchFamily="34" charset="0"/>
              </a:rPr>
              <a:t>tuburi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polimerice</a:t>
            </a:r>
            <a:r>
              <a:rPr lang="en-US" sz="800" dirty="0">
                <a:latin typeface="Corbel" panose="020B0503020204020204" pitchFamily="34" charset="0"/>
              </a:rPr>
              <a:t> semi-</a:t>
            </a:r>
            <a:r>
              <a:rPr lang="en-US" sz="800" dirty="0" err="1">
                <a:latin typeface="Corbel" panose="020B0503020204020204" pitchFamily="34" charset="0"/>
              </a:rPr>
              <a:t>permeabile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en-US" sz="800" dirty="0" err="1">
                <a:latin typeface="Corbel" panose="020B0503020204020204" pitchFamily="34" charset="0"/>
              </a:rPr>
              <a:t>Sangele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circula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prin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tuburi</a:t>
            </a:r>
            <a:r>
              <a:rPr lang="en-US" sz="800" dirty="0">
                <a:latin typeface="Corbel" panose="020B0503020204020204" pitchFamily="34" charset="0"/>
              </a:rPr>
              <a:t> &amp; </a:t>
            </a:r>
            <a:r>
              <a:rPr lang="en-US" sz="8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dializantul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curge</a:t>
            </a:r>
            <a:r>
              <a:rPr lang="en-US" sz="800" dirty="0">
                <a:latin typeface="Corbel" panose="020B0503020204020204" pitchFamily="34" charset="0"/>
              </a:rPr>
              <a:t> in afara lor, in </a:t>
            </a:r>
            <a:r>
              <a:rPr lang="en-US" sz="800" dirty="0" err="1">
                <a:latin typeface="Corbel" panose="020B0503020204020204" pitchFamily="34" charset="0"/>
              </a:rPr>
              <a:t>directie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opusa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dirty="0" err="1">
                <a:latin typeface="Corbel" panose="020B0503020204020204" pitchFamily="34" charset="0"/>
              </a:rPr>
              <a:t>contracurent</a:t>
            </a:r>
            <a:r>
              <a:rPr lang="en-US" sz="800" dirty="0">
                <a:latin typeface="Corbel" panose="020B0503020204020204" pitchFamily="34" charset="0"/>
              </a:rPr>
              <a:t>). </a:t>
            </a:r>
            <a:r>
              <a:rPr lang="en-US" sz="800" dirty="0">
                <a:latin typeface="Corbel" panose="020B0503020204020204" pitchFamily="34" charset="0"/>
                <a:hlinkClick r:id="rId9"/>
              </a:rPr>
              <a:t>Dializoarele difera </a:t>
            </a:r>
            <a:r>
              <a:rPr lang="en-US" sz="800" dirty="0">
                <a:latin typeface="Corbel" panose="020B0503020204020204" pitchFamily="34" charset="0"/>
              </a:rPr>
              <a:t>in </a:t>
            </a:r>
            <a:r>
              <a:rPr lang="en-US" sz="800" dirty="0" err="1">
                <a:latin typeface="Corbel" panose="020B0503020204020204" pitchFamily="34" charset="0"/>
              </a:rPr>
              <a:t>ceea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priveste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suprafata</a:t>
            </a:r>
            <a:r>
              <a:rPr lang="en-US" sz="800" dirty="0">
                <a:latin typeface="Corbel" panose="020B0503020204020204" pitchFamily="34" charset="0"/>
              </a:rPr>
              <a:t>, </a:t>
            </a:r>
            <a:r>
              <a:rPr lang="en-US" sz="800" dirty="0" err="1">
                <a:latin typeface="Corbel" panose="020B0503020204020204" pitchFamily="34" charset="0"/>
              </a:rPr>
              <a:t>coeficientul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ultrafiltrare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 err="1">
                <a:latin typeface="Corbel" panose="020B0503020204020204" pitchFamily="34" charset="0"/>
              </a:rPr>
              <a:t>KUf</a:t>
            </a:r>
            <a:r>
              <a:rPr lang="en-US" sz="800" dirty="0">
                <a:latin typeface="Corbel" panose="020B0503020204020204" pitchFamily="34" charset="0"/>
              </a:rPr>
              <a:t>), </a:t>
            </a:r>
            <a:r>
              <a:rPr lang="en-US" sz="800" dirty="0" err="1">
                <a:latin typeface="Corbel" panose="020B0503020204020204" pitchFamily="34" charset="0"/>
              </a:rPr>
              <a:t>permeabilitatea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pentru</a:t>
            </a:r>
            <a:r>
              <a:rPr lang="en-US" sz="800" dirty="0">
                <a:latin typeface="Corbel" panose="020B0503020204020204" pitchFamily="34" charset="0"/>
              </a:rPr>
              <a:t> molecule de </a:t>
            </a:r>
            <a:r>
              <a:rPr lang="en-US" sz="800" dirty="0" err="1">
                <a:latin typeface="Corbel" panose="020B0503020204020204" pitchFamily="34" charset="0"/>
              </a:rPr>
              <a:t>dimensiuni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medii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dirty="0" err="1">
                <a:latin typeface="Corbel" panose="020B0503020204020204" pitchFamily="34" charset="0"/>
              </a:rPr>
              <a:t>clearence</a:t>
            </a:r>
            <a:r>
              <a:rPr lang="en-US" sz="800" dirty="0">
                <a:latin typeface="Corbel" panose="020B0503020204020204" pitchFamily="34" charset="0"/>
              </a:rPr>
              <a:t>-ul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de β2 </a:t>
            </a:r>
            <a:r>
              <a:rPr lang="en-US" sz="800" dirty="0" err="1">
                <a:latin typeface="Corbel" panose="020B0503020204020204" pitchFamily="34" charset="0"/>
              </a:rPr>
              <a:t>microglobulina</a:t>
            </a:r>
            <a:r>
              <a:rPr lang="en-US" sz="800" dirty="0">
                <a:latin typeface="Corbel" panose="020B0503020204020204" pitchFamily="34" charset="0"/>
              </a:rPr>
              <a:t> ) &amp; </a:t>
            </a:r>
            <a:r>
              <a:rPr lang="en-US" sz="800" dirty="0" err="1">
                <a:latin typeface="Corbel" panose="020B0503020204020204" pitchFamily="34" charset="0"/>
              </a:rPr>
              <a:t>permeabilitatea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difuziunii</a:t>
            </a:r>
            <a:r>
              <a:rPr lang="en-US" sz="800" dirty="0">
                <a:latin typeface="Corbel" panose="020B0503020204020204" pitchFamily="34" charset="0"/>
              </a:rPr>
              <a:t>  </a:t>
            </a:r>
            <a:r>
              <a:rPr lang="en-US" sz="800" dirty="0" err="1">
                <a:latin typeface="Corbel" panose="020B0503020204020204" pitchFamily="34" charset="0"/>
              </a:rPr>
              <a:t>moleculelor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mici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dimensiuni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b="1" dirty="0" err="1">
                <a:latin typeface="Corbel" panose="020B0503020204020204" pitchFamily="34" charset="0"/>
              </a:rPr>
              <a:t>coeficientul</a:t>
            </a:r>
            <a:r>
              <a:rPr lang="en-US" sz="800" b="1" dirty="0">
                <a:latin typeface="Corbel" panose="020B0503020204020204" pitchFamily="34" charset="0"/>
              </a:rPr>
              <a:t> de transfer al </a:t>
            </a:r>
            <a:r>
              <a:rPr lang="en-US" sz="800" b="1" dirty="0" err="1">
                <a:latin typeface="Corbel" panose="020B0503020204020204" pitchFamily="34" charset="0"/>
              </a:rPr>
              <a:t>masei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suprafata</a:t>
            </a:r>
            <a:r>
              <a:rPr lang="en-US" sz="800" dirty="0">
                <a:latin typeface="Corbel" panose="020B0503020204020204" pitchFamily="34" charset="0"/>
              </a:rPr>
              <a:t>)</a:t>
            </a:r>
          </a:p>
          <a:p>
            <a:endParaRPr lang="en-US" sz="900" b="1" dirty="0">
              <a:latin typeface="Corbel" panose="020B0503020204020204" pitchFamily="34" charset="0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0724137C-C12E-924E-8F02-3358A5B12229}"/>
              </a:ext>
            </a:extLst>
          </p:cNvPr>
          <p:cNvSpPr/>
          <p:nvPr/>
        </p:nvSpPr>
        <p:spPr>
          <a:xfrm>
            <a:off x="1820601" y="2749985"/>
            <a:ext cx="173023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DEBITULUL DIALIZANTULUI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Q</a:t>
            </a:r>
            <a:r>
              <a:rPr lang="en-US" sz="800" b="1" baseline="-25000" dirty="0">
                <a:solidFill>
                  <a:schemeClr val="accent1"/>
                </a:solidFill>
                <a:latin typeface="Corbel" panose="020B0503020204020204" pitchFamily="34" charset="0"/>
              </a:rPr>
              <a:t>D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r>
              <a:rPr lang="en-US" sz="800" dirty="0">
                <a:latin typeface="Corbel" panose="020B0503020204020204" pitchFamily="34" charset="0"/>
              </a:rPr>
              <a:t>Este </a:t>
            </a:r>
            <a:r>
              <a:rPr lang="en-US" sz="800" dirty="0" err="1">
                <a:latin typeface="Corbel" panose="020B0503020204020204" pitchFamily="34" charset="0"/>
              </a:rPr>
              <a:t>fluxul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contracurent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dializant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prin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dializor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en-US" sz="800" dirty="0" err="1">
                <a:latin typeface="Corbel" panose="020B0503020204020204" pitchFamily="34" charset="0"/>
              </a:rPr>
              <a:t>Debitele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mai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mari</a:t>
            </a:r>
            <a:r>
              <a:rPr lang="en-US" sz="800" dirty="0">
                <a:latin typeface="Corbel" panose="020B0503020204020204" pitchFamily="34" charset="0"/>
              </a:rPr>
              <a:t> permit o </a:t>
            </a:r>
            <a:r>
              <a:rPr lang="en-US" sz="800" dirty="0" err="1">
                <a:latin typeface="Corbel" panose="020B0503020204020204" pitchFamily="34" charset="0"/>
              </a:rPr>
              <a:t>epurare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mai</a:t>
            </a:r>
            <a:r>
              <a:rPr lang="en-US" sz="800" dirty="0">
                <a:latin typeface="Corbel" panose="020B0503020204020204" pitchFamily="34" charset="0"/>
              </a:rPr>
              <a:t> buna a </a:t>
            </a:r>
            <a:r>
              <a:rPr lang="en-US" sz="800" dirty="0" err="1">
                <a:latin typeface="Corbel" panose="020B0503020204020204" pitchFamily="34" charset="0"/>
              </a:rPr>
              <a:t>moleculelor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mici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prin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 err="1">
                <a:latin typeface="Corbel" panose="020B0503020204020204" pitchFamily="34" charset="0"/>
              </a:rPr>
              <a:t>difuziune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A8DB6081-54AC-424E-8A8C-DB54A5F68BA5}"/>
              </a:ext>
            </a:extLst>
          </p:cNvPr>
          <p:cNvSpPr/>
          <p:nvPr/>
        </p:nvSpPr>
        <p:spPr>
          <a:xfrm>
            <a:off x="7077806" y="3284100"/>
            <a:ext cx="112259" cy="2648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F412947C-9857-DB45-B74B-5F017956C65D}"/>
              </a:ext>
            </a:extLst>
          </p:cNvPr>
          <p:cNvSpPr/>
          <p:nvPr/>
        </p:nvSpPr>
        <p:spPr>
          <a:xfrm>
            <a:off x="1820601" y="1710028"/>
            <a:ext cx="17568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SOLUTIA DE DIALIZA </a:t>
            </a:r>
            <a:r>
              <a:rPr lang="en-US" sz="800" dirty="0" err="1">
                <a:latin typeface="Corbel" panose="020B0503020204020204" pitchFamily="34" charset="0"/>
              </a:rPr>
              <a:t>este</a:t>
            </a:r>
            <a:r>
              <a:rPr lang="en-US" sz="800" dirty="0">
                <a:latin typeface="Corbel" panose="020B0503020204020204" pitchFamily="34" charset="0"/>
              </a:rPr>
              <a:t> un </a:t>
            </a:r>
            <a:r>
              <a:rPr lang="en-US" sz="800" dirty="0" err="1">
                <a:latin typeface="Corbel" panose="020B0503020204020204" pitchFamily="34" charset="0"/>
              </a:rPr>
              <a:t>lichid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izoton</a:t>
            </a:r>
            <a:r>
              <a:rPr lang="en-US" sz="800" dirty="0">
                <a:latin typeface="Corbel" panose="020B0503020204020204" pitchFamily="34" charset="0"/>
              </a:rPr>
              <a:t> care </a:t>
            </a:r>
            <a:r>
              <a:rPr lang="en-US" sz="800" dirty="0" err="1">
                <a:latin typeface="Corbel" panose="020B0503020204020204" pitchFamily="34" charset="0"/>
              </a:rPr>
              <a:t>contine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electroliti</a:t>
            </a:r>
            <a:r>
              <a:rPr lang="en-US" sz="800" dirty="0">
                <a:latin typeface="Corbel" panose="020B0503020204020204" pitchFamily="34" charset="0"/>
              </a:rPr>
              <a:t>, </a:t>
            </a:r>
            <a:r>
              <a:rPr lang="en-US" sz="800" dirty="0" err="1">
                <a:latin typeface="Corbel" panose="020B0503020204020204" pitchFamily="34" charset="0"/>
              </a:rPr>
              <a:t>bicarbonat</a:t>
            </a:r>
            <a:r>
              <a:rPr lang="en-US" sz="800" dirty="0">
                <a:latin typeface="Corbel" panose="020B0503020204020204" pitchFamily="34" charset="0"/>
              </a:rPr>
              <a:t>/</a:t>
            </a:r>
            <a:r>
              <a:rPr lang="en-US" sz="800" dirty="0" err="1">
                <a:latin typeface="Corbel" panose="020B0503020204020204" pitchFamily="34" charset="0"/>
              </a:rPr>
              <a:t>acetat</a:t>
            </a:r>
            <a:r>
              <a:rPr lang="en-US" sz="800" dirty="0">
                <a:latin typeface="Corbel" panose="020B0503020204020204" pitchFamily="34" charset="0"/>
              </a:rPr>
              <a:t>, </a:t>
            </a:r>
            <a:r>
              <a:rPr lang="en-US" sz="800" dirty="0" err="1">
                <a:latin typeface="Corbel" panose="020B0503020204020204" pitchFamily="34" charset="0"/>
              </a:rPr>
              <a:t>glucoza</a:t>
            </a:r>
            <a:r>
              <a:rPr lang="en-US" sz="800" dirty="0">
                <a:latin typeface="Corbel" panose="020B0503020204020204" pitchFamily="34" charset="0"/>
              </a:rPr>
              <a:t>, &amp; </a:t>
            </a:r>
            <a:r>
              <a:rPr lang="en-US" sz="800" dirty="0" err="1">
                <a:latin typeface="Corbel" panose="020B0503020204020204" pitchFamily="34" charset="0"/>
              </a:rPr>
              <a:t>uneori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alte</a:t>
            </a:r>
            <a:r>
              <a:rPr lang="en-US" sz="800" dirty="0">
                <a:latin typeface="Corbel" panose="020B0503020204020204" pitchFamily="34" charset="0"/>
              </a:rPr>
              <a:t> molecule </a:t>
            </a:r>
            <a:r>
              <a:rPr lang="en-US" sz="800" dirty="0" err="1">
                <a:latin typeface="Corbel" panose="020B0503020204020204" pitchFamily="34" charset="0"/>
              </a:rPr>
              <a:t>mici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  <a:r>
              <a:rPr lang="en-US" sz="800" dirty="0" err="1">
                <a:latin typeface="Corbel" panose="020B0503020204020204" pitchFamily="34" charset="0"/>
              </a:rPr>
              <a:t>Dializantul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este</a:t>
            </a:r>
            <a:r>
              <a:rPr lang="en-US" sz="800" dirty="0">
                <a:latin typeface="Corbel" panose="020B0503020204020204" pitchFamily="34" charset="0"/>
              </a:rPr>
              <a:t> ales </a:t>
            </a:r>
            <a:r>
              <a:rPr lang="en-US" sz="800" dirty="0" err="1">
                <a:latin typeface="Corbel" panose="020B0503020204020204" pitchFamily="34" charset="0"/>
              </a:rPr>
              <a:t>pentru</a:t>
            </a:r>
            <a:r>
              <a:rPr lang="en-US" sz="800" dirty="0">
                <a:latin typeface="Corbel" panose="020B0503020204020204" pitchFamily="34" charset="0"/>
              </a:rPr>
              <a:t> a se </a:t>
            </a:r>
            <a:r>
              <a:rPr lang="en-US" sz="800" dirty="0" err="1">
                <a:latin typeface="Corbel" panose="020B0503020204020204" pitchFamily="34" charset="0"/>
              </a:rPr>
              <a:t>potrivi</a:t>
            </a:r>
            <a:r>
              <a:rPr lang="en-US" sz="800" dirty="0">
                <a:latin typeface="Corbel" panose="020B0503020204020204" pitchFamily="34" charset="0"/>
              </a:rPr>
              <a:t> cu </a:t>
            </a:r>
            <a:r>
              <a:rPr lang="en-US" sz="800" dirty="0" err="1">
                <a:latin typeface="Corbel" panose="020B0503020204020204" pitchFamily="34" charset="0"/>
              </a:rPr>
              <a:t>osmolalitatea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serica</a:t>
            </a:r>
            <a:r>
              <a:rPr lang="en-US" sz="800" dirty="0">
                <a:latin typeface="Corbel" panose="020B0503020204020204" pitchFamily="34" charset="0"/>
              </a:rPr>
              <a:t> &amp; pt. a </a:t>
            </a:r>
            <a:r>
              <a:rPr lang="en-US" sz="800" dirty="0" err="1">
                <a:latin typeface="Corbel" panose="020B0503020204020204" pitchFamily="34" charset="0"/>
              </a:rPr>
              <a:t>corecta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orice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anomalii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chimice</a:t>
            </a:r>
            <a:r>
              <a:rPr lang="en-US" sz="800" dirty="0">
                <a:latin typeface="Corbel" panose="020B0503020204020204" pitchFamily="34" charset="0"/>
              </a:rPr>
              <a:t> ale </a:t>
            </a:r>
            <a:r>
              <a:rPr lang="en-US" sz="800" dirty="0" err="1">
                <a:latin typeface="Corbel" panose="020B0503020204020204" pitchFamily="34" charset="0"/>
              </a:rPr>
              <a:t>sangelui</a:t>
            </a:r>
            <a:r>
              <a:rPr lang="en-US" sz="800" dirty="0">
                <a:latin typeface="Corbel" panose="020B0503020204020204" pitchFamily="34" charset="0"/>
              </a:rPr>
              <a:t>; ex: 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7A414FFC-3C44-4046-8CF4-B45F5A871E31}"/>
              </a:ext>
            </a:extLst>
          </p:cNvPr>
          <p:cNvSpPr/>
          <p:nvPr/>
        </p:nvSpPr>
        <p:spPr>
          <a:xfrm>
            <a:off x="4385217" y="3855482"/>
            <a:ext cx="18401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SOLUTIA DE INLOCUIRE (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RF</a:t>
            </a:r>
            <a:r>
              <a:rPr lang="en-US" sz="900" b="1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poate</a:t>
            </a:r>
            <a:r>
              <a:rPr lang="en-US" sz="800" dirty="0">
                <a:latin typeface="Corbel" panose="020B0503020204020204" pitchFamily="34" charset="0"/>
              </a:rPr>
              <a:t> fi </a:t>
            </a:r>
            <a:r>
              <a:rPr lang="en-US" sz="800" dirty="0" err="1">
                <a:latin typeface="Corbel" panose="020B0503020204020204" pitchFamily="34" charset="0"/>
              </a:rPr>
              <a:t>utilizata</a:t>
            </a:r>
            <a:r>
              <a:rPr lang="en-US" sz="800" dirty="0">
                <a:latin typeface="Corbel" panose="020B0503020204020204" pitchFamily="34" charset="0"/>
              </a:rPr>
              <a:t> pt. a </a:t>
            </a:r>
            <a:r>
              <a:rPr lang="en-US" sz="800" dirty="0" err="1">
                <a:latin typeface="Corbel" panose="020B0503020204020204" pitchFamily="34" charset="0"/>
              </a:rPr>
              <a:t>restabili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volumul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lichid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indepartat</a:t>
            </a:r>
            <a:r>
              <a:rPr lang="en-US" sz="800" dirty="0">
                <a:latin typeface="Corbel" panose="020B0503020204020204" pitchFamily="34" charset="0"/>
              </a:rPr>
              <a:t> de UF in </a:t>
            </a:r>
            <a:r>
              <a:rPr lang="en-US" sz="800" dirty="0" err="1">
                <a:latin typeface="Corbel" panose="020B0503020204020204" pitchFamily="34" charset="0"/>
              </a:rPr>
              <a:t>dializor</a:t>
            </a:r>
            <a:r>
              <a:rPr lang="en-US" sz="800" dirty="0">
                <a:latin typeface="Corbel" panose="020B0503020204020204" pitchFamily="34" charset="0"/>
              </a:rPr>
              <a:t>. Solutia de </a:t>
            </a:r>
            <a:r>
              <a:rPr lang="en-US" sz="800" dirty="0" err="1">
                <a:latin typeface="Corbel" panose="020B0503020204020204" pitchFamily="34" charset="0"/>
              </a:rPr>
              <a:t>inlocuire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va</a:t>
            </a:r>
            <a:r>
              <a:rPr lang="en-US" sz="800" dirty="0">
                <a:latin typeface="Corbel" panose="020B0503020204020204" pitchFamily="34" charset="0"/>
              </a:rPr>
              <a:t> fi </a:t>
            </a:r>
            <a:r>
              <a:rPr lang="en-US" sz="800" dirty="0" err="1">
                <a:latin typeface="Corbel" panose="020B0503020204020204" pitchFamily="34" charset="0"/>
              </a:rPr>
              <a:t>adm.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>
                <a:latin typeface="Corbel" panose="020B0503020204020204" pitchFamily="34" charset="0"/>
              </a:rPr>
              <a:t>pre-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sau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>
                <a:latin typeface="Corbel" panose="020B0503020204020204" pitchFamily="34" charset="0"/>
              </a:rPr>
              <a:t>post-</a:t>
            </a:r>
            <a:r>
              <a:rPr lang="en-US" sz="800" b="1" dirty="0" err="1">
                <a:latin typeface="Corbel" panose="020B0503020204020204" pitchFamily="34" charset="0"/>
              </a:rPr>
              <a:t>dializor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5F2C5982-D200-8C4B-BBF5-E2260F5706D3}"/>
              </a:ext>
            </a:extLst>
          </p:cNvPr>
          <p:cNvSpPr/>
          <p:nvPr/>
        </p:nvSpPr>
        <p:spPr>
          <a:xfrm rot="21080255">
            <a:off x="4115402" y="3157085"/>
            <a:ext cx="158271" cy="154004"/>
          </a:xfrm>
          <a:custGeom>
            <a:avLst/>
            <a:gdLst>
              <a:gd name="connsiteX0" fmla="*/ 13892 w 158271"/>
              <a:gd name="connsiteY0" fmla="*/ 0 h 154004"/>
              <a:gd name="connsiteX1" fmla="*/ 13892 w 158271"/>
              <a:gd name="connsiteY1" fmla="*/ 115503 h 154004"/>
              <a:gd name="connsiteX2" fmla="*/ 158271 w 158271"/>
              <a:gd name="connsiteY2" fmla="*/ 154004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71" h="154004">
                <a:moveTo>
                  <a:pt x="13892" y="0"/>
                </a:moveTo>
                <a:cubicBezTo>
                  <a:pt x="1860" y="44918"/>
                  <a:pt x="-10171" y="89836"/>
                  <a:pt x="13892" y="115503"/>
                </a:cubicBezTo>
                <a:cubicBezTo>
                  <a:pt x="37955" y="141170"/>
                  <a:pt x="98113" y="147587"/>
                  <a:pt x="158271" y="154004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7">
            <a:extLst>
              <a:ext uri="{FF2B5EF4-FFF2-40B4-BE49-F238E27FC236}">
                <a16:creationId xmlns:a16="http://schemas.microsoft.com/office/drawing/2014/main" id="{648DA0BB-C027-3B4E-A1CB-22DAAA292F1D}"/>
              </a:ext>
            </a:extLst>
          </p:cNvPr>
          <p:cNvSpPr/>
          <p:nvPr/>
        </p:nvSpPr>
        <p:spPr>
          <a:xfrm rot="4869754">
            <a:off x="3565030" y="2010753"/>
            <a:ext cx="158271" cy="154004"/>
          </a:xfrm>
          <a:custGeom>
            <a:avLst/>
            <a:gdLst>
              <a:gd name="connsiteX0" fmla="*/ 13892 w 158271"/>
              <a:gd name="connsiteY0" fmla="*/ 0 h 154004"/>
              <a:gd name="connsiteX1" fmla="*/ 13892 w 158271"/>
              <a:gd name="connsiteY1" fmla="*/ 115503 h 154004"/>
              <a:gd name="connsiteX2" fmla="*/ 158271 w 158271"/>
              <a:gd name="connsiteY2" fmla="*/ 154004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71" h="154004">
                <a:moveTo>
                  <a:pt x="13892" y="0"/>
                </a:moveTo>
                <a:cubicBezTo>
                  <a:pt x="1860" y="44918"/>
                  <a:pt x="-10171" y="89836"/>
                  <a:pt x="13892" y="115503"/>
                </a:cubicBezTo>
                <a:cubicBezTo>
                  <a:pt x="37955" y="141170"/>
                  <a:pt x="98113" y="147587"/>
                  <a:pt x="158271" y="154004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6743D20-369D-5F40-BFE8-16F23C32A110}"/>
              </a:ext>
            </a:extLst>
          </p:cNvPr>
          <p:cNvSpPr/>
          <p:nvPr/>
        </p:nvSpPr>
        <p:spPr>
          <a:xfrm>
            <a:off x="6380016" y="3903061"/>
            <a:ext cx="282978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ACCESUL VASCULAR </a:t>
            </a:r>
            <a:r>
              <a:rPr lang="en-US" sz="800" dirty="0" err="1">
                <a:latin typeface="Corbel" panose="020B0503020204020204" pitchFamily="34" charset="0"/>
              </a:rPr>
              <a:t>poate</a:t>
            </a:r>
            <a:r>
              <a:rPr lang="en-US" sz="800" dirty="0">
                <a:latin typeface="Corbel" panose="020B0503020204020204" pitchFamily="34" charset="0"/>
              </a:rPr>
              <a:t> fi</a:t>
            </a:r>
            <a:r>
              <a:rPr lang="en-US" sz="800" i="1" dirty="0">
                <a:latin typeface="Corbel" panose="020B0503020204020204" pitchFamily="34" charset="0"/>
              </a:rPr>
              <a:t> permanent</a:t>
            </a:r>
            <a:r>
              <a:rPr lang="en-US" sz="800" dirty="0">
                <a:latin typeface="Corbel" panose="020B0503020204020204" pitchFamily="34" charset="0"/>
              </a:rPr>
              <a:t> ( </a:t>
            </a:r>
            <a:r>
              <a:rPr lang="en-US" sz="800" b="1" dirty="0">
                <a:latin typeface="Corbel" panose="020B0503020204020204" pitchFamily="34" charset="0"/>
              </a:rPr>
              <a:t> fistula AV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sau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b="1" dirty="0">
                <a:latin typeface="Corbel" panose="020B0503020204020204" pitchFamily="34" charset="0"/>
              </a:rPr>
              <a:t>graft AV</a:t>
            </a:r>
            <a:r>
              <a:rPr lang="en-US" sz="800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accesat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folosind</a:t>
            </a:r>
            <a:r>
              <a:rPr lang="en-US" sz="800" dirty="0">
                <a:latin typeface="Corbel" panose="020B0503020204020204" pitchFamily="34" charset="0"/>
              </a:rPr>
              <a:t> ace, </a:t>
            </a:r>
            <a:r>
              <a:rPr lang="en-US" sz="800" i="1" dirty="0">
                <a:latin typeface="Corbel" panose="020B0503020204020204" pitchFamily="34" charset="0"/>
              </a:rPr>
              <a:t>semi-permanent</a:t>
            </a:r>
            <a:r>
              <a:rPr lang="en-US" sz="800" dirty="0">
                <a:latin typeface="Corbel" panose="020B0503020204020204" pitchFamily="34" charset="0"/>
              </a:rPr>
              <a:t>  ( </a:t>
            </a:r>
            <a:r>
              <a:rPr lang="en-US" sz="800" b="1" dirty="0">
                <a:latin typeface="Corbel" panose="020B0503020204020204" pitchFamily="34" charset="0"/>
              </a:rPr>
              <a:t>CVC </a:t>
            </a:r>
            <a:r>
              <a:rPr lang="en-US" sz="800" b="1" dirty="0" err="1">
                <a:latin typeface="Corbel" panose="020B0503020204020204" pitchFamily="34" charset="0"/>
              </a:rPr>
              <a:t>tunelizat</a:t>
            </a:r>
            <a:r>
              <a:rPr lang="en-US" sz="800" b="1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sau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i="1" dirty="0" err="1">
                <a:latin typeface="Corbel" panose="020B0503020204020204" pitchFamily="34" charset="0"/>
              </a:rPr>
              <a:t>temporar</a:t>
            </a:r>
            <a:r>
              <a:rPr lang="en-US" sz="800" dirty="0">
                <a:latin typeface="Corbel" panose="020B0503020204020204" pitchFamily="34" charset="0"/>
              </a:rPr>
              <a:t> (</a:t>
            </a:r>
            <a:r>
              <a:rPr lang="en-US" sz="800" b="1" dirty="0">
                <a:latin typeface="Corbel" panose="020B0503020204020204" pitchFamily="34" charset="0"/>
              </a:rPr>
              <a:t>CVC ne-</a:t>
            </a:r>
            <a:r>
              <a:rPr lang="en-US" sz="800" b="1" dirty="0" err="1">
                <a:latin typeface="Corbel" panose="020B0503020204020204" pitchFamily="34" charset="0"/>
              </a:rPr>
              <a:t>tunelizat</a:t>
            </a:r>
            <a:r>
              <a:rPr lang="en-US" sz="800" dirty="0">
                <a:latin typeface="Corbel" panose="020B0503020204020204" pitchFamily="34" charset="0"/>
              </a:rPr>
              <a:t>).  NB: </a:t>
            </a:r>
            <a:r>
              <a:rPr lang="en-US" sz="800" dirty="0" err="1">
                <a:latin typeface="Corbel" panose="020B0503020204020204" pitchFamily="34" charset="0"/>
              </a:rPr>
              <a:t>Partea</a:t>
            </a:r>
            <a:r>
              <a:rPr lang="en-US" sz="800" dirty="0">
                <a:latin typeface="Corbel" panose="020B0503020204020204" pitchFamily="34" charset="0"/>
              </a:rPr>
              <a:t> “arterial” (</a:t>
            </a:r>
            <a:r>
              <a:rPr lang="en-US" sz="800" dirty="0" err="1">
                <a:latin typeface="Corbel" panose="020B0503020204020204" pitchFamily="34" charset="0"/>
              </a:rPr>
              <a:t>rosu</a:t>
            </a:r>
            <a:r>
              <a:rPr lang="en-US" sz="800" dirty="0">
                <a:latin typeface="Corbel" panose="020B0503020204020204" pitchFamily="34" charset="0"/>
              </a:rPr>
              <a:t>) </a:t>
            </a:r>
            <a:r>
              <a:rPr lang="en-US" sz="800" dirty="0" err="1">
                <a:latin typeface="Corbel" panose="020B0503020204020204" pitchFamily="34" charset="0"/>
              </a:rPr>
              <a:t>descrie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sangele</a:t>
            </a:r>
            <a:r>
              <a:rPr lang="en-US" sz="800" dirty="0">
                <a:latin typeface="Corbel" panose="020B0503020204020204" pitchFamily="34" charset="0"/>
              </a:rPr>
              <a:t> care </a:t>
            </a:r>
            <a:r>
              <a:rPr lang="en-US" sz="800" dirty="0" err="1">
                <a:latin typeface="Corbel" panose="020B0503020204020204" pitchFamily="34" charset="0"/>
              </a:rPr>
              <a:t>iese</a:t>
            </a:r>
            <a:r>
              <a:rPr lang="en-US" sz="800" dirty="0">
                <a:latin typeface="Corbel" panose="020B0503020204020204" pitchFamily="34" charset="0"/>
              </a:rPr>
              <a:t>; NU </a:t>
            </a:r>
            <a:r>
              <a:rPr lang="en-US" sz="800" dirty="0" err="1">
                <a:latin typeface="Corbel" panose="020B0503020204020204" pitchFamily="34" charset="0"/>
              </a:rPr>
              <a:t>inseamna</a:t>
            </a:r>
            <a:r>
              <a:rPr lang="en-US" sz="800" dirty="0">
                <a:latin typeface="Corbel" panose="020B0503020204020204" pitchFamily="34" charset="0"/>
              </a:rPr>
              <a:t> ca vine </a:t>
            </a:r>
            <a:r>
              <a:rPr lang="en-US" sz="800" dirty="0" err="1">
                <a:latin typeface="Corbel" panose="020B0503020204020204" pitchFamily="34" charset="0"/>
              </a:rPr>
              <a:t>dintr</a:t>
            </a:r>
            <a:r>
              <a:rPr lang="en-US" sz="800" dirty="0">
                <a:latin typeface="Corbel" panose="020B0503020204020204" pitchFamily="34" charset="0"/>
              </a:rPr>
              <a:t>-o </a:t>
            </a:r>
            <a:r>
              <a:rPr lang="en-US" sz="800" dirty="0" err="1">
                <a:latin typeface="Corbel" panose="020B0503020204020204" pitchFamily="34" charset="0"/>
              </a:rPr>
              <a:t>artera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BFD88A3D-A45B-CE4C-BA50-640AC5E5D723}"/>
                  </a:ext>
                </a:extLst>
              </p:cNvPr>
              <p:cNvSpPr/>
              <p:nvPr/>
            </p:nvSpPr>
            <p:spPr>
              <a:xfrm>
                <a:off x="2222318" y="954985"/>
                <a:ext cx="2430889" cy="32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𝑻𝑴𝑷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GB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𝒑𝒓𝒆</m:t>
                              </m:r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𝒇𝒊𝒍𝒕</m:t>
                              </m:r>
                              <m:r>
                                <a:rPr kumimoji="0" lang="en-GB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𝒓𝒖</m:t>
                              </m:r>
                            </m:sub>
                          </m:s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𝒓𝒆𝒕𝒖𝒓</m:t>
                              </m:r>
                            </m:sub>
                          </m:sSub>
                        </m:num>
                        <m:den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𝒆𝒇</m:t>
                          </m:r>
                          <m:r>
                            <a:rPr kumimoji="0" lang="en-GB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𝒖𝒆𝒏𝒕</m:t>
                          </m:r>
                        </m:sub>
                      </m:sSub>
                    </m:oMath>
                  </m:oMathPara>
                </a14:m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BFD88A3D-A45B-CE4C-BA50-640AC5E5D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18" y="954985"/>
                <a:ext cx="2430889" cy="3272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6951B42E-CEF9-CB4A-9D27-2AAFCD0FD9CC}"/>
                  </a:ext>
                </a:extLst>
              </p:cNvPr>
              <p:cNvSpPr/>
              <p:nvPr/>
            </p:nvSpPr>
            <p:spPr>
              <a:xfrm>
                <a:off x="1757237" y="1017794"/>
                <a:ext cx="99413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𝑼𝑭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𝑻𝑴𝑷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6951B42E-CEF9-CB4A-9D27-2AAFCD0FD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37" y="1017794"/>
                <a:ext cx="994130" cy="230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8FD34909-5960-9D4E-B59B-BF253605A3DC}"/>
              </a:ext>
            </a:extLst>
          </p:cNvPr>
          <p:cNvCxnSpPr>
            <a:cxnSpLocks/>
          </p:cNvCxnSpPr>
          <p:nvPr/>
        </p:nvCxnSpPr>
        <p:spPr>
          <a:xfrm flipH="1">
            <a:off x="4935682" y="2931315"/>
            <a:ext cx="1" cy="21925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Rectangle 384">
            <a:extLst>
              <a:ext uri="{FF2B5EF4-FFF2-40B4-BE49-F238E27FC236}">
                <a16:creationId xmlns:a16="http://schemas.microsoft.com/office/drawing/2014/main" id="{1263B27D-19A9-FF43-A85A-9B39584FCAC2}"/>
              </a:ext>
            </a:extLst>
          </p:cNvPr>
          <p:cNvSpPr/>
          <p:nvPr/>
        </p:nvSpPr>
        <p:spPr>
          <a:xfrm>
            <a:off x="6315751" y="2482499"/>
            <a:ext cx="784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Antagonizare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anticoagulant </a:t>
            </a:r>
          </a:p>
        </p:txBody>
      </p: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1A16181C-6AA8-3348-9CBD-AB149E1DE436}"/>
              </a:ext>
            </a:extLst>
          </p:cNvPr>
          <p:cNvCxnSpPr>
            <a:cxnSpLocks/>
          </p:cNvCxnSpPr>
          <p:nvPr/>
        </p:nvCxnSpPr>
        <p:spPr>
          <a:xfrm>
            <a:off x="6793608" y="2783968"/>
            <a:ext cx="0" cy="23737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 394">
            <a:extLst>
              <a:ext uri="{FF2B5EF4-FFF2-40B4-BE49-F238E27FC236}">
                <a16:creationId xmlns:a16="http://schemas.microsoft.com/office/drawing/2014/main" id="{AF9976D8-B60B-8E43-8C0A-9B84DB3FDA1A}"/>
              </a:ext>
            </a:extLst>
          </p:cNvPr>
          <p:cNvSpPr/>
          <p:nvPr/>
        </p:nvSpPr>
        <p:spPr>
          <a:xfrm>
            <a:off x="7380493" y="430166"/>
            <a:ext cx="178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ANTICOAGULAREA </a:t>
            </a:r>
            <a:r>
              <a:rPr lang="en-US" sz="800" b="1" i="1" dirty="0" err="1">
                <a:latin typeface="Corbel" panose="020B0503020204020204" pitchFamily="34" charset="0"/>
              </a:rPr>
              <a:t>poate</a:t>
            </a:r>
            <a:r>
              <a:rPr lang="en-US" sz="800" dirty="0">
                <a:latin typeface="Corbel" panose="020B0503020204020204" pitchFamily="34" charset="0"/>
              </a:rPr>
              <a:t> fi </a:t>
            </a:r>
            <a:r>
              <a:rPr lang="en-US" sz="800" dirty="0" err="1">
                <a:latin typeface="Corbel" panose="020B0503020204020204" pitchFamily="34" charset="0"/>
              </a:rPr>
              <a:t>folosita</a:t>
            </a:r>
            <a:r>
              <a:rPr lang="en-US" sz="800" dirty="0">
                <a:latin typeface="Corbel" panose="020B0503020204020204" pitchFamily="34" charset="0"/>
              </a:rPr>
              <a:t> pt. a reduce </a:t>
            </a:r>
            <a:r>
              <a:rPr lang="en-US" sz="800" dirty="0" err="1">
                <a:latin typeface="Corbel" panose="020B0503020204020204" pitchFamily="34" charset="0"/>
              </a:rPr>
              <a:t>tromboza</a:t>
            </a:r>
            <a:r>
              <a:rPr lang="en-US" sz="800" dirty="0">
                <a:latin typeface="Corbel" panose="020B0503020204020204" pitchFamily="34" charset="0"/>
              </a:rPr>
              <a:t> in circuit. De </a:t>
            </a:r>
            <a:r>
              <a:rPr lang="en-US" sz="800" dirty="0" err="1">
                <a:latin typeface="Corbel" panose="020B0503020204020204" pitchFamily="34" charset="0"/>
              </a:rPr>
              <a:t>obicei</a:t>
            </a:r>
            <a:r>
              <a:rPr lang="en-US" sz="800" dirty="0">
                <a:latin typeface="Corbel" panose="020B0503020204020204" pitchFamily="34" charset="0"/>
              </a:rPr>
              <a:t> e </a:t>
            </a:r>
            <a:r>
              <a:rPr lang="en-US" sz="800" dirty="0" err="1">
                <a:latin typeface="Corbel" panose="020B0503020204020204" pitchFamily="34" charset="0"/>
              </a:rPr>
              <a:t>antagonizata</a:t>
            </a:r>
            <a:r>
              <a:rPr lang="en-US" sz="800" dirty="0">
                <a:latin typeface="Corbel" panose="020B0503020204020204" pitchFamily="34" charset="0"/>
              </a:rPr>
              <a:t>  la </a:t>
            </a:r>
            <a:r>
              <a:rPr lang="en-US" sz="800" dirty="0" err="1">
                <a:latin typeface="Corbel" panose="020B0503020204020204" pitchFamily="34" charset="0"/>
              </a:rPr>
              <a:t>retur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F756D6-B1D9-D747-A9C3-42FF98C4A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59604"/>
              </p:ext>
            </p:extLst>
          </p:nvPr>
        </p:nvGraphicFramePr>
        <p:xfrm>
          <a:off x="-82467" y="4644632"/>
          <a:ext cx="4609645" cy="233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618">
                  <a:extLst>
                    <a:ext uri="{9D8B030D-6E8A-4147-A177-3AD203B41FA5}">
                      <a16:colId xmlns:a16="http://schemas.microsoft.com/office/drawing/2014/main" val="1719911813"/>
                    </a:ext>
                  </a:extLst>
                </a:gridCol>
                <a:gridCol w="1127519">
                  <a:extLst>
                    <a:ext uri="{9D8B030D-6E8A-4147-A177-3AD203B41FA5}">
                      <a16:colId xmlns:a16="http://schemas.microsoft.com/office/drawing/2014/main" val="425953906"/>
                    </a:ext>
                  </a:extLst>
                </a:gridCol>
                <a:gridCol w="1181436">
                  <a:extLst>
                    <a:ext uri="{9D8B030D-6E8A-4147-A177-3AD203B41FA5}">
                      <a16:colId xmlns:a16="http://schemas.microsoft.com/office/drawing/2014/main" val="2764935471"/>
                    </a:ext>
                  </a:extLst>
                </a:gridCol>
                <a:gridCol w="1480072">
                  <a:extLst>
                    <a:ext uri="{9D8B030D-6E8A-4147-A177-3AD203B41FA5}">
                      <a16:colId xmlns:a16="http://schemas.microsoft.com/office/drawing/2014/main" val="511577365"/>
                    </a:ext>
                  </a:extLst>
                </a:gridCol>
              </a:tblGrid>
              <a:tr h="197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HDI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(HD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Intermitenta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SLEDD 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Dializa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zilnica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sustinuta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cu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eficienta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scazuta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CRRT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Terapie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substitutie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renala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continua)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30451"/>
                  </a:ext>
                </a:extLst>
              </a:tr>
              <a:tr h="36775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Descriere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Sesiuni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3 – 5 h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folosind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aparate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standard de 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sesiuni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12h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folosind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aparate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standard de 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sesiuni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24h (continue)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folosind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aparate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CRRT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42463"/>
                  </a:ext>
                </a:extLst>
              </a:tr>
              <a:tr h="27097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Logistica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obicei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efectuata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asist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dializa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Necesita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apa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proaspata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conexiuni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scurgere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obicei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efectuata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in TI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Necesita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pungi sterile 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lichid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69005"/>
                  </a:ext>
                </a:extLst>
              </a:tr>
              <a:tr h="176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Acces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Vascular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Fistula/Graft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CVC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obicei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necesita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CVC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Necesita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CVC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81201"/>
                  </a:ext>
                </a:extLst>
              </a:tr>
              <a:tr h="27097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rgbClr val="C00000"/>
                          </a:solidFill>
                        </a:rPr>
                        <a:t>QB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600" b="1" dirty="0">
                          <a:solidFill>
                            <a:schemeClr val="accent1"/>
                          </a:solidFill>
                        </a:rPr>
                        <a:t>QD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rgbClr val="C00000"/>
                          </a:solidFill>
                        </a:rPr>
                        <a:t>&gt; 300 ml/min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accent1"/>
                          </a:solidFill>
                        </a:rPr>
                        <a:t>&gt; 500 ml/min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rgbClr val="C00000"/>
                          </a:solidFill>
                        </a:rPr>
                        <a:t>~ 200 ml/min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accent1"/>
                          </a:solidFill>
                        </a:rPr>
                        <a:t>100-200 ml/min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rgbClr val="C00000"/>
                          </a:solidFill>
                        </a:rPr>
                        <a:t>&lt; 200 ml/min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accent1"/>
                          </a:solidFill>
                        </a:rPr>
                        <a:t>&lt;50 ml/min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depinde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mod.)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48435"/>
                  </a:ext>
                </a:extLst>
              </a:tr>
              <a:tr h="27097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Clearance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Cel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mai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mare; ideal pt.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hiperK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toxine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Moderat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Mic;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hlinkClick r:id="rId12"/>
                        </a:rPr>
                        <a:t>ideal pt. corectii lente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ale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anormalitatilor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eliminare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lichid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77076"/>
                  </a:ext>
                </a:extLst>
              </a:tr>
              <a:tr h="176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Hemodinamica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Hipotensiune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obicei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Hipotensiune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mai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rar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Hipotensiune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b="0" u="sng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f.rar</a:t>
                      </a:r>
                      <a:endParaRPr lang="en-US" sz="600" b="0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30834"/>
                  </a:ext>
                </a:extLst>
              </a:tr>
              <a:tr h="36775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Alte </a:t>
                      </a:r>
                      <a:r>
                        <a:rPr lang="en-US" sz="600" b="1" dirty="0" err="1">
                          <a:solidFill>
                            <a:schemeClr val="tx1"/>
                          </a:solidFill>
                        </a:rPr>
                        <a:t>riscuri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Risc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sindro</a:t>
                      </a:r>
                      <a:r>
                        <a:rPr lang="en-US" sz="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r>
                        <a:rPr 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dezechilbru</a:t>
                      </a:r>
                      <a:r>
                        <a:rPr 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dializa</a:t>
                      </a:r>
                      <a:endParaRPr 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Risc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hipoPhos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farmacocinetica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med.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neclara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Risc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tromboza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imobilitate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, cost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ridicat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6965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37052CA-E579-A346-91AD-375A9D463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47677"/>
              </p:ext>
            </p:extLst>
          </p:nvPr>
        </p:nvGraphicFramePr>
        <p:xfrm>
          <a:off x="4498745" y="4645342"/>
          <a:ext cx="4645253" cy="220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113">
                  <a:extLst>
                    <a:ext uri="{9D8B030D-6E8A-4147-A177-3AD203B41FA5}">
                      <a16:colId xmlns:a16="http://schemas.microsoft.com/office/drawing/2014/main" val="483595493"/>
                    </a:ext>
                  </a:extLst>
                </a:gridCol>
                <a:gridCol w="2695306">
                  <a:extLst>
                    <a:ext uri="{9D8B030D-6E8A-4147-A177-3AD203B41FA5}">
                      <a16:colId xmlns:a16="http://schemas.microsoft.com/office/drawing/2014/main" val="75610214"/>
                    </a:ext>
                  </a:extLst>
                </a:gridCol>
                <a:gridCol w="1147834">
                  <a:extLst>
                    <a:ext uri="{9D8B030D-6E8A-4147-A177-3AD203B41FA5}">
                      <a16:colId xmlns:a16="http://schemas.microsoft.com/office/drawing/2014/main" val="1598947381"/>
                    </a:ext>
                  </a:extLst>
                </a:gridCol>
              </a:tblGrid>
              <a:tr h="20460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hlinkClick r:id="rId14"/>
                        </a:rPr>
                        <a:t>Mod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CRRT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Schematic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84524"/>
                  </a:ext>
                </a:extLst>
              </a:tr>
              <a:tr h="420691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SC</a:t>
                      </a:r>
                      <a:r>
                        <a:rPr lang="en-US" sz="700" b="0" dirty="0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UF continua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lenta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; UF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elimina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lichidul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dar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ofera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aproape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nici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un clearance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nu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corecteaza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pH-ul; nu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necesita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lichid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inlocuire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Corecteaza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numai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supraincarcarea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volemica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28152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700" b="0" dirty="0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DIN Condensed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7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rbel" panose="020B0503020204020204" pitchFamily="34" charset="0"/>
                        </a:rPr>
                        <a:t>a.k.a.</a:t>
                      </a:r>
                      <a:r>
                        <a:rPr lang="en-US" sz="7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700" b="0" dirty="0" err="1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HF</a:t>
                      </a:r>
                      <a:r>
                        <a:rPr lang="en-US" sz="7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Condensed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Hemofiltrare</a:t>
                      </a:r>
                      <a:r>
                        <a:rPr lang="en-US" sz="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venovenoasa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 continua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Ofera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clearence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prin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1" i="1" dirty="0" err="1">
                          <a:solidFill>
                            <a:schemeClr val="tx1"/>
                          </a:solidFill>
                        </a:rPr>
                        <a:t>convectie</a:t>
                      </a:r>
                      <a:r>
                        <a:rPr lang="en-US" sz="700" b="1" i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i="0" dirty="0" err="1">
                          <a:solidFill>
                            <a:schemeClr val="tx1"/>
                          </a:solidFill>
                        </a:rPr>
                        <a:t>prin</a:t>
                      </a:r>
                      <a:r>
                        <a:rPr lang="en-US" sz="7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i="0" dirty="0" err="1">
                          <a:solidFill>
                            <a:schemeClr val="tx1"/>
                          </a:solidFill>
                        </a:rPr>
                        <a:t>filtrarea</a:t>
                      </a:r>
                      <a:r>
                        <a:rPr lang="en-US" sz="7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i="0" dirty="0" err="1">
                          <a:solidFill>
                            <a:schemeClr val="tx1"/>
                          </a:solidFill>
                        </a:rPr>
                        <a:t>unui</a:t>
                      </a:r>
                      <a:r>
                        <a:rPr lang="en-US" sz="7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i="0" dirty="0" err="1">
                          <a:solidFill>
                            <a:schemeClr val="tx1"/>
                          </a:solidFill>
                        </a:rPr>
                        <a:t>volum</a:t>
                      </a:r>
                      <a:r>
                        <a:rPr lang="en-US" sz="700" b="0" i="0" dirty="0">
                          <a:solidFill>
                            <a:schemeClr val="tx1"/>
                          </a:solidFill>
                        </a:rPr>
                        <a:t> mare de </a:t>
                      </a:r>
                      <a:r>
                        <a:rPr lang="en-US" sz="700" b="0" i="0" dirty="0" err="1">
                          <a:solidFill>
                            <a:schemeClr val="tx1"/>
                          </a:solidFill>
                        </a:rPr>
                        <a:t>sange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Lichidul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substitutie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restabileste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volumul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pierdut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Corecteaza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uremia,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diselectrolitemii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, pH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hipervolemia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877226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700" b="0" dirty="0">
                          <a:solidFill>
                            <a:schemeClr val="accent5"/>
                          </a:solidFill>
                          <a:latin typeface="DIN Condensed" pitchFamily="2" charset="0"/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err="1">
                          <a:solidFill>
                            <a:schemeClr val="accent1"/>
                          </a:solidFill>
                        </a:rPr>
                        <a:t>Hemodializa</a:t>
                      </a:r>
                      <a:r>
                        <a:rPr lang="en-US" sz="7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venovenoasa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 continua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Asigura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clearence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prin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1" i="1" dirty="0" err="1">
                          <a:solidFill>
                            <a:schemeClr val="tx1"/>
                          </a:solidFill>
                        </a:rPr>
                        <a:t>difuziune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prin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rularea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sol.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dializa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sens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opus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fluxului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sange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Nu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utilizeaza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solutii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inlocuire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Corecteaza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usor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uremia,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diselectrolitemii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, 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64823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700" b="0" dirty="0">
                          <a:solidFill>
                            <a:schemeClr val="accent5"/>
                          </a:solidFill>
                          <a:latin typeface="DIN Condensed" pitchFamily="2" charset="0"/>
                        </a:rPr>
                        <a:t>HD</a:t>
                      </a:r>
                      <a:r>
                        <a:rPr lang="en-US" sz="700" b="0" dirty="0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Hemo</a:t>
                      </a:r>
                      <a:r>
                        <a:rPr lang="en-US" sz="700" b="1" dirty="0" err="1">
                          <a:solidFill>
                            <a:schemeClr val="accent1"/>
                          </a:solidFill>
                        </a:rPr>
                        <a:t>dia</a:t>
                      </a:r>
                      <a:r>
                        <a:rPr lang="en-US" sz="7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filtrare</a:t>
                      </a:r>
                      <a:r>
                        <a:rPr lang="en-US" sz="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venovenoasa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 continua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Clereance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ridicat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folosind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atat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UF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7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debitul</a:t>
                      </a:r>
                      <a:r>
                        <a:rPr lang="en-US" sz="7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dializant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ambele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1" i="1" dirty="0" err="1">
                          <a:solidFill>
                            <a:schemeClr val="tx1"/>
                          </a:solidFill>
                        </a:rPr>
                        <a:t>convectia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700" b="1" i="1" dirty="0" err="1">
                          <a:solidFill>
                            <a:schemeClr val="tx1"/>
                          </a:solidFill>
                        </a:rPr>
                        <a:t>difuziunea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).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Utilizeaza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solutii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substitutie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 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Permite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eliminarea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lichid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corectia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electroliti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pH.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Bun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pentru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eliminarea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toxinelor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6324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5C589A2B-3B96-7446-9D28-3976E224F9CF}"/>
              </a:ext>
            </a:extLst>
          </p:cNvPr>
          <p:cNvGrpSpPr/>
          <p:nvPr/>
        </p:nvGrpSpPr>
        <p:grpSpPr>
          <a:xfrm>
            <a:off x="7771620" y="4924543"/>
            <a:ext cx="1255301" cy="299822"/>
            <a:chOff x="7815674" y="5008808"/>
            <a:chExt cx="1255301" cy="2998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1BA6FE-C583-7645-8DDE-C677AD302345}"/>
                </a:ext>
              </a:extLst>
            </p:cNvPr>
            <p:cNvSpPr txBox="1"/>
            <p:nvPr/>
          </p:nvSpPr>
          <p:spPr>
            <a:xfrm>
              <a:off x="8567920" y="5108575"/>
              <a:ext cx="2840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4"/>
                  </a:solidFill>
                </a:rPr>
                <a:t>UF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35DFBD-D7D7-6D45-B260-CF740B90BF14}"/>
                </a:ext>
              </a:extLst>
            </p:cNvPr>
            <p:cNvGrpSpPr/>
            <p:nvPr/>
          </p:nvGrpSpPr>
          <p:grpSpPr>
            <a:xfrm>
              <a:off x="7815674" y="5008808"/>
              <a:ext cx="1255301" cy="256916"/>
              <a:chOff x="7815674" y="5008808"/>
              <a:chExt cx="1255301" cy="25691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EF9E92B-40E1-7D49-B967-0C957BB6906A}"/>
                  </a:ext>
                </a:extLst>
              </p:cNvPr>
              <p:cNvSpPr/>
              <p:nvPr/>
            </p:nvSpPr>
            <p:spPr>
              <a:xfrm rot="5400000">
                <a:off x="8561258" y="5147247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D30516C5-1F0B-9642-9B57-A2FB860C5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8834" y="5141241"/>
                <a:ext cx="0" cy="121308"/>
              </a:xfrm>
              <a:prstGeom prst="line">
                <a:avLst/>
              </a:prstGeom>
              <a:ln w="127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5ACB544-903C-7548-9F46-BD249056C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5674" y="5073650"/>
                <a:ext cx="1255301" cy="0"/>
              </a:xfrm>
              <a:prstGeom prst="line">
                <a:avLst/>
              </a:prstGeom>
              <a:ln w="1270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56B237-0DFD-D04F-924E-AB38B1A81EBA}"/>
                  </a:ext>
                </a:extLst>
              </p:cNvPr>
              <p:cNvSpPr/>
              <p:nvPr/>
            </p:nvSpPr>
            <p:spPr>
              <a:xfrm>
                <a:off x="8114445" y="506349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BDD23A-EDB6-1146-AAD6-B41950AC4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5674" y="5073650"/>
                <a:ext cx="1255301" cy="0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707D8FE7-07E0-7E4F-B9E2-54F527C02810}"/>
                  </a:ext>
                </a:extLst>
              </p:cNvPr>
              <p:cNvSpPr/>
              <p:nvPr/>
            </p:nvSpPr>
            <p:spPr>
              <a:xfrm>
                <a:off x="8625508" y="506349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536C76A-9ABD-B947-8DD7-512285FF6C5F}"/>
                  </a:ext>
                </a:extLst>
              </p:cNvPr>
              <p:cNvSpPr/>
              <p:nvPr/>
            </p:nvSpPr>
            <p:spPr>
              <a:xfrm rot="5400000">
                <a:off x="8190504" y="5147246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B10B812-6AD9-6145-B6E9-9F16253A1992}"/>
                  </a:ext>
                </a:extLst>
              </p:cNvPr>
              <p:cNvSpPr/>
              <p:nvPr/>
            </p:nvSpPr>
            <p:spPr>
              <a:xfrm>
                <a:off x="8144569" y="500880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081CE8CF-A954-CC49-BE33-AC3B4EB36C09}"/>
                  </a:ext>
                </a:extLst>
              </p:cNvPr>
              <p:cNvSpPr/>
              <p:nvPr/>
            </p:nvSpPr>
            <p:spPr>
              <a:xfrm>
                <a:off x="8594224" y="500880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A20C12-1093-9640-BB08-99D133E7E133}"/>
                  </a:ext>
                </a:extLst>
              </p:cNvPr>
              <p:cNvSpPr/>
              <p:nvPr/>
            </p:nvSpPr>
            <p:spPr>
              <a:xfrm>
                <a:off x="8156697" y="5018292"/>
                <a:ext cx="491036" cy="1261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41678BE-0733-2548-97AB-F54CC1E861C4}"/>
                  </a:ext>
                </a:extLst>
              </p:cNvPr>
              <p:cNvSpPr/>
              <p:nvPr/>
            </p:nvSpPr>
            <p:spPr>
              <a:xfrm>
                <a:off x="8153964" y="5017686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6F83AB79-E170-3E4C-B1E5-41CB210477CB}"/>
                  </a:ext>
                </a:extLst>
              </p:cNvPr>
              <p:cNvSpPr/>
              <p:nvPr/>
            </p:nvSpPr>
            <p:spPr>
              <a:xfrm>
                <a:off x="8627321" y="5017685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8723C42-B14D-7D4B-92B3-F63A176F8E56}"/>
                  </a:ext>
                </a:extLst>
              </p:cNvPr>
              <p:cNvSpPr/>
              <p:nvPr/>
            </p:nvSpPr>
            <p:spPr>
              <a:xfrm>
                <a:off x="8176095" y="501768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4CE05955-EA1E-114F-A539-C61542C2847D}"/>
                  </a:ext>
                </a:extLst>
              </p:cNvPr>
              <p:cNvSpPr/>
              <p:nvPr/>
            </p:nvSpPr>
            <p:spPr>
              <a:xfrm>
                <a:off x="8600574" y="501768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BEA7EC8-D8C1-1048-A02D-C357ACAF6126}"/>
                  </a:ext>
                </a:extLst>
              </p:cNvPr>
              <p:cNvGrpSpPr/>
              <p:nvPr/>
            </p:nvGrpSpPr>
            <p:grpSpPr>
              <a:xfrm>
                <a:off x="8177165" y="5054781"/>
                <a:ext cx="444206" cy="339"/>
                <a:chOff x="8046990" y="5054781"/>
                <a:chExt cx="444206" cy="339"/>
              </a:xfrm>
            </p:grpSpPr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19AE0572-9342-E245-BDC4-96FCD699C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DBE5D7E0-8F5F-D047-B1AE-B9F99B5244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0272EC72-F7E1-8A48-8746-631946FB10FE}"/>
                  </a:ext>
                </a:extLst>
              </p:cNvPr>
              <p:cNvGrpSpPr/>
              <p:nvPr/>
            </p:nvGrpSpPr>
            <p:grpSpPr>
              <a:xfrm>
                <a:off x="8177165" y="5034006"/>
                <a:ext cx="444206" cy="339"/>
                <a:chOff x="8046990" y="5054781"/>
                <a:chExt cx="444206" cy="339"/>
              </a:xfrm>
            </p:grpSpPr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BF39CCD4-F5F0-4F46-912B-F253C5C53C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F27A9228-2DF7-9247-8759-D87809D86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97309F2E-928A-434A-9496-98FF2BC963ED}"/>
                  </a:ext>
                </a:extLst>
              </p:cNvPr>
              <p:cNvGrpSpPr/>
              <p:nvPr/>
            </p:nvGrpSpPr>
            <p:grpSpPr>
              <a:xfrm>
                <a:off x="8179520" y="5073311"/>
                <a:ext cx="444206" cy="339"/>
                <a:chOff x="8046990" y="5054781"/>
                <a:chExt cx="444206" cy="339"/>
              </a:xfrm>
            </p:grpSpPr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6C8F2DB7-CFAC-FC43-85D4-72F8787003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DEADDEF5-2A4F-5948-A3BB-1E1EC268F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F6BBB8F2-B207-1948-AA1A-E24AD992146F}"/>
                  </a:ext>
                </a:extLst>
              </p:cNvPr>
              <p:cNvGrpSpPr/>
              <p:nvPr/>
            </p:nvGrpSpPr>
            <p:grpSpPr>
              <a:xfrm>
                <a:off x="8177165" y="5092700"/>
                <a:ext cx="444206" cy="339"/>
                <a:chOff x="8046990" y="5054781"/>
                <a:chExt cx="444206" cy="339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0BB1CEA8-3F05-FB4A-AEB5-7F377C7584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FE237329-0134-E94E-8BCA-B61A676102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FDB0897A-BD46-6B48-8944-8756C35D5CC6}"/>
                  </a:ext>
                </a:extLst>
              </p:cNvPr>
              <p:cNvGrpSpPr/>
              <p:nvPr/>
            </p:nvGrpSpPr>
            <p:grpSpPr>
              <a:xfrm>
                <a:off x="8177165" y="5113435"/>
                <a:ext cx="444206" cy="339"/>
                <a:chOff x="8046990" y="5054781"/>
                <a:chExt cx="444206" cy="339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53E6E344-E5D2-4A44-BA11-A87B2AE40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5AA3E2D-C0FD-4942-AB27-49FF81BAC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C3915A8-519A-3E45-A651-970059CB0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6361" y="5144416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146A841-365B-EB4D-A168-C3A1EBD27A9F}"/>
                </a:ext>
              </a:extLst>
            </p:cNvPr>
            <p:cNvCxnSpPr>
              <a:cxnSpLocks/>
            </p:cNvCxnSpPr>
            <p:nvPr/>
          </p:nvCxnSpPr>
          <p:spPr>
            <a:xfrm>
              <a:off x="7894207" y="5013325"/>
              <a:ext cx="192255" cy="0"/>
            </a:xfrm>
            <a:prstGeom prst="straightConnector1">
              <a:avLst/>
            </a:prstGeom>
            <a:ln>
              <a:solidFill>
                <a:srgbClr val="AE2D2A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B204FD3B-A0EE-AD45-ADEC-268C6D14606B}"/>
                </a:ext>
              </a:extLst>
            </p:cNvPr>
            <p:cNvCxnSpPr>
              <a:cxnSpLocks/>
            </p:cNvCxnSpPr>
            <p:nvPr/>
          </p:nvCxnSpPr>
          <p:spPr>
            <a:xfrm>
              <a:off x="8632671" y="5168900"/>
              <a:ext cx="0" cy="104775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B069B8-D286-BA49-B225-AA855390D7BD}"/>
              </a:ext>
            </a:extLst>
          </p:cNvPr>
          <p:cNvGrpSpPr/>
          <p:nvPr/>
        </p:nvGrpSpPr>
        <p:grpSpPr>
          <a:xfrm>
            <a:off x="7786069" y="5336611"/>
            <a:ext cx="1255301" cy="410313"/>
            <a:chOff x="7810844" y="5592905"/>
            <a:chExt cx="1255301" cy="410313"/>
          </a:xfrm>
        </p:grpSpPr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435852F-F219-4B49-AFB1-F0EC335663E6}"/>
                </a:ext>
              </a:extLst>
            </p:cNvPr>
            <p:cNvGrpSpPr/>
            <p:nvPr/>
          </p:nvGrpSpPr>
          <p:grpSpPr>
            <a:xfrm>
              <a:off x="7810844" y="5703396"/>
              <a:ext cx="1255301" cy="299822"/>
              <a:chOff x="7815674" y="5008808"/>
              <a:chExt cx="1255301" cy="299822"/>
            </a:xfrm>
          </p:grpSpPr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2FD7E837-0DD2-744C-B27D-D30FE28407D6}"/>
                  </a:ext>
                </a:extLst>
              </p:cNvPr>
              <p:cNvSpPr txBox="1"/>
              <p:nvPr/>
            </p:nvSpPr>
            <p:spPr>
              <a:xfrm>
                <a:off x="8567920" y="5108575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4"/>
                    </a:solidFill>
                  </a:rPr>
                  <a:t>UF</a:t>
                </a:r>
              </a:p>
            </p:txBody>
          </p: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B0927C8-7C90-9A49-9E36-CE8D4C3B75B3}"/>
                  </a:ext>
                </a:extLst>
              </p:cNvPr>
              <p:cNvGrpSpPr/>
              <p:nvPr/>
            </p:nvGrpSpPr>
            <p:grpSpPr>
              <a:xfrm>
                <a:off x="7815674" y="5008808"/>
                <a:ext cx="1255301" cy="256916"/>
                <a:chOff x="7815674" y="5008808"/>
                <a:chExt cx="1255301" cy="256916"/>
              </a:xfrm>
            </p:grpSpPr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1CCE3964-5B71-E845-B540-B5DBBF538A62}"/>
                    </a:ext>
                  </a:extLst>
                </p:cNvPr>
                <p:cNvSpPr/>
                <p:nvPr/>
              </p:nvSpPr>
              <p:spPr>
                <a:xfrm rot="5400000">
                  <a:off x="8561258" y="5147247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610B6AF5-C3F5-554E-8746-365E8896C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8834" y="5141241"/>
                  <a:ext cx="0" cy="121308"/>
                </a:xfrm>
                <a:prstGeom prst="line">
                  <a:avLst/>
                </a:prstGeom>
                <a:ln w="12700" cmpd="sng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84EEEDC4-EBDB-F04D-AAB1-07B69C3598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5674" y="5073650"/>
                  <a:ext cx="1255301" cy="0"/>
                </a:xfrm>
                <a:prstGeom prst="line">
                  <a:avLst/>
                </a:prstGeom>
                <a:ln w="12700" cmpd="sng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81DE98CB-E83F-1B43-8CCC-5C7825BADD72}"/>
                    </a:ext>
                  </a:extLst>
                </p:cNvPr>
                <p:cNvSpPr/>
                <p:nvPr/>
              </p:nvSpPr>
              <p:spPr>
                <a:xfrm>
                  <a:off x="8114445" y="506349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9D1D1FFF-6539-FB42-BB6D-45C493FBB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5674" y="5073650"/>
                  <a:ext cx="1255301" cy="0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780A628B-352D-0446-B57B-1B27DAB7122C}"/>
                    </a:ext>
                  </a:extLst>
                </p:cNvPr>
                <p:cNvSpPr/>
                <p:nvPr/>
              </p:nvSpPr>
              <p:spPr>
                <a:xfrm>
                  <a:off x="8625508" y="506349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C95F4DAB-CC3E-8F4D-A720-760210A7D05A}"/>
                    </a:ext>
                  </a:extLst>
                </p:cNvPr>
                <p:cNvSpPr/>
                <p:nvPr/>
              </p:nvSpPr>
              <p:spPr>
                <a:xfrm rot="5400000">
                  <a:off x="8190504" y="5147246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6BAF6FD8-03BB-CE41-8C6E-F318A7BCAE9B}"/>
                    </a:ext>
                  </a:extLst>
                </p:cNvPr>
                <p:cNvSpPr/>
                <p:nvPr/>
              </p:nvSpPr>
              <p:spPr>
                <a:xfrm>
                  <a:off x="8144569" y="500880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EA6A691B-B4E8-8240-AC40-8BA179EF7790}"/>
                    </a:ext>
                  </a:extLst>
                </p:cNvPr>
                <p:cNvSpPr/>
                <p:nvPr/>
              </p:nvSpPr>
              <p:spPr>
                <a:xfrm>
                  <a:off x="8594224" y="500880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565245E6-72F0-484E-9193-FBA5959081ED}"/>
                    </a:ext>
                  </a:extLst>
                </p:cNvPr>
                <p:cNvSpPr/>
                <p:nvPr/>
              </p:nvSpPr>
              <p:spPr>
                <a:xfrm>
                  <a:off x="8156697" y="5018292"/>
                  <a:ext cx="491036" cy="1261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E1068E63-4803-5347-A63F-6895539D2BF9}"/>
                    </a:ext>
                  </a:extLst>
                </p:cNvPr>
                <p:cNvSpPr/>
                <p:nvPr/>
              </p:nvSpPr>
              <p:spPr>
                <a:xfrm>
                  <a:off x="8153964" y="5017686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1D4DF20B-6185-1C4A-903F-3A73F923EE7E}"/>
                    </a:ext>
                  </a:extLst>
                </p:cNvPr>
                <p:cNvSpPr/>
                <p:nvPr/>
              </p:nvSpPr>
              <p:spPr>
                <a:xfrm>
                  <a:off x="8627321" y="5017685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38E13DA3-FA02-874A-880A-30C3E0037F1E}"/>
                    </a:ext>
                  </a:extLst>
                </p:cNvPr>
                <p:cNvSpPr/>
                <p:nvPr/>
              </p:nvSpPr>
              <p:spPr>
                <a:xfrm>
                  <a:off x="8176095" y="501768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4E542343-D6D7-4D46-BE30-AAC5C1243A49}"/>
                    </a:ext>
                  </a:extLst>
                </p:cNvPr>
                <p:cNvSpPr/>
                <p:nvPr/>
              </p:nvSpPr>
              <p:spPr>
                <a:xfrm>
                  <a:off x="8600574" y="501768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8021EAF6-5CC1-1F4F-AB32-1CB7F2DF6B60}"/>
                    </a:ext>
                  </a:extLst>
                </p:cNvPr>
                <p:cNvGrpSpPr/>
                <p:nvPr/>
              </p:nvGrpSpPr>
              <p:grpSpPr>
                <a:xfrm>
                  <a:off x="8177165" y="505478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143AAFD9-6A14-664E-9CA6-0D6B6304E9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74580DE0-D904-5A4C-BDF6-7FDFEFB6F2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424D6BC4-D54C-B840-88C9-D69C2BD755E0}"/>
                    </a:ext>
                  </a:extLst>
                </p:cNvPr>
                <p:cNvGrpSpPr/>
                <p:nvPr/>
              </p:nvGrpSpPr>
              <p:grpSpPr>
                <a:xfrm>
                  <a:off x="8177165" y="5034006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5" name="Straight Connector 414">
                    <a:extLst>
                      <a:ext uri="{FF2B5EF4-FFF2-40B4-BE49-F238E27FC236}">
                        <a16:creationId xmlns:a16="http://schemas.microsoft.com/office/drawing/2014/main" id="{A23E6055-9FDC-B14D-8432-0274433118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87F5E854-8296-F44E-ACD4-25F161FD45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A5D75E15-5CD0-EE4C-921D-3B50305C49C1}"/>
                    </a:ext>
                  </a:extLst>
                </p:cNvPr>
                <p:cNvGrpSpPr/>
                <p:nvPr/>
              </p:nvGrpSpPr>
              <p:grpSpPr>
                <a:xfrm>
                  <a:off x="8179520" y="507331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3" name="Straight Connector 412">
                    <a:extLst>
                      <a:ext uri="{FF2B5EF4-FFF2-40B4-BE49-F238E27FC236}">
                        <a16:creationId xmlns:a16="http://schemas.microsoft.com/office/drawing/2014/main" id="{79BFD14A-5A3E-934E-B2D3-8018AA04C7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69C68AD5-BE0C-B84A-944D-C25423BA3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3BF4517F-5391-CF44-A481-58AD5BAA5898}"/>
                    </a:ext>
                  </a:extLst>
                </p:cNvPr>
                <p:cNvGrpSpPr/>
                <p:nvPr/>
              </p:nvGrpSpPr>
              <p:grpSpPr>
                <a:xfrm>
                  <a:off x="8177165" y="5092700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1" name="Straight Connector 410">
                    <a:extLst>
                      <a:ext uri="{FF2B5EF4-FFF2-40B4-BE49-F238E27FC236}">
                        <a16:creationId xmlns:a16="http://schemas.microsoft.com/office/drawing/2014/main" id="{D8006091-5961-3C49-8841-5D56F01EF4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>
                    <a:extLst>
                      <a:ext uri="{FF2B5EF4-FFF2-40B4-BE49-F238E27FC236}">
                        <a16:creationId xmlns:a16="http://schemas.microsoft.com/office/drawing/2014/main" id="{B6CC2486-D091-A74C-8916-2A742E9B8D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BAC13DE1-9EC3-1943-A3D1-42F71434C1DF}"/>
                    </a:ext>
                  </a:extLst>
                </p:cNvPr>
                <p:cNvGrpSpPr/>
                <p:nvPr/>
              </p:nvGrpSpPr>
              <p:grpSpPr>
                <a:xfrm>
                  <a:off x="8177165" y="5113435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B70A0ECF-474F-424A-9EAC-4E2FB6442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D586399D-8D58-2144-A3D1-3EA81E72B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2E493AB1-A205-184C-B328-BD53FF836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6361" y="5144416"/>
                  <a:ext cx="0" cy="121308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5EC435E7-3412-F549-AAA1-67736D136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4207" y="5013325"/>
                <a:ext cx="192255" cy="0"/>
              </a:xfrm>
              <a:prstGeom prst="straightConnector1">
                <a:avLst/>
              </a:prstGeom>
              <a:ln>
                <a:solidFill>
                  <a:srgbClr val="AE2D2A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CACBD250-446E-2643-B842-8281E33EA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2671" y="5168900"/>
                <a:ext cx="0" cy="104775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BDBD33-E404-6241-BA5A-708027EB681B}"/>
                </a:ext>
              </a:extLst>
            </p:cNvPr>
            <p:cNvGrpSpPr/>
            <p:nvPr/>
          </p:nvGrpSpPr>
          <p:grpSpPr>
            <a:xfrm>
              <a:off x="8744065" y="5592905"/>
              <a:ext cx="274434" cy="200055"/>
              <a:chOff x="8744065" y="5742130"/>
              <a:chExt cx="274434" cy="200055"/>
            </a:xfrm>
          </p:grpSpPr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8A3A9277-3700-DC4F-A30F-714977872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80BF24FB-5999-A141-BAA8-168E7E2C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EAE2D9F5-0683-4B4B-BF27-22BAC6066E63}"/>
                  </a:ext>
                </a:extLst>
              </p:cNvPr>
              <p:cNvSpPr txBox="1"/>
              <p:nvPr/>
            </p:nvSpPr>
            <p:spPr>
              <a:xfrm>
                <a:off x="8744065" y="5742130"/>
                <a:ext cx="27443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6"/>
                    </a:solidFill>
                  </a:rPr>
                  <a:t>RF</a:t>
                </a:r>
              </a:p>
            </p:txBody>
          </p:sp>
        </p:grpSp>
        <p:cxnSp>
          <p:nvCxnSpPr>
            <p:cNvPr id="459" name="Straight Arrow Connector 458">
              <a:extLst>
                <a:ext uri="{FF2B5EF4-FFF2-40B4-BE49-F238E27FC236}">
                  <a16:creationId xmlns:a16="http://schemas.microsoft.com/office/drawing/2014/main" id="{927BA9E6-3797-4C4C-B501-91247B72CDFF}"/>
                </a:ext>
              </a:extLst>
            </p:cNvPr>
            <p:cNvCxnSpPr>
              <a:cxnSpLocks/>
            </p:cNvCxnSpPr>
            <p:nvPr/>
          </p:nvCxnSpPr>
          <p:spPr>
            <a:xfrm>
              <a:off x="8808816" y="5643889"/>
              <a:ext cx="0" cy="1047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7CA83D-1DAA-C644-8FE4-C4604EB947A7}"/>
              </a:ext>
            </a:extLst>
          </p:cNvPr>
          <p:cNvGrpSpPr/>
          <p:nvPr/>
        </p:nvGrpSpPr>
        <p:grpSpPr>
          <a:xfrm>
            <a:off x="7794887" y="6381960"/>
            <a:ext cx="1255301" cy="417012"/>
            <a:chOff x="7810844" y="6443805"/>
            <a:chExt cx="1255301" cy="417012"/>
          </a:xfrm>
        </p:grpSpPr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85DEF48E-3558-8042-94AB-C8193DDE40C4}"/>
                </a:ext>
              </a:extLst>
            </p:cNvPr>
            <p:cNvGrpSpPr/>
            <p:nvPr/>
          </p:nvGrpSpPr>
          <p:grpSpPr>
            <a:xfrm>
              <a:off x="8738061" y="6443805"/>
              <a:ext cx="274434" cy="200055"/>
              <a:chOff x="8744065" y="5742130"/>
              <a:chExt cx="274434" cy="200055"/>
            </a:xfrm>
          </p:grpSpPr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D56560BC-06A6-1A4A-8D7A-CC991A981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A8809481-4E8C-FA49-A6E8-6815A0AEE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EA61C029-990A-4E48-B4A9-8A629F79FF11}"/>
                  </a:ext>
                </a:extLst>
              </p:cNvPr>
              <p:cNvSpPr txBox="1"/>
              <p:nvPr/>
            </p:nvSpPr>
            <p:spPr>
              <a:xfrm>
                <a:off x="8744065" y="5742130"/>
                <a:ext cx="27443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6"/>
                    </a:solidFill>
                  </a:rPr>
                  <a:t>RF</a:t>
                </a:r>
              </a:p>
            </p:txBody>
          </p:sp>
        </p:grpSp>
        <p:cxnSp>
          <p:nvCxnSpPr>
            <p:cNvPr id="505" name="Straight Arrow Connector 504">
              <a:extLst>
                <a:ext uri="{FF2B5EF4-FFF2-40B4-BE49-F238E27FC236}">
                  <a16:creationId xmlns:a16="http://schemas.microsoft.com/office/drawing/2014/main" id="{F9A431B1-5F74-3843-B2F4-A915119846E4}"/>
                </a:ext>
              </a:extLst>
            </p:cNvPr>
            <p:cNvCxnSpPr>
              <a:cxnSpLocks/>
            </p:cNvCxnSpPr>
            <p:nvPr/>
          </p:nvCxnSpPr>
          <p:spPr>
            <a:xfrm>
              <a:off x="8802812" y="6494789"/>
              <a:ext cx="0" cy="1047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4D4CA9-0D81-614E-92C0-B3E5B0EFD84A}"/>
                </a:ext>
              </a:extLst>
            </p:cNvPr>
            <p:cNvGrpSpPr/>
            <p:nvPr/>
          </p:nvGrpSpPr>
          <p:grpSpPr>
            <a:xfrm>
              <a:off x="7810844" y="6558178"/>
              <a:ext cx="1255301" cy="302639"/>
              <a:chOff x="7810844" y="6558178"/>
              <a:chExt cx="1255301" cy="30263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E395DE0-651A-E542-94A9-0C05CA64C7F6}"/>
                  </a:ext>
                </a:extLst>
              </p:cNvPr>
              <p:cNvGrpSpPr/>
              <p:nvPr/>
            </p:nvGrpSpPr>
            <p:grpSpPr>
              <a:xfrm>
                <a:off x="7810844" y="6558178"/>
                <a:ext cx="1255301" cy="302639"/>
                <a:chOff x="7810844" y="6558178"/>
                <a:chExt cx="1255301" cy="302639"/>
              </a:xfrm>
            </p:grpSpPr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E6306AEE-F8A2-BB4D-B298-4FF5A7CB8BEF}"/>
                    </a:ext>
                  </a:extLst>
                </p:cNvPr>
                <p:cNvSpPr/>
                <p:nvPr/>
              </p:nvSpPr>
              <p:spPr>
                <a:xfrm rot="5400000">
                  <a:off x="8185674" y="6696616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AA58C5BE-A28B-4F46-9B75-3EF542D7B0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0056" y="6693786"/>
                  <a:ext cx="0" cy="121308"/>
                </a:xfrm>
                <a:prstGeom prst="line">
                  <a:avLst/>
                </a:prstGeom>
                <a:ln w="19050" cmpd="sng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94D5B643-E4BE-EF46-AF20-5FDA1B676009}"/>
                    </a:ext>
                  </a:extLst>
                </p:cNvPr>
                <p:cNvSpPr/>
                <p:nvPr/>
              </p:nvSpPr>
              <p:spPr>
                <a:xfrm rot="5400000">
                  <a:off x="8556428" y="6696617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5478A8DB-CE0C-6B46-818E-167C0B8B1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4004" y="6690611"/>
                  <a:ext cx="0" cy="121308"/>
                </a:xfrm>
                <a:prstGeom prst="line">
                  <a:avLst/>
                </a:prstGeom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0F09D6E9-10D9-7D43-A0FE-FD5E77B05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1531" y="6693786"/>
                  <a:ext cx="0" cy="121308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BFA99A7B-9DD2-1245-AA45-70442AA2F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844" y="6623020"/>
                  <a:ext cx="1255301" cy="0"/>
                </a:xfrm>
                <a:prstGeom prst="line">
                  <a:avLst/>
                </a:prstGeom>
                <a:ln w="12700" cmpd="sng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DF41CA29-4685-5845-A0FB-22B9F1265FF0}"/>
                    </a:ext>
                  </a:extLst>
                </p:cNvPr>
                <p:cNvSpPr/>
                <p:nvPr/>
              </p:nvSpPr>
              <p:spPr>
                <a:xfrm>
                  <a:off x="8109615" y="661286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F1BBCD13-578B-8345-A86F-7608721AA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844" y="6623020"/>
                  <a:ext cx="1255301" cy="0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D8369E0F-7751-7548-B077-566448948798}"/>
                    </a:ext>
                  </a:extLst>
                </p:cNvPr>
                <p:cNvSpPr/>
                <p:nvPr/>
              </p:nvSpPr>
              <p:spPr>
                <a:xfrm>
                  <a:off x="8620678" y="661286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63628B25-01CA-9B4D-8A99-4D4A66F168A4}"/>
                    </a:ext>
                  </a:extLst>
                </p:cNvPr>
                <p:cNvSpPr/>
                <p:nvPr/>
              </p:nvSpPr>
              <p:spPr>
                <a:xfrm>
                  <a:off x="8139739" y="655817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1645FC68-5547-BA42-A173-62CF6080CB4D}"/>
                    </a:ext>
                  </a:extLst>
                </p:cNvPr>
                <p:cNvSpPr/>
                <p:nvPr/>
              </p:nvSpPr>
              <p:spPr>
                <a:xfrm>
                  <a:off x="8589394" y="655817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F754FB11-0744-B14E-8AAD-896DB1E4440F}"/>
                    </a:ext>
                  </a:extLst>
                </p:cNvPr>
                <p:cNvSpPr/>
                <p:nvPr/>
              </p:nvSpPr>
              <p:spPr>
                <a:xfrm>
                  <a:off x="8151867" y="6567662"/>
                  <a:ext cx="491036" cy="1261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C7016865-1A48-9E43-9F86-CC829870AB8A}"/>
                    </a:ext>
                  </a:extLst>
                </p:cNvPr>
                <p:cNvSpPr/>
                <p:nvPr/>
              </p:nvSpPr>
              <p:spPr>
                <a:xfrm>
                  <a:off x="8149134" y="6567056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B4A09871-179A-DA45-B6D5-157D02F1D8CC}"/>
                    </a:ext>
                  </a:extLst>
                </p:cNvPr>
                <p:cNvSpPr/>
                <p:nvPr/>
              </p:nvSpPr>
              <p:spPr>
                <a:xfrm>
                  <a:off x="8622491" y="6567055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1AD1E424-1ED3-6945-B934-B3E0FE6ECFAC}"/>
                    </a:ext>
                  </a:extLst>
                </p:cNvPr>
                <p:cNvSpPr/>
                <p:nvPr/>
              </p:nvSpPr>
              <p:spPr>
                <a:xfrm>
                  <a:off x="8171265" y="656705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2D59CCB9-E959-2B46-9724-3FBFC27954C0}"/>
                    </a:ext>
                  </a:extLst>
                </p:cNvPr>
                <p:cNvSpPr/>
                <p:nvPr/>
              </p:nvSpPr>
              <p:spPr>
                <a:xfrm>
                  <a:off x="8595744" y="656705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82EE352A-B46D-4244-B392-E9F51AED526A}"/>
                    </a:ext>
                  </a:extLst>
                </p:cNvPr>
                <p:cNvGrpSpPr/>
                <p:nvPr/>
              </p:nvGrpSpPr>
              <p:grpSpPr>
                <a:xfrm>
                  <a:off x="8172335" y="660415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ACBA0E59-BA93-A843-9529-86F779B70C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7C81A2BC-599F-514F-8CEA-878AC6AAC9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EEE80FDD-7D0C-AE49-8275-4B3C01723208}"/>
                    </a:ext>
                  </a:extLst>
                </p:cNvPr>
                <p:cNvGrpSpPr/>
                <p:nvPr/>
              </p:nvGrpSpPr>
              <p:grpSpPr>
                <a:xfrm>
                  <a:off x="8172335" y="6583376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8659DC0B-8EBD-314D-B4DD-936EBF14D6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515B3A38-66C4-DE48-98B8-8AE92BA12A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933D54A0-EF7E-4E49-AC3B-5E0E69340BEE}"/>
                    </a:ext>
                  </a:extLst>
                </p:cNvPr>
                <p:cNvGrpSpPr/>
                <p:nvPr/>
              </p:nvGrpSpPr>
              <p:grpSpPr>
                <a:xfrm>
                  <a:off x="8174690" y="662268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51" name="Straight Connector 450">
                    <a:extLst>
                      <a:ext uri="{FF2B5EF4-FFF2-40B4-BE49-F238E27FC236}">
                        <a16:creationId xmlns:a16="http://schemas.microsoft.com/office/drawing/2014/main" id="{3E78D3EF-421C-E24B-81BA-269D4D55D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418818D6-32B2-0C47-9097-95A858B0F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FE4CF8CA-DFA6-5647-AD13-47909782B64A}"/>
                    </a:ext>
                  </a:extLst>
                </p:cNvPr>
                <p:cNvGrpSpPr/>
                <p:nvPr/>
              </p:nvGrpSpPr>
              <p:grpSpPr>
                <a:xfrm>
                  <a:off x="8172335" y="6642070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C48E4649-0BE1-7241-87EA-8BEE6BEBB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DE173BCB-1C42-F240-A419-959C826BAA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DB4A2410-1C21-294B-8A6B-4A8C7E0DD7E2}"/>
                    </a:ext>
                  </a:extLst>
                </p:cNvPr>
                <p:cNvGrpSpPr/>
                <p:nvPr/>
              </p:nvGrpSpPr>
              <p:grpSpPr>
                <a:xfrm>
                  <a:off x="8172335" y="6662805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47" name="Straight Connector 446">
                    <a:extLst>
                      <a:ext uri="{FF2B5EF4-FFF2-40B4-BE49-F238E27FC236}">
                        <a16:creationId xmlns:a16="http://schemas.microsoft.com/office/drawing/2014/main" id="{AE7408A6-5749-8649-8E9B-2E1CAEA267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7D8F52F6-5358-8F4C-8739-B0B77999B4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4" name="Straight Arrow Connector 423">
                  <a:extLst>
                    <a:ext uri="{FF2B5EF4-FFF2-40B4-BE49-F238E27FC236}">
                      <a16:creationId xmlns:a16="http://schemas.microsoft.com/office/drawing/2014/main" id="{E73F6FCD-380B-C64F-A638-A579F9877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89377" y="6562695"/>
                  <a:ext cx="192255" cy="0"/>
                </a:xfrm>
                <a:prstGeom prst="straightConnector1">
                  <a:avLst/>
                </a:prstGeom>
                <a:ln>
                  <a:solidFill>
                    <a:srgbClr val="AE2D2A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2F3177BF-602F-BD4C-9D63-6A4237BCA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0056" y="6693786"/>
                  <a:ext cx="0" cy="121308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Arrow Connector 459">
                  <a:extLst>
                    <a:ext uri="{FF2B5EF4-FFF2-40B4-BE49-F238E27FC236}">
                      <a16:creationId xmlns:a16="http://schemas.microsoft.com/office/drawing/2014/main" id="{6714B93D-A09A-6544-B867-5E8CFDE5B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21989" y="6710332"/>
                  <a:ext cx="0" cy="104762"/>
                </a:xfrm>
                <a:prstGeom prst="straightConnector1">
                  <a:avLst/>
                </a:prstGeom>
                <a:ln>
                  <a:solidFill>
                    <a:schemeClr val="accent5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Arrow Connector 461">
                  <a:extLst>
                    <a:ext uri="{FF2B5EF4-FFF2-40B4-BE49-F238E27FC236}">
                      <a16:creationId xmlns:a16="http://schemas.microsoft.com/office/drawing/2014/main" id="{6E8EF48A-25CE-5D49-9D31-98E11D089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8085" y="6710319"/>
                  <a:ext cx="0" cy="104775"/>
                </a:xfrm>
                <a:prstGeom prst="straightConnector1">
                  <a:avLst/>
                </a:prstGeom>
                <a:ln w="25400">
                  <a:solidFill>
                    <a:schemeClr val="accent4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F8ECFB33-2516-7A48-969A-45265C057A06}"/>
                    </a:ext>
                  </a:extLst>
                </p:cNvPr>
                <p:cNvSpPr txBox="1"/>
                <p:nvPr/>
              </p:nvSpPr>
              <p:spPr>
                <a:xfrm>
                  <a:off x="8558762" y="6660762"/>
                  <a:ext cx="500458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 err="1">
                      <a:solidFill>
                        <a:schemeClr val="accent5"/>
                      </a:solidFill>
                    </a:rPr>
                    <a:t>Dializant</a:t>
                  </a:r>
                  <a:endParaRPr lang="en-US" sz="700" dirty="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49" name="U-Turn Arrow 48">
                <a:extLst>
                  <a:ext uri="{FF2B5EF4-FFF2-40B4-BE49-F238E27FC236}">
                    <a16:creationId xmlns:a16="http://schemas.microsoft.com/office/drawing/2014/main" id="{5166068C-9104-2E4B-BC4E-268E8331D391}"/>
                  </a:ext>
                </a:extLst>
              </p:cNvPr>
              <p:cNvSpPr/>
              <p:nvPr/>
            </p:nvSpPr>
            <p:spPr>
              <a:xfrm flipH="1">
                <a:off x="8229597" y="6711950"/>
                <a:ext cx="331969" cy="85725"/>
              </a:xfrm>
              <a:prstGeom prst="uturnArrow">
                <a:avLst>
                  <a:gd name="adj1" fmla="val 10714"/>
                  <a:gd name="adj2" fmla="val 15540"/>
                  <a:gd name="adj3" fmla="val 22143"/>
                  <a:gd name="adj4" fmla="val 43750"/>
                  <a:gd name="adj5" fmla="val 1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E83D61-C4B3-8149-9C90-E3A5FA579860}"/>
              </a:ext>
            </a:extLst>
          </p:cNvPr>
          <p:cNvGrpSpPr/>
          <p:nvPr/>
        </p:nvGrpSpPr>
        <p:grpSpPr>
          <a:xfrm>
            <a:off x="7794887" y="5974646"/>
            <a:ext cx="1255301" cy="302639"/>
            <a:chOff x="7810844" y="6172089"/>
            <a:chExt cx="1255301" cy="302639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28D67AC1-9D93-5F4C-999D-63E136BA1C1B}"/>
                </a:ext>
              </a:extLst>
            </p:cNvPr>
            <p:cNvGrpSpPr/>
            <p:nvPr/>
          </p:nvGrpSpPr>
          <p:grpSpPr>
            <a:xfrm>
              <a:off x="7810844" y="6172089"/>
              <a:ext cx="1255301" cy="302639"/>
              <a:chOff x="7810844" y="6558178"/>
              <a:chExt cx="1255301" cy="302639"/>
            </a:xfrm>
          </p:grpSpPr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F949306C-F935-C940-B8C3-0F09A33984F2}"/>
                  </a:ext>
                </a:extLst>
              </p:cNvPr>
              <p:cNvSpPr/>
              <p:nvPr/>
            </p:nvSpPr>
            <p:spPr>
              <a:xfrm rot="5400000">
                <a:off x="8185674" y="6696616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E64F59CE-5D88-CF41-AB96-DCE7F460D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0056" y="6693786"/>
                <a:ext cx="0" cy="121308"/>
              </a:xfrm>
              <a:prstGeom prst="line">
                <a:avLst/>
              </a:prstGeom>
              <a:ln w="1905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58DEB80C-E7C4-8846-8AC5-5BE23CD24860}"/>
                  </a:ext>
                </a:extLst>
              </p:cNvPr>
              <p:cNvSpPr/>
              <p:nvPr/>
            </p:nvSpPr>
            <p:spPr>
              <a:xfrm rot="5400000">
                <a:off x="8556428" y="6696617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04D02298-4154-8241-9A00-2E7FEB276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4004" y="6690611"/>
                <a:ext cx="0" cy="121308"/>
              </a:xfrm>
              <a:prstGeom prst="line">
                <a:avLst/>
              </a:prstGeom>
              <a:ln w="12700" cmpd="sng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E8F4D7BC-9E30-5D45-9D0E-660412F22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1531" y="6693786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E26BA996-FB4F-3B4A-B141-788727605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844" y="6623020"/>
                <a:ext cx="1255301" cy="0"/>
              </a:xfrm>
              <a:prstGeom prst="line">
                <a:avLst/>
              </a:prstGeom>
              <a:ln w="1270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E689E00-00A0-5C41-98A0-E0E75CB3C636}"/>
                  </a:ext>
                </a:extLst>
              </p:cNvPr>
              <p:cNvSpPr/>
              <p:nvPr/>
            </p:nvSpPr>
            <p:spPr>
              <a:xfrm>
                <a:off x="8109615" y="661286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AD50DFD2-06C5-F245-9B99-78C746832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844" y="6623020"/>
                <a:ext cx="1255301" cy="0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515A584F-0029-BF49-ABF6-0669C6CA7B3F}"/>
                  </a:ext>
                </a:extLst>
              </p:cNvPr>
              <p:cNvSpPr/>
              <p:nvPr/>
            </p:nvSpPr>
            <p:spPr>
              <a:xfrm>
                <a:off x="8620678" y="661286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6ADB4CC5-4C76-564F-B7AF-40A33E4D6FDA}"/>
                  </a:ext>
                </a:extLst>
              </p:cNvPr>
              <p:cNvSpPr/>
              <p:nvPr/>
            </p:nvSpPr>
            <p:spPr>
              <a:xfrm>
                <a:off x="8139739" y="655817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98F02C35-D316-CC42-A1C8-8CF6BDCFF805}"/>
                  </a:ext>
                </a:extLst>
              </p:cNvPr>
              <p:cNvSpPr/>
              <p:nvPr/>
            </p:nvSpPr>
            <p:spPr>
              <a:xfrm>
                <a:off x="8589394" y="655817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F567B4-A3CE-734D-A6E7-C9B6F9B53AC0}"/>
                  </a:ext>
                </a:extLst>
              </p:cNvPr>
              <p:cNvSpPr/>
              <p:nvPr/>
            </p:nvSpPr>
            <p:spPr>
              <a:xfrm>
                <a:off x="8151867" y="6567662"/>
                <a:ext cx="491036" cy="1261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9813756B-BA29-C84A-84DB-046D76D476CE}"/>
                  </a:ext>
                </a:extLst>
              </p:cNvPr>
              <p:cNvSpPr/>
              <p:nvPr/>
            </p:nvSpPr>
            <p:spPr>
              <a:xfrm>
                <a:off x="8149134" y="6567056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B9E1B99E-FB53-7749-95C9-DB5010029417}"/>
                  </a:ext>
                </a:extLst>
              </p:cNvPr>
              <p:cNvSpPr/>
              <p:nvPr/>
            </p:nvSpPr>
            <p:spPr>
              <a:xfrm>
                <a:off x="8622491" y="6567055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1AB1198-8AC3-6448-BC04-06EEA6BB8B89}"/>
                  </a:ext>
                </a:extLst>
              </p:cNvPr>
              <p:cNvSpPr/>
              <p:nvPr/>
            </p:nvSpPr>
            <p:spPr>
              <a:xfrm>
                <a:off x="8171265" y="656705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EF6E5DF7-D6B1-B14E-9DED-8016FBFAA164}"/>
                  </a:ext>
                </a:extLst>
              </p:cNvPr>
              <p:cNvSpPr/>
              <p:nvPr/>
            </p:nvSpPr>
            <p:spPr>
              <a:xfrm>
                <a:off x="8595744" y="656705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4BA15D2A-D0FE-6649-B59D-7529AA4FE5A7}"/>
                  </a:ext>
                </a:extLst>
              </p:cNvPr>
              <p:cNvGrpSpPr/>
              <p:nvPr/>
            </p:nvGrpSpPr>
            <p:grpSpPr>
              <a:xfrm>
                <a:off x="8172335" y="6604151"/>
                <a:ext cx="444206" cy="339"/>
                <a:chOff x="8046990" y="5054781"/>
                <a:chExt cx="444206" cy="339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177E23EB-96E3-0345-B091-1608B02E11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2349771F-E230-EC4C-965D-87A63BEAB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B0DCAF17-18D0-7441-9C3E-C626546ABFC2}"/>
                  </a:ext>
                </a:extLst>
              </p:cNvPr>
              <p:cNvGrpSpPr/>
              <p:nvPr/>
            </p:nvGrpSpPr>
            <p:grpSpPr>
              <a:xfrm>
                <a:off x="8172335" y="6583376"/>
                <a:ext cx="444206" cy="339"/>
                <a:chOff x="8046990" y="5054781"/>
                <a:chExt cx="444206" cy="339"/>
              </a:xfrm>
            </p:grpSpPr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id="{DB3889AE-9781-284E-A297-D7CD76D4C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6D7BE845-8A20-814D-8B64-2A57F97618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24751E03-AFB8-E142-BA45-3A348847F057}"/>
                  </a:ext>
                </a:extLst>
              </p:cNvPr>
              <p:cNvGrpSpPr/>
              <p:nvPr/>
            </p:nvGrpSpPr>
            <p:grpSpPr>
              <a:xfrm>
                <a:off x="8174690" y="6622681"/>
                <a:ext cx="444206" cy="339"/>
                <a:chOff x="8046990" y="5054781"/>
                <a:chExt cx="444206" cy="339"/>
              </a:xfrm>
            </p:grpSpPr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78E71247-2176-4647-8B13-F4C0B06AB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C66B185E-D903-B440-99FD-D121E8F4E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4B4E8E36-B124-1848-B750-F0401C57F3C8}"/>
                  </a:ext>
                </a:extLst>
              </p:cNvPr>
              <p:cNvGrpSpPr/>
              <p:nvPr/>
            </p:nvGrpSpPr>
            <p:grpSpPr>
              <a:xfrm>
                <a:off x="8172335" y="6642070"/>
                <a:ext cx="444206" cy="339"/>
                <a:chOff x="8046990" y="5054781"/>
                <a:chExt cx="444206" cy="339"/>
              </a:xfrm>
            </p:grpSpPr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6C162160-C229-B447-8533-D8EB39280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678887-D388-314A-9715-3C91BA0E1E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5064CB8D-2FD7-BF40-BD34-8125C03AC378}"/>
                  </a:ext>
                </a:extLst>
              </p:cNvPr>
              <p:cNvGrpSpPr/>
              <p:nvPr/>
            </p:nvGrpSpPr>
            <p:grpSpPr>
              <a:xfrm>
                <a:off x="8172335" y="6662805"/>
                <a:ext cx="444206" cy="339"/>
                <a:chOff x="8046990" y="5054781"/>
                <a:chExt cx="444206" cy="339"/>
              </a:xfrm>
            </p:grpSpPr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CB5EA314-C830-804F-B7E9-6F43DFCE0E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D68C8A1F-CC8B-1540-9F16-5451B3E39E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6" name="Straight Arrow Connector 485">
                <a:extLst>
                  <a:ext uri="{FF2B5EF4-FFF2-40B4-BE49-F238E27FC236}">
                    <a16:creationId xmlns:a16="http://schemas.microsoft.com/office/drawing/2014/main" id="{627A876F-FFD3-2641-B143-FBDFD8488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9377" y="6562695"/>
                <a:ext cx="192255" cy="0"/>
              </a:xfrm>
              <a:prstGeom prst="straightConnector1">
                <a:avLst/>
              </a:prstGeom>
              <a:ln>
                <a:solidFill>
                  <a:srgbClr val="AE2D2A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BEBCE282-6A38-A44A-ABA6-9317E8EC5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0056" y="6693786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>
                <a:extLst>
                  <a:ext uri="{FF2B5EF4-FFF2-40B4-BE49-F238E27FC236}">
                    <a16:creationId xmlns:a16="http://schemas.microsoft.com/office/drawing/2014/main" id="{3AB5D3E6-4C16-0C49-912F-6AC9F38C93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1989" y="6710332"/>
                <a:ext cx="0" cy="104762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Arrow Connector 488">
                <a:extLst>
                  <a:ext uri="{FF2B5EF4-FFF2-40B4-BE49-F238E27FC236}">
                    <a16:creationId xmlns:a16="http://schemas.microsoft.com/office/drawing/2014/main" id="{C391B401-862F-A94E-BE2A-69E377FA7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8085" y="6710319"/>
                <a:ext cx="0" cy="10477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B8E5FA31-EE0B-5840-A83C-A6DB79677069}"/>
                  </a:ext>
                </a:extLst>
              </p:cNvPr>
              <p:cNvSpPr txBox="1"/>
              <p:nvPr/>
            </p:nvSpPr>
            <p:spPr>
              <a:xfrm>
                <a:off x="8558762" y="6660762"/>
                <a:ext cx="50045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>
                    <a:solidFill>
                      <a:schemeClr val="accent5"/>
                    </a:solidFill>
                  </a:rPr>
                  <a:t>Dializant</a:t>
                </a:r>
                <a:endParaRPr lang="en-US" sz="7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506" name="U-Turn Arrow 505">
              <a:extLst>
                <a:ext uri="{FF2B5EF4-FFF2-40B4-BE49-F238E27FC236}">
                  <a16:creationId xmlns:a16="http://schemas.microsoft.com/office/drawing/2014/main" id="{1E6C3914-D149-6D4C-B7A7-0D5618B8B114}"/>
                </a:ext>
              </a:extLst>
            </p:cNvPr>
            <p:cNvSpPr/>
            <p:nvPr/>
          </p:nvSpPr>
          <p:spPr>
            <a:xfrm flipH="1">
              <a:off x="8229601" y="6321800"/>
              <a:ext cx="331969" cy="85725"/>
            </a:xfrm>
            <a:prstGeom prst="uturnArrow">
              <a:avLst>
                <a:gd name="adj1" fmla="val 10714"/>
                <a:gd name="adj2" fmla="val 15540"/>
                <a:gd name="adj3" fmla="val 22143"/>
                <a:gd name="adj4" fmla="val 43750"/>
                <a:gd name="adj5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1A0F2632-A206-FB4B-B6CC-F7F0E8C2BA93}"/>
              </a:ext>
            </a:extLst>
          </p:cNvPr>
          <p:cNvSpPr txBox="1"/>
          <p:nvPr/>
        </p:nvSpPr>
        <p:spPr>
          <a:xfrm>
            <a:off x="7930673" y="6597485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4"/>
                </a:solidFill>
              </a:rPr>
              <a:t>UF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9B64CF30-F125-CE4D-A5D6-E33410002296}"/>
              </a:ext>
            </a:extLst>
          </p:cNvPr>
          <p:cNvSpPr/>
          <p:nvPr/>
        </p:nvSpPr>
        <p:spPr>
          <a:xfrm>
            <a:off x="7031615" y="3560386"/>
            <a:ext cx="578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Detector</a:t>
            </a:r>
          </a:p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aer</a:t>
            </a: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09" name="Freeform 508">
            <a:extLst>
              <a:ext uri="{FF2B5EF4-FFF2-40B4-BE49-F238E27FC236}">
                <a16:creationId xmlns:a16="http://schemas.microsoft.com/office/drawing/2014/main" id="{CC888B83-90B0-FB4E-B239-97E26E1E2143}"/>
              </a:ext>
            </a:extLst>
          </p:cNvPr>
          <p:cNvSpPr/>
          <p:nvPr/>
        </p:nvSpPr>
        <p:spPr>
          <a:xfrm rot="9578941" flipH="1">
            <a:off x="7241286" y="3411485"/>
            <a:ext cx="86596" cy="20130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4098D0A2-8438-374D-BB95-8AD2503DF7BF}"/>
              </a:ext>
            </a:extLst>
          </p:cNvPr>
          <p:cNvSpPr/>
          <p:nvPr/>
        </p:nvSpPr>
        <p:spPr>
          <a:xfrm>
            <a:off x="6408866" y="1641919"/>
            <a:ext cx="6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Incalzitor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incalzestesangele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returnat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12" name="Freeform 511">
            <a:extLst>
              <a:ext uri="{FF2B5EF4-FFF2-40B4-BE49-F238E27FC236}">
                <a16:creationId xmlns:a16="http://schemas.microsoft.com/office/drawing/2014/main" id="{2BB7D75A-35DA-F94A-B3DB-562071539BF3}"/>
              </a:ext>
            </a:extLst>
          </p:cNvPr>
          <p:cNvSpPr/>
          <p:nvPr/>
        </p:nvSpPr>
        <p:spPr>
          <a:xfrm rot="20350391" flipH="1">
            <a:off x="6693637" y="2148441"/>
            <a:ext cx="269144" cy="221072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1A4D7FB2-D6F9-8340-BEC8-1AC0FA0213A6}"/>
              </a:ext>
            </a:extLst>
          </p:cNvPr>
          <p:cNvSpPr/>
          <p:nvPr/>
        </p:nvSpPr>
        <p:spPr>
          <a:xfrm rot="16200000">
            <a:off x="8171339" y="5883223"/>
            <a:ext cx="18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CC BY-SA 3.0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(2021-02-17)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E3F06F13-2FCB-E04B-856B-A255FF3B20FF}"/>
              </a:ext>
            </a:extLst>
          </p:cNvPr>
          <p:cNvSpPr/>
          <p:nvPr/>
        </p:nvSpPr>
        <p:spPr>
          <a:xfrm rot="16200000">
            <a:off x="5024178" y="2535313"/>
            <a:ext cx="9371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DIALIZOR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A410982D-AD6D-F946-BE6F-1A7FD7DCFDAA}"/>
              </a:ext>
            </a:extLst>
          </p:cNvPr>
          <p:cNvCxnSpPr>
            <a:cxnSpLocks/>
            <a:stCxn id="336" idx="3"/>
            <a:endCxn id="241" idx="1"/>
          </p:cNvCxnSpPr>
          <p:nvPr/>
        </p:nvCxnSpPr>
        <p:spPr>
          <a:xfrm flipV="1">
            <a:off x="6225404" y="3366098"/>
            <a:ext cx="100354" cy="86133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6A8F6E9A-1BDB-F34B-87E9-1651560210A7}"/>
              </a:ext>
            </a:extLst>
          </p:cNvPr>
          <p:cNvCxnSpPr>
            <a:cxnSpLocks/>
          </p:cNvCxnSpPr>
          <p:nvPr/>
        </p:nvCxnSpPr>
        <p:spPr>
          <a:xfrm flipV="1">
            <a:off x="4402294" y="3209603"/>
            <a:ext cx="911485" cy="67445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1B1F74A-BCF9-084E-896D-6E7CAEAE27CF}"/>
              </a:ext>
            </a:extLst>
          </p:cNvPr>
          <p:cNvCxnSpPr>
            <a:cxnSpLocks/>
            <a:stCxn id="381" idx="3"/>
            <a:endCxn id="269" idx="0"/>
          </p:cNvCxnSpPr>
          <p:nvPr/>
        </p:nvCxnSpPr>
        <p:spPr>
          <a:xfrm>
            <a:off x="3422875" y="3115480"/>
            <a:ext cx="1186235" cy="7398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71EDC921-8753-0340-ACAE-98E43CFDC3FB}"/>
              </a:ext>
            </a:extLst>
          </p:cNvPr>
          <p:cNvCxnSpPr>
            <a:cxnSpLocks/>
            <a:stCxn id="349" idx="2"/>
            <a:endCxn id="284" idx="0"/>
          </p:cNvCxnSpPr>
          <p:nvPr/>
        </p:nvCxnSpPr>
        <p:spPr>
          <a:xfrm rot="16200000" flipH="1">
            <a:off x="3650786" y="1107420"/>
            <a:ext cx="419120" cy="157121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3F7A2DFB-580C-F54A-871C-BA090C279C9B}"/>
              </a:ext>
            </a:extLst>
          </p:cNvPr>
          <p:cNvCxnSpPr>
            <a:cxnSpLocks/>
            <a:stCxn id="160" idx="3"/>
            <a:endCxn id="1076" idx="0"/>
          </p:cNvCxnSpPr>
          <p:nvPr/>
        </p:nvCxnSpPr>
        <p:spPr>
          <a:xfrm>
            <a:off x="6243591" y="913178"/>
            <a:ext cx="705085" cy="361042"/>
          </a:xfrm>
          <a:prstGeom prst="bentConnector2">
            <a:avLst/>
          </a:prstGeom>
          <a:ln>
            <a:solidFill>
              <a:srgbClr val="AE2D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Freeform 515">
            <a:extLst>
              <a:ext uri="{FF2B5EF4-FFF2-40B4-BE49-F238E27FC236}">
                <a16:creationId xmlns:a16="http://schemas.microsoft.com/office/drawing/2014/main" id="{5D5C0415-5E9D-B24F-B2DE-F0957D282899}"/>
              </a:ext>
            </a:extLst>
          </p:cNvPr>
          <p:cNvSpPr/>
          <p:nvPr/>
        </p:nvSpPr>
        <p:spPr>
          <a:xfrm flipV="1">
            <a:off x="8565566" y="2918076"/>
            <a:ext cx="57771" cy="29220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FB38F3D5-C016-D542-94E4-7DCE467F938D}"/>
                  </a:ext>
                </a:extLst>
              </p:cNvPr>
              <p:cNvSpPr/>
              <p:nvPr/>
            </p:nvSpPr>
            <p:spPr>
              <a:xfrm>
                <a:off x="1638610" y="2567851"/>
                <a:ext cx="214943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𝒔𝒆</m:t>
                          </m:r>
                          <m:r>
                            <a:rPr kumimoji="0" lang="en-GB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𝒓𝒊𝒄</m:t>
                          </m:r>
                        </m:sub>
                      </m:sSub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𝒅𝒊𝒂𝒍</m:t>
                          </m:r>
                          <m:r>
                            <a:rPr kumimoji="0" lang="en-GB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𝒊𝒛𝒂𝒕</m:t>
                          </m:r>
                        </m:sub>
                      </m:sSub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𝒎𝑬𝒒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FB38F3D5-C016-D542-94E4-7DCE467F9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610" y="2567851"/>
                <a:ext cx="2149431" cy="2154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12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2235</TotalTime>
  <Words>1050</Words>
  <Application>Microsoft Macintosh PowerPoint</Application>
  <PresentationFormat>Letter Paper (8.5x11 in)</PresentationFormat>
  <Paragraphs>121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Tudor Borjog</cp:lastModifiedBy>
  <cp:revision>53</cp:revision>
  <dcterms:created xsi:type="dcterms:W3CDTF">2021-02-18T04:58:07Z</dcterms:created>
  <dcterms:modified xsi:type="dcterms:W3CDTF">2021-10-24T20:18:54Z</dcterms:modified>
</cp:coreProperties>
</file>