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6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7"/>
    <p:restoredTop sz="96650"/>
  </p:normalViewPr>
  <p:slideViewPr>
    <p:cSldViewPr snapToGrid="0" snapToObjects="1">
      <p:cViewPr>
        <p:scale>
          <a:sx n="119" d="100"/>
          <a:sy n="119" d="100"/>
        </p:scale>
        <p:origin x="175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E835-FE22-034B-909A-3D523AA696F7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29E3-7ED2-624D-B2FD-DD03C2E3C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chestnet.org/article/S0012-3692(15)31420-3/full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Chest paper</a:t>
            </a:r>
          </a:p>
          <a:p>
            <a:r>
              <a:rPr lang="en-US" dirty="0">
                <a:hlinkClick r:id="rId3"/>
              </a:rPr>
              <a:t>https://journal.chestnet.org/article/S0012-3692(15)31420-3/fulltext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8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B5E5-1A97-4B4C-91E2-DC84D60F0DB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4CF3-4EE9-ED42-86A4-9F24CDC8C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7591389/" TargetMode="External"/><Relationship Id="rId13" Type="http://schemas.openxmlformats.org/officeDocument/2006/relationships/hyperlink" Target="https://pubmed.ncbi.nlm.nih.gov/23963186/" TargetMode="External"/><Relationship Id="rId18" Type="http://schemas.openxmlformats.org/officeDocument/2006/relationships/hyperlink" Target="https://journals.sagepub.com/doi/pdf/10.1177/0310057X1204000503" TargetMode="External"/><Relationship Id="rId26" Type="http://schemas.openxmlformats.org/officeDocument/2006/relationships/image" Target="../media/image5.png"/><Relationship Id="rId3" Type="http://schemas.openxmlformats.org/officeDocument/2006/relationships/image" Target="../media/image1.emf"/><Relationship Id="rId21" Type="http://schemas.openxmlformats.org/officeDocument/2006/relationships/hyperlink" Target="https://www.ncbi.nlm.nih.gov/pmc/articles/PMC3848814/" TargetMode="External"/><Relationship Id="rId7" Type="http://schemas.openxmlformats.org/officeDocument/2006/relationships/hyperlink" Target="https://link.springer.com/article/10.1007/s00134-016-4357-9" TargetMode="External"/><Relationship Id="rId12" Type="http://schemas.openxmlformats.org/officeDocument/2006/relationships/hyperlink" Target="https://apm.amegroups.com/article/view/52330/html" TargetMode="External"/><Relationship Id="rId17" Type="http://schemas.openxmlformats.org/officeDocument/2006/relationships/hyperlink" Target="https://pubmed.ncbi.nlm.nih.gov/30117033/" TargetMode="External"/><Relationship Id="rId25" Type="http://schemas.openxmlformats.org/officeDocument/2006/relationships/hyperlink" Target="https://pubmed.ncbi.nlm.nih.gov/25727278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link.springer.com/article/10.1186/s13613-016-0216-7" TargetMode="External"/><Relationship Id="rId20" Type="http://schemas.openxmlformats.org/officeDocument/2006/relationships/hyperlink" Target="https://pubmed.ncbi.nlm.nih.gov/1960297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cforum.biomedcentral.com/articles/10.1186/s13054-019-2554-y" TargetMode="External"/><Relationship Id="rId11" Type="http://schemas.openxmlformats.org/officeDocument/2006/relationships/hyperlink" Target="https://www.ijccm.org/doi/pdf/10.5005/jp-journals-10071-23570" TargetMode="External"/><Relationship Id="rId24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27922879/" TargetMode="External"/><Relationship Id="rId23" Type="http://schemas.openxmlformats.org/officeDocument/2006/relationships/hyperlink" Target="https://pubmed.ncbi.nlm.nih.gov/27307176/" TargetMode="External"/><Relationship Id="rId10" Type="http://schemas.openxmlformats.org/officeDocument/2006/relationships/hyperlink" Target="https://www.ncbi.nlm.nih.gov/pmc/articles/PMC7676570/" TargetMode="External"/><Relationship Id="rId19" Type="http://schemas.openxmlformats.org/officeDocument/2006/relationships/hyperlink" Target="https://bmcanesthesiol.biomedcentral.com/articles/10.1186/s12871-018-0520-x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29343170/" TargetMode="External"/><Relationship Id="rId14" Type="http://schemas.openxmlformats.org/officeDocument/2006/relationships/hyperlink" Target="https://pubs.asahq.org/anesthesiology/article/127/3/450/17795/Mini-fluid-Challenge-of-100-ml-of-Crystalloid" TargetMode="External"/><Relationship Id="rId22" Type="http://schemas.openxmlformats.org/officeDocument/2006/relationships/hyperlink" Target="https://onlinelibrary.wiley.com/doi/abs/10.1111/aas.12229" TargetMode="External"/><Relationship Id="rId27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31EF13ED-303A-9349-B033-8A389228176B}"/>
              </a:ext>
            </a:extLst>
          </p:cNvPr>
          <p:cNvSpPr/>
          <p:nvPr/>
        </p:nvSpPr>
        <p:spPr>
          <a:xfrm>
            <a:off x="6873342" y="3695940"/>
            <a:ext cx="2257403" cy="727247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7FEC38-D2AF-0E46-8AF8-428C062A26F7}"/>
              </a:ext>
            </a:extLst>
          </p:cNvPr>
          <p:cNvGrpSpPr/>
          <p:nvPr/>
        </p:nvGrpSpPr>
        <p:grpSpPr>
          <a:xfrm>
            <a:off x="4609302" y="1456666"/>
            <a:ext cx="2266735" cy="200055"/>
            <a:chOff x="66807" y="1731700"/>
            <a:chExt cx="2266735" cy="200055"/>
          </a:xfrm>
        </p:grpSpPr>
        <p:sp>
          <p:nvSpPr>
            <p:cNvPr id="99" name="Left Bracket 98">
              <a:extLst>
                <a:ext uri="{FF2B5EF4-FFF2-40B4-BE49-F238E27FC236}">
                  <a16:creationId xmlns:a16="http://schemas.microsoft.com/office/drawing/2014/main" id="{91275F12-5F60-B841-93CF-1923C4FF9E63}"/>
                </a:ext>
              </a:extLst>
            </p:cNvPr>
            <p:cNvSpPr/>
            <p:nvPr/>
          </p:nvSpPr>
          <p:spPr>
            <a:xfrm rot="5400000">
              <a:off x="1177315" y="714715"/>
              <a:ext cx="45719" cy="2266735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1521481-4B51-744C-9785-74C84A6000E2}"/>
                </a:ext>
              </a:extLst>
            </p:cNvPr>
            <p:cNvSpPr/>
            <p:nvPr/>
          </p:nvSpPr>
          <p:spPr>
            <a:xfrm>
              <a:off x="486275" y="1731700"/>
              <a:ext cx="118013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ULTRASONIDO Y POCUS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2D98E5F-052F-A143-BE8F-807332BAC0D4}"/>
              </a:ext>
            </a:extLst>
          </p:cNvPr>
          <p:cNvSpPr/>
          <p:nvPr/>
        </p:nvSpPr>
        <p:spPr>
          <a:xfrm>
            <a:off x="6884744" y="4430754"/>
            <a:ext cx="2264300" cy="671539"/>
          </a:xfrm>
          <a:prstGeom prst="roundRect">
            <a:avLst>
              <a:gd name="adj" fmla="val 5184"/>
            </a:avLst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F1A33FC-24FD-0A4C-84CA-950C0A8973D6}"/>
              </a:ext>
            </a:extLst>
          </p:cNvPr>
          <p:cNvSpPr/>
          <p:nvPr/>
        </p:nvSpPr>
        <p:spPr>
          <a:xfrm>
            <a:off x="6873238" y="5130745"/>
            <a:ext cx="2250370" cy="1735149"/>
          </a:xfrm>
          <a:prstGeom prst="roundRect">
            <a:avLst>
              <a:gd name="adj" fmla="val 294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D5436F3-3DE7-4E40-AB92-E28C3517CAF2}"/>
              </a:ext>
            </a:extLst>
          </p:cNvPr>
          <p:cNvSpPr/>
          <p:nvPr/>
        </p:nvSpPr>
        <p:spPr>
          <a:xfrm>
            <a:off x="4586040" y="1613401"/>
            <a:ext cx="2257403" cy="4043016"/>
          </a:xfrm>
          <a:prstGeom prst="roundRect">
            <a:avLst>
              <a:gd name="adj" fmla="val 232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C2422C5-FDC4-1F48-8957-C85E35F7F81F}"/>
              </a:ext>
            </a:extLst>
          </p:cNvPr>
          <p:cNvSpPr/>
          <p:nvPr/>
        </p:nvSpPr>
        <p:spPr>
          <a:xfrm>
            <a:off x="6889575" y="1626318"/>
            <a:ext cx="2241545" cy="986839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558825" y="-69728"/>
            <a:ext cx="15455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  <a:p>
            <a:r>
              <a:rPr lang="en-US" sz="800" dirty="0" err="1">
                <a:latin typeface="+mj-lt"/>
              </a:rPr>
              <a:t>Traducción</a:t>
            </a:r>
            <a:r>
              <a:rPr lang="en-US" sz="800" dirty="0">
                <a:latin typeface="+mj-lt"/>
              </a:rPr>
              <a:t> por Pedro Salinas 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5020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respuesta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000" b="1" cap="small" dirty="0">
                <a:latin typeface="Corbel" panose="020B0503020204020204" pitchFamily="34" charset="0"/>
              </a:rPr>
              <a:t>y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400" b="1" cap="small" dirty="0" err="1">
                <a:latin typeface="Corbel" panose="020B0503020204020204" pitchFamily="34" charset="0"/>
              </a:rPr>
              <a:t>tolerancia</a:t>
            </a:r>
            <a:r>
              <a:rPr lang="en-US" sz="2400" b="1" cap="small" dirty="0">
                <a:latin typeface="Corbel" panose="020B0503020204020204" pitchFamily="34" charset="0"/>
              </a:rPr>
              <a:t> a </a:t>
            </a:r>
            <a:r>
              <a:rPr lang="en-US" sz="2400" b="1" cap="small" dirty="0" err="1">
                <a:latin typeface="Corbel" panose="020B0503020204020204" pitchFamily="34" charset="0"/>
              </a:rPr>
              <a:t>volumen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929931" y="-49322"/>
            <a:ext cx="11645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Traducción</a:t>
            </a:r>
            <a:r>
              <a:rPr lang="en-US" sz="1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: @</a:t>
            </a:r>
            <a:r>
              <a:rPr lang="en-US" sz="1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pdsalinas</a:t>
            </a:r>
            <a:endParaRPr lang="en-US" sz="1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188" y="174364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74974" y="-158399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59245" y="206338"/>
            <a:ext cx="8883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DEFINICIONES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-40357" y="311114"/>
            <a:ext cx="37915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-</a:t>
            </a:r>
            <a:r>
              <a:rPr lang="en-US" sz="600" dirty="0">
                <a:solidFill>
                  <a:srgbClr val="000000"/>
                </a:solidFill>
              </a:rPr>
              <a:t>La </a:t>
            </a:r>
            <a:r>
              <a:rPr lang="en-US" sz="600" dirty="0" err="1">
                <a:solidFill>
                  <a:srgbClr val="000000"/>
                </a:solidFill>
              </a:rPr>
              <a:t>resucitación</a:t>
            </a:r>
            <a:r>
              <a:rPr lang="en-US" sz="600" dirty="0">
                <a:solidFill>
                  <a:srgbClr val="000000"/>
                </a:solidFill>
              </a:rPr>
              <a:t> con </a:t>
            </a:r>
            <a:r>
              <a:rPr lang="en-US" sz="600" dirty="0" err="1">
                <a:solidFill>
                  <a:srgbClr val="000000"/>
                </a:solidFill>
              </a:rPr>
              <a:t>líquidos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puede</a:t>
            </a:r>
            <a:r>
              <a:rPr lang="en-US" sz="600" dirty="0">
                <a:solidFill>
                  <a:srgbClr val="000000"/>
                </a:solidFill>
              </a:rPr>
              <a:t> ser </a:t>
            </a:r>
            <a:r>
              <a:rPr lang="en-US" sz="600" dirty="0" err="1">
                <a:solidFill>
                  <a:srgbClr val="000000"/>
                </a:solidFill>
              </a:rPr>
              <a:t>benéfica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cuando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necesaria</a:t>
            </a:r>
            <a:r>
              <a:rPr lang="en-US" sz="600" dirty="0">
                <a:solidFill>
                  <a:srgbClr val="000000"/>
                </a:solidFill>
              </a:rPr>
              <a:t>, </a:t>
            </a:r>
            <a:r>
              <a:rPr lang="en-US" sz="600" dirty="0" err="1">
                <a:solidFill>
                  <a:srgbClr val="000000"/>
                </a:solidFill>
              </a:rPr>
              <a:t>pero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dañina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cuando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excesiva</a:t>
            </a:r>
            <a:r>
              <a:rPr lang="en-US" sz="600" dirty="0">
                <a:solidFill>
                  <a:srgbClr val="000000"/>
                </a:solidFill>
              </a:rPr>
              <a:t>. Los </a:t>
            </a:r>
            <a:r>
              <a:rPr lang="en-US" sz="600" dirty="0" err="1">
                <a:solidFill>
                  <a:srgbClr val="000000"/>
                </a:solidFill>
              </a:rPr>
              <a:t>parámetros</a:t>
            </a:r>
            <a:r>
              <a:rPr lang="en-US" sz="600" dirty="0">
                <a:solidFill>
                  <a:srgbClr val="000000"/>
                </a:solidFill>
              </a:rPr>
              <a:t> para </a:t>
            </a:r>
            <a:r>
              <a:rPr lang="en-US" sz="600" dirty="0" err="1">
                <a:solidFill>
                  <a:srgbClr val="000000"/>
                </a:solidFill>
              </a:rPr>
              <a:t>predecir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respuesta</a:t>
            </a:r>
            <a:r>
              <a:rPr lang="en-US" sz="600" dirty="0">
                <a:solidFill>
                  <a:srgbClr val="000000"/>
                </a:solidFill>
              </a:rPr>
              <a:t> a </a:t>
            </a:r>
            <a:r>
              <a:rPr lang="en-US" sz="600" dirty="0" err="1">
                <a:solidFill>
                  <a:srgbClr val="000000"/>
                </a:solidFill>
              </a:rPr>
              <a:t>líquidos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promueven</a:t>
            </a:r>
            <a:r>
              <a:rPr lang="en-US" sz="600" dirty="0">
                <a:solidFill>
                  <a:srgbClr val="000000"/>
                </a:solidFill>
              </a:rPr>
              <a:t> la </a:t>
            </a:r>
            <a:r>
              <a:rPr lang="en-US" sz="600" dirty="0" err="1">
                <a:solidFill>
                  <a:srgbClr val="000000"/>
                </a:solidFill>
              </a:rPr>
              <a:t>administración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parsimoniosa</a:t>
            </a:r>
            <a:r>
              <a:rPr lang="en-US" sz="600" dirty="0">
                <a:solidFill>
                  <a:srgbClr val="000000"/>
                </a:solidFill>
              </a:rPr>
              <a:t> de </a:t>
            </a:r>
            <a:r>
              <a:rPr lang="en-US" sz="600" dirty="0" err="1">
                <a:solidFill>
                  <a:srgbClr val="000000"/>
                </a:solidFill>
              </a:rPr>
              <a:t>líquidos</a:t>
            </a:r>
            <a:r>
              <a:rPr lang="en-US" sz="600" dirty="0">
                <a:solidFill>
                  <a:srgbClr val="000000"/>
                </a:solidFill>
              </a:rPr>
              <a:t>, </a:t>
            </a:r>
            <a:r>
              <a:rPr lang="en-US" sz="600" dirty="0" err="1">
                <a:solidFill>
                  <a:srgbClr val="000000"/>
                </a:solidFill>
              </a:rPr>
              <a:t>resultando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una </a:t>
            </a:r>
            <a:r>
              <a:rPr lang="en-US" sz="600" u="sng" dirty="0" err="1">
                <a:solidFill>
                  <a:schemeClr val="accent1"/>
                </a:solidFill>
              </a:rPr>
              <a:t>reducción</a:t>
            </a:r>
            <a:r>
              <a:rPr lang="en-US" sz="600" u="sng" dirty="0">
                <a:solidFill>
                  <a:schemeClr val="accent1"/>
                </a:solidFill>
              </a:rPr>
              <a:t> </a:t>
            </a:r>
            <a:r>
              <a:rPr lang="en-US" sz="600" u="sng" dirty="0" err="1">
                <a:solidFill>
                  <a:schemeClr val="accent1"/>
                </a:solidFill>
              </a:rPr>
              <a:t>en</a:t>
            </a:r>
            <a:r>
              <a:rPr lang="en-US" sz="600" u="sng" dirty="0">
                <a:solidFill>
                  <a:schemeClr val="accent1"/>
                </a:solidFill>
              </a:rPr>
              <a:t> el balance de </a:t>
            </a:r>
            <a:r>
              <a:rPr lang="en-US" sz="600" u="sng" dirty="0" err="1">
                <a:solidFill>
                  <a:schemeClr val="accent1"/>
                </a:solidFill>
              </a:rPr>
              <a:t>líquidos</a:t>
            </a:r>
            <a:r>
              <a:rPr lang="en-US" sz="600" u="sng" dirty="0">
                <a:solidFill>
                  <a:schemeClr val="accent1"/>
                </a:solidFill>
              </a:rPr>
              <a:t>, </a:t>
            </a:r>
            <a:r>
              <a:rPr lang="en-US" sz="600" u="sng" dirty="0" err="1">
                <a:solidFill>
                  <a:schemeClr val="accent1"/>
                </a:solidFill>
              </a:rPr>
              <a:t>duración</a:t>
            </a:r>
            <a:r>
              <a:rPr lang="en-US" sz="600" u="sng" dirty="0">
                <a:solidFill>
                  <a:schemeClr val="accent1"/>
                </a:solidFill>
              </a:rPr>
              <a:t> de </a:t>
            </a:r>
            <a:r>
              <a:rPr lang="en-US" sz="600" u="sng" dirty="0" err="1">
                <a:solidFill>
                  <a:schemeClr val="accent1"/>
                </a:solidFill>
              </a:rPr>
              <a:t>vasopresores</a:t>
            </a:r>
            <a:r>
              <a:rPr lang="en-US" sz="600" u="sng" dirty="0">
                <a:solidFill>
                  <a:schemeClr val="accent1"/>
                </a:solidFill>
              </a:rPr>
              <a:t> y </a:t>
            </a:r>
            <a:r>
              <a:rPr lang="en-US" sz="600" u="sng" dirty="0" err="1">
                <a:solidFill>
                  <a:schemeClr val="accent1"/>
                </a:solidFill>
              </a:rPr>
              <a:t>disminución</a:t>
            </a:r>
            <a:r>
              <a:rPr lang="en-US" sz="600" u="sng" dirty="0">
                <a:solidFill>
                  <a:schemeClr val="accent1"/>
                </a:solidFill>
              </a:rPr>
              <a:t> </a:t>
            </a:r>
            <a:r>
              <a:rPr lang="en-US" sz="600" u="sng" dirty="0" err="1">
                <a:solidFill>
                  <a:schemeClr val="accent1"/>
                </a:solidFill>
              </a:rPr>
              <a:t>en</a:t>
            </a:r>
            <a:r>
              <a:rPr lang="en-US" sz="600" u="sng" dirty="0">
                <a:solidFill>
                  <a:schemeClr val="accent1"/>
                </a:solidFill>
              </a:rPr>
              <a:t> el </a:t>
            </a:r>
            <a:r>
              <a:rPr lang="en-US" sz="600" u="sng" dirty="0" err="1">
                <a:solidFill>
                  <a:schemeClr val="accent1"/>
                </a:solidFill>
              </a:rPr>
              <a:t>riesgo</a:t>
            </a:r>
            <a:r>
              <a:rPr lang="en-US" sz="600" u="sng" dirty="0">
                <a:solidFill>
                  <a:schemeClr val="accent1"/>
                </a:solidFill>
              </a:rPr>
              <a:t> de </a:t>
            </a:r>
            <a:r>
              <a:rPr lang="en-US" sz="600" u="sng" dirty="0" err="1">
                <a:solidFill>
                  <a:schemeClr val="accent1"/>
                </a:solidFill>
              </a:rPr>
              <a:t>falla</a:t>
            </a:r>
            <a:r>
              <a:rPr lang="en-US" sz="600" u="sng" dirty="0">
                <a:solidFill>
                  <a:schemeClr val="accent1"/>
                </a:solidFill>
              </a:rPr>
              <a:t> renal</a:t>
            </a:r>
            <a:r>
              <a:rPr lang="en-US" sz="600" dirty="0">
                <a:solidFill>
                  <a:srgbClr val="000000"/>
                </a:solidFill>
              </a:rPr>
              <a:t>. </a:t>
            </a:r>
          </a:p>
          <a:p>
            <a:r>
              <a:rPr lang="en-US" sz="600" b="1" i="1" dirty="0">
                <a:solidFill>
                  <a:srgbClr val="000000"/>
                </a:solidFill>
              </a:rPr>
              <a:t>-Respuesta a </a:t>
            </a:r>
            <a:r>
              <a:rPr lang="en-US" sz="600" b="1" i="1" dirty="0" err="1">
                <a:solidFill>
                  <a:srgbClr val="000000"/>
                </a:solidFill>
              </a:rPr>
              <a:t>volumen</a:t>
            </a:r>
            <a:r>
              <a:rPr lang="en-US" sz="600" b="1" i="1" dirty="0">
                <a:solidFill>
                  <a:srgbClr val="000000"/>
                </a:solidFill>
              </a:rPr>
              <a:t> (RV)   </a:t>
            </a:r>
            <a:r>
              <a:rPr lang="en-US" sz="600" dirty="0">
                <a:solidFill>
                  <a:srgbClr val="000000"/>
                </a:solidFill>
              </a:rPr>
              <a:t>se define </a:t>
            </a:r>
            <a:r>
              <a:rPr lang="en-US" sz="600" dirty="0" err="1">
                <a:solidFill>
                  <a:srgbClr val="000000"/>
                </a:solidFill>
              </a:rPr>
              <a:t>como</a:t>
            </a:r>
            <a:r>
              <a:rPr lang="en-US" sz="600" dirty="0">
                <a:solidFill>
                  <a:srgbClr val="000000"/>
                </a:solidFill>
              </a:rPr>
              <a:t> un </a:t>
            </a:r>
            <a:r>
              <a:rPr lang="en-US" sz="600" dirty="0" err="1">
                <a:solidFill>
                  <a:srgbClr val="000000"/>
                </a:solidFill>
              </a:rPr>
              <a:t>aumento</a:t>
            </a:r>
            <a:r>
              <a:rPr lang="en-US" sz="600" dirty="0">
                <a:solidFill>
                  <a:srgbClr val="000000"/>
                </a:solidFill>
              </a:rPr>
              <a:t> del 10-15%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el </a:t>
            </a:r>
            <a:r>
              <a:rPr lang="en-US" sz="600" dirty="0" err="1">
                <a:solidFill>
                  <a:srgbClr val="000000"/>
                </a:solidFill>
              </a:rPr>
              <a:t>gasto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cardíaco</a:t>
            </a:r>
            <a:r>
              <a:rPr lang="en-US" sz="600" dirty="0">
                <a:solidFill>
                  <a:srgbClr val="000000"/>
                </a:solidFill>
              </a:rPr>
              <a:t> (GC) </a:t>
            </a:r>
            <a:r>
              <a:rPr lang="en-US" sz="600" dirty="0" err="1">
                <a:solidFill>
                  <a:srgbClr val="000000"/>
                </a:solidFill>
              </a:rPr>
              <a:t>cuando</a:t>
            </a:r>
            <a:r>
              <a:rPr lang="en-US" sz="600" dirty="0">
                <a:solidFill>
                  <a:srgbClr val="000000"/>
                </a:solidFill>
              </a:rPr>
              <a:t> el </a:t>
            </a:r>
            <a:r>
              <a:rPr lang="en-US" sz="600" dirty="0" err="1">
                <a:solidFill>
                  <a:srgbClr val="000000"/>
                </a:solidFill>
              </a:rPr>
              <a:t>líquido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intranvenoso</a:t>
            </a:r>
            <a:r>
              <a:rPr lang="en-US" sz="600" dirty="0">
                <a:solidFill>
                  <a:srgbClr val="000000"/>
                </a:solidFill>
              </a:rPr>
              <a:t> es </a:t>
            </a:r>
            <a:r>
              <a:rPr lang="en-US" sz="600" dirty="0" err="1">
                <a:solidFill>
                  <a:srgbClr val="000000"/>
                </a:solidFill>
              </a:rPr>
              <a:t>administrado</a:t>
            </a:r>
            <a:r>
              <a:rPr lang="en-US" sz="600" dirty="0">
                <a:solidFill>
                  <a:srgbClr val="000000"/>
                </a:solidFill>
              </a:rPr>
              <a:t>; </a:t>
            </a:r>
            <a:r>
              <a:rPr lang="en-US" sz="600" b="1" dirty="0">
                <a:solidFill>
                  <a:srgbClr val="000000"/>
                </a:solidFill>
              </a:rPr>
              <a:t>la </a:t>
            </a:r>
            <a:r>
              <a:rPr lang="en-US" sz="600" b="1" dirty="0" err="1">
                <a:solidFill>
                  <a:srgbClr val="000000"/>
                </a:solidFill>
              </a:rPr>
              <a:t>respuesta</a:t>
            </a:r>
            <a:r>
              <a:rPr lang="en-US" sz="600" b="1" dirty="0">
                <a:solidFill>
                  <a:srgbClr val="000000"/>
                </a:solidFill>
              </a:rPr>
              <a:t> a </a:t>
            </a:r>
            <a:r>
              <a:rPr lang="es-ES_tradnl" sz="600" b="1" dirty="0">
                <a:solidFill>
                  <a:srgbClr val="000000"/>
                </a:solidFill>
              </a:rPr>
              <a:t>volumen con aumento del gasto cardíaco (GC)  no significa que los líquidos son necesarios, solo que el gasto cardíaco aumenta con la carga de volumen</a:t>
            </a:r>
            <a:r>
              <a:rPr lang="es-ES_tradnl" sz="600" dirty="0">
                <a:solidFill>
                  <a:srgbClr val="000000"/>
                </a:solidFill>
              </a:rPr>
              <a:t>.</a:t>
            </a:r>
          </a:p>
          <a:p>
            <a:r>
              <a:rPr lang="es-ES_tradnl" sz="600" dirty="0">
                <a:solidFill>
                  <a:srgbClr val="000000"/>
                </a:solidFill>
              </a:rPr>
              <a:t>- La meta no es llegar al punto donde no existe respuesta alguna a carga de volumen, es importante parar la resucitación con cristaloides antes de llegar a esa parte plana de la curva Frank-</a:t>
            </a:r>
            <a:r>
              <a:rPr lang="es-ES_tradnl" sz="600" dirty="0" err="1">
                <a:solidFill>
                  <a:srgbClr val="000000"/>
                </a:solidFill>
              </a:rPr>
              <a:t>Starling</a:t>
            </a:r>
            <a:r>
              <a:rPr lang="es-ES_tradnl" sz="600" dirty="0">
                <a:solidFill>
                  <a:srgbClr val="000000"/>
                </a:solidFill>
              </a:rPr>
              <a:t>.</a:t>
            </a:r>
          </a:p>
          <a:p>
            <a:r>
              <a:rPr lang="en-US" sz="600" dirty="0">
                <a:solidFill>
                  <a:srgbClr val="000000"/>
                </a:solidFill>
              </a:rPr>
              <a:t>- Es </a:t>
            </a:r>
            <a:r>
              <a:rPr lang="en-US" sz="600" dirty="0" err="1">
                <a:solidFill>
                  <a:srgbClr val="000000"/>
                </a:solidFill>
              </a:rPr>
              <a:t>importante</a:t>
            </a:r>
            <a:r>
              <a:rPr lang="en-US" sz="600" dirty="0">
                <a:solidFill>
                  <a:srgbClr val="000000"/>
                </a:solidFill>
              </a:rPr>
              <a:t>, solo 50% de los </a:t>
            </a:r>
            <a:r>
              <a:rPr lang="en-US" sz="600" dirty="0" err="1">
                <a:solidFill>
                  <a:srgbClr val="000000"/>
                </a:solidFill>
              </a:rPr>
              <a:t>pacientes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sépticos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tienen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respuesta</a:t>
            </a:r>
            <a:r>
              <a:rPr lang="en-US" sz="600" dirty="0">
                <a:solidFill>
                  <a:srgbClr val="000000"/>
                </a:solidFill>
              </a:rPr>
              <a:t> a </a:t>
            </a:r>
            <a:r>
              <a:rPr lang="en-US" sz="600" dirty="0" err="1">
                <a:solidFill>
                  <a:srgbClr val="000000"/>
                </a:solidFill>
              </a:rPr>
              <a:t>volumen</a:t>
            </a:r>
            <a:r>
              <a:rPr lang="en-US" sz="600" dirty="0">
                <a:solidFill>
                  <a:srgbClr val="000000"/>
                </a:solidFill>
              </a:rPr>
              <a:t> y </a:t>
            </a:r>
            <a:r>
              <a:rPr lang="en-US" sz="600" dirty="0" err="1">
                <a:solidFill>
                  <a:srgbClr val="000000"/>
                </a:solidFill>
              </a:rPr>
              <a:t>puede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evaluarse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la </a:t>
            </a:r>
            <a:r>
              <a:rPr lang="en-US" sz="600" dirty="0" err="1">
                <a:solidFill>
                  <a:srgbClr val="000000"/>
                </a:solidFill>
              </a:rPr>
              <a:t>mayoría</a:t>
            </a:r>
            <a:r>
              <a:rPr lang="en-US" sz="600" dirty="0">
                <a:solidFill>
                  <a:srgbClr val="000000"/>
                </a:solidFill>
              </a:rPr>
              <a:t> de los </a:t>
            </a:r>
            <a:r>
              <a:rPr lang="en-US" sz="600" dirty="0" err="1">
                <a:solidFill>
                  <a:srgbClr val="000000"/>
                </a:solidFill>
              </a:rPr>
              <a:t>pacientes</a:t>
            </a:r>
            <a:r>
              <a:rPr lang="en-US" sz="600" dirty="0">
                <a:solidFill>
                  <a:srgbClr val="000000"/>
                </a:solidFill>
              </a:rPr>
              <a:t>.</a:t>
            </a:r>
          </a:p>
          <a:p>
            <a:r>
              <a:rPr lang="en-US" sz="600" dirty="0">
                <a:solidFill>
                  <a:srgbClr val="000000"/>
                </a:solidFill>
              </a:rPr>
              <a:t>- Los </a:t>
            </a:r>
            <a:r>
              <a:rPr lang="en-US" sz="600" dirty="0" err="1">
                <a:solidFill>
                  <a:srgbClr val="000000"/>
                </a:solidFill>
              </a:rPr>
              <a:t>parámetros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clínicos</a:t>
            </a:r>
            <a:r>
              <a:rPr lang="en-US" sz="600" dirty="0">
                <a:solidFill>
                  <a:srgbClr val="000000"/>
                </a:solidFill>
              </a:rPr>
              <a:t> (</a:t>
            </a:r>
            <a:r>
              <a:rPr lang="en-US" sz="600" dirty="0" err="1">
                <a:solidFill>
                  <a:srgbClr val="000000"/>
                </a:solidFill>
              </a:rPr>
              <a:t>gasto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urinario</a:t>
            </a:r>
            <a:r>
              <a:rPr lang="en-US" sz="600" dirty="0">
                <a:solidFill>
                  <a:srgbClr val="000000"/>
                </a:solidFill>
              </a:rPr>
              <a:t>, PAM) no son </a:t>
            </a:r>
            <a:r>
              <a:rPr lang="en-US" sz="600" dirty="0" err="1">
                <a:solidFill>
                  <a:srgbClr val="000000"/>
                </a:solidFill>
              </a:rPr>
              <a:t>fiables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predictores</a:t>
            </a:r>
            <a:r>
              <a:rPr lang="en-US" sz="600" dirty="0">
                <a:solidFill>
                  <a:srgbClr val="000000"/>
                </a:solidFill>
              </a:rPr>
              <a:t> de RV</a:t>
            </a:r>
          </a:p>
          <a:p>
            <a:r>
              <a:rPr lang="en-US" sz="600" b="1" i="1" dirty="0">
                <a:solidFill>
                  <a:srgbClr val="C00000"/>
                </a:solidFill>
              </a:rPr>
              <a:t>- </a:t>
            </a:r>
            <a:r>
              <a:rPr lang="en-US" sz="600" b="1" i="1" dirty="0" err="1">
                <a:solidFill>
                  <a:srgbClr val="C00000"/>
                </a:solidFill>
              </a:rPr>
              <a:t>Tolerancia</a:t>
            </a:r>
            <a:r>
              <a:rPr lang="en-US" sz="600" b="1" i="1" dirty="0">
                <a:solidFill>
                  <a:srgbClr val="C00000"/>
                </a:solidFill>
              </a:rPr>
              <a:t> a </a:t>
            </a:r>
            <a:r>
              <a:rPr lang="en-US" sz="600" b="1" i="1" dirty="0" err="1">
                <a:solidFill>
                  <a:srgbClr val="C00000"/>
                </a:solidFill>
              </a:rPr>
              <a:t>líquidos</a:t>
            </a:r>
            <a:r>
              <a:rPr lang="en-US" sz="600" b="1" i="1" dirty="0">
                <a:solidFill>
                  <a:srgbClr val="C00000"/>
                </a:solidFill>
              </a:rPr>
              <a:t> (TL) </a:t>
            </a:r>
            <a:r>
              <a:rPr lang="en-US" sz="600" dirty="0" err="1">
                <a:solidFill>
                  <a:srgbClr val="000000"/>
                </a:solidFill>
              </a:rPr>
              <a:t>ausencia</a:t>
            </a:r>
            <a:r>
              <a:rPr lang="en-US" sz="600" dirty="0">
                <a:solidFill>
                  <a:srgbClr val="000000"/>
                </a:solidFill>
              </a:rPr>
              <a:t> de </a:t>
            </a:r>
            <a:r>
              <a:rPr lang="en-US" sz="600" dirty="0" err="1">
                <a:solidFill>
                  <a:srgbClr val="000000"/>
                </a:solidFill>
              </a:rPr>
              <a:t>daño</a:t>
            </a:r>
            <a:r>
              <a:rPr lang="en-US" sz="600" dirty="0">
                <a:solidFill>
                  <a:srgbClr val="000000"/>
                </a:solidFill>
              </a:rPr>
              <a:t> (e.g., edema </a:t>
            </a:r>
            <a:r>
              <a:rPr lang="en-US" sz="600" dirty="0" err="1">
                <a:solidFill>
                  <a:srgbClr val="000000"/>
                </a:solidFill>
              </a:rPr>
              <a:t>pulmonar</a:t>
            </a:r>
            <a:r>
              <a:rPr lang="en-US" sz="600" dirty="0">
                <a:solidFill>
                  <a:srgbClr val="000000"/>
                </a:solidFill>
              </a:rPr>
              <a:t>) </a:t>
            </a:r>
            <a:r>
              <a:rPr lang="en-US" sz="600" dirty="0" err="1">
                <a:solidFill>
                  <a:srgbClr val="000000"/>
                </a:solidFill>
              </a:rPr>
              <a:t>cuando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líquido</a:t>
            </a:r>
            <a:r>
              <a:rPr lang="en-US" sz="600" dirty="0">
                <a:solidFill>
                  <a:srgbClr val="000000"/>
                </a:solidFill>
              </a:rPr>
              <a:t> IV es </a:t>
            </a:r>
            <a:r>
              <a:rPr lang="en-US" sz="600" dirty="0" err="1">
                <a:solidFill>
                  <a:srgbClr val="000000"/>
                </a:solidFill>
              </a:rPr>
              <a:t>administrado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437FD4-FDF6-AE47-B2D5-422D270B36F0}"/>
              </a:ext>
            </a:extLst>
          </p:cNvPr>
          <p:cNvSpPr/>
          <p:nvPr/>
        </p:nvSpPr>
        <p:spPr>
          <a:xfrm>
            <a:off x="6903222" y="5090379"/>
            <a:ext cx="231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OCLUSION AL FINAL DE LA ESPIRACION (TOFE)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Para </a:t>
            </a:r>
            <a:r>
              <a:rPr lang="en-US" sz="700" dirty="0" err="1">
                <a:latin typeface="Corbel" panose="020B0503020204020204" pitchFamily="34" charset="0"/>
              </a:rPr>
              <a:t>pacientes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VMI, la </a:t>
            </a:r>
            <a:r>
              <a:rPr lang="en-US" sz="700" dirty="0" err="1">
                <a:latin typeface="Corbel" panose="020B0503020204020204" pitchFamily="34" charset="0"/>
              </a:rPr>
              <a:t>inspiración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aumenta</a:t>
            </a:r>
            <a:r>
              <a:rPr lang="en-US" sz="700" dirty="0">
                <a:latin typeface="Corbel" panose="020B0503020204020204" pitchFamily="34" charset="0"/>
              </a:rPr>
              <a:t> la </a:t>
            </a:r>
            <a:r>
              <a:rPr lang="en-US" sz="700" dirty="0" err="1">
                <a:latin typeface="Corbel" panose="020B0503020204020204" pitchFamily="34" charset="0"/>
              </a:rPr>
              <a:t>presión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intratorácica</a:t>
            </a:r>
            <a:r>
              <a:rPr lang="en-US" sz="700" dirty="0">
                <a:latin typeface="Corbel" panose="020B0503020204020204" pitchFamily="34" charset="0"/>
              </a:rPr>
              <a:t> e </a:t>
            </a:r>
            <a:r>
              <a:rPr lang="en-US" sz="700" dirty="0" err="1">
                <a:latin typeface="Corbel" panose="020B0503020204020204" pitchFamily="34" charset="0"/>
              </a:rPr>
              <a:t>impide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retorno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venoso</a:t>
            </a:r>
            <a:r>
              <a:rPr lang="en-US" sz="700" dirty="0">
                <a:latin typeface="Corbel" panose="020B0503020204020204" pitchFamily="34" charset="0"/>
              </a:rPr>
              <a:t>. La </a:t>
            </a:r>
            <a:r>
              <a:rPr lang="en-US" sz="700" dirty="0" err="1">
                <a:latin typeface="Corbel" panose="020B0503020204020204" pitchFamily="34" charset="0"/>
              </a:rPr>
              <a:t>interrupción</a:t>
            </a:r>
            <a:r>
              <a:rPr lang="en-US" sz="700" dirty="0">
                <a:latin typeface="Corbel" panose="020B0503020204020204" pitchFamily="34" charset="0"/>
              </a:rPr>
              <a:t> de la VMI </a:t>
            </a:r>
            <a:r>
              <a:rPr lang="en-US" sz="700" dirty="0"/>
              <a:t>al final de la </a:t>
            </a:r>
            <a:r>
              <a:rPr lang="en-US" sz="700" dirty="0" err="1"/>
              <a:t>espiración</a:t>
            </a:r>
            <a:r>
              <a:rPr lang="en-US" sz="700" dirty="0"/>
              <a:t> </a:t>
            </a:r>
            <a:r>
              <a:rPr lang="en-US" sz="700" dirty="0" err="1"/>
              <a:t>aumenta</a:t>
            </a:r>
            <a:r>
              <a:rPr lang="en-US" sz="700" dirty="0"/>
              <a:t> la </a:t>
            </a:r>
            <a:r>
              <a:rPr lang="en-US" sz="700" dirty="0" err="1"/>
              <a:t>precarga</a:t>
            </a:r>
            <a:r>
              <a:rPr lang="en-US" sz="700" dirty="0"/>
              <a:t> de forma </a:t>
            </a:r>
            <a:r>
              <a:rPr lang="en-US" sz="700" dirty="0" err="1"/>
              <a:t>transitoria</a:t>
            </a:r>
            <a:r>
              <a:rPr lang="en-US" sz="700" dirty="0"/>
              <a:t>. Una </a:t>
            </a:r>
            <a:r>
              <a:rPr lang="en-US" sz="700" dirty="0" err="1"/>
              <a:t>disminución</a:t>
            </a:r>
            <a:r>
              <a:rPr lang="en-US" sz="700" dirty="0"/>
              <a:t> del GC </a:t>
            </a:r>
            <a:r>
              <a:rPr lang="en-US" sz="700" dirty="0" err="1"/>
              <a:t>durante</a:t>
            </a:r>
            <a:r>
              <a:rPr lang="en-US" sz="700" dirty="0"/>
              <a:t> una </a:t>
            </a:r>
            <a:r>
              <a:rPr lang="en-US" sz="700" dirty="0" err="1"/>
              <a:t>pausa</a:t>
            </a:r>
            <a:r>
              <a:rPr lang="en-US" sz="700" dirty="0"/>
              <a:t> </a:t>
            </a:r>
            <a:r>
              <a:rPr lang="en-US" sz="700" dirty="0" err="1"/>
              <a:t>espiratoria</a:t>
            </a:r>
            <a:r>
              <a:rPr lang="en-US" sz="700" dirty="0"/>
              <a:t> de 15 seg. </a:t>
            </a:r>
            <a:r>
              <a:rPr lang="en-US" sz="700" dirty="0" err="1"/>
              <a:t>predice</a:t>
            </a:r>
            <a:r>
              <a:rPr lang="en-US" sz="700" dirty="0"/>
              <a:t> RV</a:t>
            </a:r>
            <a:endParaRPr lang="en-US" sz="700" b="1" dirty="0"/>
          </a:p>
          <a:p>
            <a:r>
              <a:rPr lang="en-US" sz="700" b="1" dirty="0" err="1"/>
              <a:t>Requisitos</a:t>
            </a:r>
            <a:r>
              <a:rPr lang="en-US" sz="700" dirty="0"/>
              <a:t>: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Ventilación</a:t>
            </a:r>
            <a:r>
              <a:rPr lang="en-US" sz="700" dirty="0"/>
              <a:t> </a:t>
            </a:r>
            <a:r>
              <a:rPr lang="en-US" sz="700" dirty="0" err="1"/>
              <a:t>mecánica</a:t>
            </a:r>
            <a:r>
              <a:rPr lang="en-US" sz="700" dirty="0"/>
              <a:t> con 8ml/kg VT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Tolerancia</a:t>
            </a:r>
            <a:r>
              <a:rPr lang="en-US" sz="700" dirty="0"/>
              <a:t> a 15 seg.  de apnea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Monitoreo</a:t>
            </a:r>
            <a:r>
              <a:rPr lang="en-US" sz="700" dirty="0"/>
              <a:t> de GC continuo (</a:t>
            </a:r>
            <a:r>
              <a:rPr lang="en-US" sz="700" dirty="0" err="1"/>
              <a:t>línea</a:t>
            </a:r>
            <a:r>
              <a:rPr lang="en-US" sz="700" dirty="0"/>
              <a:t> arterial, CAP, </a:t>
            </a:r>
            <a:r>
              <a:rPr lang="en-US" sz="700" dirty="0" err="1"/>
              <a:t>etc</a:t>
            </a:r>
            <a:r>
              <a:rPr lang="en-US" sz="700" dirty="0"/>
              <a:t>)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/>
              <a:t>: un </a:t>
            </a:r>
            <a:r>
              <a:rPr lang="en-US" sz="700" dirty="0" err="1"/>
              <a:t>aumento</a:t>
            </a:r>
            <a:r>
              <a:rPr lang="en-US" sz="700" dirty="0"/>
              <a:t> del 5%  </a:t>
            </a:r>
            <a:r>
              <a:rPr lang="en-US" sz="700" dirty="0" err="1"/>
              <a:t>en</a:t>
            </a:r>
            <a:r>
              <a:rPr lang="en-US" sz="700" dirty="0"/>
              <a:t> GC </a:t>
            </a:r>
            <a:r>
              <a:rPr lang="en-US" sz="700" dirty="0" err="1"/>
              <a:t>durante</a:t>
            </a:r>
            <a:r>
              <a:rPr lang="en-US" sz="700" dirty="0"/>
              <a:t> TOFE </a:t>
            </a:r>
            <a:r>
              <a:rPr lang="en-US" sz="700" dirty="0" err="1"/>
              <a:t>comparado</a:t>
            </a:r>
            <a:r>
              <a:rPr lang="en-US" sz="700" dirty="0"/>
              <a:t> con la base </a:t>
            </a:r>
            <a:r>
              <a:rPr lang="en-US" sz="700" dirty="0" err="1"/>
              <a:t>sugiere</a:t>
            </a:r>
            <a:r>
              <a:rPr lang="en-US" sz="700" dirty="0"/>
              <a:t> RV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/>
              <a:t>: Bueno  (</a:t>
            </a:r>
            <a:r>
              <a:rPr lang="en-US" sz="700" dirty="0">
                <a:hlinkClick r:id="rId6"/>
              </a:rPr>
              <a:t>AUROC &gt;0.9</a:t>
            </a:r>
            <a:r>
              <a:rPr lang="en-US" sz="700" dirty="0"/>
              <a:t>) </a:t>
            </a:r>
            <a:r>
              <a:rPr lang="en-US" sz="700" dirty="0" err="1"/>
              <a:t>si</a:t>
            </a:r>
            <a:r>
              <a:rPr lang="en-US" sz="700" dirty="0"/>
              <a:t> VT&gt; 8 ml/kg; </a:t>
            </a:r>
            <a:r>
              <a:rPr lang="en-US" sz="700" dirty="0" err="1"/>
              <a:t>respiración</a:t>
            </a:r>
            <a:r>
              <a:rPr lang="en-US" sz="700" dirty="0"/>
              <a:t> </a:t>
            </a:r>
            <a:r>
              <a:rPr lang="en-US" sz="700" dirty="0" err="1"/>
              <a:t>espontánea</a:t>
            </a:r>
            <a:r>
              <a:rPr lang="en-US" sz="700" dirty="0"/>
              <a:t> altera la </a:t>
            </a:r>
            <a:r>
              <a:rPr lang="en-US" sz="700" dirty="0" err="1"/>
              <a:t>prueba</a:t>
            </a:r>
            <a:r>
              <a:rPr lang="en-US" sz="700" dirty="0"/>
              <a:t>. No </a:t>
            </a:r>
            <a:r>
              <a:rPr lang="en-US" sz="700" dirty="0" err="1"/>
              <a:t>fiable</a:t>
            </a:r>
            <a:r>
              <a:rPr lang="en-US" sz="700" dirty="0"/>
              <a:t>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decúbito</a:t>
            </a:r>
            <a:r>
              <a:rPr lang="en-US" sz="700" dirty="0"/>
              <a:t> </a:t>
            </a:r>
            <a:r>
              <a:rPr lang="en-US" sz="700" dirty="0" err="1"/>
              <a:t>prono</a:t>
            </a:r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7F190A-3FD1-5A4E-952E-3948F86863B0}"/>
              </a:ext>
            </a:extLst>
          </p:cNvPr>
          <p:cNvSpPr/>
          <p:nvPr/>
        </p:nvSpPr>
        <p:spPr>
          <a:xfrm>
            <a:off x="4530807" y="1616466"/>
            <a:ext cx="24372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VCI </a:t>
            </a:r>
            <a:r>
              <a:rPr lang="en-US" sz="700" b="1" dirty="0" err="1">
                <a:latin typeface="Corbel" panose="020B0503020204020204" pitchFamily="34" charset="0"/>
              </a:rPr>
              <a:t>Tamaño</a:t>
            </a:r>
            <a:r>
              <a:rPr lang="en-US" sz="700" b="1" dirty="0">
                <a:latin typeface="Corbel" panose="020B0503020204020204" pitchFamily="34" charset="0"/>
              </a:rPr>
              <a:t> y </a:t>
            </a:r>
            <a:r>
              <a:rPr lang="en-US" sz="700" b="1" dirty="0" err="1">
                <a:latin typeface="Corbel" panose="020B0503020204020204" pitchFamily="34" charset="0"/>
              </a:rPr>
              <a:t>distensibilidad</a:t>
            </a:r>
            <a:endParaRPr lang="en-US" sz="700" b="1" dirty="0">
              <a:latin typeface="Corbel" panose="020B0503020204020204" pitchFamily="34" charset="0"/>
            </a:endParaRP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el </a:t>
            </a:r>
            <a:r>
              <a:rPr lang="en-US" sz="700" dirty="0" err="1">
                <a:latin typeface="Corbel" panose="020B0503020204020204" pitchFamily="34" charset="0"/>
              </a:rPr>
              <a:t>tamaño</a:t>
            </a:r>
            <a:r>
              <a:rPr lang="en-US" sz="700" dirty="0">
                <a:latin typeface="Corbel" panose="020B0503020204020204" pitchFamily="34" charset="0"/>
              </a:rPr>
              <a:t> de VCI </a:t>
            </a:r>
            <a:r>
              <a:rPr lang="en-US" sz="700" dirty="0" err="1">
                <a:latin typeface="Corbel" panose="020B0503020204020204" pitchFamily="34" charset="0"/>
              </a:rPr>
              <a:t>refleja</a:t>
            </a:r>
            <a:r>
              <a:rPr lang="en-US" sz="700" dirty="0">
                <a:latin typeface="Corbel" panose="020B0503020204020204" pitchFamily="34" charset="0"/>
              </a:rPr>
              <a:t> la </a:t>
            </a:r>
            <a:r>
              <a:rPr lang="en-US" sz="700" dirty="0" err="1">
                <a:latin typeface="Corbel" panose="020B0503020204020204" pitchFamily="34" charset="0"/>
              </a:rPr>
              <a:t>presión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la </a:t>
            </a:r>
            <a:r>
              <a:rPr lang="en-US" sz="700" dirty="0" err="1">
                <a:latin typeface="Corbel" panose="020B0503020204020204" pitchFamily="34" charset="0"/>
              </a:rPr>
              <a:t>aurícula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derecha</a:t>
            </a:r>
            <a:r>
              <a:rPr lang="en-US" sz="700" dirty="0">
                <a:latin typeface="Corbel" panose="020B0503020204020204" pitchFamily="34" charset="0"/>
              </a:rPr>
              <a:t>, </a:t>
            </a:r>
            <a:r>
              <a:rPr lang="en-US" sz="700" dirty="0">
                <a:latin typeface="Corbel" panose="020B0503020204020204" pitchFamily="34" charset="0"/>
                <a:hlinkClick r:id="rId7"/>
              </a:rPr>
              <a:t>similar </a:t>
            </a:r>
            <a:r>
              <a:rPr lang="en-US" sz="700" dirty="0">
                <a:latin typeface="Corbel" panose="020B0503020204020204" pitchFamily="34" charset="0"/>
              </a:rPr>
              <a:t>a la PVC. La </a:t>
            </a:r>
            <a:r>
              <a:rPr lang="en-US" sz="700" dirty="0" err="1">
                <a:latin typeface="Corbel" panose="020B0503020204020204" pitchFamily="34" charset="0"/>
              </a:rPr>
              <a:t>medición</a:t>
            </a:r>
            <a:r>
              <a:rPr lang="en-US" sz="700" dirty="0">
                <a:latin typeface="Corbel" panose="020B0503020204020204" pitchFamily="34" charset="0"/>
              </a:rPr>
              <a:t> de VCI y </a:t>
            </a:r>
            <a:r>
              <a:rPr lang="en-US" sz="700" dirty="0" err="1">
                <a:latin typeface="Corbel" panose="020B0503020204020204" pitchFamily="34" charset="0"/>
              </a:rPr>
              <a:t>su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variación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respirofásica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predecir</a:t>
            </a:r>
            <a:r>
              <a:rPr lang="en-US" sz="700" dirty="0">
                <a:latin typeface="Corbel" panose="020B0503020204020204" pitchFamily="34" charset="0"/>
              </a:rPr>
              <a:t> RV. Las </a:t>
            </a:r>
            <a:r>
              <a:rPr lang="en-US" sz="700" dirty="0" err="1">
                <a:latin typeface="Corbel" panose="020B0503020204020204" pitchFamily="34" charset="0"/>
              </a:rPr>
              <a:t>distensibiidad</a:t>
            </a:r>
            <a:r>
              <a:rPr lang="en-US" sz="700" dirty="0">
                <a:latin typeface="Corbel" panose="020B0503020204020204" pitchFamily="34" charset="0"/>
              </a:rPr>
              <a:t> se define </a:t>
            </a:r>
            <a:r>
              <a:rPr lang="en-US" sz="700" dirty="0" err="1">
                <a:latin typeface="Corbel" panose="020B0503020204020204" pitchFamily="34" charset="0"/>
              </a:rPr>
              <a:t>como</a:t>
            </a:r>
            <a:r>
              <a:rPr lang="en-US" sz="700" dirty="0">
                <a:latin typeface="Corbel" panose="020B0503020204020204" pitchFamily="34" charset="0"/>
              </a:rPr>
              <a:t> la 𝞓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tamaño</a:t>
            </a:r>
            <a:r>
              <a:rPr lang="en-US" sz="700" dirty="0">
                <a:latin typeface="Corbel" panose="020B0503020204020204" pitchFamily="34" charset="0"/>
              </a:rPr>
              <a:t> de la VCI con la </a:t>
            </a:r>
            <a:r>
              <a:rPr lang="en-US" sz="700" dirty="0" err="1">
                <a:latin typeface="Corbel" panose="020B0503020204020204" pitchFamily="34" charset="0"/>
              </a:rPr>
              <a:t>respiración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&gt;15%  </a:t>
            </a:r>
            <a:r>
              <a:rPr lang="en-US" sz="700" dirty="0" err="1">
                <a:latin typeface="Corbel" panose="020B0503020204020204" pitchFamily="34" charset="0"/>
              </a:rPr>
              <a:t>distensibilidad</a:t>
            </a:r>
            <a:r>
              <a:rPr lang="en-US" sz="700" dirty="0">
                <a:latin typeface="Corbel" panose="020B0503020204020204" pitchFamily="34" charset="0"/>
              </a:rPr>
              <a:t> es el umbral </a:t>
            </a:r>
            <a:r>
              <a:rPr lang="en-US" sz="700" dirty="0" err="1">
                <a:latin typeface="Corbel" panose="020B0503020204020204" pitchFamily="34" charset="0"/>
              </a:rPr>
              <a:t>óptimo</a:t>
            </a:r>
            <a:endParaRPr lang="en-US" sz="700" dirty="0">
              <a:latin typeface="Corbel" panose="020B0503020204020204" pitchFamily="34" charset="0"/>
            </a:endParaRP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: </a:t>
            </a:r>
            <a:r>
              <a:rPr lang="en-US" sz="700" dirty="0" err="1">
                <a:latin typeface="Corbel" panose="020B0503020204020204" pitchFamily="34" charset="0"/>
              </a:rPr>
              <a:t>Pobre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>
                <a:latin typeface="Corbel" panose="020B0503020204020204" pitchFamily="34" charset="0"/>
                <a:hlinkClick r:id="rId8"/>
              </a:rPr>
              <a:t>AUROC 0.69</a:t>
            </a:r>
            <a:r>
              <a:rPr lang="en-US" sz="700" dirty="0">
                <a:latin typeface="Corbel" panose="020B0503020204020204" pitchFamily="34" charset="0"/>
              </a:rPr>
              <a:t> – </a:t>
            </a:r>
            <a:r>
              <a:rPr lang="en-US" sz="700" dirty="0">
                <a:latin typeface="Corbel" panose="020B0503020204020204" pitchFamily="34" charset="0"/>
                <a:hlinkClick r:id="rId9"/>
              </a:rPr>
              <a:t>0.71</a:t>
            </a:r>
            <a:r>
              <a:rPr lang="en-US" sz="700" dirty="0">
                <a:latin typeface="Corbel" panose="020B0503020204020204" pitchFamily="34" charset="0"/>
              </a:rPr>
              <a:t>)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gral</a:t>
            </a:r>
            <a:r>
              <a:rPr lang="en-US" sz="700" dirty="0">
                <a:latin typeface="Corbel" panose="020B0503020204020204" pitchFamily="34" charset="0"/>
              </a:rPr>
              <a:t>.; </a:t>
            </a:r>
            <a:r>
              <a:rPr lang="en-US" sz="700" dirty="0" err="1">
                <a:latin typeface="Corbel" panose="020B0503020204020204" pitchFamily="34" charset="0"/>
              </a:rPr>
              <a:t>mejor</a:t>
            </a:r>
            <a:r>
              <a:rPr lang="en-US" sz="700" dirty="0">
                <a:latin typeface="Corbel" panose="020B0503020204020204" pitchFamily="34" charset="0"/>
              </a:rPr>
              <a:t> 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pacientes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ventilación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mecánica</a:t>
            </a:r>
            <a:r>
              <a:rPr lang="en-US" sz="700" dirty="0">
                <a:latin typeface="Corbel" panose="020B0503020204020204" pitchFamily="34" charset="0"/>
              </a:rPr>
              <a:t> y  sin </a:t>
            </a:r>
            <a:r>
              <a:rPr lang="en-US" sz="700" dirty="0" err="1">
                <a:latin typeface="Corbel" panose="020B0503020204020204" pitchFamily="34" charset="0"/>
              </a:rPr>
              <a:t>respiración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espontánea</a:t>
            </a:r>
            <a:r>
              <a:rPr lang="en-US" sz="700" dirty="0">
                <a:latin typeface="Corbel" panose="020B0503020204020204" pitchFamily="34" charset="0"/>
              </a:rPr>
              <a:t>, el </a:t>
            </a:r>
            <a:r>
              <a:rPr lang="en-US" sz="700" dirty="0" err="1">
                <a:latin typeface="Corbel" panose="020B0503020204020204" pitchFamily="34" charset="0"/>
              </a:rPr>
              <a:t>colapso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completo</a:t>
            </a:r>
            <a:r>
              <a:rPr lang="en-US" sz="700" dirty="0">
                <a:latin typeface="Corbel" panose="020B0503020204020204" pitchFamily="34" charset="0"/>
              </a:rPr>
              <a:t> de la VCI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ser </a:t>
            </a:r>
            <a:r>
              <a:rPr lang="en-US" sz="700" dirty="0" err="1">
                <a:latin typeface="Corbel" panose="020B0503020204020204" pitchFamily="34" charset="0"/>
              </a:rPr>
              <a:t>más</a:t>
            </a:r>
            <a:r>
              <a:rPr lang="en-US" sz="700" dirty="0">
                <a:latin typeface="Corbel" panose="020B0503020204020204" pitchFamily="34" charset="0"/>
              </a:rPr>
              <a:t> sensible a la RV</a:t>
            </a:r>
          </a:p>
          <a:p>
            <a:r>
              <a:rPr lang="en-US" sz="700" b="1" dirty="0">
                <a:latin typeface="Corbel" panose="020B0503020204020204" pitchFamily="34" charset="0"/>
              </a:rPr>
              <a:t>Area </a:t>
            </a:r>
            <a:r>
              <a:rPr lang="en-US" sz="700" b="1" dirty="0" err="1">
                <a:latin typeface="Corbel" panose="020B0503020204020204" pitchFamily="34" charset="0"/>
              </a:rPr>
              <a:t>telediastólica</a:t>
            </a:r>
            <a:r>
              <a:rPr lang="en-US" sz="700" b="1" dirty="0">
                <a:latin typeface="Corbel" panose="020B0503020204020204" pitchFamily="34" charset="0"/>
              </a:rPr>
              <a:t> del VI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mide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área</a:t>
            </a:r>
            <a:r>
              <a:rPr lang="en-US" sz="700" dirty="0">
                <a:latin typeface="Corbel" panose="020B0503020204020204" pitchFamily="34" charset="0"/>
              </a:rPr>
              <a:t> del VI al final de </a:t>
            </a:r>
            <a:r>
              <a:rPr lang="en-US" sz="700" dirty="0" err="1">
                <a:latin typeface="Corbel" panose="020B0503020204020204" pitchFamily="34" charset="0"/>
              </a:rPr>
              <a:t>diástole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 err="1">
                <a:latin typeface="Corbel" panose="020B0503020204020204" pitchFamily="34" charset="0"/>
              </a:rPr>
              <a:t>refleja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llenado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adecuado</a:t>
            </a:r>
            <a:r>
              <a:rPr lang="en-US" sz="700" dirty="0">
                <a:latin typeface="Corbel" panose="020B0503020204020204" pitchFamily="34" charset="0"/>
              </a:rPr>
              <a:t>); ¨</a:t>
            </a:r>
            <a:r>
              <a:rPr lang="en-US" sz="700" dirty="0" err="1">
                <a:latin typeface="Corbel" panose="020B0503020204020204" pitchFamily="34" charset="0"/>
              </a:rPr>
              <a:t>beso</a:t>
            </a:r>
            <a:r>
              <a:rPr lang="en-US" sz="700" dirty="0">
                <a:latin typeface="Corbel" panose="020B0503020204020204" pitchFamily="34" charset="0"/>
              </a:rPr>
              <a:t> de los </a:t>
            </a:r>
            <a:r>
              <a:rPr lang="en-US" sz="700" dirty="0" err="1">
                <a:latin typeface="Corbel" panose="020B0503020204020204" pitchFamily="34" charset="0"/>
              </a:rPr>
              <a:t>músculo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papilares</a:t>
            </a:r>
            <a:r>
              <a:rPr lang="en-US" sz="700" dirty="0">
                <a:latin typeface="Corbel" panose="020B0503020204020204" pitchFamily="34" charset="0"/>
              </a:rPr>
              <a:t>¨ </a:t>
            </a:r>
            <a:r>
              <a:rPr lang="en-US" sz="700" dirty="0" err="1">
                <a:latin typeface="Corbel" panose="020B0503020204020204" pitchFamily="34" charset="0"/>
              </a:rPr>
              <a:t>representa</a:t>
            </a:r>
            <a:r>
              <a:rPr lang="en-US" sz="700" dirty="0">
                <a:latin typeface="Corbel" panose="020B0503020204020204" pitchFamily="34" charset="0"/>
              </a:rPr>
              <a:t> un </a:t>
            </a:r>
            <a:r>
              <a:rPr lang="en-US" sz="700" dirty="0" err="1">
                <a:latin typeface="Corbel" panose="020B0503020204020204" pitchFamily="34" charset="0"/>
              </a:rPr>
              <a:t>extremo</a:t>
            </a:r>
            <a:endParaRPr lang="en-US" sz="700" dirty="0">
              <a:latin typeface="Corbel" panose="020B0503020204020204" pitchFamily="34" charset="0"/>
            </a:endParaRP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: </a:t>
            </a:r>
            <a:r>
              <a:rPr lang="en-US" sz="700" dirty="0">
                <a:latin typeface="Corbel" panose="020B0503020204020204" pitchFamily="34" charset="0"/>
              </a:rPr>
              <a:t>poor (AUROC 0.64)</a:t>
            </a:r>
          </a:p>
          <a:p>
            <a:endParaRPr lang="en-US" sz="700" dirty="0">
              <a:latin typeface="Corbel" panose="020B0503020204020204" pitchFamily="34" charset="0"/>
            </a:endParaRPr>
          </a:p>
          <a:p>
            <a:r>
              <a:rPr lang="en-US" sz="700" b="1" dirty="0">
                <a:latin typeface="Corbel" panose="020B0503020204020204" pitchFamily="34" charset="0"/>
              </a:rPr>
              <a:t>IVT TSVI</a:t>
            </a:r>
          </a:p>
          <a:p>
            <a:r>
              <a:rPr lang="en-US" sz="700" b="1" dirty="0">
                <a:latin typeface="Corbel" panose="020B0503020204020204" pitchFamily="34" charset="0"/>
              </a:rPr>
              <a:t> (Integral de </a:t>
            </a:r>
            <a:r>
              <a:rPr lang="en-US" sz="700" b="1" dirty="0" err="1">
                <a:latin typeface="Corbel" panose="020B0503020204020204" pitchFamily="34" charset="0"/>
              </a:rPr>
              <a:t>velocidad</a:t>
            </a:r>
            <a:r>
              <a:rPr lang="en-US" sz="700" b="1" dirty="0">
                <a:latin typeface="Corbel" panose="020B0503020204020204" pitchFamily="34" charset="0"/>
              </a:rPr>
              <a:t> de </a:t>
            </a:r>
            <a:r>
              <a:rPr lang="en-US" sz="700" b="1" dirty="0" err="1">
                <a:latin typeface="Corbel" panose="020B0503020204020204" pitchFamily="34" charset="0"/>
              </a:rPr>
              <a:t>tiempo</a:t>
            </a:r>
            <a:r>
              <a:rPr lang="en-US" sz="700" b="1" dirty="0">
                <a:latin typeface="Corbel" panose="020B0503020204020204" pitchFamily="34" charset="0"/>
              </a:rPr>
              <a:t> y </a:t>
            </a:r>
            <a:r>
              <a:rPr lang="en-US" sz="700" b="1" dirty="0" err="1">
                <a:latin typeface="Corbel" panose="020B0503020204020204" pitchFamily="34" charset="0"/>
              </a:rPr>
              <a:t>tracto</a:t>
            </a:r>
            <a:r>
              <a:rPr lang="en-US" sz="700" b="1" dirty="0">
                <a:latin typeface="Corbel" panose="020B0503020204020204" pitchFamily="34" charset="0"/>
              </a:rPr>
              <a:t> de </a:t>
            </a:r>
            <a:r>
              <a:rPr lang="en-US" sz="700" b="1" dirty="0" err="1">
                <a:latin typeface="Corbel" panose="020B0503020204020204" pitchFamily="34" charset="0"/>
              </a:rPr>
              <a:t>salida</a:t>
            </a:r>
            <a:r>
              <a:rPr lang="en-US" sz="700" b="1" dirty="0">
                <a:latin typeface="Corbel" panose="020B0503020204020204" pitchFamily="34" charset="0"/>
              </a:rPr>
              <a:t> del </a:t>
            </a:r>
            <a:r>
              <a:rPr lang="en-US" sz="700" b="1" dirty="0" err="1">
                <a:latin typeface="Corbel" panose="020B0503020204020204" pitchFamily="34" charset="0"/>
              </a:rPr>
              <a:t>ventrículo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izquierdo</a:t>
            </a:r>
            <a:r>
              <a:rPr lang="en-US" sz="700" b="1" dirty="0">
                <a:latin typeface="Corbel" panose="020B0503020204020204" pitchFamily="34" charset="0"/>
              </a:rPr>
              <a:t>)</a:t>
            </a:r>
          </a:p>
          <a:p>
            <a:r>
              <a:rPr lang="en-US" sz="700" dirty="0" err="1">
                <a:latin typeface="Corbel" panose="020B0503020204020204" pitchFamily="34" charset="0"/>
              </a:rPr>
              <a:t>Mide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flujo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sanguíneo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tracto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salida</a:t>
            </a:r>
            <a:r>
              <a:rPr lang="en-US" sz="700" dirty="0">
                <a:latin typeface="Corbel" panose="020B0503020204020204" pitchFamily="34" charset="0"/>
              </a:rPr>
              <a:t> del VI. La </a:t>
            </a:r>
            <a:r>
              <a:rPr lang="en-US" sz="700" dirty="0" err="1">
                <a:latin typeface="Corbel" panose="020B0503020204020204" pitchFamily="34" charset="0"/>
              </a:rPr>
              <a:t>variación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el IVT es </a:t>
            </a:r>
            <a:r>
              <a:rPr lang="en-US" sz="700" dirty="0" err="1">
                <a:latin typeface="Corbel" panose="020B0503020204020204" pitchFamily="34" charset="0"/>
              </a:rPr>
              <a:t>análogo</a:t>
            </a:r>
            <a:r>
              <a:rPr lang="en-US" sz="700" dirty="0">
                <a:latin typeface="Corbel" panose="020B0503020204020204" pitchFamily="34" charset="0"/>
              </a:rPr>
              <a:t> al VPP, y sus </a:t>
            </a:r>
            <a:r>
              <a:rPr lang="en-US" sz="700" dirty="0" err="1">
                <a:latin typeface="Corbel" panose="020B0503020204020204" pitchFamily="34" charset="0"/>
              </a:rPr>
              <a:t>valores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absolutos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pueden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compararse</a:t>
            </a:r>
            <a:r>
              <a:rPr lang="en-US" sz="700" dirty="0">
                <a:latin typeface="Corbel" panose="020B0503020204020204" pitchFamily="34" charset="0"/>
              </a:rPr>
              <a:t> a una </a:t>
            </a:r>
            <a:r>
              <a:rPr lang="en-US" sz="700" dirty="0" err="1">
                <a:latin typeface="Corbel" panose="020B0503020204020204" pitchFamily="34" charset="0"/>
              </a:rPr>
              <a:t>maniobra</a:t>
            </a:r>
            <a:r>
              <a:rPr lang="en-US" sz="700" dirty="0">
                <a:latin typeface="Corbel" panose="020B0503020204020204" pitchFamily="34" charset="0"/>
              </a:rPr>
              <a:t> antes y </a:t>
            </a:r>
            <a:r>
              <a:rPr lang="en-US" sz="700" dirty="0" err="1">
                <a:latin typeface="Corbel" panose="020B0503020204020204" pitchFamily="34" charset="0"/>
              </a:rPr>
              <a:t>después</a:t>
            </a:r>
            <a:r>
              <a:rPr lang="en-US" sz="700" dirty="0">
                <a:latin typeface="Corbel" panose="020B0503020204020204" pitchFamily="34" charset="0"/>
              </a:rPr>
              <a:t>. EL GC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calcularse</a:t>
            </a:r>
            <a:r>
              <a:rPr lang="en-US" sz="700" dirty="0">
                <a:latin typeface="Corbel" panose="020B0503020204020204" pitchFamily="34" charset="0"/>
              </a:rPr>
              <a:t> (con el </a:t>
            </a:r>
            <a:r>
              <a:rPr lang="en-US" sz="700" dirty="0" err="1">
                <a:latin typeface="Corbel" panose="020B0503020204020204" pitchFamily="34" charset="0"/>
              </a:rPr>
              <a:t>diametro</a:t>
            </a:r>
            <a:r>
              <a:rPr lang="en-US" sz="700" dirty="0">
                <a:latin typeface="Corbel" panose="020B0503020204020204" pitchFamily="34" charset="0"/>
              </a:rPr>
              <a:t> TSVI  y FC)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&gt;15% </a:t>
            </a:r>
            <a:r>
              <a:rPr lang="en-US" sz="700" dirty="0" err="1">
                <a:latin typeface="Corbel" panose="020B0503020204020204" pitchFamily="34" charset="0"/>
              </a:rPr>
              <a:t>incremento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b="1" dirty="0">
                <a:latin typeface="Corbel" panose="020B0503020204020204" pitchFamily="34" charset="0"/>
              </a:rPr>
              <a:t>IVT TSVI </a:t>
            </a:r>
            <a:r>
              <a:rPr lang="en-US" sz="700" dirty="0" err="1">
                <a:latin typeface="Corbel" panose="020B0503020204020204" pitchFamily="34" charset="0"/>
              </a:rPr>
              <a:t>predice</a:t>
            </a:r>
            <a:r>
              <a:rPr lang="en-US" sz="700" dirty="0">
                <a:latin typeface="Corbel" panose="020B0503020204020204" pitchFamily="34" charset="0"/>
              </a:rPr>
              <a:t> RV con </a:t>
            </a:r>
            <a:r>
              <a:rPr lang="en-US" sz="700" dirty="0" err="1">
                <a:latin typeface="Corbel" panose="020B0503020204020204" pitchFamily="34" charset="0"/>
              </a:rPr>
              <a:t>buen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desempeño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>
                <a:latin typeface="Corbel" panose="020B0503020204020204" pitchFamily="34" charset="0"/>
                <a:hlinkClick r:id="rId10"/>
              </a:rPr>
              <a:t>AUROC 0.92</a:t>
            </a:r>
            <a:r>
              <a:rPr lang="en-US" sz="700" dirty="0">
                <a:latin typeface="Corbel" panose="020B0503020204020204" pitchFamily="34" charset="0"/>
              </a:rPr>
              <a:t>) </a:t>
            </a:r>
            <a:r>
              <a:rPr lang="en-US" sz="700" dirty="0" err="1">
                <a:latin typeface="Corbel" panose="020B0503020204020204" pitchFamily="34" charset="0"/>
              </a:rPr>
              <a:t>pero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ser </a:t>
            </a:r>
            <a:r>
              <a:rPr lang="en-US" sz="700" dirty="0" err="1">
                <a:latin typeface="Corbel" panose="020B0503020204020204" pitchFamily="34" charset="0"/>
              </a:rPr>
              <a:t>tecnicamente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difícil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ejecutar</a:t>
            </a:r>
            <a:endParaRPr lang="en-US" sz="700" dirty="0">
              <a:latin typeface="Corbel" panose="020B0503020204020204" pitchFamily="34" charset="0"/>
            </a:endParaRPr>
          </a:p>
          <a:p>
            <a:endParaRPr lang="en-US" sz="700" dirty="0">
              <a:latin typeface="Corbel" panose="020B0503020204020204" pitchFamily="34" charset="0"/>
            </a:endParaRPr>
          </a:p>
          <a:p>
            <a:endParaRPr lang="en-US" sz="700" dirty="0">
              <a:latin typeface="Corbel" panose="020B0503020204020204" pitchFamily="34" charset="0"/>
            </a:endParaRPr>
          </a:p>
          <a:p>
            <a:endParaRPr lang="en-US" sz="700" dirty="0">
              <a:latin typeface="Corbel" panose="020B0503020204020204" pitchFamily="34" charset="0"/>
            </a:endParaRPr>
          </a:p>
          <a:p>
            <a:r>
              <a:rPr lang="en-US" sz="700" b="1" dirty="0">
                <a:latin typeface="Corbel" panose="020B0503020204020204" pitchFamily="34" charset="0"/>
              </a:rPr>
              <a:t>IVT </a:t>
            </a:r>
            <a:r>
              <a:rPr lang="en-US" sz="700" b="1" dirty="0" err="1">
                <a:latin typeface="Corbel" panose="020B0503020204020204" pitchFamily="34" charset="0"/>
              </a:rPr>
              <a:t>Carótida</a:t>
            </a:r>
            <a:endParaRPr lang="en-US" sz="700" b="1" dirty="0">
              <a:latin typeface="Corbel" panose="020B0503020204020204" pitchFamily="34" charset="0"/>
            </a:endParaRP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 err="1">
                <a:latin typeface="Corbel" panose="020B0503020204020204" pitchFamily="34" charset="0"/>
              </a:rPr>
              <a:t>:Similar</a:t>
            </a:r>
            <a:r>
              <a:rPr lang="en-US" sz="700" dirty="0">
                <a:latin typeface="Corbel" panose="020B0503020204020204" pitchFamily="34" charset="0"/>
              </a:rPr>
              <a:t> al  </a:t>
            </a:r>
            <a:r>
              <a:rPr lang="en-US" sz="700" b="1" u="sng" dirty="0">
                <a:solidFill>
                  <a:schemeClr val="accent1"/>
                </a:solidFill>
                <a:latin typeface="Corbel" panose="020B0503020204020204" pitchFamily="34" charset="0"/>
              </a:rPr>
              <a:t>IVT TSVI  </a:t>
            </a:r>
            <a:r>
              <a:rPr lang="en-US" sz="700" dirty="0">
                <a:latin typeface="Corbel" panose="020B0503020204020204" pitchFamily="34" charset="0"/>
              </a:rPr>
              <a:t>  </a:t>
            </a:r>
            <a:r>
              <a:rPr lang="en-US" sz="700" dirty="0" err="1">
                <a:latin typeface="Corbel" panose="020B0503020204020204" pitchFamily="34" charset="0"/>
              </a:rPr>
              <a:t>pero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más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sencillo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medir</a:t>
            </a:r>
            <a:r>
              <a:rPr lang="en-US" sz="700" dirty="0">
                <a:latin typeface="Corbel" panose="020B0503020204020204" pitchFamily="34" charset="0"/>
              </a:rPr>
              <a:t>. El </a:t>
            </a:r>
            <a:r>
              <a:rPr lang="en-US" sz="700" dirty="0" err="1">
                <a:latin typeface="Corbel" panose="020B0503020204020204" pitchFamily="34" charset="0"/>
              </a:rPr>
              <a:t>flujo-tiempo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proveer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datos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útiles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  <a:r>
              <a:rPr lang="en-US" sz="700" dirty="0" err="1">
                <a:latin typeface="Corbel" panose="020B0503020204020204" pitchFamily="34" charset="0"/>
              </a:rPr>
              <a:t>Existen</a:t>
            </a:r>
            <a:r>
              <a:rPr lang="en-US" sz="700" dirty="0">
                <a:latin typeface="Corbel" panose="020B0503020204020204" pitchFamily="34" charset="0"/>
              </a:rPr>
              <a:t> parches con </a:t>
            </a:r>
            <a:r>
              <a:rPr lang="en-US" sz="700" dirty="0" err="1">
                <a:latin typeface="Corbel" panose="020B0503020204020204" pitchFamily="34" charset="0"/>
              </a:rPr>
              <a:t>capacidad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solidFill>
                  <a:schemeClr val="accent1"/>
                </a:solidFill>
                <a:latin typeface="Corbel" panose="020B0503020204020204" pitchFamily="34" charset="0"/>
              </a:rPr>
              <a:t>monitoreo</a:t>
            </a:r>
            <a:r>
              <a:rPr lang="en-US" sz="700" dirty="0">
                <a:solidFill>
                  <a:schemeClr val="accent1"/>
                </a:solidFill>
                <a:latin typeface="Corbel" panose="020B0503020204020204" pitchFamily="34" charset="0"/>
              </a:rPr>
              <a:t> continuo.  </a:t>
            </a:r>
            <a:br>
              <a:rPr lang="en-US" sz="700" b="1" dirty="0">
                <a:latin typeface="Corbel" panose="020B0503020204020204" pitchFamily="34" charset="0"/>
              </a:rPr>
            </a:br>
            <a:r>
              <a:rPr lang="en-US" sz="700" b="1" dirty="0">
                <a:latin typeface="Corbel" panose="020B0503020204020204" pitchFamily="34" charset="0"/>
              </a:rPr>
              <a:t>Doppler </a:t>
            </a:r>
            <a:r>
              <a:rPr lang="en-US" sz="700" b="1" dirty="0" err="1">
                <a:latin typeface="Corbel" panose="020B0503020204020204" pitchFamily="34" charset="0"/>
              </a:rPr>
              <a:t>pulsado</a:t>
            </a:r>
            <a:r>
              <a:rPr lang="en-US" sz="700" b="1" dirty="0">
                <a:latin typeface="Corbel" panose="020B0503020204020204" pitchFamily="34" charset="0"/>
              </a:rPr>
              <a:t> (PW) de la vena porta, </a:t>
            </a:r>
            <a:r>
              <a:rPr lang="en-US" sz="700" b="1" dirty="0" err="1">
                <a:latin typeface="Corbel" panose="020B0503020204020204" pitchFamily="34" charset="0"/>
              </a:rPr>
              <a:t>hepática</a:t>
            </a:r>
            <a:r>
              <a:rPr lang="en-US" sz="700" b="1" dirty="0">
                <a:latin typeface="Corbel" panose="020B0503020204020204" pitchFamily="34" charset="0"/>
              </a:rPr>
              <a:t> y renal</a:t>
            </a:r>
          </a:p>
          <a:p>
            <a:r>
              <a:rPr lang="en-US" sz="700" dirty="0">
                <a:latin typeface="Corbel" panose="020B0503020204020204" pitchFamily="34" charset="0"/>
              </a:rPr>
              <a:t>El </a:t>
            </a:r>
            <a:r>
              <a:rPr lang="en-US" sz="700" u="sng" dirty="0" err="1">
                <a:solidFill>
                  <a:schemeClr val="accent1"/>
                </a:solidFill>
                <a:latin typeface="Corbel" panose="020B0503020204020204" pitchFamily="34" charset="0"/>
              </a:rPr>
              <a:t>protocolo</a:t>
            </a:r>
            <a:r>
              <a:rPr lang="en-US" sz="700" u="sng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700" b="1" u="sng" dirty="0">
                <a:solidFill>
                  <a:schemeClr val="accent1"/>
                </a:solidFill>
                <a:latin typeface="Corbel" panose="020B05030202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VeXUS</a:t>
            </a:r>
            <a:r>
              <a:rPr lang="en-US" sz="700" dirty="0">
                <a:latin typeface="Corbel" panose="020B0503020204020204" pitchFamily="34" charset="0"/>
              </a:rPr>
              <a:t> integra multiples </a:t>
            </a:r>
            <a:r>
              <a:rPr lang="en-US" sz="700" dirty="0" err="1">
                <a:latin typeface="Corbel" panose="020B0503020204020204" pitchFamily="34" charset="0"/>
              </a:rPr>
              <a:t>mediciones</a:t>
            </a:r>
            <a:r>
              <a:rPr lang="en-US" sz="700" dirty="0">
                <a:latin typeface="Corbel" panose="020B0503020204020204" pitchFamily="34" charset="0"/>
              </a:rPr>
              <a:t> para </a:t>
            </a:r>
            <a:r>
              <a:rPr lang="en-US" sz="700" dirty="0" err="1">
                <a:latin typeface="Corbel" panose="020B0503020204020204" pitchFamily="34" charset="0"/>
              </a:rPr>
              <a:t>evaluar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congestión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venosa</a:t>
            </a:r>
            <a:r>
              <a:rPr lang="en-US" sz="700" dirty="0">
                <a:latin typeface="Corbel" panose="020B0503020204020204" pitchFamily="34" charset="0"/>
              </a:rPr>
              <a:t> y </a:t>
            </a:r>
            <a:r>
              <a:rPr lang="en-US" sz="700" dirty="0" err="1">
                <a:latin typeface="Corbel" panose="020B0503020204020204" pitchFamily="34" charset="0"/>
              </a:rPr>
              <a:t>pobre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tolerancia</a:t>
            </a:r>
            <a:r>
              <a:rPr lang="en-US" sz="700" dirty="0">
                <a:latin typeface="Corbel" panose="020B0503020204020204" pitchFamily="34" charset="0"/>
              </a:rPr>
              <a:t> a  </a:t>
            </a:r>
            <a:r>
              <a:rPr lang="en-US" sz="700" dirty="0" err="1">
                <a:latin typeface="Corbel" panose="020B0503020204020204" pitchFamily="34" charset="0"/>
              </a:rPr>
              <a:t>expansión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volumen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  <a:r>
              <a:rPr lang="en-US" sz="700" dirty="0" err="1">
                <a:latin typeface="Corbel" panose="020B0503020204020204" pitchFamily="34" charset="0"/>
              </a:rPr>
              <a:t>Estudios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progreso</a:t>
            </a:r>
            <a:r>
              <a:rPr lang="en-US" sz="7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2A85B-075B-6A4A-AF9E-9165E3635208}"/>
              </a:ext>
            </a:extLst>
          </p:cNvPr>
          <p:cNvSpPr/>
          <p:nvPr/>
        </p:nvSpPr>
        <p:spPr>
          <a:xfrm>
            <a:off x="6826169" y="1707753"/>
            <a:ext cx="2366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BIOREACTANCIA/NICOM</a:t>
            </a:r>
            <a:r>
              <a:rPr lang="en-US" sz="700" dirty="0"/>
              <a:t> ® </a:t>
            </a:r>
            <a:r>
              <a:rPr lang="en-US" sz="700" b="1" dirty="0">
                <a:latin typeface="Corbel" panose="020B0503020204020204" pitchFamily="34" charset="0"/>
              </a:rPr>
              <a:t>: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detección</a:t>
            </a:r>
            <a:r>
              <a:rPr lang="en-US" sz="700" dirty="0">
                <a:latin typeface="Corbel" panose="020B0503020204020204" pitchFamily="34" charset="0"/>
              </a:rPr>
              <a:t> del </a:t>
            </a:r>
            <a:r>
              <a:rPr lang="en-US" sz="700" dirty="0" err="1">
                <a:latin typeface="Corbel" panose="020B0503020204020204" pitchFamily="34" charset="0"/>
              </a:rPr>
              <a:t>flujo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sanguíneo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el </a:t>
            </a:r>
            <a:r>
              <a:rPr lang="en-US" sz="700" dirty="0" err="1">
                <a:latin typeface="Corbel" panose="020B0503020204020204" pitchFamily="34" charset="0"/>
              </a:rPr>
              <a:t>tórax</a:t>
            </a:r>
            <a:r>
              <a:rPr lang="en-US" sz="700" dirty="0">
                <a:latin typeface="Corbel" panose="020B0503020204020204" pitchFamily="34" charset="0"/>
              </a:rPr>
              <a:t> con la </a:t>
            </a:r>
            <a:r>
              <a:rPr lang="en-US" sz="700" dirty="0" err="1">
                <a:latin typeface="Corbel" panose="020B0503020204020204" pitchFamily="34" charset="0"/>
              </a:rPr>
              <a:t>aplicacion</a:t>
            </a:r>
            <a:r>
              <a:rPr lang="en-US" sz="700" dirty="0">
                <a:latin typeface="Corbel" panose="020B0503020204020204" pitchFamily="34" charset="0"/>
              </a:rPr>
              <a:t> de un campo </a:t>
            </a:r>
            <a:r>
              <a:rPr lang="en-US" sz="700" dirty="0" err="1">
                <a:latin typeface="Corbel" panose="020B0503020204020204" pitchFamily="34" charset="0"/>
              </a:rPr>
              <a:t>eléctrico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externo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  <a:r>
              <a:rPr lang="en-US" sz="700" dirty="0" err="1">
                <a:latin typeface="Corbel" panose="020B0503020204020204" pitchFamily="34" charset="0"/>
              </a:rPr>
              <a:t>Promedia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flujos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sobre</a:t>
            </a:r>
            <a:r>
              <a:rPr lang="en-US" sz="700" dirty="0">
                <a:latin typeface="Corbel" panose="020B0503020204020204" pitchFamily="34" charset="0"/>
              </a:rPr>
              <a:t> 8-30 seg. </a:t>
            </a:r>
            <a:r>
              <a:rPr lang="en-US" sz="700" dirty="0" err="1">
                <a:latin typeface="Corbel" panose="020B0503020204020204" pitchFamily="34" charset="0"/>
              </a:rPr>
              <a:t>Combina</a:t>
            </a:r>
            <a:r>
              <a:rPr lang="en-US" sz="700" dirty="0">
                <a:latin typeface="Corbel" panose="020B0503020204020204" pitchFamily="34" charset="0"/>
              </a:rPr>
              <a:t> la </a:t>
            </a:r>
            <a:r>
              <a:rPr lang="en-US" sz="700" dirty="0" err="1">
                <a:latin typeface="Corbel" panose="020B0503020204020204" pitchFamily="34" charset="0"/>
              </a:rPr>
              <a:t>maniobra</a:t>
            </a:r>
            <a:r>
              <a:rPr lang="en-US" sz="700" dirty="0">
                <a:latin typeface="Corbel" panose="020B0503020204020204" pitchFamily="34" charset="0"/>
              </a:rPr>
              <a:t> de EPP y micro-carga para </a:t>
            </a:r>
            <a:r>
              <a:rPr lang="en-US" sz="700" dirty="0" err="1">
                <a:latin typeface="Corbel" panose="020B0503020204020204" pitchFamily="34" charset="0"/>
              </a:rPr>
              <a:t>medir</a:t>
            </a:r>
            <a:r>
              <a:rPr lang="en-US" sz="700" dirty="0">
                <a:latin typeface="Corbel" panose="020B0503020204020204" pitchFamily="34" charset="0"/>
              </a:rPr>
              <a:t>  </a:t>
            </a:r>
            <a:r>
              <a:rPr lang="el-GR" sz="700" dirty="0">
                <a:latin typeface="Corbel" panose="020B0503020204020204" pitchFamily="34" charset="0"/>
              </a:rPr>
              <a:t>Δ</a:t>
            </a:r>
            <a:r>
              <a:rPr lang="en-US" sz="700" dirty="0">
                <a:latin typeface="Corbel" panose="020B0503020204020204" pitchFamily="34" charset="0"/>
              </a:rPr>
              <a:t>VS.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b="1" dirty="0">
                <a:latin typeface="Corbel" panose="020B0503020204020204" pitchFamily="34" charset="0"/>
              </a:rPr>
              <a:t>:</a:t>
            </a:r>
            <a:r>
              <a:rPr lang="en-US" sz="700" dirty="0">
                <a:latin typeface="Corbel" panose="020B0503020204020204" pitchFamily="34" charset="0"/>
              </a:rPr>
              <a:t> 10% </a:t>
            </a:r>
            <a:r>
              <a:rPr lang="en-US" sz="700" dirty="0" err="1">
                <a:latin typeface="Corbel" panose="020B0503020204020204" pitchFamily="34" charset="0"/>
              </a:rPr>
              <a:t>incremento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 VS </a:t>
            </a:r>
            <a:r>
              <a:rPr lang="en-US" sz="700" dirty="0" err="1">
                <a:latin typeface="Corbel" panose="020B0503020204020204" pitchFamily="34" charset="0"/>
              </a:rPr>
              <a:t>predice</a:t>
            </a:r>
            <a:r>
              <a:rPr lang="en-US" sz="700" dirty="0">
                <a:latin typeface="Corbel" panose="020B0503020204020204" pitchFamily="34" charset="0"/>
              </a:rPr>
              <a:t> RV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adecuado</a:t>
            </a:r>
            <a:r>
              <a:rPr lang="en-US" sz="700" dirty="0">
                <a:latin typeface="Corbel" panose="020B0503020204020204" pitchFamily="34" charset="0"/>
              </a:rPr>
              <a:t>-Bueno (AUROC </a:t>
            </a:r>
            <a:r>
              <a:rPr lang="en-US" sz="700" dirty="0">
                <a:latin typeface="Corbel" panose="020B0503020204020204" pitchFamily="34" charset="0"/>
                <a:hlinkClick r:id="rId12"/>
              </a:rPr>
              <a:t>0.75</a:t>
            </a:r>
            <a:r>
              <a:rPr lang="en-US" sz="700" dirty="0">
                <a:latin typeface="Corbel" panose="020B0503020204020204" pitchFamily="34" charset="0"/>
              </a:rPr>
              <a:t> – </a:t>
            </a:r>
            <a:r>
              <a:rPr lang="en-US" sz="700" dirty="0">
                <a:latin typeface="Corbel" panose="020B0503020204020204" pitchFamily="34" charset="0"/>
                <a:hlinkClick r:id="rId13"/>
              </a:rPr>
              <a:t>0.88</a:t>
            </a:r>
            <a:r>
              <a:rPr lang="en-US" sz="700" dirty="0">
                <a:latin typeface="Corbel" panose="020B0503020204020204" pitchFamily="34" charset="0"/>
              </a:rPr>
              <a:t>) </a:t>
            </a:r>
            <a:r>
              <a:rPr lang="en-US" sz="700" dirty="0" err="1">
                <a:latin typeface="Corbel" panose="020B0503020204020204" pitchFamily="34" charset="0"/>
              </a:rPr>
              <a:t>también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funciona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decúbito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prono</a:t>
            </a:r>
            <a:endParaRPr lang="en-US" sz="700" dirty="0">
              <a:latin typeface="Corbel" panose="020B0503020204020204" pitchFamily="34" charset="0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F11D6D2-DFFE-664E-BDF8-63896AF8CA69}"/>
              </a:ext>
            </a:extLst>
          </p:cNvPr>
          <p:cNvSpPr/>
          <p:nvPr/>
        </p:nvSpPr>
        <p:spPr>
          <a:xfrm>
            <a:off x="21525" y="5269293"/>
            <a:ext cx="2238893" cy="1580866"/>
          </a:xfrm>
          <a:prstGeom prst="roundRect">
            <a:avLst>
              <a:gd name="adj" fmla="val 28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EFDE4B4-8D5C-5640-9F38-438B8FA2D16F}"/>
              </a:ext>
            </a:extLst>
          </p:cNvPr>
          <p:cNvSpPr/>
          <p:nvPr/>
        </p:nvSpPr>
        <p:spPr>
          <a:xfrm>
            <a:off x="-50856" y="5272711"/>
            <a:ext cx="2420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ELEVACION PASIVA DE PIERNAS (EPP)</a:t>
            </a:r>
          </a:p>
          <a:p>
            <a:r>
              <a:rPr lang="en-US" sz="700" b="1" i="1" dirty="0" err="1"/>
              <a:t>Fundamento</a:t>
            </a:r>
            <a:r>
              <a:rPr lang="en-US" sz="700" b="1" dirty="0"/>
              <a:t>:</a:t>
            </a:r>
            <a:r>
              <a:rPr lang="en-US" sz="700" dirty="0"/>
              <a:t>  </a:t>
            </a:r>
            <a:r>
              <a:rPr lang="en-US" sz="700" dirty="0" err="1"/>
              <a:t>posicionando</a:t>
            </a:r>
            <a:r>
              <a:rPr lang="en-US" sz="700" dirty="0"/>
              <a:t> el </a:t>
            </a:r>
            <a:r>
              <a:rPr lang="en-US" sz="700" dirty="0" err="1"/>
              <a:t>paciente</a:t>
            </a:r>
            <a:r>
              <a:rPr lang="en-US" sz="700" dirty="0"/>
              <a:t> </a:t>
            </a:r>
            <a:r>
              <a:rPr lang="en-US" sz="700" dirty="0" err="1"/>
              <a:t>plano</a:t>
            </a:r>
            <a:r>
              <a:rPr lang="en-US" sz="700" dirty="0"/>
              <a:t> a (0°), y </a:t>
            </a:r>
            <a:r>
              <a:rPr lang="en-US" sz="700" dirty="0" err="1"/>
              <a:t>después</a:t>
            </a:r>
            <a:r>
              <a:rPr lang="en-US" sz="700" dirty="0"/>
              <a:t> </a:t>
            </a:r>
            <a:r>
              <a:rPr lang="en-US" sz="700" dirty="0" err="1"/>
              <a:t>elevando</a:t>
            </a:r>
            <a:r>
              <a:rPr lang="en-US" sz="700" dirty="0"/>
              <a:t> las </a:t>
            </a:r>
            <a:r>
              <a:rPr lang="en-US" sz="700" dirty="0" err="1"/>
              <a:t>piernas</a:t>
            </a:r>
            <a:r>
              <a:rPr lang="en-US" sz="700" dirty="0"/>
              <a:t>  a 45° </a:t>
            </a:r>
            <a:r>
              <a:rPr lang="en-US" sz="700" dirty="0" err="1"/>
              <a:t>rápidamente</a:t>
            </a:r>
            <a:r>
              <a:rPr lang="en-US" sz="700" dirty="0"/>
              <a:t>  (30-90 seg.) causa un </a:t>
            </a:r>
            <a:r>
              <a:rPr lang="en-US" sz="700" dirty="0" err="1"/>
              <a:t>retorno</a:t>
            </a:r>
            <a:r>
              <a:rPr lang="en-US" sz="700" dirty="0"/>
              <a:t> de ~300 ml  del </a:t>
            </a:r>
            <a:r>
              <a:rPr lang="en-US" sz="700" dirty="0" err="1"/>
              <a:t>reservorio</a:t>
            </a:r>
            <a:r>
              <a:rPr lang="en-US" sz="700" dirty="0"/>
              <a:t> </a:t>
            </a:r>
            <a:r>
              <a:rPr lang="en-US" sz="700" dirty="0" err="1"/>
              <a:t>venoso</a:t>
            </a:r>
            <a:r>
              <a:rPr lang="en-US" sz="700" dirty="0"/>
              <a:t> a la </a:t>
            </a:r>
            <a:r>
              <a:rPr lang="en-US" sz="700" dirty="0" err="1"/>
              <a:t>circulación</a:t>
            </a:r>
            <a:r>
              <a:rPr lang="en-US" sz="700" dirty="0"/>
              <a:t> central. El </a:t>
            </a:r>
            <a:r>
              <a:rPr lang="en-US" sz="700" dirty="0" err="1"/>
              <a:t>paciente</a:t>
            </a:r>
            <a:r>
              <a:rPr lang="en-US" sz="700" dirty="0"/>
              <a:t> </a:t>
            </a:r>
            <a:r>
              <a:rPr lang="en-US" sz="700" dirty="0" err="1"/>
              <a:t>tiene</a:t>
            </a:r>
            <a:r>
              <a:rPr lang="en-US" sz="700" dirty="0"/>
              <a:t> que </a:t>
            </a:r>
            <a:r>
              <a:rPr lang="en-US" sz="700" dirty="0" err="1"/>
              <a:t>poder</a:t>
            </a:r>
            <a:r>
              <a:rPr lang="en-US" sz="700" dirty="0"/>
              <a:t> </a:t>
            </a:r>
            <a:r>
              <a:rPr lang="en-US" sz="700" dirty="0" err="1"/>
              <a:t>elevar</a:t>
            </a:r>
            <a:r>
              <a:rPr lang="en-US" sz="700" dirty="0"/>
              <a:t> las </a:t>
            </a:r>
            <a:r>
              <a:rPr lang="en-US" sz="700" dirty="0" err="1"/>
              <a:t>piernas</a:t>
            </a:r>
            <a:r>
              <a:rPr lang="en-US" sz="700" dirty="0"/>
              <a:t> (sin dolor) </a:t>
            </a:r>
          </a:p>
          <a:p>
            <a:r>
              <a:rPr lang="en-US" sz="700" b="1" i="1" dirty="0" err="1"/>
              <a:t>Protocolo</a:t>
            </a:r>
            <a:r>
              <a:rPr lang="en-US" sz="700" dirty="0"/>
              <a:t>:</a:t>
            </a:r>
          </a:p>
          <a:p>
            <a:r>
              <a:rPr lang="en-US" sz="700" dirty="0"/>
              <a:t>1. </a:t>
            </a:r>
            <a:r>
              <a:rPr lang="en-US" sz="700" dirty="0" err="1"/>
              <a:t>Medir</a:t>
            </a:r>
            <a:r>
              <a:rPr lang="en-US" sz="700" dirty="0"/>
              <a:t> el GC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posición</a:t>
            </a:r>
            <a:r>
              <a:rPr lang="en-US" sz="700" dirty="0"/>
              <a:t> semi-</a:t>
            </a:r>
            <a:r>
              <a:rPr lang="en-US" sz="700" dirty="0" err="1"/>
              <a:t>reclinada</a:t>
            </a:r>
            <a:r>
              <a:rPr lang="en-US" sz="700" dirty="0"/>
              <a:t> 30-45°</a:t>
            </a:r>
          </a:p>
          <a:p>
            <a:r>
              <a:rPr lang="en-US" sz="700" dirty="0"/>
              <a:t>2. </a:t>
            </a:r>
            <a:r>
              <a:rPr lang="en-US" sz="700" dirty="0" err="1"/>
              <a:t>Poner</a:t>
            </a:r>
            <a:r>
              <a:rPr lang="en-US" sz="700" dirty="0"/>
              <a:t> cabecera 0° , </a:t>
            </a:r>
            <a:r>
              <a:rPr lang="en-US" sz="700" dirty="0" err="1"/>
              <a:t>elevar</a:t>
            </a:r>
            <a:r>
              <a:rPr lang="en-US" sz="700" dirty="0"/>
              <a:t> las </a:t>
            </a:r>
            <a:r>
              <a:rPr lang="en-US" sz="700" dirty="0" err="1"/>
              <a:t>piernas</a:t>
            </a:r>
            <a:r>
              <a:rPr lang="en-US" sz="700" dirty="0"/>
              <a:t>  a 45° por 1 min y </a:t>
            </a:r>
            <a:r>
              <a:rPr lang="en-US" sz="700" dirty="0" err="1"/>
              <a:t>repetir</a:t>
            </a:r>
            <a:r>
              <a:rPr lang="en-US" sz="700" dirty="0"/>
              <a:t> el </a:t>
            </a:r>
            <a:r>
              <a:rPr lang="en-US" sz="700" dirty="0" err="1"/>
              <a:t>gasto</a:t>
            </a:r>
            <a:r>
              <a:rPr lang="en-US" sz="700" dirty="0"/>
              <a:t> </a:t>
            </a:r>
            <a:r>
              <a:rPr lang="en-US" sz="700" dirty="0" err="1"/>
              <a:t>cardiaco</a:t>
            </a:r>
            <a:r>
              <a:rPr lang="en-US" sz="700" dirty="0"/>
              <a:t> con </a:t>
            </a:r>
            <a:r>
              <a:rPr lang="en-US" sz="700" dirty="0" err="1"/>
              <a:t>elevación</a:t>
            </a:r>
            <a:r>
              <a:rPr lang="en-US" sz="700" dirty="0"/>
              <a:t> de la cabecera 30-45°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: </a:t>
            </a:r>
            <a:r>
              <a:rPr lang="en-US" sz="700" dirty="0"/>
              <a:t>&gt;10% </a:t>
            </a:r>
            <a:r>
              <a:rPr lang="en-US" sz="700" dirty="0" err="1"/>
              <a:t>incremento</a:t>
            </a:r>
            <a:r>
              <a:rPr lang="en-US" sz="700" dirty="0"/>
              <a:t> in GC con EPP </a:t>
            </a:r>
            <a:r>
              <a:rPr lang="en-US" sz="700" dirty="0" err="1"/>
              <a:t>predice</a:t>
            </a:r>
            <a:r>
              <a:rPr lang="en-US" sz="700" dirty="0"/>
              <a:t>  RV. Tal </a:t>
            </a:r>
            <a:r>
              <a:rPr lang="en-US" sz="700" dirty="0" err="1"/>
              <a:t>vez</a:t>
            </a:r>
            <a:r>
              <a:rPr lang="en-US" sz="700" dirty="0"/>
              <a:t> la </a:t>
            </a:r>
            <a:r>
              <a:rPr lang="en-US" sz="700" dirty="0" err="1"/>
              <a:t>maniobra</a:t>
            </a:r>
            <a:r>
              <a:rPr lang="en-US" sz="700" dirty="0"/>
              <a:t> de </a:t>
            </a:r>
            <a:r>
              <a:rPr lang="en-US" sz="700" dirty="0" err="1"/>
              <a:t>reto</a:t>
            </a:r>
            <a:r>
              <a:rPr lang="en-US" sz="700" dirty="0"/>
              <a:t> </a:t>
            </a:r>
            <a:r>
              <a:rPr lang="en-US" sz="700" dirty="0" err="1"/>
              <a:t>más</a:t>
            </a:r>
            <a:r>
              <a:rPr lang="en-US" sz="700" dirty="0"/>
              <a:t> </a:t>
            </a:r>
            <a:r>
              <a:rPr lang="en-US" sz="700" dirty="0" err="1"/>
              <a:t>fiable</a:t>
            </a:r>
            <a:r>
              <a:rPr lang="en-US" sz="700" dirty="0"/>
              <a:t> (AUROC &gt;0.9) con </a:t>
            </a:r>
            <a:r>
              <a:rPr lang="en-US" sz="700" dirty="0" err="1"/>
              <a:t>medición</a:t>
            </a:r>
            <a:r>
              <a:rPr lang="en-US" sz="700" dirty="0"/>
              <a:t> de GC y  </a:t>
            </a:r>
            <a:r>
              <a:rPr lang="en-US" sz="700" dirty="0" err="1"/>
              <a:t>variabilidad</a:t>
            </a:r>
            <a:r>
              <a:rPr lang="en-US" sz="700" dirty="0"/>
              <a:t>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presión</a:t>
            </a:r>
            <a:r>
              <a:rPr lang="en-US" sz="700" dirty="0"/>
              <a:t> de </a:t>
            </a:r>
            <a:r>
              <a:rPr lang="en-US" sz="700" dirty="0" err="1"/>
              <a:t>pulso</a:t>
            </a:r>
            <a:r>
              <a:rPr lang="en-US" sz="700" dirty="0"/>
              <a:t> con EPP no es un </a:t>
            </a:r>
            <a:r>
              <a:rPr lang="en-US" sz="700" dirty="0" err="1"/>
              <a:t>parámetro</a:t>
            </a:r>
            <a:r>
              <a:rPr lang="en-US" sz="700" dirty="0"/>
              <a:t> </a:t>
            </a:r>
            <a:r>
              <a:rPr lang="en-US" sz="700" dirty="0" err="1"/>
              <a:t>fiable</a:t>
            </a:r>
            <a:r>
              <a:rPr lang="en-US" sz="700" dirty="0"/>
              <a:t> de RV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74DB083-EAAF-364A-A071-6C33768B1FEA}"/>
              </a:ext>
            </a:extLst>
          </p:cNvPr>
          <p:cNvSpPr/>
          <p:nvPr/>
        </p:nvSpPr>
        <p:spPr>
          <a:xfrm>
            <a:off x="2273410" y="5336984"/>
            <a:ext cx="2288789" cy="1411323"/>
          </a:xfrm>
          <a:prstGeom prst="roundRect">
            <a:avLst>
              <a:gd name="adj" fmla="val 15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6427167-6B03-7D41-8556-B19CDC8B8482}"/>
              </a:ext>
            </a:extLst>
          </p:cNvPr>
          <p:cNvSpPr/>
          <p:nvPr/>
        </p:nvSpPr>
        <p:spPr>
          <a:xfrm>
            <a:off x="2206291" y="5303074"/>
            <a:ext cx="24991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MINI-CARGA Y MICRO-CARGA </a:t>
            </a:r>
          </a:p>
          <a:p>
            <a:r>
              <a:rPr lang="en-US" sz="700" b="1" i="1" dirty="0" err="1"/>
              <a:t>Fundamento</a:t>
            </a:r>
            <a:r>
              <a:rPr lang="en-US" sz="700" b="1" i="1" dirty="0"/>
              <a:t>: </a:t>
            </a:r>
            <a:r>
              <a:rPr lang="en-US" sz="700" dirty="0"/>
              <a:t> </a:t>
            </a:r>
            <a:r>
              <a:rPr lang="en-US" sz="700" dirty="0" err="1"/>
              <a:t>observando</a:t>
            </a:r>
            <a:r>
              <a:rPr lang="en-US" sz="700" dirty="0"/>
              <a:t> la </a:t>
            </a:r>
            <a:r>
              <a:rPr lang="en-US" sz="700" dirty="0" err="1"/>
              <a:t>respuesta</a:t>
            </a:r>
            <a:r>
              <a:rPr lang="en-US" sz="700" dirty="0"/>
              <a:t> </a:t>
            </a:r>
            <a:r>
              <a:rPr lang="en-US" sz="700" dirty="0" err="1"/>
              <a:t>hemodinámica</a:t>
            </a:r>
            <a:r>
              <a:rPr lang="en-US" sz="700" dirty="0"/>
              <a:t> a la </a:t>
            </a:r>
            <a:r>
              <a:rPr lang="en-US" sz="700" dirty="0" err="1"/>
              <a:t>infusión</a:t>
            </a:r>
            <a:r>
              <a:rPr lang="en-US" sz="700" dirty="0"/>
              <a:t> </a:t>
            </a:r>
            <a:r>
              <a:rPr lang="en-US" sz="700" dirty="0" err="1"/>
              <a:t>rápida</a:t>
            </a:r>
            <a:r>
              <a:rPr lang="en-US" sz="700" dirty="0"/>
              <a:t> de un </a:t>
            </a:r>
            <a:r>
              <a:rPr lang="en-US" sz="700" dirty="0" err="1"/>
              <a:t>volumen</a:t>
            </a:r>
            <a:r>
              <a:rPr lang="en-US" sz="700" dirty="0"/>
              <a:t> </a:t>
            </a:r>
            <a:r>
              <a:rPr lang="en-US" sz="700" dirty="0" err="1"/>
              <a:t>pequeño</a:t>
            </a:r>
            <a:r>
              <a:rPr lang="en-US" sz="700" dirty="0"/>
              <a:t> (50-100 ml) de </a:t>
            </a:r>
            <a:r>
              <a:rPr lang="en-US" sz="700" dirty="0" err="1"/>
              <a:t>líquido</a:t>
            </a:r>
            <a:r>
              <a:rPr lang="en-US" sz="700" dirty="0"/>
              <a:t> se </a:t>
            </a:r>
            <a:r>
              <a:rPr lang="en-US" sz="700" dirty="0" err="1"/>
              <a:t>puede</a:t>
            </a:r>
            <a:r>
              <a:rPr lang="en-US" sz="700" dirty="0"/>
              <a:t> </a:t>
            </a:r>
            <a:r>
              <a:rPr lang="en-US" sz="700" dirty="0" err="1"/>
              <a:t>predecir</a:t>
            </a:r>
            <a:r>
              <a:rPr lang="en-US" sz="700" dirty="0"/>
              <a:t> una </a:t>
            </a:r>
            <a:r>
              <a:rPr lang="en-US" sz="700" dirty="0" err="1"/>
              <a:t>respuesta</a:t>
            </a:r>
            <a:r>
              <a:rPr lang="en-US" sz="700" dirty="0"/>
              <a:t> a una carga mayor</a:t>
            </a:r>
          </a:p>
          <a:p>
            <a:r>
              <a:rPr lang="en-US" sz="700" b="1" i="1" dirty="0" err="1"/>
              <a:t>Protocolo</a:t>
            </a:r>
            <a:r>
              <a:rPr lang="en-US" sz="700" b="1" dirty="0"/>
              <a:t>: </a:t>
            </a:r>
            <a:r>
              <a:rPr lang="en-US" sz="700" b="1" dirty="0" err="1"/>
              <a:t>Administrar</a:t>
            </a:r>
            <a:r>
              <a:rPr lang="en-US" sz="700" b="1" dirty="0"/>
              <a:t> 50 ml por 1 min</a:t>
            </a:r>
            <a:r>
              <a:rPr lang="en-US" sz="700" dirty="0"/>
              <a:t> (micro-carga) o  </a:t>
            </a:r>
          </a:p>
          <a:p>
            <a:r>
              <a:rPr lang="en-US" sz="700" b="1" dirty="0"/>
              <a:t>100 ml por 1 min </a:t>
            </a:r>
            <a:r>
              <a:rPr lang="en-US" sz="700" dirty="0"/>
              <a:t>(Mini-carga) </a:t>
            </a:r>
            <a:r>
              <a:rPr lang="en-US" sz="700" dirty="0" err="1"/>
              <a:t>midiendo</a:t>
            </a:r>
            <a:r>
              <a:rPr lang="en-US" sz="700" dirty="0"/>
              <a:t> el GC (CAP, </a:t>
            </a:r>
            <a:r>
              <a:rPr lang="en-US" sz="700" dirty="0" err="1"/>
              <a:t>línea</a:t>
            </a:r>
            <a:r>
              <a:rPr lang="en-US" sz="700" dirty="0"/>
              <a:t> arterial, NICOM, </a:t>
            </a:r>
            <a:r>
              <a:rPr lang="en-US" sz="700" dirty="0" err="1"/>
              <a:t>etc</a:t>
            </a:r>
            <a:r>
              <a:rPr lang="en-US" sz="700" dirty="0"/>
              <a:t>)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/>
              <a:t>: &gt;10% </a:t>
            </a:r>
            <a:r>
              <a:rPr lang="en-US" sz="700" dirty="0" err="1"/>
              <a:t>aumento</a:t>
            </a:r>
            <a:r>
              <a:rPr lang="en-US" sz="700" dirty="0"/>
              <a:t>  </a:t>
            </a:r>
            <a:r>
              <a:rPr lang="en-US" sz="700" dirty="0" err="1"/>
              <a:t>en</a:t>
            </a:r>
            <a:r>
              <a:rPr lang="en-US" sz="700" dirty="0"/>
              <a:t> GC </a:t>
            </a:r>
            <a:r>
              <a:rPr lang="en-US" sz="700" dirty="0" err="1"/>
              <a:t>inmediato</a:t>
            </a:r>
            <a:r>
              <a:rPr lang="en-US" sz="700" dirty="0"/>
              <a:t> a la carga </a:t>
            </a:r>
            <a:r>
              <a:rPr lang="en-US" sz="700" dirty="0" err="1"/>
              <a:t>sugiere</a:t>
            </a:r>
            <a:r>
              <a:rPr lang="en-US" sz="700" dirty="0"/>
              <a:t> RV.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/>
              <a:t> Bueno (</a:t>
            </a:r>
            <a:r>
              <a:rPr lang="en-US" sz="700" dirty="0">
                <a:hlinkClick r:id="rId14"/>
              </a:rPr>
              <a:t>AUROC 0.83 micro &amp; 0.95 mini</a:t>
            </a:r>
            <a:r>
              <a:rPr lang="en-US" sz="700" dirty="0"/>
              <a:t>)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comparado</a:t>
            </a:r>
            <a:r>
              <a:rPr lang="en-US" sz="700" dirty="0">
                <a:latin typeface="Corbel" panose="020B0503020204020204" pitchFamily="34" charset="0"/>
              </a:rPr>
              <a:t> a  carga de 250 ml </a:t>
            </a:r>
            <a:endParaRPr lang="en-US" sz="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3C1EF-50D8-F04B-A26C-6086E219F8A8}"/>
              </a:ext>
            </a:extLst>
          </p:cNvPr>
          <p:cNvGrpSpPr/>
          <p:nvPr/>
        </p:nvGrpSpPr>
        <p:grpSpPr>
          <a:xfrm>
            <a:off x="3240" y="1504339"/>
            <a:ext cx="4529102" cy="200055"/>
            <a:chOff x="12878" y="1740905"/>
            <a:chExt cx="4529102" cy="200055"/>
          </a:xfrm>
        </p:grpSpPr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ABF99AAA-1C7E-164F-97A2-BFE7AC3D672B}"/>
                </a:ext>
              </a:extLst>
            </p:cNvPr>
            <p:cNvSpPr/>
            <p:nvPr/>
          </p:nvSpPr>
          <p:spPr>
            <a:xfrm rot="5400000">
              <a:off x="2254569" y="-416468"/>
              <a:ext cx="45719" cy="45291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45DBF38-B56E-7142-95A1-8388139424CF}"/>
                </a:ext>
              </a:extLst>
            </p:cNvPr>
            <p:cNvSpPr/>
            <p:nvPr/>
          </p:nvSpPr>
          <p:spPr>
            <a:xfrm>
              <a:off x="1479663" y="1740905"/>
              <a:ext cx="139620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700" b="1" dirty="0" err="1">
                  <a:latin typeface="Corbel" panose="020B0503020204020204" pitchFamily="34" charset="0"/>
                </a:rPr>
                <a:t>Utilizando</a:t>
              </a:r>
              <a:r>
                <a:rPr lang="en-US" sz="700" b="1" dirty="0">
                  <a:latin typeface="Corbel" panose="020B0503020204020204" pitchFamily="34" charset="0"/>
                </a:rPr>
                <a:t> </a:t>
              </a:r>
              <a:r>
                <a:rPr lang="en-US" sz="700" b="1" dirty="0" err="1">
                  <a:latin typeface="Corbel" panose="020B0503020204020204" pitchFamily="34" charset="0"/>
                </a:rPr>
                <a:t>Catéteres</a:t>
              </a:r>
              <a:r>
                <a:rPr lang="en-US" sz="700" b="1" dirty="0">
                  <a:latin typeface="Corbel" panose="020B0503020204020204" pitchFamily="34" charset="0"/>
                </a:rPr>
                <a:t> </a:t>
              </a:r>
              <a:r>
                <a:rPr lang="en-US" sz="700" b="1" dirty="0" err="1">
                  <a:latin typeface="Corbel" panose="020B0503020204020204" pitchFamily="34" charset="0"/>
                </a:rPr>
                <a:t>Invasivos</a:t>
              </a:r>
              <a:endParaRPr lang="en-US" sz="7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C1CB8B1-D59D-3D48-AFCC-2530CB672A33}"/>
              </a:ext>
            </a:extLst>
          </p:cNvPr>
          <p:cNvSpPr/>
          <p:nvPr/>
        </p:nvSpPr>
        <p:spPr>
          <a:xfrm>
            <a:off x="2288328" y="2732609"/>
            <a:ext cx="2270497" cy="2501137"/>
          </a:xfrm>
          <a:prstGeom prst="roundRect">
            <a:avLst>
              <a:gd name="adj" fmla="val 18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3FF7CE62-B353-A244-B53B-1F325BDEAE26}"/>
              </a:ext>
            </a:extLst>
          </p:cNvPr>
          <p:cNvSpPr/>
          <p:nvPr/>
        </p:nvSpPr>
        <p:spPr>
          <a:xfrm>
            <a:off x="5023" y="1860708"/>
            <a:ext cx="2246401" cy="3232956"/>
          </a:xfrm>
          <a:prstGeom prst="roundRect">
            <a:avLst>
              <a:gd name="adj" fmla="val 26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A0B3FD2-CBE2-BE4B-A120-CD490547124D}"/>
              </a:ext>
            </a:extLst>
          </p:cNvPr>
          <p:cNvSpPr/>
          <p:nvPr/>
        </p:nvSpPr>
        <p:spPr>
          <a:xfrm>
            <a:off x="2296011" y="1860708"/>
            <a:ext cx="2270497" cy="677973"/>
          </a:xfrm>
          <a:prstGeom prst="roundRect">
            <a:avLst>
              <a:gd name="adj" fmla="val 85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845457-AC67-624C-9183-94336479A6D4}"/>
              </a:ext>
            </a:extLst>
          </p:cNvPr>
          <p:cNvSpPr/>
          <p:nvPr/>
        </p:nvSpPr>
        <p:spPr>
          <a:xfrm>
            <a:off x="-47449" y="1834111"/>
            <a:ext cx="2385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err="1"/>
              <a:t>Variacion</a:t>
            </a:r>
            <a:r>
              <a:rPr lang="en-US" sz="700" b="1" dirty="0"/>
              <a:t> de </a:t>
            </a:r>
            <a:r>
              <a:rPr lang="en-US" sz="700" b="1" dirty="0" err="1"/>
              <a:t>Presión</a:t>
            </a:r>
            <a:r>
              <a:rPr lang="en-US" sz="700" b="1" dirty="0"/>
              <a:t> de </a:t>
            </a:r>
            <a:r>
              <a:rPr lang="en-US" sz="700" b="1" dirty="0" err="1"/>
              <a:t>Pulso</a:t>
            </a:r>
            <a:r>
              <a:rPr lang="en-US" sz="700" b="1" dirty="0"/>
              <a:t> (VPP)</a:t>
            </a:r>
            <a:endParaRPr lang="en-US" sz="700" b="1" i="1" dirty="0"/>
          </a:p>
          <a:p>
            <a:r>
              <a:rPr lang="en-US" sz="700" b="1" i="1" dirty="0" err="1"/>
              <a:t>Fundamento</a:t>
            </a:r>
            <a:r>
              <a:rPr lang="en-US" sz="700" b="1" dirty="0"/>
              <a:t>:</a:t>
            </a:r>
            <a:r>
              <a:rPr lang="en-US" sz="700" dirty="0"/>
              <a:t> la </a:t>
            </a:r>
            <a:r>
              <a:rPr lang="en-US" sz="700" dirty="0" err="1"/>
              <a:t>variación</a:t>
            </a:r>
            <a:r>
              <a:rPr lang="en-US" sz="700" dirty="0"/>
              <a:t> de </a:t>
            </a:r>
            <a:r>
              <a:rPr lang="en-US" sz="700" dirty="0" err="1"/>
              <a:t>presión</a:t>
            </a:r>
            <a:r>
              <a:rPr lang="en-US" sz="700" dirty="0"/>
              <a:t> de </a:t>
            </a:r>
            <a:r>
              <a:rPr lang="en-US" sz="700" dirty="0" err="1"/>
              <a:t>pulso</a:t>
            </a:r>
            <a:r>
              <a:rPr lang="en-US" sz="700" dirty="0"/>
              <a:t> (VPP) con el </a:t>
            </a:r>
            <a:r>
              <a:rPr lang="en-US" sz="700" dirty="0" err="1"/>
              <a:t>ciclo</a:t>
            </a:r>
            <a:r>
              <a:rPr lang="en-US" sz="700" dirty="0"/>
              <a:t> </a:t>
            </a:r>
            <a:r>
              <a:rPr lang="en-US" sz="700" dirty="0" err="1"/>
              <a:t>respiratorio</a:t>
            </a:r>
            <a:r>
              <a:rPr lang="en-US" sz="700" dirty="0"/>
              <a:t> </a:t>
            </a:r>
            <a:r>
              <a:rPr lang="en-US" sz="700" dirty="0" err="1"/>
              <a:t>sugiere</a:t>
            </a:r>
            <a:r>
              <a:rPr lang="en-US" sz="700" dirty="0"/>
              <a:t> RV </a:t>
            </a:r>
            <a:r>
              <a:rPr lang="en-US" sz="700" dirty="0" err="1"/>
              <a:t>debido</a:t>
            </a:r>
            <a:r>
              <a:rPr lang="en-US" sz="700" dirty="0"/>
              <a:t> a la </a:t>
            </a:r>
            <a:r>
              <a:rPr lang="en-US" sz="700" dirty="0" err="1"/>
              <a:t>interacción</a:t>
            </a:r>
            <a:r>
              <a:rPr lang="en-US" sz="700" dirty="0"/>
              <a:t> cardio-</a:t>
            </a:r>
            <a:r>
              <a:rPr lang="en-US" sz="700" dirty="0" err="1"/>
              <a:t>pulmonar</a:t>
            </a:r>
            <a:r>
              <a:rPr lang="en-US" sz="700" dirty="0"/>
              <a:t>  </a:t>
            </a:r>
          </a:p>
          <a:p>
            <a:r>
              <a:rPr lang="en-US" sz="700" b="1" dirty="0" err="1"/>
              <a:t>Requisitos</a:t>
            </a:r>
            <a:r>
              <a:rPr lang="en-US" sz="700" dirty="0"/>
              <a:t>: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Ritmo</a:t>
            </a:r>
            <a:r>
              <a:rPr lang="en-US" sz="700" dirty="0"/>
              <a:t> </a:t>
            </a:r>
            <a:r>
              <a:rPr lang="en-US" sz="700" dirty="0" err="1"/>
              <a:t>sinusal</a:t>
            </a:r>
            <a:r>
              <a:rPr lang="en-US" sz="700" dirty="0"/>
              <a:t> sin ectopia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Ventilación</a:t>
            </a:r>
            <a:r>
              <a:rPr lang="en-US" sz="700" dirty="0"/>
              <a:t> </a:t>
            </a:r>
            <a:r>
              <a:rPr lang="en-US" sz="700" dirty="0" err="1"/>
              <a:t>mecánica</a:t>
            </a:r>
            <a:r>
              <a:rPr lang="en-US" sz="700" dirty="0"/>
              <a:t> </a:t>
            </a:r>
            <a:r>
              <a:rPr lang="en-US" sz="700" dirty="0" err="1"/>
              <a:t>invasiva</a:t>
            </a:r>
            <a:r>
              <a:rPr lang="en-US" sz="700" dirty="0"/>
              <a:t> (VMI) sin </a:t>
            </a:r>
            <a:r>
              <a:rPr lang="en-US" sz="700" dirty="0" err="1"/>
              <a:t>respiración</a:t>
            </a:r>
            <a:r>
              <a:rPr lang="en-US" sz="700" dirty="0"/>
              <a:t> </a:t>
            </a:r>
            <a:r>
              <a:rPr lang="en-US" sz="700" dirty="0" err="1"/>
              <a:t>espontánea</a:t>
            </a:r>
            <a:r>
              <a:rPr lang="en-US" sz="700" dirty="0"/>
              <a:t> </a:t>
            </a:r>
          </a:p>
          <a:p>
            <a:r>
              <a:rPr lang="en-US" sz="700" dirty="0"/>
              <a:t>· VT &gt; 6 ml/kg (no confinable  ; </a:t>
            </a:r>
            <a:r>
              <a:rPr lang="en-US" sz="700" dirty="0" err="1"/>
              <a:t>mide</a:t>
            </a:r>
            <a:r>
              <a:rPr lang="en-US" sz="700" dirty="0"/>
              <a:t> VPP 1 min </a:t>
            </a:r>
            <a:r>
              <a:rPr lang="en-US" sz="700" dirty="0" err="1"/>
              <a:t>despues</a:t>
            </a:r>
            <a:r>
              <a:rPr lang="en-US" sz="700" dirty="0"/>
              <a:t> de </a:t>
            </a:r>
            <a:r>
              <a:rPr lang="en-US" sz="700" dirty="0" err="1"/>
              <a:t>incrementar</a:t>
            </a:r>
            <a:r>
              <a:rPr lang="en-US" sz="700" dirty="0"/>
              <a:t> el VT  </a:t>
            </a:r>
            <a:r>
              <a:rPr lang="en-US" sz="700" dirty="0" err="1"/>
              <a:t>l</a:t>
            </a:r>
            <a:r>
              <a:rPr lang="en-US" sz="700" dirty="0" err="1">
                <a:hlinkClick r:id="rId15"/>
              </a:rPr>
              <a:t>measure</a:t>
            </a:r>
            <a:r>
              <a:rPr lang="en-US" sz="700" dirty="0">
                <a:hlinkClick r:id="rId15"/>
              </a:rPr>
              <a:t> PPV 1 min </a:t>
            </a:r>
            <a:r>
              <a:rPr lang="en-US" sz="700" dirty="0" err="1"/>
              <a:t>después</a:t>
            </a:r>
            <a:r>
              <a:rPr lang="en-US" sz="700" dirty="0"/>
              <a:t> de </a:t>
            </a:r>
            <a:r>
              <a:rPr lang="en-US" sz="700" dirty="0" err="1"/>
              <a:t>incrementa</a:t>
            </a:r>
            <a:r>
              <a:rPr lang="en-US" sz="700" dirty="0"/>
              <a:t> el VT &gt; 6 ml/kg 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Ausencia</a:t>
            </a:r>
            <a:r>
              <a:rPr lang="en-US" sz="700" dirty="0"/>
              <a:t> de </a:t>
            </a:r>
            <a:r>
              <a:rPr lang="en-US" sz="700" dirty="0" err="1"/>
              <a:t>falla</a:t>
            </a:r>
            <a:r>
              <a:rPr lang="en-US" sz="700" dirty="0"/>
              <a:t> del </a:t>
            </a:r>
            <a:r>
              <a:rPr lang="en-US" sz="700" dirty="0" err="1"/>
              <a:t>ventrículo</a:t>
            </a:r>
            <a:r>
              <a:rPr lang="en-US" sz="700" dirty="0"/>
              <a:t> derecho</a:t>
            </a:r>
          </a:p>
          <a:p>
            <a:r>
              <a:rPr lang="en-US" sz="700" dirty="0"/>
              <a:t>·  </a:t>
            </a:r>
            <a:r>
              <a:rPr lang="en-US" sz="700" dirty="0" err="1"/>
              <a:t>Torax</a:t>
            </a:r>
            <a:r>
              <a:rPr lang="en-US" sz="700" dirty="0"/>
              <a:t> </a:t>
            </a:r>
            <a:r>
              <a:rPr lang="en-US" sz="700" dirty="0" err="1"/>
              <a:t>cerrado</a:t>
            </a:r>
            <a:endParaRPr lang="en-US" sz="700" dirty="0"/>
          </a:p>
          <a:p>
            <a:r>
              <a:rPr lang="en-US" sz="700" b="1" i="1" dirty="0" err="1"/>
              <a:t>Intererpretacion</a:t>
            </a:r>
            <a:r>
              <a:rPr lang="en-US" sz="700" b="1" dirty="0"/>
              <a:t>: </a:t>
            </a:r>
            <a:r>
              <a:rPr lang="en-US" sz="700" u="sng" dirty="0">
                <a:solidFill>
                  <a:schemeClr val="accent1"/>
                </a:solidFill>
              </a:rPr>
              <a:t>&gt;12% </a:t>
            </a:r>
            <a:r>
              <a:rPr lang="en-US" sz="700" u="sng" dirty="0" err="1">
                <a:solidFill>
                  <a:schemeClr val="accent1"/>
                </a:solidFill>
              </a:rPr>
              <a:t>aumento</a:t>
            </a:r>
            <a:r>
              <a:rPr lang="en-US" sz="700" u="sng" dirty="0">
                <a:solidFill>
                  <a:schemeClr val="accent1"/>
                </a:solidFill>
              </a:rPr>
              <a:t> del VPP </a:t>
            </a:r>
            <a:r>
              <a:rPr lang="en-US" sz="700" u="sng" dirty="0" err="1">
                <a:solidFill>
                  <a:schemeClr val="accent1"/>
                </a:solidFill>
              </a:rPr>
              <a:t>sugiere</a:t>
            </a:r>
            <a:r>
              <a:rPr lang="en-US" sz="700" u="sng" dirty="0">
                <a:solidFill>
                  <a:schemeClr val="accent1"/>
                </a:solidFill>
              </a:rPr>
              <a:t> RV </a:t>
            </a:r>
            <a:r>
              <a:rPr lang="en-US" sz="700" b="1" i="1" dirty="0" err="1"/>
              <a:t>Desempeño</a:t>
            </a:r>
            <a:r>
              <a:rPr lang="en-US" sz="700" b="1" i="1" dirty="0"/>
              <a:t>: Bueno </a:t>
            </a:r>
            <a:r>
              <a:rPr lang="en-US" sz="700" dirty="0"/>
              <a:t>(</a:t>
            </a:r>
            <a:r>
              <a:rPr lang="en-US" sz="700" dirty="0">
                <a:hlinkClick r:id="rId16"/>
              </a:rPr>
              <a:t>AUROC &gt; 0.92</a:t>
            </a:r>
            <a:r>
              <a:rPr lang="en-US" sz="700" dirty="0"/>
              <a:t>) </a:t>
            </a:r>
            <a:r>
              <a:rPr lang="en-US" sz="700" dirty="0" err="1"/>
              <a:t>pero</a:t>
            </a:r>
            <a:r>
              <a:rPr lang="en-US" sz="700" dirty="0"/>
              <a:t> </a:t>
            </a:r>
            <a:r>
              <a:rPr lang="en-US" sz="700" dirty="0" err="1"/>
              <a:t>menor</a:t>
            </a:r>
            <a:r>
              <a:rPr lang="en-US" sz="700" dirty="0"/>
              <a:t>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posición</a:t>
            </a:r>
            <a:r>
              <a:rPr lang="en-US" sz="700" dirty="0"/>
              <a:t> </a:t>
            </a:r>
            <a:r>
              <a:rPr lang="en-US" sz="700" dirty="0" err="1"/>
              <a:t>prono</a:t>
            </a:r>
            <a:r>
              <a:rPr lang="en-US" sz="700" dirty="0"/>
              <a:t>  (</a:t>
            </a:r>
            <a:r>
              <a:rPr lang="en-US" sz="700" dirty="0">
                <a:hlinkClick r:id="rId17"/>
              </a:rPr>
              <a:t>AUROC 0.79</a:t>
            </a:r>
            <a:r>
              <a:rPr lang="en-US" sz="700" dirty="0"/>
              <a:t>) o APRV (</a:t>
            </a:r>
            <a:r>
              <a:rPr lang="en-US" sz="700" dirty="0">
                <a:hlinkClick r:id="rId18"/>
              </a:rPr>
              <a:t>AUROC 0.79</a:t>
            </a:r>
            <a:r>
              <a:rPr lang="en-US" sz="700" dirty="0"/>
              <a:t>)</a:t>
            </a:r>
          </a:p>
          <a:p>
            <a:endParaRPr lang="en-US" sz="700" b="1" dirty="0"/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700" b="1" dirty="0"/>
              <a:t>GC por Contorno de </a:t>
            </a:r>
            <a:r>
              <a:rPr lang="en-US" sz="700" b="1" dirty="0" err="1"/>
              <a:t>Pulso</a:t>
            </a:r>
            <a:endParaRPr lang="en-US" sz="700" b="1" dirty="0"/>
          </a:p>
          <a:p>
            <a:r>
              <a:rPr lang="en-US" sz="700" b="1" i="1" dirty="0" err="1"/>
              <a:t>Fundamento</a:t>
            </a:r>
            <a:r>
              <a:rPr lang="en-US" sz="700" dirty="0"/>
              <a:t>: el </a:t>
            </a:r>
            <a:r>
              <a:rPr lang="en-US" sz="700" dirty="0" err="1"/>
              <a:t>análisis</a:t>
            </a:r>
            <a:r>
              <a:rPr lang="en-US" sz="700" dirty="0"/>
              <a:t> </a:t>
            </a:r>
            <a:r>
              <a:rPr lang="en-US" sz="700" dirty="0" err="1"/>
              <a:t>en</a:t>
            </a:r>
            <a:r>
              <a:rPr lang="en-US" sz="700" dirty="0"/>
              <a:t> la forma de </a:t>
            </a:r>
            <a:r>
              <a:rPr lang="en-US" sz="700" dirty="0" err="1"/>
              <a:t>onda</a:t>
            </a:r>
            <a:r>
              <a:rPr lang="en-US" sz="700" dirty="0"/>
              <a:t> </a:t>
            </a:r>
            <a:r>
              <a:rPr lang="en-US" sz="700" dirty="0" err="1"/>
              <a:t>puede</a:t>
            </a:r>
            <a:r>
              <a:rPr lang="en-US" sz="700" dirty="0"/>
              <a:t> </a:t>
            </a:r>
            <a:r>
              <a:rPr lang="en-US" sz="700" dirty="0" err="1"/>
              <a:t>utlizarse</a:t>
            </a:r>
            <a:r>
              <a:rPr lang="en-US" sz="700" dirty="0"/>
              <a:t> para </a:t>
            </a:r>
            <a:r>
              <a:rPr lang="en-US" sz="700" dirty="0" err="1"/>
              <a:t>estimar</a:t>
            </a:r>
            <a:r>
              <a:rPr lang="en-US" sz="700" dirty="0"/>
              <a:t> la </a:t>
            </a:r>
            <a:r>
              <a:rPr lang="en-US" sz="700" dirty="0" err="1"/>
              <a:t>variación</a:t>
            </a:r>
            <a:r>
              <a:rPr lang="en-US" sz="700" dirty="0"/>
              <a:t> del </a:t>
            </a:r>
            <a:r>
              <a:rPr lang="en-US" sz="700" dirty="0" err="1"/>
              <a:t>volumen</a:t>
            </a:r>
            <a:r>
              <a:rPr lang="en-US" sz="700" dirty="0"/>
              <a:t> </a:t>
            </a:r>
            <a:r>
              <a:rPr lang="en-US" sz="700" dirty="0" err="1"/>
              <a:t>sistólico</a:t>
            </a:r>
            <a:r>
              <a:rPr lang="en-US" sz="700" dirty="0"/>
              <a:t> o GC  </a:t>
            </a:r>
            <a:r>
              <a:rPr lang="en-US" sz="700" dirty="0" err="1"/>
              <a:t>usando</a:t>
            </a:r>
            <a:r>
              <a:rPr lang="en-US" sz="700" dirty="0"/>
              <a:t> formulas </a:t>
            </a:r>
            <a:r>
              <a:rPr lang="en-US" sz="700" dirty="0" err="1"/>
              <a:t>propietarias</a:t>
            </a:r>
            <a:r>
              <a:rPr lang="en-US" sz="700" dirty="0"/>
              <a:t> . </a:t>
            </a:r>
            <a:r>
              <a:rPr lang="en-US" sz="700" dirty="0" err="1"/>
              <a:t>Algunas</a:t>
            </a:r>
            <a:r>
              <a:rPr lang="en-US" sz="700" dirty="0"/>
              <a:t> son sin </a:t>
            </a:r>
            <a:r>
              <a:rPr lang="en-US" sz="700" dirty="0" err="1"/>
              <a:t>calibrar</a:t>
            </a:r>
            <a:r>
              <a:rPr lang="en-US" sz="700" dirty="0"/>
              <a:t> (</a:t>
            </a:r>
            <a:r>
              <a:rPr lang="en-US" sz="700" dirty="0" err="1"/>
              <a:t>FloTrac</a:t>
            </a:r>
            <a:r>
              <a:rPr lang="en-US" sz="700" dirty="0"/>
              <a:t>), y </a:t>
            </a:r>
            <a:r>
              <a:rPr lang="en-US" sz="700" dirty="0" err="1"/>
              <a:t>otras</a:t>
            </a:r>
            <a:r>
              <a:rPr lang="en-US" sz="700" dirty="0"/>
              <a:t> </a:t>
            </a:r>
            <a:r>
              <a:rPr lang="en-US" sz="700" dirty="0" err="1"/>
              <a:t>calibradas</a:t>
            </a:r>
            <a:r>
              <a:rPr lang="en-US" sz="700" dirty="0"/>
              <a:t> (</a:t>
            </a:r>
            <a:r>
              <a:rPr lang="en-US" sz="700" dirty="0" err="1"/>
              <a:t>LiDCO</a:t>
            </a:r>
            <a:r>
              <a:rPr lang="en-US" sz="700" dirty="0"/>
              <a:t> ® [Li dilution], </a:t>
            </a:r>
            <a:r>
              <a:rPr lang="en-US" sz="700" dirty="0" err="1"/>
              <a:t>PiCCO</a:t>
            </a:r>
            <a:r>
              <a:rPr lang="en-US" sz="700" dirty="0"/>
              <a:t> ® [</a:t>
            </a:r>
            <a:r>
              <a:rPr lang="en-US" sz="700" dirty="0" err="1"/>
              <a:t>termodilución</a:t>
            </a:r>
            <a:r>
              <a:rPr lang="en-US" sz="700" dirty="0"/>
              <a:t> </a:t>
            </a:r>
            <a:r>
              <a:rPr lang="en-US" sz="700" dirty="0" err="1"/>
              <a:t>transpulmonar</a:t>
            </a:r>
            <a:r>
              <a:rPr lang="en-US" sz="700" dirty="0"/>
              <a:t> </a:t>
            </a:r>
            <a:r>
              <a:rPr lang="en-US" sz="700" dirty="0" err="1"/>
              <a:t>utlizando</a:t>
            </a:r>
            <a:r>
              <a:rPr lang="en-US" sz="700" dirty="0"/>
              <a:t> </a:t>
            </a:r>
            <a:r>
              <a:rPr lang="en-US" sz="700" dirty="0" err="1"/>
              <a:t>cateter</a:t>
            </a:r>
            <a:r>
              <a:rPr lang="en-US" sz="700" dirty="0"/>
              <a:t> arterial con sensor de </a:t>
            </a:r>
            <a:r>
              <a:rPr lang="en-US" sz="700" dirty="0" err="1"/>
              <a:t>temperatura</a:t>
            </a:r>
            <a:r>
              <a:rPr lang="en-US" sz="700" dirty="0"/>
              <a:t>]</a:t>
            </a:r>
          </a:p>
          <a:p>
            <a:r>
              <a:rPr lang="en-US" sz="700" b="1" i="1" dirty="0" err="1"/>
              <a:t>Interpretación</a:t>
            </a:r>
            <a:r>
              <a:rPr lang="en-US" sz="700" dirty="0"/>
              <a:t>: </a:t>
            </a:r>
            <a:r>
              <a:rPr lang="en-US" sz="700" dirty="0" err="1"/>
              <a:t>mismas</a:t>
            </a:r>
            <a:r>
              <a:rPr lang="en-US" sz="700" dirty="0"/>
              <a:t> </a:t>
            </a:r>
            <a:r>
              <a:rPr lang="en-US" sz="700" dirty="0" err="1"/>
              <a:t>limitaciones</a:t>
            </a:r>
            <a:r>
              <a:rPr lang="en-US" sz="700" dirty="0"/>
              <a:t> que VPP; el </a:t>
            </a:r>
            <a:r>
              <a:rPr lang="en-US" sz="700" dirty="0" err="1"/>
              <a:t>umbrál</a:t>
            </a:r>
            <a:r>
              <a:rPr lang="en-US" sz="700" dirty="0"/>
              <a:t> </a:t>
            </a:r>
            <a:r>
              <a:rPr lang="en-US" sz="700" dirty="0" err="1"/>
              <a:t>óptimo</a:t>
            </a:r>
            <a:r>
              <a:rPr lang="en-US" sz="700" dirty="0"/>
              <a:t> para </a:t>
            </a:r>
            <a:r>
              <a:rPr lang="en-US" sz="700" dirty="0" err="1"/>
              <a:t>predecir</a:t>
            </a:r>
            <a:r>
              <a:rPr lang="en-US" sz="700" dirty="0"/>
              <a:t> RV varia </a:t>
            </a:r>
            <a:r>
              <a:rPr lang="en-US" sz="700" dirty="0" err="1"/>
              <a:t>según</a:t>
            </a:r>
            <a:r>
              <a:rPr lang="en-US" sz="700" dirty="0"/>
              <a:t> el el </a:t>
            </a:r>
            <a:r>
              <a:rPr lang="en-US" sz="700" dirty="0" err="1"/>
              <a:t>dispositivo</a:t>
            </a:r>
            <a:r>
              <a:rPr lang="en-US" sz="700" dirty="0"/>
              <a:t> (~10-15%)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: </a:t>
            </a:r>
            <a:r>
              <a:rPr lang="en-US" sz="700" dirty="0"/>
              <a:t>Bueno (</a:t>
            </a:r>
            <a:r>
              <a:rPr lang="en-US" sz="700" dirty="0">
                <a:hlinkClick r:id="rId19"/>
              </a:rPr>
              <a:t>AUROC 0.8 -0.95</a:t>
            </a:r>
            <a:r>
              <a:rPr lang="en-US" sz="700" dirty="0"/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DF7E81-8AD5-9145-B5FA-1D563C2C826C}"/>
              </a:ext>
            </a:extLst>
          </p:cNvPr>
          <p:cNvSpPr/>
          <p:nvPr/>
        </p:nvSpPr>
        <p:spPr>
          <a:xfrm>
            <a:off x="2207173" y="1819433"/>
            <a:ext cx="247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err="1">
                <a:latin typeface="Corbel" panose="020B0503020204020204" pitchFamily="34" charset="0"/>
              </a:rPr>
              <a:t>Presion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Venosa</a:t>
            </a:r>
            <a:r>
              <a:rPr lang="en-US" sz="700" b="1" dirty="0">
                <a:latin typeface="Corbel" panose="020B0503020204020204" pitchFamily="34" charset="0"/>
              </a:rPr>
              <a:t> Central (PVC)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La </a:t>
            </a:r>
            <a:r>
              <a:rPr lang="en-US" sz="700" dirty="0" err="1">
                <a:latin typeface="Corbel" panose="020B0503020204020204" pitchFamily="34" charset="0"/>
              </a:rPr>
              <a:t>medición</a:t>
            </a:r>
            <a:r>
              <a:rPr lang="en-US" sz="700" dirty="0">
                <a:latin typeface="Corbel" panose="020B0503020204020204" pitchFamily="34" charset="0"/>
              </a:rPr>
              <a:t> de PVC </a:t>
            </a:r>
            <a:r>
              <a:rPr lang="en-US" sz="700" dirty="0" err="1">
                <a:latin typeface="Corbel" panose="020B0503020204020204" pitchFamily="34" charset="0"/>
              </a:rPr>
              <a:t>como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sustituto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presión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llenado</a:t>
            </a:r>
            <a:r>
              <a:rPr lang="en-US" sz="700" dirty="0">
                <a:latin typeface="Corbel" panose="020B0503020204020204" pitchFamily="34" charset="0"/>
              </a:rPr>
              <a:t> del </a:t>
            </a:r>
            <a:r>
              <a:rPr lang="en-US" sz="700" dirty="0" err="1">
                <a:latin typeface="Corbel" panose="020B0503020204020204" pitchFamily="34" charset="0"/>
              </a:rPr>
              <a:t>ventrìculo</a:t>
            </a:r>
            <a:r>
              <a:rPr lang="en-US" sz="700" dirty="0">
                <a:latin typeface="Corbel" panose="020B0503020204020204" pitchFamily="34" charset="0"/>
              </a:rPr>
              <a:t> derecho. </a:t>
            </a:r>
            <a:r>
              <a:rPr lang="en-US" sz="700" u="sng" dirty="0" err="1">
                <a:solidFill>
                  <a:schemeClr val="accent1"/>
                </a:solidFill>
                <a:latin typeface="Corbel" panose="020B0503020204020204" pitchFamily="34" charset="0"/>
              </a:rPr>
              <a:t>Muchas</a:t>
            </a:r>
            <a:r>
              <a:rPr lang="en-US" sz="700" u="sng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700" u="sng" dirty="0" err="1">
                <a:solidFill>
                  <a:schemeClr val="accent1"/>
                </a:solidFill>
                <a:latin typeface="Corbel" panose="020B0503020204020204" pitchFamily="34" charset="0"/>
              </a:rPr>
              <a:t>limitaciones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Afectada</a:t>
            </a:r>
            <a:r>
              <a:rPr lang="en-US" sz="700" dirty="0">
                <a:latin typeface="Corbel" panose="020B0503020204020204" pitchFamily="34" charset="0"/>
              </a:rPr>
              <a:t> por </a:t>
            </a:r>
            <a:r>
              <a:rPr lang="en-US" sz="700" dirty="0" err="1">
                <a:latin typeface="Corbel" panose="020B0503020204020204" pitchFamily="34" charset="0"/>
              </a:rPr>
              <a:t>estado</a:t>
            </a:r>
            <a:r>
              <a:rPr lang="en-US" sz="700" dirty="0">
                <a:latin typeface="Corbel" panose="020B0503020204020204" pitchFamily="34" charset="0"/>
              </a:rPr>
              <a:t> de volume, </a:t>
            </a:r>
            <a:r>
              <a:rPr lang="en-US" sz="700" dirty="0" err="1">
                <a:latin typeface="Corbel" panose="020B0503020204020204" pitchFamily="34" charset="0"/>
              </a:rPr>
              <a:t>función</a:t>
            </a:r>
            <a:r>
              <a:rPr lang="en-US" sz="700" dirty="0">
                <a:latin typeface="Corbel" panose="020B0503020204020204" pitchFamily="34" charset="0"/>
              </a:rPr>
              <a:t> ventricular </a:t>
            </a:r>
            <a:r>
              <a:rPr lang="en-US" sz="700" dirty="0" err="1">
                <a:latin typeface="Corbel" panose="020B0503020204020204" pitchFamily="34" charset="0"/>
              </a:rPr>
              <a:t>derecha</a:t>
            </a:r>
            <a:r>
              <a:rPr lang="en-US" sz="700" dirty="0">
                <a:latin typeface="Corbel" panose="020B0503020204020204" pitchFamily="34" charset="0"/>
              </a:rPr>
              <a:t> y valvula </a:t>
            </a:r>
            <a:r>
              <a:rPr lang="en-US" sz="700" dirty="0" err="1">
                <a:latin typeface="Corbel" panose="020B0503020204020204" pitchFamily="34" charset="0"/>
              </a:rPr>
              <a:t>tricúspide</a:t>
            </a:r>
            <a:r>
              <a:rPr lang="en-US" sz="700" dirty="0">
                <a:latin typeface="Corbel" panose="020B0503020204020204" pitchFamily="34" charset="0"/>
              </a:rPr>
              <a:t>.</a:t>
            </a:r>
            <a:endParaRPr lang="en-US" sz="700" b="1" i="1" dirty="0">
              <a:latin typeface="Corbel" panose="020B0503020204020204" pitchFamily="34" charset="0"/>
            </a:endParaRP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pobre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>
                <a:latin typeface="Corbel" panose="020B0503020204020204" pitchFamily="34" charset="0"/>
                <a:hlinkClick r:id="rId20"/>
              </a:rPr>
              <a:t>AUROC 0.56</a:t>
            </a:r>
            <a:r>
              <a:rPr lang="en-US" sz="700" dirty="0">
                <a:latin typeface="Corbel" panose="020B0503020204020204" pitchFamily="34" charset="0"/>
              </a:rPr>
              <a:t>); </a:t>
            </a:r>
            <a:r>
              <a:rPr lang="en-US" sz="700" dirty="0" err="1">
                <a:latin typeface="Corbel" panose="020B0503020204020204" pitchFamily="34" charset="0"/>
              </a:rPr>
              <a:t>poca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utilidad</a:t>
            </a:r>
            <a:endParaRPr lang="en-US" sz="700" dirty="0">
              <a:latin typeface="Corbel" panose="020B05030202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84D75B-7D8D-9247-943D-7DD4659ED1F9}"/>
              </a:ext>
            </a:extLst>
          </p:cNvPr>
          <p:cNvSpPr/>
          <p:nvPr/>
        </p:nvSpPr>
        <p:spPr>
          <a:xfrm>
            <a:off x="2212700" y="2700942"/>
            <a:ext cx="24991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err="1">
                <a:latin typeface="Corbel" panose="020B0503020204020204" pitchFamily="34" charset="0"/>
              </a:rPr>
              <a:t>Termodilución</a:t>
            </a:r>
            <a:r>
              <a:rPr lang="en-US" sz="700" b="1" dirty="0">
                <a:latin typeface="Corbel" panose="020B0503020204020204" pitchFamily="34" charset="0"/>
              </a:rPr>
              <a:t> GC/IC&lt;&lt;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La </a:t>
            </a:r>
            <a:r>
              <a:rPr lang="en-US" sz="700" u="sng" dirty="0" err="1">
                <a:solidFill>
                  <a:schemeClr val="accent1"/>
                </a:solidFill>
                <a:latin typeface="Corbel" panose="020B0503020204020204" pitchFamily="34" charset="0"/>
              </a:rPr>
              <a:t>medición</a:t>
            </a:r>
            <a:r>
              <a:rPr lang="en-US" sz="700" u="sng" dirty="0">
                <a:solidFill>
                  <a:schemeClr val="accent1"/>
                </a:solidFill>
                <a:latin typeface="Corbel" panose="020B0503020204020204" pitchFamily="34" charset="0"/>
              </a:rPr>
              <a:t> de </a:t>
            </a:r>
            <a:r>
              <a:rPr lang="en-US" sz="700" u="sng" dirty="0" err="1">
                <a:solidFill>
                  <a:schemeClr val="accent1"/>
                </a:solidFill>
                <a:latin typeface="Corbel" panose="020B0503020204020204" pitchFamily="34" charset="0"/>
              </a:rPr>
              <a:t>Termodilucion</a:t>
            </a:r>
            <a:r>
              <a:rPr lang="en-US" sz="700" u="sng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700" dirty="0">
                <a:latin typeface="Corbel" panose="020B0503020204020204" pitchFamily="34" charset="0"/>
              </a:rPr>
              <a:t>del GC </a:t>
            </a:r>
            <a:r>
              <a:rPr lang="en-US" sz="700" dirty="0" err="1">
                <a:latin typeface="Corbel" panose="020B0503020204020204" pitchFamily="34" charset="0"/>
              </a:rPr>
              <a:t>mediante</a:t>
            </a:r>
            <a:r>
              <a:rPr lang="en-US" sz="700" dirty="0">
                <a:latin typeface="Corbel" panose="020B0503020204020204" pitchFamily="34" charset="0"/>
              </a:rPr>
              <a:t> el CAP, el </a:t>
            </a:r>
            <a:r>
              <a:rPr lang="en-US" sz="700" dirty="0" err="1">
                <a:latin typeface="Corbel" panose="020B0503020204020204" pitchFamily="34" charset="0"/>
              </a:rPr>
              <a:t>cual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ser continuo (</a:t>
            </a:r>
            <a:r>
              <a:rPr lang="en-US" sz="700" dirty="0" err="1">
                <a:latin typeface="Corbel" panose="020B0503020204020204" pitchFamily="34" charset="0"/>
              </a:rPr>
              <a:t>mediante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calentamiento</a:t>
            </a:r>
            <a:r>
              <a:rPr lang="en-US" sz="700" dirty="0">
                <a:latin typeface="Corbel" panose="020B0503020204020204" pitchFamily="34" charset="0"/>
              </a:rPr>
              <a:t>) o </a:t>
            </a:r>
            <a:r>
              <a:rPr lang="en-US" sz="700" dirty="0" err="1">
                <a:latin typeface="Corbel" panose="020B0503020204020204" pitchFamily="34" charset="0"/>
              </a:rPr>
              <a:t>intermitente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 err="1">
                <a:latin typeface="Corbel" panose="020B0503020204020204" pitchFamily="34" charset="0"/>
              </a:rPr>
              <a:t>inyección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solución</a:t>
            </a:r>
            <a:r>
              <a:rPr lang="en-US" sz="700" dirty="0">
                <a:latin typeface="Corbel" panose="020B0503020204020204" pitchFamily="34" charset="0"/>
              </a:rPr>
              <a:t> salina </a:t>
            </a:r>
            <a:r>
              <a:rPr lang="en-US" sz="700" dirty="0" err="1">
                <a:latin typeface="Corbel" panose="020B0503020204020204" pitchFamily="34" charset="0"/>
              </a:rPr>
              <a:t>fria</a:t>
            </a:r>
            <a:r>
              <a:rPr lang="en-US" sz="700" dirty="0">
                <a:latin typeface="Corbel" panose="020B0503020204020204" pitchFamily="34" charset="0"/>
              </a:rPr>
              <a:t>).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Interpretación</a:t>
            </a:r>
            <a:r>
              <a:rPr lang="en-US" sz="700" dirty="0">
                <a:latin typeface="Corbel" panose="020B0503020204020204" pitchFamily="34" charset="0"/>
              </a:rPr>
              <a:t>: 10-15% de </a:t>
            </a:r>
            <a:r>
              <a:rPr lang="en-US" sz="700" dirty="0" err="1">
                <a:latin typeface="Corbel" panose="020B0503020204020204" pitchFamily="34" charset="0"/>
              </a:rPr>
              <a:t>aumento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GC/IC antes/</a:t>
            </a:r>
            <a:r>
              <a:rPr lang="en-US" sz="700" dirty="0" err="1">
                <a:latin typeface="Corbel" panose="020B0503020204020204" pitchFamily="34" charset="0"/>
              </a:rPr>
              <a:t>despues</a:t>
            </a:r>
            <a:r>
              <a:rPr lang="en-US" sz="700" dirty="0">
                <a:latin typeface="Corbel" panose="020B0503020204020204" pitchFamily="34" charset="0"/>
              </a:rPr>
              <a:t> de EPP, or </a:t>
            </a:r>
            <a:r>
              <a:rPr lang="en-US" sz="700" dirty="0" err="1">
                <a:latin typeface="Corbel" panose="020B0503020204020204" pitchFamily="34" charset="0"/>
              </a:rPr>
              <a:t>reto</a:t>
            </a:r>
            <a:r>
              <a:rPr lang="en-US" sz="700" dirty="0">
                <a:latin typeface="Corbel" panose="020B0503020204020204" pitchFamily="34" charset="0"/>
              </a:rPr>
              <a:t> PEEP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Desempeño</a:t>
            </a:r>
            <a:r>
              <a:rPr lang="en-US" sz="700" dirty="0">
                <a:latin typeface="Corbel" panose="020B0503020204020204" pitchFamily="34" charset="0"/>
              </a:rPr>
              <a:t>: GC continuo por CAP es el </a:t>
            </a:r>
            <a:r>
              <a:rPr lang="en-US" sz="700" dirty="0" err="1">
                <a:latin typeface="Corbel" panose="020B0503020204020204" pitchFamily="34" charset="0"/>
              </a:rPr>
              <a:t>estandar</a:t>
            </a:r>
            <a:r>
              <a:rPr lang="en-US" sz="700" dirty="0">
                <a:latin typeface="Corbel" panose="020B0503020204020204" pitchFamily="34" charset="0"/>
              </a:rPr>
              <a:t> de </a:t>
            </a:r>
            <a:r>
              <a:rPr lang="en-US" sz="700" dirty="0" err="1">
                <a:latin typeface="Corbel" panose="020B0503020204020204" pitchFamily="34" charset="0"/>
              </a:rPr>
              <a:t>oro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muchos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estudios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  <a:r>
              <a:rPr lang="en-US" sz="700" dirty="0" err="1">
                <a:latin typeface="Corbel" panose="020B0503020204020204" pitchFamily="34" charset="0"/>
              </a:rPr>
              <a:t>Muchas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causas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potenciales</a:t>
            </a:r>
            <a:r>
              <a:rPr lang="en-US" sz="700" dirty="0">
                <a:latin typeface="Corbel" panose="020B0503020204020204" pitchFamily="34" charset="0"/>
              </a:rPr>
              <a:t> de error: </a:t>
            </a:r>
            <a:r>
              <a:rPr lang="en-US" sz="700" dirty="0" err="1">
                <a:latin typeface="Corbel" panose="020B0503020204020204" pitchFamily="34" charset="0"/>
              </a:rPr>
              <a:t>malposición</a:t>
            </a:r>
            <a:r>
              <a:rPr lang="en-US" sz="700" dirty="0">
                <a:latin typeface="Corbel" panose="020B0503020204020204" pitchFamily="34" charset="0"/>
              </a:rPr>
              <a:t> del </a:t>
            </a:r>
            <a:r>
              <a:rPr lang="en-US" sz="700" dirty="0" err="1">
                <a:latin typeface="Corbel" panose="020B0503020204020204" pitchFamily="34" charset="0"/>
              </a:rPr>
              <a:t>cateter</a:t>
            </a:r>
            <a:r>
              <a:rPr lang="en-US" sz="700" dirty="0">
                <a:latin typeface="Corbel" panose="020B0503020204020204" pitchFamily="34" charset="0"/>
              </a:rPr>
              <a:t>, </a:t>
            </a:r>
            <a:r>
              <a:rPr lang="en-US" sz="700" dirty="0" err="1">
                <a:latin typeface="Corbel" panose="020B0503020204020204" pitchFamily="34" charset="0"/>
              </a:rPr>
              <a:t>variación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la temperature de la </a:t>
            </a:r>
            <a:r>
              <a:rPr lang="en-US" sz="700" dirty="0" err="1">
                <a:latin typeface="Corbel" panose="020B0503020204020204" pitchFamily="34" charset="0"/>
              </a:rPr>
              <a:t>inyección</a:t>
            </a:r>
            <a:r>
              <a:rPr lang="en-US" sz="700" dirty="0">
                <a:latin typeface="Corbel" panose="020B0503020204020204" pitchFamily="34" charset="0"/>
              </a:rPr>
              <a:t>, shunt, </a:t>
            </a:r>
            <a:r>
              <a:rPr lang="en-US" sz="700" dirty="0" err="1">
                <a:latin typeface="Corbel" panose="020B0503020204020204" pitchFamily="34" charset="0"/>
              </a:rPr>
              <a:t>efector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respiratorio</a:t>
            </a:r>
            <a:r>
              <a:rPr lang="en-US" sz="700" dirty="0">
                <a:latin typeface="Corbel" panose="020B0503020204020204" pitchFamily="34" charset="0"/>
              </a:rPr>
              <a:t>, bajo GC y </a:t>
            </a:r>
            <a:r>
              <a:rPr lang="en-US" sz="700" dirty="0" err="1">
                <a:latin typeface="Corbel" panose="020B0503020204020204" pitchFamily="34" charset="0"/>
              </a:rPr>
              <a:t>valvulopatía</a:t>
            </a:r>
            <a:endParaRPr lang="en-US" sz="700" dirty="0">
              <a:latin typeface="Corbel" panose="020B0503020204020204" pitchFamily="34" charset="0"/>
            </a:endParaRPr>
          </a:p>
          <a:p>
            <a:endParaRPr lang="en-US" sz="700" dirty="0">
              <a:latin typeface="Corbel" panose="020B0503020204020204" pitchFamily="34" charset="0"/>
            </a:endParaRPr>
          </a:p>
          <a:p>
            <a:endParaRPr lang="en-US" sz="700" dirty="0">
              <a:latin typeface="Corbel" panose="020B0503020204020204" pitchFamily="34" charset="0"/>
            </a:endParaRPr>
          </a:p>
          <a:p>
            <a:r>
              <a:rPr lang="en-US" sz="700" b="1" dirty="0" err="1">
                <a:latin typeface="Corbel" panose="020B0503020204020204" pitchFamily="34" charset="0"/>
              </a:rPr>
              <a:t>Presión</a:t>
            </a:r>
            <a:r>
              <a:rPr lang="en-US" sz="700" b="1" dirty="0">
                <a:latin typeface="Corbel" panose="020B0503020204020204" pitchFamily="34" charset="0"/>
              </a:rPr>
              <a:t> de occlusion de arteria </a:t>
            </a:r>
            <a:r>
              <a:rPr lang="en-US" sz="700" b="1" dirty="0" err="1">
                <a:latin typeface="Corbel" panose="020B0503020204020204" pitchFamily="34" charset="0"/>
              </a:rPr>
              <a:t>pulmonar</a:t>
            </a:r>
            <a:r>
              <a:rPr lang="en-US" sz="700" b="1" dirty="0">
                <a:latin typeface="Corbel" panose="020B0503020204020204" pitchFamily="34" charset="0"/>
              </a:rPr>
              <a:t> (POAP)</a:t>
            </a:r>
          </a:p>
          <a:p>
            <a:r>
              <a:rPr lang="en-US" sz="700" b="1" i="1" dirty="0" err="1"/>
              <a:t>Fundamento</a:t>
            </a:r>
            <a:r>
              <a:rPr lang="en-US" sz="700" b="1" i="1" dirty="0"/>
              <a:t>: </a:t>
            </a:r>
            <a:r>
              <a:rPr lang="en-US" sz="700" dirty="0"/>
              <a:t>POAP/PCWP se </a:t>
            </a:r>
            <a:r>
              <a:rPr lang="en-US" sz="700" dirty="0" err="1"/>
              <a:t>aproxima</a:t>
            </a:r>
            <a:r>
              <a:rPr lang="en-US" sz="700" dirty="0"/>
              <a:t> a la </a:t>
            </a:r>
            <a:r>
              <a:rPr lang="en-US" sz="700" dirty="0" err="1"/>
              <a:t>presión</a:t>
            </a:r>
            <a:r>
              <a:rPr lang="en-US" sz="700" dirty="0"/>
              <a:t> de auricula </a:t>
            </a:r>
            <a:r>
              <a:rPr lang="en-US" sz="700" dirty="0" err="1"/>
              <a:t>izquierda</a:t>
            </a:r>
            <a:r>
              <a:rPr lang="en-US" sz="700" dirty="0"/>
              <a:t>.</a:t>
            </a:r>
            <a:r>
              <a:rPr lang="en-US" sz="700" b="1" i="1" dirty="0"/>
              <a:t> </a:t>
            </a:r>
            <a:r>
              <a:rPr lang="en-US" sz="700" dirty="0"/>
              <a:t>Los </a:t>
            </a:r>
            <a:r>
              <a:rPr lang="en-US" sz="700" dirty="0" err="1"/>
              <a:t>pacientes</a:t>
            </a:r>
            <a:r>
              <a:rPr lang="en-US" sz="700" dirty="0"/>
              <a:t> con </a:t>
            </a:r>
            <a:r>
              <a:rPr lang="en-US" sz="700" dirty="0" err="1"/>
              <a:t>baja</a:t>
            </a:r>
            <a:r>
              <a:rPr lang="en-US" sz="700" dirty="0"/>
              <a:t> </a:t>
            </a:r>
            <a:r>
              <a:rPr lang="en-US" sz="700" dirty="0" err="1"/>
              <a:t>presión</a:t>
            </a:r>
            <a:r>
              <a:rPr lang="en-US" sz="700" dirty="0"/>
              <a:t> auricula </a:t>
            </a:r>
            <a:r>
              <a:rPr lang="en-US" sz="700" dirty="0" err="1"/>
              <a:t>izquierda</a:t>
            </a:r>
            <a:endParaRPr lang="en-US" sz="700" dirty="0"/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/>
              <a:t>: POAP &lt; 12 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/>
              <a:t>:</a:t>
            </a:r>
            <a:r>
              <a:rPr lang="en-US" sz="700" dirty="0" err="1"/>
              <a:t>pobre</a:t>
            </a:r>
            <a:r>
              <a:rPr lang="en-US" sz="700" dirty="0"/>
              <a:t> (AUROC 0.56)</a:t>
            </a:r>
            <a:endParaRPr lang="en-US" sz="700" b="1" dirty="0">
              <a:latin typeface="Corbel" panose="020B0503020204020204" pitchFamily="34" charset="0"/>
            </a:endParaRPr>
          </a:p>
          <a:p>
            <a:r>
              <a:rPr lang="en-US" sz="700" b="1" dirty="0" err="1">
                <a:latin typeface="Corbel" panose="020B0503020204020204" pitchFamily="34" charset="0"/>
              </a:rPr>
              <a:t>Saturación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>
                <a:solidFill>
                  <a:prstClr val="black"/>
                </a:solidFill>
                <a:latin typeface="Corbel" panose="020B0503020204020204" pitchFamily="34" charset="0"/>
              </a:rPr>
              <a:t>O2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Venosa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Mixta</a:t>
            </a:r>
            <a:r>
              <a:rPr lang="en-US" sz="700" b="1" dirty="0">
                <a:latin typeface="Corbel" panose="020B0503020204020204" pitchFamily="34" charset="0"/>
              </a:rPr>
              <a:t> (S</a:t>
            </a:r>
            <a:r>
              <a:rPr lang="en-US" sz="700" b="1" baseline="-25000" dirty="0">
                <a:latin typeface="Corbel" panose="020B0503020204020204" pitchFamily="34" charset="0"/>
              </a:rPr>
              <a:t>V</a:t>
            </a:r>
            <a:r>
              <a:rPr lang="en-US" sz="700" b="1" dirty="0">
                <a:latin typeface="Corbel" panose="020B0503020204020204" pitchFamily="34" charset="0"/>
              </a:rPr>
              <a:t>O2)</a:t>
            </a:r>
          </a:p>
          <a:p>
            <a:r>
              <a:rPr lang="en-US" sz="700" b="1" i="1" dirty="0" err="1"/>
              <a:t>Fundamento</a:t>
            </a:r>
            <a:r>
              <a:rPr lang="en-US" sz="700" b="1" i="1" dirty="0"/>
              <a:t>: </a:t>
            </a:r>
            <a:r>
              <a:rPr lang="en-US" sz="700" dirty="0">
                <a:latin typeface="Corbel" panose="020B0503020204020204" pitchFamily="34" charset="0"/>
              </a:rPr>
              <a:t>Un </a:t>
            </a:r>
            <a:r>
              <a:rPr lang="en-US" sz="700" dirty="0" err="1">
                <a:latin typeface="Corbel" panose="020B0503020204020204" pitchFamily="34" charset="0"/>
              </a:rPr>
              <a:t>incremento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 SvO2 </a:t>
            </a:r>
            <a:r>
              <a:rPr lang="en-US" sz="700" dirty="0" err="1">
                <a:latin typeface="Corbel" panose="020B0503020204020204" pitchFamily="34" charset="0"/>
              </a:rPr>
              <a:t>sugiere</a:t>
            </a:r>
            <a:r>
              <a:rPr lang="en-US" sz="700" dirty="0">
                <a:latin typeface="Corbel" panose="020B0503020204020204" pitchFamily="34" charset="0"/>
              </a:rPr>
              <a:t> un </a:t>
            </a:r>
            <a:r>
              <a:rPr lang="en-US" sz="700" dirty="0" err="1">
                <a:latin typeface="Corbel" panose="020B0503020204020204" pitchFamily="34" charset="0"/>
              </a:rPr>
              <a:t>incremento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GC, sin embargo un SvO2 basal alto no </a:t>
            </a:r>
            <a:r>
              <a:rPr lang="en-US" sz="700" dirty="0" err="1">
                <a:latin typeface="Corbel" panose="020B0503020204020204" pitchFamily="34" charset="0"/>
              </a:rPr>
              <a:t>precluye</a:t>
            </a:r>
            <a:r>
              <a:rPr lang="en-US" sz="700" dirty="0">
                <a:latin typeface="Corbel" panose="020B0503020204020204" pitchFamily="34" charset="0"/>
              </a:rPr>
              <a:t> RV. </a:t>
            </a:r>
            <a:r>
              <a:rPr lang="en-US" sz="700" b="1" i="1" dirty="0" err="1"/>
              <a:t>Interpretación</a:t>
            </a:r>
            <a:r>
              <a:rPr lang="en-US" sz="700" dirty="0"/>
              <a:t>: </a:t>
            </a:r>
            <a:r>
              <a:rPr lang="en-US" sz="700" dirty="0">
                <a:latin typeface="Corbel" panose="020B0503020204020204" pitchFamily="34" charset="0"/>
              </a:rPr>
              <a:t>2% </a:t>
            </a:r>
            <a:r>
              <a:rPr lang="en-US" sz="700" dirty="0" err="1">
                <a:latin typeface="Corbel" panose="020B0503020204020204" pitchFamily="34" charset="0"/>
              </a:rPr>
              <a:t>aumento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SvO2 </a:t>
            </a:r>
            <a:r>
              <a:rPr lang="en-US" sz="700" dirty="0" err="1">
                <a:latin typeface="Corbel" panose="020B0503020204020204" pitchFamily="34" charset="0"/>
              </a:rPr>
              <a:t>despues</a:t>
            </a:r>
            <a:r>
              <a:rPr lang="en-US" sz="700" dirty="0">
                <a:latin typeface="Corbel" panose="020B0503020204020204" pitchFamily="34" charset="0"/>
              </a:rPr>
              <a:t> de una carga de </a:t>
            </a:r>
            <a:r>
              <a:rPr lang="en-US" sz="700" dirty="0" err="1">
                <a:latin typeface="Corbel" panose="020B0503020204020204" pitchFamily="34" charset="0"/>
              </a:rPr>
              <a:t>líquidos</a:t>
            </a:r>
            <a:r>
              <a:rPr lang="en-US" sz="700" dirty="0">
                <a:latin typeface="Corbel" panose="020B0503020204020204" pitchFamily="34" charset="0"/>
              </a:rPr>
              <a:t>, </a:t>
            </a:r>
            <a:r>
              <a:rPr lang="en-US" sz="700" dirty="0" err="1">
                <a:latin typeface="Corbel" panose="020B0503020204020204" pitchFamily="34" charset="0"/>
              </a:rPr>
              <a:t>sugiere</a:t>
            </a:r>
            <a:r>
              <a:rPr lang="en-US" sz="700" dirty="0">
                <a:latin typeface="Corbel" panose="020B0503020204020204" pitchFamily="34" charset="0"/>
              </a:rPr>
              <a:t> RV. </a:t>
            </a:r>
            <a:r>
              <a:rPr lang="en-US" sz="700" dirty="0" err="1">
                <a:latin typeface="Corbel" panose="020B0503020204020204" pitchFamily="34" charset="0"/>
              </a:rPr>
              <a:t>Incierto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si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l-GR" sz="700" dirty="0"/>
              <a:t>Δ</a:t>
            </a:r>
            <a:r>
              <a:rPr lang="en-US" sz="700" dirty="0"/>
              <a:t>SvO2 </a:t>
            </a:r>
            <a:r>
              <a:rPr lang="en-US" sz="700" dirty="0" err="1"/>
              <a:t>útil</a:t>
            </a:r>
            <a:r>
              <a:rPr lang="en-US" sz="700" dirty="0"/>
              <a:t> con </a:t>
            </a:r>
            <a:r>
              <a:rPr lang="en-US" sz="700" dirty="0" err="1"/>
              <a:t>maniobras</a:t>
            </a:r>
            <a:r>
              <a:rPr lang="en-US" sz="700" dirty="0">
                <a:latin typeface="Corbel" panose="020B0503020204020204" pitchFamily="34" charset="0"/>
              </a:rPr>
              <a:t>.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>
                <a:latin typeface="Corbel" panose="020B0503020204020204" pitchFamily="34" charset="0"/>
              </a:rPr>
              <a:t>pobre-adecuado</a:t>
            </a:r>
            <a:r>
              <a:rPr lang="en-US" sz="700" dirty="0">
                <a:latin typeface="Corbel" panose="020B0503020204020204" pitchFamily="34" charset="0"/>
              </a:rPr>
              <a:t> (</a:t>
            </a:r>
            <a:r>
              <a:rPr lang="en-US" sz="700" dirty="0">
                <a:latin typeface="Corbel" panose="020B0503020204020204" pitchFamily="34" charset="0"/>
                <a:hlinkClick r:id="rId21"/>
              </a:rPr>
              <a:t>AUROC 0.73</a:t>
            </a:r>
            <a:r>
              <a:rPr lang="en-US" sz="7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786605C-8CAC-1F4B-9D2A-A2976EAE3880}"/>
              </a:ext>
            </a:extLst>
          </p:cNvPr>
          <p:cNvSpPr/>
          <p:nvPr/>
        </p:nvSpPr>
        <p:spPr>
          <a:xfrm>
            <a:off x="3910675" y="1862271"/>
            <a:ext cx="623070" cy="109728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ESTATICO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B8C45C0-0075-8A4C-A57E-41DE882A0943}"/>
              </a:ext>
            </a:extLst>
          </p:cNvPr>
          <p:cNvSpPr/>
          <p:nvPr/>
        </p:nvSpPr>
        <p:spPr>
          <a:xfrm>
            <a:off x="1552929" y="1880537"/>
            <a:ext cx="664654" cy="112244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30" dirty="0" err="1"/>
              <a:t>DiNAMICO</a:t>
            </a:r>
            <a:endParaRPr lang="en-US" sz="700" spc="-30" dirty="0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6D730D2-71DA-DD45-977C-0F91EF559809}"/>
              </a:ext>
            </a:extLst>
          </p:cNvPr>
          <p:cNvSpPr/>
          <p:nvPr/>
        </p:nvSpPr>
        <p:spPr>
          <a:xfrm>
            <a:off x="3911279" y="2737183"/>
            <a:ext cx="623070" cy="1188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100" dirty="0"/>
              <a:t>MANIOBRA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0839ED-2962-0742-BBE3-294C2EC5CF0E}"/>
              </a:ext>
            </a:extLst>
          </p:cNvPr>
          <p:cNvSpPr/>
          <p:nvPr/>
        </p:nvSpPr>
        <p:spPr>
          <a:xfrm>
            <a:off x="4578143" y="5760051"/>
            <a:ext cx="2261430" cy="1029689"/>
          </a:xfrm>
          <a:prstGeom prst="roundRect">
            <a:avLst>
              <a:gd name="adj" fmla="val 5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AE5DF4-E31D-FE4A-9616-D6032184214E}"/>
              </a:ext>
            </a:extLst>
          </p:cNvPr>
          <p:cNvSpPr/>
          <p:nvPr/>
        </p:nvSpPr>
        <p:spPr>
          <a:xfrm>
            <a:off x="4517660" y="5679635"/>
            <a:ext cx="24500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PRUEBA CON ALTO PEEP o PPEF (</a:t>
            </a:r>
            <a:r>
              <a:rPr lang="en-US" sz="700" b="1" dirty="0" err="1">
                <a:latin typeface="Corbel" panose="020B0503020204020204" pitchFamily="34" charset="0"/>
              </a:rPr>
              <a:t>presión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positiva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b="1" dirty="0" err="1">
                <a:latin typeface="Corbel" panose="020B0503020204020204" pitchFamily="34" charset="0"/>
              </a:rPr>
              <a:t>espiratoria</a:t>
            </a:r>
            <a:r>
              <a:rPr lang="en-US" sz="700" b="1" dirty="0">
                <a:latin typeface="Corbel" panose="020B0503020204020204" pitchFamily="34" charset="0"/>
              </a:rPr>
              <a:t> final) 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 Durante VMI el </a:t>
            </a:r>
            <a:r>
              <a:rPr lang="en-US" sz="700" dirty="0" err="1">
                <a:latin typeface="Corbel" panose="020B0503020204020204" pitchFamily="34" charset="0"/>
              </a:rPr>
              <a:t>aumento</a:t>
            </a:r>
            <a:r>
              <a:rPr lang="en-US" sz="700" dirty="0">
                <a:latin typeface="Corbel" panose="020B0503020204020204" pitchFamily="34" charset="0"/>
              </a:rPr>
              <a:t> de PEEP </a:t>
            </a:r>
            <a:r>
              <a:rPr lang="en-US" sz="700" dirty="0" err="1">
                <a:latin typeface="Corbel" panose="020B0503020204020204" pitchFamily="34" charset="0"/>
              </a:rPr>
              <a:t>puede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identificar</a:t>
            </a:r>
            <a:r>
              <a:rPr lang="en-US" sz="700" dirty="0">
                <a:latin typeface="Corbel" panose="020B0503020204020204" pitchFamily="34" charset="0"/>
              </a:rPr>
              <a:t> RV con la </a:t>
            </a:r>
            <a:r>
              <a:rPr lang="en-US" sz="700" dirty="0" err="1">
                <a:latin typeface="Corbel" panose="020B0503020204020204" pitchFamily="34" charset="0"/>
              </a:rPr>
              <a:t>disminución</a:t>
            </a:r>
            <a:r>
              <a:rPr lang="en-US" sz="700" dirty="0">
                <a:latin typeface="Corbel" panose="020B0503020204020204" pitchFamily="34" charset="0"/>
              </a:rPr>
              <a:t> de la </a:t>
            </a:r>
            <a:r>
              <a:rPr lang="en-US" sz="700" dirty="0" err="1">
                <a:latin typeface="Corbel" panose="020B0503020204020204" pitchFamily="34" charset="0"/>
              </a:rPr>
              <a:t>presión</a:t>
            </a:r>
            <a:r>
              <a:rPr lang="en-US" sz="700" dirty="0">
                <a:latin typeface="Corbel" panose="020B0503020204020204" pitchFamily="34" charset="0"/>
              </a:rPr>
              <a:t> arterial media (PAM)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Protocolo</a:t>
            </a:r>
            <a:r>
              <a:rPr lang="en-US" sz="700" b="1" i="1" dirty="0">
                <a:latin typeface="Corbel" panose="020B0503020204020204" pitchFamily="34" charset="0"/>
              </a:rPr>
              <a:t>:  </a:t>
            </a:r>
            <a:r>
              <a:rPr lang="en-US" sz="700" dirty="0" err="1">
                <a:latin typeface="Corbel" panose="020B0503020204020204" pitchFamily="34" charset="0"/>
              </a:rPr>
              <a:t>Incrementar</a:t>
            </a:r>
            <a:r>
              <a:rPr lang="en-US" sz="700" dirty="0">
                <a:latin typeface="Corbel" panose="020B0503020204020204" pitchFamily="34" charset="0"/>
              </a:rPr>
              <a:t> el PEEP de  10 a  20 cmH2o por  1 min </a:t>
            </a:r>
            <a:r>
              <a:rPr lang="en-US" sz="700" dirty="0" err="1">
                <a:latin typeface="Corbel" panose="020B0503020204020204" pitchFamily="34" charset="0"/>
              </a:rPr>
              <a:t>mientras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mides</a:t>
            </a:r>
            <a:r>
              <a:rPr lang="en-US" sz="700" dirty="0">
                <a:latin typeface="Corbel" panose="020B0503020204020204" pitchFamily="34" charset="0"/>
              </a:rPr>
              <a:t> la PAM y GC de forma continua </a:t>
            </a:r>
            <a:r>
              <a:rPr lang="en-US" sz="700" b="1" i="1" dirty="0" err="1"/>
              <a:t>Interpretación</a:t>
            </a:r>
            <a:r>
              <a:rPr lang="en-US" sz="700" b="1" i="1" dirty="0"/>
              <a:t>: </a:t>
            </a:r>
            <a:r>
              <a:rPr lang="en-US" sz="700" dirty="0">
                <a:latin typeface="Corbel" panose="020B0503020204020204" pitchFamily="34" charset="0"/>
              </a:rPr>
              <a:t>8%↓ MAP or 10% ↓ GC  </a:t>
            </a:r>
            <a:r>
              <a:rPr lang="en-US" sz="700" dirty="0" err="1">
                <a:latin typeface="Corbel" panose="020B0503020204020204" pitchFamily="34" charset="0"/>
              </a:rPr>
              <a:t>sugiere</a:t>
            </a:r>
            <a:r>
              <a:rPr lang="en-US" sz="700" dirty="0">
                <a:latin typeface="Corbel" panose="020B0503020204020204" pitchFamily="34" charset="0"/>
              </a:rPr>
              <a:t> RV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b="1" dirty="0">
                <a:latin typeface="Corbel" panose="020B0503020204020204" pitchFamily="34" charset="0"/>
              </a:rPr>
              <a:t>:</a:t>
            </a:r>
            <a:r>
              <a:rPr lang="en-US" sz="700" dirty="0">
                <a:latin typeface="Corbel" panose="020B0503020204020204" pitchFamily="34" charset="0"/>
              </a:rPr>
              <a:t> Bueno (</a:t>
            </a:r>
            <a:r>
              <a:rPr lang="en-US" sz="700" dirty="0">
                <a:latin typeface="Corbel" panose="020B0503020204020204" pitchFamily="34" charset="0"/>
                <a:hlinkClick r:id="rId22"/>
              </a:rPr>
              <a:t>AUROC 0.92</a:t>
            </a:r>
            <a:r>
              <a:rPr lang="en-US" sz="700" dirty="0">
                <a:latin typeface="Corbel" panose="020B0503020204020204" pitchFamily="34" charset="0"/>
              </a:rPr>
              <a:t>)  </a:t>
            </a:r>
            <a:r>
              <a:rPr lang="en-US" sz="700" dirty="0" err="1">
                <a:latin typeface="Corbel" panose="020B0503020204020204" pitchFamily="34" charset="0"/>
              </a:rPr>
              <a:t>pero</a:t>
            </a:r>
            <a:r>
              <a:rPr lang="en-US" sz="700" dirty="0">
                <a:latin typeface="Corbel" panose="020B0503020204020204" pitchFamily="34" charset="0"/>
              </a:rPr>
              <a:t> solo </a:t>
            </a:r>
            <a:r>
              <a:rPr lang="en-US" sz="700" dirty="0" err="1">
                <a:latin typeface="Corbel" panose="020B0503020204020204" pitchFamily="34" charset="0"/>
              </a:rPr>
              <a:t>validado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estudios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pequeños</a:t>
            </a:r>
            <a:r>
              <a:rPr lang="en-US" sz="700" dirty="0">
                <a:latin typeface="Corbel" panose="020B0503020204020204" pitchFamily="34" charset="0"/>
              </a:rPr>
              <a:t>. </a:t>
            </a:r>
          </a:p>
          <a:p>
            <a:endParaRPr lang="en-US" sz="800" b="1" dirty="0">
              <a:latin typeface="Corbel" panose="020B0503020204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3FD7EE-C5CA-834E-A53A-D916C67B4875}"/>
              </a:ext>
            </a:extLst>
          </p:cNvPr>
          <p:cNvSpPr/>
          <p:nvPr/>
        </p:nvSpPr>
        <p:spPr>
          <a:xfrm>
            <a:off x="6832981" y="4393045"/>
            <a:ext cx="24017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PATRON PULMONAR DE LINEAS A Y B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b="1" i="1" dirty="0"/>
              <a:t>: </a:t>
            </a:r>
            <a:r>
              <a:rPr lang="en-US" sz="700" dirty="0"/>
              <a:t>los </a:t>
            </a:r>
            <a:r>
              <a:rPr lang="en-US" sz="700" dirty="0" err="1"/>
              <a:t>cambios</a:t>
            </a:r>
            <a:r>
              <a:rPr lang="en-US" sz="700" dirty="0"/>
              <a:t> </a:t>
            </a:r>
            <a:r>
              <a:rPr lang="en-US" sz="700" dirty="0" err="1"/>
              <a:t>sonográficos</a:t>
            </a:r>
            <a:r>
              <a:rPr lang="en-US" sz="700" dirty="0"/>
              <a:t> </a:t>
            </a:r>
            <a:r>
              <a:rPr lang="en-US" sz="700" dirty="0" err="1"/>
              <a:t>pulmonares</a:t>
            </a:r>
            <a:r>
              <a:rPr lang="en-US" sz="700" dirty="0"/>
              <a:t> </a:t>
            </a:r>
            <a:r>
              <a:rPr lang="en-US" sz="700" dirty="0" err="1"/>
              <a:t>preceden</a:t>
            </a:r>
            <a:r>
              <a:rPr lang="en-US" sz="700" dirty="0"/>
              <a:t> </a:t>
            </a:r>
            <a:r>
              <a:rPr lang="en-US" sz="700" dirty="0" err="1"/>
              <a:t>otros</a:t>
            </a:r>
            <a:r>
              <a:rPr lang="en-US" sz="700" dirty="0"/>
              <a:t> </a:t>
            </a:r>
            <a:r>
              <a:rPr lang="en-US" sz="700" dirty="0" err="1"/>
              <a:t>signos</a:t>
            </a:r>
            <a:r>
              <a:rPr lang="en-US" sz="700" dirty="0"/>
              <a:t> de </a:t>
            </a:r>
            <a:r>
              <a:rPr lang="en-US" sz="700" dirty="0" err="1"/>
              <a:t>hipervolemia</a:t>
            </a:r>
            <a:r>
              <a:rPr lang="en-US" sz="700" dirty="0"/>
              <a:t>. Un </a:t>
            </a:r>
            <a:r>
              <a:rPr lang="en-US" sz="700" dirty="0" err="1"/>
              <a:t>patrón</a:t>
            </a:r>
            <a:r>
              <a:rPr lang="en-US" sz="700" dirty="0"/>
              <a:t> de </a:t>
            </a:r>
            <a:r>
              <a:rPr lang="en-US" sz="700" dirty="0" err="1"/>
              <a:t>líneas</a:t>
            </a:r>
            <a:r>
              <a:rPr lang="en-US" sz="700" dirty="0"/>
              <a:t> A </a:t>
            </a:r>
            <a:r>
              <a:rPr lang="en-US" sz="700" dirty="0" err="1"/>
              <a:t>predominante</a:t>
            </a:r>
            <a:r>
              <a:rPr lang="en-US" sz="700" dirty="0"/>
              <a:t> </a:t>
            </a:r>
            <a:r>
              <a:rPr lang="en-US" sz="700" dirty="0" err="1"/>
              <a:t>sugiere</a:t>
            </a:r>
            <a:r>
              <a:rPr lang="en-US" sz="700" dirty="0"/>
              <a:t> </a:t>
            </a:r>
            <a:r>
              <a:rPr lang="en-US" sz="700" dirty="0" err="1"/>
              <a:t>tolerancia</a:t>
            </a:r>
            <a:r>
              <a:rPr lang="en-US" sz="700" dirty="0"/>
              <a:t> a </a:t>
            </a:r>
            <a:r>
              <a:rPr lang="en-US" sz="700" dirty="0" err="1"/>
              <a:t>líquidos</a:t>
            </a:r>
            <a:r>
              <a:rPr lang="en-US" sz="700" dirty="0"/>
              <a:t>. Una carga de </a:t>
            </a:r>
            <a:r>
              <a:rPr lang="en-US" sz="700" dirty="0" err="1"/>
              <a:t>líquidos</a:t>
            </a:r>
            <a:r>
              <a:rPr lang="en-US" sz="700" dirty="0"/>
              <a:t> </a:t>
            </a:r>
            <a:r>
              <a:rPr lang="en-US" sz="700" dirty="0" err="1"/>
              <a:t>podria</a:t>
            </a:r>
            <a:r>
              <a:rPr lang="en-US" sz="700" dirty="0"/>
              <a:t> </a:t>
            </a:r>
            <a:r>
              <a:rPr lang="en-US" sz="700" dirty="0" err="1"/>
              <a:t>administrarse</a:t>
            </a:r>
            <a:r>
              <a:rPr lang="en-US" sz="700" dirty="0"/>
              <a:t> sin </a:t>
            </a:r>
            <a:r>
              <a:rPr lang="en-US" sz="700" dirty="0" err="1"/>
              <a:t>riesgo</a:t>
            </a:r>
            <a:r>
              <a:rPr lang="en-US" sz="700" dirty="0"/>
              <a:t> de edema </a:t>
            </a:r>
            <a:r>
              <a:rPr lang="en-US" sz="700" dirty="0" err="1"/>
              <a:t>pulmonar</a:t>
            </a:r>
            <a:endParaRPr lang="en-US" sz="700" dirty="0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230B3A67-D4C0-FF46-B43A-053E6521B5A5}"/>
              </a:ext>
            </a:extLst>
          </p:cNvPr>
          <p:cNvSpPr/>
          <p:nvPr/>
        </p:nvSpPr>
        <p:spPr>
          <a:xfrm>
            <a:off x="6874520" y="2629236"/>
            <a:ext cx="2257403" cy="1061366"/>
          </a:xfrm>
          <a:prstGeom prst="roundRect">
            <a:avLst>
              <a:gd name="adj" fmla="val 52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F4FDA70-6214-7F4E-9EB1-F862CFBFDF28}"/>
              </a:ext>
            </a:extLst>
          </p:cNvPr>
          <p:cNvSpPr/>
          <p:nvPr/>
        </p:nvSpPr>
        <p:spPr>
          <a:xfrm>
            <a:off x="6809633" y="2606983"/>
            <a:ext cx="2445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CO2 </a:t>
            </a:r>
            <a:r>
              <a:rPr lang="en-US" sz="700" b="1" dirty="0" err="1">
                <a:latin typeface="Corbel" panose="020B0503020204020204" pitchFamily="34" charset="0"/>
              </a:rPr>
              <a:t>espirado</a:t>
            </a:r>
            <a:r>
              <a:rPr lang="en-US" sz="700" b="1" dirty="0">
                <a:latin typeface="Corbel" panose="020B0503020204020204" pitchFamily="34" charset="0"/>
              </a:rPr>
              <a:t> final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dirty="0">
                <a:latin typeface="Corbel" panose="020B0503020204020204" pitchFamily="34" charset="0"/>
              </a:rPr>
              <a:t>: Un </a:t>
            </a:r>
            <a:r>
              <a:rPr lang="en-US" sz="700" dirty="0" err="1">
                <a:latin typeface="Corbel" panose="020B0503020204020204" pitchFamily="34" charset="0"/>
              </a:rPr>
              <a:t>incremento</a:t>
            </a:r>
            <a:r>
              <a:rPr lang="en-US" sz="700" dirty="0">
                <a:latin typeface="Corbel" panose="020B0503020204020204" pitchFamily="34" charset="0"/>
              </a:rPr>
              <a:t> </a:t>
            </a:r>
            <a:r>
              <a:rPr lang="en-US" sz="700" dirty="0" err="1">
                <a:latin typeface="Corbel" panose="020B0503020204020204" pitchFamily="34" charset="0"/>
              </a:rPr>
              <a:t>en</a:t>
            </a:r>
            <a:r>
              <a:rPr lang="en-US" sz="700" dirty="0">
                <a:latin typeface="Corbel" panose="020B0503020204020204" pitchFamily="34" charset="0"/>
              </a:rPr>
              <a:t> GC </a:t>
            </a:r>
            <a:r>
              <a:rPr lang="en-US" sz="700" dirty="0" err="1">
                <a:latin typeface="Corbel" panose="020B0503020204020204" pitchFamily="34" charset="0"/>
              </a:rPr>
              <a:t>aumenta</a:t>
            </a:r>
            <a:r>
              <a:rPr lang="en-US" sz="700" dirty="0">
                <a:latin typeface="Corbel" panose="020B0503020204020204" pitchFamily="34" charset="0"/>
              </a:rPr>
              <a:t>  el </a:t>
            </a:r>
            <a:r>
              <a:rPr lang="en-US" sz="700" dirty="0" err="1">
                <a:latin typeface="Corbel" panose="020B0503020204020204" pitchFamily="34" charset="0"/>
              </a:rPr>
              <a:t>retorno</a:t>
            </a:r>
            <a:r>
              <a:rPr lang="en-US" sz="700" dirty="0">
                <a:latin typeface="Corbel" panose="020B0503020204020204" pitchFamily="34" charset="0"/>
              </a:rPr>
              <a:t> de  </a:t>
            </a:r>
            <a:r>
              <a:rPr lang="en-US" sz="700" dirty="0"/>
              <a:t>CO2 a los </a:t>
            </a:r>
            <a:r>
              <a:rPr lang="en-US" sz="700" dirty="0" err="1"/>
              <a:t>pulmones</a:t>
            </a:r>
            <a:r>
              <a:rPr lang="en-US" sz="700" dirty="0"/>
              <a:t>, </a:t>
            </a:r>
            <a:r>
              <a:rPr lang="en-US" sz="700" dirty="0" err="1"/>
              <a:t>aumentando</a:t>
            </a:r>
            <a:r>
              <a:rPr lang="en-US" sz="700" dirty="0"/>
              <a:t> el </a:t>
            </a:r>
            <a:r>
              <a:rPr lang="en-US" sz="700" dirty="0">
                <a:latin typeface="Corbel" panose="020B0503020204020204" pitchFamily="34" charset="0"/>
              </a:rPr>
              <a:t>CO2  </a:t>
            </a:r>
            <a:r>
              <a:rPr lang="en-US" sz="700" dirty="0" err="1">
                <a:latin typeface="Corbel" panose="020B0503020204020204" pitchFamily="34" charset="0"/>
              </a:rPr>
              <a:t>exhalado</a:t>
            </a:r>
            <a:endParaRPr lang="en-US" sz="700" dirty="0"/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/>
              <a:t>: </a:t>
            </a:r>
            <a:r>
              <a:rPr lang="el-GR" sz="700" dirty="0"/>
              <a:t>Δ</a:t>
            </a:r>
            <a:r>
              <a:rPr lang="en-US" sz="700" dirty="0"/>
              <a:t>CO2 ≥5% con </a:t>
            </a:r>
            <a:r>
              <a:rPr lang="en-US" sz="700" dirty="0" err="1"/>
              <a:t>maniobra</a:t>
            </a:r>
            <a:r>
              <a:rPr lang="en-US" sz="700" dirty="0"/>
              <a:t> de EPP </a:t>
            </a:r>
            <a:r>
              <a:rPr lang="en-US" sz="700" dirty="0" err="1"/>
              <a:t>predice</a:t>
            </a:r>
            <a:r>
              <a:rPr lang="en-US" sz="700" dirty="0"/>
              <a:t> RV. </a:t>
            </a:r>
            <a:r>
              <a:rPr lang="el-GR" sz="700" dirty="0">
                <a:hlinkClick r:id="rId23"/>
              </a:rPr>
              <a:t>Δ</a:t>
            </a:r>
            <a:r>
              <a:rPr lang="en-US" sz="700" dirty="0">
                <a:hlinkClick r:id="rId23"/>
              </a:rPr>
              <a:t>CO2 &lt;2 mmHg </a:t>
            </a:r>
            <a:r>
              <a:rPr lang="en-US" sz="700" dirty="0"/>
              <a:t> improbable RV. </a:t>
            </a:r>
            <a:r>
              <a:rPr lang="en-US" sz="700" dirty="0" err="1">
                <a:latin typeface="Corbel" panose="020B0503020204020204" pitchFamily="34" charset="0"/>
              </a:rPr>
              <a:t>Combinar</a:t>
            </a:r>
            <a:r>
              <a:rPr lang="en-US" sz="700" dirty="0">
                <a:latin typeface="Corbel" panose="020B0503020204020204" pitchFamily="34" charset="0"/>
              </a:rPr>
              <a:t> con EPP ( </a:t>
            </a:r>
            <a:r>
              <a:rPr lang="en-US" sz="700" dirty="0" err="1">
                <a:latin typeface="Corbel" panose="020B0503020204020204" pitchFamily="34" charset="0"/>
              </a:rPr>
              <a:t>pero</a:t>
            </a:r>
            <a:r>
              <a:rPr lang="en-US" sz="700" dirty="0">
                <a:latin typeface="Corbel" panose="020B0503020204020204" pitchFamily="34" charset="0"/>
              </a:rPr>
              <a:t> no con micro-cargas) 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Bueno </a:t>
            </a:r>
            <a:r>
              <a:rPr lang="en-US" sz="700" dirty="0"/>
              <a:t>(AUROC 0.85)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pacientes</a:t>
            </a:r>
            <a:r>
              <a:rPr lang="en-US" sz="700" dirty="0"/>
              <a:t> con VMI, </a:t>
            </a:r>
          </a:p>
          <a:p>
            <a:r>
              <a:rPr lang="en-US" sz="700" dirty="0" err="1"/>
              <a:t>pero</a:t>
            </a:r>
            <a:r>
              <a:rPr lang="en-US" sz="700" dirty="0"/>
              <a:t> no </a:t>
            </a:r>
            <a:r>
              <a:rPr lang="en-US" sz="700" dirty="0" err="1"/>
              <a:t>en</a:t>
            </a:r>
            <a:r>
              <a:rPr lang="en-US" sz="700" dirty="0"/>
              <a:t> </a:t>
            </a:r>
            <a:r>
              <a:rPr lang="en-US" sz="700" dirty="0" err="1"/>
              <a:t>respiración</a:t>
            </a:r>
            <a:r>
              <a:rPr lang="en-US" sz="700" dirty="0"/>
              <a:t> </a:t>
            </a:r>
            <a:r>
              <a:rPr lang="en-US" sz="700" dirty="0" err="1"/>
              <a:t>espontánea</a:t>
            </a:r>
            <a:endParaRPr lang="en-US" sz="800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19FAC0-25D8-7441-94E8-1217D9C5C1D0}"/>
                  </a:ext>
                </a:extLst>
              </p:cNvPr>
              <p:cNvSpPr/>
              <p:nvPr/>
            </p:nvSpPr>
            <p:spPr>
              <a:xfrm>
                <a:off x="-361438" y="3592466"/>
                <a:ext cx="2431929" cy="367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𝑽𝑷𝑷</m:t>
                      </m:r>
                      <m:d>
                        <m:d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𝑷𝑷</m:t>
                                  </m:r>
                                </m:e>
                                <m:sub>
                                  <m: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  <m:r>
                                <a:rPr lang="en-US" sz="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𝑷𝑷</m:t>
                                  </m:r>
                                </m:e>
                                <m:sub>
                                  <m:r>
                                    <a:rPr lang="en-US" sz="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𝒎𝒊𝒏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𝑷𝑷</m:t>
                              </m:r>
                            </m:e>
                            <m:sub>
                              <m:r>
                                <a:rPr kumimoji="0" lang="es-ES" sz="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𝒑𝒓𝒐𝒎𝒆𝒅𝒊𝒐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B19FAC0-25D8-7441-94E8-1217D9C5C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438" y="3592466"/>
                <a:ext cx="2431929" cy="367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702FC6EE-7FB3-0344-8040-57CBA4D4C57B}"/>
              </a:ext>
            </a:extLst>
          </p:cNvPr>
          <p:cNvSpPr/>
          <p:nvPr/>
        </p:nvSpPr>
        <p:spPr>
          <a:xfrm>
            <a:off x="6809634" y="3651514"/>
            <a:ext cx="2431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ANALISIS DE ONDA DE OXIMETRIA DE PULSO</a:t>
            </a:r>
          </a:p>
          <a:p>
            <a:r>
              <a:rPr lang="en-US" sz="700" b="1" i="1" dirty="0" err="1">
                <a:latin typeface="Corbel" panose="020B0503020204020204" pitchFamily="34" charset="0"/>
              </a:rPr>
              <a:t>Fundamento</a:t>
            </a:r>
            <a:r>
              <a:rPr lang="en-US" sz="700" b="1" dirty="0"/>
              <a:t>: </a:t>
            </a:r>
            <a:r>
              <a:rPr lang="en-US" sz="700" dirty="0" err="1"/>
              <a:t>análisis</a:t>
            </a:r>
            <a:r>
              <a:rPr lang="en-US" sz="700" dirty="0"/>
              <a:t> de la </a:t>
            </a:r>
            <a:r>
              <a:rPr lang="en-US" sz="700" dirty="0" err="1"/>
              <a:t>onda</a:t>
            </a:r>
            <a:r>
              <a:rPr lang="en-US" sz="700" dirty="0"/>
              <a:t> </a:t>
            </a:r>
            <a:r>
              <a:rPr lang="en-US" sz="700" dirty="0" err="1"/>
              <a:t>pletismográfica</a:t>
            </a:r>
            <a:r>
              <a:rPr lang="en-US" sz="700" dirty="0"/>
              <a:t> es </a:t>
            </a:r>
            <a:r>
              <a:rPr lang="en-US" sz="700" dirty="0" err="1"/>
              <a:t>análoga</a:t>
            </a:r>
            <a:r>
              <a:rPr lang="en-US" sz="700" dirty="0"/>
              <a:t> </a:t>
            </a:r>
          </a:p>
          <a:p>
            <a:r>
              <a:rPr lang="en-US" sz="700" dirty="0"/>
              <a:t>a la VPP </a:t>
            </a:r>
            <a:r>
              <a:rPr lang="en-US" sz="700" dirty="0" err="1"/>
              <a:t>en</a:t>
            </a:r>
            <a:r>
              <a:rPr lang="en-US" sz="700" dirty="0"/>
              <a:t> la </a:t>
            </a:r>
            <a:r>
              <a:rPr lang="en-US" sz="700" dirty="0" err="1"/>
              <a:t>línea</a:t>
            </a:r>
            <a:r>
              <a:rPr lang="en-US" sz="700" dirty="0"/>
              <a:t> arterial: un alto </a:t>
            </a:r>
            <a:r>
              <a:rPr lang="en-US" sz="700" dirty="0" err="1"/>
              <a:t>grado</a:t>
            </a:r>
            <a:r>
              <a:rPr lang="en-US" sz="700" dirty="0"/>
              <a:t> de </a:t>
            </a:r>
            <a:r>
              <a:rPr lang="en-US" sz="700" dirty="0" err="1"/>
              <a:t>variación</a:t>
            </a:r>
            <a:r>
              <a:rPr lang="en-US" sz="700" dirty="0"/>
              <a:t> respiratoria </a:t>
            </a:r>
            <a:r>
              <a:rPr lang="en-US" sz="700" dirty="0" err="1"/>
              <a:t>predice</a:t>
            </a:r>
            <a:r>
              <a:rPr lang="en-US" sz="700" dirty="0"/>
              <a:t> RV</a:t>
            </a:r>
          </a:p>
          <a:p>
            <a:r>
              <a:rPr lang="en-US" sz="700" b="1" i="1" dirty="0" err="1"/>
              <a:t>Interpretación</a:t>
            </a:r>
            <a:r>
              <a:rPr lang="en-US" sz="700" b="1" i="1" dirty="0"/>
              <a:t> </a:t>
            </a:r>
            <a:r>
              <a:rPr lang="en-US" sz="700" dirty="0"/>
              <a:t>: 15% </a:t>
            </a:r>
            <a:r>
              <a:rPr lang="en-US" sz="700" dirty="0" err="1"/>
              <a:t>variación</a:t>
            </a:r>
            <a:r>
              <a:rPr lang="en-US" sz="700" dirty="0"/>
              <a:t> </a:t>
            </a:r>
            <a:r>
              <a:rPr lang="en-US" sz="700" dirty="0" err="1"/>
              <a:t>en</a:t>
            </a:r>
            <a:r>
              <a:rPr lang="en-US" sz="700" dirty="0"/>
              <a:t> VPP</a:t>
            </a:r>
          </a:p>
          <a:p>
            <a:r>
              <a:rPr lang="en-US" sz="700" b="1" i="1" dirty="0" err="1"/>
              <a:t>Desempeño</a:t>
            </a:r>
            <a:r>
              <a:rPr lang="en-US" sz="700" b="1" i="1" dirty="0"/>
              <a:t> </a:t>
            </a:r>
            <a:r>
              <a:rPr lang="en-US" sz="700" dirty="0">
                <a:latin typeface="Corbel" panose="020B0503020204020204" pitchFamily="34" charset="0"/>
              </a:rPr>
              <a:t>: </a:t>
            </a:r>
            <a:r>
              <a:rPr lang="en-US" sz="700" dirty="0" err="1"/>
              <a:t>pobre</a:t>
            </a:r>
            <a:r>
              <a:rPr lang="en-US" sz="700" dirty="0"/>
              <a:t> (AUROC </a:t>
            </a:r>
            <a:r>
              <a:rPr lang="en-US" sz="700" dirty="0">
                <a:hlinkClick r:id="rId25"/>
              </a:rPr>
              <a:t>0.63</a:t>
            </a:r>
            <a:r>
              <a:rPr lang="en-US" sz="700" dirty="0"/>
              <a:t>); </a:t>
            </a:r>
            <a:r>
              <a:rPr lang="en-US" sz="700" dirty="0" err="1"/>
              <a:t>estudios</a:t>
            </a:r>
            <a:r>
              <a:rPr lang="en-US" sz="700" dirty="0"/>
              <a:t> </a:t>
            </a:r>
            <a:r>
              <a:rPr lang="en-US" sz="700" dirty="0" err="1"/>
              <a:t>limitados</a:t>
            </a:r>
            <a:endParaRPr lang="en-US" sz="700" b="1" dirty="0">
              <a:latin typeface="Corbel" panose="020B0503020204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BA69355-8A2E-1C40-9813-814F9C5CEBF7}"/>
              </a:ext>
            </a:extLst>
          </p:cNvPr>
          <p:cNvSpPr/>
          <p:nvPr/>
        </p:nvSpPr>
        <p:spPr>
          <a:xfrm>
            <a:off x="489891" y="1642194"/>
            <a:ext cx="857928" cy="48698"/>
          </a:xfrm>
          <a:prstGeom prst="rect">
            <a:avLst/>
          </a:prstGeom>
          <a:gradFill>
            <a:gsLst>
              <a:gs pos="61500">
                <a:srgbClr val="FFFFFF"/>
              </a:gs>
              <a:gs pos="38000">
                <a:schemeClr val="bg1"/>
              </a:gs>
              <a:gs pos="24000">
                <a:srgbClr val="FFFFFF">
                  <a:alpha val="0"/>
                </a:srgbClr>
              </a:gs>
              <a:gs pos="85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LINEA ARTERIAL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54C85A5-9187-784F-96F0-B7CEBD17A449}"/>
              </a:ext>
            </a:extLst>
          </p:cNvPr>
          <p:cNvSpPr/>
          <p:nvPr/>
        </p:nvSpPr>
        <p:spPr>
          <a:xfrm>
            <a:off x="2852315" y="1631853"/>
            <a:ext cx="1338828" cy="200055"/>
          </a:xfrm>
          <a:prstGeom prst="rect">
            <a:avLst/>
          </a:prstGeom>
          <a:gradFill>
            <a:gsLst>
              <a:gs pos="61500">
                <a:srgbClr val="FFFFFF"/>
              </a:gs>
              <a:gs pos="38000">
                <a:schemeClr val="bg1"/>
              </a:gs>
              <a:gs pos="24000">
                <a:srgbClr val="FFFFFF">
                  <a:alpha val="0"/>
                </a:srgbClr>
              </a:gs>
              <a:gs pos="85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700" b="1" dirty="0">
                <a:latin typeface="Corbel" panose="020B0503020204020204" pitchFamily="34" charset="0"/>
              </a:rPr>
              <a:t>CATETER CENTRAL VENOSO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2FB784-6B8E-2541-9D36-30AF3933D49C}"/>
              </a:ext>
            </a:extLst>
          </p:cNvPr>
          <p:cNvGrpSpPr/>
          <p:nvPr/>
        </p:nvGrpSpPr>
        <p:grpSpPr>
          <a:xfrm>
            <a:off x="2304677" y="2509282"/>
            <a:ext cx="2241002" cy="200055"/>
            <a:chOff x="247632" y="1731700"/>
            <a:chExt cx="2241002" cy="200055"/>
          </a:xfrm>
        </p:grpSpPr>
        <p:sp>
          <p:nvSpPr>
            <p:cNvPr id="85" name="Left Bracket 84">
              <a:extLst>
                <a:ext uri="{FF2B5EF4-FFF2-40B4-BE49-F238E27FC236}">
                  <a16:creationId xmlns:a16="http://schemas.microsoft.com/office/drawing/2014/main" id="{5B01B6EA-0CC1-0C49-8805-4DF1274DA9EE}"/>
                </a:ext>
              </a:extLst>
            </p:cNvPr>
            <p:cNvSpPr/>
            <p:nvPr/>
          </p:nvSpPr>
          <p:spPr>
            <a:xfrm rot="5400000">
              <a:off x="1345273" y="732868"/>
              <a:ext cx="45719" cy="22410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4E6797A-D7B7-F447-A395-6351C90498A6}"/>
                </a:ext>
              </a:extLst>
            </p:cNvPr>
            <p:cNvSpPr/>
            <p:nvPr/>
          </p:nvSpPr>
          <p:spPr>
            <a:xfrm>
              <a:off x="623782" y="1731700"/>
              <a:ext cx="1507144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CATETER ARTERIA  PULMONAR </a:t>
              </a:r>
            </a:p>
          </p:txBody>
        </p:sp>
      </p:grp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DB22695-60CA-1147-840D-9EA544D6CD0B}"/>
              </a:ext>
            </a:extLst>
          </p:cNvPr>
          <p:cNvSpPr/>
          <p:nvPr/>
        </p:nvSpPr>
        <p:spPr>
          <a:xfrm>
            <a:off x="3910687" y="3911572"/>
            <a:ext cx="623070" cy="109274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ESTATICO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90AB0A0-1022-444D-9FA5-33AE592C49F0}"/>
              </a:ext>
            </a:extLst>
          </p:cNvPr>
          <p:cNvGrpSpPr/>
          <p:nvPr/>
        </p:nvGrpSpPr>
        <p:grpSpPr>
          <a:xfrm>
            <a:off x="6898446" y="1451581"/>
            <a:ext cx="2241002" cy="200055"/>
            <a:chOff x="247632" y="1731700"/>
            <a:chExt cx="2241002" cy="200055"/>
          </a:xfrm>
        </p:grpSpPr>
        <p:sp>
          <p:nvSpPr>
            <p:cNvPr id="125" name="Left Bracket 124">
              <a:extLst>
                <a:ext uri="{FF2B5EF4-FFF2-40B4-BE49-F238E27FC236}">
                  <a16:creationId xmlns:a16="http://schemas.microsoft.com/office/drawing/2014/main" id="{13E32A88-B37D-4240-BB77-E5A341686049}"/>
                </a:ext>
              </a:extLst>
            </p:cNvPr>
            <p:cNvSpPr/>
            <p:nvPr/>
          </p:nvSpPr>
          <p:spPr>
            <a:xfrm rot="5400000">
              <a:off x="1345273" y="732868"/>
              <a:ext cx="45719" cy="224100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2DFAA06-478F-F644-990A-8C387E1FBD7E}"/>
                </a:ext>
              </a:extLst>
            </p:cNvPr>
            <p:cNvSpPr/>
            <p:nvPr/>
          </p:nvSpPr>
          <p:spPr>
            <a:xfrm>
              <a:off x="835550" y="1731700"/>
              <a:ext cx="848309" cy="200055"/>
            </a:xfrm>
            <a:prstGeom prst="rect">
              <a:avLst/>
            </a:prstGeom>
            <a:gradFill>
              <a:gsLst>
                <a:gs pos="61500">
                  <a:srgbClr val="FFFFFF"/>
                </a:gs>
                <a:gs pos="38000">
                  <a:schemeClr val="bg1"/>
                </a:gs>
                <a:gs pos="24000">
                  <a:srgbClr val="FFFFFF">
                    <a:alpha val="0"/>
                  </a:srgbClr>
                </a:gs>
                <a:gs pos="85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wrap="none">
              <a:spAutoFit/>
            </a:bodyPr>
            <a:lstStyle/>
            <a:p>
              <a:r>
                <a:rPr lang="en-US" sz="700" b="1" dirty="0">
                  <a:latin typeface="Corbel" panose="020B0503020204020204" pitchFamily="34" charset="0"/>
                </a:rPr>
                <a:t>POCO INVASIVO</a:t>
              </a:r>
            </a:p>
          </p:txBody>
        </p:sp>
      </p:grp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3085D710-06B6-034B-82A0-032C76E51135}"/>
              </a:ext>
            </a:extLst>
          </p:cNvPr>
          <p:cNvSpPr/>
          <p:nvPr/>
        </p:nvSpPr>
        <p:spPr>
          <a:xfrm>
            <a:off x="6169552" y="1649585"/>
            <a:ext cx="643009" cy="138390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30" dirty="0"/>
              <a:t>DINAMICO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3038B2E2-00E1-224E-907A-1F9F33DB54A5}"/>
              </a:ext>
            </a:extLst>
          </p:cNvPr>
          <p:cNvSpPr/>
          <p:nvPr/>
        </p:nvSpPr>
        <p:spPr>
          <a:xfrm>
            <a:off x="6152332" y="3329652"/>
            <a:ext cx="630086" cy="114541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30" dirty="0"/>
              <a:t>DINAMICO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567866F-72E0-A34E-ADAF-D3B77C1FB72A}"/>
              </a:ext>
            </a:extLst>
          </p:cNvPr>
          <p:cNvSpPr/>
          <p:nvPr/>
        </p:nvSpPr>
        <p:spPr>
          <a:xfrm>
            <a:off x="6209151" y="4758695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100" dirty="0"/>
              <a:t>MANIOBRA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8AAD3C1-2076-9547-9599-92764751E02D}"/>
              </a:ext>
            </a:extLst>
          </p:cNvPr>
          <p:cNvSpPr/>
          <p:nvPr/>
        </p:nvSpPr>
        <p:spPr>
          <a:xfrm>
            <a:off x="8516957" y="1749535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100" dirty="0"/>
              <a:t>MANIOBRA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09C2F9CF-6BA2-B042-B37F-53720228F604}"/>
              </a:ext>
            </a:extLst>
          </p:cNvPr>
          <p:cNvSpPr/>
          <p:nvPr/>
        </p:nvSpPr>
        <p:spPr>
          <a:xfrm>
            <a:off x="8536086" y="2649965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100" dirty="0"/>
              <a:t>MANIOBRA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12BE705-BCFC-C042-8D47-C32E0221A3ED}"/>
                  </a:ext>
                </a:extLst>
              </p:cNvPr>
              <p:cNvSpPr/>
              <p:nvPr/>
            </p:nvSpPr>
            <p:spPr>
              <a:xfrm>
                <a:off x="4633914" y="4423187"/>
                <a:ext cx="2143397" cy="303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𝑮𝑪</m:t>
                      </m:r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s-E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𝑰𝑽𝑻</m:t>
                      </m:r>
                      <m:r>
                        <a:rPr kumimoji="0" lang="es-E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s-E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𝒅𝒊𝒂𝒎𝒆𝒕𝒓𝒐</m:t>
                          </m:r>
                          <m:r>
                            <a:rPr kumimoji="0" lang="es-E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0" lang="en-US" sz="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kumimoji="0" lang="es-ES" sz="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𝑭𝑪</m:t>
                      </m:r>
                    </m:oMath>
                  </m:oMathPara>
                </a14:m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12BE705-BCFC-C042-8D47-C32E0221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914" y="4423187"/>
                <a:ext cx="2143397" cy="30328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8AB115F7-08F2-2247-B485-CD6CBD1197F0}"/>
              </a:ext>
            </a:extLst>
          </p:cNvPr>
          <p:cNvSpPr/>
          <p:nvPr/>
        </p:nvSpPr>
        <p:spPr>
          <a:xfrm>
            <a:off x="1568981" y="3946834"/>
            <a:ext cx="664654" cy="107405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30" dirty="0" err="1"/>
              <a:t>DiNAMICO</a:t>
            </a:r>
            <a:endParaRPr lang="en-US" sz="700" spc="-30" dirty="0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0EFB961-CF16-3E48-ADD0-C47F9A8916AC}"/>
              </a:ext>
            </a:extLst>
          </p:cNvPr>
          <p:cNvSpPr/>
          <p:nvPr/>
        </p:nvSpPr>
        <p:spPr>
          <a:xfrm>
            <a:off x="8390915" y="2650057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74B805D3-FE90-6C4F-AFB5-5E2EA8B92C74}"/>
              </a:ext>
            </a:extLst>
          </p:cNvPr>
          <p:cNvSpPr/>
          <p:nvPr/>
        </p:nvSpPr>
        <p:spPr>
          <a:xfrm>
            <a:off x="8390693" y="1756635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596900A2-E46E-B549-8BA5-BE85D0FA1592}"/>
              </a:ext>
            </a:extLst>
          </p:cNvPr>
          <p:cNvSpPr/>
          <p:nvPr/>
        </p:nvSpPr>
        <p:spPr>
          <a:xfrm>
            <a:off x="3779385" y="2729272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BA9CD6E2-1F0E-474F-85E9-7972F21EE6A9}"/>
              </a:ext>
            </a:extLst>
          </p:cNvPr>
          <p:cNvSpPr/>
          <p:nvPr/>
        </p:nvSpPr>
        <p:spPr>
          <a:xfrm>
            <a:off x="1421802" y="1876182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9877D111-63CE-B048-8B9D-18C1CBD99B66}"/>
              </a:ext>
            </a:extLst>
          </p:cNvPr>
          <p:cNvSpPr/>
          <p:nvPr/>
        </p:nvSpPr>
        <p:spPr>
          <a:xfrm>
            <a:off x="1391122" y="3944511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</a:t>
            </a:r>
          </a:p>
        </p:txBody>
      </p:sp>
      <p:graphicFrame>
        <p:nvGraphicFramePr>
          <p:cNvPr id="164" name="Table 4">
            <a:extLst>
              <a:ext uri="{FF2B5EF4-FFF2-40B4-BE49-F238E27FC236}">
                <a16:creationId xmlns:a16="http://schemas.microsoft.com/office/drawing/2014/main" id="{45D452B5-D8CD-E841-8B8C-A8B030FAA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24056"/>
              </p:ext>
            </p:extLst>
          </p:nvPr>
        </p:nvGraphicFramePr>
        <p:xfrm>
          <a:off x="7712622" y="490872"/>
          <a:ext cx="1366304" cy="982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6162">
                  <a:extLst>
                    <a:ext uri="{9D8B030D-6E8A-4147-A177-3AD203B41FA5}">
                      <a16:colId xmlns:a16="http://schemas.microsoft.com/office/drawing/2014/main" val="397072097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1678387393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2728494156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2764396304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105991428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675005708"/>
                    </a:ext>
                  </a:extLst>
                </a:gridCol>
                <a:gridCol w="143357">
                  <a:extLst>
                    <a:ext uri="{9D8B030D-6E8A-4147-A177-3AD203B41FA5}">
                      <a16:colId xmlns:a16="http://schemas.microsoft.com/office/drawing/2014/main" val="75445605"/>
                    </a:ext>
                  </a:extLst>
                </a:gridCol>
              </a:tblGrid>
              <a:tr h="29978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42596" marR="42596" marT="21299" marB="21299">
                    <a:lnL w="12700" cmpd="sng">
                      <a:noFill/>
                    </a:lnL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49000">
                          <a:schemeClr val="accent5">
                            <a:lumMod val="40000"/>
                            <a:lumOff val="60000"/>
                          </a:schemeClr>
                        </a:gs>
                        <a:gs pos="52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708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CAP GC 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Contorno de </a:t>
                      </a:r>
                      <a:r>
                        <a:rPr lang="en-US" sz="500" b="0" dirty="0" err="1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Pulso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DIN Condensed" pitchFamily="2" charset="0"/>
                      </a:endParaRP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IVT T SVI 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DIN Condensed" pitchFamily="2" charset="0"/>
                      </a:endParaRP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highlight>
                          <a:srgbClr val="000000"/>
                        </a:highlight>
                        <a:latin typeface="Corbel" panose="020B0503020204020204" pitchFamily="34" charset="0"/>
                      </a:endParaRPr>
                    </a:p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IVT  </a:t>
                      </a:r>
                      <a:r>
                        <a:rPr lang="en-US" sz="500" b="0" dirty="0" err="1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Carótida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DIN Condensed" pitchFamily="2" charset="0"/>
                      </a:endParaRP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NICOM</a:t>
                      </a:r>
                    </a:p>
                  </a:txBody>
                  <a:tcPr marL="42596" marR="42596" marT="21299" marB="21299" vert="vert" anchor="ctr"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ETCO2</a:t>
                      </a:r>
                    </a:p>
                  </a:txBody>
                  <a:tcPr marL="42596" marR="42596" marT="21299" marB="21299" vert="vert"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62826"/>
                  </a:ext>
                </a:extLst>
              </a:tr>
              <a:tr h="121830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EPP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68028"/>
                  </a:ext>
                </a:extLst>
              </a:tr>
              <a:tr h="121830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Micro-carga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6952"/>
                  </a:ext>
                </a:extLst>
              </a:tr>
              <a:tr h="121830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PEEP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8736"/>
                  </a:ext>
                </a:extLst>
              </a:tr>
              <a:tr h="121830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TOFE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/>
                        <a:t>?</a:t>
                      </a:r>
                      <a:endParaRPr lang="en-US" sz="200" dirty="0"/>
                    </a:p>
                  </a:txBody>
                  <a:tcPr marL="42596" marR="42596" marT="21299" marB="2129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3878"/>
                  </a:ext>
                </a:extLst>
              </a:tr>
              <a:tr h="178693">
                <a:tc>
                  <a:txBody>
                    <a:bodyPr/>
                    <a:lstStyle/>
                    <a:p>
                      <a:pPr algn="r"/>
                      <a:r>
                        <a:rPr lang="en-US" sz="500" b="0" dirty="0" err="1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Variación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DIN Condensed" pitchFamily="2" charset="0"/>
                        </a:rPr>
                        <a:t> respiratoria</a:t>
                      </a:r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</a:txBody>
                  <a:tcPr marL="42596" marR="42596" marT="21299" marB="2129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/>
                    </a:p>
                  </a:txBody>
                  <a:tcPr marL="42596" marR="42596" marT="21299" marB="21299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 marL="42596" marR="42596" marT="21299" marB="21299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88907"/>
                  </a:ext>
                </a:extLst>
              </a:tr>
            </a:tbl>
          </a:graphicData>
        </a:graphic>
      </p:graphicFrame>
      <p:sp>
        <p:nvSpPr>
          <p:cNvPr id="165" name="Rectangle 164">
            <a:extLst>
              <a:ext uri="{FF2B5EF4-FFF2-40B4-BE49-F238E27FC236}">
                <a16:creationId xmlns:a16="http://schemas.microsoft.com/office/drawing/2014/main" id="{C14CD480-3B1D-D249-A43B-D4643FD27E6B}"/>
              </a:ext>
            </a:extLst>
          </p:cNvPr>
          <p:cNvSpPr/>
          <p:nvPr/>
        </p:nvSpPr>
        <p:spPr>
          <a:xfrm>
            <a:off x="7684594" y="461542"/>
            <a:ext cx="51328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b="1" dirty="0">
                <a:latin typeface="Corbel" panose="020B0503020204020204" pitchFamily="34" charset="0"/>
              </a:rPr>
              <a:t>PARAMETROS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E368140-242E-FC4F-9B2C-CDEA8F6C3ECC}"/>
              </a:ext>
            </a:extLst>
          </p:cNvPr>
          <p:cNvSpPr/>
          <p:nvPr/>
        </p:nvSpPr>
        <p:spPr>
          <a:xfrm>
            <a:off x="7626418" y="605562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b="1" dirty="0">
                <a:latin typeface="Corbel" panose="020B0503020204020204" pitchFamily="34" charset="0"/>
              </a:rPr>
              <a:t>MANIOBRA-</a:t>
            </a:r>
          </a:p>
          <a:p>
            <a:r>
              <a:rPr lang="en-US" sz="400" b="1" dirty="0">
                <a:latin typeface="Corbel" panose="020B0503020204020204" pitchFamily="34" charset="0"/>
              </a:rPr>
              <a:t>PRUEBA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60543E9-FB31-414A-B0F0-BE765AED9C56}"/>
              </a:ext>
            </a:extLst>
          </p:cNvPr>
          <p:cNvSpPr/>
          <p:nvPr/>
        </p:nvSpPr>
        <p:spPr>
          <a:xfrm>
            <a:off x="2212700" y="6720746"/>
            <a:ext cx="193837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hlinkClick r:id="rId27"/>
              </a:rPr>
              <a:t>CC BY-SA 3.0 </a:t>
            </a:r>
            <a:r>
              <a:rPr lang="en-US" sz="500" dirty="0"/>
              <a:t> </a:t>
            </a:r>
            <a:r>
              <a:rPr lang="en-US" sz="500" dirty="0">
                <a:latin typeface="+mj-lt"/>
              </a:rPr>
              <a:t>v1.0 (2021-03-22)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13691445-EF25-8F4B-9D5B-4EBF7C9C2B87}"/>
              </a:ext>
            </a:extLst>
          </p:cNvPr>
          <p:cNvSpPr/>
          <p:nvPr/>
        </p:nvSpPr>
        <p:spPr>
          <a:xfrm>
            <a:off x="5006745" y="489792"/>
            <a:ext cx="2544286" cy="538976"/>
          </a:xfrm>
          <a:prstGeom prst="roundRect">
            <a:avLst>
              <a:gd name="adj" fmla="val 52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E4D1CFA-EC81-D54B-9397-EF45CDA3A476}"/>
              </a:ext>
            </a:extLst>
          </p:cNvPr>
          <p:cNvGrpSpPr/>
          <p:nvPr/>
        </p:nvGrpSpPr>
        <p:grpSpPr>
          <a:xfrm>
            <a:off x="3747020" y="515627"/>
            <a:ext cx="1254009" cy="491931"/>
            <a:chOff x="5808207" y="947083"/>
            <a:chExt cx="1254009" cy="491931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FAD8AF25-C6B7-6D41-9995-72FEBDB6E7C3}"/>
                </a:ext>
              </a:extLst>
            </p:cNvPr>
            <p:cNvSpPr/>
            <p:nvPr/>
          </p:nvSpPr>
          <p:spPr>
            <a:xfrm>
              <a:off x="6215067" y="1218276"/>
              <a:ext cx="534121" cy="2202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CA94419-55D6-EF42-B6CA-1E810D16FA5D}"/>
                </a:ext>
              </a:extLst>
            </p:cNvPr>
            <p:cNvGrpSpPr/>
            <p:nvPr/>
          </p:nvGrpSpPr>
          <p:grpSpPr>
            <a:xfrm>
              <a:off x="5808207" y="947083"/>
              <a:ext cx="1254009" cy="491931"/>
              <a:chOff x="5808207" y="947083"/>
              <a:chExt cx="1254009" cy="491931"/>
            </a:xfrm>
          </p:grpSpPr>
          <p:sp>
            <p:nvSpPr>
              <p:cNvPr id="177" name="U-Turn Arrow 176">
                <a:extLst>
                  <a:ext uri="{FF2B5EF4-FFF2-40B4-BE49-F238E27FC236}">
                    <a16:creationId xmlns:a16="http://schemas.microsoft.com/office/drawing/2014/main" id="{B1DC1F49-7C75-2845-86F7-C3C4D6A7ED16}"/>
                  </a:ext>
                </a:extLst>
              </p:cNvPr>
              <p:cNvSpPr/>
              <p:nvPr/>
            </p:nvSpPr>
            <p:spPr>
              <a:xfrm rot="5400000" flipH="1" flipV="1">
                <a:off x="5791230" y="991236"/>
                <a:ext cx="443247" cy="409294"/>
              </a:xfrm>
              <a:prstGeom prst="uturn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6F9C0EBE-6E94-ED42-AF5F-C445CEB7972F}"/>
                  </a:ext>
                </a:extLst>
              </p:cNvPr>
              <p:cNvGrpSpPr/>
              <p:nvPr/>
            </p:nvGrpSpPr>
            <p:grpSpPr>
              <a:xfrm>
                <a:off x="6050550" y="947083"/>
                <a:ext cx="1011666" cy="491931"/>
                <a:chOff x="5985666" y="1198368"/>
                <a:chExt cx="1011666" cy="491931"/>
              </a:xfrm>
            </p:grpSpPr>
            <p:sp>
              <p:nvSpPr>
                <p:cNvPr id="180" name="Rounded Rectangle 179">
                  <a:extLst>
                    <a:ext uri="{FF2B5EF4-FFF2-40B4-BE49-F238E27FC236}">
                      <a16:creationId xmlns:a16="http://schemas.microsoft.com/office/drawing/2014/main" id="{47889C75-DF7D-DF4C-B2D1-FC78D7A4DDC3}"/>
                    </a:ext>
                  </a:extLst>
                </p:cNvPr>
                <p:cNvSpPr/>
                <p:nvPr/>
              </p:nvSpPr>
              <p:spPr>
                <a:xfrm>
                  <a:off x="5985666" y="1209693"/>
                  <a:ext cx="760983" cy="22022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PARAMETRO</a:t>
                  </a:r>
                </a:p>
              </p:txBody>
            </p:sp>
            <p:sp>
              <p:nvSpPr>
                <p:cNvPr id="181" name="U-Turn Arrow 180">
                  <a:extLst>
                    <a:ext uri="{FF2B5EF4-FFF2-40B4-BE49-F238E27FC236}">
                      <a16:creationId xmlns:a16="http://schemas.microsoft.com/office/drawing/2014/main" id="{0182AD54-CC5E-F34A-A4C7-6B9CE3829FCF}"/>
                    </a:ext>
                  </a:extLst>
                </p:cNvPr>
                <p:cNvSpPr/>
                <p:nvPr/>
              </p:nvSpPr>
              <p:spPr>
                <a:xfrm rot="5400000">
                  <a:off x="6571061" y="1264029"/>
                  <a:ext cx="443247" cy="409294"/>
                </a:xfrm>
                <a:prstGeom prst="uturnArrow">
                  <a:avLst>
                    <a:gd name="adj1" fmla="val 25000"/>
                    <a:gd name="adj2" fmla="val 25000"/>
                    <a:gd name="adj3" fmla="val 7758"/>
                    <a:gd name="adj4" fmla="val 43750"/>
                    <a:gd name="adj5" fmla="val 7500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2D51413-07E1-A34A-BC7D-CB8E54AEE663}"/>
                    </a:ext>
                  </a:extLst>
                </p:cNvPr>
                <p:cNvSpPr/>
                <p:nvPr/>
              </p:nvSpPr>
              <p:spPr>
                <a:xfrm>
                  <a:off x="6152585" y="1198368"/>
                  <a:ext cx="184731" cy="184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600" b="1" dirty="0">
                    <a:latin typeface="Corbel" panose="020B0503020204020204" pitchFamily="34" charset="0"/>
                  </a:endParaRPr>
                </a:p>
              </p:txBody>
            </p:sp>
          </p:grp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13B0470-8839-BE40-957E-C620D6BDB4FC}"/>
                  </a:ext>
                </a:extLst>
              </p:cNvPr>
              <p:cNvSpPr/>
              <p:nvPr/>
            </p:nvSpPr>
            <p:spPr>
              <a:xfrm>
                <a:off x="6171976" y="1245567"/>
                <a:ext cx="639557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latin typeface="Corbel" panose="020B0503020204020204" pitchFamily="34" charset="0"/>
                  </a:rPr>
                  <a:t>MANIOBRA</a:t>
                </a:r>
              </a:p>
            </p:txBody>
          </p:sp>
        </p:grp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1D07E22-66C3-6D4B-BC20-39A63AE7ACE9}"/>
              </a:ext>
            </a:extLst>
          </p:cNvPr>
          <p:cNvSpPr/>
          <p:nvPr/>
        </p:nvSpPr>
        <p:spPr>
          <a:xfrm>
            <a:off x="4944400" y="486167"/>
            <a:ext cx="26066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 err="1">
                <a:solidFill>
                  <a:srgbClr val="000000"/>
                </a:solidFill>
              </a:rPr>
              <a:t>Algunos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parámetros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predicen</a:t>
            </a:r>
            <a:r>
              <a:rPr lang="en-US" sz="700" dirty="0">
                <a:solidFill>
                  <a:srgbClr val="000000"/>
                </a:solidFill>
              </a:rPr>
              <a:t> la RV de forma </a:t>
            </a:r>
            <a:r>
              <a:rPr lang="en-US" sz="700" dirty="0" err="1">
                <a:solidFill>
                  <a:srgbClr val="000000"/>
                </a:solidFill>
              </a:rPr>
              <a:t>aislada</a:t>
            </a:r>
            <a:r>
              <a:rPr lang="en-US" sz="700" dirty="0">
                <a:solidFill>
                  <a:srgbClr val="000000"/>
                </a:solidFill>
              </a:rPr>
              <a:t> (</a:t>
            </a:r>
            <a:r>
              <a:rPr lang="en-US" sz="700" dirty="0" err="1">
                <a:solidFill>
                  <a:srgbClr val="000000"/>
                </a:solidFill>
              </a:rPr>
              <a:t>variación</a:t>
            </a:r>
            <a:r>
              <a:rPr lang="en-US" sz="700" dirty="0">
                <a:solidFill>
                  <a:srgbClr val="000000"/>
                </a:solidFill>
              </a:rPr>
              <a:t> respiratoria </a:t>
            </a:r>
            <a:r>
              <a:rPr lang="en-US" sz="700" dirty="0" err="1">
                <a:solidFill>
                  <a:srgbClr val="000000"/>
                </a:solidFill>
              </a:rPr>
              <a:t>en</a:t>
            </a:r>
            <a:r>
              <a:rPr lang="en-US" sz="700" dirty="0">
                <a:solidFill>
                  <a:srgbClr val="000000"/>
                </a:solidFill>
              </a:rPr>
              <a:t> VPP o</a:t>
            </a:r>
            <a:r>
              <a:rPr lang="en-US" sz="700" b="1" dirty="0">
                <a:latin typeface="Corbel" panose="020B0503020204020204" pitchFamily="34" charset="0"/>
              </a:rPr>
              <a:t> </a:t>
            </a:r>
            <a:r>
              <a:rPr lang="en-US" sz="700" dirty="0">
                <a:latin typeface="Corbel" panose="020B0503020204020204" pitchFamily="34" charset="0"/>
              </a:rPr>
              <a:t>IVT TSVI);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otros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tienen</a:t>
            </a:r>
            <a:r>
              <a:rPr lang="en-US" sz="700" dirty="0">
                <a:solidFill>
                  <a:srgbClr val="000000"/>
                </a:solidFill>
              </a:rPr>
              <a:t> que </a:t>
            </a:r>
            <a:r>
              <a:rPr lang="en-US" sz="700" dirty="0" err="1">
                <a:solidFill>
                  <a:srgbClr val="000000"/>
                </a:solidFill>
              </a:rPr>
              <a:t>combinarse</a:t>
            </a:r>
            <a:r>
              <a:rPr lang="en-US" sz="700" dirty="0">
                <a:solidFill>
                  <a:srgbClr val="000000"/>
                </a:solidFill>
              </a:rPr>
              <a:t> con una </a:t>
            </a:r>
            <a:r>
              <a:rPr lang="en-US" sz="700" dirty="0" err="1">
                <a:solidFill>
                  <a:srgbClr val="000000"/>
                </a:solidFill>
              </a:rPr>
              <a:t>maniobra</a:t>
            </a:r>
            <a:r>
              <a:rPr lang="en-US" sz="700" dirty="0">
                <a:solidFill>
                  <a:srgbClr val="000000"/>
                </a:solidFill>
              </a:rPr>
              <a:t> (NICOM or CO2 con EPP). El </a:t>
            </a:r>
            <a:r>
              <a:rPr lang="en-US" sz="700" dirty="0" err="1">
                <a:solidFill>
                  <a:srgbClr val="000000"/>
                </a:solidFill>
              </a:rPr>
              <a:t>nivel</a:t>
            </a:r>
            <a:r>
              <a:rPr lang="en-US" sz="700" dirty="0">
                <a:solidFill>
                  <a:srgbClr val="000000"/>
                </a:solidFill>
              </a:rPr>
              <a:t> de </a:t>
            </a:r>
            <a:r>
              <a:rPr lang="en-US" sz="700" dirty="0" err="1">
                <a:solidFill>
                  <a:srgbClr val="000000"/>
                </a:solidFill>
              </a:rPr>
              <a:t>evidencia</a:t>
            </a:r>
            <a:r>
              <a:rPr lang="en-US" sz="700" dirty="0">
                <a:solidFill>
                  <a:srgbClr val="000000"/>
                </a:solidFill>
              </a:rPr>
              <a:t> varia con </a:t>
            </a:r>
            <a:r>
              <a:rPr lang="en-US" sz="700" dirty="0" err="1">
                <a:solidFill>
                  <a:srgbClr val="000000"/>
                </a:solidFill>
              </a:rPr>
              <a:t>cada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combinación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F82BD-6A4B-CB49-A7DC-A919BB088F99}"/>
              </a:ext>
            </a:extLst>
          </p:cNvPr>
          <p:cNvSpPr/>
          <p:nvPr/>
        </p:nvSpPr>
        <p:spPr>
          <a:xfrm>
            <a:off x="3734905" y="272414"/>
            <a:ext cx="27238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TIPOS DE PRUEBAS DE RESPUESTA A VOLUMEN: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0CBF2202-D169-6848-8EBC-B2506AEA9285}"/>
              </a:ext>
            </a:extLst>
          </p:cNvPr>
          <p:cNvSpPr/>
          <p:nvPr/>
        </p:nvSpPr>
        <p:spPr>
          <a:xfrm>
            <a:off x="3655465" y="1063200"/>
            <a:ext cx="2996352" cy="417218"/>
          </a:xfrm>
          <a:prstGeom prst="roundRect">
            <a:avLst>
              <a:gd name="adj" fmla="val 52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DF40D7A-1BE5-0447-9E77-1E1F9D684DCD}"/>
              </a:ext>
            </a:extLst>
          </p:cNvPr>
          <p:cNvSpPr/>
          <p:nvPr/>
        </p:nvSpPr>
        <p:spPr>
          <a:xfrm>
            <a:off x="3613441" y="1065647"/>
            <a:ext cx="314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Las </a:t>
            </a:r>
            <a:r>
              <a:rPr lang="en-US" sz="600" dirty="0" err="1">
                <a:solidFill>
                  <a:srgbClr val="000000"/>
                </a:solidFill>
              </a:rPr>
              <a:t>parámetros</a:t>
            </a:r>
            <a:r>
              <a:rPr lang="en-US" sz="600" dirty="0">
                <a:solidFill>
                  <a:srgbClr val="000000"/>
                </a:solidFill>
              </a:rPr>
              <a:t> de </a:t>
            </a:r>
            <a:r>
              <a:rPr lang="en-US" sz="600" dirty="0" err="1">
                <a:solidFill>
                  <a:srgbClr val="000000"/>
                </a:solidFill>
              </a:rPr>
              <a:t>respuesta</a:t>
            </a:r>
            <a:r>
              <a:rPr lang="en-US" sz="600" dirty="0">
                <a:solidFill>
                  <a:srgbClr val="000000"/>
                </a:solidFill>
              </a:rPr>
              <a:t> a </a:t>
            </a:r>
            <a:r>
              <a:rPr lang="en-US" sz="600" dirty="0" err="1">
                <a:solidFill>
                  <a:srgbClr val="000000"/>
                </a:solidFill>
              </a:rPr>
              <a:t>volumen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puede</a:t>
            </a:r>
            <a:r>
              <a:rPr lang="en-US" sz="600" dirty="0">
                <a:solidFill>
                  <a:srgbClr val="000000"/>
                </a:solidFill>
              </a:rPr>
              <a:t> ser </a:t>
            </a:r>
            <a:r>
              <a:rPr lang="en-US" sz="600" dirty="0">
                <a:solidFill>
                  <a:schemeClr val="accent2"/>
                </a:solidFill>
              </a:rPr>
              <a:t>ESTATICOS</a:t>
            </a:r>
            <a:r>
              <a:rPr lang="en-US" sz="600" dirty="0">
                <a:solidFill>
                  <a:srgbClr val="000000"/>
                </a:solidFill>
              </a:rPr>
              <a:t> (e.g. PVC, POAP) o </a:t>
            </a:r>
            <a:r>
              <a:rPr lang="en-US" sz="600" b="1" dirty="0">
                <a:solidFill>
                  <a:srgbClr val="7030A0"/>
                </a:solidFill>
              </a:rPr>
              <a:t>DINAMICOS </a:t>
            </a:r>
            <a:r>
              <a:rPr lang="en-US" sz="600" dirty="0">
                <a:solidFill>
                  <a:srgbClr val="000000"/>
                </a:solidFill>
              </a:rPr>
              <a:t>(VPP).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general, los </a:t>
            </a:r>
            <a:r>
              <a:rPr lang="en-US" sz="600" dirty="0" err="1">
                <a:solidFill>
                  <a:srgbClr val="000000"/>
                </a:solidFill>
              </a:rPr>
              <a:t>parámetros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b="1" dirty="0">
                <a:solidFill>
                  <a:srgbClr val="7030A0"/>
                </a:solidFill>
              </a:rPr>
              <a:t>DINAMICOS </a:t>
            </a:r>
            <a:r>
              <a:rPr lang="en-US" sz="600" dirty="0">
                <a:solidFill>
                  <a:srgbClr val="000000"/>
                </a:solidFill>
              </a:rPr>
              <a:t>son </a:t>
            </a:r>
            <a:r>
              <a:rPr lang="en-US" sz="600" dirty="0" err="1">
                <a:solidFill>
                  <a:srgbClr val="000000"/>
                </a:solidFill>
              </a:rPr>
              <a:t>mejores</a:t>
            </a:r>
            <a:r>
              <a:rPr lang="en-US" sz="600" dirty="0">
                <a:solidFill>
                  <a:srgbClr val="000000"/>
                </a:solidFill>
              </a:rPr>
              <a:t> para </a:t>
            </a:r>
            <a:r>
              <a:rPr lang="en-US" sz="600" dirty="0" err="1">
                <a:solidFill>
                  <a:srgbClr val="000000"/>
                </a:solidFill>
              </a:rPr>
              <a:t>predecir</a:t>
            </a:r>
            <a:r>
              <a:rPr lang="en-US" sz="600" dirty="0">
                <a:solidFill>
                  <a:srgbClr val="000000"/>
                </a:solidFill>
              </a:rPr>
              <a:t> RV. </a:t>
            </a:r>
          </a:p>
          <a:p>
            <a:r>
              <a:rPr lang="en-US" sz="600" dirty="0" err="1">
                <a:solidFill>
                  <a:srgbClr val="000000"/>
                </a:solidFill>
              </a:rPr>
              <a:t>Algunos</a:t>
            </a:r>
            <a:r>
              <a:rPr lang="en-US" sz="600" dirty="0">
                <a:solidFill>
                  <a:srgbClr val="000000"/>
                </a:solidFill>
              </a:rPr>
              <a:t> son </a:t>
            </a:r>
            <a:r>
              <a:rPr lang="en-US" sz="600" dirty="0" err="1">
                <a:solidFill>
                  <a:srgbClr val="000000"/>
                </a:solidFill>
              </a:rPr>
              <a:t>utilizables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respiración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espontánea</a:t>
            </a:r>
            <a:r>
              <a:rPr lang="en-US" sz="600" dirty="0">
                <a:solidFill>
                  <a:srgbClr val="000000"/>
                </a:solidFill>
              </a:rPr>
              <a:t>      y </a:t>
            </a:r>
            <a:r>
              <a:rPr lang="en-US" sz="600" dirty="0" err="1">
                <a:solidFill>
                  <a:srgbClr val="000000"/>
                </a:solidFill>
              </a:rPr>
              <a:t>otras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en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pacientes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decúbito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prono</a:t>
            </a:r>
            <a:r>
              <a:rPr lang="en-US" sz="600" dirty="0">
                <a:solidFill>
                  <a:srgbClr val="000000"/>
                </a:solidFill>
              </a:rPr>
              <a:t>       .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84293482-15CB-C243-88C9-E2437F4A2A3C}"/>
              </a:ext>
            </a:extLst>
          </p:cNvPr>
          <p:cNvSpPr/>
          <p:nvPr/>
        </p:nvSpPr>
        <p:spPr>
          <a:xfrm>
            <a:off x="6493710" y="1302752"/>
            <a:ext cx="109728" cy="109728"/>
          </a:xfrm>
          <a:prstGeom prst="roundRect">
            <a:avLst>
              <a:gd name="adj" fmla="val 499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10763753-C362-DA42-AA81-F71A7EA0E5E9}"/>
              </a:ext>
            </a:extLst>
          </p:cNvPr>
          <p:cNvSpPr/>
          <p:nvPr/>
        </p:nvSpPr>
        <p:spPr>
          <a:xfrm>
            <a:off x="5230224" y="1306491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C81F34-1D01-F84A-99B1-60DBEFEAEC03}"/>
              </a:ext>
            </a:extLst>
          </p:cNvPr>
          <p:cNvGrpSpPr/>
          <p:nvPr/>
        </p:nvGrpSpPr>
        <p:grpSpPr>
          <a:xfrm>
            <a:off x="6950596" y="1009497"/>
            <a:ext cx="790275" cy="535821"/>
            <a:chOff x="6585837" y="1013451"/>
            <a:chExt cx="790275" cy="535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9EAD795-AA46-9B4D-99E6-CE8786CD6580}"/>
                </a:ext>
              </a:extLst>
            </p:cNvPr>
            <p:cNvGrpSpPr/>
            <p:nvPr/>
          </p:nvGrpSpPr>
          <p:grpSpPr>
            <a:xfrm>
              <a:off x="6585837" y="1013451"/>
              <a:ext cx="756612" cy="489004"/>
              <a:chOff x="6585837" y="1013451"/>
              <a:chExt cx="756612" cy="48900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CF17794-DC6F-6344-ACF5-5195E8383953}"/>
                  </a:ext>
                </a:extLst>
              </p:cNvPr>
              <p:cNvGrpSpPr/>
              <p:nvPr/>
            </p:nvGrpSpPr>
            <p:grpSpPr>
              <a:xfrm>
                <a:off x="6649798" y="1063200"/>
                <a:ext cx="69167" cy="439255"/>
                <a:chOff x="6649798" y="1063200"/>
                <a:chExt cx="69167" cy="43925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DA3E85-AC8B-AB4B-AE11-10C52834886F}"/>
                    </a:ext>
                  </a:extLst>
                </p:cNvPr>
                <p:cNvSpPr/>
                <p:nvPr/>
              </p:nvSpPr>
              <p:spPr>
                <a:xfrm>
                  <a:off x="6649798" y="1063200"/>
                  <a:ext cx="69167" cy="6916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3E572CD-AA5D-4B41-98D5-9AAA6B876216}"/>
                    </a:ext>
                  </a:extLst>
                </p:cNvPr>
                <p:cNvSpPr/>
                <p:nvPr/>
              </p:nvSpPr>
              <p:spPr>
                <a:xfrm>
                  <a:off x="6649798" y="1155722"/>
                  <a:ext cx="69167" cy="691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78B94DB-7BDE-C941-9E17-168651482CF5}"/>
                    </a:ext>
                  </a:extLst>
                </p:cNvPr>
                <p:cNvSpPr/>
                <p:nvPr/>
              </p:nvSpPr>
              <p:spPr>
                <a:xfrm>
                  <a:off x="6649798" y="1248244"/>
                  <a:ext cx="69167" cy="6916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6E21F49-1C19-8642-BF66-9F18DC079B7C}"/>
                    </a:ext>
                  </a:extLst>
                </p:cNvPr>
                <p:cNvSpPr/>
                <p:nvPr/>
              </p:nvSpPr>
              <p:spPr>
                <a:xfrm>
                  <a:off x="6649798" y="1340766"/>
                  <a:ext cx="69167" cy="6916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8F68ADD8-05F8-2744-AB09-FFC5F81B68CF}"/>
                    </a:ext>
                  </a:extLst>
                </p:cNvPr>
                <p:cNvSpPr/>
                <p:nvPr/>
              </p:nvSpPr>
              <p:spPr>
                <a:xfrm>
                  <a:off x="6649798" y="1433288"/>
                  <a:ext cx="69167" cy="6916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B5437A-C956-B844-893D-18EF24F0C84B}"/>
                  </a:ext>
                </a:extLst>
              </p:cNvPr>
              <p:cNvSpPr txBox="1"/>
              <p:nvPr/>
            </p:nvSpPr>
            <p:spPr>
              <a:xfrm>
                <a:off x="6649631" y="1013451"/>
                <a:ext cx="54213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err="1">
                    <a:latin typeface="DIN Condensed" pitchFamily="2" charset="0"/>
                  </a:rPr>
                  <a:t>Imposible</a:t>
                </a:r>
                <a:r>
                  <a:rPr lang="en-US" sz="500" dirty="0">
                    <a:latin typeface="DIN Condensed" pitchFamily="2" charset="0"/>
                  </a:rPr>
                  <a:t> </a:t>
                </a:r>
                <a:r>
                  <a:rPr lang="en-US" sz="500" dirty="0" err="1">
                    <a:latin typeface="DIN Condensed" pitchFamily="2" charset="0"/>
                  </a:rPr>
                  <a:t>realizar</a:t>
                </a:r>
                <a:endParaRPr lang="en-US" sz="500" dirty="0">
                  <a:latin typeface="DIN Condensed" pitchFamily="2" charset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D234482-CDEC-464E-9728-2569C52372FE}"/>
                  </a:ext>
                </a:extLst>
              </p:cNvPr>
              <p:cNvSpPr txBox="1"/>
              <p:nvPr/>
            </p:nvSpPr>
            <p:spPr>
              <a:xfrm>
                <a:off x="6585837" y="1107954"/>
                <a:ext cx="50847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?    </a:t>
                </a:r>
                <a:r>
                  <a:rPr lang="en-US" sz="500" dirty="0" err="1">
                    <a:latin typeface="DIN Condensed" pitchFamily="2" charset="0"/>
                  </a:rPr>
                  <a:t>desconocido</a:t>
                </a:r>
                <a:endParaRPr lang="en-US" sz="500" dirty="0">
                  <a:latin typeface="DIN Condensed" pitchFamily="2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E62A180-EF65-E64F-BA47-ED283BF3F63D}"/>
                  </a:ext>
                </a:extLst>
              </p:cNvPr>
              <p:cNvSpPr txBox="1"/>
              <p:nvPr/>
            </p:nvSpPr>
            <p:spPr>
              <a:xfrm>
                <a:off x="6649631" y="1196666"/>
                <a:ext cx="609462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latin typeface="DIN Condensed" pitchFamily="2" charset="0"/>
                  </a:rPr>
                  <a:t>solo </a:t>
                </a:r>
                <a:r>
                  <a:rPr lang="en-US" sz="500" dirty="0" err="1">
                    <a:latin typeface="DIN Condensed" pitchFamily="2" charset="0"/>
                  </a:rPr>
                  <a:t>estudio</a:t>
                </a:r>
                <a:r>
                  <a:rPr lang="en-US" sz="500" dirty="0">
                    <a:latin typeface="DIN Condensed" pitchFamily="2" charset="0"/>
                  </a:rPr>
                  <a:t> </a:t>
                </a:r>
                <a:r>
                  <a:rPr lang="en-US" sz="500" dirty="0" err="1">
                    <a:latin typeface="DIN Condensed" pitchFamily="2" charset="0"/>
                  </a:rPr>
                  <a:t>pequeño</a:t>
                </a:r>
                <a:endParaRPr lang="en-US" sz="500" dirty="0">
                  <a:latin typeface="DIN Condensed" pitchFamily="2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3825349-582B-834B-876C-ACE19295B93A}"/>
                  </a:ext>
                </a:extLst>
              </p:cNvPr>
              <p:cNvSpPr txBox="1"/>
              <p:nvPr/>
            </p:nvSpPr>
            <p:spPr>
              <a:xfrm>
                <a:off x="6649631" y="1283784"/>
                <a:ext cx="69281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err="1">
                    <a:latin typeface="DIN Condensed" pitchFamily="2" charset="0"/>
                  </a:rPr>
                  <a:t>Pocos</a:t>
                </a:r>
                <a:r>
                  <a:rPr lang="en-US" sz="500" dirty="0">
                    <a:latin typeface="DIN Condensed" pitchFamily="2" charset="0"/>
                  </a:rPr>
                  <a:t> </a:t>
                </a:r>
                <a:r>
                  <a:rPr lang="en-US" sz="500" dirty="0" err="1">
                    <a:latin typeface="DIN Condensed" pitchFamily="2" charset="0"/>
                  </a:rPr>
                  <a:t>estudios</a:t>
                </a:r>
                <a:r>
                  <a:rPr lang="en-US" sz="500" dirty="0">
                    <a:latin typeface="DIN Condensed" pitchFamily="2" charset="0"/>
                  </a:rPr>
                  <a:t> </a:t>
                </a:r>
                <a:r>
                  <a:rPr lang="en-US" sz="500" dirty="0" err="1">
                    <a:latin typeface="DIN Condensed" pitchFamily="2" charset="0"/>
                  </a:rPr>
                  <a:t>pequeños</a:t>
                </a:r>
                <a:endParaRPr lang="en-US" sz="500" dirty="0">
                  <a:latin typeface="DIN Condensed" pitchFamily="2" charset="0"/>
                </a:endParaRP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42C8EC8-9AB6-AF4F-BCB3-72BD59758344}"/>
                </a:ext>
              </a:extLst>
            </p:cNvPr>
            <p:cNvSpPr txBox="1"/>
            <p:nvPr/>
          </p:nvSpPr>
          <p:spPr>
            <a:xfrm>
              <a:off x="6649631" y="1379995"/>
              <a:ext cx="726481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err="1">
                  <a:latin typeface="DIN Condensed" pitchFamily="2" charset="0"/>
                </a:rPr>
                <a:t>Estudios</a:t>
              </a:r>
              <a:r>
                <a:rPr lang="en-US" sz="500" dirty="0">
                  <a:latin typeface="DIN Condensed" pitchFamily="2" charset="0"/>
                </a:rPr>
                <a:t> multiples/</a:t>
              </a:r>
              <a:r>
                <a:rPr lang="en-US" sz="500" dirty="0" err="1">
                  <a:latin typeface="DIN Condensed" pitchFamily="2" charset="0"/>
                </a:rPr>
                <a:t>grandes</a:t>
              </a:r>
              <a:endParaRPr lang="en-US" sz="500" dirty="0">
                <a:latin typeface="DIN Condensed" pitchFamily="2" charset="0"/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F842E25B-8485-8047-A411-F54B3863013D}"/>
              </a:ext>
            </a:extLst>
          </p:cNvPr>
          <p:cNvSpPr txBox="1"/>
          <p:nvPr/>
        </p:nvSpPr>
        <p:spPr>
          <a:xfrm rot="16200000">
            <a:off x="6605790" y="1192702"/>
            <a:ext cx="622286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" dirty="0">
                <a:latin typeface="DIN Condensed" pitchFamily="2" charset="0"/>
              </a:rPr>
              <a:t>NIVEL DE EVIDENCIA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7F888B0F-0905-6A46-8DA9-ECE8C830016F}"/>
              </a:ext>
            </a:extLst>
          </p:cNvPr>
          <p:cNvSpPr/>
          <p:nvPr/>
        </p:nvSpPr>
        <p:spPr>
          <a:xfrm>
            <a:off x="6195099" y="4636069"/>
            <a:ext cx="630086" cy="114541"/>
          </a:xfrm>
          <a:prstGeom prst="roundRect">
            <a:avLst>
              <a:gd name="adj" fmla="val 48180"/>
            </a:avLst>
          </a:prstGeom>
          <a:solidFill>
            <a:srgbClr val="A58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30" dirty="0"/>
              <a:t>DINAMICO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D9695FDF-8FC7-1C47-A49D-5B58644C7697}"/>
              </a:ext>
            </a:extLst>
          </p:cNvPr>
          <p:cNvSpPr/>
          <p:nvPr/>
        </p:nvSpPr>
        <p:spPr>
          <a:xfrm>
            <a:off x="6214907" y="2730245"/>
            <a:ext cx="623070" cy="109274"/>
          </a:xfrm>
          <a:prstGeom prst="roundRect">
            <a:avLst>
              <a:gd name="adj" fmla="val 499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ESTATICO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A7EBB8F0-84C6-A34F-AD3F-86CDDA3E6E33}"/>
              </a:ext>
            </a:extLst>
          </p:cNvPr>
          <p:cNvSpPr/>
          <p:nvPr/>
        </p:nvSpPr>
        <p:spPr>
          <a:xfrm>
            <a:off x="1245843" y="3944511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A42215E1-AC85-F344-93C6-7D324FE00D14}"/>
              </a:ext>
            </a:extLst>
          </p:cNvPr>
          <p:cNvSpPr/>
          <p:nvPr/>
        </p:nvSpPr>
        <p:spPr>
          <a:xfrm>
            <a:off x="3596023" y="2729272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D34ADA48-09BC-FC4E-8A78-69E08CDFA84C}"/>
              </a:ext>
            </a:extLst>
          </p:cNvPr>
          <p:cNvSpPr/>
          <p:nvPr/>
        </p:nvSpPr>
        <p:spPr>
          <a:xfrm>
            <a:off x="8264429" y="1756635"/>
            <a:ext cx="109728" cy="109728"/>
          </a:xfrm>
          <a:prstGeom prst="roundRect">
            <a:avLst>
              <a:gd name="adj" fmla="val 499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B9F8DA19-419F-2446-B555-B3AEEDE3B3D0}"/>
              </a:ext>
            </a:extLst>
          </p:cNvPr>
          <p:cNvSpPr/>
          <p:nvPr/>
        </p:nvSpPr>
        <p:spPr>
          <a:xfrm>
            <a:off x="6202050" y="3196257"/>
            <a:ext cx="595034" cy="11888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100" dirty="0"/>
              <a:t>MANIOBRA</a:t>
            </a:r>
          </a:p>
        </p:txBody>
      </p:sp>
    </p:spTree>
    <p:extLst>
      <p:ext uri="{BB962C8B-B14F-4D97-AF65-F5344CB8AC3E}">
        <p14:creationId xmlns:p14="http://schemas.microsoft.com/office/powerpoint/2010/main" val="49191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1892</Words>
  <Application>Microsoft Macintosh PowerPoint</Application>
  <PresentationFormat>Letter Paper (8.5x11 in)</PresentationFormat>
  <Paragraphs>172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77</cp:revision>
  <dcterms:created xsi:type="dcterms:W3CDTF">2021-03-22T19:36:03Z</dcterms:created>
  <dcterms:modified xsi:type="dcterms:W3CDTF">2021-03-25T06:47:42Z</dcterms:modified>
</cp:coreProperties>
</file>