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0"/>
    <p:restoredTop sz="95921"/>
  </p:normalViewPr>
  <p:slideViewPr>
    <p:cSldViewPr snapToGrid="0" snapToObjects="1">
      <p:cViewPr>
        <p:scale>
          <a:sx n="125" d="100"/>
          <a:sy n="125" d="100"/>
        </p:scale>
        <p:origin x="-920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A85C-FA0A-5F4D-8463-EB6F5149D317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9F59-F37E-C04C-AF73-653BA9DF8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7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2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7B6A-F078-7B45-81B2-B68E6FCE6D85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84AB-248E-4A49-AE6E-41C88B69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11992" y="14613"/>
            <a:ext cx="5143500" cy="6858000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3620872" y="2534007"/>
            <a:ext cx="4948193" cy="4258430"/>
          </a:xfrm>
          <a:prstGeom prst="rect">
            <a:avLst/>
          </a:prstGeom>
          <a:noFill/>
          <a:ln w="889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3620872" y="2520201"/>
            <a:ext cx="4948193" cy="438274"/>
          </a:xfrm>
          <a:prstGeom prst="rect">
            <a:avLst/>
          </a:prstGeom>
          <a:solidFill>
            <a:schemeClr val="tx1"/>
          </a:solidFill>
          <a:ln w="889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TÉCNICA DO PROCEDIMENTO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5865868" y="3151347"/>
            <a:ext cx="2789624" cy="2826003"/>
            <a:chOff x="2762990" y="1311740"/>
            <a:chExt cx="3719497" cy="37680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l="28914" t="8375" r="12760" b="25164"/>
            <a:stretch>
              <a:fillRect/>
            </a:stretch>
          </p:blipFill>
          <p:spPr>
            <a:xfrm>
              <a:off x="3091963" y="1330696"/>
              <a:ext cx="3274085" cy="297949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069162" y="2279259"/>
              <a:ext cx="155427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defRPr/>
              </a:pP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Borda lateral do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  <a:p>
              <a:pPr algn="ctr" defTabSz="342900">
                <a:defRPr/>
              </a:pPr>
              <a:r>
                <a:rPr lang="en-US" sz="1125" b="1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eitoral maior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83354" y="1311740"/>
              <a:ext cx="127214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defRPr/>
              </a:pP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Base da axila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03128" y="3180179"/>
              <a:ext cx="862921" cy="1899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345405">
              <a:off x="5214905" y="3161975"/>
              <a:ext cx="862921" cy="1899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345405">
              <a:off x="4747428" y="4251458"/>
              <a:ext cx="862921" cy="658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4029646">
              <a:off x="5687713" y="2933531"/>
              <a:ext cx="862921" cy="726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79277" y="3756193"/>
              <a:ext cx="169747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defRPr/>
              </a:pP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Borda lateral do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  <a:p>
              <a:pPr algn="ctr" defTabSz="342900">
                <a:defRPr/>
              </a:pPr>
              <a:r>
                <a:rPr lang="en-US" sz="1125" b="1" dirty="0">
                  <a:solidFill>
                    <a:prstClr val="black"/>
                  </a:solidFill>
                  <a:latin typeface="Calibri"/>
                </a:rPr>
                <a:t>l</a:t>
              </a: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atissimo do dorse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62990" y="4048581"/>
              <a:ext cx="2303428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defRPr/>
              </a:pP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Dobra inframamária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  <a:p>
              <a:pPr algn="ctr" defTabSz="342900">
                <a:defRPr/>
              </a:pPr>
              <a:r>
                <a:rPr lang="en-US" sz="1125" b="1" dirty="0" smtClean="0">
                  <a:solidFill>
                    <a:prstClr val="black"/>
                  </a:solidFill>
                  <a:latin typeface="Calibri"/>
                </a:rPr>
                <a:t>(entre a quinta e a sexta costelas)</a:t>
              </a:r>
              <a:endParaRPr lang="en-US" sz="1125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450303" y="3365286"/>
            <a:ext cx="1396338" cy="1861912"/>
            <a:chOff x="3901404" y="4744760"/>
            <a:chExt cx="1861784" cy="2482549"/>
          </a:xfrm>
        </p:grpSpPr>
        <p:cxnSp>
          <p:nvCxnSpPr>
            <p:cNvPr id="31" name="Straight Connector 30"/>
            <p:cNvCxnSpPr/>
            <p:nvPr/>
          </p:nvCxnSpPr>
          <p:spPr>
            <a:xfrm rot="16200000" flipH="1">
              <a:off x="3686410" y="5122501"/>
              <a:ext cx="1104331" cy="348849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901404" y="6550165"/>
              <a:ext cx="526934" cy="35379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4882121" y="6822597"/>
              <a:ext cx="637314" cy="40471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4827793" y="6073062"/>
              <a:ext cx="935395" cy="23595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 flipH="1">
            <a:off x="3623805" y="453611"/>
            <a:ext cx="2976570" cy="1984265"/>
          </a:xfrm>
          <a:prstGeom prst="rect">
            <a:avLst/>
          </a:prstGeom>
          <a:noFill/>
          <a:ln w="889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 flipH="1">
            <a:off x="3607258" y="421689"/>
            <a:ext cx="2993117" cy="438274"/>
          </a:xfrm>
          <a:prstGeom prst="rect">
            <a:avLst/>
          </a:prstGeom>
          <a:solidFill>
            <a:schemeClr val="tx1"/>
          </a:solidFill>
          <a:ln w="889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PREPARAÇÃO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6754825" y="453611"/>
            <a:ext cx="1786634" cy="1984265"/>
          </a:xfrm>
          <a:prstGeom prst="rect">
            <a:avLst/>
          </a:prstGeom>
          <a:noFill/>
          <a:ln w="889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/>
          <p:cNvSpPr/>
          <p:nvPr/>
        </p:nvSpPr>
        <p:spPr>
          <a:xfrm flipH="1">
            <a:off x="6744892" y="421689"/>
            <a:ext cx="1796566" cy="438274"/>
          </a:xfrm>
          <a:prstGeom prst="rect">
            <a:avLst/>
          </a:prstGeom>
          <a:solidFill>
            <a:schemeClr val="tx1"/>
          </a:solidFill>
          <a:ln w="889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MATERIAIS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722393" y="901097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884660" y="865966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OBTER CONSENTIMENTO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722393" y="1241478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83123" y="1209189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POSICIONAR O PACIENTE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324365" y="908262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48144" y="808897"/>
            <a:ext cx="1079482" cy="36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CHECAR EXAMES</a:t>
            </a:r>
          </a:p>
          <a:p>
            <a:pPr defTabSz="342900">
              <a:defRPr/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LABORITORIAIS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722393" y="1834638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96356" y="1793157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“TIME OUT”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324365" y="1615565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45130" y="1579888"/>
            <a:ext cx="118494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850" dirty="0" smtClean="0">
                <a:solidFill>
                  <a:prstClr val="black"/>
                </a:solidFill>
                <a:latin typeface="Calibri"/>
              </a:rPr>
              <a:t>CHECAR RADIOGRAFIA</a:t>
            </a:r>
            <a:endParaRPr lang="en-US" sz="8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481379" y="1780642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Lado_____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833902" y="916485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000933" y="881354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Kit de dreno de tórax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833902" y="1160544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999396" y="1117103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Tubo torácico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833902" y="1648662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833902" y="1892721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00933" y="1846431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Luva estéril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722393" y="1494255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880056" y="1460977"/>
            <a:ext cx="113524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950" dirty="0" smtClean="0">
                <a:solidFill>
                  <a:prstClr val="black"/>
                </a:solidFill>
                <a:latin typeface="Calibri"/>
              </a:rPr>
              <a:t>MONITORAMENTO</a:t>
            </a:r>
            <a:endParaRPr lang="en-US" sz="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833902" y="2136780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997725" y="2039133"/>
            <a:ext cx="149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Touca, máscara, avental descartável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575" y="1776555"/>
            <a:ext cx="454148" cy="274085"/>
          </a:xfrm>
          <a:prstGeom prst="rect">
            <a:avLst/>
          </a:prstGeom>
        </p:spPr>
      </p:pic>
      <p:sp>
        <p:nvSpPr>
          <p:cNvPr id="161" name="Rectangle 160"/>
          <p:cNvSpPr/>
          <p:nvPr/>
        </p:nvSpPr>
        <p:spPr>
          <a:xfrm>
            <a:off x="5308279" y="1233552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428912" y="1201345"/>
            <a:ext cx="1220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CHECAR MEDICAÇÕES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03267" y="1601953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Anestésico local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102360" y="6031622"/>
            <a:ext cx="2571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16-22 Fr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– pneumotórax estável</a:t>
            </a:r>
          </a:p>
          <a:p>
            <a:pPr defTabSz="342900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24-28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Fr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– pneumotórax hipertensivo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28-32 Fr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– empiema/hemotórax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 flipH="1">
            <a:off x="6366425" y="2946698"/>
            <a:ext cx="2015295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1125" b="1" dirty="0" smtClean="0">
                <a:solidFill>
                  <a:prstClr val="black"/>
                </a:solidFill>
                <a:latin typeface="Calibri"/>
              </a:rPr>
              <a:t>O TRIÂNGULO DE SEGURANÇA</a:t>
            </a:r>
            <a:endParaRPr lang="en-US" sz="112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 flipH="1">
            <a:off x="6047093" y="5795777"/>
            <a:ext cx="2103461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1125" b="1" dirty="0" smtClean="0">
                <a:solidFill>
                  <a:prstClr val="black"/>
                </a:solidFill>
                <a:latin typeface="Calibri"/>
              </a:rPr>
              <a:t>TAMANHO DO TUBO TORÁCICO</a:t>
            </a:r>
            <a:endParaRPr lang="en-US" sz="112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858384" y="2882570"/>
            <a:ext cx="2270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Paramentação, antissepsia e colocação de campos estéreis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833902" y="1404603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005124" y="1293531"/>
            <a:ext cx="155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Sistema para drenagem em selo d’água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15776" y="3366109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4785" y="3275114"/>
            <a:ext cx="2333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Anestesia da pele e subcutâneo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15776" y="3056456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52099" y="3664912"/>
            <a:ext cx="22579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Fazer uma incisão de 1.5 a 2 cm através do tecido até a costela 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15776" y="3793312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51528" y="4258741"/>
            <a:ext cx="2422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Dissecar acima da costela superiormente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15776" y="4438059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40823" y="4649683"/>
            <a:ext cx="23614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Penetrar músculo e pleura por dissecação sem corte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715776" y="4714899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57872" y="5088983"/>
            <a:ext cx="24189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Palpar espaço pleural para garantir que o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pulmão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não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esteja aderente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22393" y="5171136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50946" y="5749366"/>
            <a:ext cx="2375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Direcionar e desgrampear o tubo enquanto ele passa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direcionar para parte anterior por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r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direcionar para parte inferior por              fluido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15776" y="5837616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79E5274-0B67-2F40-AD8F-C4DDCEAF5E02}"/>
              </a:ext>
            </a:extLst>
          </p:cNvPr>
          <p:cNvSpPr/>
          <p:nvPr/>
        </p:nvSpPr>
        <p:spPr>
          <a:xfrm flipH="1">
            <a:off x="3524249" y="-27303"/>
            <a:ext cx="5143499" cy="374867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defRPr/>
            </a:pPr>
            <a:r>
              <a:rPr lang="en-US" sz="1900" dirty="0">
                <a:solidFill>
                  <a:prstClr val="white"/>
                </a:solidFill>
              </a:rPr>
              <a:t>INSERÇÃO DE DRENO DE TÓRAX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D26A1D93-836A-7649-9E86-08840F5E504B}"/>
              </a:ext>
            </a:extLst>
          </p:cNvPr>
          <p:cNvSpPr/>
          <p:nvPr/>
        </p:nvSpPr>
        <p:spPr>
          <a:xfrm>
            <a:off x="7166858" y="-52862"/>
            <a:ext cx="80635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25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pPr algn="r"/>
            <a:r>
              <a:rPr lang="en-US" sz="825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CC83B0CC-162C-5C46-A35E-3EE00121FA81}"/>
              </a:ext>
            </a:extLst>
          </p:cNvPr>
          <p:cNvSpPr/>
          <p:nvPr/>
        </p:nvSpPr>
        <p:spPr>
          <a:xfrm>
            <a:off x="7765598" y="-37736"/>
            <a:ext cx="58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 smtClean="0"/>
              <a:t>A versão mais recente→</a:t>
            </a:r>
            <a:endParaRPr lang="en-US" sz="600" dirty="0"/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18A888C2-1002-DF4C-A6FB-5D44F821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482" y="-52862"/>
            <a:ext cx="378920" cy="3789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505A534-6340-2E4E-B521-BDA8780AA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074" y="131357"/>
            <a:ext cx="95096" cy="9509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35ADF418-F6DC-174D-93B7-650387FABB7A}"/>
              </a:ext>
            </a:extLst>
          </p:cNvPr>
          <p:cNvGrpSpPr/>
          <p:nvPr/>
        </p:nvGrpSpPr>
        <p:grpSpPr>
          <a:xfrm>
            <a:off x="6668959" y="-151014"/>
            <a:ext cx="688842" cy="575873"/>
            <a:chOff x="6101458" y="1063724"/>
            <a:chExt cx="918456" cy="767830"/>
          </a:xfrm>
        </p:grpSpPr>
        <p:pic>
          <p:nvPicPr>
            <p:cNvPr id="81" name="Picture 80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69CB8F0C-C06C-F848-961A-05DA52CD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01458" y="1063724"/>
              <a:ext cx="918456" cy="76783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FAA1B46-52AE-3E49-BDF5-B309A1727DBD}"/>
                </a:ext>
              </a:extLst>
            </p:cNvPr>
            <p:cNvSpPr txBox="1"/>
            <p:nvPr/>
          </p:nvSpPr>
          <p:spPr>
            <a:xfrm>
              <a:off x="6274181" y="1259660"/>
              <a:ext cx="56254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49943" y="233773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 smtClean="0"/>
              <a:t>Tradução: @HappyDays_EM</a:t>
            </a:r>
            <a:endParaRPr lang="en-US" sz="600" i="1" dirty="0"/>
          </a:p>
        </p:txBody>
      </p:sp>
    </p:spTree>
    <p:extLst>
      <p:ext uri="{BB962C8B-B14F-4D97-AF65-F5344CB8AC3E}">
        <p14:creationId xmlns:p14="http://schemas.microsoft.com/office/powerpoint/2010/main" val="105643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24249" y="14613"/>
            <a:ext cx="5143500" cy="6858000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3620872" y="476913"/>
            <a:ext cx="4948193" cy="3514946"/>
          </a:xfrm>
          <a:prstGeom prst="rect">
            <a:avLst/>
          </a:prstGeom>
          <a:noFill/>
          <a:ln w="889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3620872" y="435495"/>
            <a:ext cx="4948193" cy="438274"/>
          </a:xfrm>
          <a:prstGeom prst="rect">
            <a:avLst/>
          </a:prstGeom>
          <a:solidFill>
            <a:schemeClr val="tx1"/>
          </a:solidFill>
          <a:ln w="889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TÉCNICA DE FIXAÇÃO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911393" y="1847681"/>
            <a:ext cx="3752433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Apertar o tubo com a técnica bailarina</a:t>
            </a:r>
            <a:endParaRPr lang="en-US" sz="1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 flipH="1">
            <a:off x="3634537" y="4088501"/>
            <a:ext cx="4906922" cy="2632670"/>
          </a:xfrm>
          <a:prstGeom prst="rect">
            <a:avLst/>
          </a:prstGeom>
          <a:noFill/>
          <a:ln w="889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3636469" y="4088501"/>
            <a:ext cx="4932596" cy="374867"/>
          </a:xfrm>
          <a:prstGeom prst="rect">
            <a:avLst/>
          </a:prstGeom>
          <a:solidFill>
            <a:schemeClr val="accent2"/>
          </a:solidFill>
          <a:ln w="889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PROCEDIMENTOS DE EMERGÊNCIA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393" y="946500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5776" y="1916712"/>
            <a:ext cx="167347" cy="167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5545" y="850858"/>
            <a:ext cx="461680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Conectar ao sistema de drenagem em selo d’ água e desgrampear o tubo</a:t>
            </a:r>
            <a:r>
              <a:rPr lang="en-US" sz="1150" dirty="0">
                <a:solidFill>
                  <a:prstClr val="black"/>
                </a:solidFill>
                <a:latin typeface="Calibri"/>
              </a:rPr>
              <a:t>   </a:t>
            </a:r>
          </a:p>
          <a:p>
            <a:pPr defTabSz="342900">
              <a:defRPr/>
            </a:pPr>
            <a:r>
              <a:rPr lang="en-US" sz="1150" dirty="0">
                <a:solidFill>
                  <a:prstClr val="black"/>
                </a:solidFill>
                <a:latin typeface="Calibri"/>
              </a:rPr>
              <a:t>  - </a:t>
            </a: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Não drenar mais de 1.5 litros se é uma efusão crônica</a:t>
            </a:r>
            <a:r>
              <a:rPr lang="en-US" sz="1150" dirty="0">
                <a:solidFill>
                  <a:prstClr val="black"/>
                </a:solidFill>
                <a:latin typeface="Calibri"/>
              </a:rPr>
              <a:t>     </a:t>
            </a:r>
          </a:p>
          <a:p>
            <a:pPr defTabSz="342900">
              <a:defRPr/>
            </a:pPr>
            <a:r>
              <a:rPr lang="en-US" sz="1150" dirty="0">
                <a:solidFill>
                  <a:prstClr val="black"/>
                </a:solidFill>
                <a:latin typeface="Calibri"/>
              </a:rPr>
              <a:t>  - </a:t>
            </a: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Guardar o sistema de dreno pelo menos 100 centímetros abaixo do paciente</a:t>
            </a:r>
            <a:endParaRPr lang="en-US" sz="115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150" dirty="0">
                <a:solidFill>
                  <a:prstClr val="black"/>
                </a:solidFill>
                <a:latin typeface="Calibri"/>
              </a:rPr>
              <a:t>  - </a:t>
            </a: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Checar oscilação com respiracões</a:t>
            </a:r>
            <a:endParaRPr lang="en-US" sz="11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10946" t="2275" r="37199" b="60708"/>
          <a:stretch>
            <a:fillRect/>
          </a:stretch>
        </p:blipFill>
        <p:spPr>
          <a:xfrm>
            <a:off x="4146056" y="2152293"/>
            <a:ext cx="1650580" cy="1742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t="53044" r="37199" b="7390"/>
          <a:stretch>
            <a:fillRect/>
          </a:stretch>
        </p:blipFill>
        <p:spPr>
          <a:xfrm>
            <a:off x="6203949" y="2138486"/>
            <a:ext cx="1914604" cy="17843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24253" y="4484452"/>
            <a:ext cx="49069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Tubo mal colocado 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sym typeface="Wingdings"/>
              </a:rPr>
              <a:t> radiografia, consulta cirúrgica IMEDIATAMENTE</a:t>
            </a: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Não há oscilação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sym typeface="Wingdings"/>
              </a:rPr>
              <a:t> considerar tubo mal colocado, radiografia, retirar</a:t>
            </a: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Retorno significante de sangue 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en-US" sz="1300" dirty="0">
                <a:solidFill>
                  <a:prstClr val="black"/>
                </a:solidFill>
                <a:sym typeface="Wingdings"/>
              </a:rPr>
              <a:t>consulta cirúrgica </a:t>
            </a:r>
            <a:r>
              <a:rPr lang="en-US" sz="1300" dirty="0" smtClean="0">
                <a:solidFill>
                  <a:prstClr val="black"/>
                </a:solidFill>
                <a:sym typeface="Wingdings"/>
              </a:rPr>
              <a:t>IMEDIATAMENTE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sym typeface="Wingdings"/>
              </a:rPr>
              <a:t>, protocolo de tranfusão massiva</a:t>
            </a: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Sangramento no local de inserção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sym typeface="Wingdings"/>
              </a:rPr>
              <a:t> considerar apertar suturas, aplicar curativo de pressão. Se continua consulta cirúrgica.</a:t>
            </a:r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F075E82-C8F3-3448-85D5-9C54482D74B6}"/>
              </a:ext>
            </a:extLst>
          </p:cNvPr>
          <p:cNvSpPr/>
          <p:nvPr/>
        </p:nvSpPr>
        <p:spPr>
          <a:xfrm flipH="1">
            <a:off x="3524249" y="-27303"/>
            <a:ext cx="5143499" cy="374867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defRPr/>
            </a:pPr>
            <a:r>
              <a:rPr lang="en-US" sz="1900" dirty="0">
                <a:solidFill>
                  <a:prstClr val="white"/>
                </a:solidFill>
              </a:rPr>
              <a:t>INSERÇÃO </a:t>
            </a:r>
            <a:r>
              <a:rPr lang="en-US" sz="1900" dirty="0" smtClean="0">
                <a:solidFill>
                  <a:prstClr val="white"/>
                </a:solidFill>
              </a:rPr>
              <a:t>DE DRENO DE TÓRAX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4C5A115-3CF3-4B4E-8009-74DA75F0688A}"/>
              </a:ext>
            </a:extLst>
          </p:cNvPr>
          <p:cNvSpPr/>
          <p:nvPr/>
        </p:nvSpPr>
        <p:spPr>
          <a:xfrm>
            <a:off x="7166858" y="-37736"/>
            <a:ext cx="80635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25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pPr algn="r"/>
            <a:r>
              <a:rPr lang="en-US" sz="825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F3FE0B2-CE10-8544-B612-0BF8A7346295}"/>
              </a:ext>
            </a:extLst>
          </p:cNvPr>
          <p:cNvSpPr/>
          <p:nvPr/>
        </p:nvSpPr>
        <p:spPr>
          <a:xfrm>
            <a:off x="7765598" y="-37736"/>
            <a:ext cx="58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 smtClean="0"/>
              <a:t>A versão mais recente→</a:t>
            </a:r>
            <a:endParaRPr lang="en-US" sz="60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F627CB5-B77C-CF4F-9547-0CC74A38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482" y="-52862"/>
            <a:ext cx="378920" cy="378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798B9F6-95D5-E746-915F-DBF40EBE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074" y="131357"/>
            <a:ext cx="95096" cy="9509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A036DC7-5D02-3E4F-A94B-AC405CD158F9}"/>
              </a:ext>
            </a:extLst>
          </p:cNvPr>
          <p:cNvGrpSpPr/>
          <p:nvPr/>
        </p:nvGrpSpPr>
        <p:grpSpPr>
          <a:xfrm>
            <a:off x="6656259" y="-151014"/>
            <a:ext cx="688842" cy="575873"/>
            <a:chOff x="6101458" y="1063724"/>
            <a:chExt cx="918456" cy="767830"/>
          </a:xfrm>
        </p:grpSpPr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84A62D61-FC0B-014F-99C3-13B3D65E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01458" y="1063724"/>
              <a:ext cx="918456" cy="7678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0531DBD-B116-A54D-83AA-D6CE8D712C44}"/>
                </a:ext>
              </a:extLst>
            </p:cNvPr>
            <p:cNvSpPr txBox="1"/>
            <p:nvPr/>
          </p:nvSpPr>
          <p:spPr>
            <a:xfrm>
              <a:off x="6288434" y="1240481"/>
              <a:ext cx="56254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43425" y="252188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 smtClean="0"/>
              <a:t>Tradução: @HappyDays_EM</a:t>
            </a:r>
            <a:endParaRPr lang="en-US" sz="600" i="1" dirty="0"/>
          </a:p>
        </p:txBody>
      </p:sp>
    </p:spTree>
    <p:extLst>
      <p:ext uri="{BB962C8B-B14F-4D97-AF65-F5344CB8AC3E}">
        <p14:creationId xmlns:p14="http://schemas.microsoft.com/office/powerpoint/2010/main" val="13871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12898</TotalTime>
  <Words>286</Words>
  <Application>Microsoft Macintosh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Futura Condensed Medium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Cunningham</dc:creator>
  <cp:lastModifiedBy>Richard Cunningham</cp:lastModifiedBy>
  <cp:revision>38</cp:revision>
  <cp:lastPrinted>2021-01-01T03:10:20Z</cp:lastPrinted>
  <dcterms:created xsi:type="dcterms:W3CDTF">2020-12-31T23:34:59Z</dcterms:created>
  <dcterms:modified xsi:type="dcterms:W3CDTF">2021-04-28T21:29:11Z</dcterms:modified>
</cp:coreProperties>
</file>