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339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000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18"/>
    <p:restoredTop sz="96208"/>
  </p:normalViewPr>
  <p:slideViewPr>
    <p:cSldViewPr snapToGrid="0" snapToObjects="1">
      <p:cViewPr>
        <p:scale>
          <a:sx n="61" d="100"/>
          <a:sy n="61" d="100"/>
        </p:scale>
        <p:origin x="2048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49CEE-DA7F-0E4E-B52B-7AEFBCBB4DBA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27045-5951-D040-A18F-01C5F4377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Stepwise approach for Chugging/Chatter</a:t>
            </a:r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/articles/PMC6026563/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circuit</a:t>
            </a:r>
          </a:p>
          <a:p>
            <a:endParaRPr lang="en-US" dirty="0"/>
          </a:p>
          <a:p>
            <a:r>
              <a:rPr lang="en-US" dirty="0"/>
              <a:t>Indications (EOLIA + others?)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Has also been used lower flow, higher sweep (</a:t>
            </a:r>
            <a:r>
              <a:rPr lang="en-US" dirty="0"/>
              <a:t>ECCO2R)</a:t>
            </a:r>
          </a:p>
          <a:p>
            <a:pPr marL="171450" indent="-171450">
              <a:buFont typeface="Wingdings" pitchFamily="2" charset="2"/>
              <a:buChar char="à"/>
            </a:pPr>
            <a:endParaRPr lang="en-US" dirty="0"/>
          </a:p>
          <a:p>
            <a:pPr marL="171450" indent="-171450">
              <a:buFont typeface="Wingdings" pitchFamily="2" charset="2"/>
              <a:buChar char="à"/>
            </a:pPr>
            <a:r>
              <a:rPr lang="en-US" b="1" dirty="0"/>
              <a:t>Series vs parallel physiology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b="1" dirty="0"/>
              <a:t>Shunt physiology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5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0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8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3/14/21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2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3/14/21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6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9488-CC60-4C4D-81AC-57F16C929824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6783727/" TargetMode="External"/><Relationship Id="rId13" Type="http://schemas.openxmlformats.org/officeDocument/2006/relationships/image" Target="../media/image5.tiff"/><Relationship Id="rId18" Type="http://schemas.openxmlformats.org/officeDocument/2006/relationships/hyperlink" Target="https://journals.sagepub.com/doi/full/10.5301/ijao.5000373" TargetMode="External"/><Relationship Id="rId3" Type="http://schemas.openxmlformats.org/officeDocument/2006/relationships/hyperlink" Target="https://www.ncbi.nlm.nih.gov/pmc/articles/PMC5723895/" TargetMode="External"/><Relationship Id="rId7" Type="http://schemas.openxmlformats.org/officeDocument/2006/relationships/hyperlink" Target="https://creativecommons.org/licenses/by-sa/3.0/" TargetMode="External"/><Relationship Id="rId12" Type="http://schemas.microsoft.com/office/2007/relationships/hdphoto" Target="../media/hdphoto1.wdp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ubmed.ncbi.nlm.nih.gov/33455885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2.tiff"/><Relationship Id="rId15" Type="http://schemas.openxmlformats.org/officeDocument/2006/relationships/hyperlink" Target="https://icm-experimental.springeropen.com/articles/10.1186/s40635-019-0249-y" TargetMode="External"/><Relationship Id="rId10" Type="http://schemas.openxmlformats.org/officeDocument/2006/relationships/hyperlink" Target="https://www.ncbi.nlm.nih.gov/pmc/articles/PMC4251903/" TargetMode="External"/><Relationship Id="rId4" Type="http://schemas.openxmlformats.org/officeDocument/2006/relationships/image" Target="../media/image1.emf"/><Relationship Id="rId9" Type="http://schemas.openxmlformats.org/officeDocument/2006/relationships/hyperlink" Target="https://twitter.com/JonahRubinMD/status/1319677571869609984?s=20" TargetMode="External"/><Relationship Id="rId14" Type="http://schemas.openxmlformats.org/officeDocument/2006/relationships/hyperlink" Target="https://ccforum.biomedcentral.com/articles/10.1186/s13054-016-1570-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ounded Rectangle 376">
            <a:extLst>
              <a:ext uri="{FF2B5EF4-FFF2-40B4-BE49-F238E27FC236}">
                <a16:creationId xmlns:a16="http://schemas.microsoft.com/office/drawing/2014/main" id="{0DC8CC72-0142-3743-9E1E-BF1F4A00539A}"/>
              </a:ext>
            </a:extLst>
          </p:cNvPr>
          <p:cNvSpPr/>
          <p:nvPr/>
        </p:nvSpPr>
        <p:spPr>
          <a:xfrm>
            <a:off x="2642108" y="327663"/>
            <a:ext cx="2035664" cy="1236339"/>
          </a:xfrm>
          <a:prstGeom prst="roundRect">
            <a:avLst>
              <a:gd name="adj" fmla="val 620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5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6F86AF-8E1A-4C51-A096-5021664CBF21}"/>
              </a:ext>
            </a:extLst>
          </p:cNvPr>
          <p:cNvSpPr txBox="1"/>
          <p:nvPr/>
        </p:nvSpPr>
        <p:spPr>
          <a:xfrm>
            <a:off x="2622557" y="433326"/>
            <a:ext cx="2105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Team should </a:t>
            </a:r>
            <a:r>
              <a:rPr lang="en-US" sz="1000" dirty="0">
                <a:hlinkClick r:id="rId3"/>
              </a:rPr>
              <a:t>train/practice </a:t>
            </a:r>
            <a:r>
              <a:rPr lang="en-US" sz="1000" dirty="0"/>
              <a:t>&amp; </a:t>
            </a:r>
          </a:p>
          <a:p>
            <a:r>
              <a:rPr lang="en-US" sz="1000" dirty="0"/>
              <a:t>have necessary supplies at bedside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Clamp drainage &amp; return lines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Call for help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Return to pre-ECMO vent settings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Exchange of oxygenator or entire circuit may be needed</a:t>
            </a:r>
          </a:p>
        </p:txBody>
      </p:sp>
      <p:sp>
        <p:nvSpPr>
          <p:cNvPr id="215" name="Rounded Rectangle 376">
            <a:extLst>
              <a:ext uri="{FF2B5EF4-FFF2-40B4-BE49-F238E27FC236}">
                <a16:creationId xmlns:a16="http://schemas.microsoft.com/office/drawing/2014/main" id="{3012A233-1E8D-7146-B051-91BCC9C08F28}"/>
              </a:ext>
            </a:extLst>
          </p:cNvPr>
          <p:cNvSpPr/>
          <p:nvPr/>
        </p:nvSpPr>
        <p:spPr>
          <a:xfrm>
            <a:off x="23721" y="1288239"/>
            <a:ext cx="2495994" cy="775117"/>
          </a:xfrm>
          <a:prstGeom prst="roundRect">
            <a:avLst>
              <a:gd name="adj" fmla="val 985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58D898CA-D789-5940-8D98-330C0C0AFAB5}"/>
              </a:ext>
            </a:extLst>
          </p:cNvPr>
          <p:cNvSpPr/>
          <p:nvPr/>
        </p:nvSpPr>
        <p:spPr>
          <a:xfrm>
            <a:off x="3018063" y="3776174"/>
            <a:ext cx="1245717" cy="700044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1429D8C9-9E36-EE4E-9519-767A4C6D99F3}"/>
              </a:ext>
            </a:extLst>
          </p:cNvPr>
          <p:cNvSpPr/>
          <p:nvPr/>
        </p:nvSpPr>
        <p:spPr>
          <a:xfrm>
            <a:off x="2874939" y="1788341"/>
            <a:ext cx="1552250" cy="2538821"/>
          </a:xfrm>
          <a:custGeom>
            <a:avLst/>
            <a:gdLst>
              <a:gd name="connsiteX0" fmla="*/ 932242 w 1552250"/>
              <a:gd name="connsiteY0" fmla="*/ 5264 h 2538821"/>
              <a:gd name="connsiteX1" fmla="*/ 932242 w 1552250"/>
              <a:gd name="connsiteY1" fmla="*/ 5264 h 2538821"/>
              <a:gd name="connsiteX2" fmla="*/ 883177 w 1552250"/>
              <a:gd name="connsiteY2" fmla="*/ 9725 h 2538821"/>
              <a:gd name="connsiteX3" fmla="*/ 660152 w 1552250"/>
              <a:gd name="connsiteY3" fmla="*/ 804 h 2538821"/>
              <a:gd name="connsiteX4" fmla="*/ 615547 w 1552250"/>
              <a:gd name="connsiteY4" fmla="*/ 5264 h 2538821"/>
              <a:gd name="connsiteX5" fmla="*/ 606626 w 1552250"/>
              <a:gd name="connsiteY5" fmla="*/ 54330 h 2538821"/>
              <a:gd name="connsiteX6" fmla="*/ 593245 w 1552250"/>
              <a:gd name="connsiteY6" fmla="*/ 58790 h 2538821"/>
              <a:gd name="connsiteX7" fmla="*/ 566482 w 1552250"/>
              <a:gd name="connsiteY7" fmla="*/ 76632 h 2538821"/>
              <a:gd name="connsiteX8" fmla="*/ 539719 w 1552250"/>
              <a:gd name="connsiteY8" fmla="*/ 85553 h 2538821"/>
              <a:gd name="connsiteX9" fmla="*/ 526338 w 1552250"/>
              <a:gd name="connsiteY9" fmla="*/ 90014 h 2538821"/>
              <a:gd name="connsiteX10" fmla="*/ 512956 w 1552250"/>
              <a:gd name="connsiteY10" fmla="*/ 98935 h 2538821"/>
              <a:gd name="connsiteX11" fmla="*/ 472812 w 1552250"/>
              <a:gd name="connsiteY11" fmla="*/ 112316 h 2538821"/>
              <a:gd name="connsiteX12" fmla="*/ 459430 w 1552250"/>
              <a:gd name="connsiteY12" fmla="*/ 116776 h 2538821"/>
              <a:gd name="connsiteX13" fmla="*/ 446049 w 1552250"/>
              <a:gd name="connsiteY13" fmla="*/ 125697 h 2538821"/>
              <a:gd name="connsiteX14" fmla="*/ 405904 w 1552250"/>
              <a:gd name="connsiteY14" fmla="*/ 134618 h 2538821"/>
              <a:gd name="connsiteX15" fmla="*/ 374681 w 1552250"/>
              <a:gd name="connsiteY15" fmla="*/ 143539 h 2538821"/>
              <a:gd name="connsiteX16" fmla="*/ 361300 w 1552250"/>
              <a:gd name="connsiteY16" fmla="*/ 148000 h 2538821"/>
              <a:gd name="connsiteX17" fmla="*/ 312234 w 1552250"/>
              <a:gd name="connsiteY17" fmla="*/ 161381 h 2538821"/>
              <a:gd name="connsiteX18" fmla="*/ 298853 w 1552250"/>
              <a:gd name="connsiteY18" fmla="*/ 165842 h 2538821"/>
              <a:gd name="connsiteX19" fmla="*/ 272090 w 1552250"/>
              <a:gd name="connsiteY19" fmla="*/ 183684 h 2538821"/>
              <a:gd name="connsiteX20" fmla="*/ 258708 w 1552250"/>
              <a:gd name="connsiteY20" fmla="*/ 192605 h 2538821"/>
              <a:gd name="connsiteX21" fmla="*/ 245327 w 1552250"/>
              <a:gd name="connsiteY21" fmla="*/ 197065 h 2538821"/>
              <a:gd name="connsiteX22" fmla="*/ 218564 w 1552250"/>
              <a:gd name="connsiteY22" fmla="*/ 210447 h 2538821"/>
              <a:gd name="connsiteX23" fmla="*/ 205182 w 1552250"/>
              <a:gd name="connsiteY23" fmla="*/ 219368 h 2538821"/>
              <a:gd name="connsiteX24" fmla="*/ 178420 w 1552250"/>
              <a:gd name="connsiteY24" fmla="*/ 228289 h 2538821"/>
              <a:gd name="connsiteX25" fmla="*/ 165038 w 1552250"/>
              <a:gd name="connsiteY25" fmla="*/ 237210 h 2538821"/>
              <a:gd name="connsiteX26" fmla="*/ 138275 w 1552250"/>
              <a:gd name="connsiteY26" fmla="*/ 263973 h 2538821"/>
              <a:gd name="connsiteX27" fmla="*/ 111512 w 1552250"/>
              <a:gd name="connsiteY27" fmla="*/ 281815 h 2538821"/>
              <a:gd name="connsiteX28" fmla="*/ 98131 w 1552250"/>
              <a:gd name="connsiteY28" fmla="*/ 290736 h 2538821"/>
              <a:gd name="connsiteX29" fmla="*/ 89210 w 1552250"/>
              <a:gd name="connsiteY29" fmla="*/ 304117 h 2538821"/>
              <a:gd name="connsiteX30" fmla="*/ 75828 w 1552250"/>
              <a:gd name="connsiteY30" fmla="*/ 308577 h 2538821"/>
              <a:gd name="connsiteX31" fmla="*/ 57986 w 1552250"/>
              <a:gd name="connsiteY31" fmla="*/ 335340 h 2538821"/>
              <a:gd name="connsiteX32" fmla="*/ 49065 w 1552250"/>
              <a:gd name="connsiteY32" fmla="*/ 362103 h 2538821"/>
              <a:gd name="connsiteX33" fmla="*/ 44605 w 1552250"/>
              <a:gd name="connsiteY33" fmla="*/ 375485 h 2538821"/>
              <a:gd name="connsiteX34" fmla="*/ 35684 w 1552250"/>
              <a:gd name="connsiteY34" fmla="*/ 388866 h 2538821"/>
              <a:gd name="connsiteX35" fmla="*/ 26763 w 1552250"/>
              <a:gd name="connsiteY35" fmla="*/ 415629 h 2538821"/>
              <a:gd name="connsiteX36" fmla="*/ 17842 w 1552250"/>
              <a:gd name="connsiteY36" fmla="*/ 429011 h 2538821"/>
              <a:gd name="connsiteX37" fmla="*/ 4461 w 1552250"/>
              <a:gd name="connsiteY37" fmla="*/ 482536 h 2538821"/>
              <a:gd name="connsiteX38" fmla="*/ 8921 w 1552250"/>
              <a:gd name="connsiteY38" fmla="*/ 696640 h 2538821"/>
              <a:gd name="connsiteX39" fmla="*/ 4461 w 1552250"/>
              <a:gd name="connsiteY39" fmla="*/ 754626 h 2538821"/>
              <a:gd name="connsiteX40" fmla="*/ 0 w 1552250"/>
              <a:gd name="connsiteY40" fmla="*/ 834915 h 2538821"/>
              <a:gd name="connsiteX41" fmla="*/ 4461 w 1552250"/>
              <a:gd name="connsiteY41" fmla="*/ 910743 h 2538821"/>
              <a:gd name="connsiteX42" fmla="*/ 8921 w 1552250"/>
              <a:gd name="connsiteY42" fmla="*/ 924125 h 2538821"/>
              <a:gd name="connsiteX43" fmla="*/ 26763 w 1552250"/>
              <a:gd name="connsiteY43" fmla="*/ 919664 h 2538821"/>
              <a:gd name="connsiteX44" fmla="*/ 53526 w 1552250"/>
              <a:gd name="connsiteY44" fmla="*/ 910743 h 2538821"/>
              <a:gd name="connsiteX45" fmla="*/ 66907 w 1552250"/>
              <a:gd name="connsiteY45" fmla="*/ 906283 h 2538821"/>
              <a:gd name="connsiteX46" fmla="*/ 84749 w 1552250"/>
              <a:gd name="connsiteY46" fmla="*/ 901822 h 2538821"/>
              <a:gd name="connsiteX47" fmla="*/ 169499 w 1552250"/>
              <a:gd name="connsiteY47" fmla="*/ 910743 h 2538821"/>
              <a:gd name="connsiteX48" fmla="*/ 191801 w 1552250"/>
              <a:gd name="connsiteY48" fmla="*/ 915204 h 2538821"/>
              <a:gd name="connsiteX49" fmla="*/ 218564 w 1552250"/>
              <a:gd name="connsiteY49" fmla="*/ 924125 h 2538821"/>
              <a:gd name="connsiteX50" fmla="*/ 245327 w 1552250"/>
              <a:gd name="connsiteY50" fmla="*/ 919664 h 2538821"/>
              <a:gd name="connsiteX51" fmla="*/ 258708 w 1552250"/>
              <a:gd name="connsiteY51" fmla="*/ 915204 h 2538821"/>
              <a:gd name="connsiteX52" fmla="*/ 263169 w 1552250"/>
              <a:gd name="connsiteY52" fmla="*/ 901822 h 2538821"/>
              <a:gd name="connsiteX53" fmla="*/ 281011 w 1552250"/>
              <a:gd name="connsiteY53" fmla="*/ 812613 h 2538821"/>
              <a:gd name="connsiteX54" fmla="*/ 294392 w 1552250"/>
              <a:gd name="connsiteY54" fmla="*/ 817073 h 2538821"/>
              <a:gd name="connsiteX55" fmla="*/ 307774 w 1552250"/>
              <a:gd name="connsiteY55" fmla="*/ 825994 h 2538821"/>
              <a:gd name="connsiteX56" fmla="*/ 321155 w 1552250"/>
              <a:gd name="connsiteY56" fmla="*/ 852757 h 2538821"/>
              <a:gd name="connsiteX57" fmla="*/ 325616 w 1552250"/>
              <a:gd name="connsiteY57" fmla="*/ 933046 h 2538821"/>
              <a:gd name="connsiteX58" fmla="*/ 330076 w 1552250"/>
              <a:gd name="connsiteY58" fmla="*/ 964269 h 2538821"/>
              <a:gd name="connsiteX59" fmla="*/ 338997 w 1552250"/>
              <a:gd name="connsiteY59" fmla="*/ 991032 h 2538821"/>
              <a:gd name="connsiteX60" fmla="*/ 334537 w 1552250"/>
              <a:gd name="connsiteY60" fmla="*/ 1093623 h 2538821"/>
              <a:gd name="connsiteX61" fmla="*/ 330076 w 1552250"/>
              <a:gd name="connsiteY61" fmla="*/ 1115926 h 2538821"/>
              <a:gd name="connsiteX62" fmla="*/ 325616 w 1552250"/>
              <a:gd name="connsiteY62" fmla="*/ 1160531 h 2538821"/>
              <a:gd name="connsiteX63" fmla="*/ 321155 w 1552250"/>
              <a:gd name="connsiteY63" fmla="*/ 1258661 h 2538821"/>
              <a:gd name="connsiteX64" fmla="*/ 312234 w 1552250"/>
              <a:gd name="connsiteY64" fmla="*/ 1512909 h 2538821"/>
              <a:gd name="connsiteX65" fmla="*/ 307774 w 1552250"/>
              <a:gd name="connsiteY65" fmla="*/ 1727013 h 2538821"/>
              <a:gd name="connsiteX66" fmla="*/ 303313 w 1552250"/>
              <a:gd name="connsiteY66" fmla="*/ 1767157 h 2538821"/>
              <a:gd name="connsiteX67" fmla="*/ 294392 w 1552250"/>
              <a:gd name="connsiteY67" fmla="*/ 1847446 h 2538821"/>
              <a:gd name="connsiteX68" fmla="*/ 289932 w 1552250"/>
              <a:gd name="connsiteY68" fmla="*/ 1976800 h 2538821"/>
              <a:gd name="connsiteX69" fmla="*/ 285471 w 1552250"/>
              <a:gd name="connsiteY69" fmla="*/ 2021405 h 2538821"/>
              <a:gd name="connsiteX70" fmla="*/ 281011 w 1552250"/>
              <a:gd name="connsiteY70" fmla="*/ 2132917 h 2538821"/>
              <a:gd name="connsiteX71" fmla="*/ 272090 w 1552250"/>
              <a:gd name="connsiteY71" fmla="*/ 2244429 h 2538821"/>
              <a:gd name="connsiteX72" fmla="*/ 263169 w 1552250"/>
              <a:gd name="connsiteY72" fmla="*/ 2458533 h 2538821"/>
              <a:gd name="connsiteX73" fmla="*/ 258708 w 1552250"/>
              <a:gd name="connsiteY73" fmla="*/ 2471914 h 2538821"/>
              <a:gd name="connsiteX74" fmla="*/ 263169 w 1552250"/>
              <a:gd name="connsiteY74" fmla="*/ 2494216 h 2538821"/>
              <a:gd name="connsiteX75" fmla="*/ 276550 w 1552250"/>
              <a:gd name="connsiteY75" fmla="*/ 2489756 h 2538821"/>
              <a:gd name="connsiteX76" fmla="*/ 312234 w 1552250"/>
              <a:gd name="connsiteY76" fmla="*/ 2480835 h 2538821"/>
              <a:gd name="connsiteX77" fmla="*/ 330076 w 1552250"/>
              <a:gd name="connsiteY77" fmla="*/ 2476375 h 2538821"/>
              <a:gd name="connsiteX78" fmla="*/ 347918 w 1552250"/>
              <a:gd name="connsiteY78" fmla="*/ 2471914 h 2538821"/>
              <a:gd name="connsiteX79" fmla="*/ 392523 w 1552250"/>
              <a:gd name="connsiteY79" fmla="*/ 2467454 h 2538821"/>
              <a:gd name="connsiteX80" fmla="*/ 566482 w 1552250"/>
              <a:gd name="connsiteY80" fmla="*/ 2471914 h 2538821"/>
              <a:gd name="connsiteX81" fmla="*/ 579863 w 1552250"/>
              <a:gd name="connsiteY81" fmla="*/ 2476375 h 2538821"/>
              <a:gd name="connsiteX82" fmla="*/ 655692 w 1552250"/>
              <a:gd name="connsiteY82" fmla="*/ 2480835 h 2538821"/>
              <a:gd name="connsiteX83" fmla="*/ 686915 w 1552250"/>
              <a:gd name="connsiteY83" fmla="*/ 2476375 h 2538821"/>
              <a:gd name="connsiteX84" fmla="*/ 691376 w 1552250"/>
              <a:gd name="connsiteY84" fmla="*/ 2462993 h 2538821"/>
              <a:gd name="connsiteX85" fmla="*/ 695836 w 1552250"/>
              <a:gd name="connsiteY85" fmla="*/ 2405007 h 2538821"/>
              <a:gd name="connsiteX86" fmla="*/ 704757 w 1552250"/>
              <a:gd name="connsiteY86" fmla="*/ 2378244 h 2538821"/>
              <a:gd name="connsiteX87" fmla="*/ 709218 w 1552250"/>
              <a:gd name="connsiteY87" fmla="*/ 2347020 h 2538821"/>
              <a:gd name="connsiteX88" fmla="*/ 713678 w 1552250"/>
              <a:gd name="connsiteY88" fmla="*/ 2311336 h 2538821"/>
              <a:gd name="connsiteX89" fmla="*/ 722599 w 1552250"/>
              <a:gd name="connsiteY89" fmla="*/ 2275653 h 2538821"/>
              <a:gd name="connsiteX90" fmla="*/ 735981 w 1552250"/>
              <a:gd name="connsiteY90" fmla="*/ 2213206 h 2538821"/>
              <a:gd name="connsiteX91" fmla="*/ 740441 w 1552250"/>
              <a:gd name="connsiteY91" fmla="*/ 2195364 h 2538821"/>
              <a:gd name="connsiteX92" fmla="*/ 744901 w 1552250"/>
              <a:gd name="connsiteY92" fmla="*/ 2177522 h 2538821"/>
              <a:gd name="connsiteX93" fmla="*/ 753822 w 1552250"/>
              <a:gd name="connsiteY93" fmla="*/ 2150759 h 2538821"/>
              <a:gd name="connsiteX94" fmla="*/ 771664 w 1552250"/>
              <a:gd name="connsiteY94" fmla="*/ 2119536 h 2538821"/>
              <a:gd name="connsiteX95" fmla="*/ 789506 w 1552250"/>
              <a:gd name="connsiteY95" fmla="*/ 2123996 h 2538821"/>
              <a:gd name="connsiteX96" fmla="*/ 802888 w 1552250"/>
              <a:gd name="connsiteY96" fmla="*/ 2173061 h 2538821"/>
              <a:gd name="connsiteX97" fmla="*/ 798427 w 1552250"/>
              <a:gd name="connsiteY97" fmla="*/ 2235508 h 2538821"/>
              <a:gd name="connsiteX98" fmla="*/ 802888 w 1552250"/>
              <a:gd name="connsiteY98" fmla="*/ 2266732 h 2538821"/>
              <a:gd name="connsiteX99" fmla="*/ 807348 w 1552250"/>
              <a:gd name="connsiteY99" fmla="*/ 2315797 h 2538821"/>
              <a:gd name="connsiteX100" fmla="*/ 811809 w 1552250"/>
              <a:gd name="connsiteY100" fmla="*/ 2338099 h 2538821"/>
              <a:gd name="connsiteX101" fmla="*/ 816269 w 1552250"/>
              <a:gd name="connsiteY101" fmla="*/ 2369323 h 2538821"/>
              <a:gd name="connsiteX102" fmla="*/ 820730 w 1552250"/>
              <a:gd name="connsiteY102" fmla="*/ 2396086 h 2538821"/>
              <a:gd name="connsiteX103" fmla="*/ 825190 w 1552250"/>
              <a:gd name="connsiteY103" fmla="*/ 2449612 h 2538821"/>
              <a:gd name="connsiteX104" fmla="*/ 829651 w 1552250"/>
              <a:gd name="connsiteY104" fmla="*/ 2516519 h 2538821"/>
              <a:gd name="connsiteX105" fmla="*/ 843032 w 1552250"/>
              <a:gd name="connsiteY105" fmla="*/ 2512058 h 2538821"/>
              <a:gd name="connsiteX106" fmla="*/ 967926 w 1552250"/>
              <a:gd name="connsiteY106" fmla="*/ 2516519 h 2538821"/>
              <a:gd name="connsiteX107" fmla="*/ 1021452 w 1552250"/>
              <a:gd name="connsiteY107" fmla="*/ 2529900 h 2538821"/>
              <a:gd name="connsiteX108" fmla="*/ 1155266 w 1552250"/>
              <a:gd name="connsiteY108" fmla="*/ 2538821 h 2538821"/>
              <a:gd name="connsiteX109" fmla="*/ 1244476 w 1552250"/>
              <a:gd name="connsiteY109" fmla="*/ 2534361 h 2538821"/>
              <a:gd name="connsiteX110" fmla="*/ 1257858 w 1552250"/>
              <a:gd name="connsiteY110" fmla="*/ 2529900 h 2538821"/>
              <a:gd name="connsiteX111" fmla="*/ 1284621 w 1552250"/>
              <a:gd name="connsiteY111" fmla="*/ 2512058 h 2538821"/>
              <a:gd name="connsiteX112" fmla="*/ 1271239 w 1552250"/>
              <a:gd name="connsiteY112" fmla="*/ 2436230 h 2538821"/>
              <a:gd name="connsiteX113" fmla="*/ 1262318 w 1552250"/>
              <a:gd name="connsiteY113" fmla="*/ 2422849 h 2538821"/>
              <a:gd name="connsiteX114" fmla="*/ 1253397 w 1552250"/>
              <a:gd name="connsiteY114" fmla="*/ 2289034 h 2538821"/>
              <a:gd name="connsiteX115" fmla="*/ 1248937 w 1552250"/>
              <a:gd name="connsiteY115" fmla="*/ 2248890 h 2538821"/>
              <a:gd name="connsiteX116" fmla="*/ 1235555 w 1552250"/>
              <a:gd name="connsiteY116" fmla="*/ 2199824 h 2538821"/>
              <a:gd name="connsiteX117" fmla="*/ 1231095 w 1552250"/>
              <a:gd name="connsiteY117" fmla="*/ 2186443 h 2538821"/>
              <a:gd name="connsiteX118" fmla="*/ 1226634 w 1552250"/>
              <a:gd name="connsiteY118" fmla="*/ 2173061 h 2538821"/>
              <a:gd name="connsiteX119" fmla="*/ 1231095 w 1552250"/>
              <a:gd name="connsiteY119" fmla="*/ 2123996 h 2538821"/>
              <a:gd name="connsiteX120" fmla="*/ 1222174 w 1552250"/>
              <a:gd name="connsiteY120" fmla="*/ 1923274 h 2538821"/>
              <a:gd name="connsiteX121" fmla="*/ 1217713 w 1552250"/>
              <a:gd name="connsiteY121" fmla="*/ 1851906 h 2538821"/>
              <a:gd name="connsiteX122" fmla="*/ 1213253 w 1552250"/>
              <a:gd name="connsiteY122" fmla="*/ 1802841 h 2538821"/>
              <a:gd name="connsiteX123" fmla="*/ 1204332 w 1552250"/>
              <a:gd name="connsiteY123" fmla="*/ 1611040 h 2538821"/>
              <a:gd name="connsiteX124" fmla="*/ 1199871 w 1552250"/>
              <a:gd name="connsiteY124" fmla="*/ 1584277 h 2538821"/>
              <a:gd name="connsiteX125" fmla="*/ 1195411 w 1552250"/>
              <a:gd name="connsiteY125" fmla="*/ 1548593 h 2538821"/>
              <a:gd name="connsiteX126" fmla="*/ 1199871 w 1552250"/>
              <a:gd name="connsiteY126" fmla="*/ 1303266 h 2538821"/>
              <a:gd name="connsiteX127" fmla="*/ 1190950 w 1552250"/>
              <a:gd name="connsiteY127" fmla="*/ 1107005 h 2538821"/>
              <a:gd name="connsiteX128" fmla="*/ 1199871 w 1552250"/>
              <a:gd name="connsiteY128" fmla="*/ 955348 h 2538821"/>
              <a:gd name="connsiteX129" fmla="*/ 1204332 w 1552250"/>
              <a:gd name="connsiteY129" fmla="*/ 924125 h 2538821"/>
              <a:gd name="connsiteX130" fmla="*/ 1208792 w 1552250"/>
              <a:gd name="connsiteY130" fmla="*/ 910743 h 2538821"/>
              <a:gd name="connsiteX131" fmla="*/ 1213253 w 1552250"/>
              <a:gd name="connsiteY131" fmla="*/ 892901 h 2538821"/>
              <a:gd name="connsiteX132" fmla="*/ 1226634 w 1552250"/>
              <a:gd name="connsiteY132" fmla="*/ 852757 h 2538821"/>
              <a:gd name="connsiteX133" fmla="*/ 1231095 w 1552250"/>
              <a:gd name="connsiteY133" fmla="*/ 839376 h 2538821"/>
              <a:gd name="connsiteX134" fmla="*/ 1235555 w 1552250"/>
              <a:gd name="connsiteY134" fmla="*/ 825994 h 2538821"/>
              <a:gd name="connsiteX135" fmla="*/ 1248937 w 1552250"/>
              <a:gd name="connsiteY135" fmla="*/ 830455 h 2538821"/>
              <a:gd name="connsiteX136" fmla="*/ 1257858 w 1552250"/>
              <a:gd name="connsiteY136" fmla="*/ 843836 h 2538821"/>
              <a:gd name="connsiteX137" fmla="*/ 1262318 w 1552250"/>
              <a:gd name="connsiteY137" fmla="*/ 879520 h 2538821"/>
              <a:gd name="connsiteX138" fmla="*/ 1266779 w 1552250"/>
              <a:gd name="connsiteY138" fmla="*/ 928585 h 2538821"/>
              <a:gd name="connsiteX139" fmla="*/ 1280160 w 1552250"/>
              <a:gd name="connsiteY139" fmla="*/ 933046 h 2538821"/>
              <a:gd name="connsiteX140" fmla="*/ 1405054 w 1552250"/>
              <a:gd name="connsiteY140" fmla="*/ 919664 h 2538821"/>
              <a:gd name="connsiteX141" fmla="*/ 1440738 w 1552250"/>
              <a:gd name="connsiteY141" fmla="*/ 915204 h 2538821"/>
              <a:gd name="connsiteX142" fmla="*/ 1538868 w 1552250"/>
              <a:gd name="connsiteY142" fmla="*/ 919664 h 2538821"/>
              <a:gd name="connsiteX143" fmla="*/ 1547789 w 1552250"/>
              <a:gd name="connsiteY143" fmla="*/ 892901 h 2538821"/>
              <a:gd name="connsiteX144" fmla="*/ 1552250 w 1552250"/>
              <a:gd name="connsiteY144" fmla="*/ 879520 h 2538821"/>
              <a:gd name="connsiteX145" fmla="*/ 1547789 w 1552250"/>
              <a:gd name="connsiteY145" fmla="*/ 768008 h 2538821"/>
              <a:gd name="connsiteX146" fmla="*/ 1543329 w 1552250"/>
              <a:gd name="connsiteY146" fmla="*/ 710021 h 2538821"/>
              <a:gd name="connsiteX147" fmla="*/ 1538868 w 1552250"/>
              <a:gd name="connsiteY147" fmla="*/ 625272 h 2538821"/>
              <a:gd name="connsiteX148" fmla="*/ 1534408 w 1552250"/>
              <a:gd name="connsiteY148" fmla="*/ 424550 h 2538821"/>
              <a:gd name="connsiteX149" fmla="*/ 1529947 w 1552250"/>
              <a:gd name="connsiteY149" fmla="*/ 411169 h 2538821"/>
              <a:gd name="connsiteX150" fmla="*/ 1525487 w 1552250"/>
              <a:gd name="connsiteY150" fmla="*/ 388866 h 2538821"/>
              <a:gd name="connsiteX151" fmla="*/ 1507645 w 1552250"/>
              <a:gd name="connsiteY151" fmla="*/ 362103 h 2538821"/>
              <a:gd name="connsiteX152" fmla="*/ 1498724 w 1552250"/>
              <a:gd name="connsiteY152" fmla="*/ 348722 h 2538821"/>
              <a:gd name="connsiteX153" fmla="*/ 1485342 w 1552250"/>
              <a:gd name="connsiteY153" fmla="*/ 321959 h 2538821"/>
              <a:gd name="connsiteX154" fmla="*/ 1471961 w 1552250"/>
              <a:gd name="connsiteY154" fmla="*/ 313038 h 2538821"/>
              <a:gd name="connsiteX155" fmla="*/ 1449659 w 1552250"/>
              <a:gd name="connsiteY155" fmla="*/ 290736 h 2538821"/>
              <a:gd name="connsiteX156" fmla="*/ 1440738 w 1552250"/>
              <a:gd name="connsiteY156" fmla="*/ 277354 h 2538821"/>
              <a:gd name="connsiteX157" fmla="*/ 1418435 w 1552250"/>
              <a:gd name="connsiteY157" fmla="*/ 272894 h 2538821"/>
              <a:gd name="connsiteX158" fmla="*/ 1382751 w 1552250"/>
              <a:gd name="connsiteY158" fmla="*/ 255052 h 2538821"/>
              <a:gd name="connsiteX159" fmla="*/ 1355988 w 1552250"/>
              <a:gd name="connsiteY159" fmla="*/ 237210 h 2538821"/>
              <a:gd name="connsiteX160" fmla="*/ 1342607 w 1552250"/>
              <a:gd name="connsiteY160" fmla="*/ 228289 h 2538821"/>
              <a:gd name="connsiteX161" fmla="*/ 1320304 w 1552250"/>
              <a:gd name="connsiteY161" fmla="*/ 205986 h 2538821"/>
              <a:gd name="connsiteX162" fmla="*/ 1293541 w 1552250"/>
              <a:gd name="connsiteY162" fmla="*/ 183684 h 2538821"/>
              <a:gd name="connsiteX163" fmla="*/ 1266779 w 1552250"/>
              <a:gd name="connsiteY163" fmla="*/ 174763 h 2538821"/>
              <a:gd name="connsiteX164" fmla="*/ 1240016 w 1552250"/>
              <a:gd name="connsiteY164" fmla="*/ 165842 h 2538821"/>
              <a:gd name="connsiteX165" fmla="*/ 1186490 w 1552250"/>
              <a:gd name="connsiteY165" fmla="*/ 152460 h 2538821"/>
              <a:gd name="connsiteX166" fmla="*/ 1159727 w 1552250"/>
              <a:gd name="connsiteY166" fmla="*/ 134618 h 2538821"/>
              <a:gd name="connsiteX167" fmla="*/ 1146345 w 1552250"/>
              <a:gd name="connsiteY167" fmla="*/ 125697 h 2538821"/>
              <a:gd name="connsiteX168" fmla="*/ 1106201 w 1552250"/>
              <a:gd name="connsiteY168" fmla="*/ 112316 h 2538821"/>
              <a:gd name="connsiteX169" fmla="*/ 1092820 w 1552250"/>
              <a:gd name="connsiteY169" fmla="*/ 107856 h 2538821"/>
              <a:gd name="connsiteX170" fmla="*/ 1039294 w 1552250"/>
              <a:gd name="connsiteY170" fmla="*/ 103395 h 2538821"/>
              <a:gd name="connsiteX171" fmla="*/ 999149 w 1552250"/>
              <a:gd name="connsiteY171" fmla="*/ 85553 h 2538821"/>
              <a:gd name="connsiteX172" fmla="*/ 972386 w 1552250"/>
              <a:gd name="connsiteY172" fmla="*/ 63251 h 2538821"/>
              <a:gd name="connsiteX173" fmla="*/ 945623 w 1552250"/>
              <a:gd name="connsiteY173" fmla="*/ 49869 h 2538821"/>
              <a:gd name="connsiteX174" fmla="*/ 932242 w 1552250"/>
              <a:gd name="connsiteY174" fmla="*/ 5264 h 253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552250" h="2538821">
                <a:moveTo>
                  <a:pt x="932242" y="5264"/>
                </a:moveTo>
                <a:lnTo>
                  <a:pt x="932242" y="5264"/>
                </a:lnTo>
                <a:cubicBezTo>
                  <a:pt x="915887" y="6751"/>
                  <a:pt x="899599" y="9725"/>
                  <a:pt x="883177" y="9725"/>
                </a:cubicBezTo>
                <a:cubicBezTo>
                  <a:pt x="721827" y="9725"/>
                  <a:pt x="750531" y="12100"/>
                  <a:pt x="660152" y="804"/>
                </a:cubicBezTo>
                <a:cubicBezTo>
                  <a:pt x="645284" y="2291"/>
                  <a:pt x="627112" y="-4198"/>
                  <a:pt x="615547" y="5264"/>
                </a:cubicBezTo>
                <a:cubicBezTo>
                  <a:pt x="578348" y="35700"/>
                  <a:pt x="627491" y="33465"/>
                  <a:pt x="606626" y="54330"/>
                </a:cubicBezTo>
                <a:cubicBezTo>
                  <a:pt x="603301" y="57655"/>
                  <a:pt x="597705" y="57303"/>
                  <a:pt x="593245" y="58790"/>
                </a:cubicBezTo>
                <a:cubicBezTo>
                  <a:pt x="584324" y="64737"/>
                  <a:pt x="576654" y="73241"/>
                  <a:pt x="566482" y="76632"/>
                </a:cubicBezTo>
                <a:lnTo>
                  <a:pt x="539719" y="85553"/>
                </a:lnTo>
                <a:cubicBezTo>
                  <a:pt x="535259" y="87040"/>
                  <a:pt x="530250" y="87406"/>
                  <a:pt x="526338" y="90014"/>
                </a:cubicBezTo>
                <a:cubicBezTo>
                  <a:pt x="521877" y="92988"/>
                  <a:pt x="517855" y="96758"/>
                  <a:pt x="512956" y="98935"/>
                </a:cubicBezTo>
                <a:cubicBezTo>
                  <a:pt x="512951" y="98937"/>
                  <a:pt x="479506" y="110085"/>
                  <a:pt x="472812" y="112316"/>
                </a:cubicBezTo>
                <a:lnTo>
                  <a:pt x="459430" y="116776"/>
                </a:lnTo>
                <a:cubicBezTo>
                  <a:pt x="454970" y="119750"/>
                  <a:pt x="450844" y="123300"/>
                  <a:pt x="446049" y="125697"/>
                </a:cubicBezTo>
                <a:cubicBezTo>
                  <a:pt x="435066" y="131188"/>
                  <a:pt x="416187" y="132904"/>
                  <a:pt x="405904" y="134618"/>
                </a:cubicBezTo>
                <a:cubicBezTo>
                  <a:pt x="373821" y="145314"/>
                  <a:pt x="413886" y="132337"/>
                  <a:pt x="374681" y="143539"/>
                </a:cubicBezTo>
                <a:cubicBezTo>
                  <a:pt x="370160" y="144831"/>
                  <a:pt x="365861" y="146860"/>
                  <a:pt x="361300" y="148000"/>
                </a:cubicBezTo>
                <a:cubicBezTo>
                  <a:pt x="310861" y="160610"/>
                  <a:pt x="369651" y="142241"/>
                  <a:pt x="312234" y="161381"/>
                </a:cubicBezTo>
                <a:cubicBezTo>
                  <a:pt x="307774" y="162868"/>
                  <a:pt x="302765" y="163234"/>
                  <a:pt x="298853" y="165842"/>
                </a:cubicBezTo>
                <a:lnTo>
                  <a:pt x="272090" y="183684"/>
                </a:lnTo>
                <a:cubicBezTo>
                  <a:pt x="267629" y="186658"/>
                  <a:pt x="263794" y="190910"/>
                  <a:pt x="258708" y="192605"/>
                </a:cubicBezTo>
                <a:lnTo>
                  <a:pt x="245327" y="197065"/>
                </a:lnTo>
                <a:cubicBezTo>
                  <a:pt x="206975" y="222632"/>
                  <a:pt x="255499" y="191979"/>
                  <a:pt x="218564" y="210447"/>
                </a:cubicBezTo>
                <a:cubicBezTo>
                  <a:pt x="213769" y="212845"/>
                  <a:pt x="210081" y="217191"/>
                  <a:pt x="205182" y="219368"/>
                </a:cubicBezTo>
                <a:cubicBezTo>
                  <a:pt x="196589" y="223187"/>
                  <a:pt x="186244" y="223073"/>
                  <a:pt x="178420" y="228289"/>
                </a:cubicBezTo>
                <a:cubicBezTo>
                  <a:pt x="173959" y="231263"/>
                  <a:pt x="169045" y="233648"/>
                  <a:pt x="165038" y="237210"/>
                </a:cubicBezTo>
                <a:cubicBezTo>
                  <a:pt x="155608" y="245592"/>
                  <a:pt x="148772" y="256975"/>
                  <a:pt x="138275" y="263973"/>
                </a:cubicBezTo>
                <a:lnTo>
                  <a:pt x="111512" y="281815"/>
                </a:lnTo>
                <a:lnTo>
                  <a:pt x="98131" y="290736"/>
                </a:lnTo>
                <a:cubicBezTo>
                  <a:pt x="95157" y="295196"/>
                  <a:pt x="93396" y="300768"/>
                  <a:pt x="89210" y="304117"/>
                </a:cubicBezTo>
                <a:cubicBezTo>
                  <a:pt x="85538" y="307054"/>
                  <a:pt x="79153" y="305252"/>
                  <a:pt x="75828" y="308577"/>
                </a:cubicBezTo>
                <a:cubicBezTo>
                  <a:pt x="68246" y="316158"/>
                  <a:pt x="57986" y="335340"/>
                  <a:pt x="57986" y="335340"/>
                </a:cubicBezTo>
                <a:lnTo>
                  <a:pt x="49065" y="362103"/>
                </a:lnTo>
                <a:cubicBezTo>
                  <a:pt x="47578" y="366564"/>
                  <a:pt x="47213" y="371573"/>
                  <a:pt x="44605" y="375485"/>
                </a:cubicBezTo>
                <a:cubicBezTo>
                  <a:pt x="41631" y="379945"/>
                  <a:pt x="37861" y="383967"/>
                  <a:pt x="35684" y="388866"/>
                </a:cubicBezTo>
                <a:cubicBezTo>
                  <a:pt x="31865" y="397459"/>
                  <a:pt x="31979" y="407805"/>
                  <a:pt x="26763" y="415629"/>
                </a:cubicBezTo>
                <a:cubicBezTo>
                  <a:pt x="23789" y="420090"/>
                  <a:pt x="20019" y="424112"/>
                  <a:pt x="17842" y="429011"/>
                </a:cubicBezTo>
                <a:cubicBezTo>
                  <a:pt x="8417" y="450218"/>
                  <a:pt x="8201" y="460093"/>
                  <a:pt x="4461" y="482536"/>
                </a:cubicBezTo>
                <a:cubicBezTo>
                  <a:pt x="5948" y="553904"/>
                  <a:pt x="8921" y="625257"/>
                  <a:pt x="8921" y="696640"/>
                </a:cubicBezTo>
                <a:cubicBezTo>
                  <a:pt x="8921" y="716026"/>
                  <a:pt x="5709" y="735280"/>
                  <a:pt x="4461" y="754626"/>
                </a:cubicBezTo>
                <a:cubicBezTo>
                  <a:pt x="2735" y="781375"/>
                  <a:pt x="1487" y="808152"/>
                  <a:pt x="0" y="834915"/>
                </a:cubicBezTo>
                <a:cubicBezTo>
                  <a:pt x="1487" y="860191"/>
                  <a:pt x="1942" y="885549"/>
                  <a:pt x="4461" y="910743"/>
                </a:cubicBezTo>
                <a:cubicBezTo>
                  <a:pt x="4929" y="915422"/>
                  <a:pt x="4555" y="922379"/>
                  <a:pt x="8921" y="924125"/>
                </a:cubicBezTo>
                <a:cubicBezTo>
                  <a:pt x="14613" y="926402"/>
                  <a:pt x="20891" y="921426"/>
                  <a:pt x="26763" y="919664"/>
                </a:cubicBezTo>
                <a:cubicBezTo>
                  <a:pt x="35770" y="916962"/>
                  <a:pt x="44605" y="913717"/>
                  <a:pt x="53526" y="910743"/>
                </a:cubicBezTo>
                <a:cubicBezTo>
                  <a:pt x="57986" y="909256"/>
                  <a:pt x="62346" y="907423"/>
                  <a:pt x="66907" y="906283"/>
                </a:cubicBezTo>
                <a:lnTo>
                  <a:pt x="84749" y="901822"/>
                </a:lnTo>
                <a:lnTo>
                  <a:pt x="169499" y="910743"/>
                </a:lnTo>
                <a:cubicBezTo>
                  <a:pt x="177004" y="911815"/>
                  <a:pt x="184487" y="913209"/>
                  <a:pt x="191801" y="915204"/>
                </a:cubicBezTo>
                <a:cubicBezTo>
                  <a:pt x="200873" y="917678"/>
                  <a:pt x="218564" y="924125"/>
                  <a:pt x="218564" y="924125"/>
                </a:cubicBezTo>
                <a:cubicBezTo>
                  <a:pt x="227485" y="922638"/>
                  <a:pt x="236498" y="921626"/>
                  <a:pt x="245327" y="919664"/>
                </a:cubicBezTo>
                <a:cubicBezTo>
                  <a:pt x="249917" y="918644"/>
                  <a:pt x="255383" y="918529"/>
                  <a:pt x="258708" y="915204"/>
                </a:cubicBezTo>
                <a:cubicBezTo>
                  <a:pt x="262033" y="911879"/>
                  <a:pt x="261682" y="906283"/>
                  <a:pt x="263169" y="901822"/>
                </a:cubicBezTo>
                <a:cubicBezTo>
                  <a:pt x="263632" y="893025"/>
                  <a:pt x="241497" y="812613"/>
                  <a:pt x="281011" y="812613"/>
                </a:cubicBezTo>
                <a:cubicBezTo>
                  <a:pt x="285713" y="812613"/>
                  <a:pt x="289932" y="815586"/>
                  <a:pt x="294392" y="817073"/>
                </a:cubicBezTo>
                <a:cubicBezTo>
                  <a:pt x="298853" y="820047"/>
                  <a:pt x="303983" y="822203"/>
                  <a:pt x="307774" y="825994"/>
                </a:cubicBezTo>
                <a:cubicBezTo>
                  <a:pt x="316421" y="834641"/>
                  <a:pt x="317528" y="841874"/>
                  <a:pt x="321155" y="852757"/>
                </a:cubicBezTo>
                <a:cubicBezTo>
                  <a:pt x="322642" y="879520"/>
                  <a:pt x="323478" y="906327"/>
                  <a:pt x="325616" y="933046"/>
                </a:cubicBezTo>
                <a:cubicBezTo>
                  <a:pt x="326454" y="943526"/>
                  <a:pt x="327712" y="954025"/>
                  <a:pt x="330076" y="964269"/>
                </a:cubicBezTo>
                <a:cubicBezTo>
                  <a:pt x="332190" y="973432"/>
                  <a:pt x="338997" y="991032"/>
                  <a:pt x="338997" y="991032"/>
                </a:cubicBezTo>
                <a:cubicBezTo>
                  <a:pt x="337510" y="1025229"/>
                  <a:pt x="336976" y="1059481"/>
                  <a:pt x="334537" y="1093623"/>
                </a:cubicBezTo>
                <a:cubicBezTo>
                  <a:pt x="333997" y="1101185"/>
                  <a:pt x="331078" y="1108411"/>
                  <a:pt x="330076" y="1115926"/>
                </a:cubicBezTo>
                <a:cubicBezTo>
                  <a:pt x="328101" y="1130737"/>
                  <a:pt x="327103" y="1145663"/>
                  <a:pt x="325616" y="1160531"/>
                </a:cubicBezTo>
                <a:cubicBezTo>
                  <a:pt x="324129" y="1193241"/>
                  <a:pt x="322064" y="1225930"/>
                  <a:pt x="321155" y="1258661"/>
                </a:cubicBezTo>
                <a:cubicBezTo>
                  <a:pt x="314229" y="1507983"/>
                  <a:pt x="327531" y="1405845"/>
                  <a:pt x="312234" y="1512909"/>
                </a:cubicBezTo>
                <a:cubicBezTo>
                  <a:pt x="310747" y="1584277"/>
                  <a:pt x="310277" y="1655673"/>
                  <a:pt x="307774" y="1727013"/>
                </a:cubicBezTo>
                <a:cubicBezTo>
                  <a:pt x="307302" y="1740468"/>
                  <a:pt x="304886" y="1753786"/>
                  <a:pt x="303313" y="1767157"/>
                </a:cubicBezTo>
                <a:cubicBezTo>
                  <a:pt x="294898" y="1838685"/>
                  <a:pt x="302666" y="1764716"/>
                  <a:pt x="294392" y="1847446"/>
                </a:cubicBezTo>
                <a:cubicBezTo>
                  <a:pt x="292905" y="1890564"/>
                  <a:pt x="292142" y="1933713"/>
                  <a:pt x="289932" y="1976800"/>
                </a:cubicBezTo>
                <a:cubicBezTo>
                  <a:pt x="289167" y="1991723"/>
                  <a:pt x="286323" y="2006487"/>
                  <a:pt x="285471" y="2021405"/>
                </a:cubicBezTo>
                <a:cubicBezTo>
                  <a:pt x="283349" y="2058545"/>
                  <a:pt x="282627" y="2095752"/>
                  <a:pt x="281011" y="2132917"/>
                </a:cubicBezTo>
                <a:cubicBezTo>
                  <a:pt x="276759" y="2230707"/>
                  <a:pt x="284032" y="2196654"/>
                  <a:pt x="272090" y="2244429"/>
                </a:cubicBezTo>
                <a:cubicBezTo>
                  <a:pt x="271133" y="2285595"/>
                  <a:pt x="279733" y="2392277"/>
                  <a:pt x="263169" y="2458533"/>
                </a:cubicBezTo>
                <a:cubicBezTo>
                  <a:pt x="262029" y="2463094"/>
                  <a:pt x="260195" y="2467454"/>
                  <a:pt x="258708" y="2471914"/>
                </a:cubicBezTo>
                <a:cubicBezTo>
                  <a:pt x="260195" y="2479348"/>
                  <a:pt x="257808" y="2488855"/>
                  <a:pt x="263169" y="2494216"/>
                </a:cubicBezTo>
                <a:cubicBezTo>
                  <a:pt x="266494" y="2497541"/>
                  <a:pt x="272014" y="2490993"/>
                  <a:pt x="276550" y="2489756"/>
                </a:cubicBezTo>
                <a:cubicBezTo>
                  <a:pt x="288379" y="2486530"/>
                  <a:pt x="300339" y="2483809"/>
                  <a:pt x="312234" y="2480835"/>
                </a:cubicBezTo>
                <a:lnTo>
                  <a:pt x="330076" y="2476375"/>
                </a:lnTo>
                <a:cubicBezTo>
                  <a:pt x="336023" y="2474888"/>
                  <a:pt x="341818" y="2472524"/>
                  <a:pt x="347918" y="2471914"/>
                </a:cubicBezTo>
                <a:lnTo>
                  <a:pt x="392523" y="2467454"/>
                </a:lnTo>
                <a:cubicBezTo>
                  <a:pt x="450509" y="2468941"/>
                  <a:pt x="508542" y="2469155"/>
                  <a:pt x="566482" y="2471914"/>
                </a:cubicBezTo>
                <a:cubicBezTo>
                  <a:pt x="571178" y="2472138"/>
                  <a:pt x="575185" y="2475907"/>
                  <a:pt x="579863" y="2476375"/>
                </a:cubicBezTo>
                <a:cubicBezTo>
                  <a:pt x="605057" y="2478894"/>
                  <a:pt x="630416" y="2479348"/>
                  <a:pt x="655692" y="2480835"/>
                </a:cubicBezTo>
                <a:cubicBezTo>
                  <a:pt x="666100" y="2479348"/>
                  <a:pt x="677512" y="2481077"/>
                  <a:pt x="686915" y="2476375"/>
                </a:cubicBezTo>
                <a:cubicBezTo>
                  <a:pt x="691121" y="2474272"/>
                  <a:pt x="690793" y="2467659"/>
                  <a:pt x="691376" y="2462993"/>
                </a:cubicBezTo>
                <a:cubicBezTo>
                  <a:pt x="693781" y="2443757"/>
                  <a:pt x="692813" y="2424156"/>
                  <a:pt x="695836" y="2405007"/>
                </a:cubicBezTo>
                <a:cubicBezTo>
                  <a:pt x="697303" y="2395719"/>
                  <a:pt x="704757" y="2378244"/>
                  <a:pt x="704757" y="2378244"/>
                </a:cubicBezTo>
                <a:cubicBezTo>
                  <a:pt x="706244" y="2367836"/>
                  <a:pt x="707828" y="2357441"/>
                  <a:pt x="709218" y="2347020"/>
                </a:cubicBezTo>
                <a:cubicBezTo>
                  <a:pt x="710802" y="2335138"/>
                  <a:pt x="711469" y="2323118"/>
                  <a:pt x="713678" y="2311336"/>
                </a:cubicBezTo>
                <a:cubicBezTo>
                  <a:pt x="715937" y="2299286"/>
                  <a:pt x="720583" y="2287747"/>
                  <a:pt x="722599" y="2275653"/>
                </a:cubicBezTo>
                <a:cubicBezTo>
                  <a:pt x="729076" y="2236792"/>
                  <a:pt x="724866" y="2257669"/>
                  <a:pt x="735981" y="2213206"/>
                </a:cubicBezTo>
                <a:lnTo>
                  <a:pt x="740441" y="2195364"/>
                </a:lnTo>
                <a:cubicBezTo>
                  <a:pt x="741928" y="2189417"/>
                  <a:pt x="742962" y="2183338"/>
                  <a:pt x="744901" y="2177522"/>
                </a:cubicBezTo>
                <a:cubicBezTo>
                  <a:pt x="747875" y="2168601"/>
                  <a:pt x="749617" y="2159170"/>
                  <a:pt x="753822" y="2150759"/>
                </a:cubicBezTo>
                <a:cubicBezTo>
                  <a:pt x="765140" y="2128122"/>
                  <a:pt x="759055" y="2138450"/>
                  <a:pt x="771664" y="2119536"/>
                </a:cubicBezTo>
                <a:cubicBezTo>
                  <a:pt x="777611" y="2121023"/>
                  <a:pt x="785516" y="2119342"/>
                  <a:pt x="789506" y="2123996"/>
                </a:cubicBezTo>
                <a:cubicBezTo>
                  <a:pt x="795410" y="2130884"/>
                  <a:pt x="800948" y="2163360"/>
                  <a:pt x="802888" y="2173061"/>
                </a:cubicBezTo>
                <a:cubicBezTo>
                  <a:pt x="801401" y="2193877"/>
                  <a:pt x="798427" y="2214639"/>
                  <a:pt x="798427" y="2235508"/>
                </a:cubicBezTo>
                <a:cubicBezTo>
                  <a:pt x="798427" y="2246022"/>
                  <a:pt x="801727" y="2256283"/>
                  <a:pt x="802888" y="2266732"/>
                </a:cubicBezTo>
                <a:cubicBezTo>
                  <a:pt x="804702" y="2283054"/>
                  <a:pt x="805311" y="2299501"/>
                  <a:pt x="807348" y="2315797"/>
                </a:cubicBezTo>
                <a:cubicBezTo>
                  <a:pt x="808288" y="2323320"/>
                  <a:pt x="810563" y="2330621"/>
                  <a:pt x="811809" y="2338099"/>
                </a:cubicBezTo>
                <a:cubicBezTo>
                  <a:pt x="813537" y="2348470"/>
                  <a:pt x="814670" y="2358932"/>
                  <a:pt x="816269" y="2369323"/>
                </a:cubicBezTo>
                <a:cubicBezTo>
                  <a:pt x="817644" y="2378262"/>
                  <a:pt x="819243" y="2387165"/>
                  <a:pt x="820730" y="2396086"/>
                </a:cubicBezTo>
                <a:cubicBezTo>
                  <a:pt x="822217" y="2413928"/>
                  <a:pt x="823867" y="2431757"/>
                  <a:pt x="825190" y="2449612"/>
                </a:cubicBezTo>
                <a:cubicBezTo>
                  <a:pt x="826841" y="2471903"/>
                  <a:pt x="823510" y="2495027"/>
                  <a:pt x="829651" y="2516519"/>
                </a:cubicBezTo>
                <a:cubicBezTo>
                  <a:pt x="830943" y="2521040"/>
                  <a:pt x="838572" y="2513545"/>
                  <a:pt x="843032" y="2512058"/>
                </a:cubicBezTo>
                <a:cubicBezTo>
                  <a:pt x="884663" y="2513545"/>
                  <a:pt x="926344" y="2513999"/>
                  <a:pt x="967926" y="2516519"/>
                </a:cubicBezTo>
                <a:cubicBezTo>
                  <a:pt x="986851" y="2517666"/>
                  <a:pt x="1002954" y="2527257"/>
                  <a:pt x="1021452" y="2529900"/>
                </a:cubicBezTo>
                <a:cubicBezTo>
                  <a:pt x="1061433" y="2535612"/>
                  <a:pt x="1119376" y="2537027"/>
                  <a:pt x="1155266" y="2538821"/>
                </a:cubicBezTo>
                <a:cubicBezTo>
                  <a:pt x="1185003" y="2537334"/>
                  <a:pt x="1214814" y="2536940"/>
                  <a:pt x="1244476" y="2534361"/>
                </a:cubicBezTo>
                <a:cubicBezTo>
                  <a:pt x="1249160" y="2533954"/>
                  <a:pt x="1253748" y="2532184"/>
                  <a:pt x="1257858" y="2529900"/>
                </a:cubicBezTo>
                <a:cubicBezTo>
                  <a:pt x="1267230" y="2524693"/>
                  <a:pt x="1284621" y="2512058"/>
                  <a:pt x="1284621" y="2512058"/>
                </a:cubicBezTo>
                <a:cubicBezTo>
                  <a:pt x="1283201" y="2496442"/>
                  <a:pt x="1283124" y="2454057"/>
                  <a:pt x="1271239" y="2436230"/>
                </a:cubicBezTo>
                <a:lnTo>
                  <a:pt x="1262318" y="2422849"/>
                </a:lnTo>
                <a:cubicBezTo>
                  <a:pt x="1244831" y="2370380"/>
                  <a:pt x="1260812" y="2422507"/>
                  <a:pt x="1253397" y="2289034"/>
                </a:cubicBezTo>
                <a:cubicBezTo>
                  <a:pt x="1252650" y="2275591"/>
                  <a:pt x="1250841" y="2262218"/>
                  <a:pt x="1248937" y="2248890"/>
                </a:cubicBezTo>
                <a:cubicBezTo>
                  <a:pt x="1245785" y="2226825"/>
                  <a:pt x="1242962" y="2222047"/>
                  <a:pt x="1235555" y="2199824"/>
                </a:cubicBezTo>
                <a:lnTo>
                  <a:pt x="1231095" y="2186443"/>
                </a:lnTo>
                <a:lnTo>
                  <a:pt x="1226634" y="2173061"/>
                </a:lnTo>
                <a:cubicBezTo>
                  <a:pt x="1228121" y="2156706"/>
                  <a:pt x="1231095" y="2140418"/>
                  <a:pt x="1231095" y="2123996"/>
                </a:cubicBezTo>
                <a:cubicBezTo>
                  <a:pt x="1231095" y="1969156"/>
                  <a:pt x="1235437" y="2002863"/>
                  <a:pt x="1222174" y="1923274"/>
                </a:cubicBezTo>
                <a:cubicBezTo>
                  <a:pt x="1220687" y="1899485"/>
                  <a:pt x="1219474" y="1875677"/>
                  <a:pt x="1217713" y="1851906"/>
                </a:cubicBezTo>
                <a:cubicBezTo>
                  <a:pt x="1216500" y="1835528"/>
                  <a:pt x="1214073" y="1819243"/>
                  <a:pt x="1213253" y="1802841"/>
                </a:cubicBezTo>
                <a:cubicBezTo>
                  <a:pt x="1209645" y="1730672"/>
                  <a:pt x="1211105" y="1678772"/>
                  <a:pt x="1204332" y="1611040"/>
                </a:cubicBezTo>
                <a:cubicBezTo>
                  <a:pt x="1203432" y="1602041"/>
                  <a:pt x="1201150" y="1593230"/>
                  <a:pt x="1199871" y="1584277"/>
                </a:cubicBezTo>
                <a:cubicBezTo>
                  <a:pt x="1198176" y="1572410"/>
                  <a:pt x="1196898" y="1560488"/>
                  <a:pt x="1195411" y="1548593"/>
                </a:cubicBezTo>
                <a:cubicBezTo>
                  <a:pt x="1196898" y="1466817"/>
                  <a:pt x="1199871" y="1385055"/>
                  <a:pt x="1199871" y="1303266"/>
                </a:cubicBezTo>
                <a:cubicBezTo>
                  <a:pt x="1199871" y="1152911"/>
                  <a:pt x="1203952" y="1185008"/>
                  <a:pt x="1190950" y="1107005"/>
                </a:cubicBezTo>
                <a:cubicBezTo>
                  <a:pt x="1193872" y="1039809"/>
                  <a:pt x="1193393" y="1013649"/>
                  <a:pt x="1199871" y="955348"/>
                </a:cubicBezTo>
                <a:cubicBezTo>
                  <a:pt x="1201032" y="944899"/>
                  <a:pt x="1202270" y="934434"/>
                  <a:pt x="1204332" y="924125"/>
                </a:cubicBezTo>
                <a:cubicBezTo>
                  <a:pt x="1205254" y="919514"/>
                  <a:pt x="1207500" y="915264"/>
                  <a:pt x="1208792" y="910743"/>
                </a:cubicBezTo>
                <a:cubicBezTo>
                  <a:pt x="1210476" y="904848"/>
                  <a:pt x="1211491" y="898773"/>
                  <a:pt x="1213253" y="892901"/>
                </a:cubicBezTo>
                <a:cubicBezTo>
                  <a:pt x="1217306" y="879391"/>
                  <a:pt x="1222173" y="866138"/>
                  <a:pt x="1226634" y="852757"/>
                </a:cubicBezTo>
                <a:lnTo>
                  <a:pt x="1231095" y="839376"/>
                </a:lnTo>
                <a:lnTo>
                  <a:pt x="1235555" y="825994"/>
                </a:lnTo>
                <a:cubicBezTo>
                  <a:pt x="1240016" y="827481"/>
                  <a:pt x="1245265" y="827518"/>
                  <a:pt x="1248937" y="830455"/>
                </a:cubicBezTo>
                <a:cubicBezTo>
                  <a:pt x="1253123" y="833804"/>
                  <a:pt x="1256448" y="838664"/>
                  <a:pt x="1257858" y="843836"/>
                </a:cubicBezTo>
                <a:cubicBezTo>
                  <a:pt x="1261012" y="855401"/>
                  <a:pt x="1261063" y="867599"/>
                  <a:pt x="1262318" y="879520"/>
                </a:cubicBezTo>
                <a:cubicBezTo>
                  <a:pt x="1264037" y="895852"/>
                  <a:pt x="1261586" y="913005"/>
                  <a:pt x="1266779" y="928585"/>
                </a:cubicBezTo>
                <a:cubicBezTo>
                  <a:pt x="1268266" y="933045"/>
                  <a:pt x="1275700" y="931559"/>
                  <a:pt x="1280160" y="933046"/>
                </a:cubicBezTo>
                <a:cubicBezTo>
                  <a:pt x="1332079" y="915737"/>
                  <a:pt x="1263770" y="937322"/>
                  <a:pt x="1405054" y="919664"/>
                </a:cubicBezTo>
                <a:lnTo>
                  <a:pt x="1440738" y="915204"/>
                </a:lnTo>
                <a:cubicBezTo>
                  <a:pt x="1473448" y="916691"/>
                  <a:pt x="1506813" y="926342"/>
                  <a:pt x="1538868" y="919664"/>
                </a:cubicBezTo>
                <a:cubicBezTo>
                  <a:pt x="1548074" y="917746"/>
                  <a:pt x="1544815" y="901822"/>
                  <a:pt x="1547789" y="892901"/>
                </a:cubicBezTo>
                <a:lnTo>
                  <a:pt x="1552250" y="879520"/>
                </a:lnTo>
                <a:cubicBezTo>
                  <a:pt x="1550763" y="842349"/>
                  <a:pt x="1549744" y="805157"/>
                  <a:pt x="1547789" y="768008"/>
                </a:cubicBezTo>
                <a:cubicBezTo>
                  <a:pt x="1546770" y="748649"/>
                  <a:pt x="1544538" y="729369"/>
                  <a:pt x="1543329" y="710021"/>
                </a:cubicBezTo>
                <a:cubicBezTo>
                  <a:pt x="1541564" y="681787"/>
                  <a:pt x="1540355" y="653522"/>
                  <a:pt x="1538868" y="625272"/>
                </a:cubicBezTo>
                <a:cubicBezTo>
                  <a:pt x="1537381" y="558365"/>
                  <a:pt x="1537194" y="491416"/>
                  <a:pt x="1534408" y="424550"/>
                </a:cubicBezTo>
                <a:cubicBezTo>
                  <a:pt x="1534212" y="419852"/>
                  <a:pt x="1531087" y="415730"/>
                  <a:pt x="1529947" y="411169"/>
                </a:cubicBezTo>
                <a:cubicBezTo>
                  <a:pt x="1528108" y="403814"/>
                  <a:pt x="1528624" y="395768"/>
                  <a:pt x="1525487" y="388866"/>
                </a:cubicBezTo>
                <a:cubicBezTo>
                  <a:pt x="1521050" y="379105"/>
                  <a:pt x="1513592" y="371024"/>
                  <a:pt x="1507645" y="362103"/>
                </a:cubicBezTo>
                <a:cubicBezTo>
                  <a:pt x="1504671" y="357643"/>
                  <a:pt x="1500419" y="353808"/>
                  <a:pt x="1498724" y="348722"/>
                </a:cubicBezTo>
                <a:cubicBezTo>
                  <a:pt x="1495096" y="337838"/>
                  <a:pt x="1493989" y="330606"/>
                  <a:pt x="1485342" y="321959"/>
                </a:cubicBezTo>
                <a:cubicBezTo>
                  <a:pt x="1481551" y="318168"/>
                  <a:pt x="1476421" y="316012"/>
                  <a:pt x="1471961" y="313038"/>
                </a:cubicBezTo>
                <a:cubicBezTo>
                  <a:pt x="1448171" y="277351"/>
                  <a:pt x="1479396" y="320473"/>
                  <a:pt x="1449659" y="290736"/>
                </a:cubicBezTo>
                <a:cubicBezTo>
                  <a:pt x="1445868" y="286945"/>
                  <a:pt x="1445393" y="280014"/>
                  <a:pt x="1440738" y="277354"/>
                </a:cubicBezTo>
                <a:cubicBezTo>
                  <a:pt x="1434155" y="273593"/>
                  <a:pt x="1425790" y="274733"/>
                  <a:pt x="1418435" y="272894"/>
                </a:cubicBezTo>
                <a:cubicBezTo>
                  <a:pt x="1402837" y="268995"/>
                  <a:pt x="1398007" y="264760"/>
                  <a:pt x="1382751" y="255052"/>
                </a:cubicBezTo>
                <a:cubicBezTo>
                  <a:pt x="1373705" y="249296"/>
                  <a:pt x="1364909" y="243157"/>
                  <a:pt x="1355988" y="237210"/>
                </a:cubicBezTo>
                <a:lnTo>
                  <a:pt x="1342607" y="228289"/>
                </a:lnTo>
                <a:cubicBezTo>
                  <a:pt x="1326252" y="203756"/>
                  <a:pt x="1342607" y="224571"/>
                  <a:pt x="1320304" y="205986"/>
                </a:cubicBezTo>
                <a:cubicBezTo>
                  <a:pt x="1308297" y="195980"/>
                  <a:pt x="1307782" y="190013"/>
                  <a:pt x="1293541" y="183684"/>
                </a:cubicBezTo>
                <a:cubicBezTo>
                  <a:pt x="1284948" y="179865"/>
                  <a:pt x="1275700" y="177737"/>
                  <a:pt x="1266779" y="174763"/>
                </a:cubicBezTo>
                <a:cubicBezTo>
                  <a:pt x="1266775" y="174762"/>
                  <a:pt x="1240021" y="165843"/>
                  <a:pt x="1240016" y="165842"/>
                </a:cubicBezTo>
                <a:cubicBezTo>
                  <a:pt x="1226640" y="163612"/>
                  <a:pt x="1198270" y="160313"/>
                  <a:pt x="1186490" y="152460"/>
                </a:cubicBezTo>
                <a:lnTo>
                  <a:pt x="1159727" y="134618"/>
                </a:lnTo>
                <a:cubicBezTo>
                  <a:pt x="1155266" y="131644"/>
                  <a:pt x="1151431" y="127392"/>
                  <a:pt x="1146345" y="125697"/>
                </a:cubicBezTo>
                <a:lnTo>
                  <a:pt x="1106201" y="112316"/>
                </a:lnTo>
                <a:cubicBezTo>
                  <a:pt x="1101741" y="110829"/>
                  <a:pt x="1097505" y="108246"/>
                  <a:pt x="1092820" y="107856"/>
                </a:cubicBezTo>
                <a:lnTo>
                  <a:pt x="1039294" y="103395"/>
                </a:lnTo>
                <a:cubicBezTo>
                  <a:pt x="1019845" y="96912"/>
                  <a:pt x="1013286" y="97334"/>
                  <a:pt x="999149" y="85553"/>
                </a:cubicBezTo>
                <a:cubicBezTo>
                  <a:pt x="984348" y="73219"/>
                  <a:pt x="989001" y="71559"/>
                  <a:pt x="972386" y="63251"/>
                </a:cubicBezTo>
                <a:cubicBezTo>
                  <a:pt x="935451" y="44783"/>
                  <a:pt x="983975" y="75436"/>
                  <a:pt x="945623" y="49869"/>
                </a:cubicBezTo>
                <a:lnTo>
                  <a:pt x="932242" y="526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>
            <a:extLst>
              <a:ext uri="{FF2B5EF4-FFF2-40B4-BE49-F238E27FC236}">
                <a16:creationId xmlns:a16="http://schemas.microsoft.com/office/drawing/2014/main" id="{F74336A0-77AE-A94F-9052-B2AFA70AB7FA}"/>
              </a:ext>
            </a:extLst>
          </p:cNvPr>
          <p:cNvSpPr/>
          <p:nvPr/>
        </p:nvSpPr>
        <p:spPr>
          <a:xfrm>
            <a:off x="3376205" y="2175337"/>
            <a:ext cx="256988" cy="64473"/>
          </a:xfrm>
          <a:custGeom>
            <a:avLst/>
            <a:gdLst>
              <a:gd name="connsiteX0" fmla="*/ 335989 w 335989"/>
              <a:gd name="connsiteY0" fmla="*/ 85060 h 85060"/>
              <a:gd name="connsiteX1" fmla="*/ 187133 w 335989"/>
              <a:gd name="connsiteY1" fmla="*/ 21265 h 85060"/>
              <a:gd name="connsiteX2" fmla="*/ 0 w 335989"/>
              <a:gd name="connsiteY2" fmla="*/ 0 h 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89" h="85060">
                <a:moveTo>
                  <a:pt x="335989" y="85060"/>
                </a:moveTo>
                <a:cubicBezTo>
                  <a:pt x="289560" y="60251"/>
                  <a:pt x="243131" y="35442"/>
                  <a:pt x="187133" y="21265"/>
                </a:cubicBezTo>
                <a:cubicBezTo>
                  <a:pt x="131135" y="7088"/>
                  <a:pt x="65567" y="3544"/>
                  <a:pt x="0" y="0"/>
                </a:cubicBezTo>
              </a:path>
            </a:pathLst>
          </a:custGeom>
          <a:noFill/>
          <a:ln w="635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4D8F876-E9DD-504C-8618-520761BB2180}"/>
              </a:ext>
            </a:extLst>
          </p:cNvPr>
          <p:cNvGrpSpPr/>
          <p:nvPr/>
        </p:nvGrpSpPr>
        <p:grpSpPr>
          <a:xfrm>
            <a:off x="3294180" y="1815349"/>
            <a:ext cx="752516" cy="2342452"/>
            <a:chOff x="798653" y="1898248"/>
            <a:chExt cx="983848" cy="3090441"/>
          </a:xfrm>
        </p:grpSpPr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4165AD2-CFC1-F041-BDC6-2A0AE5817DAF}"/>
                </a:ext>
              </a:extLst>
            </p:cNvPr>
            <p:cNvSpPr/>
            <p:nvPr/>
          </p:nvSpPr>
          <p:spPr>
            <a:xfrm>
              <a:off x="902825" y="2581154"/>
              <a:ext cx="279146" cy="2384385"/>
            </a:xfrm>
            <a:custGeom>
              <a:avLst/>
              <a:gdLst>
                <a:gd name="connsiteX0" fmla="*/ 0 w 279146"/>
                <a:gd name="connsiteY0" fmla="*/ 2384385 h 2384385"/>
                <a:gd name="connsiteX1" fmla="*/ 254643 w 279146"/>
                <a:gd name="connsiteY1" fmla="*/ 1655180 h 2384385"/>
                <a:gd name="connsiteX2" fmla="*/ 254643 w 279146"/>
                <a:gd name="connsiteY2" fmla="*/ 0 h 238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146" h="2384385">
                  <a:moveTo>
                    <a:pt x="0" y="2384385"/>
                  </a:moveTo>
                  <a:cubicBezTo>
                    <a:pt x="106101" y="2218481"/>
                    <a:pt x="212203" y="2052577"/>
                    <a:pt x="254643" y="1655180"/>
                  </a:cubicBezTo>
                  <a:cubicBezTo>
                    <a:pt x="297084" y="1257782"/>
                    <a:pt x="275863" y="628891"/>
                    <a:pt x="254643" y="0"/>
                  </a:cubicBezTo>
                </a:path>
              </a:pathLst>
            </a:custGeom>
            <a:noFill/>
            <a:ln w="1016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E3740522-ED39-DB40-8B08-D25018BC73CD}"/>
                </a:ext>
              </a:extLst>
            </p:cNvPr>
            <p:cNvSpPr/>
            <p:nvPr/>
          </p:nvSpPr>
          <p:spPr>
            <a:xfrm>
              <a:off x="798653" y="2416537"/>
              <a:ext cx="370390" cy="187767"/>
            </a:xfrm>
            <a:custGeom>
              <a:avLst/>
              <a:gdLst>
                <a:gd name="connsiteX0" fmla="*/ 370390 w 370390"/>
                <a:gd name="connsiteY0" fmla="*/ 187767 h 187767"/>
                <a:gd name="connsiteX1" fmla="*/ 254643 w 370390"/>
                <a:gd name="connsiteY1" fmla="*/ 25721 h 187767"/>
                <a:gd name="connsiteX2" fmla="*/ 0 w 370390"/>
                <a:gd name="connsiteY2" fmla="*/ 2572 h 18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187767">
                  <a:moveTo>
                    <a:pt x="370390" y="187767"/>
                  </a:moveTo>
                  <a:cubicBezTo>
                    <a:pt x="343382" y="122177"/>
                    <a:pt x="316374" y="56587"/>
                    <a:pt x="254643" y="25721"/>
                  </a:cubicBezTo>
                  <a:cubicBezTo>
                    <a:pt x="192912" y="-5145"/>
                    <a:pt x="96456" y="-1287"/>
                    <a:pt x="0" y="2572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F524050B-385F-AF49-BF90-EAC130691192}"/>
                </a:ext>
              </a:extLst>
            </p:cNvPr>
            <p:cNvSpPr/>
            <p:nvPr/>
          </p:nvSpPr>
          <p:spPr>
            <a:xfrm>
              <a:off x="1145894" y="1898248"/>
              <a:ext cx="11574" cy="659757"/>
            </a:xfrm>
            <a:custGeom>
              <a:avLst/>
              <a:gdLst>
                <a:gd name="connsiteX0" fmla="*/ 0 w 11574"/>
                <a:gd name="connsiteY0" fmla="*/ 659757 h 659757"/>
                <a:gd name="connsiteX1" fmla="*/ 11574 w 11574"/>
                <a:gd name="connsiteY1" fmla="*/ 0 h 6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74" h="659757">
                  <a:moveTo>
                    <a:pt x="0" y="659757"/>
                  </a:moveTo>
                  <a:lnTo>
                    <a:pt x="11574" y="0"/>
                  </a:ln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2EBB4802-BD9B-4746-8D69-D70085B0B781}"/>
                </a:ext>
              </a:extLst>
            </p:cNvPr>
            <p:cNvSpPr/>
            <p:nvPr/>
          </p:nvSpPr>
          <p:spPr>
            <a:xfrm>
              <a:off x="1145894" y="1909822"/>
              <a:ext cx="313536" cy="717630"/>
            </a:xfrm>
            <a:custGeom>
              <a:avLst/>
              <a:gdLst>
                <a:gd name="connsiteX0" fmla="*/ 0 w 313536"/>
                <a:gd name="connsiteY0" fmla="*/ 717630 h 717630"/>
                <a:gd name="connsiteX1" fmla="*/ 196769 w 313536"/>
                <a:gd name="connsiteY1" fmla="*/ 544010 h 717630"/>
                <a:gd name="connsiteX2" fmla="*/ 312516 w 313536"/>
                <a:gd name="connsiteY2" fmla="*/ 428263 h 717630"/>
                <a:gd name="connsiteX3" fmla="*/ 254643 w 313536"/>
                <a:gd name="connsiteY3" fmla="*/ 358815 h 717630"/>
                <a:gd name="connsiteX4" fmla="*/ 277792 w 313536"/>
                <a:gd name="connsiteY4" fmla="*/ 0 h 71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36" h="717630">
                  <a:moveTo>
                    <a:pt x="0" y="717630"/>
                  </a:moveTo>
                  <a:cubicBezTo>
                    <a:pt x="72341" y="654934"/>
                    <a:pt x="144683" y="592238"/>
                    <a:pt x="196769" y="544010"/>
                  </a:cubicBezTo>
                  <a:cubicBezTo>
                    <a:pt x="248855" y="495782"/>
                    <a:pt x="302870" y="459129"/>
                    <a:pt x="312516" y="428263"/>
                  </a:cubicBezTo>
                  <a:cubicBezTo>
                    <a:pt x="322162" y="397397"/>
                    <a:pt x="260430" y="430192"/>
                    <a:pt x="254643" y="358815"/>
                  </a:cubicBezTo>
                  <a:cubicBezTo>
                    <a:pt x="248856" y="287438"/>
                    <a:pt x="263324" y="143719"/>
                    <a:pt x="277792" y="0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789BFDF5-C8EC-FA4B-893C-A54B78EA214E}"/>
                </a:ext>
              </a:extLst>
            </p:cNvPr>
            <p:cNvSpPr/>
            <p:nvPr/>
          </p:nvSpPr>
          <p:spPr>
            <a:xfrm>
              <a:off x="1365813" y="2336801"/>
              <a:ext cx="416688" cy="93883"/>
            </a:xfrm>
            <a:custGeom>
              <a:avLst/>
              <a:gdLst>
                <a:gd name="connsiteX0" fmla="*/ 0 w 416688"/>
                <a:gd name="connsiteY0" fmla="*/ 93883 h 93883"/>
                <a:gd name="connsiteX1" fmla="*/ 208344 w 416688"/>
                <a:gd name="connsiteY1" fmla="*/ 12860 h 93883"/>
                <a:gd name="connsiteX2" fmla="*/ 416688 w 416688"/>
                <a:gd name="connsiteY2" fmla="*/ 1285 h 9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688" h="93883">
                  <a:moveTo>
                    <a:pt x="0" y="93883"/>
                  </a:moveTo>
                  <a:cubicBezTo>
                    <a:pt x="69448" y="61088"/>
                    <a:pt x="138896" y="28293"/>
                    <a:pt x="208344" y="12860"/>
                  </a:cubicBezTo>
                  <a:cubicBezTo>
                    <a:pt x="277792" y="-2573"/>
                    <a:pt x="347240" y="-644"/>
                    <a:pt x="416688" y="1285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6EFF8F39-819D-E34B-BE62-F73158DF26EF}"/>
                </a:ext>
              </a:extLst>
            </p:cNvPr>
            <p:cNvSpPr/>
            <p:nvPr/>
          </p:nvSpPr>
          <p:spPr>
            <a:xfrm>
              <a:off x="1179124" y="3877519"/>
              <a:ext cx="464481" cy="1111170"/>
            </a:xfrm>
            <a:custGeom>
              <a:avLst/>
              <a:gdLst>
                <a:gd name="connsiteX0" fmla="*/ 464481 w 464481"/>
                <a:gd name="connsiteY0" fmla="*/ 1111170 h 1111170"/>
                <a:gd name="connsiteX1" fmla="*/ 244562 w 464481"/>
                <a:gd name="connsiteY1" fmla="*/ 636608 h 1111170"/>
                <a:gd name="connsiteX2" fmla="*/ 36218 w 464481"/>
                <a:gd name="connsiteY2" fmla="*/ 370390 h 1111170"/>
                <a:gd name="connsiteX3" fmla="*/ 1494 w 464481"/>
                <a:gd name="connsiteY3" fmla="*/ 0 h 11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81" h="1111170">
                  <a:moveTo>
                    <a:pt x="464481" y="1111170"/>
                  </a:moveTo>
                  <a:cubicBezTo>
                    <a:pt x="390210" y="935620"/>
                    <a:pt x="315939" y="760071"/>
                    <a:pt x="244562" y="636608"/>
                  </a:cubicBezTo>
                  <a:cubicBezTo>
                    <a:pt x="173185" y="513145"/>
                    <a:pt x="76729" y="476491"/>
                    <a:pt x="36218" y="370390"/>
                  </a:cubicBezTo>
                  <a:cubicBezTo>
                    <a:pt x="-4293" y="264289"/>
                    <a:pt x="-1400" y="132144"/>
                    <a:pt x="1494" y="0"/>
                  </a:cubicBezTo>
                </a:path>
              </a:pathLst>
            </a:custGeom>
            <a:noFill/>
            <a:ln w="1016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7B830A0-F72A-0543-8A89-2F30106E6D30}"/>
              </a:ext>
            </a:extLst>
          </p:cNvPr>
          <p:cNvGrpSpPr/>
          <p:nvPr/>
        </p:nvGrpSpPr>
        <p:grpSpPr>
          <a:xfrm>
            <a:off x="4986931" y="5613409"/>
            <a:ext cx="490289" cy="628953"/>
            <a:chOff x="5333015" y="6126784"/>
            <a:chExt cx="490289" cy="628953"/>
          </a:xfrm>
        </p:grpSpPr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D89D6F8A-CCF6-D642-8574-FD7B66D7B780}"/>
                </a:ext>
              </a:extLst>
            </p:cNvPr>
            <p:cNvSpPr/>
            <p:nvPr/>
          </p:nvSpPr>
          <p:spPr>
            <a:xfrm rot="10800000">
              <a:off x="5333015" y="612804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sng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659E94C-447D-DA44-8F3B-3DF3CE233107}"/>
                </a:ext>
              </a:extLst>
            </p:cNvPr>
            <p:cNvSpPr/>
            <p:nvPr/>
          </p:nvSpPr>
          <p:spPr>
            <a:xfrm rot="10800000">
              <a:off x="5333015" y="612678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AF4336F-ACEE-8C4A-8EAA-4E4FBA162C76}"/>
              </a:ext>
            </a:extLst>
          </p:cNvPr>
          <p:cNvGrpSpPr/>
          <p:nvPr/>
        </p:nvGrpSpPr>
        <p:grpSpPr>
          <a:xfrm>
            <a:off x="4685755" y="5863890"/>
            <a:ext cx="490289" cy="628953"/>
            <a:chOff x="5333015" y="6126784"/>
            <a:chExt cx="490289" cy="628953"/>
          </a:xfrm>
        </p:grpSpPr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F7849312-9BC7-604F-9F0C-7A7121388D52}"/>
                </a:ext>
              </a:extLst>
            </p:cNvPr>
            <p:cNvSpPr/>
            <p:nvPr/>
          </p:nvSpPr>
          <p:spPr>
            <a:xfrm rot="10800000">
              <a:off x="5333015" y="612804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sng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2F7F0EA2-25D6-AC49-8F1A-D0B1EEA4916C}"/>
                </a:ext>
              </a:extLst>
            </p:cNvPr>
            <p:cNvSpPr/>
            <p:nvPr/>
          </p:nvSpPr>
          <p:spPr>
            <a:xfrm rot="10800000">
              <a:off x="5333015" y="612678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E59376-30A6-AC44-BDED-2A493E204AD3}"/>
              </a:ext>
            </a:extLst>
          </p:cNvPr>
          <p:cNvGrpSpPr/>
          <p:nvPr/>
        </p:nvGrpSpPr>
        <p:grpSpPr>
          <a:xfrm>
            <a:off x="4780325" y="4080865"/>
            <a:ext cx="2088" cy="202684"/>
            <a:chOff x="5724309" y="4528959"/>
            <a:chExt cx="2088" cy="20268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7342FF-097B-AC4A-9ADE-E1F4355AFE94}"/>
                </a:ext>
              </a:extLst>
            </p:cNvPr>
            <p:cNvCxnSpPr/>
            <p:nvPr/>
          </p:nvCxnSpPr>
          <p:spPr>
            <a:xfrm>
              <a:off x="5724309" y="4528959"/>
              <a:ext cx="0" cy="200596"/>
            </a:xfrm>
            <a:prstGeom prst="line">
              <a:avLst/>
            </a:prstGeom>
            <a:ln w="635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9941FDE-74DD-8644-941F-CFA936779B13}"/>
                </a:ext>
              </a:extLst>
            </p:cNvPr>
            <p:cNvCxnSpPr/>
            <p:nvPr/>
          </p:nvCxnSpPr>
          <p:spPr>
            <a:xfrm>
              <a:off x="5726397" y="4531047"/>
              <a:ext cx="0" cy="200596"/>
            </a:xfrm>
            <a:prstGeom prst="line">
              <a:avLst/>
            </a:prstGeom>
            <a:ln w="635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AA8F69-3973-CA46-A27E-4A4A17E245F2}"/>
              </a:ext>
            </a:extLst>
          </p:cNvPr>
          <p:cNvGrpSpPr/>
          <p:nvPr/>
        </p:nvGrpSpPr>
        <p:grpSpPr>
          <a:xfrm>
            <a:off x="5393098" y="3980661"/>
            <a:ext cx="1075938" cy="845768"/>
            <a:chOff x="6166838" y="2964727"/>
            <a:chExt cx="1126707" cy="2159026"/>
          </a:xfrm>
        </p:grpSpPr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A0C7147-7A25-ED43-8052-0A07C1CC297A}"/>
                </a:ext>
              </a:extLst>
            </p:cNvPr>
            <p:cNvSpPr/>
            <p:nvPr/>
          </p:nvSpPr>
          <p:spPr>
            <a:xfrm>
              <a:off x="6166838" y="2964727"/>
              <a:ext cx="1121865" cy="2159026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sng">
              <a:solidFill>
                <a:srgbClr val="FF2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8DA3DB3D-3253-0C46-B295-D03556AAC7EB}"/>
                </a:ext>
              </a:extLst>
            </p:cNvPr>
            <p:cNvSpPr/>
            <p:nvPr/>
          </p:nvSpPr>
          <p:spPr>
            <a:xfrm>
              <a:off x="6171680" y="2964727"/>
              <a:ext cx="1121865" cy="2159025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Freeform 125">
            <a:extLst>
              <a:ext uri="{FF2B5EF4-FFF2-40B4-BE49-F238E27FC236}">
                <a16:creationId xmlns:a16="http://schemas.microsoft.com/office/drawing/2014/main" id="{F856D66D-3F17-664D-B204-030913547D4E}"/>
              </a:ext>
            </a:extLst>
          </p:cNvPr>
          <p:cNvSpPr/>
          <p:nvPr/>
        </p:nvSpPr>
        <p:spPr>
          <a:xfrm rot="5400000">
            <a:off x="5900711" y="4682178"/>
            <a:ext cx="490289" cy="627692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93A1F73A-5DCF-8D41-9F32-397002807E20}"/>
              </a:ext>
            </a:extLst>
          </p:cNvPr>
          <p:cNvSpPr/>
          <p:nvPr/>
        </p:nvSpPr>
        <p:spPr>
          <a:xfrm rot="5400000">
            <a:off x="5900712" y="4682177"/>
            <a:ext cx="490289" cy="627693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3607DEC-2DF0-B641-8F70-B152679A9871}"/>
              </a:ext>
            </a:extLst>
          </p:cNvPr>
          <p:cNvCxnSpPr>
            <a:cxnSpLocks/>
          </p:cNvCxnSpPr>
          <p:nvPr/>
        </p:nvCxnSpPr>
        <p:spPr>
          <a:xfrm>
            <a:off x="2956582" y="5242953"/>
            <a:ext cx="1245717" cy="462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EDE894-B697-9342-9247-316B77CAC3BD}"/>
              </a:ext>
            </a:extLst>
          </p:cNvPr>
          <p:cNvGrpSpPr/>
          <p:nvPr/>
        </p:nvGrpSpPr>
        <p:grpSpPr>
          <a:xfrm>
            <a:off x="2593868" y="5232400"/>
            <a:ext cx="929138" cy="1090606"/>
            <a:chOff x="4285147" y="5252946"/>
            <a:chExt cx="1005785" cy="1180573"/>
          </a:xfrm>
          <a:solidFill>
            <a:schemeClr val="bg1">
              <a:lumMod val="50000"/>
            </a:schemeClr>
          </a:solidFill>
        </p:grpSpPr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83BE73B-2944-A748-91AC-DD0A9171E057}"/>
                </a:ext>
              </a:extLst>
            </p:cNvPr>
            <p:cNvSpPr/>
            <p:nvPr/>
          </p:nvSpPr>
          <p:spPr>
            <a:xfrm>
              <a:off x="4285147" y="5582730"/>
              <a:ext cx="1005784" cy="850789"/>
            </a:xfrm>
            <a:custGeom>
              <a:avLst/>
              <a:gdLst>
                <a:gd name="connsiteX0" fmla="*/ 0 w 857826"/>
                <a:gd name="connsiteY0" fmla="*/ 0 h 566252"/>
                <a:gd name="connsiteX1" fmla="*/ 857826 w 857826"/>
                <a:gd name="connsiteY1" fmla="*/ 0 h 566252"/>
                <a:gd name="connsiteX2" fmla="*/ 857826 w 857826"/>
                <a:gd name="connsiteY2" fmla="*/ 316870 h 566252"/>
                <a:gd name="connsiteX3" fmla="*/ 857826 w 857826"/>
                <a:gd name="connsiteY3" fmla="*/ 356647 h 566252"/>
                <a:gd name="connsiteX4" fmla="*/ 850930 w 857826"/>
                <a:gd name="connsiteY4" fmla="*/ 356647 h 566252"/>
                <a:gd name="connsiteX5" fmla="*/ 849112 w 857826"/>
                <a:gd name="connsiteY5" fmla="*/ 367129 h 566252"/>
                <a:gd name="connsiteX6" fmla="*/ 428913 w 857826"/>
                <a:gd name="connsiteY6" fmla="*/ 566252 h 566252"/>
                <a:gd name="connsiteX7" fmla="*/ 8714 w 857826"/>
                <a:gd name="connsiteY7" fmla="*/ 367129 h 566252"/>
                <a:gd name="connsiteX8" fmla="*/ 6897 w 857826"/>
                <a:gd name="connsiteY8" fmla="*/ 356647 h 566252"/>
                <a:gd name="connsiteX9" fmla="*/ 0 w 857826"/>
                <a:gd name="connsiteY9" fmla="*/ 356647 h 566252"/>
                <a:gd name="connsiteX10" fmla="*/ 0 w 857826"/>
                <a:gd name="connsiteY10" fmla="*/ 316870 h 56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826" h="566252">
                  <a:moveTo>
                    <a:pt x="0" y="0"/>
                  </a:moveTo>
                  <a:lnTo>
                    <a:pt x="857826" y="0"/>
                  </a:lnTo>
                  <a:lnTo>
                    <a:pt x="857826" y="316870"/>
                  </a:lnTo>
                  <a:lnTo>
                    <a:pt x="857826" y="356647"/>
                  </a:lnTo>
                  <a:lnTo>
                    <a:pt x="850930" y="356647"/>
                  </a:lnTo>
                  <a:lnTo>
                    <a:pt x="849112" y="367129"/>
                  </a:lnTo>
                  <a:cubicBezTo>
                    <a:pt x="809118" y="480769"/>
                    <a:pt x="636185" y="566252"/>
                    <a:pt x="428913" y="566252"/>
                  </a:cubicBezTo>
                  <a:cubicBezTo>
                    <a:pt x="221641" y="566252"/>
                    <a:pt x="48709" y="480769"/>
                    <a:pt x="8714" y="367129"/>
                  </a:cubicBezTo>
                  <a:lnTo>
                    <a:pt x="6897" y="356647"/>
                  </a:lnTo>
                  <a:lnTo>
                    <a:pt x="0" y="356647"/>
                  </a:lnTo>
                  <a:lnTo>
                    <a:pt x="0" y="3168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2AEC796-B2D2-714C-B5A2-AAD99A6ED59C}"/>
                </a:ext>
              </a:extLst>
            </p:cNvPr>
            <p:cNvSpPr/>
            <p:nvPr/>
          </p:nvSpPr>
          <p:spPr>
            <a:xfrm>
              <a:off x="4285147" y="5252946"/>
              <a:ext cx="1005785" cy="584791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8973" y="-13838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2988579" y="33520"/>
            <a:ext cx="22961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  </a:t>
            </a:r>
            <a:r>
              <a:rPr lang="en-US" sz="1100" dirty="0">
                <a:latin typeface="+mj-lt"/>
              </a:rPr>
              <a:t>&amp;</a:t>
            </a:r>
            <a:r>
              <a:rPr lang="en-US" sz="900" dirty="0">
                <a:latin typeface="+mj-lt"/>
              </a:rPr>
              <a:t>  </a:t>
            </a:r>
            <a:r>
              <a:rPr lang="en-US" sz="1100" b="1" dirty="0">
                <a:latin typeface="+mj-lt"/>
              </a:rPr>
              <a:t>Jonah Rubin </a:t>
            </a:r>
            <a:r>
              <a:rPr lang="en-US" sz="900" dirty="0"/>
              <a:t>MD</a:t>
            </a:r>
            <a:endParaRPr lang="en-US" sz="9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127000"/>
            <a:ext cx="3195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 err="1">
                <a:latin typeface="Corbel" panose="020B0503020204020204" pitchFamily="34" charset="0"/>
              </a:rPr>
              <a:t>ecmo</a:t>
            </a:r>
            <a:r>
              <a:rPr lang="en-US" sz="2400" b="1" cap="small" dirty="0">
                <a:latin typeface="Corbel" panose="020B0503020204020204" pitchFamily="34" charset="0"/>
              </a:rPr>
              <a:t> troubleshooting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2691" y="-69888"/>
            <a:ext cx="17260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 @nickmmark</a:t>
            </a:r>
          </a:p>
          <a:p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 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JonahRubinMD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714" y="166258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16" name="Diamond 15">
            <a:extLst>
              <a:ext uri="{FF2B5EF4-FFF2-40B4-BE49-F238E27FC236}">
                <a16:creationId xmlns:a16="http://schemas.microsoft.com/office/drawing/2014/main" id="{4FD58DD5-097E-3947-93C1-65C00BCB6448}"/>
              </a:ext>
            </a:extLst>
          </p:cNvPr>
          <p:cNvSpPr/>
          <p:nvPr/>
        </p:nvSpPr>
        <p:spPr>
          <a:xfrm>
            <a:off x="4043393" y="4409684"/>
            <a:ext cx="1677045" cy="1677045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 w="635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951F8138-9C00-AE41-A26C-E186E3E6B8A6}"/>
              </a:ext>
            </a:extLst>
          </p:cNvPr>
          <p:cNvSpPr/>
          <p:nvPr/>
        </p:nvSpPr>
        <p:spPr>
          <a:xfrm>
            <a:off x="2656660" y="5248206"/>
            <a:ext cx="792454" cy="442446"/>
          </a:xfrm>
          <a:custGeom>
            <a:avLst/>
            <a:gdLst>
              <a:gd name="connsiteX0" fmla="*/ 0 w 857826"/>
              <a:gd name="connsiteY0" fmla="*/ 0 h 566252"/>
              <a:gd name="connsiteX1" fmla="*/ 857826 w 857826"/>
              <a:gd name="connsiteY1" fmla="*/ 0 h 566252"/>
              <a:gd name="connsiteX2" fmla="*/ 857826 w 857826"/>
              <a:gd name="connsiteY2" fmla="*/ 316870 h 566252"/>
              <a:gd name="connsiteX3" fmla="*/ 857826 w 857826"/>
              <a:gd name="connsiteY3" fmla="*/ 356647 h 566252"/>
              <a:gd name="connsiteX4" fmla="*/ 850930 w 857826"/>
              <a:gd name="connsiteY4" fmla="*/ 356647 h 566252"/>
              <a:gd name="connsiteX5" fmla="*/ 849112 w 857826"/>
              <a:gd name="connsiteY5" fmla="*/ 367129 h 566252"/>
              <a:gd name="connsiteX6" fmla="*/ 428913 w 857826"/>
              <a:gd name="connsiteY6" fmla="*/ 566252 h 566252"/>
              <a:gd name="connsiteX7" fmla="*/ 8714 w 857826"/>
              <a:gd name="connsiteY7" fmla="*/ 367129 h 566252"/>
              <a:gd name="connsiteX8" fmla="*/ 6897 w 857826"/>
              <a:gd name="connsiteY8" fmla="*/ 356647 h 566252"/>
              <a:gd name="connsiteX9" fmla="*/ 0 w 857826"/>
              <a:gd name="connsiteY9" fmla="*/ 356647 h 566252"/>
              <a:gd name="connsiteX10" fmla="*/ 0 w 857826"/>
              <a:gd name="connsiteY10" fmla="*/ 316870 h 56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7826" h="566252">
                <a:moveTo>
                  <a:pt x="0" y="0"/>
                </a:moveTo>
                <a:lnTo>
                  <a:pt x="857826" y="0"/>
                </a:lnTo>
                <a:lnTo>
                  <a:pt x="857826" y="316870"/>
                </a:lnTo>
                <a:lnTo>
                  <a:pt x="857826" y="356647"/>
                </a:lnTo>
                <a:lnTo>
                  <a:pt x="850930" y="356647"/>
                </a:lnTo>
                <a:lnTo>
                  <a:pt x="849112" y="367129"/>
                </a:lnTo>
                <a:cubicBezTo>
                  <a:pt x="809118" y="480769"/>
                  <a:pt x="636185" y="566252"/>
                  <a:pt x="428913" y="566252"/>
                </a:cubicBezTo>
                <a:cubicBezTo>
                  <a:pt x="221641" y="566252"/>
                  <a:pt x="48709" y="480769"/>
                  <a:pt x="8714" y="367129"/>
                </a:cubicBezTo>
                <a:lnTo>
                  <a:pt x="6897" y="356647"/>
                </a:lnTo>
                <a:lnTo>
                  <a:pt x="0" y="356647"/>
                </a:lnTo>
                <a:lnTo>
                  <a:pt x="0" y="316870"/>
                </a:lnTo>
                <a:close/>
              </a:path>
            </a:pathLst>
          </a:custGeom>
          <a:solidFill>
            <a:srgbClr val="9411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2E86AF-6016-C64E-925A-76201414DAB0}"/>
              </a:ext>
            </a:extLst>
          </p:cNvPr>
          <p:cNvSpPr/>
          <p:nvPr/>
        </p:nvSpPr>
        <p:spPr>
          <a:xfrm>
            <a:off x="2656660" y="5023868"/>
            <a:ext cx="792454" cy="460755"/>
          </a:xfrm>
          <a:prstGeom prst="ellipse">
            <a:avLst/>
          </a:prstGeom>
          <a:solidFill>
            <a:srgbClr val="9411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AC46E4-0F35-424C-A375-2E028AC98EAE}"/>
              </a:ext>
            </a:extLst>
          </p:cNvPr>
          <p:cNvCxnSpPr>
            <a:stCxn id="87" idx="1"/>
            <a:endCxn id="78" idx="1"/>
          </p:cNvCxnSpPr>
          <p:nvPr/>
        </p:nvCxnSpPr>
        <p:spPr>
          <a:xfrm>
            <a:off x="3449114" y="5248206"/>
            <a:ext cx="619370" cy="0"/>
          </a:xfrm>
          <a:prstGeom prst="line">
            <a:avLst/>
          </a:prstGeom>
          <a:ln w="889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FF010FA-8162-CC48-8F70-E36B3C72B910}"/>
              </a:ext>
            </a:extLst>
          </p:cNvPr>
          <p:cNvSpPr/>
          <p:nvPr/>
        </p:nvSpPr>
        <p:spPr>
          <a:xfrm>
            <a:off x="2791368" y="5840998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PUMP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E3A984-3220-8046-AF83-D6295ACE8A35}"/>
              </a:ext>
            </a:extLst>
          </p:cNvPr>
          <p:cNvGrpSpPr/>
          <p:nvPr/>
        </p:nvGrpSpPr>
        <p:grpSpPr>
          <a:xfrm>
            <a:off x="5026685" y="3914145"/>
            <a:ext cx="3541122" cy="334274"/>
            <a:chOff x="5846380" y="3659408"/>
            <a:chExt cx="2587546" cy="90204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CE14B59-8443-664D-97AF-AF3BD6240343}"/>
                </a:ext>
              </a:extLst>
            </p:cNvPr>
            <p:cNvSpPr/>
            <p:nvPr/>
          </p:nvSpPr>
          <p:spPr>
            <a:xfrm>
              <a:off x="5846380" y="3659408"/>
              <a:ext cx="2587546" cy="901700"/>
            </a:xfrm>
            <a:custGeom>
              <a:avLst/>
              <a:gdLst>
                <a:gd name="connsiteX0" fmla="*/ 2463800 w 2477625"/>
                <a:gd name="connsiteY0" fmla="*/ 0 h 901700"/>
                <a:gd name="connsiteX1" fmla="*/ 2476500 w 2477625"/>
                <a:gd name="connsiteY1" fmla="*/ 215900 h 901700"/>
                <a:gd name="connsiteX2" fmla="*/ 2438400 w 2477625"/>
                <a:gd name="connsiteY2" fmla="*/ 342900 h 901700"/>
                <a:gd name="connsiteX3" fmla="*/ 2298700 w 2477625"/>
                <a:gd name="connsiteY3" fmla="*/ 469900 h 901700"/>
                <a:gd name="connsiteX4" fmla="*/ 1765300 w 2477625"/>
                <a:gd name="connsiteY4" fmla="*/ 584200 h 901700"/>
                <a:gd name="connsiteX5" fmla="*/ 1117600 w 2477625"/>
                <a:gd name="connsiteY5" fmla="*/ 584200 h 901700"/>
                <a:gd name="connsiteX6" fmla="*/ 203200 w 2477625"/>
                <a:gd name="connsiteY6" fmla="*/ 584200 h 901700"/>
                <a:gd name="connsiteX7" fmla="*/ 0 w 2477625"/>
                <a:gd name="connsiteY7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7625" h="901700">
                  <a:moveTo>
                    <a:pt x="2463800" y="0"/>
                  </a:moveTo>
                  <a:cubicBezTo>
                    <a:pt x="2472266" y="79375"/>
                    <a:pt x="2480733" y="158750"/>
                    <a:pt x="2476500" y="215900"/>
                  </a:cubicBezTo>
                  <a:cubicBezTo>
                    <a:pt x="2472267" y="273050"/>
                    <a:pt x="2468033" y="300567"/>
                    <a:pt x="2438400" y="342900"/>
                  </a:cubicBezTo>
                  <a:cubicBezTo>
                    <a:pt x="2408767" y="385233"/>
                    <a:pt x="2410883" y="429683"/>
                    <a:pt x="2298700" y="469900"/>
                  </a:cubicBezTo>
                  <a:cubicBezTo>
                    <a:pt x="2186517" y="510117"/>
                    <a:pt x="1962150" y="565150"/>
                    <a:pt x="1765300" y="584200"/>
                  </a:cubicBezTo>
                  <a:cubicBezTo>
                    <a:pt x="1568450" y="603250"/>
                    <a:pt x="1117600" y="584200"/>
                    <a:pt x="1117600" y="584200"/>
                  </a:cubicBezTo>
                  <a:cubicBezTo>
                    <a:pt x="857250" y="584200"/>
                    <a:pt x="389467" y="531283"/>
                    <a:pt x="203200" y="584200"/>
                  </a:cubicBezTo>
                  <a:cubicBezTo>
                    <a:pt x="16933" y="637117"/>
                    <a:pt x="8466" y="769408"/>
                    <a:pt x="0" y="901700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81BA438-432B-A44E-94B3-ADB6F7E1E70C}"/>
                </a:ext>
              </a:extLst>
            </p:cNvPr>
            <p:cNvSpPr/>
            <p:nvPr/>
          </p:nvSpPr>
          <p:spPr>
            <a:xfrm>
              <a:off x="5846560" y="3659750"/>
              <a:ext cx="2587365" cy="901700"/>
            </a:xfrm>
            <a:custGeom>
              <a:avLst/>
              <a:gdLst>
                <a:gd name="connsiteX0" fmla="*/ 2463800 w 2477625"/>
                <a:gd name="connsiteY0" fmla="*/ 0 h 901700"/>
                <a:gd name="connsiteX1" fmla="*/ 2476500 w 2477625"/>
                <a:gd name="connsiteY1" fmla="*/ 215900 h 901700"/>
                <a:gd name="connsiteX2" fmla="*/ 2438400 w 2477625"/>
                <a:gd name="connsiteY2" fmla="*/ 342900 h 901700"/>
                <a:gd name="connsiteX3" fmla="*/ 2298700 w 2477625"/>
                <a:gd name="connsiteY3" fmla="*/ 469900 h 901700"/>
                <a:gd name="connsiteX4" fmla="*/ 1765300 w 2477625"/>
                <a:gd name="connsiteY4" fmla="*/ 584200 h 901700"/>
                <a:gd name="connsiteX5" fmla="*/ 1117600 w 2477625"/>
                <a:gd name="connsiteY5" fmla="*/ 584200 h 901700"/>
                <a:gd name="connsiteX6" fmla="*/ 203200 w 2477625"/>
                <a:gd name="connsiteY6" fmla="*/ 584200 h 901700"/>
                <a:gd name="connsiteX7" fmla="*/ 0 w 2477625"/>
                <a:gd name="connsiteY7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7625" h="901700">
                  <a:moveTo>
                    <a:pt x="2463800" y="0"/>
                  </a:moveTo>
                  <a:cubicBezTo>
                    <a:pt x="2472266" y="79375"/>
                    <a:pt x="2480733" y="158750"/>
                    <a:pt x="2476500" y="215900"/>
                  </a:cubicBezTo>
                  <a:cubicBezTo>
                    <a:pt x="2472267" y="273050"/>
                    <a:pt x="2468033" y="300567"/>
                    <a:pt x="2438400" y="342900"/>
                  </a:cubicBezTo>
                  <a:cubicBezTo>
                    <a:pt x="2408767" y="385233"/>
                    <a:pt x="2410883" y="429683"/>
                    <a:pt x="2298700" y="469900"/>
                  </a:cubicBezTo>
                  <a:cubicBezTo>
                    <a:pt x="2186517" y="510117"/>
                    <a:pt x="1962150" y="565150"/>
                    <a:pt x="1765300" y="584200"/>
                  </a:cubicBezTo>
                  <a:cubicBezTo>
                    <a:pt x="1568450" y="603250"/>
                    <a:pt x="1117600" y="584200"/>
                    <a:pt x="1117600" y="584200"/>
                  </a:cubicBezTo>
                  <a:cubicBezTo>
                    <a:pt x="857250" y="584200"/>
                    <a:pt x="389467" y="531283"/>
                    <a:pt x="203200" y="584200"/>
                  </a:cubicBezTo>
                  <a:cubicBezTo>
                    <a:pt x="16933" y="637117"/>
                    <a:pt x="8466" y="769408"/>
                    <a:pt x="0" y="901700"/>
                  </a:cubicBezTo>
                </a:path>
              </a:pathLst>
            </a:custGeom>
            <a:noFill/>
            <a:ln w="635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Diamond 155">
            <a:extLst>
              <a:ext uri="{FF2B5EF4-FFF2-40B4-BE49-F238E27FC236}">
                <a16:creationId xmlns:a16="http://schemas.microsoft.com/office/drawing/2014/main" id="{8404EEAE-CF6C-194B-8DAE-5CBF59C57FBD}"/>
              </a:ext>
            </a:extLst>
          </p:cNvPr>
          <p:cNvSpPr/>
          <p:nvPr/>
        </p:nvSpPr>
        <p:spPr>
          <a:xfrm>
            <a:off x="4005037" y="4366207"/>
            <a:ext cx="1749631" cy="1747777"/>
          </a:xfrm>
          <a:prstGeom prst="diamond">
            <a:avLst/>
          </a:prstGeom>
          <a:noFill/>
          <a:ln w="127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D132AA51-2822-DB43-A6FD-14786D4BA3BD}"/>
              </a:ext>
            </a:extLst>
          </p:cNvPr>
          <p:cNvSpPr/>
          <p:nvPr/>
        </p:nvSpPr>
        <p:spPr>
          <a:xfrm>
            <a:off x="4612753" y="4199435"/>
            <a:ext cx="593745" cy="554182"/>
          </a:xfrm>
          <a:prstGeom prst="round2Same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iamond 77">
            <a:extLst>
              <a:ext uri="{FF2B5EF4-FFF2-40B4-BE49-F238E27FC236}">
                <a16:creationId xmlns:a16="http://schemas.microsoft.com/office/drawing/2014/main" id="{D20D0A44-3C82-6D4D-B3B4-D39B8A9F57FF}"/>
              </a:ext>
            </a:extLst>
          </p:cNvPr>
          <p:cNvSpPr/>
          <p:nvPr/>
        </p:nvSpPr>
        <p:spPr>
          <a:xfrm>
            <a:off x="4068484" y="4434775"/>
            <a:ext cx="1626862" cy="1626862"/>
          </a:xfrm>
          <a:prstGeom prst="diamond">
            <a:avLst/>
          </a:prstGeom>
          <a:gradFill>
            <a:gsLst>
              <a:gs pos="68000">
                <a:srgbClr val="FF2F09"/>
              </a:gs>
              <a:gs pos="39000">
                <a:srgbClr val="950000"/>
              </a:gs>
            </a:gsLst>
            <a:lin ang="1200000" scaled="0"/>
          </a:gradFill>
          <a:ln w="635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0093A56-0F27-F84C-9CAF-1022FF70E85F}"/>
              </a:ext>
            </a:extLst>
          </p:cNvPr>
          <p:cNvSpPr/>
          <p:nvPr/>
        </p:nvSpPr>
        <p:spPr>
          <a:xfrm>
            <a:off x="4234540" y="5025205"/>
            <a:ext cx="1331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OXYGENATOR </a:t>
            </a:r>
            <a:r>
              <a:rPr lang="en-US" sz="1000" cap="small" dirty="0">
                <a:latin typeface="+mj-lt"/>
                <a:cs typeface="Futura Medium" panose="020B0602020204020303" pitchFamily="34" charset="-79"/>
              </a:rPr>
              <a:t>or</a:t>
            </a:r>
          </a:p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MEMBRANE LUNG</a:t>
            </a:r>
          </a:p>
        </p:txBody>
      </p:sp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05F9E307-01D3-0A43-8F58-3EFDD6505C41}"/>
              </a:ext>
            </a:extLst>
          </p:cNvPr>
          <p:cNvSpPr/>
          <p:nvPr/>
        </p:nvSpPr>
        <p:spPr>
          <a:xfrm rot="16200000">
            <a:off x="3919529" y="5175109"/>
            <a:ext cx="108694" cy="138500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 Same Side Corner Rectangle 127">
            <a:extLst>
              <a:ext uri="{FF2B5EF4-FFF2-40B4-BE49-F238E27FC236}">
                <a16:creationId xmlns:a16="http://schemas.microsoft.com/office/drawing/2014/main" id="{8B2792F4-F7C1-B542-BAB3-CCBE56DC2109}"/>
              </a:ext>
            </a:extLst>
          </p:cNvPr>
          <p:cNvSpPr/>
          <p:nvPr/>
        </p:nvSpPr>
        <p:spPr>
          <a:xfrm rot="5400000">
            <a:off x="5736117" y="5173132"/>
            <a:ext cx="96644" cy="138500"/>
          </a:xfrm>
          <a:prstGeom prst="round2SameRect">
            <a:avLst/>
          </a:prstGeom>
          <a:solidFill>
            <a:srgbClr val="FF7E7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D1C40FC7-C33D-5942-8098-924DAFA84304}"/>
              </a:ext>
            </a:extLst>
          </p:cNvPr>
          <p:cNvSpPr/>
          <p:nvPr/>
        </p:nvSpPr>
        <p:spPr>
          <a:xfrm rot="16200000">
            <a:off x="8200661" y="1945489"/>
            <a:ext cx="17750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CC BY-SA 3.0 </a:t>
            </a:r>
            <a:r>
              <a:rPr lang="en-US" sz="800" dirty="0">
                <a:latin typeface="+mj-lt"/>
              </a:rPr>
              <a:t>v1.0 (2021-03-14)</a:t>
            </a:r>
          </a:p>
        </p:txBody>
      </p:sp>
      <p:sp>
        <p:nvSpPr>
          <p:cNvPr id="202" name="Round Same Side Corner Rectangle 201">
            <a:extLst>
              <a:ext uri="{FF2B5EF4-FFF2-40B4-BE49-F238E27FC236}">
                <a16:creationId xmlns:a16="http://schemas.microsoft.com/office/drawing/2014/main" id="{D22BA220-E1DE-2948-B133-4B0346C75A4C}"/>
              </a:ext>
            </a:extLst>
          </p:cNvPr>
          <p:cNvSpPr/>
          <p:nvPr/>
        </p:nvSpPr>
        <p:spPr>
          <a:xfrm rot="16200000">
            <a:off x="6293508" y="4607260"/>
            <a:ext cx="338118" cy="179948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7F0E4FAD-68C1-714D-87CB-FD9BD5649661}"/>
              </a:ext>
            </a:extLst>
          </p:cNvPr>
          <p:cNvGrpSpPr/>
          <p:nvPr/>
        </p:nvGrpSpPr>
        <p:grpSpPr>
          <a:xfrm>
            <a:off x="5148935" y="6056434"/>
            <a:ext cx="600596" cy="528640"/>
            <a:chOff x="7689636" y="6318119"/>
            <a:chExt cx="600596" cy="528640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10FB46B-5A0A-DF45-9CF0-D7DA5693E5A0}"/>
                </a:ext>
              </a:extLst>
            </p:cNvPr>
            <p:cNvGrpSpPr/>
            <p:nvPr/>
          </p:nvGrpSpPr>
          <p:grpSpPr>
            <a:xfrm>
              <a:off x="7689636" y="6318119"/>
              <a:ext cx="600596" cy="528640"/>
              <a:chOff x="7403720" y="5399313"/>
              <a:chExt cx="600596" cy="528640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5A0D4316-6276-CF47-A54B-6B7AAD955687}"/>
                  </a:ext>
                </a:extLst>
              </p:cNvPr>
              <p:cNvSpPr/>
              <p:nvPr/>
            </p:nvSpPr>
            <p:spPr>
              <a:xfrm>
                <a:off x="7403720" y="5509439"/>
                <a:ext cx="600596" cy="4185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D9238AA-2EB6-8C4C-B3FE-7F3626497BFA}"/>
                  </a:ext>
                </a:extLst>
              </p:cNvPr>
              <p:cNvSpPr/>
              <p:nvPr/>
            </p:nvSpPr>
            <p:spPr>
              <a:xfrm>
                <a:off x="7403720" y="5399313"/>
                <a:ext cx="600596" cy="11012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64C4C8F3-310B-A34D-9294-22015ABEC996}"/>
                  </a:ext>
                </a:extLst>
              </p:cNvPr>
              <p:cNvSpPr/>
              <p:nvPr/>
            </p:nvSpPr>
            <p:spPr>
              <a:xfrm>
                <a:off x="7472263" y="5579458"/>
                <a:ext cx="470070" cy="1739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91934D34-497D-5545-8BE7-D2E98283CC92}"/>
                  </a:ext>
                </a:extLst>
              </p:cNvPr>
              <p:cNvSpPr/>
              <p:nvPr/>
            </p:nvSpPr>
            <p:spPr>
              <a:xfrm>
                <a:off x="7520147" y="5615873"/>
                <a:ext cx="183871" cy="1028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8DB5E4BA-2816-C545-8225-2F7CB27E1314}"/>
                  </a:ext>
                </a:extLst>
              </p:cNvPr>
              <p:cNvSpPr/>
              <p:nvPr/>
            </p:nvSpPr>
            <p:spPr>
              <a:xfrm>
                <a:off x="7732494" y="560405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27C69B9F-0A77-CB46-9111-1ECD814552FD}"/>
                  </a:ext>
                </a:extLst>
              </p:cNvPr>
              <p:cNvSpPr/>
              <p:nvPr/>
            </p:nvSpPr>
            <p:spPr>
              <a:xfrm>
                <a:off x="7445624" y="5570584"/>
                <a:ext cx="332916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prstClr val="black"/>
                    </a:solidFill>
                  </a:rPr>
                  <a:t>37</a:t>
                </a:r>
                <a:endParaRPr lang="en-US" sz="600" b="1" cap="small" dirty="0">
                  <a:latin typeface="+mj-lt"/>
                  <a:cs typeface="Futura Medium" panose="020B0602020204020303" pitchFamily="34" charset="-79"/>
                </a:endParaRPr>
              </a:p>
            </p:txBody>
          </p:sp>
        </p:grp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2966D793-6132-F54D-A6DA-1EEDF9F52E89}"/>
                </a:ext>
              </a:extLst>
            </p:cNvPr>
            <p:cNvSpPr/>
            <p:nvPr/>
          </p:nvSpPr>
          <p:spPr>
            <a:xfrm>
              <a:off x="8017860" y="659225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43950AFC-18EE-5743-BA60-67E6D29325A3}"/>
                </a:ext>
              </a:extLst>
            </p:cNvPr>
            <p:cNvSpPr/>
            <p:nvPr/>
          </p:nvSpPr>
          <p:spPr>
            <a:xfrm>
              <a:off x="8158437" y="655941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2A839D4-65B0-D346-901D-988E04B8CA84}"/>
              </a:ext>
            </a:extLst>
          </p:cNvPr>
          <p:cNvGrpSpPr/>
          <p:nvPr/>
        </p:nvGrpSpPr>
        <p:grpSpPr>
          <a:xfrm>
            <a:off x="3466682" y="2231793"/>
            <a:ext cx="508444" cy="587675"/>
            <a:chOff x="1024184" y="2447671"/>
            <a:chExt cx="664745" cy="775331"/>
          </a:xfrm>
        </p:grpSpPr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FFE57C21-BBAA-7647-ACDF-88C013C00A03}"/>
                </a:ext>
              </a:extLst>
            </p:cNvPr>
            <p:cNvSpPr/>
            <p:nvPr/>
          </p:nvSpPr>
          <p:spPr>
            <a:xfrm>
              <a:off x="1053235" y="2484811"/>
              <a:ext cx="635694" cy="738191"/>
            </a:xfrm>
            <a:custGeom>
              <a:avLst/>
              <a:gdLst>
                <a:gd name="connsiteX0" fmla="*/ 41959 w 635694"/>
                <a:gd name="connsiteY0" fmla="*/ 188853 h 738191"/>
                <a:gd name="connsiteX1" fmla="*/ 7191 w 635694"/>
                <a:gd name="connsiteY1" fmla="*/ 327925 h 738191"/>
                <a:gd name="connsiteX2" fmla="*/ 21098 w 635694"/>
                <a:gd name="connsiteY2" fmla="*/ 508719 h 738191"/>
                <a:gd name="connsiteX3" fmla="*/ 212322 w 635694"/>
                <a:gd name="connsiteY3" fmla="*/ 606070 h 738191"/>
                <a:gd name="connsiteX4" fmla="*/ 504374 w 635694"/>
                <a:gd name="connsiteY4" fmla="*/ 738188 h 738191"/>
                <a:gd name="connsiteX5" fmla="*/ 633016 w 635694"/>
                <a:gd name="connsiteY5" fmla="*/ 609546 h 738191"/>
                <a:gd name="connsiteX6" fmla="*/ 587817 w 635694"/>
                <a:gd name="connsiteY6" fmla="*/ 362693 h 738191"/>
                <a:gd name="connsiteX7" fmla="*/ 542619 w 635694"/>
                <a:gd name="connsiteY7" fmla="*/ 213191 h 738191"/>
                <a:gd name="connsiteX8" fmla="*/ 434838 w 635694"/>
                <a:gd name="connsiteY8" fmla="*/ 115840 h 738191"/>
                <a:gd name="connsiteX9" fmla="*/ 372255 w 635694"/>
                <a:gd name="connsiteY9" fmla="*/ 1105 h 738191"/>
                <a:gd name="connsiteX10" fmla="*/ 41959 w 635694"/>
                <a:gd name="connsiteY10" fmla="*/ 188853 h 73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694" h="738191">
                  <a:moveTo>
                    <a:pt x="41959" y="188853"/>
                  </a:moveTo>
                  <a:cubicBezTo>
                    <a:pt x="-18885" y="243323"/>
                    <a:pt x="10668" y="274614"/>
                    <a:pt x="7191" y="327925"/>
                  </a:cubicBezTo>
                  <a:cubicBezTo>
                    <a:pt x="3714" y="381236"/>
                    <a:pt x="-13090" y="462362"/>
                    <a:pt x="21098" y="508719"/>
                  </a:cubicBezTo>
                  <a:cubicBezTo>
                    <a:pt x="55286" y="555076"/>
                    <a:pt x="131776" y="567825"/>
                    <a:pt x="212322" y="606070"/>
                  </a:cubicBezTo>
                  <a:cubicBezTo>
                    <a:pt x="292868" y="644315"/>
                    <a:pt x="434258" y="737609"/>
                    <a:pt x="504374" y="738188"/>
                  </a:cubicBezTo>
                  <a:cubicBezTo>
                    <a:pt x="574490" y="738767"/>
                    <a:pt x="619109" y="672128"/>
                    <a:pt x="633016" y="609546"/>
                  </a:cubicBezTo>
                  <a:cubicBezTo>
                    <a:pt x="646923" y="546964"/>
                    <a:pt x="602883" y="428752"/>
                    <a:pt x="587817" y="362693"/>
                  </a:cubicBezTo>
                  <a:cubicBezTo>
                    <a:pt x="572751" y="296634"/>
                    <a:pt x="568116" y="254333"/>
                    <a:pt x="542619" y="213191"/>
                  </a:cubicBezTo>
                  <a:cubicBezTo>
                    <a:pt x="517122" y="172049"/>
                    <a:pt x="463232" y="151188"/>
                    <a:pt x="434838" y="115840"/>
                  </a:cubicBezTo>
                  <a:cubicBezTo>
                    <a:pt x="406444" y="80492"/>
                    <a:pt x="437155" y="-11064"/>
                    <a:pt x="372255" y="1105"/>
                  </a:cubicBezTo>
                  <a:cubicBezTo>
                    <a:pt x="307355" y="13274"/>
                    <a:pt x="102803" y="134383"/>
                    <a:pt x="41959" y="188853"/>
                  </a:cubicBezTo>
                  <a:close/>
                </a:path>
              </a:pathLst>
            </a:custGeom>
            <a:solidFill>
              <a:srgbClr val="95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8099CFBA-7DA7-1E42-991C-641E0822CE7B}"/>
                </a:ext>
              </a:extLst>
            </p:cNvPr>
            <p:cNvSpPr/>
            <p:nvPr/>
          </p:nvSpPr>
          <p:spPr>
            <a:xfrm>
              <a:off x="1435921" y="2447671"/>
              <a:ext cx="139072" cy="111258"/>
            </a:xfrm>
            <a:custGeom>
              <a:avLst/>
              <a:gdLst>
                <a:gd name="connsiteX0" fmla="*/ 139072 w 139072"/>
                <a:gd name="connsiteY0" fmla="*/ 0 h 111258"/>
                <a:gd name="connsiteX1" fmla="*/ 0 w 139072"/>
                <a:gd name="connsiteY1" fmla="*/ 55629 h 111258"/>
                <a:gd name="connsiteX2" fmla="*/ 139072 w 139072"/>
                <a:gd name="connsiteY2" fmla="*/ 111258 h 1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072" h="111258">
                  <a:moveTo>
                    <a:pt x="139072" y="0"/>
                  </a:moveTo>
                  <a:cubicBezTo>
                    <a:pt x="69536" y="18543"/>
                    <a:pt x="0" y="37086"/>
                    <a:pt x="0" y="55629"/>
                  </a:cubicBezTo>
                  <a:cubicBezTo>
                    <a:pt x="0" y="74172"/>
                    <a:pt x="69536" y="92715"/>
                    <a:pt x="139072" y="111258"/>
                  </a:cubicBezTo>
                </a:path>
              </a:pathLst>
            </a:custGeom>
            <a:noFill/>
            <a:ln w="381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FF9C843E-E1E1-FE49-912F-ED4168093FF6}"/>
                </a:ext>
              </a:extLst>
            </p:cNvPr>
            <p:cNvSpPr/>
            <p:nvPr/>
          </p:nvSpPr>
          <p:spPr>
            <a:xfrm flipH="1">
              <a:off x="1024184" y="2568656"/>
              <a:ext cx="139072" cy="111258"/>
            </a:xfrm>
            <a:custGeom>
              <a:avLst/>
              <a:gdLst>
                <a:gd name="connsiteX0" fmla="*/ 139072 w 139072"/>
                <a:gd name="connsiteY0" fmla="*/ 0 h 111258"/>
                <a:gd name="connsiteX1" fmla="*/ 0 w 139072"/>
                <a:gd name="connsiteY1" fmla="*/ 55629 h 111258"/>
                <a:gd name="connsiteX2" fmla="*/ 139072 w 139072"/>
                <a:gd name="connsiteY2" fmla="*/ 111258 h 1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072" h="111258">
                  <a:moveTo>
                    <a:pt x="139072" y="0"/>
                  </a:moveTo>
                  <a:cubicBezTo>
                    <a:pt x="69536" y="18543"/>
                    <a:pt x="0" y="37086"/>
                    <a:pt x="0" y="55629"/>
                  </a:cubicBezTo>
                  <a:cubicBezTo>
                    <a:pt x="0" y="74172"/>
                    <a:pt x="69536" y="92715"/>
                    <a:pt x="139072" y="111258"/>
                  </a:cubicBezTo>
                </a:path>
              </a:pathLst>
            </a:custGeom>
            <a:noFill/>
            <a:ln w="381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" name="Freeform 260">
            <a:extLst>
              <a:ext uri="{FF2B5EF4-FFF2-40B4-BE49-F238E27FC236}">
                <a16:creationId xmlns:a16="http://schemas.microsoft.com/office/drawing/2014/main" id="{88C3493D-5CD1-7F4D-8EDF-5D45637BB86D}"/>
              </a:ext>
            </a:extLst>
          </p:cNvPr>
          <p:cNvSpPr/>
          <p:nvPr/>
        </p:nvSpPr>
        <p:spPr>
          <a:xfrm>
            <a:off x="3618229" y="2199882"/>
            <a:ext cx="174881" cy="1351953"/>
          </a:xfrm>
          <a:custGeom>
            <a:avLst/>
            <a:gdLst>
              <a:gd name="connsiteX0" fmla="*/ 83359 w 228641"/>
              <a:gd name="connsiteY0" fmla="*/ 363148 h 1783658"/>
              <a:gd name="connsiteX1" fmla="*/ 2552 w 228641"/>
              <a:gd name="connsiteY1" fmla="*/ 218545 h 1783658"/>
              <a:gd name="connsiteX2" fmla="*/ 32323 w 228641"/>
              <a:gd name="connsiteY2" fmla="*/ 35665 h 1783658"/>
              <a:gd name="connsiteX3" fmla="*/ 151408 w 228641"/>
              <a:gd name="connsiteY3" fmla="*/ 5894 h 1783658"/>
              <a:gd name="connsiteX4" fmla="*/ 227962 w 228641"/>
              <a:gd name="connsiteY4" fmla="*/ 112220 h 1783658"/>
              <a:gd name="connsiteX5" fmla="*/ 185432 w 228641"/>
              <a:gd name="connsiteY5" fmla="*/ 418437 h 1783658"/>
              <a:gd name="connsiteX6" fmla="*/ 125889 w 228641"/>
              <a:gd name="connsiteY6" fmla="*/ 907535 h 1783658"/>
              <a:gd name="connsiteX7" fmla="*/ 125889 w 228641"/>
              <a:gd name="connsiteY7" fmla="*/ 1290307 h 1783658"/>
              <a:gd name="connsiteX8" fmla="*/ 108877 w 228641"/>
              <a:gd name="connsiteY8" fmla="*/ 1698597 h 1783658"/>
              <a:gd name="connsiteX9" fmla="*/ 113130 w 228641"/>
              <a:gd name="connsiteY9" fmla="*/ 1783658 h 17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41" h="1783658">
                <a:moveTo>
                  <a:pt x="83359" y="363148"/>
                </a:moveTo>
                <a:cubicBezTo>
                  <a:pt x="47208" y="318136"/>
                  <a:pt x="11058" y="273125"/>
                  <a:pt x="2552" y="218545"/>
                </a:cubicBezTo>
                <a:cubicBezTo>
                  <a:pt x="-5954" y="163965"/>
                  <a:pt x="7514" y="71107"/>
                  <a:pt x="32323" y="35665"/>
                </a:cubicBezTo>
                <a:cubicBezTo>
                  <a:pt x="57132" y="223"/>
                  <a:pt x="118802" y="-6865"/>
                  <a:pt x="151408" y="5894"/>
                </a:cubicBezTo>
                <a:cubicBezTo>
                  <a:pt x="184014" y="18653"/>
                  <a:pt x="222291" y="43463"/>
                  <a:pt x="227962" y="112220"/>
                </a:cubicBezTo>
                <a:cubicBezTo>
                  <a:pt x="233633" y="180977"/>
                  <a:pt x="202444" y="285885"/>
                  <a:pt x="185432" y="418437"/>
                </a:cubicBezTo>
                <a:cubicBezTo>
                  <a:pt x="168420" y="550989"/>
                  <a:pt x="135813" y="762223"/>
                  <a:pt x="125889" y="907535"/>
                </a:cubicBezTo>
                <a:cubicBezTo>
                  <a:pt x="115965" y="1052847"/>
                  <a:pt x="128724" y="1158463"/>
                  <a:pt x="125889" y="1290307"/>
                </a:cubicBezTo>
                <a:cubicBezTo>
                  <a:pt x="123054" y="1422151"/>
                  <a:pt x="111003" y="1616372"/>
                  <a:pt x="108877" y="1698597"/>
                </a:cubicBezTo>
                <a:cubicBezTo>
                  <a:pt x="106751" y="1780822"/>
                  <a:pt x="109940" y="1782240"/>
                  <a:pt x="113130" y="1783658"/>
                </a:cubicBezTo>
              </a:path>
            </a:pathLst>
          </a:custGeom>
          <a:noFill/>
          <a:ln w="889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Freeform 261">
            <a:extLst>
              <a:ext uri="{FF2B5EF4-FFF2-40B4-BE49-F238E27FC236}">
                <a16:creationId xmlns:a16="http://schemas.microsoft.com/office/drawing/2014/main" id="{6539D582-8EA8-BF44-97C1-211C30F256B9}"/>
              </a:ext>
            </a:extLst>
          </p:cNvPr>
          <p:cNvSpPr/>
          <p:nvPr/>
        </p:nvSpPr>
        <p:spPr>
          <a:xfrm>
            <a:off x="3607169" y="1846525"/>
            <a:ext cx="110368" cy="375802"/>
          </a:xfrm>
          <a:custGeom>
            <a:avLst/>
            <a:gdLst>
              <a:gd name="connsiteX0" fmla="*/ 0 w 144296"/>
              <a:gd name="connsiteY0" fmla="*/ 12759 h 495803"/>
              <a:gd name="connsiteX1" fmla="*/ 12759 w 144296"/>
              <a:gd name="connsiteY1" fmla="*/ 357254 h 495803"/>
              <a:gd name="connsiteX2" fmla="*/ 29771 w 144296"/>
              <a:gd name="connsiteY2" fmla="*/ 480591 h 495803"/>
              <a:gd name="connsiteX3" fmla="*/ 136096 w 144296"/>
              <a:gd name="connsiteY3" fmla="*/ 463579 h 495803"/>
              <a:gd name="connsiteX4" fmla="*/ 136096 w 144296"/>
              <a:gd name="connsiteY4" fmla="*/ 208398 h 495803"/>
              <a:gd name="connsiteX5" fmla="*/ 127590 w 144296"/>
              <a:gd name="connsiteY5" fmla="*/ 0 h 49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96" h="495803">
                <a:moveTo>
                  <a:pt x="0" y="12759"/>
                </a:moveTo>
                <a:cubicBezTo>
                  <a:pt x="3898" y="146020"/>
                  <a:pt x="7797" y="279282"/>
                  <a:pt x="12759" y="357254"/>
                </a:cubicBezTo>
                <a:cubicBezTo>
                  <a:pt x="17721" y="435226"/>
                  <a:pt x="9215" y="462870"/>
                  <a:pt x="29771" y="480591"/>
                </a:cubicBezTo>
                <a:cubicBezTo>
                  <a:pt x="50327" y="498312"/>
                  <a:pt x="118375" y="508945"/>
                  <a:pt x="136096" y="463579"/>
                </a:cubicBezTo>
                <a:cubicBezTo>
                  <a:pt x="153817" y="418214"/>
                  <a:pt x="137514" y="285661"/>
                  <a:pt x="136096" y="208398"/>
                </a:cubicBezTo>
                <a:cubicBezTo>
                  <a:pt x="134678" y="131135"/>
                  <a:pt x="131134" y="65567"/>
                  <a:pt x="127590" y="0"/>
                </a:cubicBezTo>
              </a:path>
            </a:pathLst>
          </a:custGeom>
          <a:noFill/>
          <a:ln w="635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eeform 262">
            <a:extLst>
              <a:ext uri="{FF2B5EF4-FFF2-40B4-BE49-F238E27FC236}">
                <a16:creationId xmlns:a16="http://schemas.microsoft.com/office/drawing/2014/main" id="{4FCE15E6-044F-704F-9A5C-4CABCBC8258C}"/>
              </a:ext>
            </a:extLst>
          </p:cNvPr>
          <p:cNvSpPr/>
          <p:nvPr/>
        </p:nvSpPr>
        <p:spPr>
          <a:xfrm>
            <a:off x="3721024" y="2026364"/>
            <a:ext cx="260241" cy="132855"/>
          </a:xfrm>
          <a:custGeom>
            <a:avLst/>
            <a:gdLst>
              <a:gd name="connsiteX0" fmla="*/ 0 w 340242"/>
              <a:gd name="connsiteY0" fmla="*/ 175278 h 175278"/>
              <a:gd name="connsiteX1" fmla="*/ 59543 w 340242"/>
              <a:gd name="connsiteY1" fmla="*/ 73205 h 175278"/>
              <a:gd name="connsiteX2" fmla="*/ 191386 w 340242"/>
              <a:gd name="connsiteY2" fmla="*/ 904 h 175278"/>
              <a:gd name="connsiteX3" fmla="*/ 340242 w 340242"/>
              <a:gd name="connsiteY3" fmla="*/ 39181 h 17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42" h="175278">
                <a:moveTo>
                  <a:pt x="0" y="175278"/>
                </a:moveTo>
                <a:cubicBezTo>
                  <a:pt x="13822" y="138772"/>
                  <a:pt x="27645" y="102267"/>
                  <a:pt x="59543" y="73205"/>
                </a:cubicBezTo>
                <a:cubicBezTo>
                  <a:pt x="91441" y="44143"/>
                  <a:pt x="144603" y="6575"/>
                  <a:pt x="191386" y="904"/>
                </a:cubicBezTo>
                <a:cubicBezTo>
                  <a:pt x="238169" y="-4767"/>
                  <a:pt x="289205" y="17207"/>
                  <a:pt x="340242" y="39181"/>
                </a:cubicBezTo>
              </a:path>
            </a:pathLst>
          </a:custGeom>
          <a:noFill/>
          <a:ln w="635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reeform 265">
            <a:extLst>
              <a:ext uri="{FF2B5EF4-FFF2-40B4-BE49-F238E27FC236}">
                <a16:creationId xmlns:a16="http://schemas.microsoft.com/office/drawing/2014/main" id="{D4AC5B87-6327-774A-AF3F-4AC38458DB74}"/>
              </a:ext>
            </a:extLst>
          </p:cNvPr>
          <p:cNvSpPr/>
          <p:nvPr/>
        </p:nvSpPr>
        <p:spPr>
          <a:xfrm flipH="1">
            <a:off x="3700281" y="3526003"/>
            <a:ext cx="306596" cy="651178"/>
          </a:xfrm>
          <a:custGeom>
            <a:avLst/>
            <a:gdLst>
              <a:gd name="connsiteX0" fmla="*/ 561399 w 561399"/>
              <a:gd name="connsiteY0" fmla="*/ 0 h 859111"/>
              <a:gd name="connsiteX1" fmla="*/ 399784 w 561399"/>
              <a:gd name="connsiteY1" fmla="*/ 191387 h 859111"/>
              <a:gd name="connsiteX2" fmla="*/ 123338 w 561399"/>
              <a:gd name="connsiteY2" fmla="*/ 518869 h 859111"/>
              <a:gd name="connsiteX3" fmla="*/ 0 w 561399"/>
              <a:gd name="connsiteY3" fmla="*/ 859111 h 85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399" h="859111">
                <a:moveTo>
                  <a:pt x="561399" y="0"/>
                </a:moveTo>
                <a:lnTo>
                  <a:pt x="399784" y="191387"/>
                </a:lnTo>
                <a:cubicBezTo>
                  <a:pt x="326774" y="277865"/>
                  <a:pt x="189969" y="407582"/>
                  <a:pt x="123338" y="518869"/>
                </a:cubicBezTo>
                <a:cubicBezTo>
                  <a:pt x="56707" y="630156"/>
                  <a:pt x="28353" y="744633"/>
                  <a:pt x="0" y="859111"/>
                </a:cubicBezTo>
              </a:path>
            </a:pathLst>
          </a:custGeom>
          <a:noFill/>
          <a:ln w="76200" cap="rnd">
            <a:solidFill>
              <a:srgbClr val="95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DD49263-153D-B84D-BF0E-EA7EE1316909}"/>
              </a:ext>
            </a:extLst>
          </p:cNvPr>
          <p:cNvGrpSpPr/>
          <p:nvPr/>
        </p:nvGrpSpPr>
        <p:grpSpPr>
          <a:xfrm>
            <a:off x="2872972" y="1780256"/>
            <a:ext cx="1553354" cy="2526689"/>
            <a:chOff x="3098493" y="1469702"/>
            <a:chExt cx="1553354" cy="2526689"/>
          </a:xfrm>
          <a:noFill/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464C1695-19BE-3447-AE51-6909A4D4E7F9}"/>
                </a:ext>
              </a:extLst>
            </p:cNvPr>
            <p:cNvGrpSpPr/>
            <p:nvPr/>
          </p:nvGrpSpPr>
          <p:grpSpPr>
            <a:xfrm>
              <a:off x="3098493" y="1469702"/>
              <a:ext cx="1553354" cy="2526689"/>
              <a:chOff x="247961" y="1851949"/>
              <a:chExt cx="2030873" cy="3333509"/>
            </a:xfrm>
            <a:grpFill/>
          </p:grpSpPr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9FC1E979-AA0E-F743-BF29-D7BDA09CA004}"/>
                  </a:ext>
                </a:extLst>
              </p:cNvPr>
              <p:cNvSpPr/>
              <p:nvPr/>
            </p:nvSpPr>
            <p:spPr>
              <a:xfrm>
                <a:off x="247961" y="1851949"/>
                <a:ext cx="816910" cy="1238492"/>
              </a:xfrm>
              <a:custGeom>
                <a:avLst/>
                <a:gdLst>
                  <a:gd name="connsiteX0" fmla="*/ 816910 w 816910"/>
                  <a:gd name="connsiteY0" fmla="*/ 0 h 1238492"/>
                  <a:gd name="connsiteX1" fmla="*/ 747462 w 816910"/>
                  <a:gd name="connsiteY1" fmla="*/ 104173 h 1238492"/>
                  <a:gd name="connsiteX2" fmla="*/ 423371 w 816910"/>
                  <a:gd name="connsiteY2" fmla="*/ 231494 h 1238492"/>
                  <a:gd name="connsiteX3" fmla="*/ 76130 w 816910"/>
                  <a:gd name="connsiteY3" fmla="*/ 439838 h 1238492"/>
                  <a:gd name="connsiteX4" fmla="*/ 6682 w 816910"/>
                  <a:gd name="connsiteY4" fmla="*/ 775504 h 1238492"/>
                  <a:gd name="connsiteX5" fmla="*/ 6682 w 816910"/>
                  <a:gd name="connsiteY5" fmla="*/ 1238492 h 123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910" h="1238492">
                    <a:moveTo>
                      <a:pt x="816910" y="0"/>
                    </a:moveTo>
                    <a:cubicBezTo>
                      <a:pt x="814981" y="32795"/>
                      <a:pt x="813052" y="65591"/>
                      <a:pt x="747462" y="104173"/>
                    </a:cubicBezTo>
                    <a:cubicBezTo>
                      <a:pt x="681872" y="142755"/>
                      <a:pt x="535260" y="175550"/>
                      <a:pt x="423371" y="231494"/>
                    </a:cubicBezTo>
                    <a:cubicBezTo>
                      <a:pt x="311482" y="287438"/>
                      <a:pt x="145578" y="349170"/>
                      <a:pt x="76130" y="439838"/>
                    </a:cubicBezTo>
                    <a:cubicBezTo>
                      <a:pt x="6682" y="530506"/>
                      <a:pt x="18257" y="642395"/>
                      <a:pt x="6682" y="775504"/>
                    </a:cubicBezTo>
                    <a:cubicBezTo>
                      <a:pt x="-4893" y="908613"/>
                      <a:pt x="894" y="1073552"/>
                      <a:pt x="6682" y="1238492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8F236385-8A40-9444-AC0D-3BF3C24EB5B5}"/>
                  </a:ext>
                </a:extLst>
              </p:cNvPr>
              <p:cNvSpPr/>
              <p:nvPr/>
            </p:nvSpPr>
            <p:spPr>
              <a:xfrm>
                <a:off x="581761" y="2899384"/>
                <a:ext cx="84495" cy="2246195"/>
              </a:xfrm>
              <a:custGeom>
                <a:avLst/>
                <a:gdLst>
                  <a:gd name="connsiteX0" fmla="*/ 14379 w 84496"/>
                  <a:gd name="connsiteY0" fmla="*/ 167907 h 2246195"/>
                  <a:gd name="connsiteX1" fmla="*/ 37528 w 84496"/>
                  <a:gd name="connsiteY1" fmla="*/ 5862 h 2246195"/>
                  <a:gd name="connsiteX2" fmla="*/ 83827 w 84496"/>
                  <a:gd name="connsiteY2" fmla="*/ 353102 h 2246195"/>
                  <a:gd name="connsiteX3" fmla="*/ 60678 w 84496"/>
                  <a:gd name="connsiteY3" fmla="*/ 1406398 h 2246195"/>
                  <a:gd name="connsiteX4" fmla="*/ 2804 w 84496"/>
                  <a:gd name="connsiteY4" fmla="*/ 2124029 h 2246195"/>
                  <a:gd name="connsiteX5" fmla="*/ 14379 w 84496"/>
                  <a:gd name="connsiteY5" fmla="*/ 2239775 h 224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96" h="2246195">
                    <a:moveTo>
                      <a:pt x="14379" y="167907"/>
                    </a:moveTo>
                    <a:cubicBezTo>
                      <a:pt x="20166" y="71451"/>
                      <a:pt x="25953" y="-25004"/>
                      <a:pt x="37528" y="5862"/>
                    </a:cubicBezTo>
                    <a:cubicBezTo>
                      <a:pt x="49103" y="36728"/>
                      <a:pt x="79969" y="119679"/>
                      <a:pt x="83827" y="353102"/>
                    </a:cubicBezTo>
                    <a:cubicBezTo>
                      <a:pt x="87685" y="586525"/>
                      <a:pt x="74182" y="1111244"/>
                      <a:pt x="60678" y="1406398"/>
                    </a:cubicBezTo>
                    <a:cubicBezTo>
                      <a:pt x="47174" y="1701552"/>
                      <a:pt x="10520" y="1985133"/>
                      <a:pt x="2804" y="2124029"/>
                    </a:cubicBezTo>
                    <a:cubicBezTo>
                      <a:pt x="-4913" y="2262925"/>
                      <a:pt x="4733" y="2251350"/>
                      <a:pt x="14379" y="2239775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5C37F4C3-AEF1-6541-BA4C-1E676574B52A}"/>
                  </a:ext>
                </a:extLst>
              </p:cNvPr>
              <p:cNvSpPr/>
              <p:nvPr/>
            </p:nvSpPr>
            <p:spPr>
              <a:xfrm>
                <a:off x="1169043" y="4650785"/>
                <a:ext cx="150471" cy="534673"/>
              </a:xfrm>
              <a:custGeom>
                <a:avLst/>
                <a:gdLst>
                  <a:gd name="connsiteX0" fmla="*/ 0 w 150471"/>
                  <a:gd name="connsiteY0" fmla="*/ 488374 h 534673"/>
                  <a:gd name="connsiteX1" fmla="*/ 46299 w 150471"/>
                  <a:gd name="connsiteY1" fmla="*/ 152709 h 534673"/>
                  <a:gd name="connsiteX2" fmla="*/ 92598 w 150471"/>
                  <a:gd name="connsiteY2" fmla="*/ 2238 h 534673"/>
                  <a:gd name="connsiteX3" fmla="*/ 115747 w 150471"/>
                  <a:gd name="connsiteY3" fmla="*/ 256881 h 534673"/>
                  <a:gd name="connsiteX4" fmla="*/ 150471 w 150471"/>
                  <a:gd name="connsiteY4" fmla="*/ 534673 h 53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71" h="534673">
                    <a:moveTo>
                      <a:pt x="0" y="488374"/>
                    </a:moveTo>
                    <a:cubicBezTo>
                      <a:pt x="15433" y="361053"/>
                      <a:pt x="30866" y="233732"/>
                      <a:pt x="46299" y="152709"/>
                    </a:cubicBezTo>
                    <a:cubicBezTo>
                      <a:pt x="61732" y="71686"/>
                      <a:pt x="81023" y="-15124"/>
                      <a:pt x="92598" y="2238"/>
                    </a:cubicBezTo>
                    <a:cubicBezTo>
                      <a:pt x="104173" y="19600"/>
                      <a:pt x="106102" y="168142"/>
                      <a:pt x="115747" y="256881"/>
                    </a:cubicBezTo>
                    <a:cubicBezTo>
                      <a:pt x="125392" y="345620"/>
                      <a:pt x="137931" y="440146"/>
                      <a:pt x="150471" y="534673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6BEE96CF-0FEE-5841-95FA-EB004965A7A6}"/>
                  </a:ext>
                </a:extLst>
              </p:cNvPr>
              <p:cNvSpPr/>
              <p:nvPr/>
            </p:nvSpPr>
            <p:spPr>
              <a:xfrm flipH="1">
                <a:off x="1828131" y="2939263"/>
                <a:ext cx="84496" cy="2246195"/>
              </a:xfrm>
              <a:custGeom>
                <a:avLst/>
                <a:gdLst>
                  <a:gd name="connsiteX0" fmla="*/ 14379 w 84496"/>
                  <a:gd name="connsiteY0" fmla="*/ 167907 h 2246195"/>
                  <a:gd name="connsiteX1" fmla="*/ 37528 w 84496"/>
                  <a:gd name="connsiteY1" fmla="*/ 5862 h 2246195"/>
                  <a:gd name="connsiteX2" fmla="*/ 83827 w 84496"/>
                  <a:gd name="connsiteY2" fmla="*/ 353102 h 2246195"/>
                  <a:gd name="connsiteX3" fmla="*/ 60678 w 84496"/>
                  <a:gd name="connsiteY3" fmla="*/ 1406398 h 2246195"/>
                  <a:gd name="connsiteX4" fmla="*/ 2804 w 84496"/>
                  <a:gd name="connsiteY4" fmla="*/ 2124029 h 2246195"/>
                  <a:gd name="connsiteX5" fmla="*/ 14379 w 84496"/>
                  <a:gd name="connsiteY5" fmla="*/ 2239775 h 224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96" h="2246195">
                    <a:moveTo>
                      <a:pt x="14379" y="167907"/>
                    </a:moveTo>
                    <a:cubicBezTo>
                      <a:pt x="20166" y="71451"/>
                      <a:pt x="25953" y="-25004"/>
                      <a:pt x="37528" y="5862"/>
                    </a:cubicBezTo>
                    <a:cubicBezTo>
                      <a:pt x="49103" y="36728"/>
                      <a:pt x="79969" y="119679"/>
                      <a:pt x="83827" y="353102"/>
                    </a:cubicBezTo>
                    <a:cubicBezTo>
                      <a:pt x="87685" y="586525"/>
                      <a:pt x="74182" y="1111244"/>
                      <a:pt x="60678" y="1406398"/>
                    </a:cubicBezTo>
                    <a:cubicBezTo>
                      <a:pt x="47174" y="1701552"/>
                      <a:pt x="10520" y="1985133"/>
                      <a:pt x="2804" y="2124029"/>
                    </a:cubicBezTo>
                    <a:cubicBezTo>
                      <a:pt x="-4913" y="2262925"/>
                      <a:pt x="4733" y="2251350"/>
                      <a:pt x="14379" y="2239775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006E74F4-F932-B94A-A866-46AADAA57E2A}"/>
                  </a:ext>
                </a:extLst>
              </p:cNvPr>
              <p:cNvSpPr/>
              <p:nvPr/>
            </p:nvSpPr>
            <p:spPr>
              <a:xfrm flipH="1">
                <a:off x="1461924" y="1851949"/>
                <a:ext cx="816910" cy="1238492"/>
              </a:xfrm>
              <a:custGeom>
                <a:avLst/>
                <a:gdLst>
                  <a:gd name="connsiteX0" fmla="*/ 816910 w 816910"/>
                  <a:gd name="connsiteY0" fmla="*/ 0 h 1238492"/>
                  <a:gd name="connsiteX1" fmla="*/ 747462 w 816910"/>
                  <a:gd name="connsiteY1" fmla="*/ 104173 h 1238492"/>
                  <a:gd name="connsiteX2" fmla="*/ 423371 w 816910"/>
                  <a:gd name="connsiteY2" fmla="*/ 231494 h 1238492"/>
                  <a:gd name="connsiteX3" fmla="*/ 76130 w 816910"/>
                  <a:gd name="connsiteY3" fmla="*/ 439838 h 1238492"/>
                  <a:gd name="connsiteX4" fmla="*/ 6682 w 816910"/>
                  <a:gd name="connsiteY4" fmla="*/ 775504 h 1238492"/>
                  <a:gd name="connsiteX5" fmla="*/ 6682 w 816910"/>
                  <a:gd name="connsiteY5" fmla="*/ 1238492 h 123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910" h="1238492">
                    <a:moveTo>
                      <a:pt x="816910" y="0"/>
                    </a:moveTo>
                    <a:cubicBezTo>
                      <a:pt x="814981" y="32795"/>
                      <a:pt x="813052" y="65591"/>
                      <a:pt x="747462" y="104173"/>
                    </a:cubicBezTo>
                    <a:cubicBezTo>
                      <a:pt x="681872" y="142755"/>
                      <a:pt x="535260" y="175550"/>
                      <a:pt x="423371" y="231494"/>
                    </a:cubicBezTo>
                    <a:cubicBezTo>
                      <a:pt x="311482" y="287438"/>
                      <a:pt x="145578" y="349170"/>
                      <a:pt x="76130" y="439838"/>
                    </a:cubicBezTo>
                    <a:cubicBezTo>
                      <a:pt x="6682" y="530506"/>
                      <a:pt x="18257" y="642395"/>
                      <a:pt x="6682" y="775504"/>
                    </a:cubicBezTo>
                    <a:cubicBezTo>
                      <a:pt x="-4893" y="908613"/>
                      <a:pt x="894" y="1073552"/>
                      <a:pt x="6682" y="1238492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EC3471F-4156-1C47-B3B4-4D6EEC9339A0}"/>
                </a:ext>
              </a:extLst>
            </p:cNvPr>
            <p:cNvCxnSpPr>
              <a:cxnSpLocks/>
              <a:stCxn id="272" idx="5"/>
              <a:endCxn id="270" idx="0"/>
            </p:cNvCxnSpPr>
            <p:nvPr/>
          </p:nvCxnSpPr>
          <p:spPr>
            <a:xfrm flipH="1">
              <a:off x="4360748" y="2408438"/>
              <a:ext cx="285988" cy="12680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DE317553-31B4-8F45-94B4-FEC3A21E05E0}"/>
                </a:ext>
              </a:extLst>
            </p:cNvPr>
            <p:cNvCxnSpPr>
              <a:cxnSpLocks/>
              <a:endCxn id="268" idx="0"/>
            </p:cNvCxnSpPr>
            <p:nvPr/>
          </p:nvCxnSpPr>
          <p:spPr>
            <a:xfrm flipV="1">
              <a:off x="3099828" y="2390891"/>
              <a:ext cx="264977" cy="23888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47C64402-12DB-CB4A-AD3C-A4B6927C25D8}"/>
                </a:ext>
              </a:extLst>
            </p:cNvPr>
            <p:cNvCxnSpPr>
              <a:cxnSpLocks/>
              <a:stCxn id="272" idx="0"/>
              <a:endCxn id="267" idx="0"/>
            </p:cNvCxnSpPr>
            <p:nvPr/>
          </p:nvCxnSpPr>
          <p:spPr>
            <a:xfrm flipH="1">
              <a:off x="3723323" y="1469702"/>
              <a:ext cx="303694" cy="0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83CE4244-8F66-AD47-A9D2-CE5DA1551030}"/>
                </a:ext>
              </a:extLst>
            </p:cNvPr>
            <p:cNvCxnSpPr>
              <a:cxnSpLocks/>
              <a:stCxn id="270" idx="5"/>
              <a:endCxn id="269" idx="4"/>
            </p:cNvCxnSpPr>
            <p:nvPr/>
          </p:nvCxnSpPr>
          <p:spPr>
            <a:xfrm flipH="1">
              <a:off x="3918092" y="3991525"/>
              <a:ext cx="442656" cy="4866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166DC726-C69A-2047-919C-29DF25B65968}"/>
                </a:ext>
              </a:extLst>
            </p:cNvPr>
            <p:cNvCxnSpPr>
              <a:cxnSpLocks/>
              <a:stCxn id="269" idx="0"/>
              <a:endCxn id="268" idx="5"/>
            </p:cNvCxnSpPr>
            <p:nvPr/>
          </p:nvCxnSpPr>
          <p:spPr>
            <a:xfrm flipH="1">
              <a:off x="3364805" y="3961298"/>
              <a:ext cx="438196" cy="0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5" name="Picture 334">
            <a:extLst>
              <a:ext uri="{FF2B5EF4-FFF2-40B4-BE49-F238E27FC236}">
                <a16:creationId xmlns:a16="http://schemas.microsoft.com/office/drawing/2014/main" id="{75FFB422-4768-E14C-870D-66DE67A49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713" y="318476"/>
            <a:ext cx="126795" cy="12679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C58C066-5A89-B246-BF2E-4F7873046219}"/>
              </a:ext>
            </a:extLst>
          </p:cNvPr>
          <p:cNvGrpSpPr/>
          <p:nvPr/>
        </p:nvGrpSpPr>
        <p:grpSpPr>
          <a:xfrm>
            <a:off x="3548996" y="1696582"/>
            <a:ext cx="1932059" cy="2324704"/>
            <a:chOff x="4139856" y="1452731"/>
            <a:chExt cx="1932059" cy="2324704"/>
          </a:xfrm>
        </p:grpSpPr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4803555B-FAFD-B642-AD8F-7C2912EEEA17}"/>
                </a:ext>
              </a:extLst>
            </p:cNvPr>
            <p:cNvSpPr/>
            <p:nvPr/>
          </p:nvSpPr>
          <p:spPr>
            <a:xfrm>
              <a:off x="4141703" y="1453073"/>
              <a:ext cx="1930212" cy="2324362"/>
            </a:xfrm>
            <a:custGeom>
              <a:avLst/>
              <a:gdLst>
                <a:gd name="connsiteX0" fmla="*/ 1930212 w 1930212"/>
                <a:gd name="connsiteY0" fmla="*/ 2266923 h 2294866"/>
                <a:gd name="connsiteX1" fmla="*/ 1303489 w 1930212"/>
                <a:gd name="connsiteY1" fmla="*/ 2277197 h 2294866"/>
                <a:gd name="connsiteX2" fmla="*/ 1169924 w 1930212"/>
                <a:gd name="connsiteY2" fmla="*/ 2061440 h 2294866"/>
                <a:gd name="connsiteX3" fmla="*/ 1149376 w 1930212"/>
                <a:gd name="connsiteY3" fmla="*/ 1444991 h 2294866"/>
                <a:gd name="connsiteX4" fmla="*/ 1149376 w 1930212"/>
                <a:gd name="connsiteY4" fmla="*/ 335382 h 2294866"/>
                <a:gd name="connsiteX5" fmla="*/ 820603 w 1930212"/>
                <a:gd name="connsiteY5" fmla="*/ 57979 h 2294866"/>
                <a:gd name="connsiteX6" fmla="*/ 132235 w 1930212"/>
                <a:gd name="connsiteY6" fmla="*/ 27157 h 2294866"/>
                <a:gd name="connsiteX7" fmla="*/ 8945 w 1930212"/>
                <a:gd name="connsiteY7" fmla="*/ 376478 h 2294866"/>
                <a:gd name="connsiteX8" fmla="*/ 19219 w 1930212"/>
                <a:gd name="connsiteY8" fmla="*/ 807993 h 229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212" h="2294866">
                  <a:moveTo>
                    <a:pt x="1930212" y="2266923"/>
                  </a:moveTo>
                  <a:cubicBezTo>
                    <a:pt x="1680208" y="2289183"/>
                    <a:pt x="1430204" y="2311444"/>
                    <a:pt x="1303489" y="2277197"/>
                  </a:cubicBezTo>
                  <a:cubicBezTo>
                    <a:pt x="1176774" y="2242950"/>
                    <a:pt x="1195609" y="2200141"/>
                    <a:pt x="1169924" y="2061440"/>
                  </a:cubicBezTo>
                  <a:cubicBezTo>
                    <a:pt x="1144238" y="1922739"/>
                    <a:pt x="1152801" y="1732667"/>
                    <a:pt x="1149376" y="1444991"/>
                  </a:cubicBezTo>
                  <a:cubicBezTo>
                    <a:pt x="1145951" y="1157315"/>
                    <a:pt x="1204171" y="566551"/>
                    <a:pt x="1149376" y="335382"/>
                  </a:cubicBezTo>
                  <a:cubicBezTo>
                    <a:pt x="1094580" y="104213"/>
                    <a:pt x="990126" y="109350"/>
                    <a:pt x="820603" y="57979"/>
                  </a:cubicBezTo>
                  <a:cubicBezTo>
                    <a:pt x="651079" y="6608"/>
                    <a:pt x="267511" y="-25926"/>
                    <a:pt x="132235" y="27157"/>
                  </a:cubicBezTo>
                  <a:cubicBezTo>
                    <a:pt x="-3041" y="80240"/>
                    <a:pt x="27781" y="246339"/>
                    <a:pt x="8945" y="376478"/>
                  </a:cubicBezTo>
                  <a:cubicBezTo>
                    <a:pt x="-9891" y="506617"/>
                    <a:pt x="4664" y="657305"/>
                    <a:pt x="19219" y="807993"/>
                  </a:cubicBezTo>
                </a:path>
              </a:pathLst>
            </a:custGeom>
            <a:noFill/>
            <a:ln w="762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4B6FDD88-5E27-534B-97AB-E708CFB2B3B0}"/>
                </a:ext>
              </a:extLst>
            </p:cNvPr>
            <p:cNvSpPr/>
            <p:nvPr/>
          </p:nvSpPr>
          <p:spPr>
            <a:xfrm>
              <a:off x="4139856" y="1452731"/>
              <a:ext cx="1930212" cy="2324362"/>
            </a:xfrm>
            <a:custGeom>
              <a:avLst/>
              <a:gdLst>
                <a:gd name="connsiteX0" fmla="*/ 1930212 w 1930212"/>
                <a:gd name="connsiteY0" fmla="*/ 2266923 h 2294866"/>
                <a:gd name="connsiteX1" fmla="*/ 1303489 w 1930212"/>
                <a:gd name="connsiteY1" fmla="*/ 2277197 h 2294866"/>
                <a:gd name="connsiteX2" fmla="*/ 1169924 w 1930212"/>
                <a:gd name="connsiteY2" fmla="*/ 2061440 h 2294866"/>
                <a:gd name="connsiteX3" fmla="*/ 1149376 w 1930212"/>
                <a:gd name="connsiteY3" fmla="*/ 1444991 h 2294866"/>
                <a:gd name="connsiteX4" fmla="*/ 1149376 w 1930212"/>
                <a:gd name="connsiteY4" fmla="*/ 335382 h 2294866"/>
                <a:gd name="connsiteX5" fmla="*/ 820603 w 1930212"/>
                <a:gd name="connsiteY5" fmla="*/ 57979 h 2294866"/>
                <a:gd name="connsiteX6" fmla="*/ 132235 w 1930212"/>
                <a:gd name="connsiteY6" fmla="*/ 27157 h 2294866"/>
                <a:gd name="connsiteX7" fmla="*/ 8945 w 1930212"/>
                <a:gd name="connsiteY7" fmla="*/ 376478 h 2294866"/>
                <a:gd name="connsiteX8" fmla="*/ 19219 w 1930212"/>
                <a:gd name="connsiteY8" fmla="*/ 807993 h 229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212" h="2294866">
                  <a:moveTo>
                    <a:pt x="1930212" y="2266923"/>
                  </a:moveTo>
                  <a:cubicBezTo>
                    <a:pt x="1680208" y="2289183"/>
                    <a:pt x="1430204" y="2311444"/>
                    <a:pt x="1303489" y="2277197"/>
                  </a:cubicBezTo>
                  <a:cubicBezTo>
                    <a:pt x="1176774" y="2242950"/>
                    <a:pt x="1195609" y="2200141"/>
                    <a:pt x="1169924" y="2061440"/>
                  </a:cubicBezTo>
                  <a:cubicBezTo>
                    <a:pt x="1144238" y="1922739"/>
                    <a:pt x="1152801" y="1732667"/>
                    <a:pt x="1149376" y="1444991"/>
                  </a:cubicBezTo>
                  <a:cubicBezTo>
                    <a:pt x="1145951" y="1157315"/>
                    <a:pt x="1204171" y="566551"/>
                    <a:pt x="1149376" y="335382"/>
                  </a:cubicBezTo>
                  <a:cubicBezTo>
                    <a:pt x="1094580" y="104213"/>
                    <a:pt x="990126" y="109350"/>
                    <a:pt x="820603" y="57979"/>
                  </a:cubicBezTo>
                  <a:cubicBezTo>
                    <a:pt x="651079" y="6608"/>
                    <a:pt x="267511" y="-25926"/>
                    <a:pt x="132235" y="27157"/>
                  </a:cubicBezTo>
                  <a:cubicBezTo>
                    <a:pt x="-3041" y="80240"/>
                    <a:pt x="27781" y="246339"/>
                    <a:pt x="8945" y="376478"/>
                  </a:cubicBezTo>
                  <a:cubicBezTo>
                    <a:pt x="-9891" y="506617"/>
                    <a:pt x="4664" y="657305"/>
                    <a:pt x="19219" y="807993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675686-3283-2442-8F5A-CAFC3DA4E902}"/>
              </a:ext>
            </a:extLst>
          </p:cNvPr>
          <p:cNvGrpSpPr/>
          <p:nvPr/>
        </p:nvGrpSpPr>
        <p:grpSpPr>
          <a:xfrm>
            <a:off x="3017862" y="3357533"/>
            <a:ext cx="583134" cy="1904274"/>
            <a:chOff x="3184936" y="3102796"/>
            <a:chExt cx="1006920" cy="2332320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9E6E285-FFBE-6E46-AB90-9DDC85B22920}"/>
                </a:ext>
              </a:extLst>
            </p:cNvPr>
            <p:cNvSpPr/>
            <p:nvPr/>
          </p:nvSpPr>
          <p:spPr>
            <a:xfrm>
              <a:off x="3186293" y="3102796"/>
              <a:ext cx="1005563" cy="2332233"/>
            </a:xfrm>
            <a:custGeom>
              <a:avLst/>
              <a:gdLst>
                <a:gd name="connsiteX0" fmla="*/ 50067 w 1005563"/>
                <a:gd name="connsiteY0" fmla="*/ 2332233 h 2332233"/>
                <a:gd name="connsiteX1" fmla="*/ 19244 w 1005563"/>
                <a:gd name="connsiteY1" fmla="*/ 1284269 h 2332233"/>
                <a:gd name="connsiteX2" fmla="*/ 306920 w 1005563"/>
                <a:gd name="connsiteY2" fmla="*/ 1017141 h 2332233"/>
                <a:gd name="connsiteX3" fmla="*/ 728161 w 1005563"/>
                <a:gd name="connsiteY3" fmla="*/ 914400 h 2332233"/>
                <a:gd name="connsiteX4" fmla="*/ 933644 w 1005563"/>
                <a:gd name="connsiteY4" fmla="*/ 523982 h 2332233"/>
                <a:gd name="connsiteX5" fmla="*/ 1005563 w 1005563"/>
                <a:gd name="connsiteY5" fmla="*/ 0 h 233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563" h="2332233">
                  <a:moveTo>
                    <a:pt x="50067" y="2332233"/>
                  </a:moveTo>
                  <a:cubicBezTo>
                    <a:pt x="13251" y="1917842"/>
                    <a:pt x="-23565" y="1503451"/>
                    <a:pt x="19244" y="1284269"/>
                  </a:cubicBezTo>
                  <a:cubicBezTo>
                    <a:pt x="62053" y="1065087"/>
                    <a:pt x="188767" y="1078786"/>
                    <a:pt x="306920" y="1017141"/>
                  </a:cubicBezTo>
                  <a:cubicBezTo>
                    <a:pt x="425073" y="955496"/>
                    <a:pt x="623707" y="996593"/>
                    <a:pt x="728161" y="914400"/>
                  </a:cubicBezTo>
                  <a:cubicBezTo>
                    <a:pt x="832615" y="832207"/>
                    <a:pt x="887410" y="676382"/>
                    <a:pt x="933644" y="523982"/>
                  </a:cubicBezTo>
                  <a:cubicBezTo>
                    <a:pt x="979878" y="371582"/>
                    <a:pt x="992720" y="185791"/>
                    <a:pt x="1005563" y="0"/>
                  </a:cubicBezTo>
                </a:path>
              </a:pathLst>
            </a:custGeom>
            <a:noFill/>
            <a:ln w="889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9000">
                    <a:srgbClr val="950000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71400B78-10F3-044F-A5F9-D78AB41598BB}"/>
                </a:ext>
              </a:extLst>
            </p:cNvPr>
            <p:cNvSpPr/>
            <p:nvPr/>
          </p:nvSpPr>
          <p:spPr>
            <a:xfrm>
              <a:off x="3184936" y="3102883"/>
              <a:ext cx="1005563" cy="2332233"/>
            </a:xfrm>
            <a:custGeom>
              <a:avLst/>
              <a:gdLst>
                <a:gd name="connsiteX0" fmla="*/ 50067 w 1005563"/>
                <a:gd name="connsiteY0" fmla="*/ 2332233 h 2332233"/>
                <a:gd name="connsiteX1" fmla="*/ 19244 w 1005563"/>
                <a:gd name="connsiteY1" fmla="*/ 1284269 h 2332233"/>
                <a:gd name="connsiteX2" fmla="*/ 306920 w 1005563"/>
                <a:gd name="connsiteY2" fmla="*/ 1017141 h 2332233"/>
                <a:gd name="connsiteX3" fmla="*/ 728161 w 1005563"/>
                <a:gd name="connsiteY3" fmla="*/ 914400 h 2332233"/>
                <a:gd name="connsiteX4" fmla="*/ 933644 w 1005563"/>
                <a:gd name="connsiteY4" fmla="*/ 523982 h 2332233"/>
                <a:gd name="connsiteX5" fmla="*/ 1005563 w 1005563"/>
                <a:gd name="connsiteY5" fmla="*/ 0 h 233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563" h="2332233">
                  <a:moveTo>
                    <a:pt x="50067" y="2332233"/>
                  </a:moveTo>
                  <a:cubicBezTo>
                    <a:pt x="13251" y="1917842"/>
                    <a:pt x="-23565" y="1503451"/>
                    <a:pt x="19244" y="1284269"/>
                  </a:cubicBezTo>
                  <a:cubicBezTo>
                    <a:pt x="62053" y="1065087"/>
                    <a:pt x="188767" y="1078786"/>
                    <a:pt x="306920" y="1017141"/>
                  </a:cubicBezTo>
                  <a:cubicBezTo>
                    <a:pt x="425073" y="955496"/>
                    <a:pt x="623707" y="996593"/>
                    <a:pt x="728161" y="914400"/>
                  </a:cubicBezTo>
                  <a:cubicBezTo>
                    <a:pt x="832615" y="832207"/>
                    <a:pt x="887410" y="676382"/>
                    <a:pt x="933644" y="523982"/>
                  </a:cubicBezTo>
                  <a:cubicBezTo>
                    <a:pt x="979878" y="371582"/>
                    <a:pt x="992720" y="185791"/>
                    <a:pt x="1005563" y="0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Freeform 264">
            <a:extLst>
              <a:ext uri="{FF2B5EF4-FFF2-40B4-BE49-F238E27FC236}">
                <a16:creationId xmlns:a16="http://schemas.microsoft.com/office/drawing/2014/main" id="{3B457D2C-BA44-3C42-BCB9-6A57A223019A}"/>
              </a:ext>
            </a:extLst>
          </p:cNvPr>
          <p:cNvSpPr/>
          <p:nvPr/>
        </p:nvSpPr>
        <p:spPr>
          <a:xfrm>
            <a:off x="3272300" y="3500171"/>
            <a:ext cx="429398" cy="651178"/>
          </a:xfrm>
          <a:custGeom>
            <a:avLst/>
            <a:gdLst>
              <a:gd name="connsiteX0" fmla="*/ 561399 w 561399"/>
              <a:gd name="connsiteY0" fmla="*/ 0 h 859111"/>
              <a:gd name="connsiteX1" fmla="*/ 399784 w 561399"/>
              <a:gd name="connsiteY1" fmla="*/ 191387 h 859111"/>
              <a:gd name="connsiteX2" fmla="*/ 123338 w 561399"/>
              <a:gd name="connsiteY2" fmla="*/ 518869 h 859111"/>
              <a:gd name="connsiteX3" fmla="*/ 0 w 561399"/>
              <a:gd name="connsiteY3" fmla="*/ 859111 h 85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399" h="859111">
                <a:moveTo>
                  <a:pt x="561399" y="0"/>
                </a:moveTo>
                <a:lnTo>
                  <a:pt x="399784" y="191387"/>
                </a:lnTo>
                <a:cubicBezTo>
                  <a:pt x="326774" y="277865"/>
                  <a:pt x="189969" y="407582"/>
                  <a:pt x="123338" y="518869"/>
                </a:cubicBezTo>
                <a:cubicBezTo>
                  <a:pt x="56707" y="630156"/>
                  <a:pt x="28353" y="744633"/>
                  <a:pt x="0" y="859111"/>
                </a:cubicBezTo>
              </a:path>
            </a:pathLst>
          </a:custGeom>
          <a:noFill/>
          <a:ln w="76200" cap="rnd">
            <a:solidFill>
              <a:srgbClr val="95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AE8B1FA4-1BD0-7841-87ED-7E7257342002}"/>
              </a:ext>
            </a:extLst>
          </p:cNvPr>
          <p:cNvSpPr/>
          <p:nvPr/>
        </p:nvSpPr>
        <p:spPr>
          <a:xfrm>
            <a:off x="8503749" y="3662735"/>
            <a:ext cx="128016" cy="128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DF94CFB-F119-6A41-99AB-EB4D34926AAC}"/>
              </a:ext>
            </a:extLst>
          </p:cNvPr>
          <p:cNvGrpSpPr/>
          <p:nvPr/>
        </p:nvGrpSpPr>
        <p:grpSpPr>
          <a:xfrm>
            <a:off x="8365899" y="2563994"/>
            <a:ext cx="917440" cy="1669742"/>
            <a:chOff x="8226560" y="3018749"/>
            <a:chExt cx="917440" cy="1669742"/>
          </a:xfrm>
        </p:grpSpPr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A2976ABF-8CD6-1646-92B8-FBE2801178F9}"/>
                </a:ext>
              </a:extLst>
            </p:cNvPr>
            <p:cNvSpPr/>
            <p:nvPr/>
          </p:nvSpPr>
          <p:spPr>
            <a:xfrm>
              <a:off x="8824899" y="4295426"/>
              <a:ext cx="319101" cy="284876"/>
            </a:xfrm>
            <a:custGeom>
              <a:avLst/>
              <a:gdLst>
                <a:gd name="connsiteX0" fmla="*/ 6867 w 319101"/>
                <a:gd name="connsiteY0" fmla="*/ 0 h 504035"/>
                <a:gd name="connsiteX1" fmla="*/ 6867 w 319101"/>
                <a:gd name="connsiteY1" fmla="*/ 298853 h 504035"/>
                <a:gd name="connsiteX2" fmla="*/ 78235 w 319101"/>
                <a:gd name="connsiteY2" fmla="*/ 459430 h 504035"/>
                <a:gd name="connsiteX3" fmla="*/ 319101 w 319101"/>
                <a:gd name="connsiteY3" fmla="*/ 504035 h 5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101" h="504035">
                  <a:moveTo>
                    <a:pt x="6867" y="0"/>
                  </a:moveTo>
                  <a:cubicBezTo>
                    <a:pt x="919" y="111140"/>
                    <a:pt x="-5028" y="222281"/>
                    <a:pt x="6867" y="298853"/>
                  </a:cubicBezTo>
                  <a:cubicBezTo>
                    <a:pt x="18762" y="375425"/>
                    <a:pt x="26196" y="425233"/>
                    <a:pt x="78235" y="459430"/>
                  </a:cubicBezTo>
                  <a:cubicBezTo>
                    <a:pt x="130274" y="493627"/>
                    <a:pt x="224687" y="498831"/>
                    <a:pt x="319101" y="504035"/>
                  </a:cubicBezTo>
                </a:path>
              </a:pathLst>
            </a:cu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8882EA42-1CAA-9C4A-8A5C-12E70CAC4A5F}"/>
                </a:ext>
              </a:extLst>
            </p:cNvPr>
            <p:cNvSpPr/>
            <p:nvPr/>
          </p:nvSpPr>
          <p:spPr>
            <a:xfrm>
              <a:off x="8627517" y="4301131"/>
              <a:ext cx="516483" cy="387360"/>
            </a:xfrm>
            <a:custGeom>
              <a:avLst/>
              <a:gdLst>
                <a:gd name="connsiteX0" fmla="*/ 6867 w 319101"/>
                <a:gd name="connsiteY0" fmla="*/ 0 h 504035"/>
                <a:gd name="connsiteX1" fmla="*/ 6867 w 319101"/>
                <a:gd name="connsiteY1" fmla="*/ 298853 h 504035"/>
                <a:gd name="connsiteX2" fmla="*/ 78235 w 319101"/>
                <a:gd name="connsiteY2" fmla="*/ 459430 h 504035"/>
                <a:gd name="connsiteX3" fmla="*/ 319101 w 319101"/>
                <a:gd name="connsiteY3" fmla="*/ 504035 h 5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101" h="504035">
                  <a:moveTo>
                    <a:pt x="6867" y="0"/>
                  </a:moveTo>
                  <a:cubicBezTo>
                    <a:pt x="919" y="111140"/>
                    <a:pt x="-5028" y="222281"/>
                    <a:pt x="6867" y="298853"/>
                  </a:cubicBezTo>
                  <a:cubicBezTo>
                    <a:pt x="18762" y="375425"/>
                    <a:pt x="26196" y="425233"/>
                    <a:pt x="78235" y="459430"/>
                  </a:cubicBezTo>
                  <a:cubicBezTo>
                    <a:pt x="130274" y="493627"/>
                    <a:pt x="224687" y="498831"/>
                    <a:pt x="319101" y="504035"/>
                  </a:cubicBezTo>
                </a:path>
              </a:pathLst>
            </a:cu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16F9C8A-CC99-F747-8A23-5E67427A366E}"/>
                </a:ext>
              </a:extLst>
            </p:cNvPr>
            <p:cNvSpPr/>
            <p:nvPr/>
          </p:nvSpPr>
          <p:spPr>
            <a:xfrm>
              <a:off x="8736480" y="4014766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100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85A9E60-6C00-174B-9946-83E25234A2EB}"/>
                </a:ext>
              </a:extLst>
            </p:cNvPr>
            <p:cNvSpPr/>
            <p:nvPr/>
          </p:nvSpPr>
          <p:spPr>
            <a:xfrm>
              <a:off x="8727560" y="379714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60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052D8ED1-E318-3E4B-9A6E-BE35B9842DB8}"/>
                </a:ext>
              </a:extLst>
            </p:cNvPr>
            <p:cNvGrpSpPr/>
            <p:nvPr/>
          </p:nvGrpSpPr>
          <p:grpSpPr>
            <a:xfrm>
              <a:off x="8525611" y="3364600"/>
              <a:ext cx="434340" cy="932290"/>
              <a:chOff x="8525611" y="2115688"/>
              <a:chExt cx="434340" cy="93229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1937941-13D9-7D49-B19A-970424068BF3}"/>
                  </a:ext>
                </a:extLst>
              </p:cNvPr>
              <p:cNvSpPr/>
              <p:nvPr/>
            </p:nvSpPr>
            <p:spPr>
              <a:xfrm>
                <a:off x="8525611" y="2115688"/>
                <a:ext cx="434340" cy="93229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947E9A3-0753-CA49-9B82-2CE64019AD77}"/>
                  </a:ext>
                </a:extLst>
              </p:cNvPr>
              <p:cNvSpPr/>
              <p:nvPr/>
            </p:nvSpPr>
            <p:spPr>
              <a:xfrm>
                <a:off x="8617782" y="2619452"/>
                <a:ext cx="240030" cy="24003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B1DD401B-A014-C24E-BAD8-6187F55945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7797" y="2613595"/>
                <a:ext cx="0" cy="1186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Oval 1024">
                <a:extLst>
                  <a:ext uri="{FF2B5EF4-FFF2-40B4-BE49-F238E27FC236}">
                    <a16:creationId xmlns:a16="http://schemas.microsoft.com/office/drawing/2014/main" id="{20B206C5-3B4E-9648-8532-0E2004A6051E}"/>
                  </a:ext>
                </a:extLst>
              </p:cNvPr>
              <p:cNvSpPr/>
              <p:nvPr/>
            </p:nvSpPr>
            <p:spPr>
              <a:xfrm>
                <a:off x="8578111" y="2726253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05A43C61-A212-0740-B093-4F124F078F12}"/>
                  </a:ext>
                </a:extLst>
              </p:cNvPr>
              <p:cNvSpPr/>
              <p:nvPr/>
            </p:nvSpPr>
            <p:spPr>
              <a:xfrm>
                <a:off x="8727336" y="25786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1FFAA5E-B489-2F4A-9DCC-C941F67EF08B}"/>
                  </a:ext>
                </a:extLst>
              </p:cNvPr>
              <p:cNvSpPr/>
              <p:nvPr/>
            </p:nvSpPr>
            <p:spPr>
              <a:xfrm>
                <a:off x="8876561" y="2726253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A620005-DF6E-F644-A4D8-7A3DF6E73123}"/>
                  </a:ext>
                </a:extLst>
              </p:cNvPr>
              <p:cNvSpPr/>
              <p:nvPr/>
            </p:nvSpPr>
            <p:spPr>
              <a:xfrm>
                <a:off x="8833698" y="262306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3B98DEC-BF8A-6D48-BCF4-5A3352EC2894}"/>
                  </a:ext>
                </a:extLst>
              </p:cNvPr>
              <p:cNvSpPr/>
              <p:nvPr/>
            </p:nvSpPr>
            <p:spPr>
              <a:xfrm>
                <a:off x="8619386" y="26294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55CA3EF-5A56-D345-93E1-A578B220E773}"/>
                  </a:ext>
                </a:extLst>
              </p:cNvPr>
              <p:cNvSpPr/>
              <p:nvPr/>
            </p:nvSpPr>
            <p:spPr>
              <a:xfrm>
                <a:off x="8619386" y="2835791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8E504A88-580B-174D-9A10-A96D697D3F10}"/>
                  </a:ext>
                </a:extLst>
              </p:cNvPr>
              <p:cNvSpPr/>
              <p:nvPr/>
            </p:nvSpPr>
            <p:spPr>
              <a:xfrm>
                <a:off x="8833698" y="28326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4ADBA12-744C-9340-8ACA-EB90B37747CE}"/>
                </a:ext>
              </a:extLst>
            </p:cNvPr>
            <p:cNvSpPr/>
            <p:nvPr/>
          </p:nvSpPr>
          <p:spPr>
            <a:xfrm>
              <a:off x="8311283" y="3058604"/>
              <a:ext cx="200701" cy="12382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B6D7C865-FB2E-7B41-90CC-0DCDCC1942DA}"/>
                </a:ext>
              </a:extLst>
            </p:cNvPr>
            <p:cNvSpPr/>
            <p:nvPr/>
          </p:nvSpPr>
          <p:spPr>
            <a:xfrm>
              <a:off x="8337039" y="3204433"/>
              <a:ext cx="150137" cy="877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BFBD5AE-40E8-EE45-BACB-819DF6C9912F}"/>
                </a:ext>
              </a:extLst>
            </p:cNvPr>
            <p:cNvSpPr/>
            <p:nvPr/>
          </p:nvSpPr>
          <p:spPr>
            <a:xfrm>
              <a:off x="8341499" y="4109577"/>
              <a:ext cx="142568" cy="14256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6907DACC-698A-4849-A857-067B6E3AB3FC}"/>
                </a:ext>
              </a:extLst>
            </p:cNvPr>
            <p:cNvGrpSpPr/>
            <p:nvPr/>
          </p:nvGrpSpPr>
          <p:grpSpPr>
            <a:xfrm>
              <a:off x="8337039" y="3204433"/>
              <a:ext cx="142568" cy="753368"/>
              <a:chOff x="8337039" y="1955521"/>
              <a:chExt cx="142568" cy="753368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EA024ADA-9B7C-1840-8003-4A9B6B81E6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601265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1673683A-1F34-804A-9C32-80BF3D7E10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493641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45A115F-067F-A947-9DD7-9459675B5C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278393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1371263-141D-5442-A0A3-842F5EF97F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170769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4193DF8-F512-824D-9F12-F27EDAD531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063145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F93A1054-97CA-4747-85D5-F69BD67ECA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1955521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EA8BACF-2A53-FA4B-9675-07AD045356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708889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3F9109E6-8A50-864C-8000-89F6494754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386017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D0E60C65-DA5E-5A4B-A50A-BB792FB2A5C8}"/>
                </a:ext>
              </a:extLst>
            </p:cNvPr>
            <p:cNvSpPr/>
            <p:nvPr/>
          </p:nvSpPr>
          <p:spPr>
            <a:xfrm>
              <a:off x="8588991" y="4302595"/>
              <a:ext cx="91478" cy="1025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278F756-5A91-4340-80B5-CB0AEC109D75}"/>
                </a:ext>
              </a:extLst>
            </p:cNvPr>
            <p:cNvSpPr/>
            <p:nvPr/>
          </p:nvSpPr>
          <p:spPr>
            <a:xfrm>
              <a:off x="8787959" y="4298126"/>
              <a:ext cx="91478" cy="1025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3B645A6-B4F9-7341-B575-603D05B6F869}"/>
                </a:ext>
              </a:extLst>
            </p:cNvPr>
            <p:cNvSpPr/>
            <p:nvPr/>
          </p:nvSpPr>
          <p:spPr>
            <a:xfrm>
              <a:off x="8440833" y="4018733"/>
              <a:ext cx="267815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21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BD0C169-461E-9041-B813-69C20A89BD73}"/>
                </a:ext>
              </a:extLst>
            </p:cNvPr>
            <p:cNvSpPr/>
            <p:nvPr/>
          </p:nvSpPr>
          <p:spPr>
            <a:xfrm>
              <a:off x="8412889" y="3804133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40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BB0D62C-4C29-DE4F-A992-11B2FE5CD33B}"/>
                </a:ext>
              </a:extLst>
            </p:cNvPr>
            <p:cNvSpPr/>
            <p:nvPr/>
          </p:nvSpPr>
          <p:spPr>
            <a:xfrm>
              <a:off x="8569493" y="3649992"/>
              <a:ext cx="367123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b="1" dirty="0">
                  <a:solidFill>
                    <a:prstClr val="black"/>
                  </a:solidFill>
                </a:rPr>
                <a:t>FiO2 (%)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9B2377D-38B2-0547-92C6-3FD4AF7B37C6}"/>
                </a:ext>
              </a:extLst>
            </p:cNvPr>
            <p:cNvSpPr/>
            <p:nvPr/>
          </p:nvSpPr>
          <p:spPr>
            <a:xfrm>
              <a:off x="8226560" y="3018749"/>
              <a:ext cx="36712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b="1" dirty="0">
                  <a:solidFill>
                    <a:prstClr val="black"/>
                  </a:solidFill>
                </a:rPr>
                <a:t>Flow (lpm)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6CC0A1B-8394-1D46-BFC2-7958C2593270}"/>
                </a:ext>
              </a:extLst>
            </p:cNvPr>
            <p:cNvSpPr/>
            <p:nvPr/>
          </p:nvSpPr>
          <p:spPr>
            <a:xfrm>
              <a:off x="8245497" y="320904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60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6F2DE69-E953-A541-ACC4-36933E8882F2}"/>
                </a:ext>
              </a:extLst>
            </p:cNvPr>
            <p:cNvSpPr/>
            <p:nvPr/>
          </p:nvSpPr>
          <p:spPr>
            <a:xfrm>
              <a:off x="8240811" y="331198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55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61B0781-A456-184C-A7BB-2402AB5A6C2F}"/>
                </a:ext>
              </a:extLst>
            </p:cNvPr>
            <p:cNvSpPr/>
            <p:nvPr/>
          </p:nvSpPr>
          <p:spPr>
            <a:xfrm>
              <a:off x="8240811" y="3530948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45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8E3AF30-E54E-6342-9E10-DFD03423DB95}"/>
                </a:ext>
              </a:extLst>
            </p:cNvPr>
            <p:cNvSpPr/>
            <p:nvPr/>
          </p:nvSpPr>
          <p:spPr>
            <a:xfrm>
              <a:off x="8241397" y="363857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40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F0A93D2-2B4F-FE43-8D5D-F6D2F1E9CAD3}"/>
                </a:ext>
              </a:extLst>
            </p:cNvPr>
            <p:cNvSpPr/>
            <p:nvPr/>
          </p:nvSpPr>
          <p:spPr>
            <a:xfrm>
              <a:off x="8241680" y="3739917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35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953E7C5-6926-BB42-9AF1-B7D1C4D58311}"/>
                </a:ext>
              </a:extLst>
            </p:cNvPr>
            <p:cNvSpPr/>
            <p:nvPr/>
          </p:nvSpPr>
          <p:spPr>
            <a:xfrm>
              <a:off x="8241905" y="3849555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30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EDE3C4-7D05-FB4B-8162-BE2195ECAABA}"/>
                </a:ext>
              </a:extLst>
            </p:cNvPr>
            <p:cNvSpPr/>
            <p:nvPr/>
          </p:nvSpPr>
          <p:spPr>
            <a:xfrm>
              <a:off x="8349501" y="4302594"/>
              <a:ext cx="123679" cy="1397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25F6F218-C9C3-AA4F-A126-9639C4943C7A}"/>
                </a:ext>
              </a:extLst>
            </p:cNvPr>
            <p:cNvSpPr/>
            <p:nvPr/>
          </p:nvSpPr>
          <p:spPr>
            <a:xfrm>
              <a:off x="8744762" y="402047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100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A81DC0D4-1780-D04C-A4A3-697E8A72B8C2}"/>
                </a:ext>
              </a:extLst>
            </p:cNvPr>
            <p:cNvSpPr/>
            <p:nvPr/>
          </p:nvSpPr>
          <p:spPr>
            <a:xfrm>
              <a:off x="8727560" y="3801070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60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39" name="Snip Same Side Corner Rectangle 138">
              <a:extLst>
                <a:ext uri="{FF2B5EF4-FFF2-40B4-BE49-F238E27FC236}">
                  <a16:creationId xmlns:a16="http://schemas.microsoft.com/office/drawing/2014/main" id="{7D9B0B29-2D74-834E-B4E2-CDAD4C5739A1}"/>
                </a:ext>
              </a:extLst>
            </p:cNvPr>
            <p:cNvSpPr/>
            <p:nvPr/>
          </p:nvSpPr>
          <p:spPr>
            <a:xfrm rot="10800000">
              <a:off x="8376071" y="3423211"/>
              <a:ext cx="62799" cy="74501"/>
            </a:xfrm>
            <a:prstGeom prst="snip2Same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C3632C0A-F33D-394F-824A-4B8DC0C280BF}"/>
                </a:ext>
              </a:extLst>
            </p:cNvPr>
            <p:cNvSpPr/>
            <p:nvPr/>
          </p:nvSpPr>
          <p:spPr>
            <a:xfrm>
              <a:off x="8241397" y="3424094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50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20DE049-6DC4-794D-9EEF-800FF424B56D}"/>
              </a:ext>
            </a:extLst>
          </p:cNvPr>
          <p:cNvSpPr/>
          <p:nvPr/>
        </p:nvSpPr>
        <p:spPr>
          <a:xfrm>
            <a:off x="703616" y="238655"/>
            <a:ext cx="12137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CIRCUIT PROBLEMS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CA3D1C1-C53A-1E49-B2A2-0C124BAD69DB}"/>
              </a:ext>
            </a:extLst>
          </p:cNvPr>
          <p:cNvSpPr/>
          <p:nvPr/>
        </p:nvSpPr>
        <p:spPr>
          <a:xfrm>
            <a:off x="777184" y="4528746"/>
            <a:ext cx="11095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7030A0"/>
                </a:solidFill>
                <a:latin typeface="Corbel" panose="020B0503020204020204" pitchFamily="34" charset="0"/>
              </a:rPr>
              <a:t>PUMP PROBLEMS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40996C1F-6C15-DE41-B1BA-DEFB4DA44EA5}"/>
              </a:ext>
            </a:extLst>
          </p:cNvPr>
          <p:cNvSpPr/>
          <p:nvPr/>
        </p:nvSpPr>
        <p:spPr>
          <a:xfrm>
            <a:off x="6618820" y="4172177"/>
            <a:ext cx="22108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Corbel" panose="020B0503020204020204" pitchFamily="34" charset="0"/>
              </a:rPr>
              <a:t>MEMBRANE/OXYGENATOR PROBLEMS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DD7E2C2-5F18-184F-AD13-75DFB77EE43A}"/>
              </a:ext>
            </a:extLst>
          </p:cNvPr>
          <p:cNvSpPr/>
          <p:nvPr/>
        </p:nvSpPr>
        <p:spPr>
          <a:xfrm>
            <a:off x="4743799" y="297120"/>
            <a:ext cx="16289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Corbel" panose="020B0503020204020204" pitchFamily="34" charset="0"/>
              </a:rPr>
              <a:t>GAS EXCHANGE PROBLEMS</a:t>
            </a:r>
          </a:p>
        </p:txBody>
      </p:sp>
      <p:sp>
        <p:nvSpPr>
          <p:cNvPr id="211" name="Rounded Rectangle 376">
            <a:extLst>
              <a:ext uri="{FF2B5EF4-FFF2-40B4-BE49-F238E27FC236}">
                <a16:creationId xmlns:a16="http://schemas.microsoft.com/office/drawing/2014/main" id="{3BF2825D-13A5-B04F-9450-B5B7C4DE9DC4}"/>
              </a:ext>
            </a:extLst>
          </p:cNvPr>
          <p:cNvSpPr/>
          <p:nvPr/>
        </p:nvSpPr>
        <p:spPr>
          <a:xfrm>
            <a:off x="23721" y="2095731"/>
            <a:ext cx="2495994" cy="934203"/>
          </a:xfrm>
          <a:prstGeom prst="roundRect">
            <a:avLst>
              <a:gd name="adj" fmla="val 985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5F4CA8E-9814-A845-952A-413FA268FA48}"/>
              </a:ext>
            </a:extLst>
          </p:cNvPr>
          <p:cNvSpPr/>
          <p:nvPr/>
        </p:nvSpPr>
        <p:spPr>
          <a:xfrm>
            <a:off x="-39433" y="2068586"/>
            <a:ext cx="2748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CHATTER </a:t>
            </a:r>
            <a:r>
              <a:rPr lang="en-US" sz="1000" dirty="0">
                <a:solidFill>
                  <a:srgbClr val="000000"/>
                </a:solidFill>
              </a:rPr>
              <a:t>is visible shaking of the tubing from variable venous drainage when the pump is trying to drain more than what native venous return allows. Pump may repeatedly start/stop causing </a:t>
            </a:r>
            <a:r>
              <a:rPr lang="en-US" sz="1000" b="1" dirty="0">
                <a:solidFill>
                  <a:srgbClr val="000000"/>
                </a:solidFill>
              </a:rPr>
              <a:t>CUT OUTS. </a:t>
            </a:r>
            <a:r>
              <a:rPr lang="en-US" sz="1000" b="1" dirty="0">
                <a:solidFill>
                  <a:prstClr val="black"/>
                </a:solidFill>
              </a:rPr>
              <a:t>Options</a:t>
            </a:r>
            <a:r>
              <a:rPr lang="en-US" sz="1000" dirty="0">
                <a:solidFill>
                  <a:prstClr val="black"/>
                </a:solidFill>
              </a:rPr>
              <a:t>: Reduce RPM, administer fluids, assess cannula positioning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6AEDB1B-C21E-E44F-A3F3-295AB2CFD811}"/>
              </a:ext>
            </a:extLst>
          </p:cNvPr>
          <p:cNvSpPr/>
          <p:nvPr/>
        </p:nvSpPr>
        <p:spPr>
          <a:xfrm>
            <a:off x="-22105" y="1234171"/>
            <a:ext cx="26889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CIRCUIT THROMBOSIS: </a:t>
            </a:r>
            <a:r>
              <a:rPr lang="en-US" sz="1000" dirty="0">
                <a:solidFill>
                  <a:srgbClr val="000000"/>
                </a:solidFill>
              </a:rPr>
              <a:t>Clots in the tubing can increase flow resistance. Clots in oxygenator may also impair gas exchange. Acutely or over time, this may lead to </a:t>
            </a:r>
            <a:r>
              <a:rPr lang="en-US" sz="1000" b="1" dirty="0">
                <a:solidFill>
                  <a:srgbClr val="000000"/>
                </a:solidFill>
              </a:rPr>
              <a:t>OXYGENATOR FAILURE. </a:t>
            </a:r>
            <a:r>
              <a:rPr lang="en-US" sz="1000" dirty="0">
                <a:solidFill>
                  <a:srgbClr val="000000"/>
                </a:solidFill>
              </a:rPr>
              <a:t>Anticoagulation may prevent clot formation. 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16" name="Rounded Rectangle 376">
            <a:extLst>
              <a:ext uri="{FF2B5EF4-FFF2-40B4-BE49-F238E27FC236}">
                <a16:creationId xmlns:a16="http://schemas.microsoft.com/office/drawing/2014/main" id="{35F3AC06-C59E-964F-A0C4-507A15DB541F}"/>
              </a:ext>
            </a:extLst>
          </p:cNvPr>
          <p:cNvSpPr/>
          <p:nvPr/>
        </p:nvSpPr>
        <p:spPr>
          <a:xfrm>
            <a:off x="23722" y="440374"/>
            <a:ext cx="2483442" cy="815490"/>
          </a:xfrm>
          <a:prstGeom prst="roundRect">
            <a:avLst>
              <a:gd name="adj" fmla="val 985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2B35FE2D-F554-BD41-9CFA-A1D7780CA766}"/>
              </a:ext>
            </a:extLst>
          </p:cNvPr>
          <p:cNvSpPr/>
          <p:nvPr/>
        </p:nvSpPr>
        <p:spPr>
          <a:xfrm>
            <a:off x="-20007" y="410469"/>
            <a:ext cx="26221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CANNULA DISPLACEMENT</a:t>
            </a:r>
            <a:r>
              <a:rPr lang="en-US" sz="1000" dirty="0">
                <a:solidFill>
                  <a:srgbClr val="000000"/>
                </a:solidFill>
              </a:rPr>
              <a:t> compromises the circuit and can cause an air embolism, major bleed, and reduced blood flows. Follow </a:t>
            </a:r>
            <a:r>
              <a:rPr lang="en-US" sz="1000" b="1" dirty="0">
                <a:solidFill>
                  <a:srgbClr val="C00000"/>
                </a:solidFill>
              </a:rPr>
              <a:t>ECMO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b="1" dirty="0">
                <a:solidFill>
                  <a:srgbClr val="C00000"/>
                </a:solidFill>
              </a:rPr>
              <a:t>emergency protocol       </a:t>
            </a:r>
            <a:r>
              <a:rPr lang="en-US" sz="1000" dirty="0">
                <a:solidFill>
                  <a:srgbClr val="000000"/>
                </a:solidFill>
              </a:rPr>
              <a:t>and consider massive transfusion.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18" name="Rounded Rectangle 376">
            <a:extLst>
              <a:ext uri="{FF2B5EF4-FFF2-40B4-BE49-F238E27FC236}">
                <a16:creationId xmlns:a16="http://schemas.microsoft.com/office/drawing/2014/main" id="{EDE64538-C022-DA4F-BD63-7BD61320A1E5}"/>
              </a:ext>
            </a:extLst>
          </p:cNvPr>
          <p:cNvSpPr/>
          <p:nvPr/>
        </p:nvSpPr>
        <p:spPr>
          <a:xfrm>
            <a:off x="23721" y="3062310"/>
            <a:ext cx="2495994" cy="945950"/>
          </a:xfrm>
          <a:prstGeom prst="roundRect">
            <a:avLst>
              <a:gd name="adj" fmla="val 985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7954A69C-890C-0E44-9D1D-77417F5A0519}"/>
              </a:ext>
            </a:extLst>
          </p:cNvPr>
          <p:cNvSpPr/>
          <p:nvPr/>
        </p:nvSpPr>
        <p:spPr>
          <a:xfrm>
            <a:off x="-23384" y="3021905"/>
            <a:ext cx="2644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AIR EMBOLISM </a:t>
            </a:r>
            <a:r>
              <a:rPr lang="en-US" sz="1000" dirty="0">
                <a:solidFill>
                  <a:srgbClr val="000000"/>
                </a:solidFill>
              </a:rPr>
              <a:t>can cause immediate pump, oxygenator, or circuit failure. Follow </a:t>
            </a:r>
            <a:r>
              <a:rPr lang="en-US" sz="1000" b="1" dirty="0">
                <a:solidFill>
                  <a:srgbClr val="C00000"/>
                </a:solidFill>
              </a:rPr>
              <a:t>ECMO</a:t>
            </a:r>
            <a:r>
              <a:rPr lang="en-US" sz="1000" dirty="0">
                <a:solidFill>
                  <a:srgbClr val="C00000"/>
                </a:solidFill>
              </a:rPr>
              <a:t> </a:t>
            </a:r>
            <a:r>
              <a:rPr lang="en-US" sz="1000" b="1" dirty="0">
                <a:solidFill>
                  <a:srgbClr val="C00000"/>
                </a:solidFill>
              </a:rPr>
              <a:t>emergency protocol      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and place head down. Locate source to prevent further entrainment. If venous source, may place in left lateral position and aspirate from drainage cannula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24" name="Rounded Rectangle 376">
            <a:extLst>
              <a:ext uri="{FF2B5EF4-FFF2-40B4-BE49-F238E27FC236}">
                <a16:creationId xmlns:a16="http://schemas.microsoft.com/office/drawing/2014/main" id="{AA428420-53D3-1740-B7C5-77E8241F29DD}"/>
              </a:ext>
            </a:extLst>
          </p:cNvPr>
          <p:cNvSpPr/>
          <p:nvPr/>
        </p:nvSpPr>
        <p:spPr>
          <a:xfrm>
            <a:off x="40102" y="5909499"/>
            <a:ext cx="2467061" cy="984497"/>
          </a:xfrm>
          <a:prstGeom prst="roundRect">
            <a:avLst>
              <a:gd name="adj" fmla="val 9853"/>
            </a:avLst>
          </a:prstGeom>
          <a:solidFill>
            <a:srgbClr val="D883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398EB4A-B8B8-2140-B305-7026B30A3A1A}"/>
              </a:ext>
            </a:extLst>
          </p:cNvPr>
          <p:cNvSpPr/>
          <p:nvPr/>
        </p:nvSpPr>
        <p:spPr>
          <a:xfrm>
            <a:off x="-6434" y="5870058"/>
            <a:ext cx="2663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PUMP FAILURE </a:t>
            </a:r>
            <a:r>
              <a:rPr lang="en-US" sz="1000" dirty="0">
                <a:solidFill>
                  <a:srgbClr val="000000"/>
                </a:solidFill>
              </a:rPr>
              <a:t>may occur from </a:t>
            </a:r>
            <a:r>
              <a:rPr lang="en-US" sz="1000" b="1" dirty="0">
                <a:solidFill>
                  <a:srgbClr val="000000"/>
                </a:solidFill>
              </a:rPr>
              <a:t>CIRCUIT THROMBOSIS, AIR EMBOLISM, </a:t>
            </a:r>
            <a:r>
              <a:rPr lang="en-US" sz="1000" dirty="0">
                <a:solidFill>
                  <a:srgbClr val="000000"/>
                </a:solidFill>
              </a:rPr>
              <a:t>or other insult. Follow </a:t>
            </a:r>
            <a:r>
              <a:rPr lang="en-US" sz="1000" b="1" dirty="0">
                <a:solidFill>
                  <a:srgbClr val="C00000"/>
                </a:solidFill>
              </a:rPr>
              <a:t>emergency protocol    </a:t>
            </a:r>
            <a:r>
              <a:rPr lang="en-US" sz="1000" dirty="0">
                <a:solidFill>
                  <a:srgbClr val="000000"/>
                </a:solidFill>
              </a:rPr>
              <a:t>   . A backup pump should be readily available. With some ECMO products, a </a:t>
            </a:r>
            <a:r>
              <a:rPr lang="en-US" sz="1000" dirty="0">
                <a:solidFill>
                  <a:srgbClr val="000000"/>
                </a:solidFill>
                <a:hlinkClick r:id="rId8"/>
              </a:rPr>
              <a:t>mechanical crank </a:t>
            </a:r>
            <a:r>
              <a:rPr lang="en-US" sz="1000" dirty="0">
                <a:solidFill>
                  <a:srgbClr val="000000"/>
                </a:solidFill>
              </a:rPr>
              <a:t>can be used temporarily until a new pump is available.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26" name="Rounded Rectangle 376">
            <a:extLst>
              <a:ext uri="{FF2B5EF4-FFF2-40B4-BE49-F238E27FC236}">
                <a16:creationId xmlns:a16="http://schemas.microsoft.com/office/drawing/2014/main" id="{5F0DD65C-38F3-8E4E-97D4-E918D8F8E70A}"/>
              </a:ext>
            </a:extLst>
          </p:cNvPr>
          <p:cNvSpPr/>
          <p:nvPr/>
        </p:nvSpPr>
        <p:spPr>
          <a:xfrm>
            <a:off x="23720" y="4704584"/>
            <a:ext cx="2467061" cy="1159197"/>
          </a:xfrm>
          <a:prstGeom prst="roundRect">
            <a:avLst>
              <a:gd name="adj" fmla="val 9853"/>
            </a:avLst>
          </a:prstGeom>
          <a:solidFill>
            <a:srgbClr val="D883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C8489F9D-AFB2-8747-BF64-D923D03C2363}"/>
              </a:ext>
            </a:extLst>
          </p:cNvPr>
          <p:cNvSpPr/>
          <p:nvPr/>
        </p:nvSpPr>
        <p:spPr>
          <a:xfrm>
            <a:off x="-20007" y="4692231"/>
            <a:ext cx="26081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INADEQUATE FLOW </a:t>
            </a:r>
            <a:r>
              <a:rPr lang="en-US" sz="1000" dirty="0">
                <a:solidFill>
                  <a:srgbClr val="000000"/>
                </a:solidFill>
              </a:rPr>
              <a:t>can occur from kinking, cannula malposition, decreased venous return (± </a:t>
            </a:r>
            <a:r>
              <a:rPr lang="en-US" sz="1000" b="1" dirty="0">
                <a:solidFill>
                  <a:srgbClr val="000000"/>
                </a:solidFill>
              </a:rPr>
              <a:t>CHATTER</a:t>
            </a:r>
            <a:r>
              <a:rPr lang="en-US" sz="1000" dirty="0">
                <a:solidFill>
                  <a:srgbClr val="000000"/>
                </a:solidFill>
              </a:rPr>
              <a:t>), and </a:t>
            </a:r>
            <a:r>
              <a:rPr lang="en-US" sz="1000" b="1" dirty="0">
                <a:solidFill>
                  <a:srgbClr val="000000"/>
                </a:solidFill>
              </a:rPr>
              <a:t>CIRCUIT THROMBOSIS</a:t>
            </a:r>
            <a:r>
              <a:rPr lang="en-US" sz="1000" dirty="0">
                <a:solidFill>
                  <a:srgbClr val="000000"/>
                </a:solidFill>
              </a:rPr>
              <a:t> (same RPM yielding less LPM flow). 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Approach</a:t>
            </a:r>
            <a:r>
              <a:rPr lang="en-US" sz="1000" dirty="0">
                <a:solidFill>
                  <a:srgbClr val="000000"/>
                </a:solidFill>
              </a:rPr>
              <a:t>: </a:t>
            </a:r>
            <a:r>
              <a:rPr lang="en-US" sz="1000" b="1" i="1" dirty="0">
                <a:solidFill>
                  <a:srgbClr val="000000"/>
                </a:solidFill>
              </a:rPr>
              <a:t>Treat the cause</a:t>
            </a:r>
            <a:r>
              <a:rPr lang="en-US" sz="1000" dirty="0">
                <a:solidFill>
                  <a:srgbClr val="000000"/>
                </a:solidFill>
              </a:rPr>
              <a:t>! Some patients, especially with high BMI, may need an extra venous drainage cannula to achieve goal flow.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30" name="Rounded Rectangle 376">
            <a:extLst>
              <a:ext uri="{FF2B5EF4-FFF2-40B4-BE49-F238E27FC236}">
                <a16:creationId xmlns:a16="http://schemas.microsoft.com/office/drawing/2014/main" id="{0D47C023-1D3D-EF42-A866-184AA48C7D1B}"/>
              </a:ext>
            </a:extLst>
          </p:cNvPr>
          <p:cNvSpPr/>
          <p:nvPr/>
        </p:nvSpPr>
        <p:spPr>
          <a:xfrm>
            <a:off x="4793554" y="2972472"/>
            <a:ext cx="3627074" cy="952601"/>
          </a:xfrm>
          <a:prstGeom prst="roundRect">
            <a:avLst>
              <a:gd name="adj" fmla="val 476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86AD983-ED65-804F-BE50-BCCA38A1D072}"/>
              </a:ext>
            </a:extLst>
          </p:cNvPr>
          <p:cNvSpPr/>
          <p:nvPr/>
        </p:nvSpPr>
        <p:spPr>
          <a:xfrm>
            <a:off x="4739729" y="2960579"/>
            <a:ext cx="3849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RECIRCULATION </a:t>
            </a:r>
            <a:r>
              <a:rPr lang="en-US" sz="1000" dirty="0">
                <a:solidFill>
                  <a:srgbClr val="000000"/>
                </a:solidFill>
              </a:rPr>
              <a:t>occurs when drainage cannula draws oxygenated blood from the return cannula, reducing the efficiency of the circuit. Increased SpO2 and red coloration of venous drainage may be noted. 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Approach</a:t>
            </a:r>
            <a:r>
              <a:rPr lang="en-US" sz="1000" dirty="0">
                <a:solidFill>
                  <a:srgbClr val="000000"/>
                </a:solidFill>
              </a:rPr>
              <a:t>: </a:t>
            </a:r>
            <a:r>
              <a:rPr lang="en-US" sz="1000" dirty="0">
                <a:solidFill>
                  <a:prstClr val="black"/>
                </a:solidFill>
              </a:rPr>
              <a:t>Reposition/reconfigure cannulas, reduce flow (if tolerable)</a:t>
            </a:r>
          </a:p>
        </p:txBody>
      </p:sp>
      <p:sp>
        <p:nvSpPr>
          <p:cNvPr id="251" name="Rounded Rectangle 376">
            <a:extLst>
              <a:ext uri="{FF2B5EF4-FFF2-40B4-BE49-F238E27FC236}">
                <a16:creationId xmlns:a16="http://schemas.microsoft.com/office/drawing/2014/main" id="{EB889069-8F12-E64B-BD17-8324C6E8025C}"/>
              </a:ext>
            </a:extLst>
          </p:cNvPr>
          <p:cNvSpPr/>
          <p:nvPr/>
        </p:nvSpPr>
        <p:spPr>
          <a:xfrm>
            <a:off x="4793555" y="509873"/>
            <a:ext cx="4223384" cy="1509964"/>
          </a:xfrm>
          <a:prstGeom prst="roundRect">
            <a:avLst>
              <a:gd name="adj" fmla="val 240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15B4C85A-0098-294A-81C1-A1CA7BDBA9CF}"/>
              </a:ext>
            </a:extLst>
          </p:cNvPr>
          <p:cNvSpPr/>
          <p:nvPr/>
        </p:nvSpPr>
        <p:spPr>
          <a:xfrm>
            <a:off x="4739729" y="463888"/>
            <a:ext cx="43736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HYPOXEMIA </a:t>
            </a:r>
            <a:r>
              <a:rPr lang="en-US" sz="1000" dirty="0">
                <a:solidFill>
                  <a:srgbClr val="000000"/>
                </a:solidFill>
              </a:rPr>
              <a:t>is common as oxygenated blood always mixes with deoxygenated </a:t>
            </a:r>
          </a:p>
          <a:p>
            <a:r>
              <a:rPr lang="en-US" sz="1000" dirty="0">
                <a:solidFill>
                  <a:srgbClr val="000000"/>
                </a:solidFill>
              </a:rPr>
              <a:t>native circulation, although this may not reflect insufficient oxygen delivery. A low SpO2 may be tolerable, however SpO2 &lt; 85% may be critical.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Options</a:t>
            </a:r>
            <a:r>
              <a:rPr lang="en-US" sz="1000" dirty="0">
                <a:solidFill>
                  <a:srgbClr val="000000"/>
                </a:solidFill>
              </a:rPr>
              <a:t>: </a:t>
            </a:r>
          </a:p>
          <a:p>
            <a:r>
              <a:rPr lang="en-US" sz="1000" dirty="0">
                <a:solidFill>
                  <a:srgbClr val="000000"/>
                </a:solidFill>
              </a:rPr>
              <a:t>1. </a:t>
            </a:r>
            <a:r>
              <a:rPr lang="en-US" sz="1000" b="1" i="1" dirty="0">
                <a:solidFill>
                  <a:prstClr val="black"/>
                </a:solidFill>
              </a:rPr>
              <a:t>Increase flow </a:t>
            </a:r>
            <a:r>
              <a:rPr lang="en-US" sz="1000" dirty="0">
                <a:solidFill>
                  <a:prstClr val="black"/>
                </a:solidFill>
              </a:rPr>
              <a:t>– may be limited by </a:t>
            </a:r>
            <a:r>
              <a:rPr lang="en-US" sz="1000" b="1" dirty="0">
                <a:solidFill>
                  <a:prstClr val="black"/>
                </a:solidFill>
              </a:rPr>
              <a:t>CHATTER, </a:t>
            </a:r>
            <a:r>
              <a:rPr lang="en-US" sz="1000" dirty="0">
                <a:solidFill>
                  <a:prstClr val="black"/>
                </a:solidFill>
              </a:rPr>
              <a:t>diminishing returns if flow &gt;7LPM</a:t>
            </a:r>
          </a:p>
          <a:p>
            <a:r>
              <a:rPr lang="en-US" sz="1000" dirty="0">
                <a:solidFill>
                  <a:prstClr val="black"/>
                </a:solidFill>
              </a:rPr>
              <a:t>2. </a:t>
            </a:r>
            <a:r>
              <a:rPr lang="en-US" sz="1000" b="1" i="1" dirty="0">
                <a:solidFill>
                  <a:prstClr val="black"/>
                </a:solidFill>
              </a:rPr>
              <a:t>Increase F</a:t>
            </a:r>
            <a:r>
              <a:rPr lang="en-US" sz="1000" b="1" i="1" baseline="-25000" dirty="0">
                <a:solidFill>
                  <a:prstClr val="black"/>
                </a:solidFill>
              </a:rPr>
              <a:t>D</a:t>
            </a:r>
            <a:r>
              <a:rPr lang="en-US" sz="1000" b="1" i="1" dirty="0">
                <a:solidFill>
                  <a:prstClr val="black"/>
                </a:solidFill>
              </a:rPr>
              <a:t>O</a:t>
            </a:r>
            <a:r>
              <a:rPr lang="en-US" sz="1000" b="1" i="1" baseline="-25000" dirty="0">
                <a:solidFill>
                  <a:prstClr val="black"/>
                </a:solidFill>
              </a:rPr>
              <a:t>2</a:t>
            </a:r>
            <a:r>
              <a:rPr lang="en-US" sz="1000" dirty="0">
                <a:solidFill>
                  <a:prstClr val="black"/>
                </a:solidFill>
              </a:rPr>
              <a:t>  – diminishing returns when post-oxygenator SpO2 is ~100% </a:t>
            </a:r>
          </a:p>
          <a:p>
            <a:r>
              <a:rPr lang="en-US" sz="1000" dirty="0">
                <a:solidFill>
                  <a:prstClr val="black"/>
                </a:solidFill>
              </a:rPr>
              <a:t>3. </a:t>
            </a:r>
            <a:r>
              <a:rPr lang="en-US" sz="1000" b="1" i="1" dirty="0">
                <a:solidFill>
                  <a:prstClr val="black"/>
                </a:solidFill>
              </a:rPr>
              <a:t>Reduce native cardiac output </a:t>
            </a:r>
            <a:r>
              <a:rPr lang="en-US" sz="1000" dirty="0">
                <a:solidFill>
                  <a:prstClr val="black"/>
                </a:solidFill>
              </a:rPr>
              <a:t>(e.g. beta-blocker) – does not change oxygen content but may increase SpO2</a:t>
            </a:r>
          </a:p>
          <a:p>
            <a:r>
              <a:rPr lang="en-US" sz="1000" dirty="0">
                <a:solidFill>
                  <a:prstClr val="black"/>
                </a:solidFill>
              </a:rPr>
              <a:t>4. Last resorts: </a:t>
            </a:r>
            <a:r>
              <a:rPr lang="en-US" sz="1000" b="1" i="1" dirty="0">
                <a:solidFill>
                  <a:prstClr val="black"/>
                </a:solidFill>
              </a:rPr>
              <a:t>Consider </a:t>
            </a:r>
            <a:r>
              <a:rPr lang="en-US" sz="1000" b="1" i="1" dirty="0">
                <a:solidFill>
                  <a:prstClr val="black"/>
                </a:solidFill>
                <a:hlinkClick r:id="rId9"/>
              </a:rPr>
              <a:t>transfusions</a:t>
            </a:r>
            <a:r>
              <a:rPr lang="en-US" sz="1000" b="1" i="1" dirty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to increase CaO2 (given shunt physiology), </a:t>
            </a:r>
          </a:p>
          <a:p>
            <a:r>
              <a:rPr lang="en-US" sz="1000" b="1" i="1" dirty="0">
                <a:solidFill>
                  <a:prstClr val="black"/>
                </a:solidFill>
              </a:rPr>
              <a:t>adding a second circuit </a:t>
            </a:r>
            <a:r>
              <a:rPr lang="en-US" sz="1000" dirty="0">
                <a:solidFill>
                  <a:prstClr val="black"/>
                </a:solidFill>
              </a:rPr>
              <a:t>in parallel, or </a:t>
            </a:r>
            <a:r>
              <a:rPr lang="en-US" sz="1000" b="1" i="1" dirty="0">
                <a:solidFill>
                  <a:prstClr val="black"/>
                </a:solidFill>
              </a:rPr>
              <a:t>recruiting native lung </a:t>
            </a:r>
            <a:r>
              <a:rPr lang="en-US" sz="1000" dirty="0">
                <a:solidFill>
                  <a:prstClr val="black"/>
                </a:solidFill>
              </a:rPr>
              <a:t>with ventilator</a:t>
            </a:r>
          </a:p>
        </p:txBody>
      </p:sp>
      <p:sp>
        <p:nvSpPr>
          <p:cNvPr id="271" name="Rounded Rectangle 376">
            <a:extLst>
              <a:ext uri="{FF2B5EF4-FFF2-40B4-BE49-F238E27FC236}">
                <a16:creationId xmlns:a16="http://schemas.microsoft.com/office/drawing/2014/main" id="{55361156-47BB-0A42-8927-6EB2F1A409B5}"/>
              </a:ext>
            </a:extLst>
          </p:cNvPr>
          <p:cNvSpPr/>
          <p:nvPr/>
        </p:nvSpPr>
        <p:spPr>
          <a:xfrm>
            <a:off x="4786130" y="2069741"/>
            <a:ext cx="3634498" cy="849844"/>
          </a:xfrm>
          <a:prstGeom prst="roundRect">
            <a:avLst>
              <a:gd name="adj" fmla="val 496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36A0C6E2-C91A-394F-AA32-06794F5F80C8}"/>
              </a:ext>
            </a:extLst>
          </p:cNvPr>
          <p:cNvSpPr/>
          <p:nvPr/>
        </p:nvSpPr>
        <p:spPr>
          <a:xfrm>
            <a:off x="4739729" y="2061351"/>
            <a:ext cx="3726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HYPERCAPNIA/ACIDOSIS </a:t>
            </a:r>
            <a:r>
              <a:rPr lang="en-US" sz="1000" dirty="0">
                <a:solidFill>
                  <a:srgbClr val="000000"/>
                </a:solidFill>
              </a:rPr>
              <a:t>can worsen with increased CO2 production (e.g. fever) or reduced clearance (worsening function of native lung or membrane lung), or impaired renal compensation. 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Approach</a:t>
            </a:r>
            <a:r>
              <a:rPr lang="en-US" sz="1000" dirty="0">
                <a:solidFill>
                  <a:srgbClr val="000000"/>
                </a:solidFill>
              </a:rPr>
              <a:t>: </a:t>
            </a:r>
            <a:r>
              <a:rPr lang="en-US" sz="1000" b="1" i="1" dirty="0">
                <a:solidFill>
                  <a:srgbClr val="000000"/>
                </a:solidFill>
              </a:rPr>
              <a:t>Increase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b="1" i="1" dirty="0">
                <a:solidFill>
                  <a:srgbClr val="000000"/>
                </a:solidFill>
              </a:rPr>
              <a:t>SWEEP</a:t>
            </a:r>
            <a:r>
              <a:rPr lang="en-US" sz="1000" dirty="0">
                <a:solidFill>
                  <a:srgbClr val="000000"/>
                </a:solidFill>
              </a:rPr>
              <a:t> (similar to minute ventilation) for acute correction, &amp; </a:t>
            </a:r>
            <a:r>
              <a:rPr lang="en-US" sz="1000" b="1" i="1" dirty="0">
                <a:solidFill>
                  <a:srgbClr val="000000"/>
                </a:solidFill>
              </a:rPr>
              <a:t>correct the underlying cause </a:t>
            </a:r>
            <a:r>
              <a:rPr lang="en-US" sz="1000" dirty="0">
                <a:solidFill>
                  <a:srgbClr val="000000"/>
                </a:solidFill>
              </a:rPr>
              <a:t>(fever control, RRT, etc.)</a:t>
            </a:r>
          </a:p>
          <a:p>
            <a:endParaRPr lang="en-US" sz="1000" dirty="0">
              <a:solidFill>
                <a:prstClr val="black"/>
              </a:solidFill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3DDD007-DD76-934C-91E8-34B223895852}"/>
              </a:ext>
            </a:extLst>
          </p:cNvPr>
          <p:cNvGrpSpPr/>
          <p:nvPr/>
        </p:nvGrpSpPr>
        <p:grpSpPr>
          <a:xfrm rot="808065">
            <a:off x="2449794" y="4431480"/>
            <a:ext cx="679558" cy="803527"/>
            <a:chOff x="2820004" y="5084523"/>
            <a:chExt cx="679558" cy="803527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2A0DC1BD-D9C3-7C49-B47E-1F99A436C5A9}"/>
                </a:ext>
              </a:extLst>
            </p:cNvPr>
            <p:cNvGrpSpPr/>
            <p:nvPr/>
          </p:nvGrpSpPr>
          <p:grpSpPr>
            <a:xfrm rot="21040525">
              <a:off x="2820004" y="5084523"/>
              <a:ext cx="679558" cy="803527"/>
              <a:chOff x="1846129" y="4510612"/>
              <a:chExt cx="679558" cy="803527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A5E217F5-25C4-9F45-A765-BE442AF903ED}"/>
                  </a:ext>
                </a:extLst>
              </p:cNvPr>
              <p:cNvGrpSpPr/>
              <p:nvPr/>
            </p:nvGrpSpPr>
            <p:grpSpPr>
              <a:xfrm>
                <a:off x="1886810" y="4714690"/>
                <a:ext cx="638877" cy="599449"/>
                <a:chOff x="1886810" y="4714690"/>
                <a:chExt cx="638877" cy="599449"/>
              </a:xfrm>
            </p:grpSpPr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2DF096D7-DD82-194D-BA62-08522A710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2278" y="4714690"/>
                  <a:ext cx="593409" cy="415123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FE417A86-8041-2C42-9E55-FF3EB39C8EC8}"/>
                    </a:ext>
                  </a:extLst>
                </p:cNvPr>
                <p:cNvSpPr/>
                <p:nvPr/>
              </p:nvSpPr>
              <p:spPr>
                <a:xfrm>
                  <a:off x="1886810" y="5113342"/>
                  <a:ext cx="200797" cy="200797"/>
                </a:xfrm>
                <a:prstGeom prst="ellips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345474A-9963-C641-9214-5973EBE2A3AD}"/>
                  </a:ext>
                </a:extLst>
              </p:cNvPr>
              <p:cNvSpPr/>
              <p:nvPr/>
            </p:nvSpPr>
            <p:spPr>
              <a:xfrm rot="19494770">
                <a:off x="2197042" y="4867928"/>
                <a:ext cx="118872" cy="274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A09B1E13-46E8-8640-98FC-EE4FFA49CDCC}"/>
                  </a:ext>
                </a:extLst>
              </p:cNvPr>
              <p:cNvGrpSpPr/>
              <p:nvPr/>
            </p:nvGrpSpPr>
            <p:grpSpPr>
              <a:xfrm rot="9000000" flipH="1">
                <a:off x="1846129" y="4510612"/>
                <a:ext cx="638877" cy="599449"/>
                <a:chOff x="1886810" y="4714690"/>
                <a:chExt cx="638877" cy="599449"/>
              </a:xfrm>
            </p:grpSpPr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F27AC840-E409-CB45-B28E-69BB02C044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2278" y="4714690"/>
                  <a:ext cx="593409" cy="415123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6FE0B3ED-CEC3-E048-9DCF-FB99E98257D6}"/>
                    </a:ext>
                  </a:extLst>
                </p:cNvPr>
                <p:cNvSpPr/>
                <p:nvPr/>
              </p:nvSpPr>
              <p:spPr>
                <a:xfrm>
                  <a:off x="1886810" y="5113342"/>
                  <a:ext cx="200797" cy="200797"/>
                </a:xfrm>
                <a:prstGeom prst="ellipse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E12AD01-3EE5-0F43-9716-46266797BF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7845" y="5255095"/>
              <a:ext cx="114097" cy="113844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87B4835-640A-E546-AE93-6EA004DB4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8552" y="5422054"/>
              <a:ext cx="131620" cy="12022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Rounded Rectangle 376">
            <a:extLst>
              <a:ext uri="{FF2B5EF4-FFF2-40B4-BE49-F238E27FC236}">
                <a16:creationId xmlns:a16="http://schemas.microsoft.com/office/drawing/2014/main" id="{076BD291-4B71-0441-A3E0-03A0BF42A062}"/>
              </a:ext>
            </a:extLst>
          </p:cNvPr>
          <p:cNvSpPr/>
          <p:nvPr/>
        </p:nvSpPr>
        <p:spPr>
          <a:xfrm>
            <a:off x="6604227" y="4390019"/>
            <a:ext cx="2485239" cy="988153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ounded Rectangle 376">
            <a:extLst>
              <a:ext uri="{FF2B5EF4-FFF2-40B4-BE49-F238E27FC236}">
                <a16:creationId xmlns:a16="http://schemas.microsoft.com/office/drawing/2014/main" id="{729EFE20-AB5D-AE4C-8E33-0D884347BC7C}"/>
              </a:ext>
            </a:extLst>
          </p:cNvPr>
          <p:cNvSpPr/>
          <p:nvPr/>
        </p:nvSpPr>
        <p:spPr>
          <a:xfrm>
            <a:off x="6291965" y="5456252"/>
            <a:ext cx="2781730" cy="626735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09CE6F52-86D8-DF43-9FF3-E34568C5526B}"/>
              </a:ext>
            </a:extLst>
          </p:cNvPr>
          <p:cNvSpPr/>
          <p:nvPr/>
        </p:nvSpPr>
        <p:spPr>
          <a:xfrm>
            <a:off x="6301119" y="5422185"/>
            <a:ext cx="2925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OXYGENATOR FAILURE </a:t>
            </a:r>
            <a:r>
              <a:rPr lang="en-US" sz="1000" dirty="0">
                <a:solidFill>
                  <a:srgbClr val="000000"/>
                </a:solidFill>
              </a:rPr>
              <a:t>may occur from </a:t>
            </a:r>
            <a:r>
              <a:rPr lang="en-US" sz="1000" b="1" dirty="0">
                <a:solidFill>
                  <a:srgbClr val="000000"/>
                </a:solidFill>
              </a:rPr>
              <a:t>AIR 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EMBOLISM, CIRCUIT THROMBOSIS</a:t>
            </a:r>
            <a:r>
              <a:rPr lang="en-US" sz="1000" dirty="0">
                <a:solidFill>
                  <a:srgbClr val="000000"/>
                </a:solidFill>
              </a:rPr>
              <a:t> (</a:t>
            </a:r>
            <a:r>
              <a:rPr lang="en-US" sz="1000" dirty="0">
                <a:solidFill>
                  <a:srgbClr val="000000"/>
                </a:solidFill>
                <a:hlinkClick r:id="rId10"/>
              </a:rPr>
              <a:t>most common</a:t>
            </a:r>
            <a:r>
              <a:rPr lang="en-US" sz="1000" dirty="0">
                <a:solidFill>
                  <a:srgbClr val="000000"/>
                </a:solidFill>
              </a:rPr>
              <a:t>), or any serious mechanical insult. Follow the ECMO </a:t>
            </a:r>
            <a:r>
              <a:rPr lang="en-US" sz="1000" b="1" dirty="0">
                <a:solidFill>
                  <a:srgbClr val="C00000"/>
                </a:solidFill>
              </a:rPr>
              <a:t>emergency protocol</a:t>
            </a:r>
            <a:r>
              <a:rPr lang="en-US" sz="1000" b="1" dirty="0">
                <a:solidFill>
                  <a:srgbClr val="000000"/>
                </a:solidFill>
              </a:rPr>
              <a:t>       </a:t>
            </a:r>
            <a:r>
              <a:rPr lang="en-US" sz="1000" dirty="0">
                <a:solidFill>
                  <a:srgbClr val="000000"/>
                </a:solidFill>
              </a:rPr>
              <a:t>to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b="1" i="1" dirty="0">
                <a:solidFill>
                  <a:srgbClr val="000000"/>
                </a:solidFill>
              </a:rPr>
              <a:t>exchange oxygenator</a:t>
            </a:r>
            <a:r>
              <a:rPr lang="en-US" sz="1000" dirty="0">
                <a:solidFill>
                  <a:srgbClr val="000000"/>
                </a:solidFill>
              </a:rPr>
              <a:t>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99" name="Freeform 298">
            <a:extLst>
              <a:ext uri="{FF2B5EF4-FFF2-40B4-BE49-F238E27FC236}">
                <a16:creationId xmlns:a16="http://schemas.microsoft.com/office/drawing/2014/main" id="{55569035-AB4F-114D-A67E-64B33BDC5300}"/>
              </a:ext>
            </a:extLst>
          </p:cNvPr>
          <p:cNvSpPr/>
          <p:nvPr/>
        </p:nvSpPr>
        <p:spPr>
          <a:xfrm rot="5813946" flipH="1" flipV="1">
            <a:off x="1937060" y="4092098"/>
            <a:ext cx="57668" cy="747653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A2DEA67A-44DC-4B40-8FB1-12624657D3D1}"/>
              </a:ext>
            </a:extLst>
          </p:cNvPr>
          <p:cNvSpPr/>
          <p:nvPr/>
        </p:nvSpPr>
        <p:spPr>
          <a:xfrm>
            <a:off x="-1223" y="4257512"/>
            <a:ext cx="1605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Clamps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are used emergently to stop blood flow</a:t>
            </a:r>
            <a:endParaRPr lang="en-US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01" name="Freeform 300">
            <a:extLst>
              <a:ext uri="{FF2B5EF4-FFF2-40B4-BE49-F238E27FC236}">
                <a16:creationId xmlns:a16="http://schemas.microsoft.com/office/drawing/2014/main" id="{33E4E74E-CE44-044A-9905-9783CDEED362}"/>
              </a:ext>
            </a:extLst>
          </p:cNvPr>
          <p:cNvSpPr/>
          <p:nvPr/>
        </p:nvSpPr>
        <p:spPr>
          <a:xfrm rot="5634508">
            <a:off x="2809134" y="4398491"/>
            <a:ext cx="347443" cy="171421"/>
          </a:xfrm>
          <a:custGeom>
            <a:avLst/>
            <a:gdLst>
              <a:gd name="connsiteX0" fmla="*/ 45592 w 126633"/>
              <a:gd name="connsiteY0" fmla="*/ 0 h 82160"/>
              <a:gd name="connsiteX1" fmla="*/ 81041 w 126633"/>
              <a:gd name="connsiteY1" fmla="*/ 0 h 82160"/>
              <a:gd name="connsiteX2" fmla="*/ 81041 w 126633"/>
              <a:gd name="connsiteY2" fmla="*/ 5001 h 82160"/>
              <a:gd name="connsiteX3" fmla="*/ 126633 w 126633"/>
              <a:gd name="connsiteY3" fmla="*/ 5001 h 82160"/>
              <a:gd name="connsiteX4" fmla="*/ 126633 w 126633"/>
              <a:gd name="connsiteY4" fmla="*/ 36568 h 82160"/>
              <a:gd name="connsiteX5" fmla="*/ 81041 w 126633"/>
              <a:gd name="connsiteY5" fmla="*/ 36568 h 82160"/>
              <a:gd name="connsiteX6" fmla="*/ 81041 w 126633"/>
              <a:gd name="connsiteY6" fmla="*/ 82160 h 82160"/>
              <a:gd name="connsiteX7" fmla="*/ 45592 w 126633"/>
              <a:gd name="connsiteY7" fmla="*/ 82160 h 82160"/>
              <a:gd name="connsiteX8" fmla="*/ 45592 w 126633"/>
              <a:gd name="connsiteY8" fmla="*/ 36568 h 82160"/>
              <a:gd name="connsiteX9" fmla="*/ 0 w 126633"/>
              <a:gd name="connsiteY9" fmla="*/ 36568 h 82160"/>
              <a:gd name="connsiteX10" fmla="*/ 0 w 126633"/>
              <a:gd name="connsiteY10" fmla="*/ 5001 h 82160"/>
              <a:gd name="connsiteX11" fmla="*/ 45592 w 126633"/>
              <a:gd name="connsiteY11" fmla="*/ 5001 h 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33" h="82160">
                <a:moveTo>
                  <a:pt x="45592" y="0"/>
                </a:moveTo>
                <a:lnTo>
                  <a:pt x="81041" y="0"/>
                </a:lnTo>
                <a:lnTo>
                  <a:pt x="81041" y="5001"/>
                </a:lnTo>
                <a:lnTo>
                  <a:pt x="126633" y="5001"/>
                </a:lnTo>
                <a:lnTo>
                  <a:pt x="126633" y="36568"/>
                </a:lnTo>
                <a:lnTo>
                  <a:pt x="81041" y="36568"/>
                </a:lnTo>
                <a:lnTo>
                  <a:pt x="81041" y="82160"/>
                </a:lnTo>
                <a:lnTo>
                  <a:pt x="45592" y="82160"/>
                </a:lnTo>
                <a:lnTo>
                  <a:pt x="45592" y="36568"/>
                </a:lnTo>
                <a:lnTo>
                  <a:pt x="0" y="36568"/>
                </a:lnTo>
                <a:lnTo>
                  <a:pt x="0" y="5001"/>
                </a:lnTo>
                <a:lnTo>
                  <a:pt x="45592" y="50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E149E189-4155-814C-9769-BF780E773C06}"/>
              </a:ext>
            </a:extLst>
          </p:cNvPr>
          <p:cNvGrpSpPr/>
          <p:nvPr/>
        </p:nvGrpSpPr>
        <p:grpSpPr>
          <a:xfrm rot="11337232">
            <a:off x="2208624" y="4353862"/>
            <a:ext cx="696261" cy="137820"/>
            <a:chOff x="7179113" y="5658701"/>
            <a:chExt cx="696261" cy="137820"/>
          </a:xfrm>
        </p:grpSpPr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5A483CD1-64A5-CE40-BF43-0957665D0874}"/>
                </a:ext>
              </a:extLst>
            </p:cNvPr>
            <p:cNvSpPr/>
            <p:nvPr/>
          </p:nvSpPr>
          <p:spPr>
            <a:xfrm>
              <a:off x="7239632" y="5679238"/>
              <a:ext cx="468772" cy="985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6226B9F4-FA01-3945-ABC3-D77DF78CCC8D}"/>
                </a:ext>
              </a:extLst>
            </p:cNvPr>
            <p:cNvCxnSpPr>
              <a:cxnSpLocks/>
              <a:stCxn id="303" idx="1"/>
            </p:cNvCxnSpPr>
            <p:nvPr/>
          </p:nvCxnSpPr>
          <p:spPr>
            <a:xfrm flipH="1">
              <a:off x="7179113" y="5728501"/>
              <a:ext cx="60519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50F96F18-CF4E-2F44-AE7F-BA4BF10AAE96}"/>
                </a:ext>
              </a:extLst>
            </p:cNvPr>
            <p:cNvSpPr/>
            <p:nvPr/>
          </p:nvSpPr>
          <p:spPr>
            <a:xfrm rot="1328629">
              <a:off x="7480499" y="5689047"/>
              <a:ext cx="80748" cy="78909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B2F6EE29-E982-A84A-BF7C-A9C561B5C43D}"/>
                </a:ext>
              </a:extLst>
            </p:cNvPr>
            <p:cNvSpPr/>
            <p:nvPr/>
          </p:nvSpPr>
          <p:spPr>
            <a:xfrm>
              <a:off x="7532738" y="5704292"/>
              <a:ext cx="34263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2C35B2C7-81C7-5746-AB05-05C0523E7C52}"/>
                </a:ext>
              </a:extLst>
            </p:cNvPr>
            <p:cNvCxnSpPr/>
            <p:nvPr/>
          </p:nvCxnSpPr>
          <p:spPr>
            <a:xfrm>
              <a:off x="7871310" y="5658701"/>
              <a:ext cx="0" cy="13782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" name="Rectangle 309">
            <a:extLst>
              <a:ext uri="{FF2B5EF4-FFF2-40B4-BE49-F238E27FC236}">
                <a16:creationId xmlns:a16="http://schemas.microsoft.com/office/drawing/2014/main" id="{4EAD942F-BF6D-944B-A153-6BB91659006E}"/>
              </a:ext>
            </a:extLst>
          </p:cNvPr>
          <p:cNvSpPr/>
          <p:nvPr/>
        </p:nvSpPr>
        <p:spPr>
          <a:xfrm>
            <a:off x="-17779" y="3985851"/>
            <a:ext cx="1639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50cc syringes 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can be used to remove air from the circuit</a:t>
            </a:r>
            <a:endParaRPr lang="en-US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F267372E-7A21-A747-8877-1D365056DCBB}"/>
              </a:ext>
            </a:extLst>
          </p:cNvPr>
          <p:cNvSpPr/>
          <p:nvPr/>
        </p:nvSpPr>
        <p:spPr>
          <a:xfrm>
            <a:off x="2956071" y="6297677"/>
            <a:ext cx="18315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Vent ports 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are used to purge the oxygenator of air in an emergency. Tilt &amp; open vent to purge.</a:t>
            </a:r>
            <a:endParaRPr lang="en-US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3039D276-0FEE-AA46-9122-21342B8F7298}"/>
              </a:ext>
            </a:extLst>
          </p:cNvPr>
          <p:cNvSpPr/>
          <p:nvPr/>
        </p:nvSpPr>
        <p:spPr>
          <a:xfrm rot="220024" flipH="1" flipV="1">
            <a:off x="3734695" y="4454823"/>
            <a:ext cx="553492" cy="1823564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ound Same Side Corner Rectangle 312">
            <a:extLst>
              <a:ext uri="{FF2B5EF4-FFF2-40B4-BE49-F238E27FC236}">
                <a16:creationId xmlns:a16="http://schemas.microsoft.com/office/drawing/2014/main" id="{E589DBB0-C5E8-6A4E-BBD2-56B00B7EBB63}"/>
              </a:ext>
            </a:extLst>
          </p:cNvPr>
          <p:cNvSpPr/>
          <p:nvPr/>
        </p:nvSpPr>
        <p:spPr>
          <a:xfrm rot="16200000">
            <a:off x="4478033" y="4358827"/>
            <a:ext cx="127132" cy="190216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" name="Picture 316">
            <a:extLst>
              <a:ext uri="{FF2B5EF4-FFF2-40B4-BE49-F238E27FC236}">
                <a16:creationId xmlns:a16="http://schemas.microsoft.com/office/drawing/2014/main" id="{E53C941D-4048-1241-AAAB-B1AF88962A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1907" y="275142"/>
            <a:ext cx="373536" cy="373536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59587E3F-20B2-6E40-A9C5-D43F4D369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9560" y="873256"/>
            <a:ext cx="217242" cy="217242"/>
          </a:xfrm>
          <a:prstGeom prst="rect">
            <a:avLst/>
          </a:prstGeom>
        </p:spPr>
      </p:pic>
      <p:cxnSp>
        <p:nvCxnSpPr>
          <p:cNvPr id="322" name="Elbow Connector 321">
            <a:extLst>
              <a:ext uri="{FF2B5EF4-FFF2-40B4-BE49-F238E27FC236}">
                <a16:creationId xmlns:a16="http://schemas.microsoft.com/office/drawing/2014/main" id="{1B86ACDC-2048-E643-B224-651AB20C11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513631" y="6328803"/>
            <a:ext cx="339573" cy="270410"/>
          </a:xfrm>
          <a:prstGeom prst="bentConnector3">
            <a:avLst>
              <a:gd name="adj1" fmla="val -205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Elbow Connector 322">
            <a:extLst>
              <a:ext uri="{FF2B5EF4-FFF2-40B4-BE49-F238E27FC236}">
                <a16:creationId xmlns:a16="http://schemas.microsoft.com/office/drawing/2014/main" id="{AD51FB72-2B71-B140-BE09-A34EF7A23573}"/>
              </a:ext>
            </a:extLst>
          </p:cNvPr>
          <p:cNvCxnSpPr>
            <a:cxnSpLocks/>
            <a:stCxn id="297" idx="1"/>
          </p:cNvCxnSpPr>
          <p:nvPr/>
        </p:nvCxnSpPr>
        <p:spPr>
          <a:xfrm rot="10800000">
            <a:off x="5466427" y="5529524"/>
            <a:ext cx="825538" cy="240096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Rectangle 293">
            <a:extLst>
              <a:ext uri="{FF2B5EF4-FFF2-40B4-BE49-F238E27FC236}">
                <a16:creationId xmlns:a16="http://schemas.microsoft.com/office/drawing/2014/main" id="{6BBA4A0F-AF00-5B42-86D2-1AEC46526274}"/>
              </a:ext>
            </a:extLst>
          </p:cNvPr>
          <p:cNvSpPr/>
          <p:nvPr/>
        </p:nvSpPr>
        <p:spPr>
          <a:xfrm>
            <a:off x="6540295" y="4363745"/>
            <a:ext cx="2686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RISING TRANSMEMBRANE PRESSURE: </a:t>
            </a:r>
            <a:r>
              <a:rPr lang="en-US" sz="1000" dirty="0">
                <a:solidFill>
                  <a:srgbClr val="000000"/>
                </a:solidFill>
              </a:rPr>
              <a:t>At constant flow, this indicates worsening resistance (usually thrombosis) &amp; therefore worsening function, of the oxygenator. Check a post-membrane ABG to assess oxygenation. Ultimately may require oxygenator exchange. 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24" name="Rounded Rectangle 376">
            <a:extLst>
              <a:ext uri="{FF2B5EF4-FFF2-40B4-BE49-F238E27FC236}">
                <a16:creationId xmlns:a16="http://schemas.microsoft.com/office/drawing/2014/main" id="{D3F84C47-1380-AD49-905D-12239BB01999}"/>
              </a:ext>
            </a:extLst>
          </p:cNvPr>
          <p:cNvSpPr/>
          <p:nvPr/>
        </p:nvSpPr>
        <p:spPr>
          <a:xfrm>
            <a:off x="5782559" y="6166506"/>
            <a:ext cx="3306907" cy="668513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D553A7A7-70E8-FB45-800B-23996D22CEC6}"/>
              </a:ext>
            </a:extLst>
          </p:cNvPr>
          <p:cNvSpPr/>
          <p:nvPr/>
        </p:nvSpPr>
        <p:spPr>
          <a:xfrm>
            <a:off x="5741921" y="6124862"/>
            <a:ext cx="3347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POST-CANNULATION SYNDROME </a:t>
            </a:r>
            <a:r>
              <a:rPr lang="en-US" sz="1000" dirty="0">
                <a:solidFill>
                  <a:srgbClr val="000000"/>
                </a:solidFill>
              </a:rPr>
              <a:t>is a </a:t>
            </a:r>
            <a:r>
              <a:rPr lang="en-US" sz="1000" dirty="0">
                <a:solidFill>
                  <a:srgbClr val="000000"/>
                </a:solidFill>
                <a:hlinkClick r:id="rId14"/>
              </a:rPr>
              <a:t>SIRS-like inflammation </a:t>
            </a:r>
            <a:r>
              <a:rPr lang="en-US" sz="1000" dirty="0">
                <a:solidFill>
                  <a:srgbClr val="000000"/>
                </a:solidFill>
              </a:rPr>
              <a:t>as blood reacts to the </a:t>
            </a:r>
            <a:r>
              <a:rPr lang="en-US" sz="1000">
                <a:solidFill>
                  <a:srgbClr val="000000"/>
                </a:solidFill>
              </a:rPr>
              <a:t>oxygenator at 24-48 </a:t>
            </a:r>
            <a:r>
              <a:rPr lang="en-US" sz="1000" dirty="0" err="1">
                <a:solidFill>
                  <a:srgbClr val="000000"/>
                </a:solidFill>
              </a:rPr>
              <a:t>hrs</a:t>
            </a:r>
            <a:r>
              <a:rPr lang="en-US" sz="1000" dirty="0">
                <a:solidFill>
                  <a:srgbClr val="000000"/>
                </a:solidFill>
              </a:rPr>
              <a:t> of initiation. </a:t>
            </a:r>
            <a:r>
              <a:rPr lang="en-US" sz="1000" b="1" dirty="0">
                <a:solidFill>
                  <a:srgbClr val="000000"/>
                </a:solidFill>
              </a:rPr>
              <a:t>Options: </a:t>
            </a:r>
            <a:r>
              <a:rPr lang="en-US" sz="1000" dirty="0">
                <a:solidFill>
                  <a:srgbClr val="000000"/>
                </a:solidFill>
              </a:rPr>
              <a:t>Monitor, </a:t>
            </a:r>
            <a:r>
              <a:rPr lang="en-US" sz="1000" dirty="0">
                <a:solidFill>
                  <a:srgbClr val="000000"/>
                </a:solidFill>
                <a:hlinkClick r:id="rId15"/>
              </a:rPr>
              <a:t>consider steroids</a:t>
            </a:r>
            <a:r>
              <a:rPr lang="en-US" sz="1000" dirty="0">
                <a:solidFill>
                  <a:srgbClr val="000000"/>
                </a:solidFill>
              </a:rPr>
              <a:t>, in cases with </a:t>
            </a:r>
            <a:r>
              <a:rPr lang="en-US" sz="1000" dirty="0" err="1">
                <a:solidFill>
                  <a:srgbClr val="000000"/>
                </a:solidFill>
              </a:rPr>
              <a:t>vasoplegia</a:t>
            </a:r>
            <a:r>
              <a:rPr lang="en-US" sz="1000" dirty="0">
                <a:solidFill>
                  <a:srgbClr val="000000"/>
                </a:solidFill>
              </a:rPr>
              <a:t> requiring high dose pressors </a:t>
            </a:r>
            <a:r>
              <a:rPr lang="en-US" sz="1000" dirty="0">
                <a:solidFill>
                  <a:srgbClr val="000000"/>
                </a:solidFill>
                <a:hlinkClick r:id="rId16"/>
              </a:rPr>
              <a:t>consider methylene blue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6" name="Freeform 205">
            <a:extLst>
              <a:ext uri="{FF2B5EF4-FFF2-40B4-BE49-F238E27FC236}">
                <a16:creationId xmlns:a16="http://schemas.microsoft.com/office/drawing/2014/main" id="{4E946892-24E3-7441-A215-DC0C9277039F}"/>
              </a:ext>
            </a:extLst>
          </p:cNvPr>
          <p:cNvSpPr/>
          <p:nvPr/>
        </p:nvSpPr>
        <p:spPr>
          <a:xfrm rot="5661982" flipH="1" flipV="1">
            <a:off x="1904166" y="3722119"/>
            <a:ext cx="125844" cy="919364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7176780-07AB-C547-B304-10C08E149AD6}"/>
                  </a:ext>
                </a:extLst>
              </p:cNvPr>
              <p:cNvSpPr/>
              <p:nvPr/>
            </p:nvSpPr>
            <p:spPr>
              <a:xfrm>
                <a:off x="4842518" y="3592010"/>
                <a:ext cx="2261966" cy="333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Recirculation</a:t>
                </a:r>
                <a:r>
                  <a:rPr lang="en-US" sz="1000" b="1" dirty="0">
                    <a:solidFill>
                      <a:schemeClr val="accent1"/>
                    </a:solidFill>
                  </a:rPr>
                  <a:t> (%) </a:t>
                </a:r>
                <a14:m>
                  <m:oMath xmlns:m="http://schemas.openxmlformats.org/officeDocument/2006/math">
                    <m:r>
                      <a:rPr lang="en-US" sz="1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𝑷𝑹𝑬</m:t>
                            </m:r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1000" b="1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  <m:sSub>
                          <m:sSubPr>
                            <m:ctrlP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𝑷𝑶𝑺𝑻</m:t>
                            </m:r>
                            <m:r>
                              <a:rPr lang="en-US" sz="1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1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0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  <m:sSub>
                          <m:sSubPr>
                            <m:ctrlPr>
                              <a:rPr lang="en-US" sz="1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1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r>
                      <a:rPr lang="en-US" sz="1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1000" baseline="-25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7176780-07AB-C547-B304-10C08E149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518" y="3592010"/>
                <a:ext cx="2261966" cy="33368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56E25FD0-2B64-484A-9827-042148283A6E}"/>
              </a:ext>
            </a:extLst>
          </p:cNvPr>
          <p:cNvSpPr/>
          <p:nvPr/>
        </p:nvSpPr>
        <p:spPr>
          <a:xfrm>
            <a:off x="6955202" y="3555247"/>
            <a:ext cx="1362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rgbClr val="000000"/>
                </a:solidFill>
              </a:rPr>
              <a:t>“Normal” recirculation is </a:t>
            </a:r>
            <a:r>
              <a:rPr lang="en-US" sz="1000" i="1" dirty="0">
                <a:solidFill>
                  <a:srgbClr val="000000"/>
                </a:solidFill>
                <a:hlinkClick r:id="rId18"/>
              </a:rPr>
              <a:t>up to ~25%</a:t>
            </a:r>
            <a:r>
              <a:rPr lang="en-US" sz="1000" i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A9A737B2-C8F6-C040-8B32-E2EA0CEAA5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8339" y="3334322"/>
            <a:ext cx="217242" cy="217242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FA0818F9-671C-F342-8C29-6313C97BC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6172" y="6179327"/>
            <a:ext cx="217242" cy="217242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04DE3398-B410-2443-899C-A9646067E4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35964" y="5889507"/>
            <a:ext cx="217242" cy="217242"/>
          </a:xfrm>
          <a:prstGeom prst="rect">
            <a:avLst/>
          </a:prstGeom>
        </p:spPr>
      </p:pic>
      <p:sp>
        <p:nvSpPr>
          <p:cNvPr id="228" name="Rectangle 227">
            <a:extLst>
              <a:ext uri="{FF2B5EF4-FFF2-40B4-BE49-F238E27FC236}">
                <a16:creationId xmlns:a16="http://schemas.microsoft.com/office/drawing/2014/main" id="{F78A432B-4D93-1541-87D4-6733B2544AD0}"/>
              </a:ext>
            </a:extLst>
          </p:cNvPr>
          <p:cNvSpPr/>
          <p:nvPr/>
        </p:nvSpPr>
        <p:spPr>
          <a:xfrm>
            <a:off x="2614778" y="300762"/>
            <a:ext cx="18020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  <a:latin typeface="Corbel" panose="020B0503020204020204" pitchFamily="34" charset="0"/>
              </a:rPr>
              <a:t>ECMO EMERGENCY PROTOCOL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45D587-E9F2-6344-84EC-1880D231B184}"/>
              </a:ext>
            </a:extLst>
          </p:cNvPr>
          <p:cNvGrpSpPr/>
          <p:nvPr/>
        </p:nvGrpSpPr>
        <p:grpSpPr>
          <a:xfrm rot="21422266">
            <a:off x="3021833" y="4779973"/>
            <a:ext cx="0" cy="119686"/>
            <a:chOff x="3700281" y="4725538"/>
            <a:chExt cx="0" cy="119686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694594AF-C93D-8841-BE6F-8FE7D8E08261}"/>
                </a:ext>
              </a:extLst>
            </p:cNvPr>
            <p:cNvCxnSpPr>
              <a:cxnSpLocks/>
            </p:cNvCxnSpPr>
            <p:nvPr/>
          </p:nvCxnSpPr>
          <p:spPr>
            <a:xfrm>
              <a:off x="3700281" y="4726389"/>
              <a:ext cx="0" cy="110203"/>
            </a:xfrm>
            <a:prstGeom prst="line">
              <a:avLst/>
            </a:prstGeom>
            <a:ln w="88900" cmpd="sng">
              <a:solidFill>
                <a:srgbClr val="95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76C8E4B-3B69-9F44-AE3D-65B8EAEE50BC}"/>
                </a:ext>
              </a:extLst>
            </p:cNvPr>
            <p:cNvCxnSpPr/>
            <p:nvPr/>
          </p:nvCxnSpPr>
          <p:spPr>
            <a:xfrm>
              <a:off x="3700281" y="4725538"/>
              <a:ext cx="0" cy="119686"/>
            </a:xfrm>
            <a:prstGeom prst="line">
              <a:avLst/>
            </a:prstGeom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49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72653762A9949B82C31BAF1357AEA" ma:contentTypeVersion="7" ma:contentTypeDescription="Create a new document." ma:contentTypeScope="" ma:versionID="1460c16e799faa4cb89bc2f0f89af71d">
  <xsd:schema xmlns:xsd="http://www.w3.org/2001/XMLSchema" xmlns:xs="http://www.w3.org/2001/XMLSchema" xmlns:p="http://schemas.microsoft.com/office/2006/metadata/properties" xmlns:ns3="e0f32646-9134-4af8-ad08-2a403b970314" xmlns:ns4="302cb694-d676-49e0-99eb-1d21b78feef9" targetNamespace="http://schemas.microsoft.com/office/2006/metadata/properties" ma:root="true" ma:fieldsID="1f522b2eab533a97d9e90aaf7eb4b49f" ns3:_="" ns4:_="">
    <xsd:import namespace="e0f32646-9134-4af8-ad08-2a403b970314"/>
    <xsd:import namespace="302cb694-d676-49e0-99eb-1d21b78fee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32646-9134-4af8-ad08-2a403b9703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cb694-d676-49e0-99eb-1d21b78fee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B742B8-3F63-425A-9AB6-301040A60EB2}">
  <ds:schemaRefs>
    <ds:schemaRef ds:uri="302cb694-d676-49e0-99eb-1d21b78feef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0f32646-9134-4af8-ad08-2a403b97031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320F04-EE22-41EC-8DFE-719B153A1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8A6C56-F290-49CC-93B8-D3E2B5856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f32646-9134-4af8-ad08-2a403b970314"/>
    <ds:schemaRef ds:uri="302cb694-d676-49e0-99eb-1d21b78fee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28192</TotalTime>
  <Words>805</Words>
  <Application>Microsoft Macintosh PowerPoint</Application>
  <PresentationFormat>Letter Paper (8.5x11 in)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73</cp:revision>
  <cp:lastPrinted>2021-03-14T02:47:43Z</cp:lastPrinted>
  <dcterms:created xsi:type="dcterms:W3CDTF">2021-01-11T05:57:10Z</dcterms:created>
  <dcterms:modified xsi:type="dcterms:W3CDTF">2021-03-14T13:11:07Z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0x0101008B472653762A9949B82C31BAF1357AEA</vt:lpwstr>
  </property>
</Properties>
</file>