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58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DE"/>
    <a:srgbClr val="C68FAE"/>
    <a:srgbClr val="3141F9"/>
    <a:srgbClr val="B1BCF8"/>
    <a:srgbClr val="FF7E79"/>
    <a:srgbClr val="E27EEB"/>
    <a:srgbClr val="FBD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6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4F2D2-5F72-6D4B-8004-600AFC00CD23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89210-13CF-D04D-982B-658D80D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9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7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5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FCFB-FDE5-3D45-B411-3D62E396D6E8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7315691/" TargetMode="External"/><Relationship Id="rId13" Type="http://schemas.openxmlformats.org/officeDocument/2006/relationships/hyperlink" Target="https://www.ncbi.nlm.nih.gov/pmc/articles/PMC5728644/#:~:text=Serum%20soluble%20interleukin%2D2%20receptor,2r%20measured%20for%20suspected%20HLH." TargetMode="External"/><Relationship Id="rId18" Type="http://schemas.openxmlformats.org/officeDocument/2006/relationships/hyperlink" Target="https://www.mdcalc.com/calc/10089/hscore-reactive-hemophagocytic-syndrome#use-cases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27009539/" TargetMode="External"/><Relationship Id="rId12" Type="http://schemas.openxmlformats.org/officeDocument/2006/relationships/hyperlink" Target="https://ashpublications.org/blood/article/125/10/1548/33798/Marked-hyperferritinemia-does-not-predict-for-HLH" TargetMode="External"/><Relationship Id="rId17" Type="http://schemas.openxmlformats.org/officeDocument/2006/relationships/hyperlink" Target="https://pubmed.ncbi.nlm.nih.gov/25677716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ubmed.ncbi.nlm.nih.gov/19424103/" TargetMode="External"/><Relationship Id="rId20" Type="http://schemas.openxmlformats.org/officeDocument/2006/relationships/hyperlink" Target="https://www.ncbi.nlm.nih.gov/pmc/articles/PMC6416222/#:~:text=HLH%20could%20be%20result%20of,defects%20in%20cytotoxic%20lymphocyte%20function.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med.ncbi.nlm.nih.gov/30992265/" TargetMode="External"/><Relationship Id="rId11" Type="http://schemas.openxmlformats.org/officeDocument/2006/relationships/hyperlink" Target="https://pubmed.ncbi.nlm.nih.gov/26537747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journals.lww.com/ccejournal/fulltext/2021/01000/hemophagocytic_lymphohistiocytosis_in_the_medical.10.aspx#:~:text=HLH%20associated%20with%20critical%20illness,as%201%25%20(10)." TargetMode="External"/><Relationship Id="rId10" Type="http://schemas.openxmlformats.org/officeDocument/2006/relationships/hyperlink" Target="https://ashpublications.org/blood/article/133/23/2465/273833/Recommendations-for-the-management-of" TargetMode="External"/><Relationship Id="rId19" Type="http://schemas.openxmlformats.org/officeDocument/2006/relationships/image" Target="../media/image4.png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16937360/" TargetMode="External"/><Relationship Id="rId14" Type="http://schemas.openxmlformats.org/officeDocument/2006/relationships/hyperlink" Target="https://www.ncbi.nlm.nih.gov/pmc/articles/PMC686227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6309" y="-14235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4468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small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hemophagocytic </a:t>
            </a:r>
            <a:r>
              <a:rPr kumimoji="0" lang="en-US" sz="2400" b="1" i="0" u="none" strike="noStrike" kern="1200" cap="small" spc="-2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lymphohisiocytosis</a:t>
            </a:r>
            <a:endParaRPr kumimoji="0" lang="en-US" sz="2400" b="0" i="0" u="none" strike="noStrike" kern="1200" cap="small" spc="-2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6981673" y="-76706"/>
            <a:ext cx="13419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onepagericu.com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@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nickmmark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</a:t>
            </a:r>
            <a:r>
              <a:rPr lang="en-US" sz="10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9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MithuRheum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99675" y="20582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777" y="153258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844BDEF-E69E-4A48-ABEB-0EE3A171F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13" y="323748"/>
            <a:ext cx="126795" cy="126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3F7D25-D05E-544A-BCB0-AA3AC1724D2B}"/>
              </a:ext>
            </a:extLst>
          </p:cNvPr>
          <p:cNvSpPr/>
          <p:nvPr/>
        </p:nvSpPr>
        <p:spPr>
          <a:xfrm>
            <a:off x="8070367" y="637496"/>
            <a:ext cx="1036563" cy="184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B65BE79-B0F3-3E4D-9F1F-80DBC3512D1F}"/>
              </a:ext>
            </a:extLst>
          </p:cNvPr>
          <p:cNvSpPr/>
          <p:nvPr/>
        </p:nvSpPr>
        <p:spPr>
          <a:xfrm>
            <a:off x="6024195" y="637496"/>
            <a:ext cx="1579553" cy="1848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63EFF1-C497-8441-86EB-1CFF426E3868}"/>
              </a:ext>
            </a:extLst>
          </p:cNvPr>
          <p:cNvSpPr txBox="1"/>
          <p:nvPr/>
        </p:nvSpPr>
        <p:spPr>
          <a:xfrm>
            <a:off x="8162019" y="594860"/>
            <a:ext cx="103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Primary HLH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E0BB5ED6-F5FC-F54E-86A0-BA286C864F1B}"/>
              </a:ext>
            </a:extLst>
          </p:cNvPr>
          <p:cNvSpPr txBox="1"/>
          <p:nvPr/>
        </p:nvSpPr>
        <p:spPr>
          <a:xfrm>
            <a:off x="6481374" y="588146"/>
            <a:ext cx="1233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Secondary HLH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B2EE2F79-FEFE-0942-AB57-52DF87BC752F}"/>
              </a:ext>
            </a:extLst>
          </p:cNvPr>
          <p:cNvSpPr txBox="1"/>
          <p:nvPr/>
        </p:nvSpPr>
        <p:spPr>
          <a:xfrm>
            <a:off x="8013126" y="766067"/>
            <a:ext cx="11843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-50" dirty="0"/>
              <a:t>“Familial HLH” &gt; rare, autosomal recessive disorders due to </a:t>
            </a:r>
            <a:r>
              <a:rPr lang="en-US" sz="700" b="1" spc="-50" dirty="0">
                <a:solidFill>
                  <a:schemeClr val="accent6"/>
                </a:solidFill>
              </a:rPr>
              <a:t>genetic mutations</a:t>
            </a:r>
            <a:r>
              <a:rPr lang="en-US" sz="700" spc="-50" dirty="0"/>
              <a:t>; often presents in 1</a:t>
            </a:r>
            <a:r>
              <a:rPr lang="en-US" sz="700" spc="-50" baseline="30000" dirty="0"/>
              <a:t>st</a:t>
            </a:r>
            <a:r>
              <a:rPr lang="en-US" sz="700" spc="-50" dirty="0"/>
              <a:t> year of life but also older;  may not have a trigger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6E531130-1996-BB47-B1E6-026A89D30F70}"/>
              </a:ext>
            </a:extLst>
          </p:cNvPr>
          <p:cNvSpPr txBox="1"/>
          <p:nvPr/>
        </p:nvSpPr>
        <p:spPr>
          <a:xfrm>
            <a:off x="5930600" y="787373"/>
            <a:ext cx="2253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-50" dirty="0"/>
              <a:t>Excessive macrophage &amp; T cell activation, due to a </a:t>
            </a:r>
            <a:r>
              <a:rPr lang="en-US" sz="700" b="1" spc="-50" dirty="0">
                <a:solidFill>
                  <a:schemeClr val="accent2"/>
                </a:solidFill>
              </a:rPr>
              <a:t>trigger</a:t>
            </a:r>
            <a:r>
              <a:rPr lang="en-US" sz="700" spc="-50" dirty="0"/>
              <a:t> such as infection, malignancy, medication/treatment, or rheumatic disease</a:t>
            </a:r>
          </a:p>
        </p:txBody>
      </p:sp>
      <p:sp>
        <p:nvSpPr>
          <p:cNvPr id="271" name="Rounded Rectangle 270">
            <a:extLst>
              <a:ext uri="{FF2B5EF4-FFF2-40B4-BE49-F238E27FC236}">
                <a16:creationId xmlns:a16="http://schemas.microsoft.com/office/drawing/2014/main" id="{AB53B845-F7D5-584E-B1F8-15536B48B2AF}"/>
              </a:ext>
            </a:extLst>
          </p:cNvPr>
          <p:cNvSpPr/>
          <p:nvPr/>
        </p:nvSpPr>
        <p:spPr>
          <a:xfrm>
            <a:off x="6473197" y="1798493"/>
            <a:ext cx="646689" cy="301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sJIA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(Systemic JIA)</a:t>
            </a:r>
          </a:p>
        </p:txBody>
      </p:sp>
      <p:sp>
        <p:nvSpPr>
          <p:cNvPr id="272" name="Rounded Rectangle 271">
            <a:extLst>
              <a:ext uri="{FF2B5EF4-FFF2-40B4-BE49-F238E27FC236}">
                <a16:creationId xmlns:a16="http://schemas.microsoft.com/office/drawing/2014/main" id="{DC3C3BA2-E9A0-9547-94EF-51C70EDE3C6D}"/>
              </a:ext>
            </a:extLst>
          </p:cNvPr>
          <p:cNvSpPr/>
          <p:nvPr/>
        </p:nvSpPr>
        <p:spPr>
          <a:xfrm>
            <a:off x="7141004" y="1798493"/>
            <a:ext cx="698705" cy="301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Adult Onset Still Disease (AOSD)</a:t>
            </a:r>
          </a:p>
        </p:txBody>
      </p:sp>
      <p:sp>
        <p:nvSpPr>
          <p:cNvPr id="273" name="Rounded Rectangle 272">
            <a:extLst>
              <a:ext uri="{FF2B5EF4-FFF2-40B4-BE49-F238E27FC236}">
                <a16:creationId xmlns:a16="http://schemas.microsoft.com/office/drawing/2014/main" id="{90882560-57B7-7F4E-9364-B2E9ED93219C}"/>
              </a:ext>
            </a:extLst>
          </p:cNvPr>
          <p:cNvSpPr/>
          <p:nvPr/>
        </p:nvSpPr>
        <p:spPr>
          <a:xfrm>
            <a:off x="7860825" y="1798493"/>
            <a:ext cx="684079" cy="301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pc="-20" dirty="0">
                <a:solidFill>
                  <a:schemeClr val="tx1"/>
                </a:solidFill>
              </a:rPr>
              <a:t>Systemic Lupus Erythematosus (SLE)</a:t>
            </a:r>
          </a:p>
        </p:txBody>
      </p:sp>
      <p:sp>
        <p:nvSpPr>
          <p:cNvPr id="280" name="Rounded Rectangle 279">
            <a:extLst>
              <a:ext uri="{FF2B5EF4-FFF2-40B4-BE49-F238E27FC236}">
                <a16:creationId xmlns:a16="http://schemas.microsoft.com/office/drawing/2014/main" id="{D346B942-27BD-084F-997C-1CD3C07FF287}"/>
              </a:ext>
            </a:extLst>
          </p:cNvPr>
          <p:cNvSpPr/>
          <p:nvPr/>
        </p:nvSpPr>
        <p:spPr>
          <a:xfrm>
            <a:off x="3796537" y="1318591"/>
            <a:ext cx="770592" cy="3018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Infection associated HLH</a:t>
            </a:r>
          </a:p>
        </p:txBody>
      </p:sp>
      <p:sp>
        <p:nvSpPr>
          <p:cNvPr id="282" name="Rounded Rectangle 281">
            <a:extLst>
              <a:ext uri="{FF2B5EF4-FFF2-40B4-BE49-F238E27FC236}">
                <a16:creationId xmlns:a16="http://schemas.microsoft.com/office/drawing/2014/main" id="{2689A83A-4734-944E-B001-349A2D6B17F0}"/>
              </a:ext>
            </a:extLst>
          </p:cNvPr>
          <p:cNvSpPr/>
          <p:nvPr/>
        </p:nvSpPr>
        <p:spPr>
          <a:xfrm>
            <a:off x="4929930" y="1318591"/>
            <a:ext cx="737013" cy="3018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spc="-20" dirty="0">
                <a:solidFill>
                  <a:schemeClr val="tx1"/>
                </a:solidFill>
              </a:rPr>
              <a:t>Malignancy associated HLH</a:t>
            </a:r>
          </a:p>
        </p:txBody>
      </p:sp>
      <p:cxnSp>
        <p:nvCxnSpPr>
          <p:cNvPr id="287" name="Elbow Connector 286">
            <a:extLst>
              <a:ext uri="{FF2B5EF4-FFF2-40B4-BE49-F238E27FC236}">
                <a16:creationId xmlns:a16="http://schemas.microsoft.com/office/drawing/2014/main" id="{F1ECF5BF-9115-4141-9EE2-B7C2B6EE6A6B}"/>
              </a:ext>
            </a:extLst>
          </p:cNvPr>
          <p:cNvCxnSpPr>
            <a:cxnSpLocks/>
            <a:endCxn id="280" idx="0"/>
          </p:cNvCxnSpPr>
          <p:nvPr/>
        </p:nvCxnSpPr>
        <p:spPr>
          <a:xfrm rot="5400000">
            <a:off x="5607344" y="-394826"/>
            <a:ext cx="287906" cy="313892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88">
            <a:extLst>
              <a:ext uri="{FF2B5EF4-FFF2-40B4-BE49-F238E27FC236}">
                <a16:creationId xmlns:a16="http://schemas.microsoft.com/office/drawing/2014/main" id="{C88EDD92-6DB6-1249-BDD8-EBBDFE1C77AA}"/>
              </a:ext>
            </a:extLst>
          </p:cNvPr>
          <p:cNvCxnSpPr>
            <a:cxnSpLocks/>
            <a:stCxn id="280" idx="2"/>
            <a:endCxn id="41" idx="0"/>
          </p:cNvCxnSpPr>
          <p:nvPr/>
        </p:nvCxnSpPr>
        <p:spPr>
          <a:xfrm rot="16200000" flipH="1">
            <a:off x="4281501" y="1520772"/>
            <a:ext cx="178053" cy="37738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086654" y="25904"/>
            <a:ext cx="30132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100" b="1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100" b="0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 &amp; </a:t>
            </a:r>
            <a:r>
              <a:rPr kumimoji="0" lang="en-US" sz="1100" b="1" i="0" u="none" strike="noStrike" kern="1200" cap="none" spc="-8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Mithu</a:t>
            </a:r>
            <a:r>
              <a:rPr kumimoji="0" lang="en-US" sz="1100" b="1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-8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Maheswaranathan</a:t>
            </a:r>
            <a:r>
              <a:rPr kumimoji="0" lang="en-US" sz="1100" b="1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04EE5-D5AF-81AC-EADF-2D70756CB445}"/>
              </a:ext>
            </a:extLst>
          </p:cNvPr>
          <p:cNvSpPr txBox="1"/>
          <p:nvPr/>
        </p:nvSpPr>
        <p:spPr>
          <a:xfrm>
            <a:off x="-45243" y="260769"/>
            <a:ext cx="5682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spc="-20" dirty="0">
                <a:effectLst/>
                <a:latin typeface="Helvetica" pitchFamily="2" charset="0"/>
              </a:rPr>
              <a:t>· </a:t>
            </a:r>
            <a:r>
              <a:rPr lang="en-US" sz="900" b="1" i="1" spc="-20" dirty="0"/>
              <a:t>Hemophagocytic </a:t>
            </a:r>
            <a:r>
              <a:rPr lang="en-US" sz="900" b="1" i="1" spc="-20" dirty="0" err="1"/>
              <a:t>lymphohistiocytosis</a:t>
            </a:r>
            <a:r>
              <a:rPr lang="en-US" sz="900" b="1" i="1" spc="-20" dirty="0"/>
              <a:t> </a:t>
            </a:r>
            <a:r>
              <a:rPr lang="en-US" sz="900" spc="-20" dirty="0"/>
              <a:t>(HLH) is a </a:t>
            </a:r>
            <a:r>
              <a:rPr lang="en-US" sz="900" spc="-20" dirty="0">
                <a:hlinkClick r:id="rId6"/>
              </a:rPr>
              <a:t>hyperinflammatory syndrome </a:t>
            </a:r>
            <a:r>
              <a:rPr lang="en-US" sz="900" spc="-20" dirty="0"/>
              <a:t>due to aberrant activation of macrophages &amp; cytotoxic T cells </a:t>
            </a:r>
            <a:r>
              <a:rPr lang="en-US" sz="900" b="0" i="0" spc="-50" dirty="0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</a:rPr>
              <a:t>⇢ </a:t>
            </a:r>
            <a:r>
              <a:rPr lang="en-US" sz="900" b="0" i="0" spc="-50" dirty="0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  <a:hlinkClick r:id="rId7"/>
              </a:rPr>
              <a:t>cytokine storm, hyperinflammation and multi-organ failure</a:t>
            </a:r>
            <a:r>
              <a:rPr lang="en-US" sz="900" spc="-20" dirty="0"/>
              <a:t>. </a:t>
            </a:r>
            <a:r>
              <a:rPr lang="en-US" sz="900" b="1" spc="-20" dirty="0">
                <a:solidFill>
                  <a:schemeClr val="accent2"/>
                </a:solidFill>
              </a:rPr>
              <a:t>Secondary HLH </a:t>
            </a:r>
            <a:r>
              <a:rPr lang="en-US" sz="900" spc="-20" dirty="0"/>
              <a:t>can have many </a:t>
            </a:r>
            <a:r>
              <a:rPr lang="en-US" sz="900" b="1" i="1" spc="-20" dirty="0">
                <a:solidFill>
                  <a:schemeClr val="accent2"/>
                </a:solidFill>
              </a:rPr>
              <a:t>triggers</a:t>
            </a:r>
            <a:r>
              <a:rPr lang="en-US" sz="900" spc="-20" dirty="0"/>
              <a:t> (e.g. rheumatologic, infectious, malignant) and/or may have an underlying </a:t>
            </a:r>
            <a:r>
              <a:rPr lang="en-US" sz="900" b="1" i="1" spc="-20" dirty="0">
                <a:solidFill>
                  <a:schemeClr val="accent6">
                    <a:lumMod val="75000"/>
                  </a:schemeClr>
                </a:solidFill>
              </a:rPr>
              <a:t>genetic susceptibility </a:t>
            </a:r>
            <a:r>
              <a:rPr lang="en-US" sz="900" b="1" spc="-20" dirty="0">
                <a:solidFill>
                  <a:schemeClr val="accent6">
                    <a:lumMod val="75000"/>
                  </a:schemeClr>
                </a:solidFill>
              </a:rPr>
              <a:t>(primary HLH)</a:t>
            </a:r>
            <a:r>
              <a:rPr lang="en-US" sz="900" spc="-20" dirty="0">
                <a:solidFill>
                  <a:schemeClr val="accent6">
                    <a:lumMod val="75000"/>
                  </a:schemeClr>
                </a:solidFill>
              </a:rPr>
              <a:t>.  </a:t>
            </a:r>
          </a:p>
          <a:p>
            <a:r>
              <a:rPr lang="en-US" sz="900" spc="-20" dirty="0">
                <a:effectLst/>
                <a:latin typeface="Helvetica" pitchFamily="2" charset="0"/>
              </a:rPr>
              <a:t>· </a:t>
            </a:r>
            <a:r>
              <a:rPr lang="en-US" sz="900" b="1" i="1" spc="-20" dirty="0"/>
              <a:t>Macrophage Activation Syndrome (MAS): </a:t>
            </a:r>
            <a:r>
              <a:rPr lang="en-US" sz="900" spc="-20" dirty="0"/>
              <a:t>HLH secondary to a </a:t>
            </a:r>
            <a:r>
              <a:rPr lang="en-US" sz="900" spc="-20" dirty="0">
                <a:hlinkClick r:id="rId8"/>
              </a:rPr>
              <a:t>rheumatologic condition</a:t>
            </a:r>
            <a:r>
              <a:rPr lang="en-US" sz="900" spc="-20" dirty="0"/>
              <a:t> </a:t>
            </a:r>
            <a:endParaRPr lang="en-US" sz="900" b="1" i="1" spc="-2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CF67D4-96D4-A613-3817-0C9CB383AC5F}"/>
              </a:ext>
            </a:extLst>
          </p:cNvPr>
          <p:cNvSpPr/>
          <p:nvPr/>
        </p:nvSpPr>
        <p:spPr>
          <a:xfrm>
            <a:off x="7603749" y="637496"/>
            <a:ext cx="450635" cy="187268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40000"/>
                  <a:lumOff val="60000"/>
                </a:schemeClr>
              </a:gs>
              <a:gs pos="70000">
                <a:schemeClr val="accent6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20F93-C4CF-1C4E-EE92-FCF79CFBF392}"/>
              </a:ext>
            </a:extLst>
          </p:cNvPr>
          <p:cNvSpPr txBox="1"/>
          <p:nvPr/>
        </p:nvSpPr>
        <p:spPr>
          <a:xfrm>
            <a:off x="4341505" y="754411"/>
            <a:ext cx="1674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spc="-50" dirty="0"/>
              <a:t>(Some adult onset HLH may have BOTH a </a:t>
            </a:r>
            <a:r>
              <a:rPr lang="en-US" sz="700" b="1" i="1" spc="-50" dirty="0">
                <a:solidFill>
                  <a:schemeClr val="accent2"/>
                </a:solidFill>
              </a:rPr>
              <a:t>trigger</a:t>
            </a:r>
            <a:r>
              <a:rPr lang="en-US" sz="700" i="1" spc="-50" dirty="0"/>
              <a:t> &amp; an underlying genetic </a:t>
            </a:r>
            <a:r>
              <a:rPr lang="en-US" sz="700" b="1" i="1" spc="-50" dirty="0">
                <a:solidFill>
                  <a:schemeClr val="accent6">
                    <a:lumMod val="75000"/>
                  </a:schemeClr>
                </a:solidFill>
              </a:rPr>
              <a:t>predisposition</a:t>
            </a:r>
            <a:r>
              <a:rPr lang="en-US" sz="700" i="1" spc="-50" dirty="0"/>
              <a:t>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5602D70-4874-70A3-8A1E-7099AA606E40}"/>
              </a:ext>
            </a:extLst>
          </p:cNvPr>
          <p:cNvSpPr/>
          <p:nvPr/>
        </p:nvSpPr>
        <p:spPr>
          <a:xfrm>
            <a:off x="7041172" y="1318591"/>
            <a:ext cx="774415" cy="293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pc="-20" dirty="0">
                <a:solidFill>
                  <a:schemeClr val="tx1"/>
                </a:solidFill>
              </a:rPr>
              <a:t>Autoimmune/</a:t>
            </a:r>
          </a:p>
          <a:p>
            <a:pPr algn="ctr"/>
            <a:r>
              <a:rPr lang="en-US" sz="600" spc="-20" dirty="0">
                <a:solidFill>
                  <a:schemeClr val="tx1"/>
                </a:solidFill>
              </a:rPr>
              <a:t>Inflammatory</a:t>
            </a:r>
          </a:p>
          <a:p>
            <a:pPr algn="ctr"/>
            <a:r>
              <a:rPr lang="en-US" sz="700" b="1" spc="-20" dirty="0">
                <a:solidFill>
                  <a:schemeClr val="tx1"/>
                </a:solidFill>
              </a:rPr>
              <a:t>MAS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386D1B5-A6E0-E89E-8766-93BFDCC439C3}"/>
              </a:ext>
            </a:extLst>
          </p:cNvPr>
          <p:cNvSpPr/>
          <p:nvPr/>
        </p:nvSpPr>
        <p:spPr>
          <a:xfrm>
            <a:off x="5698340" y="1318591"/>
            <a:ext cx="764954" cy="3018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spc="-30" dirty="0">
                <a:solidFill>
                  <a:schemeClr val="tx1"/>
                </a:solidFill>
              </a:rPr>
              <a:t>Drug/treatment induced HLH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9D3ED2F-7BC8-0976-F2D1-34C7C428C32F}"/>
              </a:ext>
            </a:extLst>
          </p:cNvPr>
          <p:cNvSpPr/>
          <p:nvPr/>
        </p:nvSpPr>
        <p:spPr>
          <a:xfrm>
            <a:off x="3441220" y="1798493"/>
            <a:ext cx="731255" cy="3018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Viral </a:t>
            </a:r>
            <a:r>
              <a:rPr lang="en-US" sz="700" dirty="0" err="1">
                <a:solidFill>
                  <a:schemeClr val="tx1"/>
                </a:solidFill>
              </a:rPr>
              <a:t>infxn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600" spc="-40" dirty="0">
                <a:solidFill>
                  <a:schemeClr val="tx1"/>
                </a:solidFill>
              </a:rPr>
              <a:t>EBV, CMV, HIV, HSV, ParvovirusB19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6B8075F-8F13-B8B6-2665-15611A96243D}"/>
              </a:ext>
            </a:extLst>
          </p:cNvPr>
          <p:cNvSpPr/>
          <p:nvPr/>
        </p:nvSpPr>
        <p:spPr>
          <a:xfrm>
            <a:off x="4193593" y="1798493"/>
            <a:ext cx="731255" cy="3018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Other </a:t>
            </a:r>
            <a:r>
              <a:rPr lang="en-US" sz="700" dirty="0" err="1">
                <a:solidFill>
                  <a:schemeClr val="tx1"/>
                </a:solidFill>
              </a:rPr>
              <a:t>infxns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600" spc="-40" dirty="0" err="1">
                <a:solidFill>
                  <a:schemeClr val="tx1"/>
                </a:solidFill>
              </a:rPr>
              <a:t>Leshamniasis</a:t>
            </a:r>
            <a:r>
              <a:rPr lang="en-US" sz="600" spc="-40" dirty="0">
                <a:solidFill>
                  <a:schemeClr val="tx1"/>
                </a:solidFill>
              </a:rPr>
              <a:t>, TB, Malaria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5C58F735-B0B9-03D6-7E70-56D070B84C03}"/>
              </a:ext>
            </a:extLst>
          </p:cNvPr>
          <p:cNvCxnSpPr>
            <a:cxnSpLocks/>
            <a:stCxn id="280" idx="2"/>
            <a:endCxn id="40" idx="0"/>
          </p:cNvCxnSpPr>
          <p:nvPr/>
        </p:nvCxnSpPr>
        <p:spPr>
          <a:xfrm rot="5400000">
            <a:off x="3905315" y="1521974"/>
            <a:ext cx="178053" cy="37498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25EA535-430A-2211-C418-75054B7F7B3B}"/>
              </a:ext>
            </a:extLst>
          </p:cNvPr>
          <p:cNvSpPr/>
          <p:nvPr/>
        </p:nvSpPr>
        <p:spPr>
          <a:xfrm>
            <a:off x="5698340" y="1798493"/>
            <a:ext cx="753739" cy="3018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CART, </a:t>
            </a:r>
            <a:r>
              <a:rPr lang="en-US" sz="600" spc="-40" dirty="0" err="1">
                <a:solidFill>
                  <a:schemeClr val="tx1"/>
                </a:solidFill>
              </a:rPr>
              <a:t>BiTE</a:t>
            </a:r>
            <a:endParaRPr lang="en-US" sz="600" spc="-40" dirty="0">
              <a:solidFill>
                <a:schemeClr val="tx1"/>
              </a:solidFill>
            </a:endParaRPr>
          </a:p>
          <a:p>
            <a:pPr algn="ctr"/>
            <a:r>
              <a:rPr lang="en-US" sz="600" spc="-40" dirty="0">
                <a:solidFill>
                  <a:schemeClr val="tx1"/>
                </a:solidFill>
              </a:rPr>
              <a:t>Checkpoint inhibitor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4633B0E8-05B1-499A-39AA-306CA4834472}"/>
              </a:ext>
            </a:extLst>
          </p:cNvPr>
          <p:cNvSpPr/>
          <p:nvPr/>
        </p:nvSpPr>
        <p:spPr>
          <a:xfrm>
            <a:off x="4945966" y="1798493"/>
            <a:ext cx="731255" cy="3018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40" dirty="0">
                <a:solidFill>
                  <a:schemeClr val="tx1"/>
                </a:solidFill>
              </a:rPr>
              <a:t>Lymphoma</a:t>
            </a:r>
          </a:p>
          <a:p>
            <a:pPr algn="ctr"/>
            <a:r>
              <a:rPr lang="en-US" sz="700" spc="-40" dirty="0">
                <a:solidFill>
                  <a:schemeClr val="tx1"/>
                </a:solidFill>
              </a:rPr>
              <a:t>Leukemia</a:t>
            </a:r>
            <a:endParaRPr lang="en-US" sz="600" spc="-40" dirty="0">
              <a:solidFill>
                <a:schemeClr val="tx1"/>
              </a:solidFill>
            </a:endParaRPr>
          </a:p>
        </p:txBody>
      </p:sp>
      <p:cxnSp>
        <p:nvCxnSpPr>
          <p:cNvPr id="452" name="Elbow Connector 451">
            <a:extLst>
              <a:ext uri="{FF2B5EF4-FFF2-40B4-BE49-F238E27FC236}">
                <a16:creationId xmlns:a16="http://schemas.microsoft.com/office/drawing/2014/main" id="{6C17BE83-6C66-27DD-D15A-34917625D8E8}"/>
              </a:ext>
            </a:extLst>
          </p:cNvPr>
          <p:cNvCxnSpPr>
            <a:cxnSpLocks/>
            <a:stCxn id="234" idx="0"/>
            <a:endCxn id="282" idx="0"/>
          </p:cNvCxnSpPr>
          <p:nvPr/>
        </p:nvCxnSpPr>
        <p:spPr>
          <a:xfrm rot="5400000">
            <a:off x="6177185" y="175017"/>
            <a:ext cx="264827" cy="202232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Elbow Connector 454">
            <a:extLst>
              <a:ext uri="{FF2B5EF4-FFF2-40B4-BE49-F238E27FC236}">
                <a16:creationId xmlns:a16="http://schemas.microsoft.com/office/drawing/2014/main" id="{8630EB48-5EAE-AEA2-76D4-DB98C33CE1C3}"/>
              </a:ext>
            </a:extLst>
          </p:cNvPr>
          <p:cNvCxnSpPr>
            <a:cxnSpLocks/>
            <a:endCxn id="28" idx="0"/>
          </p:cNvCxnSpPr>
          <p:nvPr/>
        </p:nvCxnSpPr>
        <p:spPr>
          <a:xfrm rot="5400000">
            <a:off x="6556836" y="554666"/>
            <a:ext cx="287906" cy="12399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Elbow Connector 457">
            <a:extLst>
              <a:ext uri="{FF2B5EF4-FFF2-40B4-BE49-F238E27FC236}">
                <a16:creationId xmlns:a16="http://schemas.microsoft.com/office/drawing/2014/main" id="{C2096DD9-0715-4645-F131-2BC34F8A7588}"/>
              </a:ext>
            </a:extLst>
          </p:cNvPr>
          <p:cNvCxnSpPr>
            <a:cxnSpLocks/>
            <a:endCxn id="26" idx="0"/>
          </p:cNvCxnSpPr>
          <p:nvPr/>
        </p:nvCxnSpPr>
        <p:spPr>
          <a:xfrm rot="16200000" flipH="1">
            <a:off x="7230617" y="1120828"/>
            <a:ext cx="287906" cy="10761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Elbow Connector 461">
            <a:extLst>
              <a:ext uri="{FF2B5EF4-FFF2-40B4-BE49-F238E27FC236}">
                <a16:creationId xmlns:a16="http://schemas.microsoft.com/office/drawing/2014/main" id="{B7CAAA68-D7C2-E2A0-4584-2776F772E627}"/>
              </a:ext>
            </a:extLst>
          </p:cNvPr>
          <p:cNvCxnSpPr>
            <a:cxnSpLocks/>
            <a:stCxn id="26" idx="2"/>
            <a:endCxn id="271" idx="0"/>
          </p:cNvCxnSpPr>
          <p:nvPr/>
        </p:nvCxnSpPr>
        <p:spPr>
          <a:xfrm rot="5400000">
            <a:off x="7019076" y="1389189"/>
            <a:ext cx="186770" cy="6318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>
            <a:extLst>
              <a:ext uri="{FF2B5EF4-FFF2-40B4-BE49-F238E27FC236}">
                <a16:creationId xmlns:a16="http://schemas.microsoft.com/office/drawing/2014/main" id="{D16C1041-5FFA-E907-387B-D57F6FDBC0FE}"/>
              </a:ext>
            </a:extLst>
          </p:cNvPr>
          <p:cNvCxnSpPr>
            <a:cxnSpLocks/>
            <a:stCxn id="282" idx="2"/>
            <a:endCxn id="61" idx="0"/>
          </p:cNvCxnSpPr>
          <p:nvPr/>
        </p:nvCxnSpPr>
        <p:spPr>
          <a:xfrm>
            <a:off x="5298437" y="1620440"/>
            <a:ext cx="13157" cy="17805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>
            <a:extLst>
              <a:ext uri="{FF2B5EF4-FFF2-40B4-BE49-F238E27FC236}">
                <a16:creationId xmlns:a16="http://schemas.microsoft.com/office/drawing/2014/main" id="{18E3960F-EDE4-5042-26C3-455CE7B10638}"/>
              </a:ext>
            </a:extLst>
          </p:cNvPr>
          <p:cNvCxnSpPr>
            <a:cxnSpLocks/>
            <a:endCxn id="496" idx="0"/>
          </p:cNvCxnSpPr>
          <p:nvPr/>
        </p:nvCxnSpPr>
        <p:spPr>
          <a:xfrm flipH="1">
            <a:off x="8712856" y="1415912"/>
            <a:ext cx="8898" cy="179892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ounded Rectangle 479">
            <a:extLst>
              <a:ext uri="{FF2B5EF4-FFF2-40B4-BE49-F238E27FC236}">
                <a16:creationId xmlns:a16="http://schemas.microsoft.com/office/drawing/2014/main" id="{93F72998-7670-D1EF-2FA8-C1D400A3B066}"/>
              </a:ext>
            </a:extLst>
          </p:cNvPr>
          <p:cNvSpPr/>
          <p:nvPr/>
        </p:nvSpPr>
        <p:spPr>
          <a:xfrm>
            <a:off x="8285826" y="4214982"/>
            <a:ext cx="844319" cy="246222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Allogeneic Stem Cell Transplant</a:t>
            </a:r>
          </a:p>
        </p:txBody>
      </p:sp>
      <p:sp>
        <p:nvSpPr>
          <p:cNvPr id="482" name="Rounded Rectangle 481">
            <a:extLst>
              <a:ext uri="{FF2B5EF4-FFF2-40B4-BE49-F238E27FC236}">
                <a16:creationId xmlns:a16="http://schemas.microsoft.com/office/drawing/2014/main" id="{AAB456AE-65CE-0447-E0A3-C88BF6559C31}"/>
              </a:ext>
            </a:extLst>
          </p:cNvPr>
          <p:cNvSpPr/>
          <p:nvPr/>
        </p:nvSpPr>
        <p:spPr>
          <a:xfrm>
            <a:off x="4193594" y="2645198"/>
            <a:ext cx="728218" cy="2462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Anti-microbial treatments</a:t>
            </a:r>
          </a:p>
        </p:txBody>
      </p:sp>
      <p:sp>
        <p:nvSpPr>
          <p:cNvPr id="483" name="Rounded Rectangle 482">
            <a:extLst>
              <a:ext uri="{FF2B5EF4-FFF2-40B4-BE49-F238E27FC236}">
                <a16:creationId xmlns:a16="http://schemas.microsoft.com/office/drawing/2014/main" id="{5A3A3E85-A4CC-59D8-8D5E-ED535E628C52}"/>
              </a:ext>
            </a:extLst>
          </p:cNvPr>
          <p:cNvSpPr/>
          <p:nvPr/>
        </p:nvSpPr>
        <p:spPr>
          <a:xfrm>
            <a:off x="3441220" y="2645198"/>
            <a:ext cx="728218" cy="2462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Anti-viral treatments</a:t>
            </a:r>
          </a:p>
        </p:txBody>
      </p:sp>
      <p:sp>
        <p:nvSpPr>
          <p:cNvPr id="485" name="Rounded Rectangle 484">
            <a:extLst>
              <a:ext uri="{FF2B5EF4-FFF2-40B4-BE49-F238E27FC236}">
                <a16:creationId xmlns:a16="http://schemas.microsoft.com/office/drawing/2014/main" id="{A57C9813-20DB-A621-325B-C1F890B27DCC}"/>
              </a:ext>
            </a:extLst>
          </p:cNvPr>
          <p:cNvSpPr/>
          <p:nvPr/>
        </p:nvSpPr>
        <p:spPr>
          <a:xfrm>
            <a:off x="6480392" y="2655105"/>
            <a:ext cx="2071706" cy="500661"/>
          </a:xfrm>
          <a:prstGeom prst="roundRect">
            <a:avLst>
              <a:gd name="adj" fmla="val 50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High dose </a:t>
            </a:r>
            <a:r>
              <a:rPr lang="en-US" sz="700" b="1" dirty="0">
                <a:solidFill>
                  <a:schemeClr val="accent1"/>
                </a:solidFill>
              </a:rPr>
              <a:t>methylprednisolone</a:t>
            </a: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b="1" i="1" dirty="0">
                <a:solidFill>
                  <a:schemeClr val="tx1"/>
                </a:solidFill>
              </a:rPr>
              <a:t>or</a:t>
            </a: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b="1" dirty="0">
                <a:solidFill>
                  <a:schemeClr val="accent1"/>
                </a:solidFill>
              </a:rPr>
              <a:t>dexamethasone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+ </a:t>
            </a:r>
            <a:r>
              <a:rPr lang="en-US" sz="700" b="1" dirty="0">
                <a:solidFill>
                  <a:schemeClr val="tx1"/>
                </a:solidFill>
              </a:rPr>
              <a:t>Anakinra</a:t>
            </a:r>
            <a:r>
              <a:rPr lang="en-US" sz="700" dirty="0">
                <a:solidFill>
                  <a:schemeClr val="tx1"/>
                </a:solidFill>
              </a:rPr>
              <a:t> (IL1Ra)</a:t>
            </a:r>
          </a:p>
        </p:txBody>
      </p:sp>
      <p:sp>
        <p:nvSpPr>
          <p:cNvPr id="488" name="Rounded Rectangle 487">
            <a:extLst>
              <a:ext uri="{FF2B5EF4-FFF2-40B4-BE49-F238E27FC236}">
                <a16:creationId xmlns:a16="http://schemas.microsoft.com/office/drawing/2014/main" id="{5343B841-C445-C889-0C59-9321F944F2A5}"/>
              </a:ext>
            </a:extLst>
          </p:cNvPr>
          <p:cNvSpPr/>
          <p:nvPr/>
        </p:nvSpPr>
        <p:spPr>
          <a:xfrm>
            <a:off x="5703629" y="2655106"/>
            <a:ext cx="743177" cy="2397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Tocilizumab</a:t>
            </a:r>
            <a:r>
              <a:rPr lang="en-US" sz="700" dirty="0">
                <a:solidFill>
                  <a:schemeClr val="tx1"/>
                </a:solidFill>
              </a:rPr>
              <a:t> (IL6Ra)</a:t>
            </a:r>
          </a:p>
        </p:txBody>
      </p:sp>
      <p:sp>
        <p:nvSpPr>
          <p:cNvPr id="492" name="Rounded Rectangle 491">
            <a:extLst>
              <a:ext uri="{FF2B5EF4-FFF2-40B4-BE49-F238E27FC236}">
                <a16:creationId xmlns:a16="http://schemas.microsoft.com/office/drawing/2014/main" id="{6629C15F-FE35-D53D-0056-E3A55D5C951A}"/>
              </a:ext>
            </a:extLst>
          </p:cNvPr>
          <p:cNvSpPr/>
          <p:nvPr/>
        </p:nvSpPr>
        <p:spPr>
          <a:xfrm>
            <a:off x="3763401" y="2916699"/>
            <a:ext cx="872263" cy="239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accent1"/>
                </a:solidFill>
              </a:rPr>
              <a:t>Corticosteroids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± </a:t>
            </a:r>
            <a:r>
              <a:rPr lang="en-US" sz="700" b="1" dirty="0">
                <a:solidFill>
                  <a:schemeClr val="tx1"/>
                </a:solidFill>
              </a:rPr>
              <a:t>IVIG</a:t>
            </a:r>
          </a:p>
        </p:txBody>
      </p:sp>
      <p:sp>
        <p:nvSpPr>
          <p:cNvPr id="493" name="Rounded Rectangle 492">
            <a:extLst>
              <a:ext uri="{FF2B5EF4-FFF2-40B4-BE49-F238E27FC236}">
                <a16:creationId xmlns:a16="http://schemas.microsoft.com/office/drawing/2014/main" id="{369CA15A-C4CC-1125-4503-280745EE62B1}"/>
              </a:ext>
            </a:extLst>
          </p:cNvPr>
          <p:cNvSpPr/>
          <p:nvPr/>
        </p:nvSpPr>
        <p:spPr>
          <a:xfrm>
            <a:off x="5703629" y="2916039"/>
            <a:ext cx="743177" cy="239728"/>
          </a:xfrm>
          <a:prstGeom prst="roundRect">
            <a:avLst>
              <a:gd name="adj" fmla="val 135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spc="-30" dirty="0">
                <a:solidFill>
                  <a:schemeClr val="accent1"/>
                </a:solidFill>
              </a:rPr>
              <a:t>Corticosteroids</a:t>
            </a:r>
          </a:p>
        </p:txBody>
      </p:sp>
      <p:sp>
        <p:nvSpPr>
          <p:cNvPr id="495" name="Rounded Rectangle 494">
            <a:extLst>
              <a:ext uri="{FF2B5EF4-FFF2-40B4-BE49-F238E27FC236}">
                <a16:creationId xmlns:a16="http://schemas.microsoft.com/office/drawing/2014/main" id="{DDF2C01F-9FC0-1D91-C065-B18460B7A392}"/>
              </a:ext>
            </a:extLst>
          </p:cNvPr>
          <p:cNvSpPr/>
          <p:nvPr/>
        </p:nvSpPr>
        <p:spPr>
          <a:xfrm>
            <a:off x="5735295" y="4204816"/>
            <a:ext cx="684079" cy="246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Salvage therapies</a:t>
            </a:r>
          </a:p>
        </p:txBody>
      </p:sp>
      <p:sp>
        <p:nvSpPr>
          <p:cNvPr id="496" name="Rounded Rectangle 495">
            <a:extLst>
              <a:ext uri="{FF2B5EF4-FFF2-40B4-BE49-F238E27FC236}">
                <a16:creationId xmlns:a16="http://schemas.microsoft.com/office/drawing/2014/main" id="{C90FE374-1FFB-66F2-013F-058F6BBF2DA6}"/>
              </a:ext>
            </a:extLst>
          </p:cNvPr>
          <p:cNvSpPr/>
          <p:nvPr/>
        </p:nvSpPr>
        <p:spPr>
          <a:xfrm>
            <a:off x="8290696" y="3214841"/>
            <a:ext cx="844319" cy="750585"/>
          </a:xfrm>
          <a:prstGeom prst="roundRect">
            <a:avLst>
              <a:gd name="adj" fmla="val 6796"/>
            </a:avLst>
          </a:prstGeom>
          <a:solidFill>
            <a:srgbClr val="C00000">
              <a:alpha val="160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spc="-40" dirty="0">
                <a:solidFill>
                  <a:schemeClr val="tx1"/>
                </a:solidFill>
                <a:hlinkClick r:id="rId9"/>
              </a:rPr>
              <a:t>HLH-2004</a:t>
            </a:r>
            <a:r>
              <a:rPr lang="en-US" sz="700" b="1" spc="-40" dirty="0">
                <a:solidFill>
                  <a:schemeClr val="tx1"/>
                </a:solidFill>
              </a:rPr>
              <a:t> protocol</a:t>
            </a:r>
            <a:endParaRPr lang="en-US" sz="700" spc="-4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Dexamethasone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Etoposide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Cyclosporine A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+/-Intra-thecal MTX</a:t>
            </a:r>
          </a:p>
        </p:txBody>
      </p:sp>
      <p:sp>
        <p:nvSpPr>
          <p:cNvPr id="506" name="Rounded Rectangle 505">
            <a:extLst>
              <a:ext uri="{FF2B5EF4-FFF2-40B4-BE49-F238E27FC236}">
                <a16:creationId xmlns:a16="http://schemas.microsoft.com/office/drawing/2014/main" id="{09724C6B-ECAA-24C9-0B6A-BDC88B3A88EB}"/>
              </a:ext>
            </a:extLst>
          </p:cNvPr>
          <p:cNvSpPr/>
          <p:nvPr/>
        </p:nvSpPr>
        <p:spPr>
          <a:xfrm>
            <a:off x="3761076" y="3256752"/>
            <a:ext cx="872263" cy="248006"/>
          </a:xfrm>
          <a:prstGeom prst="roundRect">
            <a:avLst>
              <a:gd name="adj" fmla="val 18859"/>
            </a:avLst>
          </a:prstGeom>
          <a:solidFill>
            <a:srgbClr val="C00000">
              <a:alpha val="160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Modified</a:t>
            </a:r>
            <a:r>
              <a:rPr lang="en-US" sz="700" b="1" dirty="0">
                <a:solidFill>
                  <a:schemeClr val="tx1"/>
                </a:solidFill>
              </a:rPr>
              <a:t> HLH-2004 </a:t>
            </a:r>
            <a:r>
              <a:rPr lang="en-US" sz="700" dirty="0">
                <a:solidFill>
                  <a:schemeClr val="tx1"/>
                </a:solidFill>
              </a:rPr>
              <a:t>± Rituximab (EBV)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507" name="Rounded Rectangle 506">
            <a:extLst>
              <a:ext uri="{FF2B5EF4-FFF2-40B4-BE49-F238E27FC236}">
                <a16:creationId xmlns:a16="http://schemas.microsoft.com/office/drawing/2014/main" id="{1545468D-5EF8-F3D8-6D87-BA99BE7F7609}"/>
              </a:ext>
            </a:extLst>
          </p:cNvPr>
          <p:cNvSpPr/>
          <p:nvPr/>
        </p:nvSpPr>
        <p:spPr>
          <a:xfrm>
            <a:off x="4921811" y="3257374"/>
            <a:ext cx="743177" cy="248006"/>
          </a:xfrm>
          <a:prstGeom prst="roundRect">
            <a:avLst>
              <a:gd name="adj" fmla="val 15836"/>
            </a:avLst>
          </a:prstGeom>
          <a:solidFill>
            <a:srgbClr val="C00000">
              <a:alpha val="160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Etoposide</a:t>
            </a:r>
          </a:p>
        </p:txBody>
      </p:sp>
      <p:sp>
        <p:nvSpPr>
          <p:cNvPr id="509" name="Rounded Rectangle 508">
            <a:extLst>
              <a:ext uri="{FF2B5EF4-FFF2-40B4-BE49-F238E27FC236}">
                <a16:creationId xmlns:a16="http://schemas.microsoft.com/office/drawing/2014/main" id="{18DDA5F6-B3F2-4FBD-4F78-9F729A6EC98A}"/>
              </a:ext>
            </a:extLst>
          </p:cNvPr>
          <p:cNvSpPr/>
          <p:nvPr/>
        </p:nvSpPr>
        <p:spPr>
          <a:xfrm>
            <a:off x="4921811" y="2916039"/>
            <a:ext cx="743177" cy="239728"/>
          </a:xfrm>
          <a:prstGeom prst="roundRect">
            <a:avLst>
              <a:gd name="adj" fmla="val 135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spc="-30" dirty="0">
                <a:solidFill>
                  <a:schemeClr val="accent1"/>
                </a:solidFill>
              </a:rPr>
              <a:t>Corticosteroids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</a:rPr>
              <a:t>± IVIG</a:t>
            </a:r>
          </a:p>
        </p:txBody>
      </p:sp>
      <p:cxnSp>
        <p:nvCxnSpPr>
          <p:cNvPr id="510" name="Elbow Connector 509">
            <a:extLst>
              <a:ext uri="{FF2B5EF4-FFF2-40B4-BE49-F238E27FC236}">
                <a16:creationId xmlns:a16="http://schemas.microsoft.com/office/drawing/2014/main" id="{B34BC882-221F-AFF6-D88C-6AB90ADF01BC}"/>
              </a:ext>
            </a:extLst>
          </p:cNvPr>
          <p:cNvCxnSpPr>
            <a:cxnSpLocks/>
            <a:stCxn id="26" idx="2"/>
            <a:endCxn id="273" idx="0"/>
          </p:cNvCxnSpPr>
          <p:nvPr/>
        </p:nvCxnSpPr>
        <p:spPr>
          <a:xfrm rot="16200000" flipH="1">
            <a:off x="7722237" y="1317865"/>
            <a:ext cx="186770" cy="77448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4A90ADF-C929-F782-595A-511F31A0E869}"/>
              </a:ext>
            </a:extLst>
          </p:cNvPr>
          <p:cNvCxnSpPr>
            <a:cxnSpLocks/>
          </p:cNvCxnSpPr>
          <p:nvPr/>
        </p:nvCxnSpPr>
        <p:spPr>
          <a:xfrm flipH="1">
            <a:off x="7425835" y="1615622"/>
            <a:ext cx="5607" cy="17805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4F66CF-7962-8649-4659-9F09EE0A828A}"/>
              </a:ext>
            </a:extLst>
          </p:cNvPr>
          <p:cNvCxnSpPr>
            <a:cxnSpLocks/>
            <a:stCxn id="40" idx="2"/>
            <a:endCxn id="483" idx="0"/>
          </p:cNvCxnSpPr>
          <p:nvPr/>
        </p:nvCxnSpPr>
        <p:spPr>
          <a:xfrm flipH="1">
            <a:off x="3805329" y="2100342"/>
            <a:ext cx="1519" cy="54485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C71D830-49A5-2686-1E13-3805E327997D}"/>
              </a:ext>
            </a:extLst>
          </p:cNvPr>
          <p:cNvCxnSpPr>
            <a:cxnSpLocks/>
            <a:stCxn id="41" idx="2"/>
            <a:endCxn id="482" idx="0"/>
          </p:cNvCxnSpPr>
          <p:nvPr/>
        </p:nvCxnSpPr>
        <p:spPr>
          <a:xfrm flipH="1">
            <a:off x="4557703" y="2100342"/>
            <a:ext cx="1518" cy="54485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D41A4BAA-699C-3E4D-EEFE-9FE2A74651F4}"/>
              </a:ext>
            </a:extLst>
          </p:cNvPr>
          <p:cNvSpPr/>
          <p:nvPr/>
        </p:nvSpPr>
        <p:spPr>
          <a:xfrm>
            <a:off x="5703620" y="3735708"/>
            <a:ext cx="743177" cy="248006"/>
          </a:xfrm>
          <a:prstGeom prst="roundRect">
            <a:avLst>
              <a:gd name="adj" fmla="val 15836"/>
            </a:avLst>
          </a:prstGeom>
          <a:solidFill>
            <a:srgbClr val="C00000">
              <a:alpha val="160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Etoposide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05008E74-E54A-4C6A-2A3A-E2E93C833845}"/>
              </a:ext>
            </a:extLst>
          </p:cNvPr>
          <p:cNvSpPr/>
          <p:nvPr/>
        </p:nvSpPr>
        <p:spPr>
          <a:xfrm>
            <a:off x="7119886" y="3455676"/>
            <a:ext cx="788451" cy="348991"/>
          </a:xfrm>
          <a:prstGeom prst="roundRect">
            <a:avLst>
              <a:gd name="adj" fmla="val 15836"/>
            </a:avLst>
          </a:prstGeom>
          <a:solidFill>
            <a:srgbClr val="C00000">
              <a:alpha val="160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Cyclosporine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</a:rPr>
              <a:t>IVIG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A1D6F685-49C9-5EBE-8DFF-16B6C28CFE98}"/>
              </a:ext>
            </a:extLst>
          </p:cNvPr>
          <p:cNvSpPr/>
          <p:nvPr/>
        </p:nvSpPr>
        <p:spPr>
          <a:xfrm>
            <a:off x="4917296" y="3740555"/>
            <a:ext cx="743177" cy="246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20" dirty="0">
                <a:solidFill>
                  <a:schemeClr val="tx1"/>
                </a:solidFill>
              </a:rPr>
              <a:t>Dx specific Chemotherapy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C644832-0E73-DDB2-EF5E-DED8903E7CD9}"/>
              </a:ext>
            </a:extLst>
          </p:cNvPr>
          <p:cNvCxnSpPr>
            <a:cxnSpLocks/>
            <a:stCxn id="496" idx="2"/>
            <a:endCxn id="480" idx="0"/>
          </p:cNvCxnSpPr>
          <p:nvPr/>
        </p:nvCxnSpPr>
        <p:spPr>
          <a:xfrm flipH="1">
            <a:off x="8707986" y="3965426"/>
            <a:ext cx="4870" cy="24955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6B6B166-2438-46FE-8EFA-8CE22EA76370}"/>
              </a:ext>
            </a:extLst>
          </p:cNvPr>
          <p:cNvCxnSpPr>
            <a:cxnSpLocks/>
            <a:stCxn id="61" idx="2"/>
            <a:endCxn id="509" idx="0"/>
          </p:cNvCxnSpPr>
          <p:nvPr/>
        </p:nvCxnSpPr>
        <p:spPr>
          <a:xfrm flipH="1">
            <a:off x="5293400" y="2100342"/>
            <a:ext cx="18194" cy="81569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19175D-7120-3392-0B32-576B490BA75C}"/>
              </a:ext>
            </a:extLst>
          </p:cNvPr>
          <p:cNvCxnSpPr>
            <a:cxnSpLocks/>
            <a:stCxn id="28" idx="2"/>
            <a:endCxn id="48" idx="0"/>
          </p:cNvCxnSpPr>
          <p:nvPr/>
        </p:nvCxnSpPr>
        <p:spPr>
          <a:xfrm flipH="1">
            <a:off x="6075210" y="1620441"/>
            <a:ext cx="5607" cy="17805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2C2C356-1CC2-8749-2E50-F22F10AFCAC6}"/>
              </a:ext>
            </a:extLst>
          </p:cNvPr>
          <p:cNvCxnSpPr>
            <a:cxnSpLocks/>
            <a:stCxn id="48" idx="2"/>
            <a:endCxn id="488" idx="0"/>
          </p:cNvCxnSpPr>
          <p:nvPr/>
        </p:nvCxnSpPr>
        <p:spPr>
          <a:xfrm>
            <a:off x="6075210" y="2100342"/>
            <a:ext cx="8" cy="5547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0C2B481-6229-648D-6B8B-9682925E5DFC}"/>
              </a:ext>
            </a:extLst>
          </p:cNvPr>
          <p:cNvCxnSpPr>
            <a:cxnSpLocks/>
          </p:cNvCxnSpPr>
          <p:nvPr/>
        </p:nvCxnSpPr>
        <p:spPr>
          <a:xfrm>
            <a:off x="6797743" y="2087613"/>
            <a:ext cx="0" cy="56749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D23E1090-225D-572E-486B-55D5543B86A5}"/>
              </a:ext>
            </a:extLst>
          </p:cNvPr>
          <p:cNvCxnSpPr>
            <a:cxnSpLocks/>
          </p:cNvCxnSpPr>
          <p:nvPr/>
        </p:nvCxnSpPr>
        <p:spPr>
          <a:xfrm>
            <a:off x="7461772" y="2099522"/>
            <a:ext cx="8" cy="54864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ABC2001-914B-F862-791B-7C7F6798E20A}"/>
              </a:ext>
            </a:extLst>
          </p:cNvPr>
          <p:cNvCxnSpPr>
            <a:cxnSpLocks/>
          </p:cNvCxnSpPr>
          <p:nvPr/>
        </p:nvCxnSpPr>
        <p:spPr>
          <a:xfrm>
            <a:off x="8218851" y="2094933"/>
            <a:ext cx="0" cy="56017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Rounded Rectangle 486">
            <a:extLst>
              <a:ext uri="{FF2B5EF4-FFF2-40B4-BE49-F238E27FC236}">
                <a16:creationId xmlns:a16="http://schemas.microsoft.com/office/drawing/2014/main" id="{1F1D108E-223E-735A-8B14-97FDF8C64737}"/>
              </a:ext>
            </a:extLst>
          </p:cNvPr>
          <p:cNvSpPr/>
          <p:nvPr/>
        </p:nvSpPr>
        <p:spPr>
          <a:xfrm>
            <a:off x="3441221" y="2170984"/>
            <a:ext cx="5563354" cy="3305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hlinkClick r:id="rId10"/>
              </a:rPr>
              <a:t>Supportive therapies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b="1" i="1" dirty="0">
                <a:solidFill>
                  <a:schemeClr val="tx1"/>
                </a:solidFill>
              </a:rPr>
              <a:t>Airway management </a:t>
            </a:r>
            <a:r>
              <a:rPr lang="en-US" sz="700" dirty="0">
                <a:solidFill>
                  <a:schemeClr val="tx1"/>
                </a:solidFill>
              </a:rPr>
              <a:t>(especially if CNS involvement), </a:t>
            </a:r>
            <a:r>
              <a:rPr lang="en-US" sz="700" b="1" i="1" dirty="0">
                <a:solidFill>
                  <a:schemeClr val="tx1"/>
                </a:solidFill>
              </a:rPr>
              <a:t>transfusion support </a:t>
            </a:r>
            <a:r>
              <a:rPr lang="en-US" sz="700" dirty="0">
                <a:solidFill>
                  <a:schemeClr val="tx1"/>
                </a:solidFill>
              </a:rPr>
              <a:t>to correct anemia &amp; bleeding diathesis</a:t>
            </a:r>
            <a:r>
              <a:rPr lang="en-US" sz="700" i="1" dirty="0">
                <a:solidFill>
                  <a:schemeClr val="tx1"/>
                </a:solidFill>
              </a:rPr>
              <a:t>, </a:t>
            </a:r>
            <a:br>
              <a:rPr lang="en-US" sz="700" i="1" dirty="0">
                <a:solidFill>
                  <a:schemeClr val="tx1"/>
                </a:solidFill>
              </a:rPr>
            </a:br>
            <a:r>
              <a:rPr lang="en-US" sz="700" b="1" i="1" dirty="0">
                <a:solidFill>
                  <a:schemeClr val="tx1"/>
                </a:solidFill>
              </a:rPr>
              <a:t>infectious workup &amp; empiric treatment</a:t>
            </a:r>
            <a:r>
              <a:rPr lang="en-US" sz="700" dirty="0">
                <a:solidFill>
                  <a:schemeClr val="tx1"/>
                </a:solidFill>
              </a:rPr>
              <a:t>, </a:t>
            </a:r>
            <a:r>
              <a:rPr lang="en-US" sz="700" b="1" i="1" dirty="0">
                <a:solidFill>
                  <a:schemeClr val="tx1"/>
                </a:solidFill>
              </a:rPr>
              <a:t>renal replacement therapy </a:t>
            </a:r>
            <a:r>
              <a:rPr lang="en-US" sz="700" dirty="0">
                <a:solidFill>
                  <a:schemeClr val="tx1"/>
                </a:solidFill>
              </a:rPr>
              <a:t>frequently required. Rarely ECMO required.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C8C32BF-2446-6B3E-0434-9C9A508D0B7A}"/>
              </a:ext>
            </a:extLst>
          </p:cNvPr>
          <p:cNvCxnSpPr>
            <a:cxnSpLocks/>
            <a:stCxn id="492" idx="2"/>
            <a:endCxn id="506" idx="0"/>
          </p:cNvCxnSpPr>
          <p:nvPr/>
        </p:nvCxnSpPr>
        <p:spPr>
          <a:xfrm flipH="1">
            <a:off x="4197208" y="3156427"/>
            <a:ext cx="2325" cy="1003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F428653D-FA37-3507-170E-7675553B386B}"/>
              </a:ext>
            </a:extLst>
          </p:cNvPr>
          <p:cNvCxnSpPr>
            <a:cxnSpLocks/>
            <a:stCxn id="509" idx="2"/>
            <a:endCxn id="507" idx="0"/>
          </p:cNvCxnSpPr>
          <p:nvPr/>
        </p:nvCxnSpPr>
        <p:spPr>
          <a:xfrm>
            <a:off x="5293400" y="3155767"/>
            <a:ext cx="0" cy="10160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E6F4197E-F254-8611-6637-E16248B117BE}"/>
              </a:ext>
            </a:extLst>
          </p:cNvPr>
          <p:cNvCxnSpPr>
            <a:cxnSpLocks/>
            <a:stCxn id="493" idx="2"/>
            <a:endCxn id="140" idx="0"/>
          </p:cNvCxnSpPr>
          <p:nvPr/>
        </p:nvCxnSpPr>
        <p:spPr>
          <a:xfrm flipH="1">
            <a:off x="6075209" y="3155767"/>
            <a:ext cx="9" cy="57994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1AFD57E1-855F-F0F2-6FF4-DBB827682A4B}"/>
              </a:ext>
            </a:extLst>
          </p:cNvPr>
          <p:cNvCxnSpPr>
            <a:cxnSpLocks/>
          </p:cNvCxnSpPr>
          <p:nvPr/>
        </p:nvCxnSpPr>
        <p:spPr>
          <a:xfrm>
            <a:off x="7493608" y="3155766"/>
            <a:ext cx="0" cy="28997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>
            <a:extLst>
              <a:ext uri="{FF2B5EF4-FFF2-40B4-BE49-F238E27FC236}">
                <a16:creationId xmlns:a16="http://schemas.microsoft.com/office/drawing/2014/main" id="{DF67AE6B-B8B1-9FF1-D543-EEBCC13078B5}"/>
              </a:ext>
            </a:extLst>
          </p:cNvPr>
          <p:cNvCxnSpPr>
            <a:cxnSpLocks/>
            <a:stCxn id="506" idx="2"/>
            <a:endCxn id="495" idx="0"/>
          </p:cNvCxnSpPr>
          <p:nvPr/>
        </p:nvCxnSpPr>
        <p:spPr>
          <a:xfrm rot="16200000" flipH="1">
            <a:off x="4787242" y="2914723"/>
            <a:ext cx="700058" cy="1880127"/>
          </a:xfrm>
          <a:prstGeom prst="bentConnector3">
            <a:avLst>
              <a:gd name="adj1" fmla="val 8396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1C7DEE7F-7437-DA70-5957-A96AC2A9BA74}"/>
              </a:ext>
            </a:extLst>
          </p:cNvPr>
          <p:cNvCxnSpPr>
            <a:cxnSpLocks/>
            <a:stCxn id="495" idx="3"/>
            <a:endCxn id="480" idx="1"/>
          </p:cNvCxnSpPr>
          <p:nvPr/>
        </p:nvCxnSpPr>
        <p:spPr>
          <a:xfrm>
            <a:off x="6419374" y="4327927"/>
            <a:ext cx="1866452" cy="1016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" name="Table 449">
            <a:extLst>
              <a:ext uri="{FF2B5EF4-FFF2-40B4-BE49-F238E27FC236}">
                <a16:creationId xmlns:a16="http://schemas.microsoft.com/office/drawing/2014/main" id="{6484D1D1-74D2-DF72-459E-6FF3F5A18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0540"/>
              </p:ext>
            </p:extLst>
          </p:nvPr>
        </p:nvGraphicFramePr>
        <p:xfrm>
          <a:off x="37071" y="881574"/>
          <a:ext cx="3282627" cy="583195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1027">
                  <a:extLst>
                    <a:ext uri="{9D8B030D-6E8A-4147-A177-3AD203B41FA5}">
                      <a16:colId xmlns:a16="http://schemas.microsoft.com/office/drawing/2014/main" val="14685031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816336782"/>
                    </a:ext>
                  </a:extLst>
                </a:gridCol>
                <a:gridCol w="896900">
                  <a:extLst>
                    <a:ext uri="{9D8B030D-6E8A-4147-A177-3AD203B41FA5}">
                      <a16:colId xmlns:a16="http://schemas.microsoft.com/office/drawing/2014/main" val="3049912944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389350474"/>
                    </a:ext>
                  </a:extLst>
                </a:gridCol>
              </a:tblGrid>
              <a:tr h="296155"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HLH-2004 Diagnostic Criteria</a:t>
                      </a:r>
                    </a:p>
                    <a:p>
                      <a:pPr algn="ctr"/>
                      <a:r>
                        <a:rPr lang="en-US" sz="800" dirty="0"/>
                        <a:t>(5 of 8 criteria for diagnosis)*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HLH-2004 Diagnostic Criteria</a:t>
                      </a:r>
                    </a:p>
                    <a:p>
                      <a:pPr algn="ctr"/>
                      <a:r>
                        <a:rPr lang="en-US" sz="800" dirty="0"/>
                        <a:t>(5 of 8 criteria for diagnosis)*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916730"/>
                  </a:ext>
                </a:extLst>
              </a:tr>
              <a:tr h="188462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CRITERIA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PARAMETERS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21157"/>
                  </a:ext>
                </a:extLst>
              </a:tr>
              <a:tr h="201924">
                <a:tc rowSpan="8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DIAGNOSTIC CRITERIA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FEVER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≥38.5°C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spc="-40" baseline="0" dirty="0"/>
                        <a:t>Present in </a:t>
                      </a:r>
                      <a:r>
                        <a:rPr lang="en-US" sz="750" spc="-40" baseline="0" dirty="0">
                          <a:hlinkClick r:id="rId11"/>
                        </a:rPr>
                        <a:t>&gt;95% cases</a:t>
                      </a:r>
                      <a:endParaRPr lang="en-US" sz="750" spc="-4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72060"/>
                  </a:ext>
                </a:extLst>
              </a:tr>
              <a:tr h="383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⇡ FERRITIN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&gt;=500 mg/L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spc="-30" baseline="0" dirty="0"/>
                        <a:t>Occurs in &gt;95%, often markedly elevated (&gt;5k) but </a:t>
                      </a:r>
                      <a:r>
                        <a:rPr lang="en-US" sz="750" spc="-30" baseline="0" dirty="0">
                          <a:hlinkClick r:id="rId12"/>
                        </a:rPr>
                        <a:t>non-specific</a:t>
                      </a:r>
                      <a:endParaRPr lang="en-US" sz="750" spc="-3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38894"/>
                  </a:ext>
                </a:extLst>
              </a:tr>
              <a:tr h="201924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SPLENOMEGALY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Occurs in &gt;70%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63481"/>
                  </a:ext>
                </a:extLst>
              </a:tr>
              <a:tr h="383655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CYTOPENIA </a:t>
                      </a:r>
                    </a:p>
                    <a:p>
                      <a:pPr algn="ctr"/>
                      <a:r>
                        <a:rPr lang="en-US" sz="900" dirty="0"/>
                        <a:t>of &gt;1 lineage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 err="1"/>
                        <a:t>HgB</a:t>
                      </a:r>
                      <a:r>
                        <a:rPr lang="en-US" sz="750" dirty="0"/>
                        <a:t> &lt;9 g/dL, </a:t>
                      </a:r>
                    </a:p>
                    <a:p>
                      <a:r>
                        <a:rPr lang="en-US" sz="750" dirty="0"/>
                        <a:t>PLT &lt;100K, </a:t>
                      </a:r>
                    </a:p>
                    <a:p>
                      <a:r>
                        <a:rPr lang="en-US" sz="750" dirty="0"/>
                        <a:t>ANC &lt;1000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Occurs in &gt;95%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1836"/>
                  </a:ext>
                </a:extLst>
              </a:tr>
              <a:tr h="44423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⇡ TRIGLYCERIDES and/or </a:t>
                      </a:r>
                    </a:p>
                    <a:p>
                      <a:pPr algn="ctr"/>
                      <a:r>
                        <a:rPr lang="en-US" sz="900" dirty="0"/>
                        <a:t>⇣ FIBRINOGEN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TG &gt;265 mg/dL, </a:t>
                      </a:r>
                    </a:p>
                    <a:p>
                      <a:r>
                        <a:rPr lang="en-US" sz="750" dirty="0"/>
                        <a:t>fibrinogen &lt;150 mg/dL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Occurs in 60-75%</a:t>
                      </a:r>
                    </a:p>
                    <a:p>
                      <a:endParaRPr lang="en-US" sz="7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351851"/>
                  </a:ext>
                </a:extLst>
              </a:tr>
              <a:tr h="383655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pc="-100" baseline="0" dirty="0"/>
                        <a:t>HEMOPHAGOCYTOSIS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dirty="0"/>
                        <a:t>In bone marrow, spleen, lymph node or liver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spc="-50" baseline="0" dirty="0"/>
                        <a:t>Neither sensitive n</a:t>
                      </a:r>
                      <a:r>
                        <a:rPr lang="en-US" sz="750" i="1" spc="-50" baseline="0" dirty="0"/>
                        <a:t>or fully</a:t>
                      </a:r>
                      <a:r>
                        <a:rPr lang="en-US" sz="750" spc="-50" baseline="0" dirty="0"/>
                        <a:t> specific; </a:t>
                      </a:r>
                      <a:r>
                        <a:rPr lang="en-US" sz="750" i="1" spc="-50" baseline="0" dirty="0"/>
                        <a:t>absence does not rule out HLH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44840"/>
                  </a:ext>
                </a:extLst>
              </a:tr>
              <a:tr h="44423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⇡ SOLUBLE IL-2 RECEPTOR (sCD25)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&gt;2400 U/mL or &gt;2 SD above lab normal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spc="-20" baseline="0" dirty="0"/>
                        <a:t>sCD25 &gt;10,000 is </a:t>
                      </a:r>
                      <a:r>
                        <a:rPr lang="en-US" sz="750" spc="-20" baseline="0" dirty="0">
                          <a:hlinkClick r:id="rId13"/>
                        </a:rPr>
                        <a:t>more specific </a:t>
                      </a:r>
                      <a:r>
                        <a:rPr lang="en-US" sz="750" spc="-20" baseline="0" dirty="0"/>
                        <a:t>(</a:t>
                      </a:r>
                      <a:r>
                        <a:rPr lang="en-US" sz="750" spc="-20" baseline="0" dirty="0" err="1"/>
                        <a:t>Sp</a:t>
                      </a:r>
                      <a:r>
                        <a:rPr lang="en-US" sz="750" spc="-20" baseline="0" dirty="0"/>
                        <a:t> 93%)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55604"/>
                  </a:ext>
                </a:extLst>
              </a:tr>
              <a:tr h="383655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⇣ NK CELL ACTIVITY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low or absent NK cell activity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Highly specific (100% in one </a:t>
                      </a:r>
                      <a:r>
                        <a:rPr lang="en-US" sz="750" dirty="0">
                          <a:hlinkClick r:id="rId14"/>
                        </a:rPr>
                        <a:t>cohort</a:t>
                      </a:r>
                      <a:r>
                        <a:rPr lang="en-US" sz="75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84032"/>
                  </a:ext>
                </a:extLst>
              </a:tr>
              <a:tr h="383655">
                <a:tc rowSpan="6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SUPPORTING FEATURES</a:t>
                      </a:r>
                    </a:p>
                  </a:txBody>
                  <a:tcPr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ESR/CRP discordance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50" dirty="0"/>
                        <a:t>Consumptive coagulopathy ⇢ low fibrinogen &amp; low ESR; </a:t>
                      </a:r>
                      <a:r>
                        <a:rPr lang="en-US" sz="750" b="0" i="0" spc="-50" dirty="0">
                          <a:solidFill>
                            <a:prstClr val="black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Low/normal ESR or falling ESR with high CRP may be seen with HLD</a:t>
                      </a:r>
                      <a:endParaRPr lang="en-US" sz="75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65468"/>
                  </a:ext>
                </a:extLst>
              </a:tr>
              <a:tr h="390386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⇡ AST/ALT, ⇡ LDH</a:t>
                      </a:r>
                    </a:p>
                    <a:p>
                      <a:pPr algn="ctr"/>
                      <a:r>
                        <a:rPr lang="en-US" sz="900" dirty="0"/>
                        <a:t>Hepatomegaly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50" dirty="0"/>
                        <a:t>Hepatitis </a:t>
                      </a:r>
                      <a:r>
                        <a:rPr lang="en-US" sz="750" dirty="0">
                          <a:sym typeface="Wingdings" pitchFamily="2" charset="2"/>
                        </a:rPr>
                        <a:t></a:t>
                      </a:r>
                      <a:r>
                        <a:rPr lang="en-US" sz="750" dirty="0"/>
                        <a:t> coagulopathy, </a:t>
                      </a:r>
                      <a:r>
                        <a:rPr lang="en-US" sz="800" dirty="0"/>
                        <a:t>⇡</a:t>
                      </a:r>
                      <a:r>
                        <a:rPr lang="en-US" sz="750" dirty="0"/>
                        <a:t> triglycerides, hypofibrinogenemia. LFT abnormalities are </a:t>
                      </a:r>
                      <a:r>
                        <a:rPr lang="en-US" sz="750" dirty="0">
                          <a:hlinkClick r:id="rId11"/>
                        </a:rPr>
                        <a:t>common</a:t>
                      </a:r>
                      <a:r>
                        <a:rPr lang="en-US" sz="750" dirty="0"/>
                        <a:t> (&gt;95%) but ALF is </a:t>
                      </a:r>
                      <a:r>
                        <a:rPr lang="en-US" sz="750" dirty="0">
                          <a:hlinkClick r:id="rId15"/>
                        </a:rPr>
                        <a:t>rare</a:t>
                      </a:r>
                      <a:r>
                        <a:rPr lang="en-US" sz="750" dirty="0"/>
                        <a:t> (1%)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86525"/>
                  </a:ext>
                </a:extLst>
              </a:tr>
              <a:tr h="323078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Coagulation Abnormalities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50" spc="-30" baseline="0" dirty="0"/>
                        <a:t>Due to impaired hepatic synthetic function and/or DIC; ⇣ fibrinogen, ⇡ D-dimer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56427"/>
                  </a:ext>
                </a:extLst>
              </a:tr>
              <a:tr h="383655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Neurological symptoms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50" dirty="0"/>
                        <a:t>Present in &gt;65%. Neuro </a:t>
                      </a:r>
                      <a:r>
                        <a:rPr lang="en-US" sz="750" dirty="0" err="1"/>
                        <a:t>sx</a:t>
                      </a:r>
                      <a:r>
                        <a:rPr lang="en-US" sz="750" dirty="0"/>
                        <a:t> may be the only </a:t>
                      </a:r>
                      <a:r>
                        <a:rPr lang="en-US" sz="750" dirty="0" err="1"/>
                        <a:t>sx</a:t>
                      </a:r>
                      <a:r>
                        <a:rPr lang="en-US" sz="750" dirty="0"/>
                        <a:t>. Altered mental status common; can also cause seizures, encephalitis, ataxia, PRES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61893"/>
                  </a:ext>
                </a:extLst>
              </a:tr>
              <a:tr h="219756"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Renal injury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spc="-30" baseline="0" dirty="0"/>
                        <a:t>Present in &gt;50%. Oliguria, </a:t>
                      </a:r>
                      <a:r>
                        <a:rPr lang="en-US" sz="750" spc="-30" baseline="0" dirty="0">
                          <a:hlinkClick r:id="rId16"/>
                        </a:rPr>
                        <a:t>nephrotic Sd, ATN</a:t>
                      </a:r>
                      <a:r>
                        <a:rPr lang="en-US" sz="750" spc="-30" baseline="0" dirty="0"/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59160"/>
                  </a:ext>
                </a:extLst>
              </a:tr>
              <a:tr h="219756"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Rash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50" dirty="0"/>
                        <a:t>Present in 30%. Protean </a:t>
                      </a:r>
                      <a:r>
                        <a:rPr lang="en-US" sz="750" dirty="0">
                          <a:hlinkClick r:id="rId17"/>
                        </a:rPr>
                        <a:t>manifestations</a:t>
                      </a:r>
                      <a:r>
                        <a:rPr lang="en-US" sz="750" dirty="0"/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451301"/>
                  </a:ext>
                </a:extLst>
              </a:tr>
            </a:tbl>
          </a:graphicData>
        </a:graphic>
      </p:graphicFrame>
      <p:sp>
        <p:nvSpPr>
          <p:cNvPr id="193" name="TextBox 192">
            <a:extLst>
              <a:ext uri="{FF2B5EF4-FFF2-40B4-BE49-F238E27FC236}">
                <a16:creationId xmlns:a16="http://schemas.microsoft.com/office/drawing/2014/main" id="{90C565F7-64F6-3A40-6D1B-CE834BA75584}"/>
              </a:ext>
            </a:extLst>
          </p:cNvPr>
          <p:cNvSpPr txBox="1"/>
          <p:nvPr/>
        </p:nvSpPr>
        <p:spPr>
          <a:xfrm>
            <a:off x="7434337" y="3146246"/>
            <a:ext cx="74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-50" dirty="0"/>
              <a:t>Adjunctive Rx for Refractory Cases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C351709-C30A-B34D-0C66-0B30109A4827}"/>
              </a:ext>
            </a:extLst>
          </p:cNvPr>
          <p:cNvSpPr txBox="1"/>
          <p:nvPr/>
        </p:nvSpPr>
        <p:spPr>
          <a:xfrm>
            <a:off x="5971587" y="3257900"/>
            <a:ext cx="74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-50" dirty="0"/>
              <a:t>No response or CNS disease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EDEDEABE-D731-42A5-01A1-D5ABB6CC793A}"/>
              </a:ext>
            </a:extLst>
          </p:cNvPr>
          <p:cNvCxnSpPr>
            <a:cxnSpLocks/>
            <a:stCxn id="507" idx="2"/>
            <a:endCxn id="142" idx="0"/>
          </p:cNvCxnSpPr>
          <p:nvPr/>
        </p:nvCxnSpPr>
        <p:spPr>
          <a:xfrm flipH="1">
            <a:off x="5288885" y="3505380"/>
            <a:ext cx="4515" cy="2351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>
            <a:extLst>
              <a:ext uri="{FF2B5EF4-FFF2-40B4-BE49-F238E27FC236}">
                <a16:creationId xmlns:a16="http://schemas.microsoft.com/office/drawing/2014/main" id="{A6A8A71A-1CEF-FA06-16D6-497D42027548}"/>
              </a:ext>
            </a:extLst>
          </p:cNvPr>
          <p:cNvCxnSpPr>
            <a:cxnSpLocks/>
            <a:stCxn id="142" idx="2"/>
            <a:endCxn id="495" idx="0"/>
          </p:cNvCxnSpPr>
          <p:nvPr/>
        </p:nvCxnSpPr>
        <p:spPr>
          <a:xfrm rot="16200000" flipH="1">
            <a:off x="5574091" y="3701571"/>
            <a:ext cx="218039" cy="78845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34B0C756-D2A1-2728-A347-955E8540E2B1}"/>
              </a:ext>
            </a:extLst>
          </p:cNvPr>
          <p:cNvSpPr/>
          <p:nvPr/>
        </p:nvSpPr>
        <p:spPr>
          <a:xfrm>
            <a:off x="5321946" y="4411628"/>
            <a:ext cx="8178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DIAGNOSIS: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04F40FA-5C31-4DA6-9FD9-39C46EE60CB5}"/>
              </a:ext>
            </a:extLst>
          </p:cNvPr>
          <p:cNvSpPr txBox="1"/>
          <p:nvPr/>
        </p:nvSpPr>
        <p:spPr>
          <a:xfrm>
            <a:off x="5321946" y="4539681"/>
            <a:ext cx="2780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No single lab or clinical feature can establish HLH diagnosis</a:t>
            </a:r>
            <a:endParaRPr kumimoji="0" lang="en-US" sz="900" b="0" i="0" u="none" strike="noStrike" kern="120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</a:t>
            </a: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Diagnosis of HLH is established using the 2004 criteria, if at least 5 of 8 criteria are present. HSCORE can also be used.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lang="en-US" sz="900" dirty="0"/>
              <a:t>⇡</a:t>
            </a:r>
            <a:r>
              <a:rPr lang="en-US" sz="900" spc="-5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 ferritin is a less specific finding in adults than children</a:t>
            </a:r>
            <a:endParaRPr kumimoji="0" lang="en-US" sz="9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3DAFBFD-F29D-E739-D3A4-435D0DB4CBD7}"/>
              </a:ext>
            </a:extLst>
          </p:cNvPr>
          <p:cNvGrpSpPr/>
          <p:nvPr/>
        </p:nvGrpSpPr>
        <p:grpSpPr>
          <a:xfrm>
            <a:off x="8188239" y="4594122"/>
            <a:ext cx="968338" cy="584775"/>
            <a:chOff x="4480803" y="6111567"/>
            <a:chExt cx="968338" cy="584775"/>
          </a:xfrm>
        </p:grpSpPr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0EDF715C-09DF-D6D2-C3F7-0C4A146F547D}"/>
                </a:ext>
              </a:extLst>
            </p:cNvPr>
            <p:cNvSpPr/>
            <p:nvPr/>
          </p:nvSpPr>
          <p:spPr>
            <a:xfrm>
              <a:off x="4480803" y="6141345"/>
              <a:ext cx="817853" cy="507832"/>
            </a:xfrm>
            <a:prstGeom prst="roundRect">
              <a:avLst>
                <a:gd name="adj" fmla="val 16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E1F85EC-1AF8-660C-E530-6A9259BB0BBB}"/>
                </a:ext>
              </a:extLst>
            </p:cNvPr>
            <p:cNvSpPr txBox="1"/>
            <p:nvPr/>
          </p:nvSpPr>
          <p:spPr>
            <a:xfrm>
              <a:off x="4666920" y="6111567"/>
              <a:ext cx="782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Use the </a:t>
              </a:r>
              <a:r>
                <a:rPr lang="en-US" sz="800" dirty="0">
                  <a:hlinkClick r:id="rId18"/>
                </a:rPr>
                <a:t>HSCORE calculator </a:t>
              </a:r>
              <a:r>
                <a:rPr lang="en-US" sz="800" dirty="0"/>
                <a:t>here.</a:t>
              </a:r>
            </a:p>
          </p:txBody>
        </p:sp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463DAD78-4932-E80D-DBF7-9518403A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513842" y="6244930"/>
              <a:ext cx="299258" cy="299258"/>
            </a:xfrm>
            <a:prstGeom prst="rect">
              <a:avLst/>
            </a:prstGeom>
          </p:spPr>
        </p:pic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FE13FB0-09CC-9171-1FD5-5DB084592740}"/>
              </a:ext>
            </a:extLst>
          </p:cNvPr>
          <p:cNvSpPr/>
          <p:nvPr/>
        </p:nvSpPr>
        <p:spPr>
          <a:xfrm>
            <a:off x="5937083" y="433668"/>
            <a:ext cx="7649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ETIOLOGY:</a:t>
            </a:r>
          </a:p>
        </p:txBody>
      </p:sp>
      <p:sp>
        <p:nvSpPr>
          <p:cNvPr id="234" name="Triangle 233">
            <a:extLst>
              <a:ext uri="{FF2B5EF4-FFF2-40B4-BE49-F238E27FC236}">
                <a16:creationId xmlns:a16="http://schemas.microsoft.com/office/drawing/2014/main" id="{972849A3-28C4-069E-C4A6-40F3CF38FAF2}"/>
              </a:ext>
            </a:extLst>
          </p:cNvPr>
          <p:cNvSpPr/>
          <p:nvPr/>
        </p:nvSpPr>
        <p:spPr>
          <a:xfrm rot="10800000">
            <a:off x="7207180" y="857939"/>
            <a:ext cx="227157" cy="195825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6EF179-7B2E-B182-5EFF-E1EB72F39ECB}"/>
              </a:ext>
            </a:extLst>
          </p:cNvPr>
          <p:cNvCxnSpPr>
            <a:cxnSpLocks/>
          </p:cNvCxnSpPr>
          <p:nvPr/>
        </p:nvCxnSpPr>
        <p:spPr>
          <a:xfrm>
            <a:off x="7494267" y="3816559"/>
            <a:ext cx="5889" cy="2021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25FB52F-2C15-7DAC-B9A0-68E0C9A21973}"/>
              </a:ext>
            </a:extLst>
          </p:cNvPr>
          <p:cNvSpPr/>
          <p:nvPr/>
        </p:nvSpPr>
        <p:spPr>
          <a:xfrm>
            <a:off x="7152799" y="4032931"/>
            <a:ext cx="743177" cy="248006"/>
          </a:xfrm>
          <a:prstGeom prst="roundRect">
            <a:avLst>
              <a:gd name="adj" fmla="val 15836"/>
            </a:avLst>
          </a:prstGeom>
          <a:solidFill>
            <a:srgbClr val="C00000">
              <a:alpha val="160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Etoposide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F9763F-E645-B282-B104-4CA9DDA30AAD}"/>
              </a:ext>
            </a:extLst>
          </p:cNvPr>
          <p:cNvSpPr txBox="1"/>
          <p:nvPr/>
        </p:nvSpPr>
        <p:spPr>
          <a:xfrm>
            <a:off x="7465859" y="3801530"/>
            <a:ext cx="753645" cy="21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spc="-50" dirty="0"/>
              <a:t>No response 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943C82-FE25-22AB-2E20-3B3CD7C27E9A}"/>
              </a:ext>
            </a:extLst>
          </p:cNvPr>
          <p:cNvSpPr/>
          <p:nvPr/>
        </p:nvSpPr>
        <p:spPr>
          <a:xfrm>
            <a:off x="3296946" y="4411628"/>
            <a:ext cx="13227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PATHOPHYSIOLOGY: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8CAD97-C2B6-CA30-62F2-492D9EEF07B9}"/>
              </a:ext>
            </a:extLst>
          </p:cNvPr>
          <p:cNvSpPr txBox="1"/>
          <p:nvPr/>
        </p:nvSpPr>
        <p:spPr>
          <a:xfrm>
            <a:off x="3296946" y="4546870"/>
            <a:ext cx="2170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9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</a:t>
            </a:r>
            <a:r>
              <a:rPr kumimoji="0" lang="en-US" sz="9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90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Uncontrolled immune activation  of</a:t>
            </a:r>
            <a:r>
              <a:rPr lang="en-US" sz="900" spc="-4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 </a:t>
            </a:r>
            <a:r>
              <a:rPr kumimoji="0" lang="en-US" sz="9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NK cells and/or cytotoxic T-cells. Activated cells fail to eliminate activated macrophages </a:t>
            </a:r>
            <a:r>
              <a:rPr lang="en-US" sz="900" b="0" i="0" spc="-40" dirty="0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</a:rPr>
              <a:t>⇢</a:t>
            </a:r>
            <a:r>
              <a:rPr kumimoji="0" lang="en-US" sz="9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 excess macrophage activation </a:t>
            </a:r>
            <a:r>
              <a:rPr lang="en-US" sz="900" b="0" i="0" spc="-40" dirty="0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</a:rPr>
              <a:t>⇢ cytokine storm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AC2313-0DA7-9D00-4564-9E179CAC4B21}"/>
              </a:ext>
            </a:extLst>
          </p:cNvPr>
          <p:cNvSpPr/>
          <p:nvPr/>
        </p:nvSpPr>
        <p:spPr>
          <a:xfrm>
            <a:off x="3296945" y="5997315"/>
            <a:ext cx="2416577" cy="10926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DIFFERENTIAL: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· </a:t>
            </a:r>
            <a:r>
              <a:rPr lang="en-US" sz="900" dirty="0">
                <a:solidFill>
                  <a:prstClr val="black"/>
                </a:solidFill>
              </a:rPr>
              <a:t>sepsis with DIC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</a:rPr>
              <a:t>(consider LP if neuro </a:t>
            </a:r>
            <a:r>
              <a:rPr lang="en-US" sz="900" dirty="0" err="1">
                <a:solidFill>
                  <a:prstClr val="black"/>
                </a:solidFill>
              </a:rPr>
              <a:t>sx</a:t>
            </a:r>
            <a:r>
              <a:rPr lang="en-US" sz="900" dirty="0">
                <a:solidFill>
                  <a:prstClr val="black"/>
                </a:solidFill>
              </a:rPr>
              <a:t>)</a:t>
            </a:r>
            <a:endParaRPr kumimoji="0" lang="en-US" sz="9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· </a:t>
            </a:r>
            <a:r>
              <a:rPr lang="en-US" sz="900" dirty="0">
                <a:solidFill>
                  <a:prstClr val="black"/>
                </a:solidFill>
              </a:rPr>
              <a:t>TTP/</a:t>
            </a:r>
            <a:r>
              <a:rPr lang="en-US" sz="900" dirty="0" err="1">
                <a:solidFill>
                  <a:prstClr val="black"/>
                </a:solidFill>
              </a:rPr>
              <a:t>aHUS</a:t>
            </a:r>
            <a:endParaRPr lang="en-US" sz="9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· Leukemia</a:t>
            </a:r>
            <a:endParaRPr lang="en-US" sz="9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· </a:t>
            </a:r>
            <a:r>
              <a:rPr lang="en-US" sz="900" dirty="0">
                <a:solidFill>
                  <a:prstClr val="black"/>
                </a:solidFill>
              </a:rPr>
              <a:t>Liver failure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· </a:t>
            </a:r>
            <a:r>
              <a:rPr lang="en-US" sz="900" dirty="0">
                <a:solidFill>
                  <a:prstClr val="black"/>
                </a:solidFill>
              </a:rPr>
              <a:t>ALPS</a:t>
            </a:r>
            <a:endParaRPr kumimoji="0" lang="en-US" sz="9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· </a:t>
            </a:r>
            <a:r>
              <a:rPr lang="en-US" sz="900" dirty="0">
                <a:solidFill>
                  <a:prstClr val="black"/>
                </a:solidFill>
              </a:rPr>
              <a:t>Severe DRESS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F6F36A-2B0C-DDB9-88E3-72052AA61AC9}"/>
              </a:ext>
            </a:extLst>
          </p:cNvPr>
          <p:cNvSpPr/>
          <p:nvPr/>
        </p:nvSpPr>
        <p:spPr>
          <a:xfrm>
            <a:off x="5321946" y="5450230"/>
            <a:ext cx="3920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MANAGEMENT:</a:t>
            </a:r>
            <a:endParaRPr kumimoji="0" lang="en-US" sz="9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Treatment depends on etiology. 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is </a:t>
            </a:r>
            <a:r>
              <a:rPr kumimoji="0" lang="en-US" sz="900" b="1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multi-disciplinary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requires collaboration between 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Rheumatology, Heme/</a:t>
            </a:r>
            <a:r>
              <a:rPr kumimoji="0" lang="en-US" sz="9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Onc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, ID, &amp; critical care disciplines</a:t>
            </a:r>
            <a:endParaRPr kumimoji="0" lang="en-US" sz="9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often require intubation due to multi-system organ failure &amp; encephalopathy</a:t>
            </a:r>
          </a:p>
          <a:p>
            <a:pPr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may require </a:t>
            </a:r>
            <a:r>
              <a:rPr lang="en-US" sz="900" spc="-5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transfusions 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due to severe anemia &amp; coagulopathy</a:t>
            </a:r>
          </a:p>
          <a:p>
            <a:pPr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frequent trending of HLH labs is important to monitor for progression</a:t>
            </a:r>
          </a:p>
          <a:p>
            <a:pPr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lang="en-US" sz="900" spc="-5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workup for infection (LP) &amp; empiric treatment is often prudent</a:t>
            </a:r>
          </a:p>
          <a:p>
            <a:pPr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 </a:t>
            </a:r>
            <a:r>
              <a:rPr lang="en-US" sz="900" b="1" spc="-50" baseline="0" dirty="0">
                <a:solidFill>
                  <a:schemeClr val="accent1"/>
                </a:solidFill>
                <a:latin typeface="Calibri" panose="020F0502020204030204"/>
                <a:sym typeface="Wingdings" pitchFamily="2" charset="2"/>
              </a:rPr>
              <a:t>Corticosteroids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 are the primary treatment, in conjunction with </a:t>
            </a:r>
            <a:r>
              <a:rPr lang="en-US" sz="900" b="1" spc="-50" baseline="0" dirty="0">
                <a:solidFill>
                  <a:schemeClr val="accent6"/>
                </a:solidFill>
                <a:latin typeface="Calibri" panose="020F0502020204030204"/>
                <a:sym typeface="Wingdings" pitchFamily="2" charset="2"/>
              </a:rPr>
              <a:t>antimicrobial treatment 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(infectious), IL6 blockers (drug/treatment associated), </a:t>
            </a:r>
            <a:r>
              <a:rPr lang="en-US" sz="900" b="1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IL1R blockers 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(rheumati</a:t>
            </a:r>
            <a:r>
              <a:rPr lang="en-US" sz="900" spc="-50" baseline="0" dirty="0">
                <a:latin typeface="Calibri" panose="020F0502020204030204"/>
                <a:sym typeface="Wingdings" pitchFamily="2" charset="2"/>
              </a:rPr>
              <a:t>c</a:t>
            </a:r>
            <a:r>
              <a:rPr lang="en-US" sz="900" b="1" spc="-50" baseline="0" dirty="0">
                <a:latin typeface="Calibri" panose="020F0502020204030204"/>
                <a:sym typeface="Wingdings" pitchFamily="2" charset="2"/>
              </a:rPr>
              <a:t>). </a:t>
            </a:r>
            <a:r>
              <a:rPr lang="en-US" sz="900" b="1" spc="-50" baseline="0" dirty="0">
                <a:solidFill>
                  <a:srgbClr val="C00000"/>
                </a:solidFill>
                <a:latin typeface="Calibri" panose="020F0502020204030204"/>
                <a:sym typeface="Wingdings" pitchFamily="2" charset="2"/>
              </a:rPr>
              <a:t>Etoposide </a:t>
            </a:r>
          </a:p>
          <a:p>
            <a:pPr>
              <a:defRPr/>
            </a:pPr>
            <a:r>
              <a:rPr lang="en-US" sz="900" b="1" spc="-50" baseline="0" dirty="0">
                <a:solidFill>
                  <a:srgbClr val="C00000"/>
                </a:solidFill>
                <a:latin typeface="Calibri" panose="020F0502020204030204"/>
                <a:sym typeface="Wingdings" pitchFamily="2" charset="2"/>
              </a:rPr>
              <a:t>+ other chemotherapy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 indicated in </a:t>
            </a:r>
            <a:r>
              <a:rPr lang="en-US" sz="900" b="1" spc="-5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sym typeface="Wingdings" pitchFamily="2" charset="2"/>
              </a:rPr>
              <a:t>primary HLH, </a:t>
            </a:r>
            <a:r>
              <a:rPr lang="en-US" sz="900" b="1" spc="-50" baseline="0" dirty="0">
                <a:solidFill>
                  <a:schemeClr val="accent2"/>
                </a:solidFill>
                <a:latin typeface="Calibri" panose="020F0502020204030204"/>
                <a:sym typeface="Wingdings" pitchFamily="2" charset="2"/>
              </a:rPr>
              <a:t>malignancy associated  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&amp; </a:t>
            </a:r>
            <a:r>
              <a:rPr lang="en-US" sz="900" b="1" spc="-50" baseline="0" dirty="0">
                <a:solidFill>
                  <a:schemeClr val="accent2"/>
                </a:solidFill>
                <a:latin typeface="Calibri" panose="020F0502020204030204"/>
                <a:sym typeface="Wingdings" pitchFamily="2" charset="2"/>
              </a:rPr>
              <a:t>refractory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 </a:t>
            </a:r>
            <a:r>
              <a:rPr lang="en-US" sz="900" b="1" spc="-50" baseline="0" dirty="0">
                <a:solidFill>
                  <a:schemeClr val="accent2"/>
                </a:solidFill>
                <a:latin typeface="Calibri" panose="020F0502020204030204"/>
                <a:sym typeface="Wingdings" pitchFamily="2" charset="2"/>
              </a:rPr>
              <a:t>HLH</a:t>
            </a:r>
            <a:r>
              <a:rPr lang="en-US" sz="900" spc="-50" baseline="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ADBD3A-79FE-FC86-7EE9-D67C93A54B9E}"/>
              </a:ext>
            </a:extLst>
          </p:cNvPr>
          <p:cNvSpPr txBox="1"/>
          <p:nvPr/>
        </p:nvSpPr>
        <p:spPr>
          <a:xfrm>
            <a:off x="21772" y="6696726"/>
            <a:ext cx="33288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*</a:t>
            </a:r>
            <a:r>
              <a:rPr lang="en-US" sz="800" b="0" i="0" spc="-50" dirty="0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</a:rPr>
              <a:t> Genetic testing consistent with HLH can also establish </a:t>
            </a:r>
            <a:r>
              <a:rPr lang="en-US" sz="800" b="1" i="0" spc="-50" dirty="0">
                <a:solidFill>
                  <a:schemeClr val="accent6"/>
                </a:solidFill>
                <a:effectLst/>
                <a:latin typeface="Calibri" panose="020F0502020204030204"/>
                <a:sym typeface="Wingdings" pitchFamily="2" charset="2"/>
              </a:rPr>
              <a:t>primary (familial) HLH </a:t>
            </a:r>
            <a:r>
              <a:rPr lang="en-US" sz="800" b="0" i="0" spc="-50" dirty="0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</a:rPr>
              <a:t>diagnosis </a:t>
            </a:r>
            <a:endParaRPr lang="en-US" sz="8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4ABB49-E93C-0954-8EE7-7E57237F68E2}"/>
              </a:ext>
            </a:extLst>
          </p:cNvPr>
          <p:cNvGrpSpPr/>
          <p:nvPr/>
        </p:nvGrpSpPr>
        <p:grpSpPr>
          <a:xfrm>
            <a:off x="3415557" y="5203698"/>
            <a:ext cx="855117" cy="748593"/>
            <a:chOff x="3512737" y="4451038"/>
            <a:chExt cx="987207" cy="86422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499516D-6BA3-35A8-934E-BF16D59EE675}"/>
                </a:ext>
              </a:extLst>
            </p:cNvPr>
            <p:cNvSpPr/>
            <p:nvPr/>
          </p:nvSpPr>
          <p:spPr>
            <a:xfrm>
              <a:off x="3512737" y="4451038"/>
              <a:ext cx="987207" cy="864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28B040C-0126-F000-6371-F556F7AFEDD7}"/>
                </a:ext>
              </a:extLst>
            </p:cNvPr>
            <p:cNvGrpSpPr/>
            <p:nvPr/>
          </p:nvGrpSpPr>
          <p:grpSpPr>
            <a:xfrm>
              <a:off x="3578272" y="4480416"/>
              <a:ext cx="867595" cy="786283"/>
              <a:chOff x="3600659" y="3064511"/>
              <a:chExt cx="2512941" cy="2277424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2A06D86-67D9-7394-EF53-84EAC222B79D}"/>
                  </a:ext>
                </a:extLst>
              </p:cNvPr>
              <p:cNvSpPr/>
              <p:nvPr/>
            </p:nvSpPr>
            <p:spPr>
              <a:xfrm>
                <a:off x="3600659" y="3442870"/>
                <a:ext cx="1171817" cy="1195423"/>
              </a:xfrm>
              <a:custGeom>
                <a:avLst/>
                <a:gdLst>
                  <a:gd name="connsiteX0" fmla="*/ 945375 w 1171817"/>
                  <a:gd name="connsiteY0" fmla="*/ 237045 h 1195423"/>
                  <a:gd name="connsiteX1" fmla="*/ 822085 w 1171817"/>
                  <a:gd name="connsiteY1" fmla="*/ 31562 h 1195423"/>
                  <a:gd name="connsiteX2" fmla="*/ 596053 w 1171817"/>
                  <a:gd name="connsiteY2" fmla="*/ 11013 h 1195423"/>
                  <a:gd name="connsiteX3" fmla="*/ 246732 w 1171817"/>
                  <a:gd name="connsiteY3" fmla="*/ 134303 h 1195423"/>
                  <a:gd name="connsiteX4" fmla="*/ 92620 w 1171817"/>
                  <a:gd name="connsiteY4" fmla="*/ 401431 h 1195423"/>
                  <a:gd name="connsiteX5" fmla="*/ 152 w 1171817"/>
                  <a:gd name="connsiteY5" fmla="*/ 668560 h 1195423"/>
                  <a:gd name="connsiteX6" fmla="*/ 113168 w 1171817"/>
                  <a:gd name="connsiteY6" fmla="*/ 966510 h 1195423"/>
                  <a:gd name="connsiteX7" fmla="*/ 370022 w 1171817"/>
                  <a:gd name="connsiteY7" fmla="*/ 1120622 h 1195423"/>
                  <a:gd name="connsiteX8" fmla="*/ 647424 w 1171817"/>
                  <a:gd name="connsiteY8" fmla="*/ 1192542 h 1195423"/>
                  <a:gd name="connsiteX9" fmla="*/ 1017294 w 1171817"/>
                  <a:gd name="connsiteY9" fmla="*/ 1028155 h 1195423"/>
                  <a:gd name="connsiteX10" fmla="*/ 1171406 w 1171817"/>
                  <a:gd name="connsiteY10" fmla="*/ 719930 h 1195423"/>
                  <a:gd name="connsiteX11" fmla="*/ 1058391 w 1171817"/>
                  <a:gd name="connsiteY11" fmla="*/ 442528 h 1195423"/>
                  <a:gd name="connsiteX12" fmla="*/ 945375 w 1171817"/>
                  <a:gd name="connsiteY12" fmla="*/ 237045 h 11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817" h="1195423">
                    <a:moveTo>
                      <a:pt x="945375" y="237045"/>
                    </a:moveTo>
                    <a:cubicBezTo>
                      <a:pt x="905991" y="168551"/>
                      <a:pt x="880305" y="69234"/>
                      <a:pt x="822085" y="31562"/>
                    </a:cubicBezTo>
                    <a:cubicBezTo>
                      <a:pt x="763865" y="-6110"/>
                      <a:pt x="691945" y="-6110"/>
                      <a:pt x="596053" y="11013"/>
                    </a:cubicBezTo>
                    <a:cubicBezTo>
                      <a:pt x="500161" y="28136"/>
                      <a:pt x="330637" y="69233"/>
                      <a:pt x="246732" y="134303"/>
                    </a:cubicBezTo>
                    <a:cubicBezTo>
                      <a:pt x="162826" y="199373"/>
                      <a:pt x="133717" y="312388"/>
                      <a:pt x="92620" y="401431"/>
                    </a:cubicBezTo>
                    <a:cubicBezTo>
                      <a:pt x="51523" y="490474"/>
                      <a:pt x="-3273" y="574380"/>
                      <a:pt x="152" y="668560"/>
                    </a:cubicBezTo>
                    <a:cubicBezTo>
                      <a:pt x="3577" y="762740"/>
                      <a:pt x="51523" y="891166"/>
                      <a:pt x="113168" y="966510"/>
                    </a:cubicBezTo>
                    <a:cubicBezTo>
                      <a:pt x="174813" y="1041854"/>
                      <a:pt x="280979" y="1082950"/>
                      <a:pt x="370022" y="1120622"/>
                    </a:cubicBezTo>
                    <a:cubicBezTo>
                      <a:pt x="459065" y="1158294"/>
                      <a:pt x="539545" y="1207953"/>
                      <a:pt x="647424" y="1192542"/>
                    </a:cubicBezTo>
                    <a:cubicBezTo>
                      <a:pt x="755303" y="1177131"/>
                      <a:pt x="929964" y="1106924"/>
                      <a:pt x="1017294" y="1028155"/>
                    </a:cubicBezTo>
                    <a:cubicBezTo>
                      <a:pt x="1104624" y="949386"/>
                      <a:pt x="1164557" y="817535"/>
                      <a:pt x="1171406" y="719930"/>
                    </a:cubicBezTo>
                    <a:cubicBezTo>
                      <a:pt x="1178256" y="622326"/>
                      <a:pt x="1097775" y="526433"/>
                      <a:pt x="1058391" y="442528"/>
                    </a:cubicBezTo>
                    <a:cubicBezTo>
                      <a:pt x="1019007" y="358623"/>
                      <a:pt x="984759" y="305539"/>
                      <a:pt x="945375" y="237045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rgbClr val="B1BCF8"/>
                  </a:gs>
                  <a:gs pos="29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B1B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1F95ECC-1F37-4F81-2BC4-C729771D8F65}"/>
                  </a:ext>
                </a:extLst>
              </p:cNvPr>
              <p:cNvSpPr/>
              <p:nvPr/>
            </p:nvSpPr>
            <p:spPr>
              <a:xfrm>
                <a:off x="4035561" y="4115438"/>
                <a:ext cx="536395" cy="382583"/>
              </a:xfrm>
              <a:custGeom>
                <a:avLst/>
                <a:gdLst>
                  <a:gd name="connsiteX0" fmla="*/ 483998 w 536395"/>
                  <a:gd name="connsiteY0" fmla="*/ 124800 h 382583"/>
                  <a:gd name="connsiteX1" fmla="*/ 278515 w 536395"/>
                  <a:gd name="connsiteY1" fmla="*/ 1510 h 382583"/>
                  <a:gd name="connsiteX2" fmla="*/ 93580 w 536395"/>
                  <a:gd name="connsiteY2" fmla="*/ 63155 h 382583"/>
                  <a:gd name="connsiteX3" fmla="*/ 1113 w 536395"/>
                  <a:gd name="connsiteY3" fmla="*/ 165897 h 382583"/>
                  <a:gd name="connsiteX4" fmla="*/ 52483 w 536395"/>
                  <a:gd name="connsiteY4" fmla="*/ 309735 h 382583"/>
                  <a:gd name="connsiteX5" fmla="*/ 196321 w 536395"/>
                  <a:gd name="connsiteY5" fmla="*/ 289187 h 382583"/>
                  <a:gd name="connsiteX6" fmla="*/ 268241 w 536395"/>
                  <a:gd name="connsiteY6" fmla="*/ 330283 h 382583"/>
                  <a:gd name="connsiteX7" fmla="*/ 319611 w 536395"/>
                  <a:gd name="connsiteY7" fmla="*/ 381654 h 382583"/>
                  <a:gd name="connsiteX8" fmla="*/ 432627 w 536395"/>
                  <a:gd name="connsiteY8" fmla="*/ 350832 h 382583"/>
                  <a:gd name="connsiteX9" fmla="*/ 535369 w 536395"/>
                  <a:gd name="connsiteY9" fmla="*/ 206993 h 382583"/>
                  <a:gd name="connsiteX10" fmla="*/ 483998 w 536395"/>
                  <a:gd name="connsiteY10" fmla="*/ 124800 h 38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395" h="382583">
                    <a:moveTo>
                      <a:pt x="483998" y="124800"/>
                    </a:moveTo>
                    <a:cubicBezTo>
                      <a:pt x="441189" y="90553"/>
                      <a:pt x="343585" y="11784"/>
                      <a:pt x="278515" y="1510"/>
                    </a:cubicBezTo>
                    <a:cubicBezTo>
                      <a:pt x="213445" y="-8764"/>
                      <a:pt x="139814" y="35757"/>
                      <a:pt x="93580" y="63155"/>
                    </a:cubicBezTo>
                    <a:cubicBezTo>
                      <a:pt x="47346" y="90553"/>
                      <a:pt x="7963" y="124800"/>
                      <a:pt x="1113" y="165897"/>
                    </a:cubicBezTo>
                    <a:cubicBezTo>
                      <a:pt x="-5737" y="206994"/>
                      <a:pt x="19948" y="289187"/>
                      <a:pt x="52483" y="309735"/>
                    </a:cubicBezTo>
                    <a:cubicBezTo>
                      <a:pt x="85018" y="330283"/>
                      <a:pt x="160361" y="285762"/>
                      <a:pt x="196321" y="289187"/>
                    </a:cubicBezTo>
                    <a:cubicBezTo>
                      <a:pt x="232281" y="292612"/>
                      <a:pt x="247693" y="314872"/>
                      <a:pt x="268241" y="330283"/>
                    </a:cubicBezTo>
                    <a:cubicBezTo>
                      <a:pt x="288789" y="345694"/>
                      <a:pt x="292213" y="378229"/>
                      <a:pt x="319611" y="381654"/>
                    </a:cubicBezTo>
                    <a:cubicBezTo>
                      <a:pt x="347009" y="385079"/>
                      <a:pt x="396667" y="379942"/>
                      <a:pt x="432627" y="350832"/>
                    </a:cubicBezTo>
                    <a:cubicBezTo>
                      <a:pt x="468587" y="321722"/>
                      <a:pt x="530232" y="248090"/>
                      <a:pt x="535369" y="206993"/>
                    </a:cubicBezTo>
                    <a:cubicBezTo>
                      <a:pt x="540506" y="165896"/>
                      <a:pt x="526807" y="159047"/>
                      <a:pt x="483998" y="124800"/>
                    </a:cubicBezTo>
                    <a:close/>
                  </a:path>
                </a:pathLst>
              </a:custGeom>
              <a:gradFill>
                <a:gsLst>
                  <a:gs pos="71000">
                    <a:srgbClr val="3141F9"/>
                  </a:gs>
                  <a:gs pos="14000">
                    <a:srgbClr val="002060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7A94738-B646-B97B-C1CB-D280A2B32F85}"/>
                  </a:ext>
                </a:extLst>
              </p:cNvPr>
              <p:cNvSpPr/>
              <p:nvPr/>
            </p:nvSpPr>
            <p:spPr>
              <a:xfrm rot="2364971">
                <a:off x="4139110" y="3685384"/>
                <a:ext cx="306658" cy="280120"/>
              </a:xfrm>
              <a:custGeom>
                <a:avLst/>
                <a:gdLst>
                  <a:gd name="connsiteX0" fmla="*/ 212855 w 306658"/>
                  <a:gd name="connsiteY0" fmla="*/ 2718 h 280120"/>
                  <a:gd name="connsiteX1" fmla="*/ 38194 w 306658"/>
                  <a:gd name="connsiteY1" fmla="*/ 105459 h 280120"/>
                  <a:gd name="connsiteX2" fmla="*/ 7372 w 306658"/>
                  <a:gd name="connsiteY2" fmla="*/ 197927 h 280120"/>
                  <a:gd name="connsiteX3" fmla="*/ 140936 w 306658"/>
                  <a:gd name="connsiteY3" fmla="*/ 280120 h 280120"/>
                  <a:gd name="connsiteX4" fmla="*/ 253951 w 306658"/>
                  <a:gd name="connsiteY4" fmla="*/ 197927 h 280120"/>
                  <a:gd name="connsiteX5" fmla="*/ 305322 w 306658"/>
                  <a:gd name="connsiteY5" fmla="*/ 84911 h 280120"/>
                  <a:gd name="connsiteX6" fmla="*/ 284774 w 306658"/>
                  <a:gd name="connsiteY6" fmla="*/ 33540 h 280120"/>
                  <a:gd name="connsiteX7" fmla="*/ 212855 w 306658"/>
                  <a:gd name="connsiteY7" fmla="*/ 2718 h 28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658" h="280120">
                    <a:moveTo>
                      <a:pt x="212855" y="2718"/>
                    </a:moveTo>
                    <a:cubicBezTo>
                      <a:pt x="171758" y="14705"/>
                      <a:pt x="72441" y="72924"/>
                      <a:pt x="38194" y="105459"/>
                    </a:cubicBezTo>
                    <a:cubicBezTo>
                      <a:pt x="3947" y="137994"/>
                      <a:pt x="-9752" y="168817"/>
                      <a:pt x="7372" y="197927"/>
                    </a:cubicBezTo>
                    <a:cubicBezTo>
                      <a:pt x="24496" y="227037"/>
                      <a:pt x="99840" y="280120"/>
                      <a:pt x="140936" y="280120"/>
                    </a:cubicBezTo>
                    <a:cubicBezTo>
                      <a:pt x="182032" y="280120"/>
                      <a:pt x="226553" y="230462"/>
                      <a:pt x="253951" y="197927"/>
                    </a:cubicBezTo>
                    <a:cubicBezTo>
                      <a:pt x="281349" y="165392"/>
                      <a:pt x="300185" y="112309"/>
                      <a:pt x="305322" y="84911"/>
                    </a:cubicBezTo>
                    <a:cubicBezTo>
                      <a:pt x="310459" y="57513"/>
                      <a:pt x="300185" y="45527"/>
                      <a:pt x="284774" y="33540"/>
                    </a:cubicBezTo>
                    <a:cubicBezTo>
                      <a:pt x="269363" y="21553"/>
                      <a:pt x="253952" y="-9269"/>
                      <a:pt x="212855" y="2718"/>
                    </a:cubicBezTo>
                    <a:close/>
                  </a:path>
                </a:pathLst>
              </a:custGeom>
              <a:solidFill>
                <a:srgbClr val="C68FAE"/>
              </a:solidFill>
              <a:ln>
                <a:solidFill>
                  <a:srgbClr val="FBC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F8DF5F6-449E-5A21-BDE1-9F8BD8AE136A}"/>
                  </a:ext>
                </a:extLst>
              </p:cNvPr>
              <p:cNvSpPr/>
              <p:nvPr/>
            </p:nvSpPr>
            <p:spPr>
              <a:xfrm rot="2364971">
                <a:off x="3840727" y="3673768"/>
                <a:ext cx="309760" cy="224604"/>
              </a:xfrm>
              <a:custGeom>
                <a:avLst/>
                <a:gdLst>
                  <a:gd name="connsiteX0" fmla="*/ 292045 w 309760"/>
                  <a:gd name="connsiteY0" fmla="*/ 132749 h 224604"/>
                  <a:gd name="connsiteX1" fmla="*/ 139645 w 309760"/>
                  <a:gd name="connsiteY1" fmla="*/ 13006 h 224604"/>
                  <a:gd name="connsiteX2" fmla="*/ 30788 w 309760"/>
                  <a:gd name="connsiteY2" fmla="*/ 13006 h 224604"/>
                  <a:gd name="connsiteX3" fmla="*/ 9017 w 309760"/>
                  <a:gd name="connsiteY3" fmla="*/ 100092 h 224604"/>
                  <a:gd name="connsiteX4" fmla="*/ 161417 w 309760"/>
                  <a:gd name="connsiteY4" fmla="*/ 198063 h 224604"/>
                  <a:gd name="connsiteX5" fmla="*/ 292045 w 309760"/>
                  <a:gd name="connsiteY5" fmla="*/ 219835 h 224604"/>
                  <a:gd name="connsiteX6" fmla="*/ 292045 w 309760"/>
                  <a:gd name="connsiteY6" fmla="*/ 132749 h 22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760" h="224604">
                    <a:moveTo>
                      <a:pt x="292045" y="132749"/>
                    </a:moveTo>
                    <a:cubicBezTo>
                      <a:pt x="266645" y="98278"/>
                      <a:pt x="183188" y="32963"/>
                      <a:pt x="139645" y="13006"/>
                    </a:cubicBezTo>
                    <a:cubicBezTo>
                      <a:pt x="96102" y="-6951"/>
                      <a:pt x="52559" y="-1508"/>
                      <a:pt x="30788" y="13006"/>
                    </a:cubicBezTo>
                    <a:cubicBezTo>
                      <a:pt x="9017" y="27520"/>
                      <a:pt x="-12754" y="69249"/>
                      <a:pt x="9017" y="100092"/>
                    </a:cubicBezTo>
                    <a:cubicBezTo>
                      <a:pt x="30788" y="130935"/>
                      <a:pt x="114246" y="178106"/>
                      <a:pt x="161417" y="198063"/>
                    </a:cubicBezTo>
                    <a:cubicBezTo>
                      <a:pt x="208588" y="218020"/>
                      <a:pt x="270274" y="232535"/>
                      <a:pt x="292045" y="219835"/>
                    </a:cubicBezTo>
                    <a:cubicBezTo>
                      <a:pt x="313816" y="207135"/>
                      <a:pt x="317445" y="167220"/>
                      <a:pt x="292045" y="132749"/>
                    </a:cubicBezTo>
                    <a:close/>
                  </a:path>
                </a:pathLst>
              </a:custGeom>
              <a:solidFill>
                <a:srgbClr val="C68FAE"/>
              </a:solidFill>
              <a:ln>
                <a:solidFill>
                  <a:srgbClr val="FBC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09D7BD7-CE8D-64FA-EF9B-611BDC6382F0}"/>
                  </a:ext>
                </a:extLst>
              </p:cNvPr>
              <p:cNvSpPr/>
              <p:nvPr/>
            </p:nvSpPr>
            <p:spPr>
              <a:xfrm rot="2364971">
                <a:off x="3698883" y="3921665"/>
                <a:ext cx="337438" cy="232211"/>
              </a:xfrm>
              <a:custGeom>
                <a:avLst/>
                <a:gdLst>
                  <a:gd name="connsiteX0" fmla="*/ 77541 w 337438"/>
                  <a:gd name="connsiteY0" fmla="*/ 218933 h 232211"/>
                  <a:gd name="connsiteX1" fmla="*/ 1341 w 337438"/>
                  <a:gd name="connsiteY1" fmla="*/ 186276 h 232211"/>
                  <a:gd name="connsiteX2" fmla="*/ 142855 w 337438"/>
                  <a:gd name="connsiteY2" fmla="*/ 66533 h 232211"/>
                  <a:gd name="connsiteX3" fmla="*/ 317027 w 337438"/>
                  <a:gd name="connsiteY3" fmla="*/ 1218 h 232211"/>
                  <a:gd name="connsiteX4" fmla="*/ 327913 w 337438"/>
                  <a:gd name="connsiteY4" fmla="*/ 120961 h 232211"/>
                  <a:gd name="connsiteX5" fmla="*/ 262598 w 337438"/>
                  <a:gd name="connsiteY5" fmla="*/ 175390 h 232211"/>
                  <a:gd name="connsiteX6" fmla="*/ 175513 w 337438"/>
                  <a:gd name="connsiteY6" fmla="*/ 186276 h 232211"/>
                  <a:gd name="connsiteX7" fmla="*/ 175513 w 337438"/>
                  <a:gd name="connsiteY7" fmla="*/ 229818 h 232211"/>
                  <a:gd name="connsiteX8" fmla="*/ 77541 w 337438"/>
                  <a:gd name="connsiteY8" fmla="*/ 218933 h 23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38" h="232211">
                    <a:moveTo>
                      <a:pt x="77541" y="218933"/>
                    </a:moveTo>
                    <a:cubicBezTo>
                      <a:pt x="48512" y="211676"/>
                      <a:pt x="-9545" y="211676"/>
                      <a:pt x="1341" y="186276"/>
                    </a:cubicBezTo>
                    <a:cubicBezTo>
                      <a:pt x="12227" y="160876"/>
                      <a:pt x="90241" y="97376"/>
                      <a:pt x="142855" y="66533"/>
                    </a:cubicBezTo>
                    <a:cubicBezTo>
                      <a:pt x="195469" y="35690"/>
                      <a:pt x="286184" y="-7853"/>
                      <a:pt x="317027" y="1218"/>
                    </a:cubicBezTo>
                    <a:cubicBezTo>
                      <a:pt x="347870" y="10289"/>
                      <a:pt x="336985" y="91932"/>
                      <a:pt x="327913" y="120961"/>
                    </a:cubicBezTo>
                    <a:cubicBezTo>
                      <a:pt x="318842" y="149990"/>
                      <a:pt x="287998" y="164504"/>
                      <a:pt x="262598" y="175390"/>
                    </a:cubicBezTo>
                    <a:cubicBezTo>
                      <a:pt x="237198" y="186276"/>
                      <a:pt x="175513" y="186276"/>
                      <a:pt x="175513" y="186276"/>
                    </a:cubicBezTo>
                    <a:cubicBezTo>
                      <a:pt x="160999" y="195347"/>
                      <a:pt x="193656" y="222561"/>
                      <a:pt x="175513" y="229818"/>
                    </a:cubicBezTo>
                    <a:cubicBezTo>
                      <a:pt x="157370" y="237075"/>
                      <a:pt x="106570" y="226190"/>
                      <a:pt x="77541" y="218933"/>
                    </a:cubicBezTo>
                    <a:close/>
                  </a:path>
                </a:pathLst>
              </a:custGeom>
              <a:solidFill>
                <a:srgbClr val="C68FAE"/>
              </a:solidFill>
              <a:ln>
                <a:solidFill>
                  <a:srgbClr val="FBC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D47303E-E8BC-C43E-BBA4-52AE809AD543}"/>
                  </a:ext>
                </a:extLst>
              </p:cNvPr>
              <p:cNvSpPr/>
              <p:nvPr/>
            </p:nvSpPr>
            <p:spPr>
              <a:xfrm>
                <a:off x="4006904" y="3246355"/>
                <a:ext cx="319742" cy="395196"/>
              </a:xfrm>
              <a:custGeom>
                <a:avLst/>
                <a:gdLst>
                  <a:gd name="connsiteX0" fmla="*/ 277 w 319742"/>
                  <a:gd name="connsiteY0" fmla="*/ 65314 h 395196"/>
                  <a:gd name="connsiteX1" fmla="*/ 130906 w 319742"/>
                  <a:gd name="connsiteY1" fmla="*/ 163286 h 395196"/>
                  <a:gd name="connsiteX2" fmla="*/ 174448 w 319742"/>
                  <a:gd name="connsiteY2" fmla="*/ 283028 h 395196"/>
                  <a:gd name="connsiteX3" fmla="*/ 239763 w 319742"/>
                  <a:gd name="connsiteY3" fmla="*/ 391886 h 395196"/>
                  <a:gd name="connsiteX4" fmla="*/ 315963 w 319742"/>
                  <a:gd name="connsiteY4" fmla="*/ 348343 h 395196"/>
                  <a:gd name="connsiteX5" fmla="*/ 294191 w 319742"/>
                  <a:gd name="connsiteY5" fmla="*/ 163286 h 395196"/>
                  <a:gd name="connsiteX6" fmla="*/ 174448 w 319742"/>
                  <a:gd name="connsiteY6" fmla="*/ 43543 h 395196"/>
                  <a:gd name="connsiteX7" fmla="*/ 98248 w 319742"/>
                  <a:gd name="connsiteY7" fmla="*/ 0 h 395196"/>
                  <a:gd name="connsiteX8" fmla="*/ 277 w 319742"/>
                  <a:gd name="connsiteY8" fmla="*/ 65314 h 39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9742" h="395196">
                    <a:moveTo>
                      <a:pt x="277" y="65314"/>
                    </a:moveTo>
                    <a:cubicBezTo>
                      <a:pt x="5720" y="92528"/>
                      <a:pt x="101878" y="127000"/>
                      <a:pt x="130906" y="163286"/>
                    </a:cubicBezTo>
                    <a:cubicBezTo>
                      <a:pt x="159934" y="199572"/>
                      <a:pt x="156305" y="244928"/>
                      <a:pt x="174448" y="283028"/>
                    </a:cubicBezTo>
                    <a:cubicBezTo>
                      <a:pt x="192591" y="321128"/>
                      <a:pt x="216177" y="381000"/>
                      <a:pt x="239763" y="391886"/>
                    </a:cubicBezTo>
                    <a:cubicBezTo>
                      <a:pt x="263349" y="402772"/>
                      <a:pt x="306892" y="386443"/>
                      <a:pt x="315963" y="348343"/>
                    </a:cubicBezTo>
                    <a:cubicBezTo>
                      <a:pt x="325034" y="310243"/>
                      <a:pt x="317777" y="214086"/>
                      <a:pt x="294191" y="163286"/>
                    </a:cubicBezTo>
                    <a:cubicBezTo>
                      <a:pt x="270605" y="112486"/>
                      <a:pt x="207105" y="70757"/>
                      <a:pt x="174448" y="43543"/>
                    </a:cubicBezTo>
                    <a:cubicBezTo>
                      <a:pt x="141791" y="16329"/>
                      <a:pt x="125462" y="0"/>
                      <a:pt x="98248" y="0"/>
                    </a:cubicBezTo>
                    <a:cubicBezTo>
                      <a:pt x="71034" y="0"/>
                      <a:pt x="-5166" y="38100"/>
                      <a:pt x="277" y="65314"/>
                    </a:cubicBezTo>
                    <a:close/>
                  </a:path>
                </a:pathLst>
              </a:custGeom>
              <a:solidFill>
                <a:srgbClr val="C68FAE"/>
              </a:solidFill>
              <a:ln>
                <a:solidFill>
                  <a:srgbClr val="FBC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8452EAF-1E4F-1C94-4D74-62F583E902F5}"/>
                  </a:ext>
                </a:extLst>
              </p:cNvPr>
              <p:cNvSpPr/>
              <p:nvPr/>
            </p:nvSpPr>
            <p:spPr>
              <a:xfrm>
                <a:off x="4780231" y="3560292"/>
                <a:ext cx="203988" cy="484469"/>
              </a:xfrm>
              <a:custGeom>
                <a:avLst/>
                <a:gdLst>
                  <a:gd name="connsiteX0" fmla="*/ 107216 w 276048"/>
                  <a:gd name="connsiteY0" fmla="*/ 14925 h 484469"/>
                  <a:gd name="connsiteX1" fmla="*/ 9244 w 276048"/>
                  <a:gd name="connsiteY1" fmla="*/ 14925 h 484469"/>
                  <a:gd name="connsiteX2" fmla="*/ 20130 w 276048"/>
                  <a:gd name="connsiteY2" fmla="*/ 210868 h 484469"/>
                  <a:gd name="connsiteX3" fmla="*/ 150759 w 276048"/>
                  <a:gd name="connsiteY3" fmla="*/ 472125 h 484469"/>
                  <a:gd name="connsiteX4" fmla="*/ 248730 w 276048"/>
                  <a:gd name="connsiteY4" fmla="*/ 428582 h 484469"/>
                  <a:gd name="connsiteX5" fmla="*/ 270501 w 276048"/>
                  <a:gd name="connsiteY5" fmla="*/ 308839 h 484469"/>
                  <a:gd name="connsiteX6" fmla="*/ 161644 w 276048"/>
                  <a:gd name="connsiteY6" fmla="*/ 178211 h 484469"/>
                  <a:gd name="connsiteX7" fmla="*/ 172530 w 276048"/>
                  <a:gd name="connsiteY7" fmla="*/ 25811 h 484469"/>
                  <a:gd name="connsiteX8" fmla="*/ 107216 w 276048"/>
                  <a:gd name="connsiteY8" fmla="*/ 14925 h 48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048" h="484469">
                    <a:moveTo>
                      <a:pt x="107216" y="14925"/>
                    </a:moveTo>
                    <a:cubicBezTo>
                      <a:pt x="80002" y="13111"/>
                      <a:pt x="23758" y="-17732"/>
                      <a:pt x="9244" y="14925"/>
                    </a:cubicBezTo>
                    <a:cubicBezTo>
                      <a:pt x="-5270" y="47582"/>
                      <a:pt x="-3456" y="134668"/>
                      <a:pt x="20130" y="210868"/>
                    </a:cubicBezTo>
                    <a:cubicBezTo>
                      <a:pt x="43716" y="287068"/>
                      <a:pt x="112659" y="435839"/>
                      <a:pt x="150759" y="472125"/>
                    </a:cubicBezTo>
                    <a:cubicBezTo>
                      <a:pt x="188859" y="508411"/>
                      <a:pt x="228773" y="455796"/>
                      <a:pt x="248730" y="428582"/>
                    </a:cubicBezTo>
                    <a:cubicBezTo>
                      <a:pt x="268687" y="401368"/>
                      <a:pt x="285015" y="350567"/>
                      <a:pt x="270501" y="308839"/>
                    </a:cubicBezTo>
                    <a:cubicBezTo>
                      <a:pt x="255987" y="267111"/>
                      <a:pt x="177973" y="225382"/>
                      <a:pt x="161644" y="178211"/>
                    </a:cubicBezTo>
                    <a:cubicBezTo>
                      <a:pt x="145316" y="131040"/>
                      <a:pt x="187044" y="54840"/>
                      <a:pt x="172530" y="25811"/>
                    </a:cubicBezTo>
                    <a:cubicBezTo>
                      <a:pt x="158016" y="-3218"/>
                      <a:pt x="134430" y="16739"/>
                      <a:pt x="107216" y="14925"/>
                    </a:cubicBezTo>
                    <a:close/>
                  </a:path>
                </a:pathLst>
              </a:custGeom>
              <a:solidFill>
                <a:srgbClr val="C68FAE"/>
              </a:solidFill>
              <a:ln>
                <a:solidFill>
                  <a:srgbClr val="FBC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4A3B348-FCF4-E4AC-C5C7-2E3E6EF7C14D}"/>
                  </a:ext>
                </a:extLst>
              </p:cNvPr>
              <p:cNvSpPr/>
              <p:nvPr/>
            </p:nvSpPr>
            <p:spPr>
              <a:xfrm>
                <a:off x="4571956" y="3064511"/>
                <a:ext cx="160935" cy="484469"/>
              </a:xfrm>
              <a:custGeom>
                <a:avLst/>
                <a:gdLst>
                  <a:gd name="connsiteX0" fmla="*/ 250966 w 255419"/>
                  <a:gd name="connsiteY0" fmla="*/ 348399 h 378359"/>
                  <a:gd name="connsiteX1" fmla="*/ 229195 w 255419"/>
                  <a:gd name="connsiteY1" fmla="*/ 98027 h 378359"/>
                  <a:gd name="connsiteX2" fmla="*/ 65909 w 255419"/>
                  <a:gd name="connsiteY2" fmla="*/ 56 h 378359"/>
                  <a:gd name="connsiteX3" fmla="*/ 595 w 255419"/>
                  <a:gd name="connsiteY3" fmla="*/ 108913 h 378359"/>
                  <a:gd name="connsiteX4" fmla="*/ 98566 w 255419"/>
                  <a:gd name="connsiteY4" fmla="*/ 315741 h 378359"/>
                  <a:gd name="connsiteX5" fmla="*/ 185652 w 255419"/>
                  <a:gd name="connsiteY5" fmla="*/ 370170 h 378359"/>
                  <a:gd name="connsiteX6" fmla="*/ 250966 w 255419"/>
                  <a:gd name="connsiteY6" fmla="*/ 348399 h 3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419" h="378359">
                    <a:moveTo>
                      <a:pt x="250966" y="348399"/>
                    </a:moveTo>
                    <a:cubicBezTo>
                      <a:pt x="258223" y="303042"/>
                      <a:pt x="260038" y="156084"/>
                      <a:pt x="229195" y="98027"/>
                    </a:cubicBezTo>
                    <a:cubicBezTo>
                      <a:pt x="198352" y="39970"/>
                      <a:pt x="104009" y="-1758"/>
                      <a:pt x="65909" y="56"/>
                    </a:cubicBezTo>
                    <a:cubicBezTo>
                      <a:pt x="27809" y="1870"/>
                      <a:pt x="-4848" y="56299"/>
                      <a:pt x="595" y="108913"/>
                    </a:cubicBezTo>
                    <a:cubicBezTo>
                      <a:pt x="6038" y="161527"/>
                      <a:pt x="67723" y="272198"/>
                      <a:pt x="98566" y="315741"/>
                    </a:cubicBezTo>
                    <a:cubicBezTo>
                      <a:pt x="129409" y="359284"/>
                      <a:pt x="162066" y="364727"/>
                      <a:pt x="185652" y="370170"/>
                    </a:cubicBezTo>
                    <a:cubicBezTo>
                      <a:pt x="209238" y="375613"/>
                      <a:pt x="243709" y="393756"/>
                      <a:pt x="250966" y="348399"/>
                    </a:cubicBezTo>
                    <a:close/>
                  </a:path>
                </a:pathLst>
              </a:custGeom>
              <a:solidFill>
                <a:srgbClr val="C68FAE"/>
              </a:solidFill>
              <a:ln>
                <a:solidFill>
                  <a:srgbClr val="FBC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604A5BF-EA35-4A2F-E5B8-0E25E3CD54DF}"/>
                  </a:ext>
                </a:extLst>
              </p:cNvPr>
              <p:cNvSpPr/>
              <p:nvPr/>
            </p:nvSpPr>
            <p:spPr>
              <a:xfrm rot="15074859">
                <a:off x="4929980" y="3671983"/>
                <a:ext cx="1171817" cy="1195423"/>
              </a:xfrm>
              <a:custGeom>
                <a:avLst/>
                <a:gdLst>
                  <a:gd name="connsiteX0" fmla="*/ 945375 w 1171817"/>
                  <a:gd name="connsiteY0" fmla="*/ 237045 h 1195423"/>
                  <a:gd name="connsiteX1" fmla="*/ 822085 w 1171817"/>
                  <a:gd name="connsiteY1" fmla="*/ 31562 h 1195423"/>
                  <a:gd name="connsiteX2" fmla="*/ 596053 w 1171817"/>
                  <a:gd name="connsiteY2" fmla="*/ 11013 h 1195423"/>
                  <a:gd name="connsiteX3" fmla="*/ 246732 w 1171817"/>
                  <a:gd name="connsiteY3" fmla="*/ 134303 h 1195423"/>
                  <a:gd name="connsiteX4" fmla="*/ 92620 w 1171817"/>
                  <a:gd name="connsiteY4" fmla="*/ 401431 h 1195423"/>
                  <a:gd name="connsiteX5" fmla="*/ 152 w 1171817"/>
                  <a:gd name="connsiteY5" fmla="*/ 668560 h 1195423"/>
                  <a:gd name="connsiteX6" fmla="*/ 113168 w 1171817"/>
                  <a:gd name="connsiteY6" fmla="*/ 966510 h 1195423"/>
                  <a:gd name="connsiteX7" fmla="*/ 370022 w 1171817"/>
                  <a:gd name="connsiteY7" fmla="*/ 1120622 h 1195423"/>
                  <a:gd name="connsiteX8" fmla="*/ 647424 w 1171817"/>
                  <a:gd name="connsiteY8" fmla="*/ 1192542 h 1195423"/>
                  <a:gd name="connsiteX9" fmla="*/ 1017294 w 1171817"/>
                  <a:gd name="connsiteY9" fmla="*/ 1028155 h 1195423"/>
                  <a:gd name="connsiteX10" fmla="*/ 1171406 w 1171817"/>
                  <a:gd name="connsiteY10" fmla="*/ 719930 h 1195423"/>
                  <a:gd name="connsiteX11" fmla="*/ 1058391 w 1171817"/>
                  <a:gd name="connsiteY11" fmla="*/ 442528 h 1195423"/>
                  <a:gd name="connsiteX12" fmla="*/ 945375 w 1171817"/>
                  <a:gd name="connsiteY12" fmla="*/ 237045 h 11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817" h="1195423">
                    <a:moveTo>
                      <a:pt x="945375" y="237045"/>
                    </a:moveTo>
                    <a:cubicBezTo>
                      <a:pt x="905991" y="168551"/>
                      <a:pt x="880305" y="69234"/>
                      <a:pt x="822085" y="31562"/>
                    </a:cubicBezTo>
                    <a:cubicBezTo>
                      <a:pt x="763865" y="-6110"/>
                      <a:pt x="691945" y="-6110"/>
                      <a:pt x="596053" y="11013"/>
                    </a:cubicBezTo>
                    <a:cubicBezTo>
                      <a:pt x="500161" y="28136"/>
                      <a:pt x="330637" y="69233"/>
                      <a:pt x="246732" y="134303"/>
                    </a:cubicBezTo>
                    <a:cubicBezTo>
                      <a:pt x="162826" y="199373"/>
                      <a:pt x="133717" y="312388"/>
                      <a:pt x="92620" y="401431"/>
                    </a:cubicBezTo>
                    <a:cubicBezTo>
                      <a:pt x="51523" y="490474"/>
                      <a:pt x="-3273" y="574380"/>
                      <a:pt x="152" y="668560"/>
                    </a:cubicBezTo>
                    <a:cubicBezTo>
                      <a:pt x="3577" y="762740"/>
                      <a:pt x="51523" y="891166"/>
                      <a:pt x="113168" y="966510"/>
                    </a:cubicBezTo>
                    <a:cubicBezTo>
                      <a:pt x="174813" y="1041854"/>
                      <a:pt x="280979" y="1082950"/>
                      <a:pt x="370022" y="1120622"/>
                    </a:cubicBezTo>
                    <a:cubicBezTo>
                      <a:pt x="459065" y="1158294"/>
                      <a:pt x="539545" y="1207953"/>
                      <a:pt x="647424" y="1192542"/>
                    </a:cubicBezTo>
                    <a:cubicBezTo>
                      <a:pt x="755303" y="1177131"/>
                      <a:pt x="929964" y="1106924"/>
                      <a:pt x="1017294" y="1028155"/>
                    </a:cubicBezTo>
                    <a:cubicBezTo>
                      <a:pt x="1104624" y="949386"/>
                      <a:pt x="1164557" y="817535"/>
                      <a:pt x="1171406" y="719930"/>
                    </a:cubicBezTo>
                    <a:cubicBezTo>
                      <a:pt x="1178256" y="622326"/>
                      <a:pt x="1097775" y="526433"/>
                      <a:pt x="1058391" y="442528"/>
                    </a:cubicBezTo>
                    <a:cubicBezTo>
                      <a:pt x="1019007" y="358623"/>
                      <a:pt x="984759" y="305539"/>
                      <a:pt x="945375" y="237045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rgbClr val="B1BCF8"/>
                  </a:gs>
                  <a:gs pos="29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B1B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77D5F18-2565-5F2B-A227-0176E5230552}"/>
                  </a:ext>
                </a:extLst>
              </p:cNvPr>
              <p:cNvGrpSpPr/>
              <p:nvPr/>
            </p:nvGrpSpPr>
            <p:grpSpPr>
              <a:xfrm>
                <a:off x="5012301" y="4073405"/>
                <a:ext cx="483688" cy="429654"/>
                <a:chOff x="5390710" y="4638293"/>
                <a:chExt cx="559374" cy="525329"/>
              </a:xfrm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42052299-ECF9-6EB5-AD71-DF1B488AEE03}"/>
                    </a:ext>
                  </a:extLst>
                </p:cNvPr>
                <p:cNvSpPr/>
                <p:nvPr/>
              </p:nvSpPr>
              <p:spPr>
                <a:xfrm>
                  <a:off x="5390710" y="4638293"/>
                  <a:ext cx="559374" cy="525329"/>
                </a:xfrm>
                <a:custGeom>
                  <a:avLst/>
                  <a:gdLst>
                    <a:gd name="connsiteX0" fmla="*/ 523027 w 559374"/>
                    <a:gd name="connsiteY0" fmla="*/ 108857 h 525329"/>
                    <a:gd name="connsiteX1" fmla="*/ 316198 w 559374"/>
                    <a:gd name="connsiteY1" fmla="*/ 0 h 525329"/>
                    <a:gd name="connsiteX2" fmla="*/ 54941 w 559374"/>
                    <a:gd name="connsiteY2" fmla="*/ 108857 h 525329"/>
                    <a:gd name="connsiteX3" fmla="*/ 11398 w 559374"/>
                    <a:gd name="connsiteY3" fmla="*/ 337457 h 525329"/>
                    <a:gd name="connsiteX4" fmla="*/ 207341 w 559374"/>
                    <a:gd name="connsiteY4" fmla="*/ 522514 h 525329"/>
                    <a:gd name="connsiteX5" fmla="*/ 490370 w 559374"/>
                    <a:gd name="connsiteY5" fmla="*/ 435428 h 525329"/>
                    <a:gd name="connsiteX6" fmla="*/ 555684 w 559374"/>
                    <a:gd name="connsiteY6" fmla="*/ 250371 h 525329"/>
                    <a:gd name="connsiteX7" fmla="*/ 523027 w 559374"/>
                    <a:gd name="connsiteY7" fmla="*/ 108857 h 52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9374" h="525329">
                      <a:moveTo>
                        <a:pt x="523027" y="108857"/>
                      </a:moveTo>
                      <a:cubicBezTo>
                        <a:pt x="483113" y="67129"/>
                        <a:pt x="394212" y="0"/>
                        <a:pt x="316198" y="0"/>
                      </a:cubicBezTo>
                      <a:cubicBezTo>
                        <a:pt x="238184" y="0"/>
                        <a:pt x="105741" y="52614"/>
                        <a:pt x="54941" y="108857"/>
                      </a:cubicBezTo>
                      <a:cubicBezTo>
                        <a:pt x="4141" y="165100"/>
                        <a:pt x="-14002" y="268514"/>
                        <a:pt x="11398" y="337457"/>
                      </a:cubicBezTo>
                      <a:cubicBezTo>
                        <a:pt x="36798" y="406400"/>
                        <a:pt x="127512" y="506186"/>
                        <a:pt x="207341" y="522514"/>
                      </a:cubicBezTo>
                      <a:cubicBezTo>
                        <a:pt x="287170" y="538842"/>
                        <a:pt x="432313" y="480785"/>
                        <a:pt x="490370" y="435428"/>
                      </a:cubicBezTo>
                      <a:cubicBezTo>
                        <a:pt x="548427" y="390071"/>
                        <a:pt x="548427" y="302985"/>
                        <a:pt x="555684" y="250371"/>
                      </a:cubicBezTo>
                      <a:cubicBezTo>
                        <a:pt x="562941" y="197757"/>
                        <a:pt x="562941" y="150585"/>
                        <a:pt x="523027" y="108857"/>
                      </a:cubicBezTo>
                      <a:close/>
                    </a:path>
                  </a:pathLst>
                </a:custGeom>
                <a:gradFill>
                  <a:gsLst>
                    <a:gs pos="71000">
                      <a:schemeClr val="accent1">
                        <a:lumMod val="75000"/>
                      </a:schemeClr>
                    </a:gs>
                    <a:gs pos="14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solidFill>
                    <a:srgbClr val="B1B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EC7B7E13-47C5-F9BF-F1D5-E409FC8B577B}"/>
                    </a:ext>
                  </a:extLst>
                </p:cNvPr>
                <p:cNvSpPr/>
                <p:nvPr/>
              </p:nvSpPr>
              <p:spPr>
                <a:xfrm>
                  <a:off x="5522155" y="4751835"/>
                  <a:ext cx="361799" cy="341788"/>
                </a:xfrm>
                <a:custGeom>
                  <a:avLst/>
                  <a:gdLst>
                    <a:gd name="connsiteX0" fmla="*/ 207033 w 455369"/>
                    <a:gd name="connsiteY0" fmla="*/ 20573 h 448862"/>
                    <a:gd name="connsiteX1" fmla="*/ 283233 w 455369"/>
                    <a:gd name="connsiteY1" fmla="*/ 9687 h 448862"/>
                    <a:gd name="connsiteX2" fmla="*/ 435633 w 455369"/>
                    <a:gd name="connsiteY2" fmla="*/ 140316 h 448862"/>
                    <a:gd name="connsiteX3" fmla="*/ 435633 w 455369"/>
                    <a:gd name="connsiteY3" fmla="*/ 336259 h 448862"/>
                    <a:gd name="connsiteX4" fmla="*/ 272347 w 455369"/>
                    <a:gd name="connsiteY4" fmla="*/ 445116 h 448862"/>
                    <a:gd name="connsiteX5" fmla="*/ 87290 w 455369"/>
                    <a:gd name="connsiteY5" fmla="*/ 412459 h 448862"/>
                    <a:gd name="connsiteX6" fmla="*/ 204 w 455369"/>
                    <a:gd name="connsiteY6" fmla="*/ 303601 h 448862"/>
                    <a:gd name="connsiteX7" fmla="*/ 109061 w 455369"/>
                    <a:gd name="connsiteY7" fmla="*/ 238287 h 448862"/>
                    <a:gd name="connsiteX8" fmla="*/ 217918 w 455369"/>
                    <a:gd name="connsiteY8" fmla="*/ 249173 h 448862"/>
                    <a:gd name="connsiteX9" fmla="*/ 217918 w 455369"/>
                    <a:gd name="connsiteY9" fmla="*/ 194744 h 448862"/>
                    <a:gd name="connsiteX10" fmla="*/ 152604 w 455369"/>
                    <a:gd name="connsiteY10" fmla="*/ 107659 h 448862"/>
                    <a:gd name="connsiteX11" fmla="*/ 207033 w 455369"/>
                    <a:gd name="connsiteY11" fmla="*/ 20573 h 44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55369" h="448862">
                      <a:moveTo>
                        <a:pt x="207033" y="20573"/>
                      </a:moveTo>
                      <a:cubicBezTo>
                        <a:pt x="228804" y="4244"/>
                        <a:pt x="245133" y="-10270"/>
                        <a:pt x="283233" y="9687"/>
                      </a:cubicBezTo>
                      <a:cubicBezTo>
                        <a:pt x="321333" y="29644"/>
                        <a:pt x="410233" y="85887"/>
                        <a:pt x="435633" y="140316"/>
                      </a:cubicBezTo>
                      <a:cubicBezTo>
                        <a:pt x="461033" y="194745"/>
                        <a:pt x="462847" y="285459"/>
                        <a:pt x="435633" y="336259"/>
                      </a:cubicBezTo>
                      <a:cubicBezTo>
                        <a:pt x="408419" y="387059"/>
                        <a:pt x="330404" y="432416"/>
                        <a:pt x="272347" y="445116"/>
                      </a:cubicBezTo>
                      <a:cubicBezTo>
                        <a:pt x="214290" y="457816"/>
                        <a:pt x="132647" y="436045"/>
                        <a:pt x="87290" y="412459"/>
                      </a:cubicBezTo>
                      <a:cubicBezTo>
                        <a:pt x="41933" y="388873"/>
                        <a:pt x="-3425" y="332630"/>
                        <a:pt x="204" y="303601"/>
                      </a:cubicBezTo>
                      <a:cubicBezTo>
                        <a:pt x="3832" y="274572"/>
                        <a:pt x="72775" y="247358"/>
                        <a:pt x="109061" y="238287"/>
                      </a:cubicBezTo>
                      <a:cubicBezTo>
                        <a:pt x="145347" y="229216"/>
                        <a:pt x="217918" y="249173"/>
                        <a:pt x="217918" y="249173"/>
                      </a:cubicBezTo>
                      <a:cubicBezTo>
                        <a:pt x="236061" y="241916"/>
                        <a:pt x="228804" y="218330"/>
                        <a:pt x="217918" y="194744"/>
                      </a:cubicBezTo>
                      <a:cubicBezTo>
                        <a:pt x="207032" y="171158"/>
                        <a:pt x="156233" y="138502"/>
                        <a:pt x="152604" y="107659"/>
                      </a:cubicBezTo>
                      <a:cubicBezTo>
                        <a:pt x="148975" y="76816"/>
                        <a:pt x="185262" y="36902"/>
                        <a:pt x="207033" y="20573"/>
                      </a:cubicBezTo>
                      <a:close/>
                    </a:path>
                  </a:pathLst>
                </a:custGeom>
                <a:gradFill>
                  <a:gsLst>
                    <a:gs pos="71000">
                      <a:srgbClr val="3141F9"/>
                    </a:gs>
                    <a:gs pos="14000">
                      <a:srgbClr val="002060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CFE2230-C5A6-2BF0-2D39-EB9D63A5F46E}"/>
                  </a:ext>
                </a:extLst>
              </p:cNvPr>
              <p:cNvSpPr/>
              <p:nvPr/>
            </p:nvSpPr>
            <p:spPr>
              <a:xfrm>
                <a:off x="5601510" y="3833901"/>
                <a:ext cx="362594" cy="548665"/>
              </a:xfrm>
              <a:custGeom>
                <a:avLst/>
                <a:gdLst>
                  <a:gd name="connsiteX0" fmla="*/ 78879 w 362594"/>
                  <a:gd name="connsiteY0" fmla="*/ 2109 h 548665"/>
                  <a:gd name="connsiteX1" fmla="*/ 263936 w 362594"/>
                  <a:gd name="connsiteY1" fmla="*/ 67423 h 548665"/>
                  <a:gd name="connsiteX2" fmla="*/ 351022 w 362594"/>
                  <a:gd name="connsiteY2" fmla="*/ 263366 h 548665"/>
                  <a:gd name="connsiteX3" fmla="*/ 340136 w 362594"/>
                  <a:gd name="connsiteY3" fmla="*/ 524623 h 548665"/>
                  <a:gd name="connsiteX4" fmla="*/ 155079 w 362594"/>
                  <a:gd name="connsiteY4" fmla="*/ 524623 h 548665"/>
                  <a:gd name="connsiteX5" fmla="*/ 89765 w 362594"/>
                  <a:gd name="connsiteY5" fmla="*/ 415766 h 548665"/>
                  <a:gd name="connsiteX6" fmla="*/ 220393 w 362594"/>
                  <a:gd name="connsiteY6" fmla="*/ 339566 h 548665"/>
                  <a:gd name="connsiteX7" fmla="*/ 165965 w 362594"/>
                  <a:gd name="connsiteY7" fmla="*/ 198051 h 548665"/>
                  <a:gd name="connsiteX8" fmla="*/ 2679 w 362594"/>
                  <a:gd name="connsiteY8" fmla="*/ 132737 h 548665"/>
                  <a:gd name="connsiteX9" fmla="*/ 78879 w 362594"/>
                  <a:gd name="connsiteY9" fmla="*/ 2109 h 54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2594" h="548665">
                    <a:moveTo>
                      <a:pt x="78879" y="2109"/>
                    </a:moveTo>
                    <a:cubicBezTo>
                      <a:pt x="122422" y="-8777"/>
                      <a:pt x="218579" y="23880"/>
                      <a:pt x="263936" y="67423"/>
                    </a:cubicBezTo>
                    <a:cubicBezTo>
                      <a:pt x="309293" y="110966"/>
                      <a:pt x="338322" y="187166"/>
                      <a:pt x="351022" y="263366"/>
                    </a:cubicBezTo>
                    <a:cubicBezTo>
                      <a:pt x="363722" y="339566"/>
                      <a:pt x="372793" y="481080"/>
                      <a:pt x="340136" y="524623"/>
                    </a:cubicBezTo>
                    <a:cubicBezTo>
                      <a:pt x="307479" y="568166"/>
                      <a:pt x="196807" y="542766"/>
                      <a:pt x="155079" y="524623"/>
                    </a:cubicBezTo>
                    <a:cubicBezTo>
                      <a:pt x="113351" y="506480"/>
                      <a:pt x="78879" y="446609"/>
                      <a:pt x="89765" y="415766"/>
                    </a:cubicBezTo>
                    <a:cubicBezTo>
                      <a:pt x="100651" y="384923"/>
                      <a:pt x="207693" y="375852"/>
                      <a:pt x="220393" y="339566"/>
                    </a:cubicBezTo>
                    <a:cubicBezTo>
                      <a:pt x="233093" y="303280"/>
                      <a:pt x="202251" y="232523"/>
                      <a:pt x="165965" y="198051"/>
                    </a:cubicBezTo>
                    <a:cubicBezTo>
                      <a:pt x="129679" y="163580"/>
                      <a:pt x="17193" y="161765"/>
                      <a:pt x="2679" y="132737"/>
                    </a:cubicBezTo>
                    <a:cubicBezTo>
                      <a:pt x="-11835" y="103709"/>
                      <a:pt x="35336" y="12995"/>
                      <a:pt x="78879" y="2109"/>
                    </a:cubicBezTo>
                    <a:close/>
                  </a:path>
                </a:pathLst>
              </a:custGeom>
              <a:gradFill>
                <a:gsLst>
                  <a:gs pos="71000">
                    <a:schemeClr val="accent1">
                      <a:lumMod val="75000"/>
                    </a:schemeClr>
                  </a:gs>
                  <a:gs pos="14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29A53D2-1F31-2EE5-0867-648BB9B2D081}"/>
                  </a:ext>
                </a:extLst>
              </p:cNvPr>
              <p:cNvSpPr/>
              <p:nvPr/>
            </p:nvSpPr>
            <p:spPr>
              <a:xfrm rot="18841449">
                <a:off x="5491928" y="4514852"/>
                <a:ext cx="309760" cy="224604"/>
              </a:xfrm>
              <a:custGeom>
                <a:avLst/>
                <a:gdLst>
                  <a:gd name="connsiteX0" fmla="*/ 292045 w 309760"/>
                  <a:gd name="connsiteY0" fmla="*/ 132749 h 224604"/>
                  <a:gd name="connsiteX1" fmla="*/ 139645 w 309760"/>
                  <a:gd name="connsiteY1" fmla="*/ 13006 h 224604"/>
                  <a:gd name="connsiteX2" fmla="*/ 30788 w 309760"/>
                  <a:gd name="connsiteY2" fmla="*/ 13006 h 224604"/>
                  <a:gd name="connsiteX3" fmla="*/ 9017 w 309760"/>
                  <a:gd name="connsiteY3" fmla="*/ 100092 h 224604"/>
                  <a:gd name="connsiteX4" fmla="*/ 161417 w 309760"/>
                  <a:gd name="connsiteY4" fmla="*/ 198063 h 224604"/>
                  <a:gd name="connsiteX5" fmla="*/ 292045 w 309760"/>
                  <a:gd name="connsiteY5" fmla="*/ 219835 h 224604"/>
                  <a:gd name="connsiteX6" fmla="*/ 292045 w 309760"/>
                  <a:gd name="connsiteY6" fmla="*/ 132749 h 22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760" h="224604">
                    <a:moveTo>
                      <a:pt x="292045" y="132749"/>
                    </a:moveTo>
                    <a:cubicBezTo>
                      <a:pt x="266645" y="98278"/>
                      <a:pt x="183188" y="32963"/>
                      <a:pt x="139645" y="13006"/>
                    </a:cubicBezTo>
                    <a:cubicBezTo>
                      <a:pt x="96102" y="-6951"/>
                      <a:pt x="52559" y="-1508"/>
                      <a:pt x="30788" y="13006"/>
                    </a:cubicBezTo>
                    <a:cubicBezTo>
                      <a:pt x="9017" y="27520"/>
                      <a:pt x="-12754" y="69249"/>
                      <a:pt x="9017" y="100092"/>
                    </a:cubicBezTo>
                    <a:cubicBezTo>
                      <a:pt x="30788" y="130935"/>
                      <a:pt x="114246" y="178106"/>
                      <a:pt x="161417" y="198063"/>
                    </a:cubicBezTo>
                    <a:cubicBezTo>
                      <a:pt x="208588" y="218020"/>
                      <a:pt x="270274" y="232535"/>
                      <a:pt x="292045" y="219835"/>
                    </a:cubicBezTo>
                    <a:cubicBezTo>
                      <a:pt x="313816" y="207135"/>
                      <a:pt x="317445" y="167220"/>
                      <a:pt x="292045" y="132749"/>
                    </a:cubicBezTo>
                    <a:close/>
                  </a:path>
                </a:pathLst>
              </a:custGeom>
              <a:solidFill>
                <a:srgbClr val="C68FAE"/>
              </a:solidFill>
              <a:ln>
                <a:solidFill>
                  <a:srgbClr val="FBC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6820F70-C975-B51C-E2C7-CF43F2F922E2}"/>
                  </a:ext>
                </a:extLst>
              </p:cNvPr>
              <p:cNvGrpSpPr/>
              <p:nvPr/>
            </p:nvGrpSpPr>
            <p:grpSpPr>
              <a:xfrm rot="5400000">
                <a:off x="4432381" y="4799583"/>
                <a:ext cx="559374" cy="525329"/>
                <a:chOff x="5390710" y="4638293"/>
                <a:chExt cx="559374" cy="525329"/>
              </a:xfrm>
            </p:grpSpPr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3F7A0460-F25D-6E5B-8DE7-BC4249996604}"/>
                    </a:ext>
                  </a:extLst>
                </p:cNvPr>
                <p:cNvSpPr/>
                <p:nvPr/>
              </p:nvSpPr>
              <p:spPr>
                <a:xfrm>
                  <a:off x="5390710" y="4638293"/>
                  <a:ext cx="559374" cy="525329"/>
                </a:xfrm>
                <a:custGeom>
                  <a:avLst/>
                  <a:gdLst>
                    <a:gd name="connsiteX0" fmla="*/ 523027 w 559374"/>
                    <a:gd name="connsiteY0" fmla="*/ 108857 h 525329"/>
                    <a:gd name="connsiteX1" fmla="*/ 316198 w 559374"/>
                    <a:gd name="connsiteY1" fmla="*/ 0 h 525329"/>
                    <a:gd name="connsiteX2" fmla="*/ 54941 w 559374"/>
                    <a:gd name="connsiteY2" fmla="*/ 108857 h 525329"/>
                    <a:gd name="connsiteX3" fmla="*/ 11398 w 559374"/>
                    <a:gd name="connsiteY3" fmla="*/ 337457 h 525329"/>
                    <a:gd name="connsiteX4" fmla="*/ 207341 w 559374"/>
                    <a:gd name="connsiteY4" fmla="*/ 522514 h 525329"/>
                    <a:gd name="connsiteX5" fmla="*/ 490370 w 559374"/>
                    <a:gd name="connsiteY5" fmla="*/ 435428 h 525329"/>
                    <a:gd name="connsiteX6" fmla="*/ 555684 w 559374"/>
                    <a:gd name="connsiteY6" fmla="*/ 250371 h 525329"/>
                    <a:gd name="connsiteX7" fmla="*/ 523027 w 559374"/>
                    <a:gd name="connsiteY7" fmla="*/ 108857 h 52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9374" h="525329">
                      <a:moveTo>
                        <a:pt x="523027" y="108857"/>
                      </a:moveTo>
                      <a:cubicBezTo>
                        <a:pt x="483113" y="67129"/>
                        <a:pt x="394212" y="0"/>
                        <a:pt x="316198" y="0"/>
                      </a:cubicBezTo>
                      <a:cubicBezTo>
                        <a:pt x="238184" y="0"/>
                        <a:pt x="105741" y="52614"/>
                        <a:pt x="54941" y="108857"/>
                      </a:cubicBezTo>
                      <a:cubicBezTo>
                        <a:pt x="4141" y="165100"/>
                        <a:pt x="-14002" y="268514"/>
                        <a:pt x="11398" y="337457"/>
                      </a:cubicBezTo>
                      <a:cubicBezTo>
                        <a:pt x="36798" y="406400"/>
                        <a:pt x="127512" y="506186"/>
                        <a:pt x="207341" y="522514"/>
                      </a:cubicBezTo>
                      <a:cubicBezTo>
                        <a:pt x="287170" y="538842"/>
                        <a:pt x="432313" y="480785"/>
                        <a:pt x="490370" y="435428"/>
                      </a:cubicBezTo>
                      <a:cubicBezTo>
                        <a:pt x="548427" y="390071"/>
                        <a:pt x="548427" y="302985"/>
                        <a:pt x="555684" y="250371"/>
                      </a:cubicBezTo>
                      <a:cubicBezTo>
                        <a:pt x="562941" y="197757"/>
                        <a:pt x="562941" y="150585"/>
                        <a:pt x="523027" y="108857"/>
                      </a:cubicBezTo>
                      <a:close/>
                    </a:path>
                  </a:pathLst>
                </a:custGeom>
                <a:gradFill>
                  <a:gsLst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14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solidFill>
                    <a:srgbClr val="B1B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2372E5E0-85A5-251B-4B7E-6ED09755A6D2}"/>
                    </a:ext>
                  </a:extLst>
                </p:cNvPr>
                <p:cNvSpPr/>
                <p:nvPr/>
              </p:nvSpPr>
              <p:spPr>
                <a:xfrm>
                  <a:off x="5522155" y="4751835"/>
                  <a:ext cx="361799" cy="341788"/>
                </a:xfrm>
                <a:custGeom>
                  <a:avLst/>
                  <a:gdLst>
                    <a:gd name="connsiteX0" fmla="*/ 207033 w 455369"/>
                    <a:gd name="connsiteY0" fmla="*/ 20573 h 448862"/>
                    <a:gd name="connsiteX1" fmla="*/ 283233 w 455369"/>
                    <a:gd name="connsiteY1" fmla="*/ 9687 h 448862"/>
                    <a:gd name="connsiteX2" fmla="*/ 435633 w 455369"/>
                    <a:gd name="connsiteY2" fmla="*/ 140316 h 448862"/>
                    <a:gd name="connsiteX3" fmla="*/ 435633 w 455369"/>
                    <a:gd name="connsiteY3" fmla="*/ 336259 h 448862"/>
                    <a:gd name="connsiteX4" fmla="*/ 272347 w 455369"/>
                    <a:gd name="connsiteY4" fmla="*/ 445116 h 448862"/>
                    <a:gd name="connsiteX5" fmla="*/ 87290 w 455369"/>
                    <a:gd name="connsiteY5" fmla="*/ 412459 h 448862"/>
                    <a:gd name="connsiteX6" fmla="*/ 204 w 455369"/>
                    <a:gd name="connsiteY6" fmla="*/ 303601 h 448862"/>
                    <a:gd name="connsiteX7" fmla="*/ 109061 w 455369"/>
                    <a:gd name="connsiteY7" fmla="*/ 238287 h 448862"/>
                    <a:gd name="connsiteX8" fmla="*/ 217918 w 455369"/>
                    <a:gd name="connsiteY8" fmla="*/ 249173 h 448862"/>
                    <a:gd name="connsiteX9" fmla="*/ 217918 w 455369"/>
                    <a:gd name="connsiteY9" fmla="*/ 194744 h 448862"/>
                    <a:gd name="connsiteX10" fmla="*/ 152604 w 455369"/>
                    <a:gd name="connsiteY10" fmla="*/ 107659 h 448862"/>
                    <a:gd name="connsiteX11" fmla="*/ 207033 w 455369"/>
                    <a:gd name="connsiteY11" fmla="*/ 20573 h 44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55369" h="448862">
                      <a:moveTo>
                        <a:pt x="207033" y="20573"/>
                      </a:moveTo>
                      <a:cubicBezTo>
                        <a:pt x="228804" y="4244"/>
                        <a:pt x="245133" y="-10270"/>
                        <a:pt x="283233" y="9687"/>
                      </a:cubicBezTo>
                      <a:cubicBezTo>
                        <a:pt x="321333" y="29644"/>
                        <a:pt x="410233" y="85887"/>
                        <a:pt x="435633" y="140316"/>
                      </a:cubicBezTo>
                      <a:cubicBezTo>
                        <a:pt x="461033" y="194745"/>
                        <a:pt x="462847" y="285459"/>
                        <a:pt x="435633" y="336259"/>
                      </a:cubicBezTo>
                      <a:cubicBezTo>
                        <a:pt x="408419" y="387059"/>
                        <a:pt x="330404" y="432416"/>
                        <a:pt x="272347" y="445116"/>
                      </a:cubicBezTo>
                      <a:cubicBezTo>
                        <a:pt x="214290" y="457816"/>
                        <a:pt x="132647" y="436045"/>
                        <a:pt x="87290" y="412459"/>
                      </a:cubicBezTo>
                      <a:cubicBezTo>
                        <a:pt x="41933" y="388873"/>
                        <a:pt x="-3425" y="332630"/>
                        <a:pt x="204" y="303601"/>
                      </a:cubicBezTo>
                      <a:cubicBezTo>
                        <a:pt x="3832" y="274572"/>
                        <a:pt x="72775" y="247358"/>
                        <a:pt x="109061" y="238287"/>
                      </a:cubicBezTo>
                      <a:cubicBezTo>
                        <a:pt x="145347" y="229216"/>
                        <a:pt x="217918" y="249173"/>
                        <a:pt x="217918" y="249173"/>
                      </a:cubicBezTo>
                      <a:cubicBezTo>
                        <a:pt x="236061" y="241916"/>
                        <a:pt x="228804" y="218330"/>
                        <a:pt x="217918" y="194744"/>
                      </a:cubicBezTo>
                      <a:cubicBezTo>
                        <a:pt x="207032" y="171158"/>
                        <a:pt x="156233" y="138502"/>
                        <a:pt x="152604" y="107659"/>
                      </a:cubicBezTo>
                      <a:cubicBezTo>
                        <a:pt x="148975" y="76816"/>
                        <a:pt x="185262" y="36902"/>
                        <a:pt x="207033" y="20573"/>
                      </a:cubicBezTo>
                      <a:close/>
                    </a:path>
                  </a:pathLst>
                </a:custGeom>
                <a:gradFill>
                  <a:gsLst>
                    <a:gs pos="71000">
                      <a:srgbClr val="3141F9"/>
                    </a:gs>
                    <a:gs pos="14000">
                      <a:srgbClr val="002060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4D4F4C4C-18CD-DF94-2988-8A4C39679994}"/>
                  </a:ext>
                </a:extLst>
              </p:cNvPr>
              <p:cNvSpPr/>
              <p:nvPr/>
            </p:nvSpPr>
            <p:spPr>
              <a:xfrm>
                <a:off x="3995438" y="4722726"/>
                <a:ext cx="500650" cy="230847"/>
              </a:xfrm>
              <a:custGeom>
                <a:avLst/>
                <a:gdLst>
                  <a:gd name="connsiteX0" fmla="*/ 43417 w 500650"/>
                  <a:gd name="connsiteY0" fmla="*/ 120365 h 230847"/>
                  <a:gd name="connsiteX1" fmla="*/ 359103 w 500650"/>
                  <a:gd name="connsiteY1" fmla="*/ 622 h 230847"/>
                  <a:gd name="connsiteX2" fmla="*/ 500617 w 500650"/>
                  <a:gd name="connsiteY2" fmla="*/ 76822 h 230847"/>
                  <a:gd name="connsiteX3" fmla="*/ 369989 w 500650"/>
                  <a:gd name="connsiteY3" fmla="*/ 153022 h 230847"/>
                  <a:gd name="connsiteX4" fmla="*/ 141389 w 500650"/>
                  <a:gd name="connsiteY4" fmla="*/ 229222 h 230847"/>
                  <a:gd name="connsiteX5" fmla="*/ 10760 w 500650"/>
                  <a:gd name="connsiteY5" fmla="*/ 196565 h 230847"/>
                  <a:gd name="connsiteX6" fmla="*/ 43417 w 500650"/>
                  <a:gd name="connsiteY6" fmla="*/ 120365 h 23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650" h="230847">
                    <a:moveTo>
                      <a:pt x="43417" y="120365"/>
                    </a:moveTo>
                    <a:cubicBezTo>
                      <a:pt x="101474" y="87708"/>
                      <a:pt x="282903" y="7879"/>
                      <a:pt x="359103" y="622"/>
                    </a:cubicBezTo>
                    <a:cubicBezTo>
                      <a:pt x="435303" y="-6635"/>
                      <a:pt x="498803" y="51422"/>
                      <a:pt x="500617" y="76822"/>
                    </a:cubicBezTo>
                    <a:cubicBezTo>
                      <a:pt x="502431" y="102222"/>
                      <a:pt x="429860" y="127622"/>
                      <a:pt x="369989" y="153022"/>
                    </a:cubicBezTo>
                    <a:cubicBezTo>
                      <a:pt x="310118" y="178422"/>
                      <a:pt x="201260" y="221965"/>
                      <a:pt x="141389" y="229222"/>
                    </a:cubicBezTo>
                    <a:cubicBezTo>
                      <a:pt x="81518" y="236479"/>
                      <a:pt x="23460" y="218336"/>
                      <a:pt x="10760" y="196565"/>
                    </a:cubicBezTo>
                    <a:cubicBezTo>
                      <a:pt x="-1940" y="174794"/>
                      <a:pt x="-14640" y="153022"/>
                      <a:pt x="43417" y="120365"/>
                    </a:cubicBezTo>
                    <a:close/>
                  </a:path>
                </a:pathLst>
              </a:custGeom>
              <a:solidFill>
                <a:srgbClr val="C68FAE"/>
              </a:solidFill>
              <a:ln>
                <a:solidFill>
                  <a:srgbClr val="FBC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8DBE545-2C80-C5E5-BFE7-24BE7F77A17C}"/>
              </a:ext>
            </a:extLst>
          </p:cNvPr>
          <p:cNvSpPr txBox="1"/>
          <p:nvPr/>
        </p:nvSpPr>
        <p:spPr>
          <a:xfrm>
            <a:off x="4229403" y="5140339"/>
            <a:ext cx="114146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</a:t>
            </a:r>
            <a:r>
              <a:rPr kumimoji="0" lang="en-US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900" b="0" i="0" spc="-50" dirty="0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</a:rPr>
              <a:t>BM</a:t>
            </a:r>
            <a:r>
              <a:rPr kumimoji="0" lang="en-US" sz="90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 biopsy </a:t>
            </a:r>
            <a:r>
              <a:rPr kumimoji="0" lang="en-US" sz="900" u="none" strike="noStrike" kern="1200" cap="none" spc="-6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may show </a:t>
            </a:r>
            <a:r>
              <a:rPr kumimoji="0" lang="en-US" sz="900" b="1" i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hemophagocytosis</a:t>
            </a:r>
            <a:r>
              <a:rPr kumimoji="0" lang="en-US" sz="900" u="none" strike="noStrike" kern="1200" cap="none" spc="-6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90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(consumption of  RBCs &amp; other cell precursors within histiocytes)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56849A-EEA8-A14E-5D46-456317E3D38F}"/>
              </a:ext>
            </a:extLst>
          </p:cNvPr>
          <p:cNvSpPr txBox="1"/>
          <p:nvPr/>
        </p:nvSpPr>
        <p:spPr>
          <a:xfrm>
            <a:off x="5321946" y="5050499"/>
            <a:ext cx="389991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lang="en-US" sz="900" b="1" spc="-5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H-SCORE </a:t>
            </a:r>
            <a:r>
              <a:rPr lang="en-US" sz="900" spc="-5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is helpful to </a:t>
            </a:r>
            <a:r>
              <a:rPr lang="en-US" sz="900" i="1" spc="-5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estimate</a:t>
            </a:r>
            <a:r>
              <a:rPr lang="en-US" sz="900" spc="-5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 a patient’s  risk/probability of having a secondary HLH/MAS</a:t>
            </a:r>
            <a:endParaRPr kumimoji="0" lang="en-US" sz="9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· </a:t>
            </a:r>
            <a:r>
              <a:rPr kumimoji="0" lang="en-US" sz="90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P</a:t>
            </a:r>
            <a:r>
              <a:rPr lang="en-US" sz="900" b="0" i="0" spc="-50" dirty="0" err="1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</a:rPr>
              <a:t>romptly</a:t>
            </a:r>
            <a:r>
              <a:rPr lang="en-US" sz="900" b="0" i="0" spc="-50" dirty="0">
                <a:solidFill>
                  <a:prstClr val="black"/>
                </a:solidFill>
                <a:effectLst/>
                <a:latin typeface="Calibri" panose="020F0502020204030204"/>
                <a:sym typeface="Wingdings" pitchFamily="2" charset="2"/>
              </a:rPr>
              <a:t> obtaining BM biopsy and sending Soluble IL-2 receptor and NK cell function (thes</a:t>
            </a:r>
            <a:r>
              <a:rPr lang="en-US" sz="900" spc="-5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e are send out tests that can take &gt;1 week to result)</a:t>
            </a:r>
            <a:endParaRPr lang="en-US" sz="900" b="0" i="0" spc="-50" dirty="0">
              <a:solidFill>
                <a:prstClr val="black"/>
              </a:solidFill>
              <a:effectLst/>
              <a:latin typeface="Calibri" panose="020F0502020204030204"/>
              <a:sym typeface="Wingdings" pitchFamily="2" charset="2"/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5B6190CF-B2B0-F50B-BE7A-BA1335090635}"/>
              </a:ext>
            </a:extLst>
          </p:cNvPr>
          <p:cNvSpPr txBox="1"/>
          <p:nvPr/>
        </p:nvSpPr>
        <p:spPr>
          <a:xfrm>
            <a:off x="8301035" y="1427611"/>
            <a:ext cx="861768" cy="276999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" i="0" dirty="0">
                <a:solidFill>
                  <a:srgbClr val="202124"/>
                </a:solidFill>
                <a:effectLst/>
                <a:latin typeface="Roboto" panose="02000000000000000000" pitchFamily="2" charset="0"/>
                <a:hlinkClick r:id="rId20"/>
              </a:rPr>
              <a:t>Genetic testing</a:t>
            </a:r>
            <a:r>
              <a:rPr lang="en-US" sz="6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&amp; infectious workup</a:t>
            </a:r>
            <a:endParaRPr lang="en-US" sz="600" dirty="0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F7C91B8C-4605-7DAD-ED14-5AFD2ED84C82}"/>
              </a:ext>
            </a:extLst>
          </p:cNvPr>
          <p:cNvSpPr/>
          <p:nvPr/>
        </p:nvSpPr>
        <p:spPr>
          <a:xfrm rot="16200000">
            <a:off x="8451190" y="2467834"/>
            <a:ext cx="1278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v1.1 (2022-12-14)</a:t>
            </a:r>
          </a:p>
        </p:txBody>
      </p:sp>
    </p:spTree>
    <p:extLst>
      <p:ext uri="{BB962C8B-B14F-4D97-AF65-F5344CB8AC3E}">
        <p14:creationId xmlns:p14="http://schemas.microsoft.com/office/powerpoint/2010/main" val="339082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7286</TotalTime>
  <Words>959</Words>
  <Application>Microsoft Macintosh PowerPoint</Application>
  <PresentationFormat>Letter Paper (8.5x11 in)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Corbel</vt:lpstr>
      <vt:lpstr>Futura Condensed Medium</vt:lpstr>
      <vt:lpstr>Helvetica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161</cp:revision>
  <cp:lastPrinted>2022-12-14T00:30:46Z</cp:lastPrinted>
  <dcterms:created xsi:type="dcterms:W3CDTF">2021-01-28T19:19:41Z</dcterms:created>
  <dcterms:modified xsi:type="dcterms:W3CDTF">2022-12-16T05:29:20Z</dcterms:modified>
</cp:coreProperties>
</file>