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340" r:id="rId2"/>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4"/>
    <p:restoredTop sz="96208"/>
  </p:normalViewPr>
  <p:slideViewPr>
    <p:cSldViewPr snapToGrid="0" snapToObjects="1">
      <p:cViewPr varScale="1">
        <p:scale>
          <a:sx n="124" d="100"/>
          <a:sy n="124" d="100"/>
        </p:scale>
        <p:origin x="11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96E1F-7D72-5542-8B6F-FA58EB7B4B97}" type="datetimeFigureOut">
              <a:rPr lang="en-US" smtClean="0"/>
              <a:t>1/29/21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A58AE-472E-AC46-AF20-65C8E249FD17}" type="slidenum">
              <a:rPr lang="en-US" smtClean="0"/>
              <a:t>‹#›</a:t>
            </a:fld>
            <a:endParaRPr lang="en-US"/>
          </a:p>
        </p:txBody>
      </p:sp>
    </p:spTree>
    <p:extLst>
      <p:ext uri="{BB962C8B-B14F-4D97-AF65-F5344CB8AC3E}">
        <p14:creationId xmlns:p14="http://schemas.microsoft.com/office/powerpoint/2010/main" val="1788273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7354A8-08B1-6447-ABE3-156098510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836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78E3FC-0E34-244C-B9A8-EEA6E0612AB9}" type="datetimeFigureOut">
              <a:rPr lang="en-US" smtClean="0"/>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9DC28-D1B3-D244-ABBD-062747DA8113}" type="slidenum">
              <a:rPr lang="en-US" smtClean="0"/>
              <a:t>‹#›</a:t>
            </a:fld>
            <a:endParaRPr lang="en-US"/>
          </a:p>
        </p:txBody>
      </p:sp>
    </p:spTree>
    <p:extLst>
      <p:ext uri="{BB962C8B-B14F-4D97-AF65-F5344CB8AC3E}">
        <p14:creationId xmlns:p14="http://schemas.microsoft.com/office/powerpoint/2010/main" val="2009045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78E3FC-0E34-244C-B9A8-EEA6E0612AB9}" type="datetimeFigureOut">
              <a:rPr lang="en-US" smtClean="0"/>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9DC28-D1B3-D244-ABBD-062747DA8113}" type="slidenum">
              <a:rPr lang="en-US" smtClean="0"/>
              <a:t>‹#›</a:t>
            </a:fld>
            <a:endParaRPr lang="en-US"/>
          </a:p>
        </p:txBody>
      </p:sp>
    </p:spTree>
    <p:extLst>
      <p:ext uri="{BB962C8B-B14F-4D97-AF65-F5344CB8AC3E}">
        <p14:creationId xmlns:p14="http://schemas.microsoft.com/office/powerpoint/2010/main" val="29769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78E3FC-0E34-244C-B9A8-EEA6E0612AB9}" type="datetimeFigureOut">
              <a:rPr lang="en-US" smtClean="0"/>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9DC28-D1B3-D244-ABBD-062747DA8113}" type="slidenum">
              <a:rPr lang="en-US" smtClean="0"/>
              <a:t>‹#›</a:t>
            </a:fld>
            <a:endParaRPr lang="en-US"/>
          </a:p>
        </p:txBody>
      </p:sp>
    </p:spTree>
    <p:extLst>
      <p:ext uri="{BB962C8B-B14F-4D97-AF65-F5344CB8AC3E}">
        <p14:creationId xmlns:p14="http://schemas.microsoft.com/office/powerpoint/2010/main" val="803386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78E3FC-0E34-244C-B9A8-EEA6E0612AB9}" type="datetimeFigureOut">
              <a:rPr lang="en-US" smtClean="0"/>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9DC28-D1B3-D244-ABBD-062747DA8113}" type="slidenum">
              <a:rPr lang="en-US" smtClean="0"/>
              <a:t>‹#›</a:t>
            </a:fld>
            <a:endParaRPr lang="en-US"/>
          </a:p>
        </p:txBody>
      </p:sp>
    </p:spTree>
    <p:extLst>
      <p:ext uri="{BB962C8B-B14F-4D97-AF65-F5344CB8AC3E}">
        <p14:creationId xmlns:p14="http://schemas.microsoft.com/office/powerpoint/2010/main" val="97566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78E3FC-0E34-244C-B9A8-EEA6E0612AB9}" type="datetimeFigureOut">
              <a:rPr lang="en-US" smtClean="0"/>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9DC28-D1B3-D244-ABBD-062747DA8113}" type="slidenum">
              <a:rPr lang="en-US" smtClean="0"/>
              <a:t>‹#›</a:t>
            </a:fld>
            <a:endParaRPr lang="en-US"/>
          </a:p>
        </p:txBody>
      </p:sp>
    </p:spTree>
    <p:extLst>
      <p:ext uri="{BB962C8B-B14F-4D97-AF65-F5344CB8AC3E}">
        <p14:creationId xmlns:p14="http://schemas.microsoft.com/office/powerpoint/2010/main" val="185349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78E3FC-0E34-244C-B9A8-EEA6E0612AB9}" type="datetimeFigureOut">
              <a:rPr lang="en-US" smtClean="0"/>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9DC28-D1B3-D244-ABBD-062747DA8113}" type="slidenum">
              <a:rPr lang="en-US" smtClean="0"/>
              <a:t>‹#›</a:t>
            </a:fld>
            <a:endParaRPr lang="en-US"/>
          </a:p>
        </p:txBody>
      </p:sp>
    </p:spTree>
    <p:extLst>
      <p:ext uri="{BB962C8B-B14F-4D97-AF65-F5344CB8AC3E}">
        <p14:creationId xmlns:p14="http://schemas.microsoft.com/office/powerpoint/2010/main" val="248347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78E3FC-0E34-244C-B9A8-EEA6E0612AB9}" type="datetimeFigureOut">
              <a:rPr lang="en-US" smtClean="0"/>
              <a:t>1/29/21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E9DC28-D1B3-D244-ABBD-062747DA8113}" type="slidenum">
              <a:rPr lang="en-US" smtClean="0"/>
              <a:t>‹#›</a:t>
            </a:fld>
            <a:endParaRPr lang="en-US"/>
          </a:p>
        </p:txBody>
      </p:sp>
    </p:spTree>
    <p:extLst>
      <p:ext uri="{BB962C8B-B14F-4D97-AF65-F5344CB8AC3E}">
        <p14:creationId xmlns:p14="http://schemas.microsoft.com/office/powerpoint/2010/main" val="135602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78E3FC-0E34-244C-B9A8-EEA6E0612AB9}" type="datetimeFigureOut">
              <a:rPr lang="en-US" smtClean="0"/>
              <a:t>1/29/21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E9DC28-D1B3-D244-ABBD-062747DA8113}" type="slidenum">
              <a:rPr lang="en-US" smtClean="0"/>
              <a:t>‹#›</a:t>
            </a:fld>
            <a:endParaRPr lang="en-US"/>
          </a:p>
        </p:txBody>
      </p:sp>
    </p:spTree>
    <p:extLst>
      <p:ext uri="{BB962C8B-B14F-4D97-AF65-F5344CB8AC3E}">
        <p14:creationId xmlns:p14="http://schemas.microsoft.com/office/powerpoint/2010/main" val="3914331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8E3FC-0E34-244C-B9A8-EEA6E0612AB9}" type="datetimeFigureOut">
              <a:rPr lang="en-US" smtClean="0"/>
              <a:t>1/29/21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E9DC28-D1B3-D244-ABBD-062747DA8113}" type="slidenum">
              <a:rPr lang="en-US" smtClean="0"/>
              <a:t>‹#›</a:t>
            </a:fld>
            <a:endParaRPr lang="en-US"/>
          </a:p>
        </p:txBody>
      </p:sp>
    </p:spTree>
    <p:extLst>
      <p:ext uri="{BB962C8B-B14F-4D97-AF65-F5344CB8AC3E}">
        <p14:creationId xmlns:p14="http://schemas.microsoft.com/office/powerpoint/2010/main" val="4206683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78E3FC-0E34-244C-B9A8-EEA6E0612AB9}" type="datetimeFigureOut">
              <a:rPr lang="en-US" smtClean="0"/>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9DC28-D1B3-D244-ABBD-062747DA8113}" type="slidenum">
              <a:rPr lang="en-US" smtClean="0"/>
              <a:t>‹#›</a:t>
            </a:fld>
            <a:endParaRPr lang="en-US"/>
          </a:p>
        </p:txBody>
      </p:sp>
    </p:spTree>
    <p:extLst>
      <p:ext uri="{BB962C8B-B14F-4D97-AF65-F5344CB8AC3E}">
        <p14:creationId xmlns:p14="http://schemas.microsoft.com/office/powerpoint/2010/main" val="235265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78E3FC-0E34-244C-B9A8-EEA6E0612AB9}" type="datetimeFigureOut">
              <a:rPr lang="en-US" smtClean="0"/>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9DC28-D1B3-D244-ABBD-062747DA8113}" type="slidenum">
              <a:rPr lang="en-US" smtClean="0"/>
              <a:t>‹#›</a:t>
            </a:fld>
            <a:endParaRPr lang="en-US"/>
          </a:p>
        </p:txBody>
      </p:sp>
    </p:spTree>
    <p:extLst>
      <p:ext uri="{BB962C8B-B14F-4D97-AF65-F5344CB8AC3E}">
        <p14:creationId xmlns:p14="http://schemas.microsoft.com/office/powerpoint/2010/main" val="200203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8E3FC-0E34-244C-B9A8-EEA6E0612AB9}" type="datetimeFigureOut">
              <a:rPr lang="en-US" smtClean="0"/>
              <a:t>1/29/21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9DC28-D1B3-D244-ABBD-062747DA8113}" type="slidenum">
              <a:rPr lang="en-US" smtClean="0"/>
              <a:t>‹#›</a:t>
            </a:fld>
            <a:endParaRPr lang="en-US"/>
          </a:p>
        </p:txBody>
      </p:sp>
    </p:spTree>
    <p:extLst>
      <p:ext uri="{BB962C8B-B14F-4D97-AF65-F5344CB8AC3E}">
        <p14:creationId xmlns:p14="http://schemas.microsoft.com/office/powerpoint/2010/main" val="3264937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image" Target="../media/image1.emf"/><Relationship Id="rId7" Type="http://schemas.openxmlformats.org/officeDocument/2006/relationships/hyperlink" Target="https://www.ncbi.nlm.nih.gov/pmc/articles/PMC1355886/pdf/annsurg00241-0027.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ncbi.nlm.nih.gov/pmc/articles/PMC1616705/pdf/annsurg01404-0177.pdf" TargetMode="External"/><Relationship Id="rId11" Type="http://schemas.openxmlformats.org/officeDocument/2006/relationships/hyperlink" Target="https://creativecommons.org/licenses/by-sa/3.0/" TargetMode="External"/><Relationship Id="rId5" Type="http://schemas.openxmlformats.org/officeDocument/2006/relationships/image" Target="../media/image3.png"/><Relationship Id="rId10" Type="http://schemas.openxmlformats.org/officeDocument/2006/relationships/hyperlink" Target="https://www.ncbi.nlm.nih.gov/pmc/articles/PMC2564359/" TargetMode="External"/><Relationship Id="rId4" Type="http://schemas.openxmlformats.org/officeDocument/2006/relationships/image" Target="../media/image2.tiff"/><Relationship Id="rId9" Type="http://schemas.openxmlformats.org/officeDocument/2006/relationships/hyperlink" Target="https://emcrit.org/emcrit/blakemore-tube-plac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 name="Rectangle 1051">
            <a:extLst>
              <a:ext uri="{FF2B5EF4-FFF2-40B4-BE49-F238E27FC236}">
                <a16:creationId xmlns:a16="http://schemas.microsoft.com/office/drawing/2014/main" id="{09565AD0-1926-6C43-BB70-4091751758FA}"/>
              </a:ext>
            </a:extLst>
          </p:cNvPr>
          <p:cNvSpPr/>
          <p:nvPr/>
        </p:nvSpPr>
        <p:spPr>
          <a:xfrm>
            <a:off x="8603236" y="4626721"/>
            <a:ext cx="617512" cy="1725169"/>
          </a:xfrm>
          <a:prstGeom prst="rect">
            <a:avLst/>
          </a:prstGeom>
          <a:solidFill>
            <a:srgbClr val="C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1" name="Freeform 320">
            <a:extLst>
              <a:ext uri="{FF2B5EF4-FFF2-40B4-BE49-F238E27FC236}">
                <a16:creationId xmlns:a16="http://schemas.microsoft.com/office/drawing/2014/main" id="{1B19C580-5A74-524E-972C-A005FDED67DE}"/>
              </a:ext>
            </a:extLst>
          </p:cNvPr>
          <p:cNvSpPr/>
          <p:nvPr/>
        </p:nvSpPr>
        <p:spPr>
          <a:xfrm>
            <a:off x="7420767" y="2703342"/>
            <a:ext cx="680539" cy="158879"/>
          </a:xfrm>
          <a:custGeom>
            <a:avLst/>
            <a:gdLst>
              <a:gd name="connsiteX0" fmla="*/ 33281 w 680539"/>
              <a:gd name="connsiteY0" fmla="*/ 98 h 158879"/>
              <a:gd name="connsiteX1" fmla="*/ 145779 w 680539"/>
              <a:gd name="connsiteY1" fmla="*/ 19489 h 158879"/>
              <a:gd name="connsiteX2" fmla="*/ 220693 w 680539"/>
              <a:gd name="connsiteY2" fmla="*/ 8338 h 158879"/>
              <a:gd name="connsiteX3" fmla="*/ 237981 w 680539"/>
              <a:gd name="connsiteY3" fmla="*/ 13914 h 158879"/>
              <a:gd name="connsiteX4" fmla="*/ 289844 w 680539"/>
              <a:gd name="connsiteY4" fmla="*/ 19489 h 158879"/>
              <a:gd name="connsiteX5" fmla="*/ 312896 w 680539"/>
              <a:gd name="connsiteY5" fmla="*/ 13914 h 158879"/>
              <a:gd name="connsiteX6" fmla="*/ 358997 w 680539"/>
              <a:gd name="connsiteY6" fmla="*/ 8338 h 158879"/>
              <a:gd name="connsiteX7" fmla="*/ 376285 w 680539"/>
              <a:gd name="connsiteY7" fmla="*/ 13914 h 158879"/>
              <a:gd name="connsiteX8" fmla="*/ 410860 w 680539"/>
              <a:gd name="connsiteY8" fmla="*/ 25065 h 158879"/>
              <a:gd name="connsiteX9" fmla="*/ 468487 w 680539"/>
              <a:gd name="connsiteY9" fmla="*/ 30640 h 158879"/>
              <a:gd name="connsiteX10" fmla="*/ 514588 w 680539"/>
              <a:gd name="connsiteY10" fmla="*/ 19489 h 158879"/>
              <a:gd name="connsiteX11" fmla="*/ 531876 w 680539"/>
              <a:gd name="connsiteY11" fmla="*/ 25065 h 158879"/>
              <a:gd name="connsiteX12" fmla="*/ 566452 w 680539"/>
              <a:gd name="connsiteY12" fmla="*/ 30640 h 158879"/>
              <a:gd name="connsiteX13" fmla="*/ 675942 w 680539"/>
              <a:gd name="connsiteY13" fmla="*/ 19489 h 158879"/>
              <a:gd name="connsiteX14" fmla="*/ 680539 w 680539"/>
              <a:gd name="connsiteY14" fmla="*/ 31007 h 158879"/>
              <a:gd name="connsiteX15" fmla="*/ 672364 w 680539"/>
              <a:gd name="connsiteY15" fmla="*/ 153913 h 158879"/>
              <a:gd name="connsiteX16" fmla="*/ 652892 w 680539"/>
              <a:gd name="connsiteY16" fmla="*/ 153304 h 158879"/>
              <a:gd name="connsiteX17" fmla="*/ 635604 w 680539"/>
              <a:gd name="connsiteY17" fmla="*/ 158879 h 158879"/>
              <a:gd name="connsiteX18" fmla="*/ 462725 w 680539"/>
              <a:gd name="connsiteY18" fmla="*/ 147728 h 158879"/>
              <a:gd name="connsiteX19" fmla="*/ 30526 w 680539"/>
              <a:gd name="connsiteY19" fmla="*/ 153304 h 158879"/>
              <a:gd name="connsiteX20" fmla="*/ 13238 w 680539"/>
              <a:gd name="connsiteY20" fmla="*/ 147728 h 158879"/>
              <a:gd name="connsiteX21" fmla="*/ 13238 w 680539"/>
              <a:gd name="connsiteY21" fmla="*/ 8338 h 158879"/>
              <a:gd name="connsiteX22" fmla="*/ 33281 w 680539"/>
              <a:gd name="connsiteY22" fmla="*/ 98 h 15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0539" h="158879">
                <a:moveTo>
                  <a:pt x="33281" y="98"/>
                </a:moveTo>
                <a:cubicBezTo>
                  <a:pt x="57023" y="-1382"/>
                  <a:pt x="92525" y="14337"/>
                  <a:pt x="145779" y="19489"/>
                </a:cubicBezTo>
                <a:cubicBezTo>
                  <a:pt x="173614" y="12757"/>
                  <a:pt x="187513" y="8338"/>
                  <a:pt x="220693" y="8338"/>
                </a:cubicBezTo>
                <a:cubicBezTo>
                  <a:pt x="226767" y="8338"/>
                  <a:pt x="232218" y="12055"/>
                  <a:pt x="237981" y="13914"/>
                </a:cubicBezTo>
                <a:cubicBezTo>
                  <a:pt x="255269" y="15772"/>
                  <a:pt x="272450" y="19489"/>
                  <a:pt x="289844" y="19489"/>
                </a:cubicBezTo>
                <a:cubicBezTo>
                  <a:pt x="297765" y="19489"/>
                  <a:pt x="305083" y="15174"/>
                  <a:pt x="312896" y="13914"/>
                </a:cubicBezTo>
                <a:cubicBezTo>
                  <a:pt x="328171" y="11451"/>
                  <a:pt x="343630" y="10197"/>
                  <a:pt x="358997" y="8338"/>
                </a:cubicBezTo>
                <a:lnTo>
                  <a:pt x="376285" y="13914"/>
                </a:lnTo>
                <a:cubicBezTo>
                  <a:pt x="387810" y="17631"/>
                  <a:pt x="398920" y="22899"/>
                  <a:pt x="410860" y="25065"/>
                </a:cubicBezTo>
                <a:cubicBezTo>
                  <a:pt x="429834" y="28507"/>
                  <a:pt x="449278" y="28782"/>
                  <a:pt x="468487" y="30640"/>
                </a:cubicBezTo>
                <a:cubicBezTo>
                  <a:pt x="482126" y="26241"/>
                  <a:pt x="500684" y="19489"/>
                  <a:pt x="514588" y="19489"/>
                </a:cubicBezTo>
                <a:cubicBezTo>
                  <a:pt x="520662" y="19489"/>
                  <a:pt x="525946" y="23790"/>
                  <a:pt x="531876" y="25065"/>
                </a:cubicBezTo>
                <a:cubicBezTo>
                  <a:pt x="543282" y="27517"/>
                  <a:pt x="554927" y="28782"/>
                  <a:pt x="566452" y="30640"/>
                </a:cubicBezTo>
                <a:cubicBezTo>
                  <a:pt x="600616" y="19623"/>
                  <a:pt x="640228" y="5261"/>
                  <a:pt x="675942" y="19489"/>
                </a:cubicBezTo>
                <a:lnTo>
                  <a:pt x="680539" y="31007"/>
                </a:lnTo>
                <a:lnTo>
                  <a:pt x="672364" y="153913"/>
                </a:lnTo>
                <a:lnTo>
                  <a:pt x="652892" y="153304"/>
                </a:lnTo>
                <a:cubicBezTo>
                  <a:pt x="646935" y="154457"/>
                  <a:pt x="641367" y="157021"/>
                  <a:pt x="635604" y="158879"/>
                </a:cubicBezTo>
                <a:cubicBezTo>
                  <a:pt x="566467" y="150518"/>
                  <a:pt x="553236" y="147728"/>
                  <a:pt x="462725" y="147728"/>
                </a:cubicBezTo>
                <a:lnTo>
                  <a:pt x="30526" y="153304"/>
                </a:lnTo>
                <a:cubicBezTo>
                  <a:pt x="24763" y="151445"/>
                  <a:pt x="14711" y="153430"/>
                  <a:pt x="13238" y="147728"/>
                </a:cubicBezTo>
                <a:cubicBezTo>
                  <a:pt x="656" y="99031"/>
                  <a:pt x="-8853" y="29711"/>
                  <a:pt x="13238" y="8338"/>
                </a:cubicBezTo>
                <a:cubicBezTo>
                  <a:pt x="18760" y="2995"/>
                  <a:pt x="25367" y="591"/>
                  <a:pt x="33281" y="98"/>
                </a:cubicBezTo>
                <a:close/>
              </a:path>
            </a:pathLst>
          </a:custGeom>
          <a:gradFill>
            <a:gsLst>
              <a:gs pos="100000">
                <a:srgbClr val="C00000"/>
              </a:gs>
              <a:gs pos="36000">
                <a:srgbClr val="950000"/>
              </a:gs>
              <a:gs pos="56000">
                <a:srgbClr val="941100"/>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BC9FC26D-4AC4-1B4B-BED3-58CC667D39B3}"/>
              </a:ext>
            </a:extLst>
          </p:cNvPr>
          <p:cNvGrpSpPr/>
          <p:nvPr/>
        </p:nvGrpSpPr>
        <p:grpSpPr>
          <a:xfrm rot="20658557">
            <a:off x="3930962" y="5208477"/>
            <a:ext cx="60412" cy="325637"/>
            <a:chOff x="3160286" y="4383928"/>
            <a:chExt cx="60412" cy="325637"/>
          </a:xfrm>
        </p:grpSpPr>
        <p:sp>
          <p:nvSpPr>
            <p:cNvPr id="162" name="Freeform 161">
              <a:extLst>
                <a:ext uri="{FF2B5EF4-FFF2-40B4-BE49-F238E27FC236}">
                  <a16:creationId xmlns:a16="http://schemas.microsoft.com/office/drawing/2014/main" id="{9B9B665A-4FE5-D94A-9D97-12DF1403B38E}"/>
                </a:ext>
              </a:extLst>
            </p:cNvPr>
            <p:cNvSpPr/>
            <p:nvPr/>
          </p:nvSpPr>
          <p:spPr>
            <a:xfrm rot="10800000">
              <a:off x="3166455" y="4383928"/>
              <a:ext cx="45898" cy="325637"/>
            </a:xfrm>
            <a:custGeom>
              <a:avLst/>
              <a:gdLst>
                <a:gd name="connsiteX0" fmla="*/ 34468 w 45898"/>
                <a:gd name="connsiteY0" fmla="*/ 325637 h 325637"/>
                <a:gd name="connsiteX1" fmla="*/ 11609 w 45898"/>
                <a:gd name="connsiteY1" fmla="*/ 325637 h 325637"/>
                <a:gd name="connsiteX2" fmla="*/ 268 w 45898"/>
                <a:gd name="connsiteY2" fmla="*/ 163453 h 325637"/>
                <a:gd name="connsiteX3" fmla="*/ 0 w 45898"/>
                <a:gd name="connsiteY3" fmla="*/ 163453 h 325637"/>
                <a:gd name="connsiteX4" fmla="*/ 11430 w 45898"/>
                <a:gd name="connsiteY4" fmla="*/ 0 h 325637"/>
                <a:gd name="connsiteX5" fmla="*/ 34289 w 45898"/>
                <a:gd name="connsiteY5" fmla="*/ 0 h 325637"/>
                <a:gd name="connsiteX6" fmla="*/ 45630 w 45898"/>
                <a:gd name="connsiteY6" fmla="*/ 162184 h 325637"/>
                <a:gd name="connsiteX7" fmla="*/ 45898 w 45898"/>
                <a:gd name="connsiteY7" fmla="*/ 162184 h 32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98" h="325637">
                  <a:moveTo>
                    <a:pt x="34468" y="325637"/>
                  </a:moveTo>
                  <a:lnTo>
                    <a:pt x="11609" y="325637"/>
                  </a:lnTo>
                  <a:lnTo>
                    <a:pt x="268" y="163453"/>
                  </a:lnTo>
                  <a:lnTo>
                    <a:pt x="0" y="163453"/>
                  </a:lnTo>
                  <a:lnTo>
                    <a:pt x="11430" y="0"/>
                  </a:lnTo>
                  <a:lnTo>
                    <a:pt x="34289" y="0"/>
                  </a:lnTo>
                  <a:lnTo>
                    <a:pt x="45630" y="162184"/>
                  </a:lnTo>
                  <a:lnTo>
                    <a:pt x="45898" y="162184"/>
                  </a:lnTo>
                  <a:close/>
                </a:path>
              </a:pathLst>
            </a:cu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A3A6F389-81CF-BC40-9E13-7684D3C9937B}"/>
                </a:ext>
              </a:extLst>
            </p:cNvPr>
            <p:cNvCxnSpPr>
              <a:cxnSpLocks/>
            </p:cNvCxnSpPr>
            <p:nvPr/>
          </p:nvCxnSpPr>
          <p:spPr>
            <a:xfrm>
              <a:off x="3162702" y="4402153"/>
              <a:ext cx="5799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AEEFFFE-1958-444D-B2BE-AB16FFFA8740}"/>
                </a:ext>
              </a:extLst>
            </p:cNvPr>
            <p:cNvCxnSpPr>
              <a:cxnSpLocks/>
            </p:cNvCxnSpPr>
            <p:nvPr/>
          </p:nvCxnSpPr>
          <p:spPr>
            <a:xfrm>
              <a:off x="3162702" y="4420298"/>
              <a:ext cx="5799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AAB322F-11BB-2B49-AA36-852C5756BF6A}"/>
                </a:ext>
              </a:extLst>
            </p:cNvPr>
            <p:cNvCxnSpPr>
              <a:cxnSpLocks/>
            </p:cNvCxnSpPr>
            <p:nvPr/>
          </p:nvCxnSpPr>
          <p:spPr>
            <a:xfrm>
              <a:off x="3162702" y="4438443"/>
              <a:ext cx="5799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091F5F38-6ADA-9A47-88F6-AD4E6E25C219}"/>
                </a:ext>
              </a:extLst>
            </p:cNvPr>
            <p:cNvCxnSpPr>
              <a:cxnSpLocks/>
            </p:cNvCxnSpPr>
            <p:nvPr/>
          </p:nvCxnSpPr>
          <p:spPr>
            <a:xfrm>
              <a:off x="3160286" y="4656151"/>
              <a:ext cx="5799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7EA4B13-55A9-D94B-BB1A-4DF122B62F63}"/>
                </a:ext>
              </a:extLst>
            </p:cNvPr>
            <p:cNvCxnSpPr>
              <a:cxnSpLocks/>
            </p:cNvCxnSpPr>
            <p:nvPr/>
          </p:nvCxnSpPr>
          <p:spPr>
            <a:xfrm>
              <a:off x="3160286" y="4674296"/>
              <a:ext cx="5799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99BB55E4-F595-E44C-9F8F-143BF115A593}"/>
                </a:ext>
              </a:extLst>
            </p:cNvPr>
            <p:cNvCxnSpPr>
              <a:cxnSpLocks/>
            </p:cNvCxnSpPr>
            <p:nvPr/>
          </p:nvCxnSpPr>
          <p:spPr>
            <a:xfrm>
              <a:off x="3160286" y="4692441"/>
              <a:ext cx="5799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08" name="Freeform 107">
            <a:extLst>
              <a:ext uri="{FF2B5EF4-FFF2-40B4-BE49-F238E27FC236}">
                <a16:creationId xmlns:a16="http://schemas.microsoft.com/office/drawing/2014/main" id="{E6DE8C41-3C29-8347-BF98-647021204E1D}"/>
              </a:ext>
            </a:extLst>
          </p:cNvPr>
          <p:cNvSpPr/>
          <p:nvPr/>
        </p:nvSpPr>
        <p:spPr>
          <a:xfrm>
            <a:off x="5819262" y="1195244"/>
            <a:ext cx="1681133" cy="2443258"/>
          </a:xfrm>
          <a:custGeom>
            <a:avLst/>
            <a:gdLst>
              <a:gd name="connsiteX0" fmla="*/ 14379 w 1681133"/>
              <a:gd name="connsiteY0" fmla="*/ 2443258 h 2443258"/>
              <a:gd name="connsiteX1" fmla="*/ 95401 w 1681133"/>
              <a:gd name="connsiteY1" fmla="*/ 2061293 h 2443258"/>
              <a:gd name="connsiteX2" fmla="*/ 732009 w 1681133"/>
              <a:gd name="connsiteY2" fmla="*/ 1690903 h 2443258"/>
              <a:gd name="connsiteX3" fmla="*/ 1102399 w 1681133"/>
              <a:gd name="connsiteY3" fmla="*/ 1019572 h 2443258"/>
              <a:gd name="connsiteX4" fmla="*/ 1194996 w 1681133"/>
              <a:gd name="connsiteY4" fmla="*/ 139896 h 2443258"/>
              <a:gd name="connsiteX5" fmla="*/ 1542237 w 1681133"/>
              <a:gd name="connsiteY5" fmla="*/ 24149 h 2443258"/>
              <a:gd name="connsiteX6" fmla="*/ 1681133 w 1681133"/>
              <a:gd name="connsiteY6" fmla="*/ 371389 h 244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1133" h="2443258">
                <a:moveTo>
                  <a:pt x="14379" y="2443258"/>
                </a:moveTo>
                <a:cubicBezTo>
                  <a:pt x="-4913" y="2314972"/>
                  <a:pt x="-24204" y="2186686"/>
                  <a:pt x="95401" y="2061293"/>
                </a:cubicBezTo>
                <a:cubicBezTo>
                  <a:pt x="215006" y="1935900"/>
                  <a:pt x="564176" y="1864523"/>
                  <a:pt x="732009" y="1690903"/>
                </a:cubicBezTo>
                <a:cubicBezTo>
                  <a:pt x="899842" y="1517283"/>
                  <a:pt x="1025235" y="1278073"/>
                  <a:pt x="1102399" y="1019572"/>
                </a:cubicBezTo>
                <a:cubicBezTo>
                  <a:pt x="1179563" y="761071"/>
                  <a:pt x="1121690" y="305800"/>
                  <a:pt x="1194996" y="139896"/>
                </a:cubicBezTo>
                <a:cubicBezTo>
                  <a:pt x="1268302" y="-26008"/>
                  <a:pt x="1461214" y="-14433"/>
                  <a:pt x="1542237" y="24149"/>
                </a:cubicBezTo>
                <a:cubicBezTo>
                  <a:pt x="1623260" y="62731"/>
                  <a:pt x="1652196" y="217060"/>
                  <a:pt x="1681133" y="371389"/>
                </a:cubicBezTo>
              </a:path>
            </a:pathLst>
          </a:cu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6" name="Straight Connector 225">
            <a:extLst>
              <a:ext uri="{FF2B5EF4-FFF2-40B4-BE49-F238E27FC236}">
                <a16:creationId xmlns:a16="http://schemas.microsoft.com/office/drawing/2014/main" id="{8620F251-1286-A14A-BACA-3472B9EE5F69}"/>
              </a:ext>
            </a:extLst>
          </p:cNvPr>
          <p:cNvCxnSpPr>
            <a:cxnSpLocks/>
          </p:cNvCxnSpPr>
          <p:nvPr/>
        </p:nvCxnSpPr>
        <p:spPr>
          <a:xfrm flipH="1" flipV="1">
            <a:off x="5181909" y="1472170"/>
            <a:ext cx="13790" cy="5385830"/>
          </a:xfrm>
          <a:prstGeom prst="line">
            <a:avLst/>
          </a:prstGeom>
          <a:ln w="50800">
            <a:gradFill>
              <a:gsLst>
                <a:gs pos="100000">
                  <a:schemeClr val="tx1">
                    <a:lumMod val="50000"/>
                    <a:lumOff val="50000"/>
                  </a:schemeClr>
                </a:gs>
                <a:gs pos="36000">
                  <a:schemeClr val="bg1"/>
                </a:gs>
                <a:gs pos="56000">
                  <a:schemeClr val="bg1">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68B875A8-36AD-054F-814B-2CE84F2EAD3D}"/>
              </a:ext>
            </a:extLst>
          </p:cNvPr>
          <p:cNvSpPr/>
          <p:nvPr/>
        </p:nvSpPr>
        <p:spPr>
          <a:xfrm>
            <a:off x="2824202" y="2249814"/>
            <a:ext cx="210965" cy="4520816"/>
          </a:xfrm>
          <a:prstGeom prst="rect">
            <a:avLst/>
          </a:prstGeom>
          <a:gradFill>
            <a:gsLst>
              <a:gs pos="0">
                <a:schemeClr val="bg1">
                  <a:alpha val="37000"/>
                </a:schemeClr>
              </a:gs>
              <a:gs pos="33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8" name="Freeform 1037">
            <a:extLst>
              <a:ext uri="{FF2B5EF4-FFF2-40B4-BE49-F238E27FC236}">
                <a16:creationId xmlns:a16="http://schemas.microsoft.com/office/drawing/2014/main" id="{85201646-118B-434C-9776-40BD5B35A09B}"/>
              </a:ext>
            </a:extLst>
          </p:cNvPr>
          <p:cNvSpPr/>
          <p:nvPr/>
        </p:nvSpPr>
        <p:spPr>
          <a:xfrm rot="20913425">
            <a:off x="4464829" y="6345146"/>
            <a:ext cx="565484" cy="494463"/>
          </a:xfrm>
          <a:custGeom>
            <a:avLst/>
            <a:gdLst>
              <a:gd name="connsiteX0" fmla="*/ 0 w 565484"/>
              <a:gd name="connsiteY0" fmla="*/ 0 h 494463"/>
              <a:gd name="connsiteX1" fmla="*/ 60158 w 565484"/>
              <a:gd name="connsiteY1" fmla="*/ 276726 h 494463"/>
              <a:gd name="connsiteX2" fmla="*/ 312821 w 565484"/>
              <a:gd name="connsiteY2" fmla="*/ 481263 h 494463"/>
              <a:gd name="connsiteX3" fmla="*/ 565484 w 565484"/>
              <a:gd name="connsiteY3" fmla="*/ 457200 h 494463"/>
            </a:gdLst>
            <a:ahLst/>
            <a:cxnLst>
              <a:cxn ang="0">
                <a:pos x="connsiteX0" y="connsiteY0"/>
              </a:cxn>
              <a:cxn ang="0">
                <a:pos x="connsiteX1" y="connsiteY1"/>
              </a:cxn>
              <a:cxn ang="0">
                <a:pos x="connsiteX2" y="connsiteY2"/>
              </a:cxn>
              <a:cxn ang="0">
                <a:pos x="connsiteX3" y="connsiteY3"/>
              </a:cxn>
            </a:cxnLst>
            <a:rect l="l" t="t" r="r" b="b"/>
            <a:pathLst>
              <a:path w="565484" h="494463">
                <a:moveTo>
                  <a:pt x="0" y="0"/>
                </a:moveTo>
                <a:cubicBezTo>
                  <a:pt x="4010" y="98258"/>
                  <a:pt x="8021" y="196516"/>
                  <a:pt x="60158" y="276726"/>
                </a:cubicBezTo>
                <a:cubicBezTo>
                  <a:pt x="112295" y="356936"/>
                  <a:pt x="228600" y="451184"/>
                  <a:pt x="312821" y="481263"/>
                </a:cubicBezTo>
                <a:cubicBezTo>
                  <a:pt x="397042" y="511342"/>
                  <a:pt x="481263" y="484271"/>
                  <a:pt x="565484" y="457200"/>
                </a:cubicBezTo>
              </a:path>
            </a:pathLst>
          </a:custGeom>
          <a:noFill/>
          <a:ln w="50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4" name="Freeform 1033">
            <a:extLst>
              <a:ext uri="{FF2B5EF4-FFF2-40B4-BE49-F238E27FC236}">
                <a16:creationId xmlns:a16="http://schemas.microsoft.com/office/drawing/2014/main" id="{C32CD881-DB74-2646-ABEB-6C0BBB30C581}"/>
              </a:ext>
            </a:extLst>
          </p:cNvPr>
          <p:cNvSpPr/>
          <p:nvPr/>
        </p:nvSpPr>
        <p:spPr>
          <a:xfrm>
            <a:off x="7663649" y="1309200"/>
            <a:ext cx="1138170" cy="1798909"/>
          </a:xfrm>
          <a:custGeom>
            <a:avLst/>
            <a:gdLst>
              <a:gd name="connsiteX0" fmla="*/ 1158946 w 1164121"/>
              <a:gd name="connsiteY0" fmla="*/ 1482428 h 1798909"/>
              <a:gd name="connsiteX1" fmla="*/ 1158946 w 1164121"/>
              <a:gd name="connsiteY1" fmla="*/ 1657240 h 1798909"/>
              <a:gd name="connsiteX2" fmla="*/ 1105158 w 1164121"/>
              <a:gd name="connsiteY2" fmla="*/ 1744645 h 1798909"/>
              <a:gd name="connsiteX3" fmla="*/ 1011028 w 1164121"/>
              <a:gd name="connsiteY3" fmla="*/ 1791710 h 1798909"/>
              <a:gd name="connsiteX4" fmla="*/ 782428 w 1164121"/>
              <a:gd name="connsiteY4" fmla="*/ 1764816 h 1798909"/>
              <a:gd name="connsiteX5" fmla="*/ 728640 w 1164121"/>
              <a:gd name="connsiteY5" fmla="*/ 1482428 h 1798909"/>
              <a:gd name="connsiteX6" fmla="*/ 735364 w 1164121"/>
              <a:gd name="connsiteY6" fmla="*/ 238575 h 1798909"/>
              <a:gd name="connsiteX7" fmla="*/ 439528 w 1164121"/>
              <a:gd name="connsiteY7" fmla="*/ 36869 h 1798909"/>
              <a:gd name="connsiteX8" fmla="*/ 42840 w 1164121"/>
              <a:gd name="connsiteY8" fmla="*/ 9975 h 1798909"/>
              <a:gd name="connsiteX9" fmla="*/ 29393 w 1164121"/>
              <a:gd name="connsiteY9" fmla="*/ 151169 h 17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121" h="1798909">
                <a:moveTo>
                  <a:pt x="1158946" y="1482428"/>
                </a:moveTo>
                <a:cubicBezTo>
                  <a:pt x="1163428" y="1547982"/>
                  <a:pt x="1167911" y="1613537"/>
                  <a:pt x="1158946" y="1657240"/>
                </a:cubicBezTo>
                <a:cubicBezTo>
                  <a:pt x="1149981" y="1700943"/>
                  <a:pt x="1129811" y="1722233"/>
                  <a:pt x="1105158" y="1744645"/>
                </a:cubicBezTo>
                <a:cubicBezTo>
                  <a:pt x="1080505" y="1767057"/>
                  <a:pt x="1064816" y="1788348"/>
                  <a:pt x="1011028" y="1791710"/>
                </a:cubicBezTo>
                <a:cubicBezTo>
                  <a:pt x="957240" y="1795072"/>
                  <a:pt x="829493" y="1816363"/>
                  <a:pt x="782428" y="1764816"/>
                </a:cubicBezTo>
                <a:cubicBezTo>
                  <a:pt x="735363" y="1713269"/>
                  <a:pt x="736484" y="1736801"/>
                  <a:pt x="728640" y="1482428"/>
                </a:cubicBezTo>
                <a:cubicBezTo>
                  <a:pt x="720796" y="1228055"/>
                  <a:pt x="783549" y="479501"/>
                  <a:pt x="735364" y="238575"/>
                </a:cubicBezTo>
                <a:cubicBezTo>
                  <a:pt x="687179" y="-2351"/>
                  <a:pt x="554949" y="74969"/>
                  <a:pt x="439528" y="36869"/>
                </a:cubicBezTo>
                <a:cubicBezTo>
                  <a:pt x="324107" y="-1231"/>
                  <a:pt x="111196" y="-9075"/>
                  <a:pt x="42840" y="9975"/>
                </a:cubicBezTo>
                <a:cubicBezTo>
                  <a:pt x="-25516" y="29025"/>
                  <a:pt x="1938" y="90097"/>
                  <a:pt x="29393" y="151169"/>
                </a:cubicBezTo>
              </a:path>
            </a:pathLst>
          </a:cu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ound Same Side Corner Rectangle 3">
            <a:extLst>
              <a:ext uri="{FF2B5EF4-FFF2-40B4-BE49-F238E27FC236}">
                <a16:creationId xmlns:a16="http://schemas.microsoft.com/office/drawing/2014/main" id="{531BA2CA-D3DD-D842-9213-49DC1B4E7CEB}"/>
              </a:ext>
            </a:extLst>
          </p:cNvPr>
          <p:cNvSpPr/>
          <p:nvPr/>
        </p:nvSpPr>
        <p:spPr>
          <a:xfrm rot="10800000">
            <a:off x="-1" y="-13837"/>
            <a:ext cx="7472265" cy="288558"/>
          </a:xfrm>
          <a:prstGeom prst="round2Same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ound Same Side Corner Rectangle 4">
            <a:extLst>
              <a:ext uri="{FF2B5EF4-FFF2-40B4-BE49-F238E27FC236}">
                <a16:creationId xmlns:a16="http://schemas.microsoft.com/office/drawing/2014/main" id="{D7439E07-DCAE-284D-AEA6-8795505252EE}"/>
              </a:ext>
            </a:extLst>
          </p:cNvPr>
          <p:cNvSpPr/>
          <p:nvPr/>
        </p:nvSpPr>
        <p:spPr>
          <a:xfrm rot="10800000">
            <a:off x="6434763" y="-14234"/>
            <a:ext cx="2192754" cy="492442"/>
          </a:xfrm>
          <a:prstGeom prst="round2Same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A030E94-3908-2642-8974-DCAB586F6B73}"/>
              </a:ext>
            </a:extLst>
          </p:cNvPr>
          <p:cNvSpPr/>
          <p:nvPr/>
        </p:nvSpPr>
        <p:spPr>
          <a:xfrm>
            <a:off x="4695827" y="29105"/>
            <a:ext cx="1292293" cy="26451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a:ea typeface="+mn-ea"/>
                <a:cs typeface="+mn-cs"/>
              </a:rPr>
              <a:t>by </a:t>
            </a:r>
            <a:r>
              <a:rPr kumimoji="0" lang="en-US" sz="1100" b="1" i="0" u="none" strike="noStrike" kern="1200" cap="none" spc="0" normalizeH="0" baseline="0" noProof="0" dirty="0">
                <a:ln>
                  <a:noFill/>
                </a:ln>
                <a:solidFill>
                  <a:prstClr val="black"/>
                </a:solidFill>
                <a:effectLst/>
                <a:uLnTx/>
                <a:uFillTx/>
                <a:latin typeface="Calibri Light" panose="020F0302020204030204"/>
                <a:ea typeface="+mn-ea"/>
                <a:cs typeface="+mn-cs"/>
              </a:rPr>
              <a:t>Nick Mark</a:t>
            </a:r>
            <a:r>
              <a:rPr kumimoji="0" lang="en-US" sz="11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900" b="0" i="0" u="none" strike="noStrike" kern="1200" cap="none" spc="0" normalizeH="0" baseline="0" noProof="0" dirty="0">
                <a:ln>
                  <a:noFill/>
                </a:ln>
                <a:solidFill>
                  <a:prstClr val="black"/>
                </a:solidFill>
                <a:effectLst/>
                <a:uLnTx/>
                <a:uFillTx/>
                <a:latin typeface="Calibri Light" panose="020F0302020204030204"/>
                <a:ea typeface="+mn-ea"/>
                <a:cs typeface="+mn-cs"/>
              </a:rPr>
              <a:t>MD</a:t>
            </a:r>
          </a:p>
        </p:txBody>
      </p:sp>
      <p:sp>
        <p:nvSpPr>
          <p:cNvPr id="7" name="Rectangle 6">
            <a:extLst>
              <a:ext uri="{FF2B5EF4-FFF2-40B4-BE49-F238E27FC236}">
                <a16:creationId xmlns:a16="http://schemas.microsoft.com/office/drawing/2014/main" id="{6B7108C8-7791-ED44-B61D-06D8CDB7C596}"/>
              </a:ext>
            </a:extLst>
          </p:cNvPr>
          <p:cNvSpPr/>
          <p:nvPr/>
        </p:nvSpPr>
        <p:spPr>
          <a:xfrm>
            <a:off x="-42671" y="-127000"/>
            <a:ext cx="4925900"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0" normalizeH="0" baseline="0" noProof="0" dirty="0" err="1">
                <a:ln>
                  <a:noFill/>
                </a:ln>
                <a:solidFill>
                  <a:prstClr val="black"/>
                </a:solidFill>
                <a:effectLst/>
                <a:uLnTx/>
                <a:uFillTx/>
                <a:latin typeface="Corbel" panose="020B0503020204020204" pitchFamily="34" charset="0"/>
                <a:ea typeface="+mn-ea"/>
                <a:cs typeface="+mn-cs"/>
              </a:rPr>
              <a:t>minnesota</a:t>
            </a:r>
            <a:r>
              <a:rPr kumimoji="0" lang="en-US" sz="2400" b="1" i="0" u="none" strike="noStrike" kern="1200" cap="small" spc="0" normalizeH="0" baseline="0" noProof="0" dirty="0">
                <a:ln>
                  <a:noFill/>
                </a:ln>
                <a:solidFill>
                  <a:prstClr val="black"/>
                </a:solidFill>
                <a:effectLst/>
                <a:uLnTx/>
                <a:uFillTx/>
                <a:latin typeface="Corbel" panose="020B0503020204020204" pitchFamily="34" charset="0"/>
                <a:ea typeface="+mn-ea"/>
                <a:cs typeface="+mn-cs"/>
              </a:rPr>
              <a:t> tubes for upper </a:t>
            </a:r>
            <a:r>
              <a:rPr kumimoji="0" lang="en-US" sz="2400" b="1" i="0" u="none" strike="noStrike" kern="1200" cap="small" spc="0" normalizeH="0" baseline="0" noProof="0" dirty="0" err="1">
                <a:ln>
                  <a:noFill/>
                </a:ln>
                <a:solidFill>
                  <a:prstClr val="black"/>
                </a:solidFill>
                <a:effectLst/>
                <a:uLnTx/>
                <a:uFillTx/>
                <a:latin typeface="Corbel" panose="020B0503020204020204" pitchFamily="34" charset="0"/>
                <a:ea typeface="+mn-ea"/>
                <a:cs typeface="+mn-cs"/>
              </a:rPr>
              <a:t>gi</a:t>
            </a:r>
            <a:r>
              <a:rPr kumimoji="0" lang="en-US" sz="2400" b="1" i="0" u="none" strike="noStrike" kern="1200" cap="small" spc="0" normalizeH="0" baseline="0" noProof="0" dirty="0">
                <a:ln>
                  <a:noFill/>
                </a:ln>
                <a:solidFill>
                  <a:prstClr val="black"/>
                </a:solidFill>
                <a:effectLst/>
                <a:uLnTx/>
                <a:uFillTx/>
                <a:latin typeface="Corbel" panose="020B0503020204020204" pitchFamily="34" charset="0"/>
                <a:ea typeface="+mn-ea"/>
                <a:cs typeface="+mn-cs"/>
              </a:rPr>
              <a:t> bleeds</a:t>
            </a:r>
            <a:endParaRPr kumimoji="0" lang="en-US" sz="2400" b="0" i="0" u="none" strike="noStrike" kern="1200" cap="small"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8" name="Rectangle 7">
            <a:extLst>
              <a:ext uri="{FF2B5EF4-FFF2-40B4-BE49-F238E27FC236}">
                <a16:creationId xmlns:a16="http://schemas.microsoft.com/office/drawing/2014/main" id="{41DA2D01-470A-3B4F-83CB-FEEE77CFFB1D}"/>
              </a:ext>
            </a:extLst>
          </p:cNvPr>
          <p:cNvSpPr/>
          <p:nvPr/>
        </p:nvSpPr>
        <p:spPr>
          <a:xfrm>
            <a:off x="7035978" y="-5276"/>
            <a:ext cx="968338" cy="430887"/>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Futura Condensed Medium" panose="020B0602020204020303" pitchFamily="34" charset="-79"/>
                <a:ea typeface="+mn-ea"/>
                <a:cs typeface="Futura Condensed Medium" panose="020B0602020204020303" pitchFamily="34" charset="-79"/>
              </a:rPr>
              <a:t>onepagericu.com</a:t>
            </a:r>
            <a:endParaRPr kumimoji="0" lang="en-US" sz="1100" b="0" i="0" u="none" strike="noStrike" kern="1200" cap="none" spc="0" normalizeH="0" baseline="0" noProof="0" dirty="0">
              <a:ln>
                <a:noFill/>
              </a:ln>
              <a:solidFill>
                <a:prstClr val="black"/>
              </a:solidFill>
              <a:effectLst/>
              <a:uLnTx/>
              <a:uFillTx/>
              <a:latin typeface="Futura Condensed Medium" panose="020B0602020204020303" pitchFamily="34" charset="-79"/>
              <a:ea typeface="+mn-ea"/>
              <a:cs typeface="Futura Condensed Medium" panose="020B0602020204020303" pitchFamily="34" charset="-79"/>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Futura Condensed Medium" panose="020B0602020204020303" pitchFamily="34" charset="-79"/>
                <a:ea typeface="+mn-ea"/>
                <a:cs typeface="Futura Condensed Medium" panose="020B0602020204020303" pitchFamily="34" charset="-79"/>
              </a:rPr>
              <a:t>@</a:t>
            </a:r>
            <a:r>
              <a:rPr kumimoji="0" lang="en-US" sz="1100" b="0" i="0" u="none" strike="noStrike" kern="1200" cap="none" spc="0" normalizeH="0" baseline="0" noProof="0" dirty="0" err="1">
                <a:ln>
                  <a:noFill/>
                </a:ln>
                <a:solidFill>
                  <a:prstClr val="black"/>
                </a:solidFill>
                <a:effectLst/>
                <a:uLnTx/>
                <a:uFillTx/>
                <a:latin typeface="Futura Condensed Medium" panose="020B0602020204020303" pitchFamily="34" charset="-79"/>
                <a:ea typeface="+mn-ea"/>
                <a:cs typeface="Futura Condensed Medium" panose="020B0602020204020303" pitchFamily="34" charset="-79"/>
              </a:rPr>
              <a:t>nickmmark</a:t>
            </a:r>
            <a:endParaRPr kumimoji="0" lang="en-US" sz="1100" b="0" i="0" u="none" strike="noStrike" kern="1200" cap="none" spc="0" normalizeH="0" baseline="0" noProof="0" dirty="0">
              <a:ln>
                <a:noFill/>
              </a:ln>
              <a:solidFill>
                <a:prstClr val="black"/>
              </a:solidFill>
              <a:effectLst/>
              <a:uLnTx/>
              <a:uFillTx/>
              <a:latin typeface="Futura Condensed Medium" panose="020B0602020204020303" pitchFamily="34" charset="-79"/>
              <a:ea typeface="+mn-ea"/>
              <a:cs typeface="Futura Condensed Medium" panose="020B0602020204020303" pitchFamily="34" charset="-79"/>
            </a:endParaRPr>
          </a:p>
        </p:txBody>
      </p:sp>
      <p:sp>
        <p:nvSpPr>
          <p:cNvPr id="9" name="Rectangle 8">
            <a:extLst>
              <a:ext uri="{FF2B5EF4-FFF2-40B4-BE49-F238E27FC236}">
                <a16:creationId xmlns:a16="http://schemas.microsoft.com/office/drawing/2014/main" id="{290676C7-7723-FF4B-AA77-640DE9469834}"/>
              </a:ext>
            </a:extLst>
          </p:cNvPr>
          <p:cNvSpPr/>
          <p:nvPr/>
        </p:nvSpPr>
        <p:spPr>
          <a:xfrm>
            <a:off x="7871022" y="3910"/>
            <a:ext cx="782043" cy="46166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Link to the most current version →</a:t>
            </a:r>
          </a:p>
        </p:txBody>
      </p:sp>
      <p:pic>
        <p:nvPicPr>
          <p:cNvPr id="10" name="Picture 9">
            <a:extLst>
              <a:ext uri="{FF2B5EF4-FFF2-40B4-BE49-F238E27FC236}">
                <a16:creationId xmlns:a16="http://schemas.microsoft.com/office/drawing/2014/main" id="{A062B137-187E-A74F-8E8B-4A3244F04F99}"/>
              </a:ext>
            </a:extLst>
          </p:cNvPr>
          <p:cNvPicPr>
            <a:picLocks noChangeAspect="1"/>
          </p:cNvPicPr>
          <p:nvPr/>
        </p:nvPicPr>
        <p:blipFill>
          <a:blip r:embed="rId3"/>
          <a:stretch>
            <a:fillRect/>
          </a:stretch>
        </p:blipFill>
        <p:spPr>
          <a:xfrm>
            <a:off x="8644091" y="-12740"/>
            <a:ext cx="505226" cy="505226"/>
          </a:xfrm>
          <a:prstGeom prst="rect">
            <a:avLst/>
          </a:prstGeom>
        </p:spPr>
      </p:pic>
      <p:sp>
        <p:nvSpPr>
          <p:cNvPr id="11" name="Freeform 10">
            <a:extLst>
              <a:ext uri="{FF2B5EF4-FFF2-40B4-BE49-F238E27FC236}">
                <a16:creationId xmlns:a16="http://schemas.microsoft.com/office/drawing/2014/main" id="{73C644AF-F015-4C4B-A5F5-43DE519FF824}"/>
              </a:ext>
            </a:extLst>
          </p:cNvPr>
          <p:cNvSpPr/>
          <p:nvPr/>
        </p:nvSpPr>
        <p:spPr>
          <a:xfrm>
            <a:off x="6291964" y="196200"/>
            <a:ext cx="263357" cy="219262"/>
          </a:xfrm>
          <a:custGeom>
            <a:avLst/>
            <a:gdLst>
              <a:gd name="connsiteX0" fmla="*/ 106 w 184256"/>
              <a:gd name="connsiteY0" fmla="*/ 46626 h 153405"/>
              <a:gd name="connsiteX1" fmla="*/ 82656 w 184256"/>
              <a:gd name="connsiteY1" fmla="*/ 65676 h 153405"/>
              <a:gd name="connsiteX2" fmla="*/ 101706 w 184256"/>
              <a:gd name="connsiteY2" fmla="*/ 148226 h 153405"/>
              <a:gd name="connsiteX3" fmla="*/ 184256 w 184256"/>
              <a:gd name="connsiteY3" fmla="*/ 129176 h 153405"/>
              <a:gd name="connsiteX4" fmla="*/ 101706 w 184256"/>
              <a:gd name="connsiteY4" fmla="*/ 2176 h 153405"/>
              <a:gd name="connsiteX5" fmla="*/ 106 w 184256"/>
              <a:gd name="connsiteY5" fmla="*/ 46626 h 15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256" h="153405">
                <a:moveTo>
                  <a:pt x="106" y="46626"/>
                </a:moveTo>
                <a:cubicBezTo>
                  <a:pt x="-3069" y="57209"/>
                  <a:pt x="65723" y="48743"/>
                  <a:pt x="82656" y="65676"/>
                </a:cubicBezTo>
                <a:cubicBezTo>
                  <a:pt x="99589" y="82609"/>
                  <a:pt x="84773" y="137643"/>
                  <a:pt x="101706" y="148226"/>
                </a:cubicBezTo>
                <a:cubicBezTo>
                  <a:pt x="118639" y="158809"/>
                  <a:pt x="184256" y="153518"/>
                  <a:pt x="184256" y="129176"/>
                </a:cubicBezTo>
                <a:cubicBezTo>
                  <a:pt x="184256" y="104834"/>
                  <a:pt x="131339" y="14876"/>
                  <a:pt x="101706" y="2176"/>
                </a:cubicBezTo>
                <a:cubicBezTo>
                  <a:pt x="72073" y="-10524"/>
                  <a:pt x="3281" y="36043"/>
                  <a:pt x="106" y="46626"/>
                </a:cubicBez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D5050D3E-96CA-3444-8324-ABC25516AD61}"/>
              </a:ext>
            </a:extLst>
          </p:cNvPr>
          <p:cNvPicPr>
            <a:picLocks noChangeAspect="1"/>
          </p:cNvPicPr>
          <p:nvPr/>
        </p:nvPicPr>
        <p:blipFill>
          <a:blip r:embed="rId4"/>
          <a:stretch>
            <a:fillRect/>
          </a:stretch>
        </p:blipFill>
        <p:spPr>
          <a:xfrm>
            <a:off x="7161321" y="227321"/>
            <a:ext cx="126795" cy="126795"/>
          </a:xfrm>
          <a:prstGeom prst="rect">
            <a:avLst/>
          </a:prstGeom>
        </p:spPr>
      </p:pic>
      <p:grpSp>
        <p:nvGrpSpPr>
          <p:cNvPr id="13" name="Group 12">
            <a:extLst>
              <a:ext uri="{FF2B5EF4-FFF2-40B4-BE49-F238E27FC236}">
                <a16:creationId xmlns:a16="http://schemas.microsoft.com/office/drawing/2014/main" id="{255EDCCF-EA5C-0C42-996F-5A4202FFE7BB}"/>
              </a:ext>
            </a:extLst>
          </p:cNvPr>
          <p:cNvGrpSpPr/>
          <p:nvPr/>
        </p:nvGrpSpPr>
        <p:grpSpPr>
          <a:xfrm>
            <a:off x="6293266" y="-149175"/>
            <a:ext cx="918456" cy="767830"/>
            <a:chOff x="6115746" y="1063724"/>
            <a:chExt cx="918456" cy="767830"/>
          </a:xfrm>
        </p:grpSpPr>
        <p:pic>
          <p:nvPicPr>
            <p:cNvPr id="14" name="Picture 13" descr="A close up of a logo&#10;&#10;Description automatically generated">
              <a:extLst>
                <a:ext uri="{FF2B5EF4-FFF2-40B4-BE49-F238E27FC236}">
                  <a16:creationId xmlns:a16="http://schemas.microsoft.com/office/drawing/2014/main" id="{76DB9530-6653-C94B-AA01-9705B55385FE}"/>
                </a:ext>
              </a:extLst>
            </p:cNvPr>
            <p:cNvPicPr>
              <a:picLocks noChangeAspect="1"/>
            </p:cNvPicPr>
            <p:nvPr/>
          </p:nvPicPr>
          <p:blipFill>
            <a:blip r:embed="rId5">
              <a:duotone>
                <a:schemeClr val="bg2">
                  <a:shade val="45000"/>
                  <a:satMod val="135000"/>
                </a:schemeClr>
                <a:prstClr val="white"/>
              </a:duotone>
            </a:blip>
            <a:stretch>
              <a:fillRect/>
            </a:stretch>
          </p:blipFill>
          <p:spPr>
            <a:xfrm>
              <a:off x="6115746" y="1063724"/>
              <a:ext cx="918456" cy="767830"/>
            </a:xfrm>
            <a:prstGeom prst="rect">
              <a:avLst/>
            </a:prstGeom>
          </p:spPr>
        </p:pic>
        <p:sp>
          <p:nvSpPr>
            <p:cNvPr id="15" name="TextBox 14">
              <a:extLst>
                <a:ext uri="{FF2B5EF4-FFF2-40B4-BE49-F238E27FC236}">
                  <a16:creationId xmlns:a16="http://schemas.microsoft.com/office/drawing/2014/main" id="{D08A76E2-FA46-0847-95A9-8095E8E53CC9}"/>
                </a:ext>
              </a:extLst>
            </p:cNvPr>
            <p:cNvSpPr txBox="1"/>
            <p:nvPr/>
          </p:nvSpPr>
          <p:spPr>
            <a:xfrm>
              <a:off x="6315690" y="1284560"/>
              <a:ext cx="530915"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1979 Dot Matrix" pitchFamily="2" charset="-79"/>
                  <a:ea typeface="+mn-ea"/>
                  <a:cs typeface="1979 Dot Matrix" pitchFamily="2" charset="-79"/>
                </a:rPr>
                <a:t>ONE</a:t>
              </a:r>
            </a:p>
          </p:txBody>
        </p:sp>
      </p:grpSp>
      <p:sp>
        <p:nvSpPr>
          <p:cNvPr id="58" name="Rectangle 57">
            <a:extLst>
              <a:ext uri="{FF2B5EF4-FFF2-40B4-BE49-F238E27FC236}">
                <a16:creationId xmlns:a16="http://schemas.microsoft.com/office/drawing/2014/main" id="{87504964-D125-3C4E-BF5A-B88AED550911}"/>
              </a:ext>
            </a:extLst>
          </p:cNvPr>
          <p:cNvSpPr/>
          <p:nvPr/>
        </p:nvSpPr>
        <p:spPr>
          <a:xfrm>
            <a:off x="-42672" y="274863"/>
            <a:ext cx="726481"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PURPOSE:</a:t>
            </a:r>
          </a:p>
        </p:txBody>
      </p:sp>
      <p:sp>
        <p:nvSpPr>
          <p:cNvPr id="381" name="Rectangle 380">
            <a:extLst>
              <a:ext uri="{FF2B5EF4-FFF2-40B4-BE49-F238E27FC236}">
                <a16:creationId xmlns:a16="http://schemas.microsoft.com/office/drawing/2014/main" id="{11EB0440-138B-384A-8557-9073B1336A38}"/>
              </a:ext>
            </a:extLst>
          </p:cNvPr>
          <p:cNvSpPr/>
          <p:nvPr/>
        </p:nvSpPr>
        <p:spPr>
          <a:xfrm>
            <a:off x="-35226" y="390191"/>
            <a:ext cx="4521303" cy="1261884"/>
          </a:xfrm>
          <a:prstGeom prst="rect">
            <a:avLst/>
          </a:prstGeom>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1" i="0" u="none" strike="noStrike" kern="1200" cap="none" spc="0" normalizeH="0" baseline="0" noProof="0" dirty="0">
                <a:ln>
                  <a:noFill/>
                </a:ln>
                <a:solidFill>
                  <a:srgbClr val="000000"/>
                </a:solidFill>
                <a:effectLst/>
                <a:uLnTx/>
                <a:uFillTx/>
                <a:latin typeface="Calibri" panose="020F0502020204030204"/>
                <a:ea typeface="+mn-ea"/>
                <a:cs typeface="+mn-cs"/>
              </a:rPr>
              <a:t>Minnesota tubes </a:t>
            </a: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(MT) are typically placed in intubated patients with life-threatening GI hemorrhage (particular esophageal varices) when </a:t>
            </a:r>
            <a:r>
              <a:rPr kumimoji="0" lang="en-US" sz="950" b="1" i="0" u="none" strike="noStrike" kern="1200" cap="none" spc="0" normalizeH="0" baseline="0" noProof="0" dirty="0">
                <a:ln>
                  <a:noFill/>
                </a:ln>
                <a:solidFill>
                  <a:srgbClr val="000000"/>
                </a:solidFill>
                <a:effectLst/>
                <a:uLnTx/>
                <a:uFillTx/>
                <a:latin typeface="Calibri" panose="020F0502020204030204"/>
                <a:ea typeface="+mn-ea"/>
                <a:cs typeface="+mn-cs"/>
              </a:rPr>
              <a:t>interventional approaches to control hemorrhage have been unsuccessful or are unavailable</a:t>
            </a: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The </a:t>
            </a:r>
            <a:r>
              <a:rPr kumimoji="0" lang="en-US" sz="950" b="1" i="0" u="none" strike="noStrike" kern="1200" cap="none" spc="0" normalizeH="0" baseline="0" noProof="0" dirty="0">
                <a:ln>
                  <a:noFill/>
                </a:ln>
                <a:solidFill>
                  <a:srgbClr val="000000"/>
                </a:solidFill>
                <a:effectLst/>
                <a:uLnTx/>
                <a:uFillTx/>
                <a:latin typeface="Calibri" panose="020F0502020204030204"/>
                <a:ea typeface="+mn-ea"/>
                <a:cs typeface="+mn-cs"/>
              </a:rPr>
              <a:t>MT </a:t>
            </a: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is a four-lumen gastric tube that permits tamponade of gastric and esophageal bleeding as well as continuous aspiration of gastric &amp; esophageal contents. It is an improvement over the older </a:t>
            </a:r>
            <a:r>
              <a:rPr kumimoji="0" lang="en-US" sz="950" b="1" i="0" u="none" strike="noStrike" kern="1200" cap="none" spc="0" normalizeH="0" baseline="0" noProof="0" dirty="0" err="1">
                <a:ln>
                  <a:noFill/>
                </a:ln>
                <a:solidFill>
                  <a:srgbClr val="000000"/>
                </a:solidFill>
                <a:effectLst/>
                <a:uLnTx/>
                <a:uFillTx/>
                <a:latin typeface="Calibri" panose="020F0502020204030204"/>
                <a:ea typeface="+mn-ea"/>
                <a:cs typeface="+mn-cs"/>
                <a:hlinkClick r:id="rId6"/>
              </a:rPr>
              <a:t>Sengstaken</a:t>
            </a:r>
            <a:r>
              <a:rPr kumimoji="0" lang="en-US" sz="950" b="1" i="0" u="none" strike="noStrike" kern="1200" cap="none" spc="0" normalizeH="0" baseline="0" noProof="0" dirty="0">
                <a:ln>
                  <a:noFill/>
                </a:ln>
                <a:solidFill>
                  <a:srgbClr val="000000"/>
                </a:solidFill>
                <a:effectLst/>
                <a:uLnTx/>
                <a:uFillTx/>
                <a:latin typeface="Calibri" panose="020F0502020204030204"/>
                <a:ea typeface="+mn-ea"/>
                <a:cs typeface="+mn-cs"/>
                <a:hlinkClick r:id="rId6"/>
              </a:rPr>
              <a:t>–Blakemore tube </a:t>
            </a: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(SBT), which </a:t>
            </a: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hlinkClick r:id="rId7"/>
              </a:rPr>
              <a:t>only permitted gastric contents to be aspirated</a:t>
            </a: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Endotracheal intubation with HOB &gt;45° is recommended prior to MT placement. </a:t>
            </a:r>
          </a:p>
        </p:txBody>
      </p:sp>
      <p:sp>
        <p:nvSpPr>
          <p:cNvPr id="130" name="Freeform 129">
            <a:extLst>
              <a:ext uri="{FF2B5EF4-FFF2-40B4-BE49-F238E27FC236}">
                <a16:creationId xmlns:a16="http://schemas.microsoft.com/office/drawing/2014/main" id="{F92A9345-DFC2-504E-8982-02860F70E227}"/>
              </a:ext>
            </a:extLst>
          </p:cNvPr>
          <p:cNvSpPr/>
          <p:nvPr/>
        </p:nvSpPr>
        <p:spPr>
          <a:xfrm>
            <a:off x="4729728" y="4384045"/>
            <a:ext cx="4572261" cy="2249778"/>
          </a:xfrm>
          <a:custGeom>
            <a:avLst/>
            <a:gdLst>
              <a:gd name="connsiteX0" fmla="*/ 926592 w 4572261"/>
              <a:gd name="connsiteY0" fmla="*/ 108953 h 2249778"/>
              <a:gd name="connsiteX1" fmla="*/ 980581 w 4572261"/>
              <a:gd name="connsiteY1" fmla="*/ 136719 h 2249778"/>
              <a:gd name="connsiteX2" fmla="*/ 986026 w 4572261"/>
              <a:gd name="connsiteY2" fmla="*/ 159193 h 2249778"/>
              <a:gd name="connsiteX3" fmla="*/ 1003768 w 4572261"/>
              <a:gd name="connsiteY3" fmla="*/ 152493 h 2249778"/>
              <a:gd name="connsiteX4" fmla="*/ 1191012 w 4572261"/>
              <a:gd name="connsiteY4" fmla="*/ 153665 h 2249778"/>
              <a:gd name="connsiteX5" fmla="*/ 1213872 w 4572261"/>
              <a:gd name="connsiteY5" fmla="*/ 267965 h 2249778"/>
              <a:gd name="connsiteX6" fmla="*/ 1145292 w 4572261"/>
              <a:gd name="connsiteY6" fmla="*/ 382265 h 2249778"/>
              <a:gd name="connsiteX7" fmla="*/ 1156722 w 4572261"/>
              <a:gd name="connsiteY7" fmla="*/ 633725 h 2249778"/>
              <a:gd name="connsiteX8" fmla="*/ 1328172 w 4572261"/>
              <a:gd name="connsiteY8" fmla="*/ 850895 h 2249778"/>
              <a:gd name="connsiteX9" fmla="*/ 1465332 w 4572261"/>
              <a:gd name="connsiteY9" fmla="*/ 896615 h 2249778"/>
              <a:gd name="connsiteX10" fmla="*/ 1191012 w 4572261"/>
              <a:gd name="connsiteY10" fmla="*/ 873755 h 2249778"/>
              <a:gd name="connsiteX11" fmla="*/ 1122432 w 4572261"/>
              <a:gd name="connsiteY11" fmla="*/ 965195 h 2249778"/>
              <a:gd name="connsiteX12" fmla="*/ 1122432 w 4572261"/>
              <a:gd name="connsiteY12" fmla="*/ 782315 h 2249778"/>
              <a:gd name="connsiteX13" fmla="*/ 932174 w 4572261"/>
              <a:gd name="connsiteY13" fmla="*/ 271236 h 2249778"/>
              <a:gd name="connsiteX14" fmla="*/ 931380 w 4572261"/>
              <a:gd name="connsiteY14" fmla="*/ 261632 h 2249778"/>
              <a:gd name="connsiteX15" fmla="*/ 906169 w 4572261"/>
              <a:gd name="connsiteY15" fmla="*/ 287210 h 2249778"/>
              <a:gd name="connsiteX16" fmla="*/ 620755 w 4572261"/>
              <a:gd name="connsiteY16" fmla="*/ 595820 h 2249778"/>
              <a:gd name="connsiteX17" fmla="*/ 792878 w 4572261"/>
              <a:gd name="connsiteY17" fmla="*/ 832489 h 2249778"/>
              <a:gd name="connsiteX18" fmla="*/ 911212 w 4572261"/>
              <a:gd name="connsiteY18" fmla="*/ 875519 h 2249778"/>
              <a:gd name="connsiteX19" fmla="*/ 1040303 w 4572261"/>
              <a:gd name="connsiteY19" fmla="*/ 1079914 h 2249778"/>
              <a:gd name="connsiteX20" fmla="*/ 1147880 w 4572261"/>
              <a:gd name="connsiteY20" fmla="*/ 1122945 h 2249778"/>
              <a:gd name="connsiteX21" fmla="*/ 1427579 w 4572261"/>
              <a:gd name="connsiteY21" fmla="*/ 1004611 h 2249778"/>
              <a:gd name="connsiteX22" fmla="*/ 1761066 w 4572261"/>
              <a:gd name="connsiteY22" fmla="*/ 854004 h 2249778"/>
              <a:gd name="connsiteX23" fmla="*/ 1879400 w 4572261"/>
              <a:gd name="connsiteY23" fmla="*/ 886277 h 2249778"/>
              <a:gd name="connsiteX24" fmla="*/ 1881753 w 4572261"/>
              <a:gd name="connsiteY24" fmla="*/ 884839 h 2249778"/>
              <a:gd name="connsiteX25" fmla="*/ 1891519 w 4572261"/>
              <a:gd name="connsiteY25" fmla="*/ 890363 h 2249778"/>
              <a:gd name="connsiteX26" fmla="*/ 2165303 w 4572261"/>
              <a:gd name="connsiteY26" fmla="*/ 944209 h 2249778"/>
              <a:gd name="connsiteX27" fmla="*/ 2622503 w 4572261"/>
              <a:gd name="connsiteY27" fmla="*/ 1001359 h 2249778"/>
              <a:gd name="connsiteX28" fmla="*/ 3216863 w 4572261"/>
              <a:gd name="connsiteY28" fmla="*/ 1047079 h 2249778"/>
              <a:gd name="connsiteX29" fmla="*/ 3685493 w 4572261"/>
              <a:gd name="connsiteY29" fmla="*/ 1092799 h 2249778"/>
              <a:gd name="connsiteX30" fmla="*/ 3799793 w 4572261"/>
              <a:gd name="connsiteY30" fmla="*/ 1115659 h 2249778"/>
              <a:gd name="connsiteX31" fmla="*/ 3868373 w 4572261"/>
              <a:gd name="connsiteY31" fmla="*/ 1047079 h 2249778"/>
              <a:gd name="connsiteX32" fmla="*/ 4085543 w 4572261"/>
              <a:gd name="connsiteY32" fmla="*/ 1149949 h 2249778"/>
              <a:gd name="connsiteX33" fmla="*/ 4268423 w 4572261"/>
              <a:gd name="connsiteY33" fmla="*/ 1207099 h 2249778"/>
              <a:gd name="connsiteX34" fmla="*/ 4234133 w 4572261"/>
              <a:gd name="connsiteY34" fmla="*/ 1401409 h 2249778"/>
              <a:gd name="connsiteX35" fmla="*/ 4211273 w 4572261"/>
              <a:gd name="connsiteY35" fmla="*/ 1538569 h 2249778"/>
              <a:gd name="connsiteX36" fmla="*/ 4279853 w 4572261"/>
              <a:gd name="connsiteY36" fmla="*/ 1790029 h 2249778"/>
              <a:gd name="connsiteX37" fmla="*/ 4516936 w 4572261"/>
              <a:gd name="connsiteY37" fmla="*/ 1895042 h 2249778"/>
              <a:gd name="connsiteX38" fmla="*/ 4526812 w 4572261"/>
              <a:gd name="connsiteY38" fmla="*/ 1896325 h 2249778"/>
              <a:gd name="connsiteX39" fmla="*/ 4526979 w 4572261"/>
              <a:gd name="connsiteY39" fmla="*/ 1902959 h 2249778"/>
              <a:gd name="connsiteX40" fmla="*/ 4461235 w 4572261"/>
              <a:gd name="connsiteY40" fmla="*/ 2209467 h 2249778"/>
              <a:gd name="connsiteX41" fmla="*/ 3718958 w 4572261"/>
              <a:gd name="connsiteY41" fmla="*/ 2198710 h 2249778"/>
              <a:gd name="connsiteX42" fmla="*/ 3256379 w 4572261"/>
              <a:gd name="connsiteY42" fmla="*/ 2177194 h 2249778"/>
              <a:gd name="connsiteX43" fmla="*/ 2567889 w 4572261"/>
              <a:gd name="connsiteY43" fmla="*/ 1962042 h 2249778"/>
              <a:gd name="connsiteX44" fmla="*/ 2266675 w 4572261"/>
              <a:gd name="connsiteY44" fmla="*/ 1671585 h 2249778"/>
              <a:gd name="connsiteX45" fmla="*/ 1965461 w 4572261"/>
              <a:gd name="connsiteY45" fmla="*/ 1542493 h 2249778"/>
              <a:gd name="connsiteX46" fmla="*/ 1771823 w 4572261"/>
              <a:gd name="connsiteY46" fmla="*/ 1617797 h 2249778"/>
              <a:gd name="connsiteX47" fmla="*/ 1502882 w 4572261"/>
              <a:gd name="connsiteY47" fmla="*/ 1811434 h 2249778"/>
              <a:gd name="connsiteX48" fmla="*/ 1395306 w 4572261"/>
              <a:gd name="connsiteY48" fmla="*/ 1994314 h 2249778"/>
              <a:gd name="connsiteX49" fmla="*/ 975758 w 4572261"/>
              <a:gd name="connsiteY49" fmla="*/ 2241740 h 2249778"/>
              <a:gd name="connsiteX50" fmla="*/ 437875 w 4572261"/>
              <a:gd name="connsiteY50" fmla="*/ 2144922 h 2249778"/>
              <a:gd name="connsiteX51" fmla="*/ 61358 w 4572261"/>
              <a:gd name="connsiteY51" fmla="*/ 1714616 h 2249778"/>
              <a:gd name="connsiteX52" fmla="*/ 7569 w 4572261"/>
              <a:gd name="connsiteY52" fmla="*/ 1047642 h 2249778"/>
              <a:gd name="connsiteX53" fmla="*/ 136661 w 4572261"/>
              <a:gd name="connsiteY53" fmla="*/ 660366 h 2249778"/>
              <a:gd name="connsiteX54" fmla="*/ 502421 w 4572261"/>
              <a:gd name="connsiteY54" fmla="*/ 434456 h 2249778"/>
              <a:gd name="connsiteX55" fmla="*/ 599240 w 4572261"/>
              <a:gd name="connsiteY55" fmla="*/ 434456 h 2249778"/>
              <a:gd name="connsiteX56" fmla="*/ 878939 w 4572261"/>
              <a:gd name="connsiteY56" fmla="*/ 122484 h 2249778"/>
              <a:gd name="connsiteX57" fmla="*/ 926592 w 4572261"/>
              <a:gd name="connsiteY57" fmla="*/ 108953 h 2249778"/>
              <a:gd name="connsiteX58" fmla="*/ 4089424 w 4572261"/>
              <a:gd name="connsiteY58" fmla="*/ 1461 h 2249778"/>
              <a:gd name="connsiteX59" fmla="*/ 4493508 w 4572261"/>
              <a:gd name="connsiteY59" fmla="*/ 165514 h 2249778"/>
              <a:gd name="connsiteX60" fmla="*/ 4532189 w 4572261"/>
              <a:gd name="connsiteY60" fmla="*/ 1634080 h 2249778"/>
              <a:gd name="connsiteX61" fmla="*/ 4528273 w 4572261"/>
              <a:gd name="connsiteY61" fmla="*/ 1712776 h 2249778"/>
              <a:gd name="connsiteX62" fmla="*/ 4499702 w 4572261"/>
              <a:gd name="connsiteY62" fmla="*/ 1701893 h 2249778"/>
              <a:gd name="connsiteX63" fmla="*/ 4439873 w 4572261"/>
              <a:gd name="connsiteY63" fmla="*/ 1641439 h 2249778"/>
              <a:gd name="connsiteX64" fmla="*/ 4497023 w 4572261"/>
              <a:gd name="connsiteY64" fmla="*/ 1172809 h 2249778"/>
              <a:gd name="connsiteX65" fmla="*/ 4474163 w 4572261"/>
              <a:gd name="connsiteY65" fmla="*/ 612739 h 2249778"/>
              <a:gd name="connsiteX66" fmla="*/ 4291283 w 4572261"/>
              <a:gd name="connsiteY66" fmla="*/ 384139 h 2249778"/>
              <a:gd name="connsiteX67" fmla="*/ 3948383 w 4572261"/>
              <a:gd name="connsiteY67" fmla="*/ 487009 h 2249778"/>
              <a:gd name="connsiteX68" fmla="*/ 3879803 w 4572261"/>
              <a:gd name="connsiteY68" fmla="*/ 727039 h 2249778"/>
              <a:gd name="connsiteX69" fmla="*/ 3868373 w 4572261"/>
              <a:gd name="connsiteY69" fmla="*/ 852769 h 2249778"/>
              <a:gd name="connsiteX70" fmla="*/ 3811223 w 4572261"/>
              <a:gd name="connsiteY70" fmla="*/ 887059 h 2249778"/>
              <a:gd name="connsiteX71" fmla="*/ 3731213 w 4572261"/>
              <a:gd name="connsiteY71" fmla="*/ 841339 h 2249778"/>
              <a:gd name="connsiteX72" fmla="*/ 3434033 w 4572261"/>
              <a:gd name="connsiteY72" fmla="*/ 841339 h 2249778"/>
              <a:gd name="connsiteX73" fmla="*/ 2896823 w 4572261"/>
              <a:gd name="connsiteY73" fmla="*/ 841339 h 2249778"/>
              <a:gd name="connsiteX74" fmla="*/ 2131013 w 4572261"/>
              <a:gd name="connsiteY74" fmla="*/ 738469 h 2249778"/>
              <a:gd name="connsiteX75" fmla="*/ 2006757 w 4572261"/>
              <a:gd name="connsiteY75" fmla="*/ 724271 h 2249778"/>
              <a:gd name="connsiteX76" fmla="*/ 1966700 w 4572261"/>
              <a:gd name="connsiteY76" fmla="*/ 720364 h 2249778"/>
              <a:gd name="connsiteX77" fmla="*/ 1952154 w 4572261"/>
              <a:gd name="connsiteY77" fmla="*/ 710308 h 2249778"/>
              <a:gd name="connsiteX78" fmla="*/ 1959563 w 4572261"/>
              <a:gd name="connsiteY78" fmla="*/ 704179 h 2249778"/>
              <a:gd name="connsiteX79" fmla="*/ 1943289 w 4572261"/>
              <a:gd name="connsiteY79" fmla="*/ 704179 h 2249778"/>
              <a:gd name="connsiteX80" fmla="*/ 1939239 w 4572261"/>
              <a:gd name="connsiteY80" fmla="*/ 701380 h 2249778"/>
              <a:gd name="connsiteX81" fmla="*/ 1847127 w 4572261"/>
              <a:gd name="connsiteY81" fmla="*/ 671124 h 2249778"/>
              <a:gd name="connsiteX82" fmla="*/ 1805442 w 4572261"/>
              <a:gd name="connsiteY82" fmla="*/ 683143 h 2249778"/>
              <a:gd name="connsiteX83" fmla="*/ 1771680 w 4572261"/>
              <a:gd name="connsiteY83" fmla="*/ 704179 h 2249778"/>
              <a:gd name="connsiteX84" fmla="*/ 1765253 w 4572261"/>
              <a:gd name="connsiteY84" fmla="*/ 704179 h 2249778"/>
              <a:gd name="connsiteX85" fmla="*/ 1771056 w 4572261"/>
              <a:gd name="connsiteY85" fmla="*/ 704568 h 2249778"/>
              <a:gd name="connsiteX86" fmla="*/ 1761066 w 4572261"/>
              <a:gd name="connsiteY86" fmla="*/ 710793 h 2249778"/>
              <a:gd name="connsiteX87" fmla="*/ 1696520 w 4572261"/>
              <a:gd name="connsiteY87" fmla="*/ 746427 h 2249778"/>
              <a:gd name="connsiteX88" fmla="*/ 1718035 w 4572261"/>
              <a:gd name="connsiteY88" fmla="*/ 628093 h 2249778"/>
              <a:gd name="connsiteX89" fmla="*/ 1621216 w 4572261"/>
              <a:gd name="connsiteY89" fmla="*/ 757185 h 2249778"/>
              <a:gd name="connsiteX90" fmla="*/ 1341518 w 4572261"/>
              <a:gd name="connsiteY90" fmla="*/ 735670 h 2249778"/>
              <a:gd name="connsiteX91" fmla="*/ 1233941 w 4572261"/>
              <a:gd name="connsiteY91" fmla="*/ 520517 h 2249778"/>
              <a:gd name="connsiteX92" fmla="*/ 1255456 w 4572261"/>
              <a:gd name="connsiteY92" fmla="*/ 337637 h 2249778"/>
              <a:gd name="connsiteX93" fmla="*/ 1341518 w 4572261"/>
              <a:gd name="connsiteY93" fmla="*/ 251576 h 2249778"/>
              <a:gd name="connsiteX94" fmla="*/ 1276972 w 4572261"/>
              <a:gd name="connsiteY94" fmla="*/ 165514 h 2249778"/>
              <a:gd name="connsiteX95" fmla="*/ 1406063 w 4572261"/>
              <a:gd name="connsiteY95" fmla="*/ 143999 h 2249778"/>
              <a:gd name="connsiteX96" fmla="*/ 1588943 w 4572261"/>
              <a:gd name="connsiteY96" fmla="*/ 79453 h 2249778"/>
              <a:gd name="connsiteX97" fmla="*/ 1675005 w 4572261"/>
              <a:gd name="connsiteY97" fmla="*/ 240818 h 2249778"/>
              <a:gd name="connsiteX98" fmla="*/ 1814854 w 4572261"/>
              <a:gd name="connsiteY98" fmla="*/ 509759 h 2249778"/>
              <a:gd name="connsiteX99" fmla="*/ 1922430 w 4572261"/>
              <a:gd name="connsiteY99" fmla="*/ 466729 h 2249778"/>
              <a:gd name="connsiteX100" fmla="*/ 2202129 w 4572261"/>
              <a:gd name="connsiteY100" fmla="*/ 563547 h 2249778"/>
              <a:gd name="connsiteX101" fmla="*/ 2610920 w 4572261"/>
              <a:gd name="connsiteY101" fmla="*/ 617336 h 2249778"/>
              <a:gd name="connsiteX102" fmla="*/ 2987438 w 4572261"/>
              <a:gd name="connsiteY102" fmla="*/ 294606 h 2249778"/>
              <a:gd name="connsiteX103" fmla="*/ 3611381 w 4572261"/>
              <a:gd name="connsiteY103" fmla="*/ 68696 h 2249778"/>
              <a:gd name="connsiteX104" fmla="*/ 4089424 w 4572261"/>
              <a:gd name="connsiteY104" fmla="*/ 1461 h 224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572261" h="2249778">
                <a:moveTo>
                  <a:pt x="926592" y="108953"/>
                </a:moveTo>
                <a:cubicBezTo>
                  <a:pt x="949663" y="109163"/>
                  <a:pt x="970023" y="119269"/>
                  <a:pt x="980581" y="136719"/>
                </a:cubicBezTo>
                <a:lnTo>
                  <a:pt x="986026" y="159193"/>
                </a:lnTo>
                <a:lnTo>
                  <a:pt x="1003768" y="152493"/>
                </a:lnTo>
                <a:cubicBezTo>
                  <a:pt x="1070462" y="135954"/>
                  <a:pt x="1161247" y="148903"/>
                  <a:pt x="1191012" y="153665"/>
                </a:cubicBezTo>
                <a:cubicBezTo>
                  <a:pt x="1238637" y="161285"/>
                  <a:pt x="1221492" y="229865"/>
                  <a:pt x="1213872" y="267965"/>
                </a:cubicBezTo>
                <a:cubicBezTo>
                  <a:pt x="1206252" y="306065"/>
                  <a:pt x="1154817" y="321305"/>
                  <a:pt x="1145292" y="382265"/>
                </a:cubicBezTo>
                <a:cubicBezTo>
                  <a:pt x="1135767" y="443225"/>
                  <a:pt x="1126242" y="555620"/>
                  <a:pt x="1156722" y="633725"/>
                </a:cubicBezTo>
                <a:cubicBezTo>
                  <a:pt x="1187202" y="711830"/>
                  <a:pt x="1276737" y="807080"/>
                  <a:pt x="1328172" y="850895"/>
                </a:cubicBezTo>
                <a:cubicBezTo>
                  <a:pt x="1379607" y="894710"/>
                  <a:pt x="1488192" y="892805"/>
                  <a:pt x="1465332" y="896615"/>
                </a:cubicBezTo>
                <a:cubicBezTo>
                  <a:pt x="1442472" y="900425"/>
                  <a:pt x="1248162" y="862325"/>
                  <a:pt x="1191012" y="873755"/>
                </a:cubicBezTo>
                <a:cubicBezTo>
                  <a:pt x="1133862" y="885185"/>
                  <a:pt x="1133862" y="980435"/>
                  <a:pt x="1122432" y="965195"/>
                </a:cubicBezTo>
                <a:cubicBezTo>
                  <a:pt x="1111002" y="949955"/>
                  <a:pt x="1147197" y="908045"/>
                  <a:pt x="1122432" y="782315"/>
                </a:cubicBezTo>
                <a:cubicBezTo>
                  <a:pt x="1100763" y="672302"/>
                  <a:pt x="959495" y="406227"/>
                  <a:pt x="932174" y="271236"/>
                </a:cubicBezTo>
                <a:lnTo>
                  <a:pt x="931380" y="261632"/>
                </a:lnTo>
                <a:lnTo>
                  <a:pt x="906169" y="287210"/>
                </a:lnTo>
                <a:cubicBezTo>
                  <a:pt x="806997" y="382012"/>
                  <a:pt x="642270" y="515138"/>
                  <a:pt x="620755" y="595820"/>
                </a:cubicBezTo>
                <a:cubicBezTo>
                  <a:pt x="592068" y="703396"/>
                  <a:pt x="744468" y="785873"/>
                  <a:pt x="792878" y="832489"/>
                </a:cubicBezTo>
                <a:cubicBezTo>
                  <a:pt x="841287" y="879106"/>
                  <a:pt x="869975" y="834282"/>
                  <a:pt x="911212" y="875519"/>
                </a:cubicBezTo>
                <a:cubicBezTo>
                  <a:pt x="952449" y="916756"/>
                  <a:pt x="1000858" y="1038676"/>
                  <a:pt x="1040303" y="1079914"/>
                </a:cubicBezTo>
                <a:cubicBezTo>
                  <a:pt x="1079748" y="1121152"/>
                  <a:pt x="1083334" y="1135495"/>
                  <a:pt x="1147880" y="1122945"/>
                </a:cubicBezTo>
                <a:cubicBezTo>
                  <a:pt x="1212426" y="1110395"/>
                  <a:pt x="1325381" y="1049434"/>
                  <a:pt x="1427579" y="1004611"/>
                </a:cubicBezTo>
                <a:cubicBezTo>
                  <a:pt x="1529777" y="959788"/>
                  <a:pt x="1685763" y="873726"/>
                  <a:pt x="1761066" y="854004"/>
                </a:cubicBezTo>
                <a:cubicBezTo>
                  <a:pt x="1836370" y="834282"/>
                  <a:pt x="1839955" y="902413"/>
                  <a:pt x="1879400" y="886277"/>
                </a:cubicBezTo>
                <a:lnTo>
                  <a:pt x="1881753" y="884839"/>
                </a:lnTo>
                <a:lnTo>
                  <a:pt x="1891519" y="890363"/>
                </a:lnTo>
                <a:cubicBezTo>
                  <a:pt x="1955991" y="913134"/>
                  <a:pt x="2068148" y="927064"/>
                  <a:pt x="2165303" y="944209"/>
                </a:cubicBezTo>
                <a:cubicBezTo>
                  <a:pt x="2294843" y="967069"/>
                  <a:pt x="2447243" y="984214"/>
                  <a:pt x="2622503" y="1001359"/>
                </a:cubicBezTo>
                <a:lnTo>
                  <a:pt x="3216863" y="1047079"/>
                </a:lnTo>
                <a:cubicBezTo>
                  <a:pt x="3216863" y="1047079"/>
                  <a:pt x="3588338" y="1081369"/>
                  <a:pt x="3685493" y="1092799"/>
                </a:cubicBezTo>
                <a:cubicBezTo>
                  <a:pt x="3782648" y="1104229"/>
                  <a:pt x="3769313" y="1123279"/>
                  <a:pt x="3799793" y="1115659"/>
                </a:cubicBezTo>
                <a:cubicBezTo>
                  <a:pt x="3830273" y="1108039"/>
                  <a:pt x="3820748" y="1041364"/>
                  <a:pt x="3868373" y="1047079"/>
                </a:cubicBezTo>
                <a:cubicBezTo>
                  <a:pt x="3868373" y="1047079"/>
                  <a:pt x="4018868" y="1123279"/>
                  <a:pt x="4085543" y="1149949"/>
                </a:cubicBezTo>
                <a:cubicBezTo>
                  <a:pt x="4152218" y="1176619"/>
                  <a:pt x="4243658" y="1165189"/>
                  <a:pt x="4268423" y="1207099"/>
                </a:cubicBezTo>
                <a:cubicBezTo>
                  <a:pt x="4293188" y="1249009"/>
                  <a:pt x="4243658" y="1346164"/>
                  <a:pt x="4234133" y="1401409"/>
                </a:cubicBezTo>
                <a:cubicBezTo>
                  <a:pt x="4224608" y="1456654"/>
                  <a:pt x="4203653" y="1473799"/>
                  <a:pt x="4211273" y="1538569"/>
                </a:cubicBezTo>
                <a:cubicBezTo>
                  <a:pt x="4218893" y="1603339"/>
                  <a:pt x="4216988" y="1729069"/>
                  <a:pt x="4279853" y="1790029"/>
                </a:cubicBezTo>
                <a:cubicBezTo>
                  <a:pt x="4327002" y="1835749"/>
                  <a:pt x="4434158" y="1877183"/>
                  <a:pt x="4516936" y="1895042"/>
                </a:cubicBezTo>
                <a:lnTo>
                  <a:pt x="4526812" y="1896325"/>
                </a:lnTo>
                <a:lnTo>
                  <a:pt x="4526979" y="1902959"/>
                </a:lnTo>
                <a:cubicBezTo>
                  <a:pt x="4535950" y="2134164"/>
                  <a:pt x="4578897" y="2149852"/>
                  <a:pt x="4461235" y="2209467"/>
                </a:cubicBezTo>
                <a:cubicBezTo>
                  <a:pt x="4326765" y="2277599"/>
                  <a:pt x="3919767" y="2204089"/>
                  <a:pt x="3718958" y="2198710"/>
                </a:cubicBezTo>
                <a:cubicBezTo>
                  <a:pt x="3518149" y="2193331"/>
                  <a:pt x="3448224" y="2216639"/>
                  <a:pt x="3256379" y="2177194"/>
                </a:cubicBezTo>
                <a:cubicBezTo>
                  <a:pt x="3064534" y="2137749"/>
                  <a:pt x="2732840" y="2046310"/>
                  <a:pt x="2567889" y="1962042"/>
                </a:cubicBezTo>
                <a:cubicBezTo>
                  <a:pt x="2402938" y="1877774"/>
                  <a:pt x="2367079" y="1741510"/>
                  <a:pt x="2266675" y="1671585"/>
                </a:cubicBezTo>
                <a:cubicBezTo>
                  <a:pt x="2166271" y="1601660"/>
                  <a:pt x="2047936" y="1551458"/>
                  <a:pt x="1965461" y="1542493"/>
                </a:cubicBezTo>
                <a:cubicBezTo>
                  <a:pt x="1882986" y="1533528"/>
                  <a:pt x="1848919" y="1572974"/>
                  <a:pt x="1771823" y="1617797"/>
                </a:cubicBezTo>
                <a:cubicBezTo>
                  <a:pt x="1694727" y="1662620"/>
                  <a:pt x="1565635" y="1748681"/>
                  <a:pt x="1502882" y="1811434"/>
                </a:cubicBezTo>
                <a:cubicBezTo>
                  <a:pt x="1440129" y="1874187"/>
                  <a:pt x="1483160" y="1922596"/>
                  <a:pt x="1395306" y="1994314"/>
                </a:cubicBezTo>
                <a:cubicBezTo>
                  <a:pt x="1307452" y="2066032"/>
                  <a:pt x="1135330" y="2216639"/>
                  <a:pt x="975758" y="2241740"/>
                </a:cubicBezTo>
                <a:cubicBezTo>
                  <a:pt x="816186" y="2266841"/>
                  <a:pt x="590275" y="2232776"/>
                  <a:pt x="437875" y="2144922"/>
                </a:cubicBezTo>
                <a:cubicBezTo>
                  <a:pt x="285475" y="2057068"/>
                  <a:pt x="133076" y="1897496"/>
                  <a:pt x="61358" y="1714616"/>
                </a:cubicBezTo>
                <a:cubicBezTo>
                  <a:pt x="-10360" y="1531736"/>
                  <a:pt x="-4981" y="1223350"/>
                  <a:pt x="7569" y="1047642"/>
                </a:cubicBezTo>
                <a:cubicBezTo>
                  <a:pt x="20119" y="871934"/>
                  <a:pt x="54186" y="762564"/>
                  <a:pt x="136661" y="660366"/>
                </a:cubicBezTo>
                <a:cubicBezTo>
                  <a:pt x="219136" y="558168"/>
                  <a:pt x="425325" y="472108"/>
                  <a:pt x="502421" y="434456"/>
                </a:cubicBezTo>
                <a:cubicBezTo>
                  <a:pt x="579517" y="396804"/>
                  <a:pt x="536487" y="486451"/>
                  <a:pt x="599240" y="434456"/>
                </a:cubicBezTo>
                <a:cubicBezTo>
                  <a:pt x="661993" y="382461"/>
                  <a:pt x="816186" y="160136"/>
                  <a:pt x="878939" y="122484"/>
                </a:cubicBezTo>
                <a:cubicBezTo>
                  <a:pt x="894628" y="113071"/>
                  <a:pt x="911212" y="108813"/>
                  <a:pt x="926592" y="108953"/>
                </a:cubicBezTo>
                <a:close/>
                <a:moveTo>
                  <a:pt x="4089424" y="1461"/>
                </a:moveTo>
                <a:cubicBezTo>
                  <a:pt x="4259529" y="-7504"/>
                  <a:pt x="4417308" y="22079"/>
                  <a:pt x="4493508" y="165514"/>
                </a:cubicBezTo>
                <a:cubicBezTo>
                  <a:pt x="4626858" y="416526"/>
                  <a:pt x="4555673" y="1211135"/>
                  <a:pt x="4532189" y="1634080"/>
                </a:cubicBezTo>
                <a:lnTo>
                  <a:pt x="4528273" y="1712776"/>
                </a:lnTo>
                <a:lnTo>
                  <a:pt x="4499702" y="1701893"/>
                </a:lnTo>
                <a:cubicBezTo>
                  <a:pt x="4471901" y="1686564"/>
                  <a:pt x="4449874" y="1667157"/>
                  <a:pt x="4439873" y="1641439"/>
                </a:cubicBezTo>
                <a:cubicBezTo>
                  <a:pt x="4399868" y="1538569"/>
                  <a:pt x="4491308" y="1344259"/>
                  <a:pt x="4497023" y="1172809"/>
                </a:cubicBezTo>
                <a:cubicBezTo>
                  <a:pt x="4502738" y="1001359"/>
                  <a:pt x="4508453" y="744184"/>
                  <a:pt x="4474163" y="612739"/>
                </a:cubicBezTo>
                <a:cubicBezTo>
                  <a:pt x="4439873" y="481294"/>
                  <a:pt x="4378913" y="405094"/>
                  <a:pt x="4291283" y="384139"/>
                </a:cubicBezTo>
                <a:cubicBezTo>
                  <a:pt x="4203653" y="363184"/>
                  <a:pt x="4016963" y="429859"/>
                  <a:pt x="3948383" y="487009"/>
                </a:cubicBezTo>
                <a:cubicBezTo>
                  <a:pt x="3879803" y="544159"/>
                  <a:pt x="3893138" y="666079"/>
                  <a:pt x="3879803" y="727039"/>
                </a:cubicBezTo>
                <a:cubicBezTo>
                  <a:pt x="3866468" y="787999"/>
                  <a:pt x="3879803" y="826099"/>
                  <a:pt x="3868373" y="852769"/>
                </a:cubicBezTo>
                <a:cubicBezTo>
                  <a:pt x="3856943" y="879439"/>
                  <a:pt x="3834083" y="888964"/>
                  <a:pt x="3811223" y="887059"/>
                </a:cubicBezTo>
                <a:cubicBezTo>
                  <a:pt x="3788363" y="885154"/>
                  <a:pt x="3794078" y="848959"/>
                  <a:pt x="3731213" y="841339"/>
                </a:cubicBezTo>
                <a:cubicBezTo>
                  <a:pt x="3668348" y="833719"/>
                  <a:pt x="3573098" y="841339"/>
                  <a:pt x="3434033" y="841339"/>
                </a:cubicBezTo>
                <a:cubicBezTo>
                  <a:pt x="3434033" y="841339"/>
                  <a:pt x="3113993" y="858484"/>
                  <a:pt x="2896823" y="841339"/>
                </a:cubicBezTo>
                <a:cubicBezTo>
                  <a:pt x="2679653" y="824194"/>
                  <a:pt x="2319608" y="761329"/>
                  <a:pt x="2131013" y="738469"/>
                </a:cubicBezTo>
                <a:cubicBezTo>
                  <a:pt x="2083865" y="732754"/>
                  <a:pt x="2042967" y="728111"/>
                  <a:pt x="2006757" y="724271"/>
                </a:cubicBezTo>
                <a:lnTo>
                  <a:pt x="1966700" y="720364"/>
                </a:lnTo>
                <a:lnTo>
                  <a:pt x="1952154" y="710308"/>
                </a:lnTo>
                <a:lnTo>
                  <a:pt x="1959563" y="704179"/>
                </a:lnTo>
                <a:lnTo>
                  <a:pt x="1943289" y="704179"/>
                </a:lnTo>
                <a:lnTo>
                  <a:pt x="1939239" y="701380"/>
                </a:lnTo>
                <a:cubicBezTo>
                  <a:pt x="1908535" y="684571"/>
                  <a:pt x="1872228" y="672021"/>
                  <a:pt x="1847127" y="671124"/>
                </a:cubicBezTo>
                <a:cubicBezTo>
                  <a:pt x="1834577" y="670676"/>
                  <a:pt x="1820233" y="675607"/>
                  <a:pt x="1805442" y="683143"/>
                </a:cubicBezTo>
                <a:lnTo>
                  <a:pt x="1771680" y="704179"/>
                </a:lnTo>
                <a:lnTo>
                  <a:pt x="1765253" y="704179"/>
                </a:lnTo>
                <a:lnTo>
                  <a:pt x="1771056" y="704568"/>
                </a:lnTo>
                <a:lnTo>
                  <a:pt x="1761066" y="710793"/>
                </a:lnTo>
                <a:cubicBezTo>
                  <a:pt x="1732379" y="730739"/>
                  <a:pt x="1707278" y="750013"/>
                  <a:pt x="1696520" y="746427"/>
                </a:cubicBezTo>
                <a:cubicBezTo>
                  <a:pt x="1675005" y="739255"/>
                  <a:pt x="1730586" y="626300"/>
                  <a:pt x="1718035" y="628093"/>
                </a:cubicBezTo>
                <a:cubicBezTo>
                  <a:pt x="1705484" y="629886"/>
                  <a:pt x="1683969" y="739256"/>
                  <a:pt x="1621216" y="757185"/>
                </a:cubicBezTo>
                <a:cubicBezTo>
                  <a:pt x="1558463" y="775114"/>
                  <a:pt x="1406064" y="775115"/>
                  <a:pt x="1341518" y="735670"/>
                </a:cubicBezTo>
                <a:cubicBezTo>
                  <a:pt x="1276972" y="696225"/>
                  <a:pt x="1248285" y="586856"/>
                  <a:pt x="1233941" y="520517"/>
                </a:cubicBezTo>
                <a:cubicBezTo>
                  <a:pt x="1219597" y="454178"/>
                  <a:pt x="1237527" y="382461"/>
                  <a:pt x="1255456" y="337637"/>
                </a:cubicBezTo>
                <a:cubicBezTo>
                  <a:pt x="1273386" y="292814"/>
                  <a:pt x="1337932" y="280263"/>
                  <a:pt x="1341518" y="251576"/>
                </a:cubicBezTo>
                <a:cubicBezTo>
                  <a:pt x="1345104" y="222889"/>
                  <a:pt x="1266215" y="183443"/>
                  <a:pt x="1276972" y="165514"/>
                </a:cubicBezTo>
                <a:cubicBezTo>
                  <a:pt x="1287729" y="147585"/>
                  <a:pt x="1354068" y="158342"/>
                  <a:pt x="1406063" y="143999"/>
                </a:cubicBezTo>
                <a:cubicBezTo>
                  <a:pt x="1458058" y="129655"/>
                  <a:pt x="1544119" y="63316"/>
                  <a:pt x="1588943" y="79453"/>
                </a:cubicBezTo>
                <a:cubicBezTo>
                  <a:pt x="1633767" y="95590"/>
                  <a:pt x="1637353" y="169100"/>
                  <a:pt x="1675005" y="240818"/>
                </a:cubicBezTo>
                <a:cubicBezTo>
                  <a:pt x="1712657" y="312536"/>
                  <a:pt x="1773617" y="472107"/>
                  <a:pt x="1814854" y="509759"/>
                </a:cubicBezTo>
                <a:cubicBezTo>
                  <a:pt x="1856091" y="547411"/>
                  <a:pt x="1857884" y="457764"/>
                  <a:pt x="1922430" y="466729"/>
                </a:cubicBezTo>
                <a:cubicBezTo>
                  <a:pt x="1986976" y="475694"/>
                  <a:pt x="2087381" y="538446"/>
                  <a:pt x="2202129" y="563547"/>
                </a:cubicBezTo>
                <a:cubicBezTo>
                  <a:pt x="2316877" y="588648"/>
                  <a:pt x="2480035" y="662159"/>
                  <a:pt x="2610920" y="617336"/>
                </a:cubicBezTo>
                <a:cubicBezTo>
                  <a:pt x="2741805" y="572513"/>
                  <a:pt x="2820695" y="386046"/>
                  <a:pt x="2987438" y="294606"/>
                </a:cubicBezTo>
                <a:cubicBezTo>
                  <a:pt x="3154181" y="203166"/>
                  <a:pt x="3360369" y="90211"/>
                  <a:pt x="3611381" y="68696"/>
                </a:cubicBezTo>
                <a:cubicBezTo>
                  <a:pt x="3736887" y="57939"/>
                  <a:pt x="3919319" y="10426"/>
                  <a:pt x="4089424" y="1461"/>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24">
            <a:extLst>
              <a:ext uri="{FF2B5EF4-FFF2-40B4-BE49-F238E27FC236}">
                <a16:creationId xmlns:a16="http://schemas.microsoft.com/office/drawing/2014/main" id="{A8D3CB16-5B78-D744-89D0-BD190B0613D5}"/>
              </a:ext>
            </a:extLst>
          </p:cNvPr>
          <p:cNvSpPr/>
          <p:nvPr/>
        </p:nvSpPr>
        <p:spPr>
          <a:xfrm>
            <a:off x="8542820" y="4434840"/>
            <a:ext cx="395440" cy="765810"/>
          </a:xfrm>
          <a:custGeom>
            <a:avLst/>
            <a:gdLst>
              <a:gd name="connsiteX0" fmla="*/ 6820 w 395440"/>
              <a:gd name="connsiteY0" fmla="*/ 765810 h 765810"/>
              <a:gd name="connsiteX1" fmla="*/ 52540 w 395440"/>
              <a:gd name="connsiteY1" fmla="*/ 365760 h 765810"/>
              <a:gd name="connsiteX2" fmla="*/ 395440 w 395440"/>
              <a:gd name="connsiteY2" fmla="*/ 0 h 765810"/>
            </a:gdLst>
            <a:ahLst/>
            <a:cxnLst>
              <a:cxn ang="0">
                <a:pos x="connsiteX0" y="connsiteY0"/>
              </a:cxn>
              <a:cxn ang="0">
                <a:pos x="connsiteX1" y="connsiteY1"/>
              </a:cxn>
              <a:cxn ang="0">
                <a:pos x="connsiteX2" y="connsiteY2"/>
              </a:cxn>
            </a:cxnLst>
            <a:rect l="l" t="t" r="r" b="b"/>
            <a:pathLst>
              <a:path w="395440" h="765810">
                <a:moveTo>
                  <a:pt x="6820" y="765810"/>
                </a:moveTo>
                <a:cubicBezTo>
                  <a:pt x="-2705" y="629602"/>
                  <a:pt x="-12230" y="493395"/>
                  <a:pt x="52540" y="365760"/>
                </a:cubicBezTo>
                <a:cubicBezTo>
                  <a:pt x="117310" y="238125"/>
                  <a:pt x="256375" y="119062"/>
                  <a:pt x="395440" y="0"/>
                </a:cubicBezTo>
              </a:path>
            </a:pathLst>
          </a:custGeom>
          <a:no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29">
            <a:extLst>
              <a:ext uri="{FF2B5EF4-FFF2-40B4-BE49-F238E27FC236}">
                <a16:creationId xmlns:a16="http://schemas.microsoft.com/office/drawing/2014/main" id="{4AD89F58-6492-BC44-B309-BE7E51002518}"/>
              </a:ext>
            </a:extLst>
          </p:cNvPr>
          <p:cNvSpPr/>
          <p:nvPr/>
        </p:nvSpPr>
        <p:spPr>
          <a:xfrm>
            <a:off x="8607202" y="5497830"/>
            <a:ext cx="376778" cy="1040130"/>
          </a:xfrm>
          <a:custGeom>
            <a:avLst/>
            <a:gdLst>
              <a:gd name="connsiteX0" fmla="*/ 22448 w 376778"/>
              <a:gd name="connsiteY0" fmla="*/ 0 h 1040130"/>
              <a:gd name="connsiteX1" fmla="*/ 11018 w 376778"/>
              <a:gd name="connsiteY1" fmla="*/ 411480 h 1040130"/>
              <a:gd name="connsiteX2" fmla="*/ 159608 w 376778"/>
              <a:gd name="connsiteY2" fmla="*/ 754380 h 1040130"/>
              <a:gd name="connsiteX3" fmla="*/ 376778 w 376778"/>
              <a:gd name="connsiteY3" fmla="*/ 1040130 h 1040130"/>
            </a:gdLst>
            <a:ahLst/>
            <a:cxnLst>
              <a:cxn ang="0">
                <a:pos x="connsiteX0" y="connsiteY0"/>
              </a:cxn>
              <a:cxn ang="0">
                <a:pos x="connsiteX1" y="connsiteY1"/>
              </a:cxn>
              <a:cxn ang="0">
                <a:pos x="connsiteX2" y="connsiteY2"/>
              </a:cxn>
              <a:cxn ang="0">
                <a:pos x="connsiteX3" y="connsiteY3"/>
              </a:cxn>
            </a:cxnLst>
            <a:rect l="l" t="t" r="r" b="b"/>
            <a:pathLst>
              <a:path w="376778" h="1040130">
                <a:moveTo>
                  <a:pt x="22448" y="0"/>
                </a:moveTo>
                <a:cubicBezTo>
                  <a:pt x="5303" y="142875"/>
                  <a:pt x="-11842" y="285750"/>
                  <a:pt x="11018" y="411480"/>
                </a:cubicBezTo>
                <a:cubicBezTo>
                  <a:pt x="33878" y="537210"/>
                  <a:pt x="98648" y="649605"/>
                  <a:pt x="159608" y="754380"/>
                </a:cubicBezTo>
                <a:cubicBezTo>
                  <a:pt x="220568" y="859155"/>
                  <a:pt x="298673" y="949642"/>
                  <a:pt x="376778" y="1040130"/>
                </a:cubicBezTo>
              </a:path>
            </a:pathLst>
          </a:custGeom>
          <a:no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3" name="Group 62">
            <a:extLst>
              <a:ext uri="{FF2B5EF4-FFF2-40B4-BE49-F238E27FC236}">
                <a16:creationId xmlns:a16="http://schemas.microsoft.com/office/drawing/2014/main" id="{42B0E73E-70D5-AF4B-A547-FB6B38606BD8}"/>
              </a:ext>
            </a:extLst>
          </p:cNvPr>
          <p:cNvGrpSpPr/>
          <p:nvPr/>
        </p:nvGrpSpPr>
        <p:grpSpPr>
          <a:xfrm>
            <a:off x="5909250" y="4309110"/>
            <a:ext cx="3199514" cy="1187561"/>
            <a:chOff x="5909250" y="3714750"/>
            <a:chExt cx="3199514" cy="1187561"/>
          </a:xfrm>
        </p:grpSpPr>
        <p:sp>
          <p:nvSpPr>
            <p:cNvPr id="36" name="Freeform 35">
              <a:extLst>
                <a:ext uri="{FF2B5EF4-FFF2-40B4-BE49-F238E27FC236}">
                  <a16:creationId xmlns:a16="http://schemas.microsoft.com/office/drawing/2014/main" id="{76E7ECD6-B841-2545-95CF-E611B40C7F1B}"/>
                </a:ext>
              </a:extLst>
            </p:cNvPr>
            <p:cNvSpPr/>
            <p:nvPr/>
          </p:nvSpPr>
          <p:spPr>
            <a:xfrm>
              <a:off x="5909250" y="3714750"/>
              <a:ext cx="3199514" cy="1131570"/>
            </a:xfrm>
            <a:custGeom>
              <a:avLst/>
              <a:gdLst>
                <a:gd name="connsiteX0" fmla="*/ 34350 w 3199514"/>
                <a:gd name="connsiteY0" fmla="*/ 0 h 1131570"/>
                <a:gd name="connsiteX1" fmla="*/ 91500 w 3199514"/>
                <a:gd name="connsiteY1" fmla="*/ 320040 h 1131570"/>
                <a:gd name="connsiteX2" fmla="*/ 60 w 3199514"/>
                <a:gd name="connsiteY2" fmla="*/ 491490 h 1131570"/>
                <a:gd name="connsiteX3" fmla="*/ 80070 w 3199514"/>
                <a:gd name="connsiteY3" fmla="*/ 765810 h 1131570"/>
                <a:gd name="connsiteX4" fmla="*/ 228660 w 3199514"/>
                <a:gd name="connsiteY4" fmla="*/ 914400 h 1131570"/>
                <a:gd name="connsiteX5" fmla="*/ 560130 w 3199514"/>
                <a:gd name="connsiteY5" fmla="*/ 857250 h 1131570"/>
                <a:gd name="connsiteX6" fmla="*/ 1131630 w 3199514"/>
                <a:gd name="connsiteY6" fmla="*/ 914400 h 1131570"/>
                <a:gd name="connsiteX7" fmla="*/ 1886010 w 3199514"/>
                <a:gd name="connsiteY7" fmla="*/ 1005840 h 1131570"/>
                <a:gd name="connsiteX8" fmla="*/ 2526090 w 3199514"/>
                <a:gd name="connsiteY8" fmla="*/ 1040130 h 1131570"/>
                <a:gd name="connsiteX9" fmla="*/ 2788980 w 3199514"/>
                <a:gd name="connsiteY9" fmla="*/ 1005840 h 1131570"/>
                <a:gd name="connsiteX10" fmla="*/ 3017580 w 3199514"/>
                <a:gd name="connsiteY10" fmla="*/ 777240 h 1131570"/>
                <a:gd name="connsiteX11" fmla="*/ 3189030 w 3199514"/>
                <a:gd name="connsiteY11" fmla="*/ 937260 h 1131570"/>
                <a:gd name="connsiteX12" fmla="*/ 3166170 w 3199514"/>
                <a:gd name="connsiteY12" fmla="*/ 1131570 h 113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514" h="1131570">
                  <a:moveTo>
                    <a:pt x="34350" y="0"/>
                  </a:moveTo>
                  <a:cubicBezTo>
                    <a:pt x="65782" y="119062"/>
                    <a:pt x="97215" y="238125"/>
                    <a:pt x="91500" y="320040"/>
                  </a:cubicBezTo>
                  <a:cubicBezTo>
                    <a:pt x="85785" y="401955"/>
                    <a:pt x="1965" y="417195"/>
                    <a:pt x="60" y="491490"/>
                  </a:cubicBezTo>
                  <a:cubicBezTo>
                    <a:pt x="-1845" y="565785"/>
                    <a:pt x="41970" y="695325"/>
                    <a:pt x="80070" y="765810"/>
                  </a:cubicBezTo>
                  <a:cubicBezTo>
                    <a:pt x="118170" y="836295"/>
                    <a:pt x="148650" y="899160"/>
                    <a:pt x="228660" y="914400"/>
                  </a:cubicBezTo>
                  <a:cubicBezTo>
                    <a:pt x="308670" y="929640"/>
                    <a:pt x="409635" y="857250"/>
                    <a:pt x="560130" y="857250"/>
                  </a:cubicBezTo>
                  <a:cubicBezTo>
                    <a:pt x="710625" y="857250"/>
                    <a:pt x="1131630" y="914400"/>
                    <a:pt x="1131630" y="914400"/>
                  </a:cubicBezTo>
                  <a:cubicBezTo>
                    <a:pt x="1352610" y="939165"/>
                    <a:pt x="1653600" y="984885"/>
                    <a:pt x="1886010" y="1005840"/>
                  </a:cubicBezTo>
                  <a:cubicBezTo>
                    <a:pt x="2118420" y="1026795"/>
                    <a:pt x="2375595" y="1040130"/>
                    <a:pt x="2526090" y="1040130"/>
                  </a:cubicBezTo>
                  <a:cubicBezTo>
                    <a:pt x="2676585" y="1040130"/>
                    <a:pt x="2707065" y="1049655"/>
                    <a:pt x="2788980" y="1005840"/>
                  </a:cubicBezTo>
                  <a:cubicBezTo>
                    <a:pt x="2870895" y="962025"/>
                    <a:pt x="2950905" y="788670"/>
                    <a:pt x="3017580" y="777240"/>
                  </a:cubicBezTo>
                  <a:cubicBezTo>
                    <a:pt x="3084255" y="765810"/>
                    <a:pt x="3164265" y="878205"/>
                    <a:pt x="3189030" y="937260"/>
                  </a:cubicBezTo>
                  <a:cubicBezTo>
                    <a:pt x="3213795" y="996315"/>
                    <a:pt x="3189982" y="1063942"/>
                    <a:pt x="3166170" y="1131570"/>
                  </a:cubicBezTo>
                </a:path>
              </a:pathLst>
            </a:custGeom>
            <a:noFill/>
            <a:ln w="50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ounded Rectangle 37">
              <a:extLst>
                <a:ext uri="{FF2B5EF4-FFF2-40B4-BE49-F238E27FC236}">
                  <a16:creationId xmlns:a16="http://schemas.microsoft.com/office/drawing/2014/main" id="{60439C0B-1B57-EF49-B232-DBF6E87BAE93}"/>
                </a:ext>
              </a:extLst>
            </p:cNvPr>
            <p:cNvSpPr/>
            <p:nvPr/>
          </p:nvSpPr>
          <p:spPr>
            <a:xfrm rot="248362">
              <a:off x="7301298" y="4633853"/>
              <a:ext cx="1219970" cy="189022"/>
            </a:xfrm>
            <a:prstGeom prst="roundRect">
              <a:avLst>
                <a:gd name="adj" fmla="val 50000"/>
              </a:avLst>
            </a:prstGeom>
            <a:gradFill>
              <a:gsLst>
                <a:gs pos="100000">
                  <a:schemeClr val="accent4">
                    <a:lumMod val="75000"/>
                  </a:schemeClr>
                </a:gs>
                <a:gs pos="62000">
                  <a:schemeClr val="accent4">
                    <a:lumMod val="60000"/>
                    <a:lumOff val="40000"/>
                  </a:schemeClr>
                </a:gs>
              </a:gsLst>
              <a:lin ang="5400000" scaled="0"/>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BE52C5D5-8F09-4945-A0DA-3544F1D8C36D}"/>
                </a:ext>
              </a:extLst>
            </p:cNvPr>
            <p:cNvSpPr/>
            <p:nvPr/>
          </p:nvSpPr>
          <p:spPr>
            <a:xfrm rot="20372585">
              <a:off x="8588628" y="4458140"/>
              <a:ext cx="458007" cy="444171"/>
            </a:xfrm>
            <a:prstGeom prst="ellipse">
              <a:avLst/>
            </a:prstGeom>
            <a:gradFill>
              <a:gsLst>
                <a:gs pos="100000">
                  <a:schemeClr val="accent4">
                    <a:lumMod val="75000"/>
                  </a:schemeClr>
                </a:gs>
                <a:gs pos="62000">
                  <a:schemeClr val="accent4">
                    <a:lumMod val="60000"/>
                    <a:lumOff val="40000"/>
                  </a:schemeClr>
                </a:gs>
              </a:gsLst>
              <a:lin ang="5400000" scaled="0"/>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8" name="Group 67">
            <a:extLst>
              <a:ext uri="{FF2B5EF4-FFF2-40B4-BE49-F238E27FC236}">
                <a16:creationId xmlns:a16="http://schemas.microsoft.com/office/drawing/2014/main" id="{EBD47631-A0D2-FD45-8B2E-4477FD023EF3}"/>
              </a:ext>
            </a:extLst>
          </p:cNvPr>
          <p:cNvGrpSpPr/>
          <p:nvPr/>
        </p:nvGrpSpPr>
        <p:grpSpPr>
          <a:xfrm>
            <a:off x="5348168" y="3347439"/>
            <a:ext cx="942023" cy="1275102"/>
            <a:chOff x="5348168" y="2753079"/>
            <a:chExt cx="942023" cy="1275102"/>
          </a:xfrm>
        </p:grpSpPr>
        <p:grpSp>
          <p:nvGrpSpPr>
            <p:cNvPr id="67" name="Group 66">
              <a:extLst>
                <a:ext uri="{FF2B5EF4-FFF2-40B4-BE49-F238E27FC236}">
                  <a16:creationId xmlns:a16="http://schemas.microsoft.com/office/drawing/2014/main" id="{19B6D165-6E20-324C-B786-2EEE918775E2}"/>
                </a:ext>
              </a:extLst>
            </p:cNvPr>
            <p:cNvGrpSpPr/>
            <p:nvPr/>
          </p:nvGrpSpPr>
          <p:grpSpPr>
            <a:xfrm>
              <a:off x="5844773" y="2753079"/>
              <a:ext cx="445418" cy="805431"/>
              <a:chOff x="5844773" y="2753079"/>
              <a:chExt cx="445418" cy="805431"/>
            </a:xfrm>
          </p:grpSpPr>
          <p:sp>
            <p:nvSpPr>
              <p:cNvPr id="159" name="Freeform 158">
                <a:extLst>
                  <a:ext uri="{FF2B5EF4-FFF2-40B4-BE49-F238E27FC236}">
                    <a16:creationId xmlns:a16="http://schemas.microsoft.com/office/drawing/2014/main" id="{52F99854-4442-154A-8709-D614DDF0093A}"/>
                  </a:ext>
                </a:extLst>
              </p:cNvPr>
              <p:cNvSpPr/>
              <p:nvPr/>
            </p:nvSpPr>
            <p:spPr>
              <a:xfrm rot="20914704" flipH="1">
                <a:off x="5844773" y="2761500"/>
                <a:ext cx="395416" cy="797010"/>
              </a:xfrm>
              <a:custGeom>
                <a:avLst/>
                <a:gdLst>
                  <a:gd name="connsiteX0" fmla="*/ 395416 w 395416"/>
                  <a:gd name="connsiteY0" fmla="*/ 797010 h 797010"/>
                  <a:gd name="connsiteX1" fmla="*/ 315097 w 395416"/>
                  <a:gd name="connsiteY1" fmla="*/ 691978 h 797010"/>
                  <a:gd name="connsiteX2" fmla="*/ 154459 w 395416"/>
                  <a:gd name="connsiteY2" fmla="*/ 568410 h 797010"/>
                  <a:gd name="connsiteX3" fmla="*/ 55605 w 395416"/>
                  <a:gd name="connsiteY3" fmla="*/ 389237 h 797010"/>
                  <a:gd name="connsiteX4" fmla="*/ 0 w 395416"/>
                  <a:gd name="connsiteY4" fmla="*/ 0 h 797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16" h="797010">
                    <a:moveTo>
                      <a:pt x="395416" y="797010"/>
                    </a:moveTo>
                    <a:cubicBezTo>
                      <a:pt x="375336" y="763544"/>
                      <a:pt x="355256" y="730078"/>
                      <a:pt x="315097" y="691978"/>
                    </a:cubicBezTo>
                    <a:cubicBezTo>
                      <a:pt x="274938" y="653878"/>
                      <a:pt x="197708" y="618867"/>
                      <a:pt x="154459" y="568410"/>
                    </a:cubicBezTo>
                    <a:cubicBezTo>
                      <a:pt x="111210" y="517953"/>
                      <a:pt x="81348" y="483972"/>
                      <a:pt x="55605" y="389237"/>
                    </a:cubicBezTo>
                    <a:cubicBezTo>
                      <a:pt x="29862" y="294502"/>
                      <a:pt x="14931" y="147251"/>
                      <a:pt x="0" y="0"/>
                    </a:cubicBezTo>
                  </a:path>
                </a:pathLst>
              </a:custGeom>
              <a:noFill/>
              <a:ln w="38100">
                <a:gradFill>
                  <a:gsLst>
                    <a:gs pos="0">
                      <a:schemeClr val="accent4">
                        <a:lumMod val="75000"/>
                      </a:schemeClr>
                    </a:gs>
                    <a:gs pos="100000">
                      <a:schemeClr val="accent4">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Oval 166">
                <a:extLst>
                  <a:ext uri="{FF2B5EF4-FFF2-40B4-BE49-F238E27FC236}">
                    <a16:creationId xmlns:a16="http://schemas.microsoft.com/office/drawing/2014/main" id="{FBC0CC41-6CF5-3946-BB94-91989C51CF7E}"/>
                  </a:ext>
                </a:extLst>
              </p:cNvPr>
              <p:cNvSpPr/>
              <p:nvPr/>
            </p:nvSpPr>
            <p:spPr>
              <a:xfrm rot="20914704" flipH="1">
                <a:off x="6029787" y="3105713"/>
                <a:ext cx="260404" cy="264575"/>
              </a:xfrm>
              <a:prstGeom prst="ellipse">
                <a:avLst/>
              </a:prstGeom>
              <a:gradFill>
                <a:gsLst>
                  <a:gs pos="0">
                    <a:schemeClr val="accent4">
                      <a:lumMod val="75000"/>
                    </a:schemeClr>
                  </a:gs>
                  <a:gs pos="100000">
                    <a:schemeClr val="accent4">
                      <a:lumMod val="60000"/>
                      <a:lumOff val="40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 name="Rectangle 182">
                <a:extLst>
                  <a:ext uri="{FF2B5EF4-FFF2-40B4-BE49-F238E27FC236}">
                    <a16:creationId xmlns:a16="http://schemas.microsoft.com/office/drawing/2014/main" id="{51E2EBDD-5BFC-3647-A26A-A639CC44404C}"/>
                  </a:ext>
                </a:extLst>
              </p:cNvPr>
              <p:cNvSpPr/>
              <p:nvPr/>
            </p:nvSpPr>
            <p:spPr>
              <a:xfrm rot="21109787">
                <a:off x="6129782" y="2753079"/>
                <a:ext cx="80710" cy="11121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6" name="Group 65">
              <a:extLst>
                <a:ext uri="{FF2B5EF4-FFF2-40B4-BE49-F238E27FC236}">
                  <a16:creationId xmlns:a16="http://schemas.microsoft.com/office/drawing/2014/main" id="{E015FE64-5706-E84D-AA04-563E222DF2E0}"/>
                </a:ext>
              </a:extLst>
            </p:cNvPr>
            <p:cNvGrpSpPr/>
            <p:nvPr/>
          </p:nvGrpSpPr>
          <p:grpSpPr>
            <a:xfrm>
              <a:off x="5781848" y="3015049"/>
              <a:ext cx="155573" cy="630194"/>
              <a:chOff x="5781848" y="3015049"/>
              <a:chExt cx="155573" cy="630194"/>
            </a:xfrm>
          </p:grpSpPr>
          <p:sp>
            <p:nvSpPr>
              <p:cNvPr id="47" name="Freeform 46">
                <a:extLst>
                  <a:ext uri="{FF2B5EF4-FFF2-40B4-BE49-F238E27FC236}">
                    <a16:creationId xmlns:a16="http://schemas.microsoft.com/office/drawing/2014/main" id="{9F21328C-4F04-DF42-96C0-7934CC4BA022}"/>
                  </a:ext>
                </a:extLst>
              </p:cNvPr>
              <p:cNvSpPr/>
              <p:nvPr/>
            </p:nvSpPr>
            <p:spPr>
              <a:xfrm>
                <a:off x="5821454" y="3015049"/>
                <a:ext cx="115967" cy="630194"/>
              </a:xfrm>
              <a:custGeom>
                <a:avLst/>
                <a:gdLst>
                  <a:gd name="connsiteX0" fmla="*/ 115967 w 115967"/>
                  <a:gd name="connsiteY0" fmla="*/ 630194 h 630194"/>
                  <a:gd name="connsiteX1" fmla="*/ 54183 w 115967"/>
                  <a:gd name="connsiteY1" fmla="*/ 352167 h 630194"/>
                  <a:gd name="connsiteX2" fmla="*/ 4756 w 115967"/>
                  <a:gd name="connsiteY2" fmla="*/ 117389 h 630194"/>
                  <a:gd name="connsiteX3" fmla="*/ 4756 w 115967"/>
                  <a:gd name="connsiteY3" fmla="*/ 0 h 630194"/>
                </a:gdLst>
                <a:ahLst/>
                <a:cxnLst>
                  <a:cxn ang="0">
                    <a:pos x="connsiteX0" y="connsiteY0"/>
                  </a:cxn>
                  <a:cxn ang="0">
                    <a:pos x="connsiteX1" y="connsiteY1"/>
                  </a:cxn>
                  <a:cxn ang="0">
                    <a:pos x="connsiteX2" y="connsiteY2"/>
                  </a:cxn>
                  <a:cxn ang="0">
                    <a:pos x="connsiteX3" y="connsiteY3"/>
                  </a:cxn>
                </a:cxnLst>
                <a:rect l="l" t="t" r="r" b="b"/>
                <a:pathLst>
                  <a:path w="115967" h="630194">
                    <a:moveTo>
                      <a:pt x="115967" y="630194"/>
                    </a:moveTo>
                    <a:cubicBezTo>
                      <a:pt x="94342" y="533914"/>
                      <a:pt x="72718" y="437634"/>
                      <a:pt x="54183" y="352167"/>
                    </a:cubicBezTo>
                    <a:cubicBezTo>
                      <a:pt x="35648" y="266700"/>
                      <a:pt x="12994" y="176084"/>
                      <a:pt x="4756" y="117389"/>
                    </a:cubicBezTo>
                    <a:cubicBezTo>
                      <a:pt x="-3482" y="58694"/>
                      <a:pt x="637" y="29347"/>
                      <a:pt x="4756" y="0"/>
                    </a:cubicBezTo>
                  </a:path>
                </a:pathLst>
              </a:custGeom>
              <a:noFill/>
              <a:ln w="38100">
                <a:gradFill>
                  <a:gsLst>
                    <a:gs pos="0">
                      <a:schemeClr val="accent4">
                        <a:lumMod val="60000"/>
                        <a:lumOff val="40000"/>
                      </a:schemeClr>
                    </a:gs>
                    <a:gs pos="100000">
                      <a:schemeClr val="accent4">
                        <a:lumMod val="7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 name="Rectangle 156">
                <a:extLst>
                  <a:ext uri="{FF2B5EF4-FFF2-40B4-BE49-F238E27FC236}">
                    <a16:creationId xmlns:a16="http://schemas.microsoft.com/office/drawing/2014/main" id="{6426B41D-47E4-8D49-81B3-68A8BAC60F43}"/>
                  </a:ext>
                </a:extLst>
              </p:cNvPr>
              <p:cNvSpPr/>
              <p:nvPr/>
            </p:nvSpPr>
            <p:spPr>
              <a:xfrm>
                <a:off x="5781848" y="3036571"/>
                <a:ext cx="80710" cy="11121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64">
              <a:extLst>
                <a:ext uri="{FF2B5EF4-FFF2-40B4-BE49-F238E27FC236}">
                  <a16:creationId xmlns:a16="http://schemas.microsoft.com/office/drawing/2014/main" id="{C6832EE8-BC1E-8A4B-920C-7B3963B3FD63}"/>
                </a:ext>
              </a:extLst>
            </p:cNvPr>
            <p:cNvGrpSpPr/>
            <p:nvPr/>
          </p:nvGrpSpPr>
          <p:grpSpPr>
            <a:xfrm>
              <a:off x="5486009" y="2817341"/>
              <a:ext cx="426699" cy="797010"/>
              <a:chOff x="5486009" y="2817341"/>
              <a:chExt cx="426699" cy="797010"/>
            </a:xfrm>
          </p:grpSpPr>
          <p:sp>
            <p:nvSpPr>
              <p:cNvPr id="44" name="Freeform 43">
                <a:extLst>
                  <a:ext uri="{FF2B5EF4-FFF2-40B4-BE49-F238E27FC236}">
                    <a16:creationId xmlns:a16="http://schemas.microsoft.com/office/drawing/2014/main" id="{F3BE5E5A-1390-034A-8882-DB5C08A2F999}"/>
                  </a:ext>
                </a:extLst>
              </p:cNvPr>
              <p:cNvSpPr/>
              <p:nvPr/>
            </p:nvSpPr>
            <p:spPr>
              <a:xfrm>
                <a:off x="5517292" y="2817341"/>
                <a:ext cx="395416" cy="797010"/>
              </a:xfrm>
              <a:custGeom>
                <a:avLst/>
                <a:gdLst>
                  <a:gd name="connsiteX0" fmla="*/ 395416 w 395416"/>
                  <a:gd name="connsiteY0" fmla="*/ 797010 h 797010"/>
                  <a:gd name="connsiteX1" fmla="*/ 315097 w 395416"/>
                  <a:gd name="connsiteY1" fmla="*/ 691978 h 797010"/>
                  <a:gd name="connsiteX2" fmla="*/ 154459 w 395416"/>
                  <a:gd name="connsiteY2" fmla="*/ 568410 h 797010"/>
                  <a:gd name="connsiteX3" fmla="*/ 55605 w 395416"/>
                  <a:gd name="connsiteY3" fmla="*/ 389237 h 797010"/>
                  <a:gd name="connsiteX4" fmla="*/ 0 w 395416"/>
                  <a:gd name="connsiteY4" fmla="*/ 0 h 797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16" h="797010">
                    <a:moveTo>
                      <a:pt x="395416" y="797010"/>
                    </a:moveTo>
                    <a:cubicBezTo>
                      <a:pt x="375336" y="763544"/>
                      <a:pt x="355256" y="730078"/>
                      <a:pt x="315097" y="691978"/>
                    </a:cubicBezTo>
                    <a:cubicBezTo>
                      <a:pt x="274938" y="653878"/>
                      <a:pt x="197708" y="618867"/>
                      <a:pt x="154459" y="568410"/>
                    </a:cubicBezTo>
                    <a:cubicBezTo>
                      <a:pt x="111210" y="517953"/>
                      <a:pt x="81348" y="483972"/>
                      <a:pt x="55605" y="389237"/>
                    </a:cubicBezTo>
                    <a:cubicBezTo>
                      <a:pt x="29862" y="294502"/>
                      <a:pt x="14931" y="147251"/>
                      <a:pt x="0" y="0"/>
                    </a:cubicBezTo>
                  </a:path>
                </a:pathLst>
              </a:custGeom>
              <a:noFill/>
              <a:ln w="38100">
                <a:gradFill>
                  <a:gsLst>
                    <a:gs pos="0">
                      <a:schemeClr val="accent2">
                        <a:lumMod val="75000"/>
                      </a:schemeClr>
                    </a:gs>
                    <a:gs pos="100000">
                      <a:schemeClr val="accent2">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74D800C5-4CDA-3E47-96F8-B87B5620C4C8}"/>
                  </a:ext>
                </a:extLst>
              </p:cNvPr>
              <p:cNvSpPr/>
              <p:nvPr/>
            </p:nvSpPr>
            <p:spPr>
              <a:xfrm>
                <a:off x="5492187" y="3156814"/>
                <a:ext cx="260404" cy="264575"/>
              </a:xfrm>
              <a:prstGeom prst="ellipse">
                <a:avLst/>
              </a:prstGeom>
              <a:gradFill>
                <a:gsLst>
                  <a:gs pos="0">
                    <a:schemeClr val="accent2">
                      <a:lumMod val="75000"/>
                    </a:schemeClr>
                  </a:gs>
                  <a:gs pos="100000">
                    <a:schemeClr val="accent2">
                      <a:lumMod val="60000"/>
                      <a:lumOff val="40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677B669E-560F-1445-A46B-9FAA023C42CF}"/>
                  </a:ext>
                </a:extLst>
              </p:cNvPr>
              <p:cNvSpPr/>
              <p:nvPr/>
            </p:nvSpPr>
            <p:spPr>
              <a:xfrm rot="21266194">
                <a:off x="5486009" y="2847681"/>
                <a:ext cx="80710" cy="1112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2" name="Trapezoid 41">
              <a:extLst>
                <a:ext uri="{FF2B5EF4-FFF2-40B4-BE49-F238E27FC236}">
                  <a16:creationId xmlns:a16="http://schemas.microsoft.com/office/drawing/2014/main" id="{03B52830-9848-854E-A152-FF32A85E9164}"/>
                </a:ext>
              </a:extLst>
            </p:cNvPr>
            <p:cNvSpPr/>
            <p:nvPr/>
          </p:nvSpPr>
          <p:spPr>
            <a:xfrm rot="10019039">
              <a:off x="5876871" y="3568013"/>
              <a:ext cx="111211" cy="179173"/>
            </a:xfrm>
            <a:prstGeom prst="trapezoid">
              <a:avLst/>
            </a:prstGeom>
            <a:gradFill>
              <a:gsLst>
                <a:gs pos="0">
                  <a:schemeClr val="accent4">
                    <a:lumMod val="75000"/>
                  </a:schemeClr>
                </a:gs>
                <a:gs pos="100000">
                  <a:schemeClr val="accent4">
                    <a:lumMod val="60000"/>
                    <a:lumOff val="40000"/>
                  </a:schemeClr>
                </a:gs>
              </a:gsLst>
              <a:lin ang="7200000" scaled="0"/>
            </a:gra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4" name="Group 63">
              <a:extLst>
                <a:ext uri="{FF2B5EF4-FFF2-40B4-BE49-F238E27FC236}">
                  <a16:creationId xmlns:a16="http://schemas.microsoft.com/office/drawing/2014/main" id="{08AFDBFC-A6A6-0F4F-900D-56C3CDD13612}"/>
                </a:ext>
              </a:extLst>
            </p:cNvPr>
            <p:cNvGrpSpPr/>
            <p:nvPr/>
          </p:nvGrpSpPr>
          <p:grpSpPr>
            <a:xfrm>
              <a:off x="5348168" y="3317667"/>
              <a:ext cx="646163" cy="710514"/>
              <a:chOff x="5348168" y="3317667"/>
              <a:chExt cx="646163" cy="710514"/>
            </a:xfrm>
          </p:grpSpPr>
          <p:sp>
            <p:nvSpPr>
              <p:cNvPr id="43" name="Freeform 42">
                <a:extLst>
                  <a:ext uri="{FF2B5EF4-FFF2-40B4-BE49-F238E27FC236}">
                    <a16:creationId xmlns:a16="http://schemas.microsoft.com/office/drawing/2014/main" id="{A58B4515-34F5-B34E-97D0-64FF689CF8FD}"/>
                  </a:ext>
                </a:extLst>
              </p:cNvPr>
              <p:cNvSpPr/>
              <p:nvPr/>
            </p:nvSpPr>
            <p:spPr>
              <a:xfrm>
                <a:off x="5361611" y="3317667"/>
                <a:ext cx="632720" cy="710514"/>
              </a:xfrm>
              <a:custGeom>
                <a:avLst/>
                <a:gdLst>
                  <a:gd name="connsiteX0" fmla="*/ 630195 w 632720"/>
                  <a:gd name="connsiteY0" fmla="*/ 710514 h 710514"/>
                  <a:gd name="connsiteX1" fmla="*/ 611660 w 632720"/>
                  <a:gd name="connsiteY1" fmla="*/ 599303 h 710514"/>
                  <a:gd name="connsiteX2" fmla="*/ 475735 w 632720"/>
                  <a:gd name="connsiteY2" fmla="*/ 506627 h 710514"/>
                  <a:gd name="connsiteX3" fmla="*/ 185351 w 632720"/>
                  <a:gd name="connsiteY3" fmla="*/ 339811 h 710514"/>
                  <a:gd name="connsiteX4" fmla="*/ 0 w 632720"/>
                  <a:gd name="connsiteY4" fmla="*/ 0 h 710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720" h="710514">
                    <a:moveTo>
                      <a:pt x="630195" y="710514"/>
                    </a:moveTo>
                    <a:cubicBezTo>
                      <a:pt x="633799" y="671899"/>
                      <a:pt x="637403" y="633284"/>
                      <a:pt x="611660" y="599303"/>
                    </a:cubicBezTo>
                    <a:cubicBezTo>
                      <a:pt x="585917" y="565322"/>
                      <a:pt x="546786" y="549876"/>
                      <a:pt x="475735" y="506627"/>
                    </a:cubicBezTo>
                    <a:cubicBezTo>
                      <a:pt x="404683" y="463378"/>
                      <a:pt x="264640" y="424249"/>
                      <a:pt x="185351" y="339811"/>
                    </a:cubicBezTo>
                    <a:cubicBezTo>
                      <a:pt x="106062" y="255373"/>
                      <a:pt x="53031" y="127686"/>
                      <a:pt x="0" y="0"/>
                    </a:cubicBezTo>
                  </a:path>
                </a:pathLst>
              </a:custGeom>
              <a:noFill/>
              <a:ln w="31750">
                <a:gradFill>
                  <a:gsLst>
                    <a:gs pos="100000">
                      <a:schemeClr val="accent4">
                        <a:lumMod val="60000"/>
                        <a:lumOff val="40000"/>
                      </a:schemeClr>
                    </a:gs>
                    <a:gs pos="0">
                      <a:schemeClr val="accent4">
                        <a:lumMod val="75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Rectangle 155">
                <a:extLst>
                  <a:ext uri="{FF2B5EF4-FFF2-40B4-BE49-F238E27FC236}">
                    <a16:creationId xmlns:a16="http://schemas.microsoft.com/office/drawing/2014/main" id="{91BC1744-3C91-2D48-B6ED-B699FAD00535}"/>
                  </a:ext>
                </a:extLst>
              </p:cNvPr>
              <p:cNvSpPr/>
              <p:nvPr/>
            </p:nvSpPr>
            <p:spPr>
              <a:xfrm rot="20250591">
                <a:off x="5348168" y="3327495"/>
                <a:ext cx="80710" cy="11121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75" name="Rectangle 174">
            <a:extLst>
              <a:ext uri="{FF2B5EF4-FFF2-40B4-BE49-F238E27FC236}">
                <a16:creationId xmlns:a16="http://schemas.microsoft.com/office/drawing/2014/main" id="{C1AE0669-ED6C-B445-88DE-2AFBA69FD407}"/>
              </a:ext>
            </a:extLst>
          </p:cNvPr>
          <p:cNvSpPr/>
          <p:nvPr/>
        </p:nvSpPr>
        <p:spPr>
          <a:xfrm>
            <a:off x="4290019" y="3018724"/>
            <a:ext cx="923335"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D7D31">
                    <a:lumMod val="75000"/>
                  </a:srgbClr>
                </a:solidFill>
                <a:effectLst/>
                <a:uLnTx/>
                <a:uFillTx/>
                <a:latin typeface="Corbel" panose="020B0503020204020204" pitchFamily="34" charset="0"/>
                <a:ea typeface="+mn-ea"/>
                <a:cs typeface="+mn-cs"/>
              </a:rPr>
              <a:t>ESOPHAGEAL</a:t>
            </a: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balloon port</a:t>
            </a:r>
            <a:endParaRPr kumimoji="0" lang="en-US" sz="900" b="0" i="0" u="none" strike="noStrike" kern="1200" cap="small" spc="0" normalizeH="0" baseline="0" noProof="0" dirty="0">
              <a:ln>
                <a:noFill/>
              </a:ln>
              <a:solidFill>
                <a:prstClr val="black"/>
              </a:solidFill>
              <a:effectLst/>
              <a:uLnTx/>
              <a:uFillTx/>
              <a:latin typeface="Corbel" panose="020B0503020204020204" pitchFamily="34" charset="0"/>
              <a:ea typeface="+mn-ea"/>
              <a:cs typeface="Futura Medium" panose="020B0602020204020303" pitchFamily="34" charset="-79"/>
            </a:endParaRPr>
          </a:p>
        </p:txBody>
      </p:sp>
      <p:sp>
        <p:nvSpPr>
          <p:cNvPr id="177" name="Rectangle 176">
            <a:extLst>
              <a:ext uri="{FF2B5EF4-FFF2-40B4-BE49-F238E27FC236}">
                <a16:creationId xmlns:a16="http://schemas.microsoft.com/office/drawing/2014/main" id="{FB789501-604F-9D47-A89F-29EF044F9FF2}"/>
              </a:ext>
            </a:extLst>
          </p:cNvPr>
          <p:cNvSpPr/>
          <p:nvPr/>
        </p:nvSpPr>
        <p:spPr>
          <a:xfrm>
            <a:off x="7722306" y="850514"/>
            <a:ext cx="881572"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Suction canister</a:t>
            </a:r>
            <a:endParaRPr kumimoji="0" lang="en-US" sz="900" b="0" i="0" u="none" strike="noStrike" kern="1200" cap="small" spc="0" normalizeH="0" baseline="0" noProof="0" dirty="0">
              <a:ln>
                <a:noFill/>
              </a:ln>
              <a:solidFill>
                <a:prstClr val="black"/>
              </a:solidFill>
              <a:effectLst/>
              <a:uLnTx/>
              <a:uFillTx/>
              <a:latin typeface="Corbel" panose="020B0503020204020204" pitchFamily="34" charset="0"/>
              <a:ea typeface="+mn-ea"/>
              <a:cs typeface="Futura Medium" panose="020B0602020204020303" pitchFamily="34" charset="-79"/>
            </a:endParaRPr>
          </a:p>
        </p:txBody>
      </p:sp>
      <p:sp>
        <p:nvSpPr>
          <p:cNvPr id="178" name="Freeform 177">
            <a:extLst>
              <a:ext uri="{FF2B5EF4-FFF2-40B4-BE49-F238E27FC236}">
                <a16:creationId xmlns:a16="http://schemas.microsoft.com/office/drawing/2014/main" id="{5130D874-4CB1-9E42-8E11-A6FBEBFE7315}"/>
              </a:ext>
            </a:extLst>
          </p:cNvPr>
          <p:cNvSpPr/>
          <p:nvPr/>
        </p:nvSpPr>
        <p:spPr>
          <a:xfrm rot="5400000" flipH="1" flipV="1">
            <a:off x="5202363" y="3120077"/>
            <a:ext cx="140176" cy="381724"/>
          </a:xfrm>
          <a:custGeom>
            <a:avLst/>
            <a:gdLst>
              <a:gd name="connsiteX0" fmla="*/ 173620 w 230183"/>
              <a:gd name="connsiteY0" fmla="*/ 0 h 393539"/>
              <a:gd name="connsiteX1" fmla="*/ 219919 w 230183"/>
              <a:gd name="connsiteY1" fmla="*/ 254643 h 393539"/>
              <a:gd name="connsiteX2" fmla="*/ 0 w 230183"/>
              <a:gd name="connsiteY2" fmla="*/ 393539 h 393539"/>
            </a:gdLst>
            <a:ahLst/>
            <a:cxnLst>
              <a:cxn ang="0">
                <a:pos x="connsiteX0" y="connsiteY0"/>
              </a:cxn>
              <a:cxn ang="0">
                <a:pos x="connsiteX1" y="connsiteY1"/>
              </a:cxn>
              <a:cxn ang="0">
                <a:pos x="connsiteX2" y="connsiteY2"/>
              </a:cxn>
            </a:cxnLst>
            <a:rect l="l" t="t" r="r" b="b"/>
            <a:pathLst>
              <a:path w="230183" h="393539">
                <a:moveTo>
                  <a:pt x="173620" y="0"/>
                </a:moveTo>
                <a:cubicBezTo>
                  <a:pt x="211238" y="94526"/>
                  <a:pt x="248856" y="189053"/>
                  <a:pt x="219919" y="254643"/>
                </a:cubicBezTo>
                <a:cubicBezTo>
                  <a:pt x="190982" y="320233"/>
                  <a:pt x="95491" y="356886"/>
                  <a:pt x="0" y="393539"/>
                </a:cubicBezTo>
              </a:path>
            </a:pathLst>
          </a:custGeom>
          <a:noFill/>
          <a:ln w="12700">
            <a:solidFill>
              <a:schemeClr val="tx1">
                <a:lumMod val="50000"/>
                <a:lumOff val="50000"/>
              </a:schemeClr>
            </a:solidFill>
            <a:headEnd w="lg"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Freeform 178">
            <a:extLst>
              <a:ext uri="{FF2B5EF4-FFF2-40B4-BE49-F238E27FC236}">
                <a16:creationId xmlns:a16="http://schemas.microsoft.com/office/drawing/2014/main" id="{86DDBE35-B574-A44F-A195-11A4FBE86E2D}"/>
              </a:ext>
            </a:extLst>
          </p:cNvPr>
          <p:cNvSpPr/>
          <p:nvPr/>
        </p:nvSpPr>
        <p:spPr>
          <a:xfrm rot="5400000" flipH="1" flipV="1">
            <a:off x="5162007" y="3706256"/>
            <a:ext cx="122476" cy="258468"/>
          </a:xfrm>
          <a:custGeom>
            <a:avLst/>
            <a:gdLst>
              <a:gd name="connsiteX0" fmla="*/ 173620 w 230183"/>
              <a:gd name="connsiteY0" fmla="*/ 0 h 393539"/>
              <a:gd name="connsiteX1" fmla="*/ 219919 w 230183"/>
              <a:gd name="connsiteY1" fmla="*/ 254643 h 393539"/>
              <a:gd name="connsiteX2" fmla="*/ 0 w 230183"/>
              <a:gd name="connsiteY2" fmla="*/ 393539 h 393539"/>
            </a:gdLst>
            <a:ahLst/>
            <a:cxnLst>
              <a:cxn ang="0">
                <a:pos x="connsiteX0" y="connsiteY0"/>
              </a:cxn>
              <a:cxn ang="0">
                <a:pos x="connsiteX1" y="connsiteY1"/>
              </a:cxn>
              <a:cxn ang="0">
                <a:pos x="connsiteX2" y="connsiteY2"/>
              </a:cxn>
            </a:cxnLst>
            <a:rect l="l" t="t" r="r" b="b"/>
            <a:pathLst>
              <a:path w="230183" h="393539">
                <a:moveTo>
                  <a:pt x="173620" y="0"/>
                </a:moveTo>
                <a:cubicBezTo>
                  <a:pt x="211238" y="94526"/>
                  <a:pt x="248856" y="189053"/>
                  <a:pt x="219919" y="254643"/>
                </a:cubicBezTo>
                <a:cubicBezTo>
                  <a:pt x="190982" y="320233"/>
                  <a:pt x="95491" y="356886"/>
                  <a:pt x="0" y="393539"/>
                </a:cubicBezTo>
              </a:path>
            </a:pathLst>
          </a:custGeom>
          <a:noFill/>
          <a:ln w="12700">
            <a:solidFill>
              <a:schemeClr val="tx1">
                <a:lumMod val="50000"/>
                <a:lumOff val="50000"/>
              </a:schemeClr>
            </a:solidFill>
            <a:headEnd w="lg"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Freeform 180">
            <a:extLst>
              <a:ext uri="{FF2B5EF4-FFF2-40B4-BE49-F238E27FC236}">
                <a16:creationId xmlns:a16="http://schemas.microsoft.com/office/drawing/2014/main" id="{2F64F2E2-685D-6943-976D-4104DE8E78F2}"/>
              </a:ext>
            </a:extLst>
          </p:cNvPr>
          <p:cNvSpPr/>
          <p:nvPr/>
        </p:nvSpPr>
        <p:spPr>
          <a:xfrm rot="5001649">
            <a:off x="5552455" y="3059441"/>
            <a:ext cx="692265" cy="241749"/>
          </a:xfrm>
          <a:custGeom>
            <a:avLst/>
            <a:gdLst>
              <a:gd name="connsiteX0" fmla="*/ 6110 w 222010"/>
              <a:gd name="connsiteY0" fmla="*/ 0 h 406400"/>
              <a:gd name="connsiteX1" fmla="*/ 6110 w 222010"/>
              <a:gd name="connsiteY1" fmla="*/ 177800 h 406400"/>
              <a:gd name="connsiteX2" fmla="*/ 69610 w 222010"/>
              <a:gd name="connsiteY2" fmla="*/ 317500 h 406400"/>
              <a:gd name="connsiteX3" fmla="*/ 222010 w 22201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222010" h="406400">
                <a:moveTo>
                  <a:pt x="6110" y="0"/>
                </a:moveTo>
                <a:cubicBezTo>
                  <a:pt x="818" y="62441"/>
                  <a:pt x="-4473" y="124883"/>
                  <a:pt x="6110" y="177800"/>
                </a:cubicBezTo>
                <a:cubicBezTo>
                  <a:pt x="16693" y="230717"/>
                  <a:pt x="33627" y="279400"/>
                  <a:pt x="69610" y="317500"/>
                </a:cubicBezTo>
                <a:cubicBezTo>
                  <a:pt x="105593" y="355600"/>
                  <a:pt x="163801" y="381000"/>
                  <a:pt x="222010" y="406400"/>
                </a:cubicBezTo>
              </a:path>
            </a:pathLst>
          </a:custGeom>
          <a:noFill/>
          <a:ln>
            <a:solidFill>
              <a:schemeClr val="tx1">
                <a:lumMod val="50000"/>
                <a:lumOff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 name="Rectangle 181">
            <a:extLst>
              <a:ext uri="{FF2B5EF4-FFF2-40B4-BE49-F238E27FC236}">
                <a16:creationId xmlns:a16="http://schemas.microsoft.com/office/drawing/2014/main" id="{80AE6CD1-90D2-F34A-91B9-C236E6D67D8E}"/>
              </a:ext>
            </a:extLst>
          </p:cNvPr>
          <p:cNvSpPr/>
          <p:nvPr/>
        </p:nvSpPr>
        <p:spPr>
          <a:xfrm>
            <a:off x="5843649" y="2566736"/>
            <a:ext cx="785548" cy="5078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C000">
                    <a:lumMod val="75000"/>
                  </a:srgbClr>
                </a:solidFill>
                <a:effectLst/>
                <a:uLnTx/>
                <a:uFillTx/>
                <a:latin typeface="Corbel" panose="020B0503020204020204" pitchFamily="34" charset="0"/>
                <a:ea typeface="+mn-ea"/>
                <a:cs typeface="+mn-cs"/>
              </a:rPr>
              <a:t>GASTRIC</a:t>
            </a: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aspiration port</a:t>
            </a:r>
            <a:endParaRPr kumimoji="0" lang="en-US" sz="900" b="0" i="0" u="none" strike="noStrike" kern="1200" cap="small" spc="0" normalizeH="0" baseline="0" noProof="0" dirty="0">
              <a:ln>
                <a:noFill/>
              </a:ln>
              <a:solidFill>
                <a:prstClr val="black"/>
              </a:solidFill>
              <a:effectLst/>
              <a:uLnTx/>
              <a:uFillTx/>
              <a:latin typeface="Corbel" panose="020B0503020204020204" pitchFamily="34" charset="0"/>
              <a:ea typeface="+mn-ea"/>
              <a:cs typeface="Futura Medium" panose="020B0602020204020303" pitchFamily="34" charset="-79"/>
            </a:endParaRPr>
          </a:p>
        </p:txBody>
      </p:sp>
      <p:sp>
        <p:nvSpPr>
          <p:cNvPr id="185" name="Rectangle 184">
            <a:extLst>
              <a:ext uri="{FF2B5EF4-FFF2-40B4-BE49-F238E27FC236}">
                <a16:creationId xmlns:a16="http://schemas.microsoft.com/office/drawing/2014/main" id="{21C21990-5B41-B849-BFB1-42F55C7ECEFA}"/>
              </a:ext>
            </a:extLst>
          </p:cNvPr>
          <p:cNvSpPr/>
          <p:nvPr/>
        </p:nvSpPr>
        <p:spPr>
          <a:xfrm>
            <a:off x="6320992" y="2956290"/>
            <a:ext cx="738072" cy="5078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DCB12D"/>
                </a:solidFill>
                <a:effectLst/>
                <a:uLnTx/>
                <a:uFillTx/>
                <a:latin typeface="Corbel" panose="020B0503020204020204" pitchFamily="34" charset="0"/>
                <a:ea typeface="+mn-ea"/>
                <a:cs typeface="+mn-cs"/>
              </a:rPr>
              <a:t>GASTRIC</a:t>
            </a: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balloon port</a:t>
            </a:r>
            <a:endParaRPr kumimoji="0" lang="en-US" sz="900" b="0" i="0" u="none" strike="noStrike" kern="1200" cap="small" spc="0" normalizeH="0" baseline="0" noProof="0" dirty="0">
              <a:ln>
                <a:noFill/>
              </a:ln>
              <a:solidFill>
                <a:prstClr val="black"/>
              </a:solidFill>
              <a:effectLst/>
              <a:uLnTx/>
              <a:uFillTx/>
              <a:latin typeface="Corbel" panose="020B0503020204020204" pitchFamily="34" charset="0"/>
              <a:ea typeface="+mn-ea"/>
              <a:cs typeface="Futura Medium" panose="020B0602020204020303" pitchFamily="34" charset="-79"/>
            </a:endParaRPr>
          </a:p>
        </p:txBody>
      </p:sp>
      <p:sp>
        <p:nvSpPr>
          <p:cNvPr id="186" name="Freeform 185">
            <a:extLst>
              <a:ext uri="{FF2B5EF4-FFF2-40B4-BE49-F238E27FC236}">
                <a16:creationId xmlns:a16="http://schemas.microsoft.com/office/drawing/2014/main" id="{57A28B8D-9FEC-AB46-9D5E-51AF8C46A2BA}"/>
              </a:ext>
            </a:extLst>
          </p:cNvPr>
          <p:cNvSpPr/>
          <p:nvPr/>
        </p:nvSpPr>
        <p:spPr>
          <a:xfrm rot="15230127" flipV="1">
            <a:off x="6248754" y="3082389"/>
            <a:ext cx="122476" cy="258468"/>
          </a:xfrm>
          <a:custGeom>
            <a:avLst/>
            <a:gdLst>
              <a:gd name="connsiteX0" fmla="*/ 173620 w 230183"/>
              <a:gd name="connsiteY0" fmla="*/ 0 h 393539"/>
              <a:gd name="connsiteX1" fmla="*/ 219919 w 230183"/>
              <a:gd name="connsiteY1" fmla="*/ 254643 h 393539"/>
              <a:gd name="connsiteX2" fmla="*/ 0 w 230183"/>
              <a:gd name="connsiteY2" fmla="*/ 393539 h 393539"/>
            </a:gdLst>
            <a:ahLst/>
            <a:cxnLst>
              <a:cxn ang="0">
                <a:pos x="connsiteX0" y="connsiteY0"/>
              </a:cxn>
              <a:cxn ang="0">
                <a:pos x="connsiteX1" y="connsiteY1"/>
              </a:cxn>
              <a:cxn ang="0">
                <a:pos x="connsiteX2" y="connsiteY2"/>
              </a:cxn>
            </a:cxnLst>
            <a:rect l="l" t="t" r="r" b="b"/>
            <a:pathLst>
              <a:path w="230183" h="393539">
                <a:moveTo>
                  <a:pt x="173620" y="0"/>
                </a:moveTo>
                <a:cubicBezTo>
                  <a:pt x="211238" y="94526"/>
                  <a:pt x="248856" y="189053"/>
                  <a:pt x="219919" y="254643"/>
                </a:cubicBezTo>
                <a:cubicBezTo>
                  <a:pt x="190982" y="320233"/>
                  <a:pt x="95491" y="356886"/>
                  <a:pt x="0" y="393539"/>
                </a:cubicBezTo>
              </a:path>
            </a:pathLst>
          </a:custGeom>
          <a:noFill/>
          <a:ln w="12700">
            <a:solidFill>
              <a:schemeClr val="tx1">
                <a:lumMod val="50000"/>
                <a:lumOff val="50000"/>
              </a:schemeClr>
            </a:solidFill>
            <a:headEnd w="lg"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0" name="Straight Connector 49">
            <a:extLst>
              <a:ext uri="{FF2B5EF4-FFF2-40B4-BE49-F238E27FC236}">
                <a16:creationId xmlns:a16="http://schemas.microsoft.com/office/drawing/2014/main" id="{BBE60999-6693-3D41-8E69-52636E264FBC}"/>
              </a:ext>
            </a:extLst>
          </p:cNvPr>
          <p:cNvCxnSpPr>
            <a:cxnSpLocks/>
          </p:cNvCxnSpPr>
          <p:nvPr/>
        </p:nvCxnSpPr>
        <p:spPr>
          <a:xfrm rot="480000" flipH="1">
            <a:off x="7224821" y="5242560"/>
            <a:ext cx="50401" cy="0"/>
          </a:xfrm>
          <a:prstGeom prst="line">
            <a:avLst/>
          </a:prstGeom>
          <a:ln w="254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
        <p:nvSpPr>
          <p:cNvPr id="54" name="Freeform 53">
            <a:extLst>
              <a:ext uri="{FF2B5EF4-FFF2-40B4-BE49-F238E27FC236}">
                <a16:creationId xmlns:a16="http://schemas.microsoft.com/office/drawing/2014/main" id="{E7EFD2A0-3030-6742-8C20-C40FAAF680D7}"/>
              </a:ext>
            </a:extLst>
          </p:cNvPr>
          <p:cNvSpPr/>
          <p:nvPr/>
        </p:nvSpPr>
        <p:spPr>
          <a:xfrm>
            <a:off x="9004300" y="5410835"/>
            <a:ext cx="79375" cy="108191"/>
          </a:xfrm>
          <a:custGeom>
            <a:avLst/>
            <a:gdLst>
              <a:gd name="connsiteX0" fmla="*/ 79375 w 79375"/>
              <a:gd name="connsiteY0" fmla="*/ 0 h 108191"/>
              <a:gd name="connsiteX1" fmla="*/ 41275 w 79375"/>
              <a:gd name="connsiteY1" fmla="*/ 95250 h 108191"/>
              <a:gd name="connsiteX2" fmla="*/ 0 w 79375"/>
              <a:gd name="connsiteY2" fmla="*/ 104775 h 108191"/>
            </a:gdLst>
            <a:ahLst/>
            <a:cxnLst>
              <a:cxn ang="0">
                <a:pos x="connsiteX0" y="connsiteY0"/>
              </a:cxn>
              <a:cxn ang="0">
                <a:pos x="connsiteX1" y="connsiteY1"/>
              </a:cxn>
              <a:cxn ang="0">
                <a:pos x="connsiteX2" y="connsiteY2"/>
              </a:cxn>
            </a:cxnLst>
            <a:rect l="l" t="t" r="r" b="b"/>
            <a:pathLst>
              <a:path w="79375" h="108191">
                <a:moveTo>
                  <a:pt x="79375" y="0"/>
                </a:moveTo>
                <a:cubicBezTo>
                  <a:pt x="66939" y="38894"/>
                  <a:pt x="54504" y="77788"/>
                  <a:pt x="41275" y="95250"/>
                </a:cubicBezTo>
                <a:cubicBezTo>
                  <a:pt x="28046" y="112713"/>
                  <a:pt x="14023" y="108744"/>
                  <a:pt x="0" y="104775"/>
                </a:cubicBezTo>
              </a:path>
            </a:pathLst>
          </a:custGeom>
          <a:noFill/>
          <a:ln w="50800" cap="rnd">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oup 61">
            <a:extLst>
              <a:ext uri="{FF2B5EF4-FFF2-40B4-BE49-F238E27FC236}">
                <a16:creationId xmlns:a16="http://schemas.microsoft.com/office/drawing/2014/main" id="{6689CCCC-2333-7148-ADF6-F2E1B50A78E6}"/>
              </a:ext>
            </a:extLst>
          </p:cNvPr>
          <p:cNvGrpSpPr/>
          <p:nvPr/>
        </p:nvGrpSpPr>
        <p:grpSpPr>
          <a:xfrm>
            <a:off x="9006076" y="5204128"/>
            <a:ext cx="89066" cy="301791"/>
            <a:chOff x="9006076" y="4609768"/>
            <a:chExt cx="89066" cy="301791"/>
          </a:xfrm>
        </p:grpSpPr>
        <p:cxnSp>
          <p:nvCxnSpPr>
            <p:cNvPr id="187" name="Straight Connector 186">
              <a:extLst>
                <a:ext uri="{FF2B5EF4-FFF2-40B4-BE49-F238E27FC236}">
                  <a16:creationId xmlns:a16="http://schemas.microsoft.com/office/drawing/2014/main" id="{AB182C1D-4E80-1A44-9789-B6B8E65C9787}"/>
                </a:ext>
              </a:extLst>
            </p:cNvPr>
            <p:cNvCxnSpPr>
              <a:cxnSpLocks/>
            </p:cNvCxnSpPr>
            <p:nvPr/>
          </p:nvCxnSpPr>
          <p:spPr>
            <a:xfrm rot="600000" flipV="1">
              <a:off x="9095141" y="4714543"/>
              <a:ext cx="1" cy="19382"/>
            </a:xfrm>
            <a:prstGeom prst="line">
              <a:avLst/>
            </a:prstGeom>
            <a:ln w="254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14D19DA0-EA9D-2B48-BC2A-44AF29D97A80}"/>
                </a:ext>
              </a:extLst>
            </p:cNvPr>
            <p:cNvCxnSpPr>
              <a:cxnSpLocks/>
            </p:cNvCxnSpPr>
            <p:nvPr/>
          </p:nvCxnSpPr>
          <p:spPr>
            <a:xfrm rot="1500000" flipV="1">
              <a:off x="9066566" y="4819318"/>
              <a:ext cx="1" cy="19382"/>
            </a:xfrm>
            <a:prstGeom prst="line">
              <a:avLst/>
            </a:prstGeom>
            <a:ln w="254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DF421F31-6D80-734C-A092-DFDA780BA8E2}"/>
                </a:ext>
              </a:extLst>
            </p:cNvPr>
            <p:cNvCxnSpPr>
              <a:cxnSpLocks/>
            </p:cNvCxnSpPr>
            <p:nvPr/>
          </p:nvCxnSpPr>
          <p:spPr>
            <a:xfrm rot="9000000" flipV="1">
              <a:off x="9069741" y="4609768"/>
              <a:ext cx="1" cy="19382"/>
            </a:xfrm>
            <a:prstGeom prst="line">
              <a:avLst/>
            </a:prstGeom>
            <a:ln w="254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5C612A90-A875-8247-9D37-562478947506}"/>
                </a:ext>
              </a:extLst>
            </p:cNvPr>
            <p:cNvCxnSpPr>
              <a:cxnSpLocks/>
            </p:cNvCxnSpPr>
            <p:nvPr/>
          </p:nvCxnSpPr>
          <p:spPr>
            <a:xfrm rot="5400000" flipV="1">
              <a:off x="9015766" y="4901868"/>
              <a:ext cx="1" cy="19382"/>
            </a:xfrm>
            <a:prstGeom prst="line">
              <a:avLst/>
            </a:prstGeom>
            <a:ln w="254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cxnSp>
        <p:nvCxnSpPr>
          <p:cNvPr id="57" name="Straight Connector 56">
            <a:extLst>
              <a:ext uri="{FF2B5EF4-FFF2-40B4-BE49-F238E27FC236}">
                <a16:creationId xmlns:a16="http://schemas.microsoft.com/office/drawing/2014/main" id="{D83589AF-27CC-BC4F-82E8-32981F737782}"/>
              </a:ext>
            </a:extLst>
          </p:cNvPr>
          <p:cNvCxnSpPr>
            <a:stCxn id="36" idx="6"/>
            <a:endCxn id="36" idx="6"/>
          </p:cNvCxnSpPr>
          <p:nvPr/>
        </p:nvCxnSpPr>
        <p:spPr>
          <a:xfrm>
            <a:off x="7040880" y="5223510"/>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297DCF61-DF12-DC47-8D91-9B1177C243D9}"/>
              </a:ext>
            </a:extLst>
          </p:cNvPr>
          <p:cNvGrpSpPr/>
          <p:nvPr/>
        </p:nvGrpSpPr>
        <p:grpSpPr>
          <a:xfrm>
            <a:off x="5883701" y="4545965"/>
            <a:ext cx="1296670" cy="718820"/>
            <a:chOff x="5883701" y="3951605"/>
            <a:chExt cx="1296670" cy="718820"/>
          </a:xfrm>
        </p:grpSpPr>
        <p:cxnSp>
          <p:nvCxnSpPr>
            <p:cNvPr id="60" name="Straight Connector 59">
              <a:extLst>
                <a:ext uri="{FF2B5EF4-FFF2-40B4-BE49-F238E27FC236}">
                  <a16:creationId xmlns:a16="http://schemas.microsoft.com/office/drawing/2014/main" id="{0B8CA9E1-FFC4-0443-98D1-56D5B0ABDD25}"/>
                </a:ext>
              </a:extLst>
            </p:cNvPr>
            <p:cNvCxnSpPr>
              <a:cxnSpLocks/>
            </p:cNvCxnSpPr>
            <p:nvPr/>
          </p:nvCxnSpPr>
          <p:spPr>
            <a:xfrm rot="480000">
              <a:off x="7180371" y="4617085"/>
              <a:ext cx="0" cy="533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AA130A3D-FCA0-9B47-B485-86A96B6A481B}"/>
                </a:ext>
              </a:extLst>
            </p:cNvPr>
            <p:cNvCxnSpPr>
              <a:cxnSpLocks/>
            </p:cNvCxnSpPr>
            <p:nvPr/>
          </p:nvCxnSpPr>
          <p:spPr>
            <a:xfrm rot="480000">
              <a:off x="6964471" y="4591685"/>
              <a:ext cx="0" cy="533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11F30E92-C99B-0F4F-8169-819CB159E30D}"/>
                </a:ext>
              </a:extLst>
            </p:cNvPr>
            <p:cNvCxnSpPr>
              <a:cxnSpLocks/>
            </p:cNvCxnSpPr>
            <p:nvPr/>
          </p:nvCxnSpPr>
          <p:spPr>
            <a:xfrm rot="480000">
              <a:off x="6751746" y="4566285"/>
              <a:ext cx="0" cy="533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8F0578B5-DAB4-DD45-870D-50D1E503FD42}"/>
                </a:ext>
              </a:extLst>
            </p:cNvPr>
            <p:cNvCxnSpPr>
              <a:cxnSpLocks/>
            </p:cNvCxnSpPr>
            <p:nvPr/>
          </p:nvCxnSpPr>
          <p:spPr>
            <a:xfrm rot="360000">
              <a:off x="6532671" y="4547235"/>
              <a:ext cx="0" cy="533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40C7E59-F7BE-EC42-8705-D378157D0F74}"/>
                </a:ext>
              </a:extLst>
            </p:cNvPr>
            <p:cNvCxnSpPr>
              <a:cxnSpLocks/>
            </p:cNvCxnSpPr>
            <p:nvPr/>
          </p:nvCxnSpPr>
          <p:spPr>
            <a:xfrm rot="10200000">
              <a:off x="6313596" y="4569460"/>
              <a:ext cx="0" cy="533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19680B1E-0818-4046-BE84-AE95DC42AEE6}"/>
                </a:ext>
              </a:extLst>
            </p:cNvPr>
            <p:cNvCxnSpPr>
              <a:cxnSpLocks/>
            </p:cNvCxnSpPr>
            <p:nvPr/>
          </p:nvCxnSpPr>
          <p:spPr>
            <a:xfrm rot="1800000">
              <a:off x="6094521" y="4588510"/>
              <a:ext cx="0" cy="533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3105445C-9827-AD45-805D-E346FF503FAE}"/>
                </a:ext>
              </a:extLst>
            </p:cNvPr>
            <p:cNvCxnSpPr>
              <a:cxnSpLocks/>
            </p:cNvCxnSpPr>
            <p:nvPr/>
          </p:nvCxnSpPr>
          <p:spPr>
            <a:xfrm rot="4200000">
              <a:off x="5961171" y="4394835"/>
              <a:ext cx="0" cy="533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54CB7DC9-6EBC-E745-9F36-7D6B0480CA2C}"/>
                </a:ext>
              </a:extLst>
            </p:cNvPr>
            <p:cNvCxnSpPr>
              <a:cxnSpLocks/>
            </p:cNvCxnSpPr>
            <p:nvPr/>
          </p:nvCxnSpPr>
          <p:spPr>
            <a:xfrm rot="6000000">
              <a:off x="5910371" y="4156710"/>
              <a:ext cx="0" cy="533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EB36EF53-9A84-0945-B865-0995C9C94E5B}"/>
                </a:ext>
              </a:extLst>
            </p:cNvPr>
            <p:cNvCxnSpPr>
              <a:cxnSpLocks/>
            </p:cNvCxnSpPr>
            <p:nvPr/>
          </p:nvCxnSpPr>
          <p:spPr>
            <a:xfrm rot="4800000">
              <a:off x="5996096" y="3924935"/>
              <a:ext cx="0" cy="533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0" name="Rectangle 199">
            <a:extLst>
              <a:ext uri="{FF2B5EF4-FFF2-40B4-BE49-F238E27FC236}">
                <a16:creationId xmlns:a16="http://schemas.microsoft.com/office/drawing/2014/main" id="{BCCE8C78-41CD-254A-A7C2-9E36078D377D}"/>
              </a:ext>
            </a:extLst>
          </p:cNvPr>
          <p:cNvSpPr/>
          <p:nvPr/>
        </p:nvSpPr>
        <p:spPr>
          <a:xfrm>
            <a:off x="6397682" y="3985389"/>
            <a:ext cx="912372" cy="5078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D7D31">
                    <a:lumMod val="75000"/>
                  </a:srgbClr>
                </a:solidFill>
                <a:effectLst/>
                <a:uLnTx/>
                <a:uFillTx/>
                <a:latin typeface="Corbel" panose="020B0503020204020204" pitchFamily="34" charset="0"/>
                <a:ea typeface="+mn-ea"/>
                <a:cs typeface="+mn-cs"/>
              </a:rPr>
              <a:t>ESOPHAGEAL</a:t>
            </a: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aspiration opening</a:t>
            </a:r>
          </a:p>
        </p:txBody>
      </p:sp>
      <p:sp>
        <p:nvSpPr>
          <p:cNvPr id="201" name="Freeform 200">
            <a:extLst>
              <a:ext uri="{FF2B5EF4-FFF2-40B4-BE49-F238E27FC236}">
                <a16:creationId xmlns:a16="http://schemas.microsoft.com/office/drawing/2014/main" id="{C31FC4B7-9665-B443-B1DF-13B2D3DD3E4A}"/>
              </a:ext>
            </a:extLst>
          </p:cNvPr>
          <p:cNvSpPr/>
          <p:nvPr/>
        </p:nvSpPr>
        <p:spPr>
          <a:xfrm rot="16598351" flipH="1">
            <a:off x="6716629" y="4566156"/>
            <a:ext cx="952851" cy="241749"/>
          </a:xfrm>
          <a:custGeom>
            <a:avLst/>
            <a:gdLst>
              <a:gd name="connsiteX0" fmla="*/ 6110 w 222010"/>
              <a:gd name="connsiteY0" fmla="*/ 0 h 406400"/>
              <a:gd name="connsiteX1" fmla="*/ 6110 w 222010"/>
              <a:gd name="connsiteY1" fmla="*/ 177800 h 406400"/>
              <a:gd name="connsiteX2" fmla="*/ 69610 w 222010"/>
              <a:gd name="connsiteY2" fmla="*/ 317500 h 406400"/>
              <a:gd name="connsiteX3" fmla="*/ 222010 w 22201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222010" h="406400">
                <a:moveTo>
                  <a:pt x="6110" y="0"/>
                </a:moveTo>
                <a:cubicBezTo>
                  <a:pt x="818" y="62441"/>
                  <a:pt x="-4473" y="124883"/>
                  <a:pt x="6110" y="177800"/>
                </a:cubicBezTo>
                <a:cubicBezTo>
                  <a:pt x="16693" y="230717"/>
                  <a:pt x="33627" y="279400"/>
                  <a:pt x="69610" y="317500"/>
                </a:cubicBezTo>
                <a:cubicBezTo>
                  <a:pt x="105593" y="355600"/>
                  <a:pt x="163801" y="381000"/>
                  <a:pt x="222010" y="406400"/>
                </a:cubicBezTo>
              </a:path>
            </a:pathLst>
          </a:custGeom>
          <a:noFill/>
          <a:ln>
            <a:solidFill>
              <a:schemeClr val="tx1">
                <a:lumMod val="50000"/>
                <a:lumOff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2" name="Rectangle 201">
            <a:extLst>
              <a:ext uri="{FF2B5EF4-FFF2-40B4-BE49-F238E27FC236}">
                <a16:creationId xmlns:a16="http://schemas.microsoft.com/office/drawing/2014/main" id="{81EA8CAF-BDCB-E54F-BBCE-8137D93FAE43}"/>
              </a:ext>
            </a:extLst>
          </p:cNvPr>
          <p:cNvSpPr/>
          <p:nvPr/>
        </p:nvSpPr>
        <p:spPr>
          <a:xfrm>
            <a:off x="7213847" y="3518153"/>
            <a:ext cx="904644" cy="78483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D7D31">
                    <a:lumMod val="75000"/>
                  </a:srgbClr>
                </a:solidFill>
                <a:effectLst/>
                <a:uLnTx/>
                <a:uFillTx/>
                <a:latin typeface="Corbel" panose="020B0503020204020204" pitchFamily="34" charset="0"/>
                <a:ea typeface="+mn-ea"/>
                <a:cs typeface="+mn-cs"/>
              </a:rPr>
              <a:t>ESOPHAGEAL</a:t>
            </a: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balloon directly compresses varices</a:t>
            </a:r>
          </a:p>
        </p:txBody>
      </p:sp>
      <p:sp>
        <p:nvSpPr>
          <p:cNvPr id="204" name="Rectangle 203">
            <a:extLst>
              <a:ext uri="{FF2B5EF4-FFF2-40B4-BE49-F238E27FC236}">
                <a16:creationId xmlns:a16="http://schemas.microsoft.com/office/drawing/2014/main" id="{EC6B52D4-13EA-4541-B866-4A3EAE9EA900}"/>
              </a:ext>
            </a:extLst>
          </p:cNvPr>
          <p:cNvSpPr/>
          <p:nvPr/>
        </p:nvSpPr>
        <p:spPr>
          <a:xfrm>
            <a:off x="8103842" y="3513057"/>
            <a:ext cx="1110636" cy="78483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C000">
                    <a:lumMod val="75000"/>
                  </a:srgbClr>
                </a:solidFill>
                <a:effectLst/>
                <a:uLnTx/>
                <a:uFillTx/>
                <a:latin typeface="Corbel" panose="020B0503020204020204" pitchFamily="34" charset="0"/>
                <a:ea typeface="+mn-ea"/>
                <a:cs typeface="+mn-cs"/>
              </a:rPr>
              <a:t>GASTRIC</a:t>
            </a: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balloon compresses the GE junction reducing blood flow to esophageal varices</a:t>
            </a:r>
          </a:p>
        </p:txBody>
      </p:sp>
      <p:sp>
        <p:nvSpPr>
          <p:cNvPr id="206" name="Rectangle 205">
            <a:extLst>
              <a:ext uri="{FF2B5EF4-FFF2-40B4-BE49-F238E27FC236}">
                <a16:creationId xmlns:a16="http://schemas.microsoft.com/office/drawing/2014/main" id="{B0A2B841-3935-DF4E-9393-2A676829537A}"/>
              </a:ext>
            </a:extLst>
          </p:cNvPr>
          <p:cNvSpPr/>
          <p:nvPr/>
        </p:nvSpPr>
        <p:spPr>
          <a:xfrm>
            <a:off x="7734508" y="6530696"/>
            <a:ext cx="1188053"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C000">
                    <a:lumMod val="75000"/>
                  </a:srgbClr>
                </a:solidFill>
                <a:effectLst/>
                <a:uLnTx/>
                <a:uFillTx/>
                <a:latin typeface="Corbel" panose="020B0503020204020204" pitchFamily="34" charset="0"/>
                <a:ea typeface="+mn-ea"/>
                <a:cs typeface="+mn-cs"/>
              </a:rPr>
              <a:t>GASTRIC</a:t>
            </a: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aspiration openings</a:t>
            </a:r>
          </a:p>
        </p:txBody>
      </p:sp>
      <p:sp>
        <p:nvSpPr>
          <p:cNvPr id="69" name="Freeform 68">
            <a:extLst>
              <a:ext uri="{FF2B5EF4-FFF2-40B4-BE49-F238E27FC236}">
                <a16:creationId xmlns:a16="http://schemas.microsoft.com/office/drawing/2014/main" id="{A876AD61-CBB8-8E4A-87C8-4FEC711C5E9E}"/>
              </a:ext>
            </a:extLst>
          </p:cNvPr>
          <p:cNvSpPr/>
          <p:nvPr/>
        </p:nvSpPr>
        <p:spPr>
          <a:xfrm>
            <a:off x="8289192" y="5424777"/>
            <a:ext cx="629521" cy="1113183"/>
          </a:xfrm>
          <a:custGeom>
            <a:avLst/>
            <a:gdLst>
              <a:gd name="connsiteX0" fmla="*/ 14327 w 498031"/>
              <a:gd name="connsiteY0" fmla="*/ 1298713 h 1298713"/>
              <a:gd name="connsiteX1" fmla="*/ 60709 w 498031"/>
              <a:gd name="connsiteY1" fmla="*/ 265044 h 1298713"/>
              <a:gd name="connsiteX2" fmla="*/ 498031 w 498031"/>
              <a:gd name="connsiteY2" fmla="*/ 0 h 1298713"/>
            </a:gdLst>
            <a:ahLst/>
            <a:cxnLst>
              <a:cxn ang="0">
                <a:pos x="connsiteX0" y="connsiteY0"/>
              </a:cxn>
              <a:cxn ang="0">
                <a:pos x="connsiteX1" y="connsiteY1"/>
              </a:cxn>
              <a:cxn ang="0">
                <a:pos x="connsiteX2" y="connsiteY2"/>
              </a:cxn>
            </a:cxnLst>
            <a:rect l="l" t="t" r="r" b="b"/>
            <a:pathLst>
              <a:path w="498031" h="1298713">
                <a:moveTo>
                  <a:pt x="14327" y="1298713"/>
                </a:moveTo>
                <a:cubicBezTo>
                  <a:pt x="-2791" y="890104"/>
                  <a:pt x="-19908" y="481496"/>
                  <a:pt x="60709" y="265044"/>
                </a:cubicBezTo>
                <a:cubicBezTo>
                  <a:pt x="141326" y="48592"/>
                  <a:pt x="319678" y="24296"/>
                  <a:pt x="498031" y="0"/>
                </a:cubicBezTo>
              </a:path>
            </a:pathLst>
          </a:custGeom>
          <a:noFill/>
          <a:ln>
            <a:solidFill>
              <a:schemeClr val="tx1">
                <a:lumMod val="50000"/>
                <a:lumOff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6" name="Group 125">
            <a:extLst>
              <a:ext uri="{FF2B5EF4-FFF2-40B4-BE49-F238E27FC236}">
                <a16:creationId xmlns:a16="http://schemas.microsoft.com/office/drawing/2014/main" id="{7DCFDEF3-1B31-A041-93E8-C48CFD459DDE}"/>
              </a:ext>
            </a:extLst>
          </p:cNvPr>
          <p:cNvGrpSpPr/>
          <p:nvPr/>
        </p:nvGrpSpPr>
        <p:grpSpPr>
          <a:xfrm>
            <a:off x="7248641" y="1433109"/>
            <a:ext cx="1011717" cy="1428818"/>
            <a:chOff x="4260287" y="1682601"/>
            <a:chExt cx="1011717" cy="1428818"/>
          </a:xfrm>
        </p:grpSpPr>
        <p:grpSp>
          <p:nvGrpSpPr>
            <p:cNvPr id="98" name="Group 97">
              <a:extLst>
                <a:ext uri="{FF2B5EF4-FFF2-40B4-BE49-F238E27FC236}">
                  <a16:creationId xmlns:a16="http://schemas.microsoft.com/office/drawing/2014/main" id="{CE8353A6-EB89-1146-A19F-2A2FCCBD0919}"/>
                </a:ext>
              </a:extLst>
            </p:cNvPr>
            <p:cNvGrpSpPr/>
            <p:nvPr/>
          </p:nvGrpSpPr>
          <p:grpSpPr>
            <a:xfrm>
              <a:off x="4351666" y="1905875"/>
              <a:ext cx="832473" cy="1205544"/>
              <a:chOff x="4351666" y="1905875"/>
              <a:chExt cx="832473" cy="1205544"/>
            </a:xfrm>
          </p:grpSpPr>
          <p:sp>
            <p:nvSpPr>
              <p:cNvPr id="84" name="Trapezoid 83">
                <a:extLst>
                  <a:ext uri="{FF2B5EF4-FFF2-40B4-BE49-F238E27FC236}">
                    <a16:creationId xmlns:a16="http://schemas.microsoft.com/office/drawing/2014/main" id="{29D243ED-E01F-2046-A36E-99A078250684}"/>
                  </a:ext>
                </a:extLst>
              </p:cNvPr>
              <p:cNvSpPr/>
              <p:nvPr/>
            </p:nvSpPr>
            <p:spPr>
              <a:xfrm rot="10800000">
                <a:off x="4351666" y="1930220"/>
                <a:ext cx="832473" cy="1181199"/>
              </a:xfrm>
              <a:prstGeom prst="trapezoid">
                <a:avLst>
                  <a:gd name="adj" fmla="val 11108"/>
                </a:avLst>
              </a:prstGeom>
              <a:solidFill>
                <a:schemeClr val="accent1">
                  <a:lumMod val="20000"/>
                  <a:lumOff val="80000"/>
                  <a:alpha val="76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7" name="Group 96">
                <a:extLst>
                  <a:ext uri="{FF2B5EF4-FFF2-40B4-BE49-F238E27FC236}">
                    <a16:creationId xmlns:a16="http://schemas.microsoft.com/office/drawing/2014/main" id="{84E4E38B-06AB-DB46-8B76-19180228E08F}"/>
                  </a:ext>
                </a:extLst>
              </p:cNvPr>
              <p:cNvGrpSpPr/>
              <p:nvPr/>
            </p:nvGrpSpPr>
            <p:grpSpPr>
              <a:xfrm>
                <a:off x="4512898" y="1905875"/>
                <a:ext cx="290570" cy="1141996"/>
                <a:chOff x="4512898" y="1905875"/>
                <a:chExt cx="290570" cy="1141996"/>
              </a:xfrm>
            </p:grpSpPr>
            <p:cxnSp>
              <p:nvCxnSpPr>
                <p:cNvPr id="239" name="Straight Connector 238">
                  <a:extLst>
                    <a:ext uri="{FF2B5EF4-FFF2-40B4-BE49-F238E27FC236}">
                      <a16:creationId xmlns:a16="http://schemas.microsoft.com/office/drawing/2014/main" id="{7A0AA615-3322-7A4D-B295-7EFB2CD33CBE}"/>
                    </a:ext>
                  </a:extLst>
                </p:cNvPr>
                <p:cNvCxnSpPr>
                  <a:cxnSpLocks/>
                </p:cNvCxnSpPr>
                <p:nvPr/>
              </p:nvCxnSpPr>
              <p:spPr>
                <a:xfrm>
                  <a:off x="4698114" y="2142620"/>
                  <a:ext cx="1027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082BA2CA-A07E-2340-A07F-BB5BFD8F9A4C}"/>
                    </a:ext>
                  </a:extLst>
                </p:cNvPr>
                <p:cNvCxnSpPr>
                  <a:cxnSpLocks/>
                </p:cNvCxnSpPr>
                <p:nvPr/>
              </p:nvCxnSpPr>
              <p:spPr>
                <a:xfrm>
                  <a:off x="4698114" y="1977521"/>
                  <a:ext cx="1027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5B802F1D-7ACC-F043-8A4E-4E9F8ED3C6AB}"/>
                    </a:ext>
                  </a:extLst>
                </p:cNvPr>
                <p:cNvCxnSpPr>
                  <a:cxnSpLocks/>
                </p:cNvCxnSpPr>
                <p:nvPr/>
              </p:nvCxnSpPr>
              <p:spPr>
                <a:xfrm>
                  <a:off x="4726645" y="2018796"/>
                  <a:ext cx="45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DC614A78-3912-0840-A093-0739C4DF71EF}"/>
                    </a:ext>
                  </a:extLst>
                </p:cNvPr>
                <p:cNvCxnSpPr>
                  <a:cxnSpLocks/>
                </p:cNvCxnSpPr>
                <p:nvPr/>
              </p:nvCxnSpPr>
              <p:spPr>
                <a:xfrm>
                  <a:off x="4726645" y="2101346"/>
                  <a:ext cx="45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B01B8E40-88BC-224E-A7F0-D9F68A29B9B1}"/>
                    </a:ext>
                  </a:extLst>
                </p:cNvPr>
                <p:cNvCxnSpPr>
                  <a:cxnSpLocks/>
                </p:cNvCxnSpPr>
                <p:nvPr/>
              </p:nvCxnSpPr>
              <p:spPr>
                <a:xfrm>
                  <a:off x="4712929" y="2060071"/>
                  <a:ext cx="731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F75E3B43-E5CD-D749-A67B-C9EC6C1BE9C9}"/>
                    </a:ext>
                  </a:extLst>
                </p:cNvPr>
                <p:cNvCxnSpPr>
                  <a:cxnSpLocks/>
                </p:cNvCxnSpPr>
                <p:nvPr/>
              </p:nvCxnSpPr>
              <p:spPr>
                <a:xfrm>
                  <a:off x="4700686" y="2307719"/>
                  <a:ext cx="1027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541CA0A1-496C-1945-88A1-76D0D8AE18BA}"/>
                    </a:ext>
                  </a:extLst>
                </p:cNvPr>
                <p:cNvCxnSpPr>
                  <a:cxnSpLocks/>
                </p:cNvCxnSpPr>
                <p:nvPr/>
              </p:nvCxnSpPr>
              <p:spPr>
                <a:xfrm>
                  <a:off x="4700686" y="2142620"/>
                  <a:ext cx="1027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5A6714F0-62E8-9748-968A-36D35AE006D6}"/>
                    </a:ext>
                  </a:extLst>
                </p:cNvPr>
                <p:cNvCxnSpPr>
                  <a:cxnSpLocks/>
                </p:cNvCxnSpPr>
                <p:nvPr/>
              </p:nvCxnSpPr>
              <p:spPr>
                <a:xfrm>
                  <a:off x="4729217" y="2183895"/>
                  <a:ext cx="45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D8399BDD-3659-5D46-955C-C8E55AB4B00D}"/>
                    </a:ext>
                  </a:extLst>
                </p:cNvPr>
                <p:cNvCxnSpPr>
                  <a:cxnSpLocks/>
                </p:cNvCxnSpPr>
                <p:nvPr/>
              </p:nvCxnSpPr>
              <p:spPr>
                <a:xfrm>
                  <a:off x="4729217" y="2266445"/>
                  <a:ext cx="45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4D910B65-8BE8-E341-B76A-816C73D2B611}"/>
                    </a:ext>
                  </a:extLst>
                </p:cNvPr>
                <p:cNvCxnSpPr>
                  <a:cxnSpLocks/>
                </p:cNvCxnSpPr>
                <p:nvPr/>
              </p:nvCxnSpPr>
              <p:spPr>
                <a:xfrm>
                  <a:off x="4715501" y="2225170"/>
                  <a:ext cx="731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1DFBBBEF-69B9-1E4A-8C4E-75A7F5A2D05E}"/>
                    </a:ext>
                  </a:extLst>
                </p:cNvPr>
                <p:cNvCxnSpPr>
                  <a:cxnSpLocks/>
                </p:cNvCxnSpPr>
                <p:nvPr/>
              </p:nvCxnSpPr>
              <p:spPr>
                <a:xfrm>
                  <a:off x="4698114" y="2472818"/>
                  <a:ext cx="1027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628BD200-CB45-D942-894F-00BA448D0398}"/>
                    </a:ext>
                  </a:extLst>
                </p:cNvPr>
                <p:cNvCxnSpPr>
                  <a:cxnSpLocks/>
                </p:cNvCxnSpPr>
                <p:nvPr/>
              </p:nvCxnSpPr>
              <p:spPr>
                <a:xfrm>
                  <a:off x="4698114" y="2307719"/>
                  <a:ext cx="1027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88EF98E3-C5E8-B941-8BCF-6E0AF3B5DD9B}"/>
                    </a:ext>
                  </a:extLst>
                </p:cNvPr>
                <p:cNvCxnSpPr>
                  <a:cxnSpLocks/>
                </p:cNvCxnSpPr>
                <p:nvPr/>
              </p:nvCxnSpPr>
              <p:spPr>
                <a:xfrm>
                  <a:off x="4726645" y="2348994"/>
                  <a:ext cx="45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6A67D39E-6E37-CB43-AF2B-A8BA88D892DC}"/>
                    </a:ext>
                  </a:extLst>
                </p:cNvPr>
                <p:cNvCxnSpPr>
                  <a:cxnSpLocks/>
                </p:cNvCxnSpPr>
                <p:nvPr/>
              </p:nvCxnSpPr>
              <p:spPr>
                <a:xfrm>
                  <a:off x="4726645" y="2431544"/>
                  <a:ext cx="45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C7338ED5-6B0F-F140-8D73-367AC7128C7C}"/>
                    </a:ext>
                  </a:extLst>
                </p:cNvPr>
                <p:cNvCxnSpPr>
                  <a:cxnSpLocks/>
                </p:cNvCxnSpPr>
                <p:nvPr/>
              </p:nvCxnSpPr>
              <p:spPr>
                <a:xfrm>
                  <a:off x="4712929" y="2390269"/>
                  <a:ext cx="731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61CF6EAE-503A-3144-B225-DF649D310212}"/>
                    </a:ext>
                  </a:extLst>
                </p:cNvPr>
                <p:cNvCxnSpPr>
                  <a:cxnSpLocks/>
                </p:cNvCxnSpPr>
                <p:nvPr/>
              </p:nvCxnSpPr>
              <p:spPr>
                <a:xfrm>
                  <a:off x="4695827" y="2636250"/>
                  <a:ext cx="1027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9D419731-5CFE-9E44-9D38-9BF50BEEFBD0}"/>
                    </a:ext>
                  </a:extLst>
                </p:cNvPr>
                <p:cNvCxnSpPr>
                  <a:cxnSpLocks/>
                </p:cNvCxnSpPr>
                <p:nvPr/>
              </p:nvCxnSpPr>
              <p:spPr>
                <a:xfrm>
                  <a:off x="4695827" y="2471151"/>
                  <a:ext cx="1027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8D89816E-E223-014F-B4FD-B7D0E7BACB8D}"/>
                    </a:ext>
                  </a:extLst>
                </p:cNvPr>
                <p:cNvCxnSpPr>
                  <a:cxnSpLocks/>
                </p:cNvCxnSpPr>
                <p:nvPr/>
              </p:nvCxnSpPr>
              <p:spPr>
                <a:xfrm>
                  <a:off x="4724358" y="2512426"/>
                  <a:ext cx="45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ED47C242-0C04-4E48-BD4A-1D9A6B3D6EDB}"/>
                    </a:ext>
                  </a:extLst>
                </p:cNvPr>
                <p:cNvCxnSpPr>
                  <a:cxnSpLocks/>
                </p:cNvCxnSpPr>
                <p:nvPr/>
              </p:nvCxnSpPr>
              <p:spPr>
                <a:xfrm>
                  <a:off x="4724358" y="2594976"/>
                  <a:ext cx="45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A7CA5A04-5D2E-9644-8C41-3A155CFF4D9B}"/>
                    </a:ext>
                  </a:extLst>
                </p:cNvPr>
                <p:cNvCxnSpPr>
                  <a:cxnSpLocks/>
                </p:cNvCxnSpPr>
                <p:nvPr/>
              </p:nvCxnSpPr>
              <p:spPr>
                <a:xfrm>
                  <a:off x="4710642" y="2553701"/>
                  <a:ext cx="731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A11E6250-BCC4-D245-9B54-694C3008A140}"/>
                    </a:ext>
                  </a:extLst>
                </p:cNvPr>
                <p:cNvCxnSpPr>
                  <a:cxnSpLocks/>
                </p:cNvCxnSpPr>
                <p:nvPr/>
              </p:nvCxnSpPr>
              <p:spPr>
                <a:xfrm>
                  <a:off x="4695827" y="2801349"/>
                  <a:ext cx="1027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EF167B2C-2DC8-E34E-AA6A-0E59E308C975}"/>
                    </a:ext>
                  </a:extLst>
                </p:cNvPr>
                <p:cNvCxnSpPr>
                  <a:cxnSpLocks/>
                </p:cNvCxnSpPr>
                <p:nvPr/>
              </p:nvCxnSpPr>
              <p:spPr>
                <a:xfrm>
                  <a:off x="4695827" y="2636250"/>
                  <a:ext cx="1027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7628CDC1-ED99-6243-8AB8-8C4C683DA53C}"/>
                    </a:ext>
                  </a:extLst>
                </p:cNvPr>
                <p:cNvCxnSpPr>
                  <a:cxnSpLocks/>
                </p:cNvCxnSpPr>
                <p:nvPr/>
              </p:nvCxnSpPr>
              <p:spPr>
                <a:xfrm>
                  <a:off x="4724358" y="2677525"/>
                  <a:ext cx="45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AD642AD8-53EC-8F4B-AA8D-F5FAE175AE7C}"/>
                    </a:ext>
                  </a:extLst>
                </p:cNvPr>
                <p:cNvCxnSpPr>
                  <a:cxnSpLocks/>
                </p:cNvCxnSpPr>
                <p:nvPr/>
              </p:nvCxnSpPr>
              <p:spPr>
                <a:xfrm>
                  <a:off x="4724358" y="2760075"/>
                  <a:ext cx="45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E672B7D4-E8F5-8642-9B43-885F8B2DA4F7}"/>
                    </a:ext>
                  </a:extLst>
                </p:cNvPr>
                <p:cNvCxnSpPr>
                  <a:cxnSpLocks/>
                </p:cNvCxnSpPr>
                <p:nvPr/>
              </p:nvCxnSpPr>
              <p:spPr>
                <a:xfrm>
                  <a:off x="4710642" y="2718800"/>
                  <a:ext cx="731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37AA6C3C-1741-5E49-A379-DB3F158D5624}"/>
                    </a:ext>
                  </a:extLst>
                </p:cNvPr>
                <p:cNvCxnSpPr>
                  <a:cxnSpLocks/>
                </p:cNvCxnSpPr>
                <p:nvPr/>
              </p:nvCxnSpPr>
              <p:spPr>
                <a:xfrm>
                  <a:off x="4695827" y="2963982"/>
                  <a:ext cx="1027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21AFE310-75A5-3746-8250-12FDD7D94B6D}"/>
                    </a:ext>
                  </a:extLst>
                </p:cNvPr>
                <p:cNvCxnSpPr>
                  <a:cxnSpLocks/>
                </p:cNvCxnSpPr>
                <p:nvPr/>
              </p:nvCxnSpPr>
              <p:spPr>
                <a:xfrm>
                  <a:off x="4724358" y="2840158"/>
                  <a:ext cx="45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89C64E73-F724-F742-ACBB-F646FCDA2E44}"/>
                    </a:ext>
                  </a:extLst>
                </p:cNvPr>
                <p:cNvCxnSpPr>
                  <a:cxnSpLocks/>
                </p:cNvCxnSpPr>
                <p:nvPr/>
              </p:nvCxnSpPr>
              <p:spPr>
                <a:xfrm>
                  <a:off x="4724358" y="2922708"/>
                  <a:ext cx="45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80DEA962-7F9D-3945-ACD4-2FFBB1F98443}"/>
                    </a:ext>
                  </a:extLst>
                </p:cNvPr>
                <p:cNvCxnSpPr>
                  <a:cxnSpLocks/>
                </p:cNvCxnSpPr>
                <p:nvPr/>
              </p:nvCxnSpPr>
              <p:spPr>
                <a:xfrm>
                  <a:off x="4710642" y="2881433"/>
                  <a:ext cx="731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D7F3C288-6918-6E40-A156-AC184D2E809A}"/>
                    </a:ext>
                  </a:extLst>
                </p:cNvPr>
                <p:cNvCxnSpPr>
                  <a:cxnSpLocks/>
                </p:cNvCxnSpPr>
                <p:nvPr/>
              </p:nvCxnSpPr>
              <p:spPr>
                <a:xfrm>
                  <a:off x="4722754" y="3006596"/>
                  <a:ext cx="45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6E3472E0-617C-6848-9317-AA55FD8CA791}"/>
                    </a:ext>
                  </a:extLst>
                </p:cNvPr>
                <p:cNvCxnSpPr>
                  <a:cxnSpLocks/>
                </p:cNvCxnSpPr>
                <p:nvPr/>
              </p:nvCxnSpPr>
              <p:spPr>
                <a:xfrm>
                  <a:off x="4709038" y="3047871"/>
                  <a:ext cx="731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794E4222-F00A-7346-9E7E-55A890FD3BA8}"/>
                    </a:ext>
                  </a:extLst>
                </p:cNvPr>
                <p:cNvSpPr txBox="1"/>
                <p:nvPr/>
              </p:nvSpPr>
              <p:spPr>
                <a:xfrm>
                  <a:off x="4537701" y="2887253"/>
                  <a:ext cx="242374" cy="15388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prstClr val="white"/>
                      </a:solidFill>
                      <a:effectLst/>
                      <a:uLnTx/>
                      <a:uFillTx/>
                      <a:latin typeface="DIN Condensed" pitchFamily="2" charset="0"/>
                      <a:ea typeface="+mn-ea"/>
                      <a:cs typeface="+mn-cs"/>
                    </a:rPr>
                    <a:t>200</a:t>
                  </a:r>
                </a:p>
              </p:txBody>
            </p:sp>
            <p:sp>
              <p:nvSpPr>
                <p:cNvPr id="282" name="TextBox 281">
                  <a:extLst>
                    <a:ext uri="{FF2B5EF4-FFF2-40B4-BE49-F238E27FC236}">
                      <a16:creationId xmlns:a16="http://schemas.microsoft.com/office/drawing/2014/main" id="{93FB0516-D1A7-EE48-8FD4-8E7DA3C232FD}"/>
                    </a:ext>
                  </a:extLst>
                </p:cNvPr>
                <p:cNvSpPr txBox="1"/>
                <p:nvPr/>
              </p:nvSpPr>
              <p:spPr>
                <a:xfrm>
                  <a:off x="4533246" y="2728495"/>
                  <a:ext cx="242374" cy="15388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prstClr val="white"/>
                      </a:solidFill>
                      <a:effectLst/>
                      <a:uLnTx/>
                      <a:uFillTx/>
                      <a:latin typeface="DIN Condensed" pitchFamily="2" charset="0"/>
                      <a:ea typeface="+mn-ea"/>
                      <a:cs typeface="+mn-cs"/>
                    </a:rPr>
                    <a:t>400</a:t>
                  </a:r>
                </a:p>
              </p:txBody>
            </p:sp>
            <p:sp>
              <p:nvSpPr>
                <p:cNvPr id="283" name="TextBox 282">
                  <a:extLst>
                    <a:ext uri="{FF2B5EF4-FFF2-40B4-BE49-F238E27FC236}">
                      <a16:creationId xmlns:a16="http://schemas.microsoft.com/office/drawing/2014/main" id="{F628D86F-7C74-F443-9979-E2F8C9DF712F}"/>
                    </a:ext>
                  </a:extLst>
                </p:cNvPr>
                <p:cNvSpPr txBox="1"/>
                <p:nvPr/>
              </p:nvSpPr>
              <p:spPr>
                <a:xfrm>
                  <a:off x="4531385" y="2559513"/>
                  <a:ext cx="242374" cy="15388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prstClr val="white"/>
                      </a:solidFill>
                      <a:effectLst/>
                      <a:uLnTx/>
                      <a:uFillTx/>
                      <a:latin typeface="DIN Condensed" pitchFamily="2" charset="0"/>
                      <a:ea typeface="+mn-ea"/>
                      <a:cs typeface="+mn-cs"/>
                    </a:rPr>
                    <a:t>600</a:t>
                  </a:r>
                </a:p>
              </p:txBody>
            </p:sp>
            <p:sp>
              <p:nvSpPr>
                <p:cNvPr id="284" name="TextBox 283">
                  <a:extLst>
                    <a:ext uri="{FF2B5EF4-FFF2-40B4-BE49-F238E27FC236}">
                      <a16:creationId xmlns:a16="http://schemas.microsoft.com/office/drawing/2014/main" id="{14F1389E-D7EC-7D4F-9447-C3A595F24BB2}"/>
                    </a:ext>
                  </a:extLst>
                </p:cNvPr>
                <p:cNvSpPr txBox="1"/>
                <p:nvPr/>
              </p:nvSpPr>
              <p:spPr>
                <a:xfrm>
                  <a:off x="4531622" y="2399505"/>
                  <a:ext cx="242374" cy="15388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prstClr val="white"/>
                      </a:solidFill>
                      <a:effectLst/>
                      <a:uLnTx/>
                      <a:uFillTx/>
                      <a:latin typeface="DIN Condensed" pitchFamily="2" charset="0"/>
                      <a:ea typeface="+mn-ea"/>
                      <a:cs typeface="+mn-cs"/>
                    </a:rPr>
                    <a:t>800</a:t>
                  </a:r>
                </a:p>
              </p:txBody>
            </p:sp>
            <p:sp>
              <p:nvSpPr>
                <p:cNvPr id="285" name="TextBox 284">
                  <a:extLst>
                    <a:ext uri="{FF2B5EF4-FFF2-40B4-BE49-F238E27FC236}">
                      <a16:creationId xmlns:a16="http://schemas.microsoft.com/office/drawing/2014/main" id="{AAA0009F-DBD8-F943-B231-42532BF3A1D5}"/>
                    </a:ext>
                  </a:extLst>
                </p:cNvPr>
                <p:cNvSpPr txBox="1"/>
                <p:nvPr/>
              </p:nvSpPr>
              <p:spPr>
                <a:xfrm>
                  <a:off x="4515307" y="2234392"/>
                  <a:ext cx="261610" cy="15388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prstClr val="white"/>
                      </a:solidFill>
                      <a:effectLst/>
                      <a:uLnTx/>
                      <a:uFillTx/>
                      <a:latin typeface="DIN Condensed" pitchFamily="2" charset="0"/>
                      <a:ea typeface="+mn-ea"/>
                      <a:cs typeface="+mn-cs"/>
                    </a:rPr>
                    <a:t>1000</a:t>
                  </a:r>
                </a:p>
              </p:txBody>
            </p:sp>
            <p:sp>
              <p:nvSpPr>
                <p:cNvPr id="286" name="TextBox 285">
                  <a:extLst>
                    <a:ext uri="{FF2B5EF4-FFF2-40B4-BE49-F238E27FC236}">
                      <a16:creationId xmlns:a16="http://schemas.microsoft.com/office/drawing/2014/main" id="{3F4D11AF-7C4F-3445-8952-1618C0B2AE56}"/>
                    </a:ext>
                  </a:extLst>
                </p:cNvPr>
                <p:cNvSpPr txBox="1"/>
                <p:nvPr/>
              </p:nvSpPr>
              <p:spPr>
                <a:xfrm>
                  <a:off x="4512898" y="2069078"/>
                  <a:ext cx="261610" cy="15388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prstClr val="white"/>
                      </a:solidFill>
                      <a:effectLst/>
                      <a:uLnTx/>
                      <a:uFillTx/>
                      <a:latin typeface="DIN Condensed" pitchFamily="2" charset="0"/>
                      <a:ea typeface="+mn-ea"/>
                      <a:cs typeface="+mn-cs"/>
                    </a:rPr>
                    <a:t>1200</a:t>
                  </a:r>
                </a:p>
              </p:txBody>
            </p:sp>
            <p:sp>
              <p:nvSpPr>
                <p:cNvPr id="287" name="TextBox 286">
                  <a:extLst>
                    <a:ext uri="{FF2B5EF4-FFF2-40B4-BE49-F238E27FC236}">
                      <a16:creationId xmlns:a16="http://schemas.microsoft.com/office/drawing/2014/main" id="{51274944-32EF-1540-93C0-1C1212E8497A}"/>
                    </a:ext>
                  </a:extLst>
                </p:cNvPr>
                <p:cNvSpPr txBox="1"/>
                <p:nvPr/>
              </p:nvSpPr>
              <p:spPr>
                <a:xfrm>
                  <a:off x="4512898" y="1905875"/>
                  <a:ext cx="261610" cy="15388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prstClr val="white"/>
                      </a:solidFill>
                      <a:effectLst/>
                      <a:uLnTx/>
                      <a:uFillTx/>
                      <a:latin typeface="DIN Condensed" pitchFamily="2" charset="0"/>
                      <a:ea typeface="+mn-ea"/>
                      <a:cs typeface="+mn-cs"/>
                    </a:rPr>
                    <a:t>1400</a:t>
                  </a:r>
                </a:p>
              </p:txBody>
            </p:sp>
          </p:grpSp>
        </p:grpSp>
        <p:grpSp>
          <p:nvGrpSpPr>
            <p:cNvPr id="124" name="Group 123">
              <a:extLst>
                <a:ext uri="{FF2B5EF4-FFF2-40B4-BE49-F238E27FC236}">
                  <a16:creationId xmlns:a16="http://schemas.microsoft.com/office/drawing/2014/main" id="{49A3AD7E-F041-924C-BDE0-D3C4C31282C2}"/>
                </a:ext>
              </a:extLst>
            </p:cNvPr>
            <p:cNvGrpSpPr/>
            <p:nvPr/>
          </p:nvGrpSpPr>
          <p:grpSpPr>
            <a:xfrm>
              <a:off x="4260287" y="1682601"/>
              <a:ext cx="1011717" cy="261253"/>
              <a:chOff x="4260287" y="1682601"/>
              <a:chExt cx="1011717" cy="261253"/>
            </a:xfrm>
          </p:grpSpPr>
          <p:sp>
            <p:nvSpPr>
              <p:cNvPr id="90" name="Rectangle 89">
                <a:extLst>
                  <a:ext uri="{FF2B5EF4-FFF2-40B4-BE49-F238E27FC236}">
                    <a16:creationId xmlns:a16="http://schemas.microsoft.com/office/drawing/2014/main" id="{4482FF37-A8D7-8847-B115-EB7ADF3B3B51}"/>
                  </a:ext>
                </a:extLst>
              </p:cNvPr>
              <p:cNvSpPr/>
              <p:nvPr/>
            </p:nvSpPr>
            <p:spPr>
              <a:xfrm>
                <a:off x="4470918" y="1769685"/>
                <a:ext cx="83961" cy="107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Freeform 230">
                <a:extLst>
                  <a:ext uri="{FF2B5EF4-FFF2-40B4-BE49-F238E27FC236}">
                    <a16:creationId xmlns:a16="http://schemas.microsoft.com/office/drawing/2014/main" id="{00C5E96F-85AF-054B-A5B2-2E1F893BEAC6}"/>
                  </a:ext>
                </a:extLst>
              </p:cNvPr>
              <p:cNvSpPr/>
              <p:nvPr/>
            </p:nvSpPr>
            <p:spPr>
              <a:xfrm>
                <a:off x="4645766" y="1682601"/>
                <a:ext cx="237462" cy="167131"/>
              </a:xfrm>
              <a:custGeom>
                <a:avLst/>
                <a:gdLst>
                  <a:gd name="connsiteX0" fmla="*/ 6434 w 237462"/>
                  <a:gd name="connsiteY0" fmla="*/ 0 h 167131"/>
                  <a:gd name="connsiteX1" fmla="*/ 90395 w 237462"/>
                  <a:gd name="connsiteY1" fmla="*/ 0 h 167131"/>
                  <a:gd name="connsiteX2" fmla="*/ 90395 w 237462"/>
                  <a:gd name="connsiteY2" fmla="*/ 60065 h 167131"/>
                  <a:gd name="connsiteX3" fmla="*/ 237462 w 237462"/>
                  <a:gd name="connsiteY3" fmla="*/ 60065 h 167131"/>
                  <a:gd name="connsiteX4" fmla="*/ 237462 w 237462"/>
                  <a:gd name="connsiteY4" fmla="*/ 167131 h 167131"/>
                  <a:gd name="connsiteX5" fmla="*/ 0 w 237462"/>
                  <a:gd name="connsiteY5" fmla="*/ 167131 h 167131"/>
                  <a:gd name="connsiteX6" fmla="*/ 0 w 237462"/>
                  <a:gd name="connsiteY6" fmla="*/ 60065 h 167131"/>
                  <a:gd name="connsiteX7" fmla="*/ 6434 w 237462"/>
                  <a:gd name="connsiteY7" fmla="*/ 60065 h 16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462" h="167131">
                    <a:moveTo>
                      <a:pt x="6434" y="0"/>
                    </a:moveTo>
                    <a:lnTo>
                      <a:pt x="90395" y="0"/>
                    </a:lnTo>
                    <a:lnTo>
                      <a:pt x="90395" y="60065"/>
                    </a:lnTo>
                    <a:lnTo>
                      <a:pt x="237462" y="60065"/>
                    </a:lnTo>
                    <a:lnTo>
                      <a:pt x="237462" y="167131"/>
                    </a:lnTo>
                    <a:lnTo>
                      <a:pt x="0" y="167131"/>
                    </a:lnTo>
                    <a:lnTo>
                      <a:pt x="0" y="60065"/>
                    </a:lnTo>
                    <a:lnTo>
                      <a:pt x="6434" y="6006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Freeform 226">
                <a:extLst>
                  <a:ext uri="{FF2B5EF4-FFF2-40B4-BE49-F238E27FC236}">
                    <a16:creationId xmlns:a16="http://schemas.microsoft.com/office/drawing/2014/main" id="{24E10813-2518-BA4D-B8F1-91B33F519EDB}"/>
                  </a:ext>
                </a:extLst>
              </p:cNvPr>
              <p:cNvSpPr/>
              <p:nvPr/>
            </p:nvSpPr>
            <p:spPr>
              <a:xfrm rot="5400000">
                <a:off x="4699043" y="1370893"/>
                <a:ext cx="134205" cy="1011717"/>
              </a:xfrm>
              <a:custGeom>
                <a:avLst/>
                <a:gdLst>
                  <a:gd name="connsiteX0" fmla="*/ 1 w 134205"/>
                  <a:gd name="connsiteY0" fmla="*/ 506156 h 1011717"/>
                  <a:gd name="connsiteX1" fmla="*/ 13778 w 134205"/>
                  <a:gd name="connsiteY1" fmla="*/ 254903 h 1011717"/>
                  <a:gd name="connsiteX2" fmla="*/ 53115 w 134205"/>
                  <a:gd name="connsiteY2" fmla="*/ 39474 h 1011717"/>
                  <a:gd name="connsiteX3" fmla="*/ 53115 w 134205"/>
                  <a:gd name="connsiteY3" fmla="*/ 20272 h 1011717"/>
                  <a:gd name="connsiteX4" fmla="*/ 134205 w 134205"/>
                  <a:gd name="connsiteY4" fmla="*/ 0 h 1011717"/>
                  <a:gd name="connsiteX5" fmla="*/ 134205 w 134205"/>
                  <a:gd name="connsiteY5" fmla="*/ 1011717 h 1011717"/>
                  <a:gd name="connsiteX6" fmla="*/ 53115 w 134205"/>
                  <a:gd name="connsiteY6" fmla="*/ 991444 h 1011717"/>
                  <a:gd name="connsiteX7" fmla="*/ 53115 w 134205"/>
                  <a:gd name="connsiteY7" fmla="*/ 962534 h 1011717"/>
                  <a:gd name="connsiteX8" fmla="*/ 15123 w 134205"/>
                  <a:gd name="connsiteY8" fmla="*/ 765074 h 1011717"/>
                  <a:gd name="connsiteX9" fmla="*/ 1 w 134205"/>
                  <a:gd name="connsiteY9" fmla="*/ 506156 h 101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205" h="1011717">
                    <a:moveTo>
                      <a:pt x="1" y="506156"/>
                    </a:moveTo>
                    <a:cubicBezTo>
                      <a:pt x="-70" y="419627"/>
                      <a:pt x="4674" y="334556"/>
                      <a:pt x="13778" y="254903"/>
                    </a:cubicBezTo>
                    <a:lnTo>
                      <a:pt x="53115" y="39474"/>
                    </a:lnTo>
                    <a:lnTo>
                      <a:pt x="53115" y="20272"/>
                    </a:lnTo>
                    <a:lnTo>
                      <a:pt x="134205" y="0"/>
                    </a:lnTo>
                    <a:lnTo>
                      <a:pt x="134205" y="1011717"/>
                    </a:lnTo>
                    <a:lnTo>
                      <a:pt x="53115" y="991444"/>
                    </a:lnTo>
                    <a:lnTo>
                      <a:pt x="53115" y="962534"/>
                    </a:lnTo>
                    <a:lnTo>
                      <a:pt x="15123" y="765074"/>
                    </a:lnTo>
                    <a:cubicBezTo>
                      <a:pt x="5289" y="683366"/>
                      <a:pt x="74" y="595615"/>
                      <a:pt x="1" y="50615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84" name="Freeform 183">
            <a:extLst>
              <a:ext uri="{FF2B5EF4-FFF2-40B4-BE49-F238E27FC236}">
                <a16:creationId xmlns:a16="http://schemas.microsoft.com/office/drawing/2014/main" id="{4C91B624-6C83-D24F-B912-CEBB240018C7}"/>
              </a:ext>
            </a:extLst>
          </p:cNvPr>
          <p:cNvSpPr/>
          <p:nvPr/>
        </p:nvSpPr>
        <p:spPr>
          <a:xfrm>
            <a:off x="4229396" y="4109931"/>
            <a:ext cx="110481" cy="226001"/>
          </a:xfrm>
          <a:custGeom>
            <a:avLst/>
            <a:gdLst>
              <a:gd name="connsiteX0" fmla="*/ 0 w 111059"/>
              <a:gd name="connsiteY0" fmla="*/ 0 h 192665"/>
              <a:gd name="connsiteX1" fmla="*/ 111059 w 111059"/>
              <a:gd name="connsiteY1" fmla="*/ 0 h 192665"/>
              <a:gd name="connsiteX2" fmla="*/ 111059 w 111059"/>
              <a:gd name="connsiteY2" fmla="*/ 136656 h 192665"/>
              <a:gd name="connsiteX3" fmla="*/ 78389 w 111059"/>
              <a:gd name="connsiteY3" fmla="*/ 136656 h 192665"/>
              <a:gd name="connsiteX4" fmla="*/ 78389 w 111059"/>
              <a:gd name="connsiteY4" fmla="*/ 192665 h 192665"/>
              <a:gd name="connsiteX5" fmla="*/ 32670 w 111059"/>
              <a:gd name="connsiteY5" fmla="*/ 192665 h 192665"/>
              <a:gd name="connsiteX6" fmla="*/ 32670 w 111059"/>
              <a:gd name="connsiteY6" fmla="*/ 136656 h 192665"/>
              <a:gd name="connsiteX7" fmla="*/ 0 w 111059"/>
              <a:gd name="connsiteY7" fmla="*/ 136656 h 19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059" h="192665">
                <a:moveTo>
                  <a:pt x="0" y="0"/>
                </a:moveTo>
                <a:lnTo>
                  <a:pt x="111059" y="0"/>
                </a:lnTo>
                <a:lnTo>
                  <a:pt x="111059" y="136656"/>
                </a:lnTo>
                <a:lnTo>
                  <a:pt x="78389" y="136656"/>
                </a:lnTo>
                <a:lnTo>
                  <a:pt x="78389" y="192665"/>
                </a:lnTo>
                <a:lnTo>
                  <a:pt x="32670" y="192665"/>
                </a:lnTo>
                <a:lnTo>
                  <a:pt x="32670" y="136656"/>
                </a:lnTo>
                <a:lnTo>
                  <a:pt x="0" y="136656"/>
                </a:lnTo>
                <a:close/>
              </a:path>
            </a:pathLst>
          </a:custGeom>
          <a:gradFill>
            <a:gsLst>
              <a:gs pos="0">
                <a:schemeClr val="bg1">
                  <a:lumMod val="85000"/>
                </a:schemeClr>
              </a:gs>
              <a:gs pos="100000">
                <a:schemeClr val="bg1">
                  <a:lumMod val="65000"/>
                </a:schemeClr>
              </a:gs>
            </a:gsLst>
            <a:lin ang="5400000" scaled="1"/>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1" name="Rectangle 190">
            <a:extLst>
              <a:ext uri="{FF2B5EF4-FFF2-40B4-BE49-F238E27FC236}">
                <a16:creationId xmlns:a16="http://schemas.microsoft.com/office/drawing/2014/main" id="{C98E9DF3-A2F9-404A-B53C-10D28A03BA19}"/>
              </a:ext>
            </a:extLst>
          </p:cNvPr>
          <p:cNvSpPr/>
          <p:nvPr/>
        </p:nvSpPr>
        <p:spPr>
          <a:xfrm>
            <a:off x="4104450" y="4203231"/>
            <a:ext cx="357549" cy="45719"/>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5" name="Group 294">
            <a:extLst>
              <a:ext uri="{FF2B5EF4-FFF2-40B4-BE49-F238E27FC236}">
                <a16:creationId xmlns:a16="http://schemas.microsoft.com/office/drawing/2014/main" id="{C8D60AFF-950E-C340-89E0-410B44E3EA55}"/>
              </a:ext>
            </a:extLst>
          </p:cNvPr>
          <p:cNvGrpSpPr/>
          <p:nvPr/>
        </p:nvGrpSpPr>
        <p:grpSpPr>
          <a:xfrm>
            <a:off x="3965396" y="5424844"/>
            <a:ext cx="754180" cy="994107"/>
            <a:chOff x="5486009" y="2753079"/>
            <a:chExt cx="754180" cy="994107"/>
          </a:xfrm>
        </p:grpSpPr>
        <p:grpSp>
          <p:nvGrpSpPr>
            <p:cNvPr id="296" name="Group 295">
              <a:extLst>
                <a:ext uri="{FF2B5EF4-FFF2-40B4-BE49-F238E27FC236}">
                  <a16:creationId xmlns:a16="http://schemas.microsoft.com/office/drawing/2014/main" id="{69D4A728-F029-8E48-AFD2-F1AAD0E71D54}"/>
                </a:ext>
              </a:extLst>
            </p:cNvPr>
            <p:cNvGrpSpPr/>
            <p:nvPr/>
          </p:nvGrpSpPr>
          <p:grpSpPr>
            <a:xfrm>
              <a:off x="5844773" y="2753079"/>
              <a:ext cx="395416" cy="805431"/>
              <a:chOff x="5844773" y="2753079"/>
              <a:chExt cx="395416" cy="805431"/>
            </a:xfrm>
          </p:grpSpPr>
          <p:sp>
            <p:nvSpPr>
              <p:cNvPr id="308" name="Freeform 307">
                <a:extLst>
                  <a:ext uri="{FF2B5EF4-FFF2-40B4-BE49-F238E27FC236}">
                    <a16:creationId xmlns:a16="http://schemas.microsoft.com/office/drawing/2014/main" id="{AA3F18A4-5C24-4644-AD48-893114C7EC2B}"/>
                  </a:ext>
                </a:extLst>
              </p:cNvPr>
              <p:cNvSpPr/>
              <p:nvPr/>
            </p:nvSpPr>
            <p:spPr>
              <a:xfrm rot="20914704" flipH="1">
                <a:off x="5844773" y="2761500"/>
                <a:ext cx="395416" cy="797010"/>
              </a:xfrm>
              <a:custGeom>
                <a:avLst/>
                <a:gdLst>
                  <a:gd name="connsiteX0" fmla="*/ 395416 w 395416"/>
                  <a:gd name="connsiteY0" fmla="*/ 797010 h 797010"/>
                  <a:gd name="connsiteX1" fmla="*/ 315097 w 395416"/>
                  <a:gd name="connsiteY1" fmla="*/ 691978 h 797010"/>
                  <a:gd name="connsiteX2" fmla="*/ 154459 w 395416"/>
                  <a:gd name="connsiteY2" fmla="*/ 568410 h 797010"/>
                  <a:gd name="connsiteX3" fmla="*/ 55605 w 395416"/>
                  <a:gd name="connsiteY3" fmla="*/ 389237 h 797010"/>
                  <a:gd name="connsiteX4" fmla="*/ 0 w 395416"/>
                  <a:gd name="connsiteY4" fmla="*/ 0 h 797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16" h="797010">
                    <a:moveTo>
                      <a:pt x="395416" y="797010"/>
                    </a:moveTo>
                    <a:cubicBezTo>
                      <a:pt x="375336" y="763544"/>
                      <a:pt x="355256" y="730078"/>
                      <a:pt x="315097" y="691978"/>
                    </a:cubicBezTo>
                    <a:cubicBezTo>
                      <a:pt x="274938" y="653878"/>
                      <a:pt x="197708" y="618867"/>
                      <a:pt x="154459" y="568410"/>
                    </a:cubicBezTo>
                    <a:cubicBezTo>
                      <a:pt x="111210" y="517953"/>
                      <a:pt x="81348" y="483972"/>
                      <a:pt x="55605" y="389237"/>
                    </a:cubicBezTo>
                    <a:cubicBezTo>
                      <a:pt x="29862" y="294502"/>
                      <a:pt x="14931" y="147251"/>
                      <a:pt x="0" y="0"/>
                    </a:cubicBezTo>
                  </a:path>
                </a:pathLst>
              </a:custGeom>
              <a:noFill/>
              <a:ln w="38100">
                <a:gradFill>
                  <a:gsLst>
                    <a:gs pos="0">
                      <a:schemeClr val="accent2">
                        <a:lumMod val="60000"/>
                        <a:lumOff val="40000"/>
                      </a:schemeClr>
                    </a:gs>
                    <a:gs pos="100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 name="Oval 308">
                <a:extLst>
                  <a:ext uri="{FF2B5EF4-FFF2-40B4-BE49-F238E27FC236}">
                    <a16:creationId xmlns:a16="http://schemas.microsoft.com/office/drawing/2014/main" id="{10E556A3-B407-C940-8760-7C5334B22138}"/>
                  </a:ext>
                </a:extLst>
              </p:cNvPr>
              <p:cNvSpPr/>
              <p:nvPr/>
            </p:nvSpPr>
            <p:spPr>
              <a:xfrm rot="1096485" flipH="1">
                <a:off x="6101386" y="3127571"/>
                <a:ext cx="91378" cy="216648"/>
              </a:xfrm>
              <a:prstGeom prst="ellipse">
                <a:avLst/>
              </a:prstGeom>
              <a:gradFill>
                <a:gsLst>
                  <a:gs pos="0">
                    <a:schemeClr val="accent2">
                      <a:lumMod val="60000"/>
                      <a:lumOff val="40000"/>
                    </a:schemeClr>
                  </a:gs>
                  <a:gs pos="100000">
                    <a:schemeClr val="accent2">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0" name="Rectangle 309">
                <a:extLst>
                  <a:ext uri="{FF2B5EF4-FFF2-40B4-BE49-F238E27FC236}">
                    <a16:creationId xmlns:a16="http://schemas.microsoft.com/office/drawing/2014/main" id="{C52D45F6-06D6-0B40-8E9F-F6CE23D49705}"/>
                  </a:ext>
                </a:extLst>
              </p:cNvPr>
              <p:cNvSpPr/>
              <p:nvPr/>
            </p:nvSpPr>
            <p:spPr>
              <a:xfrm rot="21109787">
                <a:off x="6129782" y="2753079"/>
                <a:ext cx="80710" cy="1112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97" name="Group 296">
              <a:extLst>
                <a:ext uri="{FF2B5EF4-FFF2-40B4-BE49-F238E27FC236}">
                  <a16:creationId xmlns:a16="http://schemas.microsoft.com/office/drawing/2014/main" id="{3D9EBBEC-A7BE-C14E-9543-8C7F582C96A0}"/>
                </a:ext>
              </a:extLst>
            </p:cNvPr>
            <p:cNvGrpSpPr/>
            <p:nvPr/>
          </p:nvGrpSpPr>
          <p:grpSpPr>
            <a:xfrm>
              <a:off x="5781848" y="3015049"/>
              <a:ext cx="155573" cy="630194"/>
              <a:chOff x="5781848" y="3015049"/>
              <a:chExt cx="155573" cy="630194"/>
            </a:xfrm>
          </p:grpSpPr>
          <p:sp>
            <p:nvSpPr>
              <p:cNvPr id="306" name="Freeform 305">
                <a:extLst>
                  <a:ext uri="{FF2B5EF4-FFF2-40B4-BE49-F238E27FC236}">
                    <a16:creationId xmlns:a16="http://schemas.microsoft.com/office/drawing/2014/main" id="{D5499D85-2222-ED4A-8D9D-5E35F0C6C279}"/>
                  </a:ext>
                </a:extLst>
              </p:cNvPr>
              <p:cNvSpPr/>
              <p:nvPr/>
            </p:nvSpPr>
            <p:spPr>
              <a:xfrm>
                <a:off x="5821454" y="3015049"/>
                <a:ext cx="115967" cy="630194"/>
              </a:xfrm>
              <a:custGeom>
                <a:avLst/>
                <a:gdLst>
                  <a:gd name="connsiteX0" fmla="*/ 115967 w 115967"/>
                  <a:gd name="connsiteY0" fmla="*/ 630194 h 630194"/>
                  <a:gd name="connsiteX1" fmla="*/ 54183 w 115967"/>
                  <a:gd name="connsiteY1" fmla="*/ 352167 h 630194"/>
                  <a:gd name="connsiteX2" fmla="*/ 4756 w 115967"/>
                  <a:gd name="connsiteY2" fmla="*/ 117389 h 630194"/>
                  <a:gd name="connsiteX3" fmla="*/ 4756 w 115967"/>
                  <a:gd name="connsiteY3" fmla="*/ 0 h 630194"/>
                </a:gdLst>
                <a:ahLst/>
                <a:cxnLst>
                  <a:cxn ang="0">
                    <a:pos x="connsiteX0" y="connsiteY0"/>
                  </a:cxn>
                  <a:cxn ang="0">
                    <a:pos x="connsiteX1" y="connsiteY1"/>
                  </a:cxn>
                  <a:cxn ang="0">
                    <a:pos x="connsiteX2" y="connsiteY2"/>
                  </a:cxn>
                  <a:cxn ang="0">
                    <a:pos x="connsiteX3" y="connsiteY3"/>
                  </a:cxn>
                </a:cxnLst>
                <a:rect l="l" t="t" r="r" b="b"/>
                <a:pathLst>
                  <a:path w="115967" h="630194">
                    <a:moveTo>
                      <a:pt x="115967" y="630194"/>
                    </a:moveTo>
                    <a:cubicBezTo>
                      <a:pt x="94342" y="533914"/>
                      <a:pt x="72718" y="437634"/>
                      <a:pt x="54183" y="352167"/>
                    </a:cubicBezTo>
                    <a:cubicBezTo>
                      <a:pt x="35648" y="266700"/>
                      <a:pt x="12994" y="176084"/>
                      <a:pt x="4756" y="117389"/>
                    </a:cubicBezTo>
                    <a:cubicBezTo>
                      <a:pt x="-3482" y="58694"/>
                      <a:pt x="637" y="29347"/>
                      <a:pt x="4756" y="0"/>
                    </a:cubicBezTo>
                  </a:path>
                </a:pathLst>
              </a:custGeom>
              <a:noFill/>
              <a:ln w="38100">
                <a:gradFill>
                  <a:gsLst>
                    <a:gs pos="0">
                      <a:schemeClr val="accent4">
                        <a:lumMod val="60000"/>
                        <a:lumOff val="40000"/>
                      </a:schemeClr>
                    </a:gs>
                    <a:gs pos="100000">
                      <a:schemeClr val="accent4">
                        <a:lumMod val="7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 name="Rectangle 306">
                <a:extLst>
                  <a:ext uri="{FF2B5EF4-FFF2-40B4-BE49-F238E27FC236}">
                    <a16:creationId xmlns:a16="http://schemas.microsoft.com/office/drawing/2014/main" id="{9AD8598B-8277-8E40-A4A2-94554A56D929}"/>
                  </a:ext>
                </a:extLst>
              </p:cNvPr>
              <p:cNvSpPr/>
              <p:nvPr/>
            </p:nvSpPr>
            <p:spPr>
              <a:xfrm>
                <a:off x="5781848" y="3036571"/>
                <a:ext cx="80710" cy="11121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98" name="Group 297">
              <a:extLst>
                <a:ext uri="{FF2B5EF4-FFF2-40B4-BE49-F238E27FC236}">
                  <a16:creationId xmlns:a16="http://schemas.microsoft.com/office/drawing/2014/main" id="{6681D73E-B023-B344-8730-5DBBD0ECA7FB}"/>
                </a:ext>
              </a:extLst>
            </p:cNvPr>
            <p:cNvGrpSpPr/>
            <p:nvPr/>
          </p:nvGrpSpPr>
          <p:grpSpPr>
            <a:xfrm>
              <a:off x="5486009" y="2817341"/>
              <a:ext cx="426699" cy="797010"/>
              <a:chOff x="5486009" y="2817341"/>
              <a:chExt cx="426699" cy="797010"/>
            </a:xfrm>
          </p:grpSpPr>
          <p:sp>
            <p:nvSpPr>
              <p:cNvPr id="303" name="Freeform 302">
                <a:extLst>
                  <a:ext uri="{FF2B5EF4-FFF2-40B4-BE49-F238E27FC236}">
                    <a16:creationId xmlns:a16="http://schemas.microsoft.com/office/drawing/2014/main" id="{A2BBCA40-D339-574A-AC05-469196B8B9A7}"/>
                  </a:ext>
                </a:extLst>
              </p:cNvPr>
              <p:cNvSpPr/>
              <p:nvPr/>
            </p:nvSpPr>
            <p:spPr>
              <a:xfrm>
                <a:off x="5517292" y="2817341"/>
                <a:ext cx="395416" cy="797010"/>
              </a:xfrm>
              <a:custGeom>
                <a:avLst/>
                <a:gdLst>
                  <a:gd name="connsiteX0" fmla="*/ 395416 w 395416"/>
                  <a:gd name="connsiteY0" fmla="*/ 797010 h 797010"/>
                  <a:gd name="connsiteX1" fmla="*/ 315097 w 395416"/>
                  <a:gd name="connsiteY1" fmla="*/ 691978 h 797010"/>
                  <a:gd name="connsiteX2" fmla="*/ 154459 w 395416"/>
                  <a:gd name="connsiteY2" fmla="*/ 568410 h 797010"/>
                  <a:gd name="connsiteX3" fmla="*/ 55605 w 395416"/>
                  <a:gd name="connsiteY3" fmla="*/ 389237 h 797010"/>
                  <a:gd name="connsiteX4" fmla="*/ 0 w 395416"/>
                  <a:gd name="connsiteY4" fmla="*/ 0 h 797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16" h="797010">
                    <a:moveTo>
                      <a:pt x="395416" y="797010"/>
                    </a:moveTo>
                    <a:cubicBezTo>
                      <a:pt x="375336" y="763544"/>
                      <a:pt x="355256" y="730078"/>
                      <a:pt x="315097" y="691978"/>
                    </a:cubicBezTo>
                    <a:cubicBezTo>
                      <a:pt x="274938" y="653878"/>
                      <a:pt x="197708" y="618867"/>
                      <a:pt x="154459" y="568410"/>
                    </a:cubicBezTo>
                    <a:cubicBezTo>
                      <a:pt x="111210" y="517953"/>
                      <a:pt x="81348" y="483972"/>
                      <a:pt x="55605" y="389237"/>
                    </a:cubicBezTo>
                    <a:cubicBezTo>
                      <a:pt x="29862" y="294502"/>
                      <a:pt x="14931" y="147251"/>
                      <a:pt x="0" y="0"/>
                    </a:cubicBezTo>
                  </a:path>
                </a:pathLst>
              </a:custGeom>
              <a:noFill/>
              <a:ln w="38100">
                <a:gradFill>
                  <a:gsLst>
                    <a:gs pos="0">
                      <a:schemeClr val="accent4">
                        <a:lumMod val="75000"/>
                      </a:schemeClr>
                    </a:gs>
                    <a:gs pos="100000">
                      <a:schemeClr val="accent4">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5" name="Rectangle 304">
                <a:extLst>
                  <a:ext uri="{FF2B5EF4-FFF2-40B4-BE49-F238E27FC236}">
                    <a16:creationId xmlns:a16="http://schemas.microsoft.com/office/drawing/2014/main" id="{755C8B82-1819-7243-80AE-83F1E97E2C80}"/>
                  </a:ext>
                </a:extLst>
              </p:cNvPr>
              <p:cNvSpPr/>
              <p:nvPr/>
            </p:nvSpPr>
            <p:spPr>
              <a:xfrm rot="21266194">
                <a:off x="5486009" y="2847681"/>
                <a:ext cx="80710" cy="11121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4" name="Oval 303">
                <a:extLst>
                  <a:ext uri="{FF2B5EF4-FFF2-40B4-BE49-F238E27FC236}">
                    <a16:creationId xmlns:a16="http://schemas.microsoft.com/office/drawing/2014/main" id="{2BC72795-7919-8448-984C-1953434C5659}"/>
                  </a:ext>
                </a:extLst>
              </p:cNvPr>
              <p:cNvSpPr/>
              <p:nvPr/>
            </p:nvSpPr>
            <p:spPr>
              <a:xfrm>
                <a:off x="5492187" y="3156814"/>
                <a:ext cx="260404" cy="264575"/>
              </a:xfrm>
              <a:prstGeom prst="ellipse">
                <a:avLst/>
              </a:prstGeom>
              <a:gradFill>
                <a:gsLst>
                  <a:gs pos="0">
                    <a:schemeClr val="accent4">
                      <a:lumMod val="75000"/>
                    </a:schemeClr>
                  </a:gs>
                  <a:gs pos="100000">
                    <a:schemeClr val="accent4">
                      <a:lumMod val="60000"/>
                      <a:lumOff val="40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99" name="Trapezoid 298">
              <a:extLst>
                <a:ext uri="{FF2B5EF4-FFF2-40B4-BE49-F238E27FC236}">
                  <a16:creationId xmlns:a16="http://schemas.microsoft.com/office/drawing/2014/main" id="{1F7B5FE8-CB44-5544-85CA-67C1C96AAB03}"/>
                </a:ext>
              </a:extLst>
            </p:cNvPr>
            <p:cNvSpPr/>
            <p:nvPr/>
          </p:nvSpPr>
          <p:spPr>
            <a:xfrm rot="10019039">
              <a:off x="5876871" y="3568013"/>
              <a:ext cx="111211" cy="179173"/>
            </a:xfrm>
            <a:prstGeom prst="trapezoid">
              <a:avLst/>
            </a:prstGeom>
            <a:gradFill>
              <a:gsLst>
                <a:gs pos="0">
                  <a:schemeClr val="accent4">
                    <a:lumMod val="75000"/>
                  </a:schemeClr>
                </a:gs>
                <a:gs pos="100000">
                  <a:schemeClr val="accent4">
                    <a:lumMod val="60000"/>
                    <a:lumOff val="40000"/>
                  </a:schemeClr>
                </a:gs>
              </a:gsLst>
              <a:lin ang="7200000" scaled="0"/>
            </a:gra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Freeform 16">
            <a:extLst>
              <a:ext uri="{FF2B5EF4-FFF2-40B4-BE49-F238E27FC236}">
                <a16:creationId xmlns:a16="http://schemas.microsoft.com/office/drawing/2014/main" id="{7DC8AF3F-35F9-D147-A200-0EB0460C26AA}"/>
              </a:ext>
            </a:extLst>
          </p:cNvPr>
          <p:cNvSpPr/>
          <p:nvPr/>
        </p:nvSpPr>
        <p:spPr>
          <a:xfrm>
            <a:off x="3392545" y="4397219"/>
            <a:ext cx="402499" cy="400050"/>
          </a:xfrm>
          <a:custGeom>
            <a:avLst/>
            <a:gdLst>
              <a:gd name="connsiteX0" fmla="*/ 402499 w 402499"/>
              <a:gd name="connsiteY0" fmla="*/ 400050 h 400050"/>
              <a:gd name="connsiteX1" fmla="*/ 266768 w 402499"/>
              <a:gd name="connsiteY1" fmla="*/ 264318 h 400050"/>
              <a:gd name="connsiteX2" fmla="*/ 38168 w 402499"/>
              <a:gd name="connsiteY2" fmla="*/ 207168 h 400050"/>
              <a:gd name="connsiteX3" fmla="*/ 2449 w 402499"/>
              <a:gd name="connsiteY3" fmla="*/ 0 h 400050"/>
            </a:gdLst>
            <a:ahLst/>
            <a:cxnLst>
              <a:cxn ang="0">
                <a:pos x="connsiteX0" y="connsiteY0"/>
              </a:cxn>
              <a:cxn ang="0">
                <a:pos x="connsiteX1" y="connsiteY1"/>
              </a:cxn>
              <a:cxn ang="0">
                <a:pos x="connsiteX2" y="connsiteY2"/>
              </a:cxn>
              <a:cxn ang="0">
                <a:pos x="connsiteX3" y="connsiteY3"/>
              </a:cxn>
            </a:cxnLst>
            <a:rect l="l" t="t" r="r" b="b"/>
            <a:pathLst>
              <a:path w="402499" h="400050">
                <a:moveTo>
                  <a:pt x="402499" y="400050"/>
                </a:moveTo>
                <a:cubicBezTo>
                  <a:pt x="364994" y="348257"/>
                  <a:pt x="327490" y="296465"/>
                  <a:pt x="266768" y="264318"/>
                </a:cubicBezTo>
                <a:cubicBezTo>
                  <a:pt x="206046" y="232171"/>
                  <a:pt x="82221" y="251221"/>
                  <a:pt x="38168" y="207168"/>
                </a:cubicBezTo>
                <a:cubicBezTo>
                  <a:pt x="-5885" y="163115"/>
                  <a:pt x="-1718" y="81557"/>
                  <a:pt x="2449" y="0"/>
                </a:cubicBezTo>
              </a:path>
            </a:pathLst>
          </a:custGeom>
          <a:noFill/>
          <a:ln w="38100">
            <a:solidFill>
              <a:schemeClr val="bg1">
                <a:lumMod val="65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17">
            <a:extLst>
              <a:ext uri="{FF2B5EF4-FFF2-40B4-BE49-F238E27FC236}">
                <a16:creationId xmlns:a16="http://schemas.microsoft.com/office/drawing/2014/main" id="{087950BD-3831-504A-B676-E017F35ADF41}"/>
              </a:ext>
            </a:extLst>
          </p:cNvPr>
          <p:cNvSpPr/>
          <p:nvPr/>
        </p:nvSpPr>
        <p:spPr>
          <a:xfrm>
            <a:off x="3947755" y="4292665"/>
            <a:ext cx="335906" cy="514350"/>
          </a:xfrm>
          <a:custGeom>
            <a:avLst/>
            <a:gdLst>
              <a:gd name="connsiteX0" fmla="*/ 0 w 335906"/>
              <a:gd name="connsiteY0" fmla="*/ 514350 h 514350"/>
              <a:gd name="connsiteX1" fmla="*/ 114300 w 335906"/>
              <a:gd name="connsiteY1" fmla="*/ 385762 h 514350"/>
              <a:gd name="connsiteX2" fmla="*/ 300038 w 335906"/>
              <a:gd name="connsiteY2" fmla="*/ 185737 h 514350"/>
              <a:gd name="connsiteX3" fmla="*/ 335757 w 335906"/>
              <a:gd name="connsiteY3" fmla="*/ 0 h 514350"/>
            </a:gdLst>
            <a:ahLst/>
            <a:cxnLst>
              <a:cxn ang="0">
                <a:pos x="connsiteX0" y="connsiteY0"/>
              </a:cxn>
              <a:cxn ang="0">
                <a:pos x="connsiteX1" y="connsiteY1"/>
              </a:cxn>
              <a:cxn ang="0">
                <a:pos x="connsiteX2" y="connsiteY2"/>
              </a:cxn>
              <a:cxn ang="0">
                <a:pos x="connsiteX3" y="connsiteY3"/>
              </a:cxn>
            </a:cxnLst>
            <a:rect l="l" t="t" r="r" b="b"/>
            <a:pathLst>
              <a:path w="335906" h="514350">
                <a:moveTo>
                  <a:pt x="0" y="514350"/>
                </a:moveTo>
                <a:cubicBezTo>
                  <a:pt x="32147" y="477440"/>
                  <a:pt x="64294" y="440531"/>
                  <a:pt x="114300" y="385762"/>
                </a:cubicBezTo>
                <a:cubicBezTo>
                  <a:pt x="164306" y="330993"/>
                  <a:pt x="263129" y="250031"/>
                  <a:pt x="300038" y="185737"/>
                </a:cubicBezTo>
                <a:cubicBezTo>
                  <a:pt x="336948" y="121443"/>
                  <a:pt x="336352" y="60721"/>
                  <a:pt x="335757" y="0"/>
                </a:cubicBezTo>
              </a:path>
            </a:pathLst>
          </a:custGeom>
          <a:noFill/>
          <a:ln w="38100">
            <a:solidFill>
              <a:schemeClr val="bg1">
                <a:lumMod val="65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2" name="Group 51">
            <a:extLst>
              <a:ext uri="{FF2B5EF4-FFF2-40B4-BE49-F238E27FC236}">
                <a16:creationId xmlns:a16="http://schemas.microsoft.com/office/drawing/2014/main" id="{5544F796-F165-8045-A6C7-023DE118F00D}"/>
              </a:ext>
            </a:extLst>
          </p:cNvPr>
          <p:cNvGrpSpPr/>
          <p:nvPr/>
        </p:nvGrpSpPr>
        <p:grpSpPr>
          <a:xfrm>
            <a:off x="4061078" y="3668921"/>
            <a:ext cx="441010" cy="581830"/>
            <a:chOff x="2492352" y="3090397"/>
            <a:chExt cx="441010" cy="581830"/>
          </a:xfrm>
        </p:grpSpPr>
        <p:sp>
          <p:nvSpPr>
            <p:cNvPr id="34" name="Rectangle 33">
              <a:extLst>
                <a:ext uri="{FF2B5EF4-FFF2-40B4-BE49-F238E27FC236}">
                  <a16:creationId xmlns:a16="http://schemas.microsoft.com/office/drawing/2014/main" id="{B40D26F4-5841-3446-88EA-0622FA8146AB}"/>
                </a:ext>
              </a:extLst>
            </p:cNvPr>
            <p:cNvSpPr/>
            <p:nvPr/>
          </p:nvSpPr>
          <p:spPr>
            <a:xfrm>
              <a:off x="2535724" y="3499708"/>
              <a:ext cx="357549" cy="172519"/>
            </a:xfrm>
            <a:prstGeom prst="rect">
              <a:avLst/>
            </a:prstGeom>
            <a:solidFill>
              <a:schemeClr val="tx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9F14DCB1-EF2C-4A4F-BDEE-B57DB979BD5D}"/>
                </a:ext>
              </a:extLst>
            </p:cNvPr>
            <p:cNvGrpSpPr/>
            <p:nvPr/>
          </p:nvGrpSpPr>
          <p:grpSpPr>
            <a:xfrm>
              <a:off x="2492352" y="3090397"/>
              <a:ext cx="441010" cy="441010"/>
              <a:chOff x="2492352" y="3090397"/>
              <a:chExt cx="441010" cy="441010"/>
            </a:xfrm>
          </p:grpSpPr>
          <p:sp>
            <p:nvSpPr>
              <p:cNvPr id="35" name="Oval 34">
                <a:extLst>
                  <a:ext uri="{FF2B5EF4-FFF2-40B4-BE49-F238E27FC236}">
                    <a16:creationId xmlns:a16="http://schemas.microsoft.com/office/drawing/2014/main" id="{3CA89A8C-99C3-AA46-A70F-4A2B7B6845B6}"/>
                  </a:ext>
                </a:extLst>
              </p:cNvPr>
              <p:cNvSpPr/>
              <p:nvPr/>
            </p:nvSpPr>
            <p:spPr>
              <a:xfrm>
                <a:off x="2492352" y="3090397"/>
                <a:ext cx="441010" cy="441010"/>
              </a:xfrm>
              <a:prstGeom prst="ellipse">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325F9580-8F8B-B84A-AEB0-7430350260C0}"/>
                  </a:ext>
                </a:extLst>
              </p:cNvPr>
              <p:cNvSpPr/>
              <p:nvPr/>
            </p:nvSpPr>
            <p:spPr>
              <a:xfrm>
                <a:off x="2515873" y="3112248"/>
                <a:ext cx="396210" cy="396210"/>
              </a:xfrm>
              <a:prstGeom prst="ellipse">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Donut 38">
                <a:extLst>
                  <a:ext uri="{FF2B5EF4-FFF2-40B4-BE49-F238E27FC236}">
                    <a16:creationId xmlns:a16="http://schemas.microsoft.com/office/drawing/2014/main" id="{4C9FC72A-491E-7E43-B78C-D28586DA2810}"/>
                  </a:ext>
                </a:extLst>
              </p:cNvPr>
              <p:cNvSpPr/>
              <p:nvPr/>
            </p:nvSpPr>
            <p:spPr>
              <a:xfrm>
                <a:off x="2530886" y="3127473"/>
                <a:ext cx="365596" cy="365596"/>
              </a:xfrm>
              <a:prstGeom prst="donut">
                <a:avLst>
                  <a:gd name="adj" fmla="val 9948"/>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 name="Group 48">
                <a:extLst>
                  <a:ext uri="{FF2B5EF4-FFF2-40B4-BE49-F238E27FC236}">
                    <a16:creationId xmlns:a16="http://schemas.microsoft.com/office/drawing/2014/main" id="{F2CFF81F-F4F2-B74C-9E59-A3D09C1AB728}"/>
                  </a:ext>
                </a:extLst>
              </p:cNvPr>
              <p:cNvGrpSpPr/>
              <p:nvPr/>
            </p:nvGrpSpPr>
            <p:grpSpPr>
              <a:xfrm>
                <a:off x="2549828" y="3298462"/>
                <a:ext cx="246888" cy="49872"/>
                <a:chOff x="2549828" y="3298462"/>
                <a:chExt cx="246888" cy="49872"/>
              </a:xfrm>
            </p:grpSpPr>
            <p:sp>
              <p:nvSpPr>
                <p:cNvPr id="41" name="Triangle 40">
                  <a:extLst>
                    <a:ext uri="{FF2B5EF4-FFF2-40B4-BE49-F238E27FC236}">
                      <a16:creationId xmlns:a16="http://schemas.microsoft.com/office/drawing/2014/main" id="{B6EE467D-2FC3-4B4F-A29D-F2CE8CC93038}"/>
                    </a:ext>
                  </a:extLst>
                </p:cNvPr>
                <p:cNvSpPr/>
                <p:nvPr/>
              </p:nvSpPr>
              <p:spPr>
                <a:xfrm rot="14312625">
                  <a:off x="2664128" y="3215746"/>
                  <a:ext cx="18288" cy="2468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B46167C8-CFE5-9F43-A817-2C89457661AD}"/>
                    </a:ext>
                  </a:extLst>
                </p:cNvPr>
                <p:cNvSpPr/>
                <p:nvPr/>
              </p:nvSpPr>
              <p:spPr>
                <a:xfrm>
                  <a:off x="2705545" y="3298462"/>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215" name="Rectangle 214">
            <a:extLst>
              <a:ext uri="{FF2B5EF4-FFF2-40B4-BE49-F238E27FC236}">
                <a16:creationId xmlns:a16="http://schemas.microsoft.com/office/drawing/2014/main" id="{87784568-660F-3D45-A51F-D4E3369A8F44}"/>
              </a:ext>
            </a:extLst>
          </p:cNvPr>
          <p:cNvSpPr/>
          <p:nvPr/>
        </p:nvSpPr>
        <p:spPr>
          <a:xfrm>
            <a:off x="-42672" y="1667687"/>
            <a:ext cx="3155031"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PLACEMENT: </a:t>
            </a: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(excellent </a:t>
            </a: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hlinkClick r:id="rId9"/>
              </a:rPr>
              <a:t>step by step videos </a:t>
            </a: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are also available)</a:t>
            </a:r>
            <a:endParaRPr kumimoji="0" lang="en-US" sz="9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grpSp>
        <p:nvGrpSpPr>
          <p:cNvPr id="100" name="Group 99">
            <a:extLst>
              <a:ext uri="{FF2B5EF4-FFF2-40B4-BE49-F238E27FC236}">
                <a16:creationId xmlns:a16="http://schemas.microsoft.com/office/drawing/2014/main" id="{5887A043-93F4-E641-AD69-3D7A422E631C}"/>
              </a:ext>
            </a:extLst>
          </p:cNvPr>
          <p:cNvGrpSpPr/>
          <p:nvPr/>
        </p:nvGrpSpPr>
        <p:grpSpPr>
          <a:xfrm rot="283045">
            <a:off x="3437985" y="5431292"/>
            <a:ext cx="679558" cy="803527"/>
            <a:chOff x="2820004" y="5084523"/>
            <a:chExt cx="679558" cy="803527"/>
          </a:xfrm>
        </p:grpSpPr>
        <p:grpSp>
          <p:nvGrpSpPr>
            <p:cNvPr id="83" name="Group 82">
              <a:extLst>
                <a:ext uri="{FF2B5EF4-FFF2-40B4-BE49-F238E27FC236}">
                  <a16:creationId xmlns:a16="http://schemas.microsoft.com/office/drawing/2014/main" id="{29C07DCF-5398-784E-A87B-8CA23D8B7E09}"/>
                </a:ext>
              </a:extLst>
            </p:cNvPr>
            <p:cNvGrpSpPr/>
            <p:nvPr/>
          </p:nvGrpSpPr>
          <p:grpSpPr>
            <a:xfrm rot="21040525">
              <a:off x="2820004" y="5084523"/>
              <a:ext cx="679558" cy="803527"/>
              <a:chOff x="1846129" y="4510612"/>
              <a:chExt cx="679558" cy="803527"/>
            </a:xfrm>
          </p:grpSpPr>
          <p:grpSp>
            <p:nvGrpSpPr>
              <p:cNvPr id="79" name="Group 78">
                <a:extLst>
                  <a:ext uri="{FF2B5EF4-FFF2-40B4-BE49-F238E27FC236}">
                    <a16:creationId xmlns:a16="http://schemas.microsoft.com/office/drawing/2014/main" id="{EE263AA2-BC30-EC47-9DE7-84AB523A477A}"/>
                  </a:ext>
                </a:extLst>
              </p:cNvPr>
              <p:cNvGrpSpPr/>
              <p:nvPr/>
            </p:nvGrpSpPr>
            <p:grpSpPr>
              <a:xfrm>
                <a:off x="1886810" y="4714690"/>
                <a:ext cx="638877" cy="599449"/>
                <a:chOff x="1886810" y="4714690"/>
                <a:chExt cx="638877" cy="599449"/>
              </a:xfrm>
            </p:grpSpPr>
            <p:cxnSp>
              <p:nvCxnSpPr>
                <p:cNvPr id="56" name="Straight Connector 55">
                  <a:extLst>
                    <a:ext uri="{FF2B5EF4-FFF2-40B4-BE49-F238E27FC236}">
                      <a16:creationId xmlns:a16="http://schemas.microsoft.com/office/drawing/2014/main" id="{28EECBE8-4A2F-D343-9C2F-2F78BCAC389B}"/>
                    </a:ext>
                  </a:extLst>
                </p:cNvPr>
                <p:cNvCxnSpPr>
                  <a:cxnSpLocks/>
                </p:cNvCxnSpPr>
                <p:nvPr/>
              </p:nvCxnSpPr>
              <p:spPr>
                <a:xfrm flipV="1">
                  <a:off x="1932278" y="4714690"/>
                  <a:ext cx="593409" cy="415123"/>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3DC6FB60-9F4F-BA42-9C23-0819D77A6AA6}"/>
                    </a:ext>
                  </a:extLst>
                </p:cNvPr>
                <p:cNvSpPr/>
                <p:nvPr/>
              </p:nvSpPr>
              <p:spPr>
                <a:xfrm>
                  <a:off x="1886810" y="5113342"/>
                  <a:ext cx="200797" cy="200797"/>
                </a:xfrm>
                <a:prstGeom prst="ellipse">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8" name="Rectangle 77">
                <a:extLst>
                  <a:ext uri="{FF2B5EF4-FFF2-40B4-BE49-F238E27FC236}">
                    <a16:creationId xmlns:a16="http://schemas.microsoft.com/office/drawing/2014/main" id="{1A3A0AB1-083D-6847-B2EB-831BBB7FE09E}"/>
                  </a:ext>
                </a:extLst>
              </p:cNvPr>
              <p:cNvSpPr/>
              <p:nvPr/>
            </p:nvSpPr>
            <p:spPr>
              <a:xfrm rot="19494770">
                <a:off x="2197042" y="4867928"/>
                <a:ext cx="118872" cy="27432"/>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7" name="Group 206">
                <a:extLst>
                  <a:ext uri="{FF2B5EF4-FFF2-40B4-BE49-F238E27FC236}">
                    <a16:creationId xmlns:a16="http://schemas.microsoft.com/office/drawing/2014/main" id="{E937310D-F79B-6E4A-B714-51E600A5BD38}"/>
                  </a:ext>
                </a:extLst>
              </p:cNvPr>
              <p:cNvGrpSpPr/>
              <p:nvPr/>
            </p:nvGrpSpPr>
            <p:grpSpPr>
              <a:xfrm rot="9000000" flipH="1">
                <a:off x="1846129" y="4510612"/>
                <a:ext cx="638877" cy="599449"/>
                <a:chOff x="1886810" y="4714690"/>
                <a:chExt cx="638877" cy="599449"/>
              </a:xfrm>
            </p:grpSpPr>
            <p:cxnSp>
              <p:nvCxnSpPr>
                <p:cNvPr id="208" name="Straight Connector 207">
                  <a:extLst>
                    <a:ext uri="{FF2B5EF4-FFF2-40B4-BE49-F238E27FC236}">
                      <a16:creationId xmlns:a16="http://schemas.microsoft.com/office/drawing/2014/main" id="{C4A95DF3-25FE-C741-A05D-0379ABDDED53}"/>
                    </a:ext>
                  </a:extLst>
                </p:cNvPr>
                <p:cNvCxnSpPr>
                  <a:cxnSpLocks/>
                </p:cNvCxnSpPr>
                <p:nvPr/>
              </p:nvCxnSpPr>
              <p:spPr>
                <a:xfrm flipV="1">
                  <a:off x="1932278" y="4714690"/>
                  <a:ext cx="593409" cy="415123"/>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9" name="Oval 208">
                  <a:extLst>
                    <a:ext uri="{FF2B5EF4-FFF2-40B4-BE49-F238E27FC236}">
                      <a16:creationId xmlns:a16="http://schemas.microsoft.com/office/drawing/2014/main" id="{60AD2F0A-B5D1-CC4D-9ED1-E2362634DA39}"/>
                    </a:ext>
                  </a:extLst>
                </p:cNvPr>
                <p:cNvSpPr/>
                <p:nvPr/>
              </p:nvSpPr>
              <p:spPr>
                <a:xfrm>
                  <a:off x="1886810" y="5113342"/>
                  <a:ext cx="200797" cy="200797"/>
                </a:xfrm>
                <a:prstGeom prst="ellipse">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93" name="Straight Connector 92">
              <a:extLst>
                <a:ext uri="{FF2B5EF4-FFF2-40B4-BE49-F238E27FC236}">
                  <a16:creationId xmlns:a16="http://schemas.microsoft.com/office/drawing/2014/main" id="{07F022D4-0050-0C46-9B0E-9DEB6AD7D3C2}"/>
                </a:ext>
              </a:extLst>
            </p:cNvPr>
            <p:cNvCxnSpPr>
              <a:cxnSpLocks/>
            </p:cNvCxnSpPr>
            <p:nvPr/>
          </p:nvCxnSpPr>
          <p:spPr>
            <a:xfrm flipV="1">
              <a:off x="3327845" y="5255095"/>
              <a:ext cx="114097" cy="113844"/>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3C12356E-6750-BA4F-91BE-90E48C795911}"/>
                </a:ext>
              </a:extLst>
            </p:cNvPr>
            <p:cNvCxnSpPr>
              <a:cxnSpLocks/>
            </p:cNvCxnSpPr>
            <p:nvPr/>
          </p:nvCxnSpPr>
          <p:spPr>
            <a:xfrm flipV="1">
              <a:off x="3348552" y="5422054"/>
              <a:ext cx="131620" cy="12022"/>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88" name="Straight Connector 87">
            <a:extLst>
              <a:ext uri="{FF2B5EF4-FFF2-40B4-BE49-F238E27FC236}">
                <a16:creationId xmlns:a16="http://schemas.microsoft.com/office/drawing/2014/main" id="{CFC7CAD5-2829-3A48-BED9-B742D12B8164}"/>
              </a:ext>
            </a:extLst>
          </p:cNvPr>
          <p:cNvCxnSpPr>
            <a:cxnSpLocks/>
          </p:cNvCxnSpPr>
          <p:nvPr/>
        </p:nvCxnSpPr>
        <p:spPr>
          <a:xfrm>
            <a:off x="4027434" y="5764041"/>
            <a:ext cx="20049" cy="70352"/>
          </a:xfrm>
          <a:prstGeom prst="line">
            <a:avLst/>
          </a:prstGeom>
          <a:ln w="38100">
            <a:solidFill>
              <a:srgbClr val="DCB12D"/>
            </a:solidFill>
          </a:ln>
        </p:spPr>
        <p:style>
          <a:lnRef idx="1">
            <a:schemeClr val="accent1"/>
          </a:lnRef>
          <a:fillRef idx="0">
            <a:schemeClr val="accent1"/>
          </a:fillRef>
          <a:effectRef idx="0">
            <a:schemeClr val="accent1"/>
          </a:effectRef>
          <a:fontRef idx="minor">
            <a:schemeClr val="tx1"/>
          </a:fontRef>
        </p:style>
      </p:cxnSp>
      <p:sp>
        <p:nvSpPr>
          <p:cNvPr id="228" name="Freeform 227">
            <a:extLst>
              <a:ext uri="{FF2B5EF4-FFF2-40B4-BE49-F238E27FC236}">
                <a16:creationId xmlns:a16="http://schemas.microsoft.com/office/drawing/2014/main" id="{514BADCB-70FE-A845-8FA9-8B7B27DF6E32}"/>
              </a:ext>
            </a:extLst>
          </p:cNvPr>
          <p:cNvSpPr/>
          <p:nvPr/>
        </p:nvSpPr>
        <p:spPr>
          <a:xfrm>
            <a:off x="5182472" y="1476625"/>
            <a:ext cx="381724" cy="140176"/>
          </a:xfrm>
          <a:custGeom>
            <a:avLst/>
            <a:gdLst>
              <a:gd name="connsiteX0" fmla="*/ 0 w 381724"/>
              <a:gd name="connsiteY0" fmla="*/ 8792 h 140176"/>
              <a:gd name="connsiteX1" fmla="*/ 291547 w 381724"/>
              <a:gd name="connsiteY1" fmla="*/ 2166 h 140176"/>
              <a:gd name="connsiteX2" fmla="*/ 377686 w 381724"/>
              <a:gd name="connsiteY2" fmla="*/ 41922 h 140176"/>
              <a:gd name="connsiteX3" fmla="*/ 357808 w 381724"/>
              <a:gd name="connsiteY3" fmla="*/ 134688 h 140176"/>
              <a:gd name="connsiteX4" fmla="*/ 271669 w 381724"/>
              <a:gd name="connsiteY4" fmla="*/ 121435 h 140176"/>
              <a:gd name="connsiteX5" fmla="*/ 284921 w 381724"/>
              <a:gd name="connsiteY5" fmla="*/ 55174 h 14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724" h="140176">
                <a:moveTo>
                  <a:pt x="0" y="8792"/>
                </a:moveTo>
                <a:cubicBezTo>
                  <a:pt x="114299" y="2718"/>
                  <a:pt x="228599" y="-3356"/>
                  <a:pt x="291547" y="2166"/>
                </a:cubicBezTo>
                <a:cubicBezTo>
                  <a:pt x="354495" y="7688"/>
                  <a:pt x="366643" y="19835"/>
                  <a:pt x="377686" y="41922"/>
                </a:cubicBezTo>
                <a:cubicBezTo>
                  <a:pt x="388729" y="64009"/>
                  <a:pt x="375477" y="121436"/>
                  <a:pt x="357808" y="134688"/>
                </a:cubicBezTo>
                <a:cubicBezTo>
                  <a:pt x="340139" y="147940"/>
                  <a:pt x="283817" y="134687"/>
                  <a:pt x="271669" y="121435"/>
                </a:cubicBezTo>
                <a:cubicBezTo>
                  <a:pt x="259521" y="108183"/>
                  <a:pt x="272221" y="81678"/>
                  <a:pt x="284921" y="55174"/>
                </a:cubicBezTo>
              </a:path>
            </a:pathLst>
          </a:cu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Freeform 228">
            <a:extLst>
              <a:ext uri="{FF2B5EF4-FFF2-40B4-BE49-F238E27FC236}">
                <a16:creationId xmlns:a16="http://schemas.microsoft.com/office/drawing/2014/main" id="{435F207A-E08C-BD4C-92A0-41014D9F5D23}"/>
              </a:ext>
            </a:extLst>
          </p:cNvPr>
          <p:cNvSpPr/>
          <p:nvPr/>
        </p:nvSpPr>
        <p:spPr>
          <a:xfrm flipH="1">
            <a:off x="4813975" y="1475686"/>
            <a:ext cx="381724" cy="140176"/>
          </a:xfrm>
          <a:custGeom>
            <a:avLst/>
            <a:gdLst>
              <a:gd name="connsiteX0" fmla="*/ 0 w 381724"/>
              <a:gd name="connsiteY0" fmla="*/ 8792 h 140176"/>
              <a:gd name="connsiteX1" fmla="*/ 291547 w 381724"/>
              <a:gd name="connsiteY1" fmla="*/ 2166 h 140176"/>
              <a:gd name="connsiteX2" fmla="*/ 377686 w 381724"/>
              <a:gd name="connsiteY2" fmla="*/ 41922 h 140176"/>
              <a:gd name="connsiteX3" fmla="*/ 357808 w 381724"/>
              <a:gd name="connsiteY3" fmla="*/ 134688 h 140176"/>
              <a:gd name="connsiteX4" fmla="*/ 271669 w 381724"/>
              <a:gd name="connsiteY4" fmla="*/ 121435 h 140176"/>
              <a:gd name="connsiteX5" fmla="*/ 284921 w 381724"/>
              <a:gd name="connsiteY5" fmla="*/ 55174 h 14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724" h="140176">
                <a:moveTo>
                  <a:pt x="0" y="8792"/>
                </a:moveTo>
                <a:cubicBezTo>
                  <a:pt x="114299" y="2718"/>
                  <a:pt x="228599" y="-3356"/>
                  <a:pt x="291547" y="2166"/>
                </a:cubicBezTo>
                <a:cubicBezTo>
                  <a:pt x="354495" y="7688"/>
                  <a:pt x="366643" y="19835"/>
                  <a:pt x="377686" y="41922"/>
                </a:cubicBezTo>
                <a:cubicBezTo>
                  <a:pt x="388729" y="64009"/>
                  <a:pt x="375477" y="121436"/>
                  <a:pt x="357808" y="134688"/>
                </a:cubicBezTo>
                <a:cubicBezTo>
                  <a:pt x="340139" y="147940"/>
                  <a:pt x="283817" y="134687"/>
                  <a:pt x="271669" y="121435"/>
                </a:cubicBezTo>
                <a:cubicBezTo>
                  <a:pt x="259521" y="108183"/>
                  <a:pt x="272221" y="81678"/>
                  <a:pt x="284921" y="55174"/>
                </a:cubicBezTo>
              </a:path>
            </a:pathLst>
          </a:cu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Freeform 102">
            <a:extLst>
              <a:ext uri="{FF2B5EF4-FFF2-40B4-BE49-F238E27FC236}">
                <a16:creationId xmlns:a16="http://schemas.microsoft.com/office/drawing/2014/main" id="{C252B010-B36A-624A-86F9-D4D6877542C0}"/>
              </a:ext>
            </a:extLst>
          </p:cNvPr>
          <p:cNvSpPr/>
          <p:nvPr/>
        </p:nvSpPr>
        <p:spPr>
          <a:xfrm>
            <a:off x="5460051" y="1576262"/>
            <a:ext cx="419611" cy="2607868"/>
          </a:xfrm>
          <a:custGeom>
            <a:avLst/>
            <a:gdLst>
              <a:gd name="connsiteX0" fmla="*/ 419611 w 419611"/>
              <a:gd name="connsiteY0" fmla="*/ 2607868 h 2607868"/>
              <a:gd name="connsiteX1" fmla="*/ 49221 w 419611"/>
              <a:gd name="connsiteY1" fmla="*/ 49863 h 2607868"/>
              <a:gd name="connsiteX2" fmla="*/ 14497 w 419611"/>
              <a:gd name="connsiteY2" fmla="*/ 1161033 h 2607868"/>
            </a:gdLst>
            <a:ahLst/>
            <a:cxnLst>
              <a:cxn ang="0">
                <a:pos x="connsiteX0" y="connsiteY0"/>
              </a:cxn>
              <a:cxn ang="0">
                <a:pos x="connsiteX1" y="connsiteY1"/>
              </a:cxn>
              <a:cxn ang="0">
                <a:pos x="connsiteX2" y="connsiteY2"/>
              </a:cxn>
            </a:cxnLst>
            <a:rect l="l" t="t" r="r" b="b"/>
            <a:pathLst>
              <a:path w="419611" h="2607868">
                <a:moveTo>
                  <a:pt x="419611" y="2607868"/>
                </a:moveTo>
                <a:cubicBezTo>
                  <a:pt x="268175" y="1449435"/>
                  <a:pt x="116740" y="291002"/>
                  <a:pt x="49221" y="49863"/>
                </a:cubicBezTo>
                <a:cubicBezTo>
                  <a:pt x="-18298" y="-191276"/>
                  <a:pt x="-1901" y="484878"/>
                  <a:pt x="14497" y="1161033"/>
                </a:cubicBez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Trapezoid 103">
            <a:extLst>
              <a:ext uri="{FF2B5EF4-FFF2-40B4-BE49-F238E27FC236}">
                <a16:creationId xmlns:a16="http://schemas.microsoft.com/office/drawing/2014/main" id="{D424437D-815B-4C43-9AED-5D0DFF05B7E3}"/>
              </a:ext>
            </a:extLst>
          </p:cNvPr>
          <p:cNvSpPr/>
          <p:nvPr/>
        </p:nvSpPr>
        <p:spPr>
          <a:xfrm>
            <a:off x="5373185" y="2509118"/>
            <a:ext cx="202585" cy="253916"/>
          </a:xfrm>
          <a:prstGeom prst="trapezoid">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6" name="Straight Arrow Connector 105">
            <a:extLst>
              <a:ext uri="{FF2B5EF4-FFF2-40B4-BE49-F238E27FC236}">
                <a16:creationId xmlns:a16="http://schemas.microsoft.com/office/drawing/2014/main" id="{8EE22C2D-C8D2-4B4E-A0FF-601F471BA50A}"/>
              </a:ext>
            </a:extLst>
          </p:cNvPr>
          <p:cNvCxnSpPr/>
          <p:nvPr/>
        </p:nvCxnSpPr>
        <p:spPr>
          <a:xfrm>
            <a:off x="5364691" y="2034504"/>
            <a:ext cx="0" cy="43062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06D86FEC-D342-7B48-8F38-66E8F64ADFB8}"/>
              </a:ext>
            </a:extLst>
          </p:cNvPr>
          <p:cNvCxnSpPr>
            <a:cxnSpLocks/>
          </p:cNvCxnSpPr>
          <p:nvPr/>
        </p:nvCxnSpPr>
        <p:spPr>
          <a:xfrm flipH="1" flipV="1">
            <a:off x="5656717" y="1980825"/>
            <a:ext cx="54829" cy="45565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8" name="Rectangle 237">
            <a:extLst>
              <a:ext uri="{FF2B5EF4-FFF2-40B4-BE49-F238E27FC236}">
                <a16:creationId xmlns:a16="http://schemas.microsoft.com/office/drawing/2014/main" id="{0DA62CA9-F28D-E74B-8C90-A7D88FDED6A4}"/>
              </a:ext>
            </a:extLst>
          </p:cNvPr>
          <p:cNvSpPr/>
          <p:nvPr/>
        </p:nvSpPr>
        <p:spPr>
          <a:xfrm>
            <a:off x="5527174" y="1474842"/>
            <a:ext cx="1252160" cy="5078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1 kg weight traction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(prevents the MT from sliding in too deep)</a:t>
            </a:r>
            <a:endParaRPr kumimoji="0" lang="en-US" sz="900" b="0" i="0" u="none" strike="noStrike" kern="1200" cap="small" spc="0" normalizeH="0" baseline="0" noProof="0" dirty="0">
              <a:ln>
                <a:noFill/>
              </a:ln>
              <a:solidFill>
                <a:prstClr val="black"/>
              </a:solidFill>
              <a:effectLst/>
              <a:uLnTx/>
              <a:uFillTx/>
              <a:latin typeface="Corbel" panose="020B0503020204020204" pitchFamily="34" charset="0"/>
              <a:ea typeface="+mn-ea"/>
              <a:cs typeface="Futura Medium" panose="020B0602020204020303" pitchFamily="34" charset="-79"/>
            </a:endParaRPr>
          </a:p>
        </p:txBody>
      </p:sp>
      <p:sp>
        <p:nvSpPr>
          <p:cNvPr id="244" name="Freeform 243">
            <a:extLst>
              <a:ext uri="{FF2B5EF4-FFF2-40B4-BE49-F238E27FC236}">
                <a16:creationId xmlns:a16="http://schemas.microsoft.com/office/drawing/2014/main" id="{A07A0DB7-9053-1F42-A892-5F2796636BE0}"/>
              </a:ext>
            </a:extLst>
          </p:cNvPr>
          <p:cNvSpPr/>
          <p:nvPr/>
        </p:nvSpPr>
        <p:spPr>
          <a:xfrm rot="889018">
            <a:off x="5834780" y="2007868"/>
            <a:ext cx="122476" cy="258468"/>
          </a:xfrm>
          <a:custGeom>
            <a:avLst/>
            <a:gdLst>
              <a:gd name="connsiteX0" fmla="*/ 173620 w 230183"/>
              <a:gd name="connsiteY0" fmla="*/ 0 h 393539"/>
              <a:gd name="connsiteX1" fmla="*/ 219919 w 230183"/>
              <a:gd name="connsiteY1" fmla="*/ 254643 h 393539"/>
              <a:gd name="connsiteX2" fmla="*/ 0 w 230183"/>
              <a:gd name="connsiteY2" fmla="*/ 393539 h 393539"/>
            </a:gdLst>
            <a:ahLst/>
            <a:cxnLst>
              <a:cxn ang="0">
                <a:pos x="connsiteX0" y="connsiteY0"/>
              </a:cxn>
              <a:cxn ang="0">
                <a:pos x="connsiteX1" y="connsiteY1"/>
              </a:cxn>
              <a:cxn ang="0">
                <a:pos x="connsiteX2" y="connsiteY2"/>
              </a:cxn>
            </a:cxnLst>
            <a:rect l="l" t="t" r="r" b="b"/>
            <a:pathLst>
              <a:path w="230183" h="393539">
                <a:moveTo>
                  <a:pt x="173620" y="0"/>
                </a:moveTo>
                <a:cubicBezTo>
                  <a:pt x="211238" y="94526"/>
                  <a:pt x="248856" y="189053"/>
                  <a:pt x="219919" y="254643"/>
                </a:cubicBezTo>
                <a:cubicBezTo>
                  <a:pt x="190982" y="320233"/>
                  <a:pt x="95491" y="356886"/>
                  <a:pt x="0" y="393539"/>
                </a:cubicBezTo>
              </a:path>
            </a:pathLst>
          </a:custGeom>
          <a:noFill/>
          <a:ln w="12700">
            <a:solidFill>
              <a:schemeClr val="tx1">
                <a:lumMod val="50000"/>
                <a:lumOff val="50000"/>
              </a:schemeClr>
            </a:solidFill>
            <a:headEnd w="lg"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5" name="Group 244">
            <a:extLst>
              <a:ext uri="{FF2B5EF4-FFF2-40B4-BE49-F238E27FC236}">
                <a16:creationId xmlns:a16="http://schemas.microsoft.com/office/drawing/2014/main" id="{3C9122BC-427F-6148-9D92-32E683C1FEFE}"/>
              </a:ext>
            </a:extLst>
          </p:cNvPr>
          <p:cNvGrpSpPr/>
          <p:nvPr/>
        </p:nvGrpSpPr>
        <p:grpSpPr>
          <a:xfrm rot="16200000">
            <a:off x="2732944" y="3713862"/>
            <a:ext cx="1315545" cy="260403"/>
            <a:chOff x="7179113" y="5658701"/>
            <a:chExt cx="696261" cy="137820"/>
          </a:xfrm>
        </p:grpSpPr>
        <p:sp>
          <p:nvSpPr>
            <p:cNvPr id="246" name="Rectangle 245">
              <a:extLst>
                <a:ext uri="{FF2B5EF4-FFF2-40B4-BE49-F238E27FC236}">
                  <a16:creationId xmlns:a16="http://schemas.microsoft.com/office/drawing/2014/main" id="{008EC870-B565-674A-A572-57FDD099294B}"/>
                </a:ext>
              </a:extLst>
            </p:cNvPr>
            <p:cNvSpPr/>
            <p:nvPr/>
          </p:nvSpPr>
          <p:spPr>
            <a:xfrm>
              <a:off x="7239632" y="5679238"/>
              <a:ext cx="468772" cy="9852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7" name="Straight Connector 246">
              <a:extLst>
                <a:ext uri="{FF2B5EF4-FFF2-40B4-BE49-F238E27FC236}">
                  <a16:creationId xmlns:a16="http://schemas.microsoft.com/office/drawing/2014/main" id="{D5C118B2-0B75-0045-BA1B-C96458CD5FE2}"/>
                </a:ext>
              </a:extLst>
            </p:cNvPr>
            <p:cNvCxnSpPr>
              <a:cxnSpLocks/>
              <a:stCxn id="246" idx="1"/>
            </p:cNvCxnSpPr>
            <p:nvPr/>
          </p:nvCxnSpPr>
          <p:spPr>
            <a:xfrm flipH="1">
              <a:off x="7179113" y="5728501"/>
              <a:ext cx="60519" cy="0"/>
            </a:xfrm>
            <a:prstGeom prst="line">
              <a:avLst/>
            </a:prstGeom>
            <a:ln w="50800" cmpd="dbl">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8" name="Chord 247">
              <a:extLst>
                <a:ext uri="{FF2B5EF4-FFF2-40B4-BE49-F238E27FC236}">
                  <a16:creationId xmlns:a16="http://schemas.microsoft.com/office/drawing/2014/main" id="{7496424C-441B-A843-AEA8-55FFEE3ED068}"/>
                </a:ext>
              </a:extLst>
            </p:cNvPr>
            <p:cNvSpPr/>
            <p:nvPr/>
          </p:nvSpPr>
          <p:spPr>
            <a:xfrm rot="1328629">
              <a:off x="7476565" y="5678952"/>
              <a:ext cx="88060" cy="95404"/>
            </a:xfrm>
            <a:prstGeom prst="chord">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1" name="Rectangle 250">
              <a:extLst>
                <a:ext uri="{FF2B5EF4-FFF2-40B4-BE49-F238E27FC236}">
                  <a16:creationId xmlns:a16="http://schemas.microsoft.com/office/drawing/2014/main" id="{4BB84B92-FB54-2C4F-B6FB-A2DBFB2A6DA2}"/>
                </a:ext>
              </a:extLst>
            </p:cNvPr>
            <p:cNvSpPr/>
            <p:nvPr/>
          </p:nvSpPr>
          <p:spPr>
            <a:xfrm>
              <a:off x="7532738" y="5704292"/>
              <a:ext cx="342636" cy="45719"/>
            </a:xfrm>
            <a:prstGeom prst="rect">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6" name="Straight Connector 255">
              <a:extLst>
                <a:ext uri="{FF2B5EF4-FFF2-40B4-BE49-F238E27FC236}">
                  <a16:creationId xmlns:a16="http://schemas.microsoft.com/office/drawing/2014/main" id="{A1E14765-E1D3-1A41-A70A-3249887D3765}"/>
                </a:ext>
              </a:extLst>
            </p:cNvPr>
            <p:cNvCxnSpPr/>
            <p:nvPr/>
          </p:nvCxnSpPr>
          <p:spPr>
            <a:xfrm>
              <a:off x="7871310" y="5658701"/>
              <a:ext cx="0" cy="137820"/>
            </a:xfrm>
            <a:prstGeom prst="line">
              <a:avLst/>
            </a:prstGeom>
            <a:ln w="2540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71" name="Rectangle 270">
            <a:extLst>
              <a:ext uri="{FF2B5EF4-FFF2-40B4-BE49-F238E27FC236}">
                <a16:creationId xmlns:a16="http://schemas.microsoft.com/office/drawing/2014/main" id="{372A13E8-A47C-2F43-A34C-8040B00B130B}"/>
              </a:ext>
            </a:extLst>
          </p:cNvPr>
          <p:cNvSpPr/>
          <p:nvPr/>
        </p:nvSpPr>
        <p:spPr>
          <a:xfrm>
            <a:off x="-35226" y="1810773"/>
            <a:ext cx="5174767" cy="1115690"/>
          </a:xfrm>
          <a:prstGeom prst="rect">
            <a:avLst/>
          </a:prstGeom>
        </p:spPr>
        <p:txBody>
          <a:bodyPr wrap="square">
            <a:spAutoFit/>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Test the balloons by inflating and submerging underwater to ensure no leaks. Attach the sphygmomanometer/syringe </a:t>
            </a:r>
            <a:r>
              <a:rPr kumimoji="0" lang="en-US" sz="95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GASTRIC</a:t>
            </a: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 balloon port and inflate to 100, 200, and 500 cc (note the pressure at each volume). Completely deflate the balloons after testing. Lubricate the distal 15 cm of the MT prior to insertion.</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Measure from the mouth to ear to xiphoid process and insert the tube through the mouth to that depth. Use a </a:t>
            </a:r>
            <a:r>
              <a:rPr kumimoji="0" lang="en-US" sz="950" b="1" i="0" u="none" strike="noStrike" kern="1200" cap="none" spc="0" normalizeH="0" baseline="0" noProof="0" dirty="0">
                <a:ln>
                  <a:noFill/>
                </a:ln>
                <a:solidFill>
                  <a:srgbClr val="000000"/>
                </a:solidFill>
                <a:effectLst/>
                <a:uLnTx/>
                <a:uFillTx/>
                <a:latin typeface="Calibri" panose="020F0502020204030204"/>
                <a:ea typeface="+mn-ea"/>
                <a:cs typeface="+mn-cs"/>
              </a:rPr>
              <a:t>video laryngoscope </a:t>
            </a: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to help guide MT insertion into the esophagus.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Insert MT to the measured distance + 10 cm (typically about 50-60 cm) &amp; verify placement:</a:t>
            </a:r>
          </a:p>
        </p:txBody>
      </p:sp>
      <p:sp>
        <p:nvSpPr>
          <p:cNvPr id="273" name="Rectangle 272">
            <a:extLst>
              <a:ext uri="{FF2B5EF4-FFF2-40B4-BE49-F238E27FC236}">
                <a16:creationId xmlns:a16="http://schemas.microsoft.com/office/drawing/2014/main" id="{37D01F8F-1926-A141-8F7F-696E033AB03D}"/>
              </a:ext>
            </a:extLst>
          </p:cNvPr>
          <p:cNvSpPr/>
          <p:nvPr/>
        </p:nvSpPr>
        <p:spPr>
          <a:xfrm>
            <a:off x="4359651" y="286218"/>
            <a:ext cx="1091966"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GENERAL RULES:</a:t>
            </a:r>
          </a:p>
        </p:txBody>
      </p:sp>
      <p:sp>
        <p:nvSpPr>
          <p:cNvPr id="277" name="Rectangle 276">
            <a:extLst>
              <a:ext uri="{FF2B5EF4-FFF2-40B4-BE49-F238E27FC236}">
                <a16:creationId xmlns:a16="http://schemas.microsoft.com/office/drawing/2014/main" id="{EFB3B35F-672B-FA43-9D21-F5591CFB69B1}"/>
              </a:ext>
            </a:extLst>
          </p:cNvPr>
          <p:cNvSpPr/>
          <p:nvPr/>
        </p:nvSpPr>
        <p:spPr>
          <a:xfrm>
            <a:off x="4347136" y="3535694"/>
            <a:ext cx="920150" cy="5078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D7D31">
                    <a:lumMod val="75000"/>
                  </a:srgbClr>
                </a:solidFill>
                <a:effectLst/>
                <a:uLnTx/>
                <a:uFillTx/>
                <a:latin typeface="Corbel" panose="020B0503020204020204" pitchFamily="34" charset="0"/>
                <a:ea typeface="+mn-ea"/>
                <a:cs typeface="+mn-cs"/>
              </a:rPr>
              <a:t>ESOPHAGEAL</a:t>
            </a: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aspiration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port</a:t>
            </a:r>
            <a:endParaRPr kumimoji="0" lang="en-US" sz="900" b="0" i="0" u="none" strike="noStrike" kern="1200" cap="small" spc="0" normalizeH="0" baseline="0" noProof="0" dirty="0">
              <a:ln>
                <a:noFill/>
              </a:ln>
              <a:solidFill>
                <a:prstClr val="black"/>
              </a:solidFill>
              <a:effectLst/>
              <a:uLnTx/>
              <a:uFillTx/>
              <a:latin typeface="Corbel" panose="020B0503020204020204" pitchFamily="34" charset="0"/>
              <a:ea typeface="+mn-ea"/>
              <a:cs typeface="Futura Medium" panose="020B0602020204020303" pitchFamily="34" charset="-79"/>
            </a:endParaRPr>
          </a:p>
        </p:txBody>
      </p:sp>
      <p:sp>
        <p:nvSpPr>
          <p:cNvPr id="278" name="Rectangle 277">
            <a:extLst>
              <a:ext uri="{FF2B5EF4-FFF2-40B4-BE49-F238E27FC236}">
                <a16:creationId xmlns:a16="http://schemas.microsoft.com/office/drawing/2014/main" id="{ED6DEAC8-E30C-5848-A654-7C4E08032821}"/>
              </a:ext>
            </a:extLst>
          </p:cNvPr>
          <p:cNvSpPr/>
          <p:nvPr/>
        </p:nvSpPr>
        <p:spPr>
          <a:xfrm>
            <a:off x="275222" y="2798799"/>
            <a:ext cx="2662516" cy="1115690"/>
          </a:xfrm>
          <a:prstGeom prst="rect">
            <a:avLst/>
          </a:prstGeom>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Instill 50-100 cc of air into the </a:t>
            </a:r>
            <a:r>
              <a:rPr kumimoji="0" lang="en-US" sz="95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GASTRIC</a:t>
            </a: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 port &amp; obtain CXR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hlinkClick r:id="rId10"/>
              </a:rPr>
              <a:t>POCUS</a:t>
            </a: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 can also be used to confirm the presence of MT in the stomach.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If imaging confirms gastric placement of MT, continue to inflate to 300-500 mL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If pressure rises above 15 mmHg </a:t>
            </a:r>
            <a:r>
              <a:rPr kumimoji="0" lang="en-US" sz="950" b="1" i="0" u="none" strike="noStrike" kern="1200" cap="none" spc="0" normalizeH="0" baseline="0" noProof="0" dirty="0">
                <a:ln>
                  <a:noFill/>
                </a:ln>
                <a:solidFill>
                  <a:srgbClr val="000000"/>
                </a:solidFill>
                <a:effectLst/>
                <a:uLnTx/>
                <a:uFillTx/>
                <a:latin typeface="Calibri" panose="020F0502020204030204"/>
                <a:ea typeface="+mn-ea"/>
                <a:cs typeface="+mn-cs"/>
              </a:rPr>
              <a:t>STOP</a:t>
            </a:r>
          </a:p>
        </p:txBody>
      </p:sp>
      <p:sp>
        <p:nvSpPr>
          <p:cNvPr id="280" name="Rectangle 279">
            <a:extLst>
              <a:ext uri="{FF2B5EF4-FFF2-40B4-BE49-F238E27FC236}">
                <a16:creationId xmlns:a16="http://schemas.microsoft.com/office/drawing/2014/main" id="{A1C3D76D-4393-E345-B967-356DA1175FB6}"/>
              </a:ext>
            </a:extLst>
          </p:cNvPr>
          <p:cNvSpPr/>
          <p:nvPr/>
        </p:nvSpPr>
        <p:spPr>
          <a:xfrm>
            <a:off x="-35226" y="3816762"/>
            <a:ext cx="3399503" cy="969496"/>
          </a:xfrm>
          <a:prstGeom prst="rect">
            <a:avLst/>
          </a:prstGeom>
        </p:spPr>
        <p:txBody>
          <a:bodyPr wrap="square">
            <a:spAutoFit/>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4"/>
              <a:tabLst/>
              <a:defRPr/>
            </a:pP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Once placement is confirmed, connect gastric aspiration to intermittent suction (negative 60-120 mmHg). Clamp the gastric balloon port. Assess for ongoing bleeding.</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4"/>
              <a:tabLst/>
              <a:defRPr/>
            </a:pP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In the majority of cases the gastric balloon is able to control hemorrhage. However, if bleeding continues, inflate the </a:t>
            </a:r>
            <a:r>
              <a:rPr kumimoji="0" lang="en-US" sz="95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ESOPHAGEAL</a:t>
            </a: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 balloon to tamponade varices further.</a:t>
            </a:r>
          </a:p>
        </p:txBody>
      </p:sp>
      <p:sp>
        <p:nvSpPr>
          <p:cNvPr id="288" name="Rectangle 287">
            <a:extLst>
              <a:ext uri="{FF2B5EF4-FFF2-40B4-BE49-F238E27FC236}">
                <a16:creationId xmlns:a16="http://schemas.microsoft.com/office/drawing/2014/main" id="{11BE4F4E-E8A7-1D48-A905-3F8FC65E423F}"/>
              </a:ext>
            </a:extLst>
          </p:cNvPr>
          <p:cNvSpPr/>
          <p:nvPr/>
        </p:nvSpPr>
        <p:spPr>
          <a:xfrm>
            <a:off x="4403818" y="450080"/>
            <a:ext cx="2757503" cy="1061829"/>
          </a:xfrm>
          <a:prstGeom prst="rect">
            <a:avLst/>
          </a:prstGeom>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Always INFLATE the </a:t>
            </a:r>
            <a:r>
              <a:rPr kumimoji="0" lang="en-US" sz="9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GASTRIC</a:t>
            </a: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 balloon first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Always DEFLATE the </a:t>
            </a:r>
            <a:r>
              <a:rPr kumimoji="0" lang="en-US" sz="9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ESOPHAGEAL</a:t>
            </a: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 balloon first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If there’s a doubt about placement, repeat CXR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Never exceed </a:t>
            </a: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15 mmHg </a:t>
            </a: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with the </a:t>
            </a:r>
            <a:r>
              <a:rPr kumimoji="0" lang="en-US" sz="900" b="1" i="0" u="none" strike="noStrike" kern="1200" cap="none" spc="0" normalizeH="0" baseline="0" noProof="0" dirty="0">
                <a:ln>
                  <a:noFill/>
                </a:ln>
                <a:solidFill>
                  <a:srgbClr val="DCB12D"/>
                </a:solidFill>
                <a:effectLst/>
                <a:uLnTx/>
                <a:uFillTx/>
                <a:latin typeface="Calibri" panose="020F0502020204030204"/>
                <a:ea typeface="+mn-ea"/>
                <a:cs typeface="+mn-cs"/>
              </a:rPr>
              <a:t>GASTRIC</a:t>
            </a: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 balloon or </a:t>
            </a: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45 mmHg </a:t>
            </a: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with the </a:t>
            </a:r>
            <a:r>
              <a:rPr kumimoji="0" lang="en-US" sz="9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ESOPHAGEAL</a:t>
            </a: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 balloon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Never irrigate the </a:t>
            </a:r>
            <a:r>
              <a:rPr kumimoji="0" lang="en-US" sz="9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ESOPHAGEAL</a:t>
            </a: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 suction port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13" name="Straight Connector 112">
            <a:extLst>
              <a:ext uri="{FF2B5EF4-FFF2-40B4-BE49-F238E27FC236}">
                <a16:creationId xmlns:a16="http://schemas.microsoft.com/office/drawing/2014/main" id="{B3B4E187-F501-4146-87B5-DCEB21E84CB6}"/>
              </a:ext>
            </a:extLst>
          </p:cNvPr>
          <p:cNvCxnSpPr>
            <a:cxnSpLocks/>
          </p:cNvCxnSpPr>
          <p:nvPr/>
        </p:nvCxnSpPr>
        <p:spPr>
          <a:xfrm>
            <a:off x="3865402" y="4949281"/>
            <a:ext cx="67475" cy="325263"/>
          </a:xfrm>
          <a:prstGeom prst="line">
            <a:avLst/>
          </a:prstGeom>
          <a:ln w="38100">
            <a:solidFill>
              <a:schemeClr val="bg1">
                <a:lumMod val="65000"/>
                <a:alpha val="76000"/>
              </a:schemeClr>
            </a:solidFill>
          </a:ln>
        </p:spPr>
        <p:style>
          <a:lnRef idx="1">
            <a:schemeClr val="accent1"/>
          </a:lnRef>
          <a:fillRef idx="0">
            <a:schemeClr val="accent1"/>
          </a:fillRef>
          <a:effectRef idx="0">
            <a:schemeClr val="accent1"/>
          </a:effectRef>
          <a:fontRef idx="minor">
            <a:schemeClr val="tx1"/>
          </a:fontRef>
        </p:style>
      </p:cxnSp>
      <p:sp>
        <p:nvSpPr>
          <p:cNvPr id="158" name="Freeform 157">
            <a:extLst>
              <a:ext uri="{FF2B5EF4-FFF2-40B4-BE49-F238E27FC236}">
                <a16:creationId xmlns:a16="http://schemas.microsoft.com/office/drawing/2014/main" id="{59B0B688-9156-574F-8C33-C2E888010F08}"/>
              </a:ext>
            </a:extLst>
          </p:cNvPr>
          <p:cNvSpPr/>
          <p:nvPr/>
        </p:nvSpPr>
        <p:spPr>
          <a:xfrm rot="2696896">
            <a:off x="3745126" y="4726539"/>
            <a:ext cx="268245" cy="259721"/>
          </a:xfrm>
          <a:custGeom>
            <a:avLst/>
            <a:gdLst>
              <a:gd name="connsiteX0" fmla="*/ 0 w 268245"/>
              <a:gd name="connsiteY0" fmla="*/ 119381 h 259721"/>
              <a:gd name="connsiteX1" fmla="*/ 122605 w 268245"/>
              <a:gd name="connsiteY1" fmla="*/ 119381 h 259721"/>
              <a:gd name="connsiteX2" fmla="*/ 122821 w 268245"/>
              <a:gd name="connsiteY2" fmla="*/ 0 h 259721"/>
              <a:gd name="connsiteX3" fmla="*/ 168540 w 268245"/>
              <a:gd name="connsiteY3" fmla="*/ 83 h 259721"/>
              <a:gd name="connsiteX4" fmla="*/ 168310 w 268245"/>
              <a:gd name="connsiteY4" fmla="*/ 127306 h 259721"/>
              <a:gd name="connsiteX5" fmla="*/ 268245 w 268245"/>
              <a:gd name="connsiteY5" fmla="*/ 227422 h 259721"/>
              <a:gd name="connsiteX6" fmla="*/ 235888 w 268245"/>
              <a:gd name="connsiteY6" fmla="*/ 259721 h 259721"/>
              <a:gd name="connsiteX7" fmla="*/ 141438 w 268245"/>
              <a:gd name="connsiteY7" fmla="*/ 165100 h 259721"/>
              <a:gd name="connsiteX8" fmla="*/ 0 w 268245"/>
              <a:gd name="connsiteY8" fmla="*/ 165100 h 25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245" h="259721">
                <a:moveTo>
                  <a:pt x="0" y="119381"/>
                </a:moveTo>
                <a:lnTo>
                  <a:pt x="122605" y="119381"/>
                </a:lnTo>
                <a:lnTo>
                  <a:pt x="122821" y="0"/>
                </a:lnTo>
                <a:lnTo>
                  <a:pt x="168540" y="83"/>
                </a:lnTo>
                <a:lnTo>
                  <a:pt x="168310" y="127306"/>
                </a:lnTo>
                <a:lnTo>
                  <a:pt x="268245" y="227422"/>
                </a:lnTo>
                <a:lnTo>
                  <a:pt x="235888" y="259721"/>
                </a:lnTo>
                <a:lnTo>
                  <a:pt x="141438" y="165100"/>
                </a:lnTo>
                <a:lnTo>
                  <a:pt x="0" y="165100"/>
                </a:lnTo>
                <a:close/>
              </a:path>
            </a:pathLst>
          </a:cu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9" name="Rectangle 288">
            <a:extLst>
              <a:ext uri="{FF2B5EF4-FFF2-40B4-BE49-F238E27FC236}">
                <a16:creationId xmlns:a16="http://schemas.microsoft.com/office/drawing/2014/main" id="{F2DE36D5-BFAE-054E-AAAB-23924CE50DE6}"/>
              </a:ext>
            </a:extLst>
          </p:cNvPr>
          <p:cNvSpPr/>
          <p:nvPr/>
        </p:nvSpPr>
        <p:spPr>
          <a:xfrm>
            <a:off x="300871" y="4674672"/>
            <a:ext cx="2857268" cy="969496"/>
          </a:xfrm>
          <a:prstGeom prst="rect">
            <a:avLst/>
          </a:prstGeom>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Instill 50cc of air at time and measure pressure.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Goal is 25-40 mmHg of </a:t>
            </a:r>
            <a:r>
              <a:rPr kumimoji="0" lang="en-US" sz="95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ESOPHAGEAL</a:t>
            </a: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 pressure (higher can cause esophageal erosion).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Clamp the </a:t>
            </a:r>
            <a:r>
              <a:rPr kumimoji="0" lang="en-US" sz="95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ESOPHAGEAL</a:t>
            </a: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 balloon. Obtain CXR.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Connect the </a:t>
            </a:r>
            <a:r>
              <a:rPr kumimoji="0" lang="en-US" sz="95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ESOPHAGEAL</a:t>
            </a: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 port to continuous wall suction at negative 120-200 mmHg.</a:t>
            </a:r>
          </a:p>
        </p:txBody>
      </p:sp>
      <p:sp>
        <p:nvSpPr>
          <p:cNvPr id="290" name="Rectangle 289">
            <a:extLst>
              <a:ext uri="{FF2B5EF4-FFF2-40B4-BE49-F238E27FC236}">
                <a16:creationId xmlns:a16="http://schemas.microsoft.com/office/drawing/2014/main" id="{A9EEC802-3EE7-CA4B-B860-8042186299EB}"/>
              </a:ext>
            </a:extLst>
          </p:cNvPr>
          <p:cNvSpPr/>
          <p:nvPr/>
        </p:nvSpPr>
        <p:spPr>
          <a:xfrm>
            <a:off x="2649728" y="3084114"/>
            <a:ext cx="746627"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60 cc syringe</a:t>
            </a:r>
            <a:endParaRPr kumimoji="0" lang="en-US" sz="900" b="1" i="0" u="none" strike="noStrike" kern="1200" cap="small" spc="0" normalizeH="0" baseline="0" noProof="0" dirty="0">
              <a:ln>
                <a:noFill/>
              </a:ln>
              <a:solidFill>
                <a:prstClr val="black"/>
              </a:solidFill>
              <a:effectLst/>
              <a:uLnTx/>
              <a:uFillTx/>
              <a:latin typeface="Corbel" panose="020B0503020204020204" pitchFamily="34" charset="0"/>
              <a:ea typeface="+mn-ea"/>
              <a:cs typeface="Futura Medium" panose="020B0602020204020303" pitchFamily="34" charset="-79"/>
            </a:endParaRPr>
          </a:p>
        </p:txBody>
      </p:sp>
      <p:sp>
        <p:nvSpPr>
          <p:cNvPr id="291" name="Rectangle 290">
            <a:extLst>
              <a:ext uri="{FF2B5EF4-FFF2-40B4-BE49-F238E27FC236}">
                <a16:creationId xmlns:a16="http://schemas.microsoft.com/office/drawing/2014/main" id="{00300D58-AF55-5343-B459-9C9A0E1E387B}"/>
              </a:ext>
            </a:extLst>
          </p:cNvPr>
          <p:cNvSpPr/>
          <p:nvPr/>
        </p:nvSpPr>
        <p:spPr>
          <a:xfrm>
            <a:off x="3519812" y="2955020"/>
            <a:ext cx="842839"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Manometer</a:t>
            </a: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allow pressure monitoring</a:t>
            </a:r>
            <a:endParaRPr kumimoji="0" lang="en-US" sz="900" b="0" i="0" u="none" strike="noStrike" kern="1200" cap="small" spc="0" normalizeH="0" baseline="0" noProof="0" dirty="0">
              <a:ln>
                <a:noFill/>
              </a:ln>
              <a:solidFill>
                <a:prstClr val="black"/>
              </a:solidFill>
              <a:effectLst/>
              <a:uLnTx/>
              <a:uFillTx/>
              <a:latin typeface="Corbel" panose="020B0503020204020204" pitchFamily="34" charset="0"/>
              <a:ea typeface="+mn-ea"/>
              <a:cs typeface="Futura Medium" panose="020B0602020204020303" pitchFamily="34" charset="-79"/>
            </a:endParaRPr>
          </a:p>
        </p:txBody>
      </p:sp>
      <p:sp>
        <p:nvSpPr>
          <p:cNvPr id="292" name="Freeform 291">
            <a:extLst>
              <a:ext uri="{FF2B5EF4-FFF2-40B4-BE49-F238E27FC236}">
                <a16:creationId xmlns:a16="http://schemas.microsoft.com/office/drawing/2014/main" id="{B83B7184-AB7F-4541-B110-57D03039498A}"/>
              </a:ext>
            </a:extLst>
          </p:cNvPr>
          <p:cNvSpPr/>
          <p:nvPr/>
        </p:nvSpPr>
        <p:spPr>
          <a:xfrm rot="9900000" flipV="1">
            <a:off x="3040690" y="3450975"/>
            <a:ext cx="122476" cy="258468"/>
          </a:xfrm>
          <a:custGeom>
            <a:avLst/>
            <a:gdLst>
              <a:gd name="connsiteX0" fmla="*/ 173620 w 230183"/>
              <a:gd name="connsiteY0" fmla="*/ 0 h 393539"/>
              <a:gd name="connsiteX1" fmla="*/ 219919 w 230183"/>
              <a:gd name="connsiteY1" fmla="*/ 254643 h 393539"/>
              <a:gd name="connsiteX2" fmla="*/ 0 w 230183"/>
              <a:gd name="connsiteY2" fmla="*/ 393539 h 393539"/>
            </a:gdLst>
            <a:ahLst/>
            <a:cxnLst>
              <a:cxn ang="0">
                <a:pos x="connsiteX0" y="connsiteY0"/>
              </a:cxn>
              <a:cxn ang="0">
                <a:pos x="connsiteX1" y="connsiteY1"/>
              </a:cxn>
              <a:cxn ang="0">
                <a:pos x="connsiteX2" y="connsiteY2"/>
              </a:cxn>
            </a:cxnLst>
            <a:rect l="l" t="t" r="r" b="b"/>
            <a:pathLst>
              <a:path w="230183" h="393539">
                <a:moveTo>
                  <a:pt x="173620" y="0"/>
                </a:moveTo>
                <a:cubicBezTo>
                  <a:pt x="211238" y="94526"/>
                  <a:pt x="248856" y="189053"/>
                  <a:pt x="219919" y="254643"/>
                </a:cubicBezTo>
                <a:cubicBezTo>
                  <a:pt x="190982" y="320233"/>
                  <a:pt x="95491" y="356886"/>
                  <a:pt x="0" y="393539"/>
                </a:cubicBezTo>
              </a:path>
            </a:pathLst>
          </a:custGeom>
          <a:noFill/>
          <a:ln w="12700">
            <a:solidFill>
              <a:schemeClr val="tx1">
                <a:lumMod val="50000"/>
                <a:lumOff val="50000"/>
              </a:schemeClr>
            </a:solidFill>
            <a:headEnd w="lg"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3" name="Freeform 292">
            <a:extLst>
              <a:ext uri="{FF2B5EF4-FFF2-40B4-BE49-F238E27FC236}">
                <a16:creationId xmlns:a16="http://schemas.microsoft.com/office/drawing/2014/main" id="{5421B3F8-2E18-B945-B7A1-4D3868DFA92A}"/>
              </a:ext>
            </a:extLst>
          </p:cNvPr>
          <p:cNvSpPr/>
          <p:nvPr/>
        </p:nvSpPr>
        <p:spPr>
          <a:xfrm rot="9900000" flipV="1">
            <a:off x="3867802" y="3525729"/>
            <a:ext cx="122476" cy="258468"/>
          </a:xfrm>
          <a:custGeom>
            <a:avLst/>
            <a:gdLst>
              <a:gd name="connsiteX0" fmla="*/ 173620 w 230183"/>
              <a:gd name="connsiteY0" fmla="*/ 0 h 393539"/>
              <a:gd name="connsiteX1" fmla="*/ 219919 w 230183"/>
              <a:gd name="connsiteY1" fmla="*/ 254643 h 393539"/>
              <a:gd name="connsiteX2" fmla="*/ 0 w 230183"/>
              <a:gd name="connsiteY2" fmla="*/ 393539 h 393539"/>
            </a:gdLst>
            <a:ahLst/>
            <a:cxnLst>
              <a:cxn ang="0">
                <a:pos x="connsiteX0" y="connsiteY0"/>
              </a:cxn>
              <a:cxn ang="0">
                <a:pos x="connsiteX1" y="connsiteY1"/>
              </a:cxn>
              <a:cxn ang="0">
                <a:pos x="connsiteX2" y="connsiteY2"/>
              </a:cxn>
            </a:cxnLst>
            <a:rect l="l" t="t" r="r" b="b"/>
            <a:pathLst>
              <a:path w="230183" h="393539">
                <a:moveTo>
                  <a:pt x="173620" y="0"/>
                </a:moveTo>
                <a:cubicBezTo>
                  <a:pt x="211238" y="94526"/>
                  <a:pt x="248856" y="189053"/>
                  <a:pt x="219919" y="254643"/>
                </a:cubicBezTo>
                <a:cubicBezTo>
                  <a:pt x="190982" y="320233"/>
                  <a:pt x="95491" y="356886"/>
                  <a:pt x="0" y="393539"/>
                </a:cubicBezTo>
              </a:path>
            </a:pathLst>
          </a:custGeom>
          <a:noFill/>
          <a:ln w="12700">
            <a:solidFill>
              <a:schemeClr val="tx1">
                <a:lumMod val="50000"/>
                <a:lumOff val="50000"/>
              </a:schemeClr>
            </a:solidFill>
            <a:headEnd w="lg"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4" name="Rectangle 293">
            <a:extLst>
              <a:ext uri="{FF2B5EF4-FFF2-40B4-BE49-F238E27FC236}">
                <a16:creationId xmlns:a16="http://schemas.microsoft.com/office/drawing/2014/main" id="{BB3FFB78-0011-2144-BF27-E9F25408D681}"/>
              </a:ext>
            </a:extLst>
          </p:cNvPr>
          <p:cNvSpPr/>
          <p:nvPr/>
        </p:nvSpPr>
        <p:spPr>
          <a:xfrm>
            <a:off x="3445569" y="4286659"/>
            <a:ext cx="813036"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Y-connector</a:t>
            </a:r>
            <a:endParaRPr kumimoji="0" lang="en-US" sz="900" b="0" i="0" u="none" strike="noStrike" kern="1200" cap="small" spc="0" normalizeH="0" baseline="0" noProof="0" dirty="0">
              <a:ln>
                <a:noFill/>
              </a:ln>
              <a:solidFill>
                <a:prstClr val="black"/>
              </a:solidFill>
              <a:effectLst/>
              <a:uLnTx/>
              <a:uFillTx/>
              <a:latin typeface="Corbel" panose="020B0503020204020204" pitchFamily="34" charset="0"/>
              <a:ea typeface="+mn-ea"/>
              <a:cs typeface="Futura Medium" panose="020B0602020204020303" pitchFamily="34" charset="-79"/>
            </a:endParaRPr>
          </a:p>
        </p:txBody>
      </p:sp>
      <p:cxnSp>
        <p:nvCxnSpPr>
          <p:cNvPr id="119" name="Straight Arrow Connector 118">
            <a:extLst>
              <a:ext uri="{FF2B5EF4-FFF2-40B4-BE49-F238E27FC236}">
                <a16:creationId xmlns:a16="http://schemas.microsoft.com/office/drawing/2014/main" id="{38736040-20F3-AE43-8AAA-65F35B270675}"/>
              </a:ext>
            </a:extLst>
          </p:cNvPr>
          <p:cNvCxnSpPr>
            <a:stCxn id="294" idx="2"/>
          </p:cNvCxnSpPr>
          <p:nvPr/>
        </p:nvCxnSpPr>
        <p:spPr>
          <a:xfrm>
            <a:off x="3852087" y="4517491"/>
            <a:ext cx="27161" cy="255617"/>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0" name="Rectangle 299">
            <a:extLst>
              <a:ext uri="{FF2B5EF4-FFF2-40B4-BE49-F238E27FC236}">
                <a16:creationId xmlns:a16="http://schemas.microsoft.com/office/drawing/2014/main" id="{9FA31BB2-44F0-1243-8C1E-66FB4AAD7858}"/>
              </a:ext>
            </a:extLst>
          </p:cNvPr>
          <p:cNvSpPr/>
          <p:nvPr/>
        </p:nvSpPr>
        <p:spPr>
          <a:xfrm>
            <a:off x="2970274" y="4743474"/>
            <a:ext cx="923831"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Rubber lined hemostats are used to clamp the tube</a:t>
            </a:r>
            <a:endParaRPr kumimoji="0" lang="en-US" sz="900" b="0" i="0" u="none" strike="noStrike" kern="1200" cap="small" spc="0" normalizeH="0" baseline="0" noProof="0" dirty="0">
              <a:ln>
                <a:noFill/>
              </a:ln>
              <a:solidFill>
                <a:prstClr val="black"/>
              </a:solidFill>
              <a:effectLst/>
              <a:uLnTx/>
              <a:uFillTx/>
              <a:latin typeface="Corbel" panose="020B0503020204020204" pitchFamily="34" charset="0"/>
              <a:ea typeface="+mn-ea"/>
              <a:cs typeface="Futura Medium" panose="020B0602020204020303" pitchFamily="34" charset="-79"/>
            </a:endParaRPr>
          </a:p>
        </p:txBody>
      </p:sp>
      <p:grpSp>
        <p:nvGrpSpPr>
          <p:cNvPr id="301" name="Group 300">
            <a:extLst>
              <a:ext uri="{FF2B5EF4-FFF2-40B4-BE49-F238E27FC236}">
                <a16:creationId xmlns:a16="http://schemas.microsoft.com/office/drawing/2014/main" id="{09786296-A9F1-254C-A329-D876477CBC2D}"/>
              </a:ext>
            </a:extLst>
          </p:cNvPr>
          <p:cNvGrpSpPr/>
          <p:nvPr/>
        </p:nvGrpSpPr>
        <p:grpSpPr>
          <a:xfrm rot="20174106">
            <a:off x="3745572" y="5961296"/>
            <a:ext cx="679558" cy="803527"/>
            <a:chOff x="2820004" y="5084523"/>
            <a:chExt cx="679558" cy="803527"/>
          </a:xfrm>
        </p:grpSpPr>
        <p:grpSp>
          <p:nvGrpSpPr>
            <p:cNvPr id="302" name="Group 301">
              <a:extLst>
                <a:ext uri="{FF2B5EF4-FFF2-40B4-BE49-F238E27FC236}">
                  <a16:creationId xmlns:a16="http://schemas.microsoft.com/office/drawing/2014/main" id="{3F91F263-40D7-DF4A-AE24-2B9BCECD3095}"/>
                </a:ext>
              </a:extLst>
            </p:cNvPr>
            <p:cNvGrpSpPr/>
            <p:nvPr/>
          </p:nvGrpSpPr>
          <p:grpSpPr>
            <a:xfrm rot="21040525">
              <a:off x="2820004" y="5084523"/>
              <a:ext cx="679558" cy="803527"/>
              <a:chOff x="1846129" y="4510612"/>
              <a:chExt cx="679558" cy="803527"/>
            </a:xfrm>
          </p:grpSpPr>
          <p:grpSp>
            <p:nvGrpSpPr>
              <p:cNvPr id="313" name="Group 312">
                <a:extLst>
                  <a:ext uri="{FF2B5EF4-FFF2-40B4-BE49-F238E27FC236}">
                    <a16:creationId xmlns:a16="http://schemas.microsoft.com/office/drawing/2014/main" id="{A44E9C1D-6AD5-7145-9389-508F819FD8DB}"/>
                  </a:ext>
                </a:extLst>
              </p:cNvPr>
              <p:cNvGrpSpPr/>
              <p:nvPr/>
            </p:nvGrpSpPr>
            <p:grpSpPr>
              <a:xfrm>
                <a:off x="1886810" y="4714690"/>
                <a:ext cx="638877" cy="599449"/>
                <a:chOff x="1886810" y="4714690"/>
                <a:chExt cx="638877" cy="599449"/>
              </a:xfrm>
            </p:grpSpPr>
            <p:cxnSp>
              <p:nvCxnSpPr>
                <p:cNvPr id="318" name="Straight Connector 317">
                  <a:extLst>
                    <a:ext uri="{FF2B5EF4-FFF2-40B4-BE49-F238E27FC236}">
                      <a16:creationId xmlns:a16="http://schemas.microsoft.com/office/drawing/2014/main" id="{C93E48BB-DFD6-F24B-B74F-968096654947}"/>
                    </a:ext>
                  </a:extLst>
                </p:cNvPr>
                <p:cNvCxnSpPr>
                  <a:cxnSpLocks/>
                </p:cNvCxnSpPr>
                <p:nvPr/>
              </p:nvCxnSpPr>
              <p:spPr>
                <a:xfrm flipV="1">
                  <a:off x="1932278" y="4714690"/>
                  <a:ext cx="593409" cy="415123"/>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9" name="Oval 318">
                  <a:extLst>
                    <a:ext uri="{FF2B5EF4-FFF2-40B4-BE49-F238E27FC236}">
                      <a16:creationId xmlns:a16="http://schemas.microsoft.com/office/drawing/2014/main" id="{948CE6EA-144E-F444-91A0-76DCDA423A67}"/>
                    </a:ext>
                  </a:extLst>
                </p:cNvPr>
                <p:cNvSpPr/>
                <p:nvPr/>
              </p:nvSpPr>
              <p:spPr>
                <a:xfrm>
                  <a:off x="1886810" y="5113342"/>
                  <a:ext cx="200797" cy="200797"/>
                </a:xfrm>
                <a:prstGeom prst="ellipse">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4" name="Rectangle 313">
                <a:extLst>
                  <a:ext uri="{FF2B5EF4-FFF2-40B4-BE49-F238E27FC236}">
                    <a16:creationId xmlns:a16="http://schemas.microsoft.com/office/drawing/2014/main" id="{AA12C56E-B44C-144B-A113-76F12B07A3E6}"/>
                  </a:ext>
                </a:extLst>
              </p:cNvPr>
              <p:cNvSpPr/>
              <p:nvPr/>
            </p:nvSpPr>
            <p:spPr>
              <a:xfrm rot="19494770">
                <a:off x="2197042" y="4867928"/>
                <a:ext cx="118872" cy="27432"/>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5" name="Group 314">
                <a:extLst>
                  <a:ext uri="{FF2B5EF4-FFF2-40B4-BE49-F238E27FC236}">
                    <a16:creationId xmlns:a16="http://schemas.microsoft.com/office/drawing/2014/main" id="{E9ABCDBA-4A26-384B-9C1E-93A2C82EBDD6}"/>
                  </a:ext>
                </a:extLst>
              </p:cNvPr>
              <p:cNvGrpSpPr/>
              <p:nvPr/>
            </p:nvGrpSpPr>
            <p:grpSpPr>
              <a:xfrm rot="9000000" flipH="1">
                <a:off x="1846129" y="4510612"/>
                <a:ext cx="638877" cy="599449"/>
                <a:chOff x="1886810" y="4714690"/>
                <a:chExt cx="638877" cy="599449"/>
              </a:xfrm>
            </p:grpSpPr>
            <p:cxnSp>
              <p:nvCxnSpPr>
                <p:cNvPr id="316" name="Straight Connector 315">
                  <a:extLst>
                    <a:ext uri="{FF2B5EF4-FFF2-40B4-BE49-F238E27FC236}">
                      <a16:creationId xmlns:a16="http://schemas.microsoft.com/office/drawing/2014/main" id="{C2DEF22A-D3CD-C141-A8B1-DEA1000315AE}"/>
                    </a:ext>
                  </a:extLst>
                </p:cNvPr>
                <p:cNvCxnSpPr>
                  <a:cxnSpLocks/>
                </p:cNvCxnSpPr>
                <p:nvPr/>
              </p:nvCxnSpPr>
              <p:spPr>
                <a:xfrm flipV="1">
                  <a:off x="1932278" y="4714690"/>
                  <a:ext cx="593409" cy="415123"/>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7" name="Oval 316">
                  <a:extLst>
                    <a:ext uri="{FF2B5EF4-FFF2-40B4-BE49-F238E27FC236}">
                      <a16:creationId xmlns:a16="http://schemas.microsoft.com/office/drawing/2014/main" id="{7056EF8A-C00B-7240-A870-FBA7B2812266}"/>
                    </a:ext>
                  </a:extLst>
                </p:cNvPr>
                <p:cNvSpPr/>
                <p:nvPr/>
              </p:nvSpPr>
              <p:spPr>
                <a:xfrm>
                  <a:off x="1886810" y="5113342"/>
                  <a:ext cx="200797" cy="200797"/>
                </a:xfrm>
                <a:prstGeom prst="ellipse">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311" name="Straight Connector 310">
              <a:extLst>
                <a:ext uri="{FF2B5EF4-FFF2-40B4-BE49-F238E27FC236}">
                  <a16:creationId xmlns:a16="http://schemas.microsoft.com/office/drawing/2014/main" id="{2E4722D3-46CC-044C-9336-79BF798A5619}"/>
                </a:ext>
              </a:extLst>
            </p:cNvPr>
            <p:cNvCxnSpPr>
              <a:cxnSpLocks/>
            </p:cNvCxnSpPr>
            <p:nvPr/>
          </p:nvCxnSpPr>
          <p:spPr>
            <a:xfrm flipV="1">
              <a:off x="3327845" y="5255095"/>
              <a:ext cx="114097" cy="113844"/>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35A026EC-6525-7D4D-8CE7-83ECE1075759}"/>
                </a:ext>
              </a:extLst>
            </p:cNvPr>
            <p:cNvCxnSpPr>
              <a:cxnSpLocks/>
            </p:cNvCxnSpPr>
            <p:nvPr/>
          </p:nvCxnSpPr>
          <p:spPr>
            <a:xfrm flipV="1">
              <a:off x="3348552" y="5422054"/>
              <a:ext cx="131620" cy="12022"/>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a:extLst>
              <a:ext uri="{FF2B5EF4-FFF2-40B4-BE49-F238E27FC236}">
                <a16:creationId xmlns:a16="http://schemas.microsoft.com/office/drawing/2014/main" id="{9186657E-ACC7-0B47-AB81-AD61615D2754}"/>
              </a:ext>
            </a:extLst>
          </p:cNvPr>
          <p:cNvCxnSpPr>
            <a:cxnSpLocks/>
          </p:cNvCxnSpPr>
          <p:nvPr/>
        </p:nvCxnSpPr>
        <p:spPr>
          <a:xfrm>
            <a:off x="4173678" y="6081829"/>
            <a:ext cx="138098" cy="92905"/>
          </a:xfrm>
          <a:prstGeom prst="line">
            <a:avLst/>
          </a:prstGeom>
          <a:ln w="38100">
            <a:solidFill>
              <a:srgbClr val="FFD964"/>
            </a:solidFill>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314CD991-BB53-4343-A096-FFD29942FFC9}"/>
              </a:ext>
            </a:extLst>
          </p:cNvPr>
          <p:cNvCxnSpPr/>
          <p:nvPr/>
        </p:nvCxnSpPr>
        <p:spPr>
          <a:xfrm>
            <a:off x="3523048" y="5353435"/>
            <a:ext cx="27161" cy="255617"/>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035" name="Group 1034">
            <a:extLst>
              <a:ext uri="{FF2B5EF4-FFF2-40B4-BE49-F238E27FC236}">
                <a16:creationId xmlns:a16="http://schemas.microsoft.com/office/drawing/2014/main" id="{20816DD4-BF3E-3D48-B265-1101F18564C5}"/>
              </a:ext>
            </a:extLst>
          </p:cNvPr>
          <p:cNvGrpSpPr/>
          <p:nvPr/>
        </p:nvGrpSpPr>
        <p:grpSpPr>
          <a:xfrm>
            <a:off x="8486858" y="1603926"/>
            <a:ext cx="613685" cy="1205748"/>
            <a:chOff x="8486858" y="1603926"/>
            <a:chExt cx="613685" cy="1205748"/>
          </a:xfrm>
        </p:grpSpPr>
        <p:grpSp>
          <p:nvGrpSpPr>
            <p:cNvPr id="1033" name="Group 1032">
              <a:extLst>
                <a:ext uri="{FF2B5EF4-FFF2-40B4-BE49-F238E27FC236}">
                  <a16:creationId xmlns:a16="http://schemas.microsoft.com/office/drawing/2014/main" id="{4D82CDDA-B1EF-5443-BD5B-4B7232553AD9}"/>
                </a:ext>
              </a:extLst>
            </p:cNvPr>
            <p:cNvGrpSpPr/>
            <p:nvPr/>
          </p:nvGrpSpPr>
          <p:grpSpPr>
            <a:xfrm>
              <a:off x="8510151" y="1603926"/>
              <a:ext cx="590392" cy="1205748"/>
              <a:chOff x="2854047" y="1529960"/>
              <a:chExt cx="590392" cy="1205748"/>
            </a:xfrm>
          </p:grpSpPr>
          <p:grpSp>
            <p:nvGrpSpPr>
              <p:cNvPr id="1032" name="Group 1031">
                <a:extLst>
                  <a:ext uri="{FF2B5EF4-FFF2-40B4-BE49-F238E27FC236}">
                    <a16:creationId xmlns:a16="http://schemas.microsoft.com/office/drawing/2014/main" id="{8666227F-F951-6C44-8698-04F5624A995B}"/>
                  </a:ext>
                </a:extLst>
              </p:cNvPr>
              <p:cNvGrpSpPr/>
              <p:nvPr/>
            </p:nvGrpSpPr>
            <p:grpSpPr>
              <a:xfrm>
                <a:off x="2854047" y="1529960"/>
                <a:ext cx="590392" cy="1205748"/>
                <a:chOff x="2854047" y="1529960"/>
                <a:chExt cx="590392" cy="1205748"/>
              </a:xfrm>
            </p:grpSpPr>
            <p:grpSp>
              <p:nvGrpSpPr>
                <p:cNvPr id="77" name="Group 76">
                  <a:extLst>
                    <a:ext uri="{FF2B5EF4-FFF2-40B4-BE49-F238E27FC236}">
                      <a16:creationId xmlns:a16="http://schemas.microsoft.com/office/drawing/2014/main" id="{9BBAF95A-B818-3243-B21F-3C6AB9F461D9}"/>
                    </a:ext>
                  </a:extLst>
                </p:cNvPr>
                <p:cNvGrpSpPr/>
                <p:nvPr/>
              </p:nvGrpSpPr>
              <p:grpSpPr>
                <a:xfrm>
                  <a:off x="2854047" y="1529960"/>
                  <a:ext cx="590392" cy="1039336"/>
                  <a:chOff x="2854047" y="1529960"/>
                  <a:chExt cx="590392" cy="1039336"/>
                </a:xfrm>
              </p:grpSpPr>
              <p:sp>
                <p:nvSpPr>
                  <p:cNvPr id="210" name="Freeform 209">
                    <a:extLst>
                      <a:ext uri="{FF2B5EF4-FFF2-40B4-BE49-F238E27FC236}">
                        <a16:creationId xmlns:a16="http://schemas.microsoft.com/office/drawing/2014/main" id="{02C3C041-FFBF-704D-BC76-F9EFFC513787}"/>
                      </a:ext>
                    </a:extLst>
                  </p:cNvPr>
                  <p:cNvSpPr/>
                  <p:nvPr/>
                </p:nvSpPr>
                <p:spPr>
                  <a:xfrm>
                    <a:off x="2854047" y="1529960"/>
                    <a:ext cx="590392" cy="1039336"/>
                  </a:xfrm>
                  <a:custGeom>
                    <a:avLst/>
                    <a:gdLst>
                      <a:gd name="connsiteX0" fmla="*/ 80282 w 590392"/>
                      <a:gd name="connsiteY0" fmla="*/ 0 h 1039336"/>
                      <a:gd name="connsiteX1" fmla="*/ 510111 w 590392"/>
                      <a:gd name="connsiteY1" fmla="*/ 0 h 1039336"/>
                      <a:gd name="connsiteX2" fmla="*/ 589786 w 590392"/>
                      <a:gd name="connsiteY2" fmla="*/ 607361 h 1039336"/>
                      <a:gd name="connsiteX3" fmla="*/ 590391 w 590392"/>
                      <a:gd name="connsiteY3" fmla="*/ 607361 h 1039336"/>
                      <a:gd name="connsiteX4" fmla="*/ 590083 w 590392"/>
                      <a:gd name="connsiteY4" fmla="*/ 609625 h 1039336"/>
                      <a:gd name="connsiteX5" fmla="*/ 590392 w 590392"/>
                      <a:gd name="connsiteY5" fmla="*/ 611980 h 1039336"/>
                      <a:gd name="connsiteX6" fmla="*/ 589763 w 590392"/>
                      <a:gd name="connsiteY6" fmla="*/ 611980 h 1039336"/>
                      <a:gd name="connsiteX7" fmla="*/ 531651 w 590392"/>
                      <a:gd name="connsiteY7" fmla="*/ 1039336 h 1039336"/>
                      <a:gd name="connsiteX8" fmla="*/ 58740 w 590392"/>
                      <a:gd name="connsiteY8" fmla="*/ 1039336 h 1039336"/>
                      <a:gd name="connsiteX9" fmla="*/ 628 w 590392"/>
                      <a:gd name="connsiteY9" fmla="*/ 611980 h 1039336"/>
                      <a:gd name="connsiteX10" fmla="*/ 1 w 590392"/>
                      <a:gd name="connsiteY10" fmla="*/ 611980 h 1039336"/>
                      <a:gd name="connsiteX11" fmla="*/ 309 w 590392"/>
                      <a:gd name="connsiteY11" fmla="*/ 609633 h 1039336"/>
                      <a:gd name="connsiteX12" fmla="*/ 0 w 590392"/>
                      <a:gd name="connsiteY12" fmla="*/ 607361 h 1039336"/>
                      <a:gd name="connsiteX13" fmla="*/ 607 w 590392"/>
                      <a:gd name="connsiteY13" fmla="*/ 607361 h 103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392" h="1039336">
                        <a:moveTo>
                          <a:pt x="80282" y="0"/>
                        </a:moveTo>
                        <a:lnTo>
                          <a:pt x="510111" y="0"/>
                        </a:lnTo>
                        <a:lnTo>
                          <a:pt x="589786" y="607361"/>
                        </a:lnTo>
                        <a:lnTo>
                          <a:pt x="590391" y="607361"/>
                        </a:lnTo>
                        <a:lnTo>
                          <a:pt x="590083" y="609625"/>
                        </a:lnTo>
                        <a:lnTo>
                          <a:pt x="590392" y="611980"/>
                        </a:lnTo>
                        <a:lnTo>
                          <a:pt x="589763" y="611980"/>
                        </a:lnTo>
                        <a:lnTo>
                          <a:pt x="531651" y="1039336"/>
                        </a:lnTo>
                        <a:lnTo>
                          <a:pt x="58740" y="1039336"/>
                        </a:lnTo>
                        <a:lnTo>
                          <a:pt x="628" y="611980"/>
                        </a:lnTo>
                        <a:lnTo>
                          <a:pt x="1" y="611980"/>
                        </a:lnTo>
                        <a:lnTo>
                          <a:pt x="309" y="609633"/>
                        </a:lnTo>
                        <a:lnTo>
                          <a:pt x="0" y="607361"/>
                        </a:lnTo>
                        <a:lnTo>
                          <a:pt x="607" y="607361"/>
                        </a:lnTo>
                        <a:close/>
                      </a:path>
                    </a:pathLst>
                  </a:cu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B3921338-FF83-C548-ACD1-8B0C09299EAA}"/>
                      </a:ext>
                    </a:extLst>
                  </p:cNvPr>
                  <p:cNvSpPr/>
                  <p:nvPr/>
                </p:nvSpPr>
                <p:spPr>
                  <a:xfrm>
                    <a:off x="2901697" y="1916762"/>
                    <a:ext cx="493471" cy="493471"/>
                  </a:xfrm>
                  <a:prstGeom prst="ellipse">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1" name="Trapezoid 90">
                  <a:extLst>
                    <a:ext uri="{FF2B5EF4-FFF2-40B4-BE49-F238E27FC236}">
                      <a16:creationId xmlns:a16="http://schemas.microsoft.com/office/drawing/2014/main" id="{117AE60E-4A54-EE4E-A7F0-93C43C2AFF25}"/>
                    </a:ext>
                  </a:extLst>
                </p:cNvPr>
                <p:cNvSpPr/>
                <p:nvPr/>
              </p:nvSpPr>
              <p:spPr>
                <a:xfrm rot="10800000">
                  <a:off x="3075493" y="2568597"/>
                  <a:ext cx="142350" cy="167111"/>
                </a:xfrm>
                <a:prstGeom prst="trapezoid">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29" name="Group 1028">
                <a:extLst>
                  <a:ext uri="{FF2B5EF4-FFF2-40B4-BE49-F238E27FC236}">
                    <a16:creationId xmlns:a16="http://schemas.microsoft.com/office/drawing/2014/main" id="{558FAC9E-B321-1543-9A87-D9AC5AB8706A}"/>
                  </a:ext>
                </a:extLst>
              </p:cNvPr>
              <p:cNvGrpSpPr/>
              <p:nvPr/>
            </p:nvGrpSpPr>
            <p:grpSpPr>
              <a:xfrm>
                <a:off x="2926592" y="1945073"/>
                <a:ext cx="445630" cy="597077"/>
                <a:chOff x="2926592" y="1945073"/>
                <a:chExt cx="445630" cy="597077"/>
              </a:xfrm>
            </p:grpSpPr>
            <p:grpSp>
              <p:nvGrpSpPr>
                <p:cNvPr id="76" name="Group 75">
                  <a:extLst>
                    <a:ext uri="{FF2B5EF4-FFF2-40B4-BE49-F238E27FC236}">
                      <a16:creationId xmlns:a16="http://schemas.microsoft.com/office/drawing/2014/main" id="{7BB5FEC7-E513-0044-B514-DDF665F0C667}"/>
                    </a:ext>
                  </a:extLst>
                </p:cNvPr>
                <p:cNvGrpSpPr/>
                <p:nvPr/>
              </p:nvGrpSpPr>
              <p:grpSpPr>
                <a:xfrm>
                  <a:off x="2926592" y="1945073"/>
                  <a:ext cx="440154" cy="442921"/>
                  <a:chOff x="2928290" y="1940372"/>
                  <a:chExt cx="440154" cy="442921"/>
                </a:xfrm>
              </p:grpSpPr>
              <p:sp>
                <p:nvSpPr>
                  <p:cNvPr id="72" name="Donut 71">
                    <a:extLst>
                      <a:ext uri="{FF2B5EF4-FFF2-40B4-BE49-F238E27FC236}">
                        <a16:creationId xmlns:a16="http://schemas.microsoft.com/office/drawing/2014/main" id="{DC9C82F9-8C52-104C-885C-F99B428F9FBA}"/>
                      </a:ext>
                    </a:extLst>
                  </p:cNvPr>
                  <p:cNvSpPr/>
                  <p:nvPr/>
                </p:nvSpPr>
                <p:spPr>
                  <a:xfrm rot="8687488">
                    <a:off x="2928291" y="1940372"/>
                    <a:ext cx="440153" cy="440153"/>
                  </a:xfrm>
                  <a:prstGeom prst="donut">
                    <a:avLst>
                      <a:gd name="adj" fmla="val 8431"/>
                    </a:avLst>
                  </a:prstGeom>
                  <a:gradFill flip="none" rotWithShape="1">
                    <a:gsLst>
                      <a:gs pos="69000">
                        <a:schemeClr val="accent4">
                          <a:lumMod val="75000"/>
                        </a:schemeClr>
                      </a:gs>
                      <a:gs pos="100000">
                        <a:schemeClr val="accent2">
                          <a:lumMod val="75000"/>
                        </a:schemeClr>
                      </a:gs>
                      <a:gs pos="71000">
                        <a:schemeClr val="accent2">
                          <a:lumMod val="75000"/>
                        </a:schemeClr>
                      </a:gs>
                      <a:gs pos="31000">
                        <a:schemeClr val="accent4">
                          <a:lumMod val="75000"/>
                        </a:schemeClr>
                      </a:gs>
                      <a:gs pos="30000">
                        <a:schemeClr val="accent6">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Donut 210">
                    <a:extLst>
                      <a:ext uri="{FF2B5EF4-FFF2-40B4-BE49-F238E27FC236}">
                        <a16:creationId xmlns:a16="http://schemas.microsoft.com/office/drawing/2014/main" id="{38ED89C9-1A55-E547-A507-133A422CEE41}"/>
                      </a:ext>
                    </a:extLst>
                  </p:cNvPr>
                  <p:cNvSpPr/>
                  <p:nvPr/>
                </p:nvSpPr>
                <p:spPr>
                  <a:xfrm rot="13858630">
                    <a:off x="2928290" y="1943140"/>
                    <a:ext cx="440153" cy="440153"/>
                  </a:xfrm>
                  <a:prstGeom prst="donut">
                    <a:avLst>
                      <a:gd name="adj" fmla="val 8431"/>
                    </a:avLst>
                  </a:prstGeom>
                  <a:gradFill flip="none" rotWithShape="1">
                    <a:gsLst>
                      <a:gs pos="73000">
                        <a:srgbClr val="950000"/>
                      </a:gs>
                      <a:gs pos="71000">
                        <a:schemeClr val="accent6">
                          <a:lumMod val="75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5" name="Group 74">
                  <a:extLst>
                    <a:ext uri="{FF2B5EF4-FFF2-40B4-BE49-F238E27FC236}">
                      <a16:creationId xmlns:a16="http://schemas.microsoft.com/office/drawing/2014/main" id="{FDB2C9EE-27F9-DD45-AECD-EB405B31131C}"/>
                    </a:ext>
                  </a:extLst>
                </p:cNvPr>
                <p:cNvGrpSpPr/>
                <p:nvPr/>
              </p:nvGrpSpPr>
              <p:grpSpPr>
                <a:xfrm>
                  <a:off x="2927292" y="2108262"/>
                  <a:ext cx="318772" cy="77249"/>
                  <a:chOff x="2939291" y="2112879"/>
                  <a:chExt cx="318772" cy="77249"/>
                </a:xfrm>
              </p:grpSpPr>
              <p:sp>
                <p:nvSpPr>
                  <p:cNvPr id="73" name="Triangle 72">
                    <a:extLst>
                      <a:ext uri="{FF2B5EF4-FFF2-40B4-BE49-F238E27FC236}">
                        <a16:creationId xmlns:a16="http://schemas.microsoft.com/office/drawing/2014/main" id="{CF0513C1-42B7-334E-92B4-56FD6BE853B2}"/>
                      </a:ext>
                    </a:extLst>
                  </p:cNvPr>
                  <p:cNvSpPr/>
                  <p:nvPr/>
                </p:nvSpPr>
                <p:spPr>
                  <a:xfrm rot="17517084">
                    <a:off x="3075817" y="1976353"/>
                    <a:ext cx="45719" cy="3187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a:extLst>
                      <a:ext uri="{FF2B5EF4-FFF2-40B4-BE49-F238E27FC236}">
                        <a16:creationId xmlns:a16="http://schemas.microsoft.com/office/drawing/2014/main" id="{1B652832-0646-6A48-908C-0862E27CEEEC}"/>
                      </a:ext>
                    </a:extLst>
                  </p:cNvPr>
                  <p:cNvSpPr/>
                  <p:nvPr/>
                </p:nvSpPr>
                <p:spPr>
                  <a:xfrm>
                    <a:off x="3119057" y="2126120"/>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6" name="32-Point Star 215">
                  <a:extLst>
                    <a:ext uri="{FF2B5EF4-FFF2-40B4-BE49-F238E27FC236}">
                      <a16:creationId xmlns:a16="http://schemas.microsoft.com/office/drawing/2014/main" id="{21C2D562-44F9-3C4E-A695-FDC7D5AFCCF0}"/>
                    </a:ext>
                  </a:extLst>
                </p:cNvPr>
                <p:cNvSpPr/>
                <p:nvPr/>
              </p:nvSpPr>
              <p:spPr>
                <a:xfrm>
                  <a:off x="3218010" y="2431243"/>
                  <a:ext cx="91440" cy="91440"/>
                </a:xfrm>
                <a:prstGeom prst="star32">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7" name="32-Point Star 216">
                  <a:extLst>
                    <a:ext uri="{FF2B5EF4-FFF2-40B4-BE49-F238E27FC236}">
                      <a16:creationId xmlns:a16="http://schemas.microsoft.com/office/drawing/2014/main" id="{DB5769D3-B5B3-F743-92A3-5903EB16C36C}"/>
                    </a:ext>
                  </a:extLst>
                </p:cNvPr>
                <p:cNvSpPr/>
                <p:nvPr/>
              </p:nvSpPr>
              <p:spPr>
                <a:xfrm>
                  <a:off x="2985982" y="2429306"/>
                  <a:ext cx="91440" cy="91440"/>
                </a:xfrm>
                <a:prstGeom prst="star32">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3" name="Freeform 222">
                  <a:extLst>
                    <a:ext uri="{FF2B5EF4-FFF2-40B4-BE49-F238E27FC236}">
                      <a16:creationId xmlns:a16="http://schemas.microsoft.com/office/drawing/2014/main" id="{37671B81-71BB-7641-B1CF-3C13D5606F18}"/>
                    </a:ext>
                  </a:extLst>
                </p:cNvPr>
                <p:cNvSpPr/>
                <p:nvPr/>
              </p:nvSpPr>
              <p:spPr>
                <a:xfrm rot="4869355">
                  <a:off x="3267370" y="2437298"/>
                  <a:ext cx="147048" cy="62656"/>
                </a:xfrm>
                <a:custGeom>
                  <a:avLst/>
                  <a:gdLst>
                    <a:gd name="connsiteX0" fmla="*/ 0 w 147048"/>
                    <a:gd name="connsiteY0" fmla="*/ 60347 h 62656"/>
                    <a:gd name="connsiteX1" fmla="*/ 1777 w 147048"/>
                    <a:gd name="connsiteY1" fmla="*/ 56075 h 62656"/>
                    <a:gd name="connsiteX2" fmla="*/ 54467 w 147048"/>
                    <a:gd name="connsiteY2" fmla="*/ 8709 h 62656"/>
                    <a:gd name="connsiteX3" fmla="*/ 80048 w 147048"/>
                    <a:gd name="connsiteY3" fmla="*/ 0 h 62656"/>
                    <a:gd name="connsiteX4" fmla="*/ 106149 w 147048"/>
                    <a:gd name="connsiteY4" fmla="*/ 3268 h 62656"/>
                    <a:gd name="connsiteX5" fmla="*/ 147048 w 147048"/>
                    <a:gd name="connsiteY5" fmla="*/ 29614 h 62656"/>
                    <a:gd name="connsiteX6" fmla="*/ 117176 w 147048"/>
                    <a:gd name="connsiteY6" fmla="*/ 50750 h 62656"/>
                    <a:gd name="connsiteX7" fmla="*/ 60067 w 147048"/>
                    <a:gd name="connsiteY7" fmla="*/ 32881 h 62656"/>
                    <a:gd name="connsiteX8" fmla="*/ 5861 w 147048"/>
                    <a:gd name="connsiteY8" fmla="*/ 62656 h 6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48" h="62656">
                      <a:moveTo>
                        <a:pt x="0" y="60347"/>
                      </a:moveTo>
                      <a:lnTo>
                        <a:pt x="1777" y="56075"/>
                      </a:lnTo>
                      <a:cubicBezTo>
                        <a:pt x="14120" y="35658"/>
                        <a:pt x="32285" y="19575"/>
                        <a:pt x="54467" y="8709"/>
                      </a:cubicBezTo>
                      <a:lnTo>
                        <a:pt x="80048" y="0"/>
                      </a:lnTo>
                      <a:lnTo>
                        <a:pt x="106149" y="3268"/>
                      </a:lnTo>
                      <a:cubicBezTo>
                        <a:pt x="121856" y="8885"/>
                        <a:pt x="135976" y="17841"/>
                        <a:pt x="147048" y="29614"/>
                      </a:cubicBezTo>
                      <a:lnTo>
                        <a:pt x="117176" y="50750"/>
                      </a:lnTo>
                      <a:cubicBezTo>
                        <a:pt x="102814" y="37871"/>
                        <a:pt x="81593" y="31231"/>
                        <a:pt x="60067" y="32881"/>
                      </a:cubicBezTo>
                      <a:cubicBezTo>
                        <a:pt x="36749" y="34669"/>
                        <a:pt x="16247" y="45930"/>
                        <a:pt x="5861" y="62656"/>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031" name="TextBox 1030">
              <a:extLst>
                <a:ext uri="{FF2B5EF4-FFF2-40B4-BE49-F238E27FC236}">
                  <a16:creationId xmlns:a16="http://schemas.microsoft.com/office/drawing/2014/main" id="{A179E874-2D30-7D47-B65F-EC243409BE87}"/>
                </a:ext>
              </a:extLst>
            </p:cNvPr>
            <p:cNvSpPr txBox="1"/>
            <p:nvPr/>
          </p:nvSpPr>
          <p:spPr>
            <a:xfrm>
              <a:off x="8486858" y="2461751"/>
              <a:ext cx="232756"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OFF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INT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CON</a:t>
              </a:r>
            </a:p>
          </p:txBody>
        </p:sp>
      </p:grpSp>
      <p:sp>
        <p:nvSpPr>
          <p:cNvPr id="322" name="Freeform 321">
            <a:extLst>
              <a:ext uri="{FF2B5EF4-FFF2-40B4-BE49-F238E27FC236}">
                <a16:creationId xmlns:a16="http://schemas.microsoft.com/office/drawing/2014/main" id="{529EAA10-91A0-F947-B0FE-767911F7FB47}"/>
              </a:ext>
            </a:extLst>
          </p:cNvPr>
          <p:cNvSpPr/>
          <p:nvPr/>
        </p:nvSpPr>
        <p:spPr>
          <a:xfrm rot="3930154" flipH="1">
            <a:off x="7763257" y="944786"/>
            <a:ext cx="122476" cy="258468"/>
          </a:xfrm>
          <a:custGeom>
            <a:avLst/>
            <a:gdLst>
              <a:gd name="connsiteX0" fmla="*/ 173620 w 230183"/>
              <a:gd name="connsiteY0" fmla="*/ 0 h 393539"/>
              <a:gd name="connsiteX1" fmla="*/ 219919 w 230183"/>
              <a:gd name="connsiteY1" fmla="*/ 254643 h 393539"/>
              <a:gd name="connsiteX2" fmla="*/ 0 w 230183"/>
              <a:gd name="connsiteY2" fmla="*/ 393539 h 393539"/>
            </a:gdLst>
            <a:ahLst/>
            <a:cxnLst>
              <a:cxn ang="0">
                <a:pos x="connsiteX0" y="connsiteY0"/>
              </a:cxn>
              <a:cxn ang="0">
                <a:pos x="connsiteX1" y="connsiteY1"/>
              </a:cxn>
              <a:cxn ang="0">
                <a:pos x="connsiteX2" y="connsiteY2"/>
              </a:cxn>
            </a:cxnLst>
            <a:rect l="l" t="t" r="r" b="b"/>
            <a:pathLst>
              <a:path w="230183" h="393539">
                <a:moveTo>
                  <a:pt x="173620" y="0"/>
                </a:moveTo>
                <a:cubicBezTo>
                  <a:pt x="211238" y="94526"/>
                  <a:pt x="248856" y="189053"/>
                  <a:pt x="219919" y="254643"/>
                </a:cubicBezTo>
                <a:cubicBezTo>
                  <a:pt x="190982" y="320233"/>
                  <a:pt x="95491" y="356886"/>
                  <a:pt x="0" y="393539"/>
                </a:cubicBezTo>
              </a:path>
            </a:pathLst>
          </a:custGeom>
          <a:noFill/>
          <a:ln w="12700">
            <a:solidFill>
              <a:schemeClr val="tx1">
                <a:lumMod val="50000"/>
                <a:lumOff val="50000"/>
              </a:schemeClr>
            </a:solidFill>
            <a:headEnd w="lg"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3" name="Rectangle 322">
            <a:extLst>
              <a:ext uri="{FF2B5EF4-FFF2-40B4-BE49-F238E27FC236}">
                <a16:creationId xmlns:a16="http://schemas.microsoft.com/office/drawing/2014/main" id="{8A938B0B-874E-4D46-A1A1-E35FC3C44272}"/>
              </a:ext>
            </a:extLst>
          </p:cNvPr>
          <p:cNvSpPr/>
          <p:nvPr/>
        </p:nvSpPr>
        <p:spPr>
          <a:xfrm>
            <a:off x="8371332" y="852981"/>
            <a:ext cx="706698" cy="5078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Wall suction regulator</a:t>
            </a:r>
            <a:endParaRPr kumimoji="0" lang="en-US" sz="900" b="0" i="0" u="none" strike="noStrike" kern="1200" cap="small" spc="0" normalizeH="0" baseline="0" noProof="0" dirty="0">
              <a:ln>
                <a:noFill/>
              </a:ln>
              <a:solidFill>
                <a:prstClr val="black"/>
              </a:solidFill>
              <a:effectLst/>
              <a:uLnTx/>
              <a:uFillTx/>
              <a:latin typeface="Corbel" panose="020B0503020204020204" pitchFamily="34" charset="0"/>
              <a:ea typeface="+mn-ea"/>
              <a:cs typeface="Futura Medium" panose="020B0602020204020303" pitchFamily="34" charset="-79"/>
            </a:endParaRPr>
          </a:p>
        </p:txBody>
      </p:sp>
      <p:sp>
        <p:nvSpPr>
          <p:cNvPr id="325" name="Rectangle 324">
            <a:extLst>
              <a:ext uri="{FF2B5EF4-FFF2-40B4-BE49-F238E27FC236}">
                <a16:creationId xmlns:a16="http://schemas.microsoft.com/office/drawing/2014/main" id="{FBEC9B4D-FEC3-0244-A9A2-0F28556665B8}"/>
              </a:ext>
            </a:extLst>
          </p:cNvPr>
          <p:cNvSpPr/>
          <p:nvPr/>
        </p:nvSpPr>
        <p:spPr>
          <a:xfrm>
            <a:off x="4054691" y="4538015"/>
            <a:ext cx="935742" cy="78483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Pilot balloon </a:t>
            </a: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indicates that </a:t>
            </a:r>
            <a:r>
              <a:rPr kumimoji="0" lang="en-US" sz="900" b="1" i="0" u="none" strike="noStrike" kern="1200" cap="none" spc="0" normalizeH="0" baseline="0" noProof="0" dirty="0">
                <a:ln>
                  <a:noFill/>
                </a:ln>
                <a:solidFill>
                  <a:srgbClr val="ED7D31">
                    <a:lumMod val="75000"/>
                  </a:srgbClr>
                </a:solidFill>
                <a:effectLst/>
                <a:uLnTx/>
                <a:uFillTx/>
                <a:latin typeface="Corbel" panose="020B0503020204020204" pitchFamily="34" charset="0"/>
                <a:ea typeface="+mn-ea"/>
                <a:cs typeface="+mn-cs"/>
              </a:rPr>
              <a:t>ESOPHAGEAL</a:t>
            </a: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balloon is deflated</a:t>
            </a:r>
            <a:endParaRPr kumimoji="0" lang="en-US" sz="900" b="0" i="0" u="none" strike="noStrike" kern="1200" cap="small" spc="0" normalizeH="0" baseline="0" noProof="0" dirty="0">
              <a:ln>
                <a:noFill/>
              </a:ln>
              <a:solidFill>
                <a:prstClr val="black"/>
              </a:solidFill>
              <a:effectLst/>
              <a:uLnTx/>
              <a:uFillTx/>
              <a:latin typeface="Corbel" panose="020B0503020204020204" pitchFamily="34" charset="0"/>
              <a:ea typeface="+mn-ea"/>
              <a:cs typeface="Futura Medium" panose="020B0602020204020303" pitchFamily="34" charset="-79"/>
            </a:endParaRPr>
          </a:p>
        </p:txBody>
      </p:sp>
      <p:sp>
        <p:nvSpPr>
          <p:cNvPr id="326" name="Freeform 325">
            <a:extLst>
              <a:ext uri="{FF2B5EF4-FFF2-40B4-BE49-F238E27FC236}">
                <a16:creationId xmlns:a16="http://schemas.microsoft.com/office/drawing/2014/main" id="{A00644B3-C30D-F844-B95D-8BBB42AEED47}"/>
              </a:ext>
            </a:extLst>
          </p:cNvPr>
          <p:cNvSpPr/>
          <p:nvPr/>
        </p:nvSpPr>
        <p:spPr>
          <a:xfrm rot="10493390" flipV="1">
            <a:off x="4479168" y="5263652"/>
            <a:ext cx="87133" cy="541793"/>
          </a:xfrm>
          <a:custGeom>
            <a:avLst/>
            <a:gdLst>
              <a:gd name="connsiteX0" fmla="*/ 173620 w 230183"/>
              <a:gd name="connsiteY0" fmla="*/ 0 h 393539"/>
              <a:gd name="connsiteX1" fmla="*/ 219919 w 230183"/>
              <a:gd name="connsiteY1" fmla="*/ 254643 h 393539"/>
              <a:gd name="connsiteX2" fmla="*/ 0 w 230183"/>
              <a:gd name="connsiteY2" fmla="*/ 393539 h 393539"/>
            </a:gdLst>
            <a:ahLst/>
            <a:cxnLst>
              <a:cxn ang="0">
                <a:pos x="connsiteX0" y="connsiteY0"/>
              </a:cxn>
              <a:cxn ang="0">
                <a:pos x="connsiteX1" y="connsiteY1"/>
              </a:cxn>
              <a:cxn ang="0">
                <a:pos x="connsiteX2" y="connsiteY2"/>
              </a:cxn>
            </a:cxnLst>
            <a:rect l="l" t="t" r="r" b="b"/>
            <a:pathLst>
              <a:path w="230183" h="393539">
                <a:moveTo>
                  <a:pt x="173620" y="0"/>
                </a:moveTo>
                <a:cubicBezTo>
                  <a:pt x="211238" y="94526"/>
                  <a:pt x="248856" y="189053"/>
                  <a:pt x="219919" y="254643"/>
                </a:cubicBezTo>
                <a:cubicBezTo>
                  <a:pt x="190982" y="320233"/>
                  <a:pt x="95491" y="356886"/>
                  <a:pt x="0" y="393539"/>
                </a:cubicBezTo>
              </a:path>
            </a:pathLst>
          </a:custGeom>
          <a:noFill/>
          <a:ln w="12700">
            <a:solidFill>
              <a:schemeClr val="tx1">
                <a:lumMod val="50000"/>
                <a:lumOff val="50000"/>
              </a:schemeClr>
            </a:solidFill>
            <a:headEnd w="lg"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9" name="Rectangle 1038">
            <a:extLst>
              <a:ext uri="{FF2B5EF4-FFF2-40B4-BE49-F238E27FC236}">
                <a16:creationId xmlns:a16="http://schemas.microsoft.com/office/drawing/2014/main" id="{8385F7A5-9BF1-E047-888C-56CD01899B94}"/>
              </a:ext>
            </a:extLst>
          </p:cNvPr>
          <p:cNvSpPr/>
          <p:nvPr/>
        </p:nvSpPr>
        <p:spPr>
          <a:xfrm>
            <a:off x="4729728" y="6633823"/>
            <a:ext cx="452181" cy="224177"/>
          </a:xfrm>
          <a:prstGeom prst="rect">
            <a:avLst/>
          </a:prstGeom>
          <a:gradFill>
            <a:gsLst>
              <a:gs pos="44000">
                <a:schemeClr val="bg1"/>
              </a:gs>
              <a:gs pos="9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 name="Rectangle 326">
            <a:extLst>
              <a:ext uri="{FF2B5EF4-FFF2-40B4-BE49-F238E27FC236}">
                <a16:creationId xmlns:a16="http://schemas.microsoft.com/office/drawing/2014/main" id="{00CC1196-8373-2D4F-8D07-5833F31459D4}"/>
              </a:ext>
            </a:extLst>
          </p:cNvPr>
          <p:cNvSpPr/>
          <p:nvPr/>
        </p:nvSpPr>
        <p:spPr>
          <a:xfrm>
            <a:off x="7168041" y="2877172"/>
            <a:ext cx="1293754"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Controls determine </a:t>
            </a:r>
            <a:r>
              <a:rPr kumimoji="0" lang="en-US" sz="9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intermittent</a:t>
            </a: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or </a:t>
            </a:r>
            <a:r>
              <a:rPr kumimoji="0" lang="en-US" sz="9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continuous</a:t>
            </a: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suction &amp; the pressure applied</a:t>
            </a:r>
          </a:p>
        </p:txBody>
      </p:sp>
      <p:sp>
        <p:nvSpPr>
          <p:cNvPr id="328" name="Freeform 327">
            <a:extLst>
              <a:ext uri="{FF2B5EF4-FFF2-40B4-BE49-F238E27FC236}">
                <a16:creationId xmlns:a16="http://schemas.microsoft.com/office/drawing/2014/main" id="{9A3773AE-127C-6B40-9FE8-7C4B0C39CFEE}"/>
              </a:ext>
            </a:extLst>
          </p:cNvPr>
          <p:cNvSpPr/>
          <p:nvPr/>
        </p:nvSpPr>
        <p:spPr>
          <a:xfrm rot="15520139" flipH="1">
            <a:off x="8284009" y="2760644"/>
            <a:ext cx="327934" cy="498794"/>
          </a:xfrm>
          <a:custGeom>
            <a:avLst/>
            <a:gdLst>
              <a:gd name="connsiteX0" fmla="*/ 173620 w 230183"/>
              <a:gd name="connsiteY0" fmla="*/ 0 h 393539"/>
              <a:gd name="connsiteX1" fmla="*/ 219919 w 230183"/>
              <a:gd name="connsiteY1" fmla="*/ 254643 h 393539"/>
              <a:gd name="connsiteX2" fmla="*/ 0 w 230183"/>
              <a:gd name="connsiteY2" fmla="*/ 393539 h 393539"/>
            </a:gdLst>
            <a:ahLst/>
            <a:cxnLst>
              <a:cxn ang="0">
                <a:pos x="connsiteX0" y="connsiteY0"/>
              </a:cxn>
              <a:cxn ang="0">
                <a:pos x="connsiteX1" y="connsiteY1"/>
              </a:cxn>
              <a:cxn ang="0">
                <a:pos x="connsiteX2" y="connsiteY2"/>
              </a:cxn>
            </a:cxnLst>
            <a:rect l="l" t="t" r="r" b="b"/>
            <a:pathLst>
              <a:path w="230183" h="393539">
                <a:moveTo>
                  <a:pt x="173620" y="0"/>
                </a:moveTo>
                <a:cubicBezTo>
                  <a:pt x="211238" y="94526"/>
                  <a:pt x="248856" y="189053"/>
                  <a:pt x="219919" y="254643"/>
                </a:cubicBezTo>
                <a:cubicBezTo>
                  <a:pt x="190982" y="320233"/>
                  <a:pt x="95491" y="356886"/>
                  <a:pt x="0" y="393539"/>
                </a:cubicBezTo>
              </a:path>
            </a:pathLst>
          </a:custGeom>
          <a:noFill/>
          <a:ln w="12700">
            <a:solidFill>
              <a:schemeClr val="tx1">
                <a:lumMod val="50000"/>
                <a:lumOff val="50000"/>
              </a:schemeClr>
            </a:solidFill>
            <a:headEnd w="lg"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9" name="Rectangle 328">
            <a:extLst>
              <a:ext uri="{FF2B5EF4-FFF2-40B4-BE49-F238E27FC236}">
                <a16:creationId xmlns:a16="http://schemas.microsoft.com/office/drawing/2014/main" id="{19C112C5-A840-904C-8598-0E7C949FEE7A}"/>
              </a:ext>
            </a:extLst>
          </p:cNvPr>
          <p:cNvSpPr/>
          <p:nvPr/>
        </p:nvSpPr>
        <p:spPr>
          <a:xfrm rot="16200000">
            <a:off x="8413603" y="2694722"/>
            <a:ext cx="1278569"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CC BY-SA 3.0 </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Light" panose="020F0302020204030204"/>
                <a:ea typeface="+mn-ea"/>
                <a:cs typeface="+mn-cs"/>
              </a:rPr>
              <a:t>v1.0 (2021-01-29)</a:t>
            </a:r>
          </a:p>
        </p:txBody>
      </p:sp>
      <p:grpSp>
        <p:nvGrpSpPr>
          <p:cNvPr id="330" name="Group 329">
            <a:extLst>
              <a:ext uri="{FF2B5EF4-FFF2-40B4-BE49-F238E27FC236}">
                <a16:creationId xmlns:a16="http://schemas.microsoft.com/office/drawing/2014/main" id="{D01D6A34-12C5-6D4D-8E67-113B6B70067C}"/>
              </a:ext>
            </a:extLst>
          </p:cNvPr>
          <p:cNvGrpSpPr/>
          <p:nvPr/>
        </p:nvGrpSpPr>
        <p:grpSpPr>
          <a:xfrm>
            <a:off x="5444529" y="5503445"/>
            <a:ext cx="615452" cy="371675"/>
            <a:chOff x="7383647" y="3414532"/>
            <a:chExt cx="615452" cy="371675"/>
          </a:xfrm>
        </p:grpSpPr>
        <p:sp>
          <p:nvSpPr>
            <p:cNvPr id="331" name="Freeform 330">
              <a:extLst>
                <a:ext uri="{FF2B5EF4-FFF2-40B4-BE49-F238E27FC236}">
                  <a16:creationId xmlns:a16="http://schemas.microsoft.com/office/drawing/2014/main" id="{6DEE2FB3-1AA8-2148-BB58-8C7C2C2CF195}"/>
                </a:ext>
              </a:extLst>
            </p:cNvPr>
            <p:cNvSpPr/>
            <p:nvPr/>
          </p:nvSpPr>
          <p:spPr>
            <a:xfrm>
              <a:off x="7476498" y="3460830"/>
              <a:ext cx="394287" cy="261948"/>
            </a:xfrm>
            <a:custGeom>
              <a:avLst/>
              <a:gdLst>
                <a:gd name="connsiteX0" fmla="*/ 290115 w 394287"/>
                <a:gd name="connsiteY0" fmla="*/ 0 h 261948"/>
                <a:gd name="connsiteX1" fmla="*/ 394287 w 394287"/>
                <a:gd name="connsiteY1" fmla="*/ 57874 h 261948"/>
                <a:gd name="connsiteX2" fmla="*/ 290115 w 394287"/>
                <a:gd name="connsiteY2" fmla="*/ 92598 h 261948"/>
                <a:gd name="connsiteX3" fmla="*/ 278540 w 394287"/>
                <a:gd name="connsiteY3" fmla="*/ 173621 h 261948"/>
                <a:gd name="connsiteX4" fmla="*/ 185943 w 394287"/>
                <a:gd name="connsiteY4" fmla="*/ 150471 h 261948"/>
                <a:gd name="connsiteX5" fmla="*/ 139644 w 394287"/>
                <a:gd name="connsiteY5" fmla="*/ 34724 h 261948"/>
                <a:gd name="connsiteX6" fmla="*/ 47046 w 394287"/>
                <a:gd name="connsiteY6" fmla="*/ 81023 h 261948"/>
                <a:gd name="connsiteX7" fmla="*/ 748 w 394287"/>
                <a:gd name="connsiteY7" fmla="*/ 208345 h 261948"/>
                <a:gd name="connsiteX8" fmla="*/ 81770 w 394287"/>
                <a:gd name="connsiteY8" fmla="*/ 254643 h 261948"/>
                <a:gd name="connsiteX9" fmla="*/ 313264 w 394287"/>
                <a:gd name="connsiteY9" fmla="*/ 254643 h 261948"/>
                <a:gd name="connsiteX10" fmla="*/ 394287 w 394287"/>
                <a:gd name="connsiteY10" fmla="*/ 185195 h 26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4287" h="261948">
                  <a:moveTo>
                    <a:pt x="290115" y="0"/>
                  </a:moveTo>
                  <a:cubicBezTo>
                    <a:pt x="342201" y="21220"/>
                    <a:pt x="394287" y="42441"/>
                    <a:pt x="394287" y="57874"/>
                  </a:cubicBezTo>
                  <a:cubicBezTo>
                    <a:pt x="394287" y="73307"/>
                    <a:pt x="309406" y="73307"/>
                    <a:pt x="290115" y="92598"/>
                  </a:cubicBezTo>
                  <a:cubicBezTo>
                    <a:pt x="270824" y="111889"/>
                    <a:pt x="295902" y="163976"/>
                    <a:pt x="278540" y="173621"/>
                  </a:cubicBezTo>
                  <a:cubicBezTo>
                    <a:pt x="261178" y="183266"/>
                    <a:pt x="209092" y="173620"/>
                    <a:pt x="185943" y="150471"/>
                  </a:cubicBezTo>
                  <a:cubicBezTo>
                    <a:pt x="162794" y="127322"/>
                    <a:pt x="162793" y="46299"/>
                    <a:pt x="139644" y="34724"/>
                  </a:cubicBezTo>
                  <a:cubicBezTo>
                    <a:pt x="116494" y="23149"/>
                    <a:pt x="70195" y="52086"/>
                    <a:pt x="47046" y="81023"/>
                  </a:cubicBezTo>
                  <a:cubicBezTo>
                    <a:pt x="23897" y="109960"/>
                    <a:pt x="-5039" y="179408"/>
                    <a:pt x="748" y="208345"/>
                  </a:cubicBezTo>
                  <a:cubicBezTo>
                    <a:pt x="6535" y="237282"/>
                    <a:pt x="29684" y="246927"/>
                    <a:pt x="81770" y="254643"/>
                  </a:cubicBezTo>
                  <a:cubicBezTo>
                    <a:pt x="133856" y="262359"/>
                    <a:pt x="261178" y="266218"/>
                    <a:pt x="313264" y="254643"/>
                  </a:cubicBezTo>
                  <a:cubicBezTo>
                    <a:pt x="365350" y="243068"/>
                    <a:pt x="379818" y="214131"/>
                    <a:pt x="394287" y="185195"/>
                  </a:cubicBezTo>
                </a:path>
              </a:pathLst>
            </a:cu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2" name="Freeform 331">
              <a:extLst>
                <a:ext uri="{FF2B5EF4-FFF2-40B4-BE49-F238E27FC236}">
                  <a16:creationId xmlns:a16="http://schemas.microsoft.com/office/drawing/2014/main" id="{22A42CB1-A781-AF44-80AD-AE141F965862}"/>
                </a:ext>
              </a:extLst>
            </p:cNvPr>
            <p:cNvSpPr/>
            <p:nvPr/>
          </p:nvSpPr>
          <p:spPr>
            <a:xfrm>
              <a:off x="7383647" y="3414532"/>
              <a:ext cx="615452" cy="371675"/>
            </a:xfrm>
            <a:custGeom>
              <a:avLst/>
              <a:gdLst>
                <a:gd name="connsiteX0" fmla="*/ 267219 w 615452"/>
                <a:gd name="connsiteY0" fmla="*/ 0 h 371675"/>
                <a:gd name="connsiteX1" fmla="*/ 93599 w 615452"/>
                <a:gd name="connsiteY1" fmla="*/ 46298 h 371675"/>
                <a:gd name="connsiteX2" fmla="*/ 1001 w 615452"/>
                <a:gd name="connsiteY2" fmla="*/ 243068 h 371675"/>
                <a:gd name="connsiteX3" fmla="*/ 58875 w 615452"/>
                <a:gd name="connsiteY3" fmla="*/ 358815 h 371675"/>
                <a:gd name="connsiteX4" fmla="*/ 267219 w 615452"/>
                <a:gd name="connsiteY4" fmla="*/ 358815 h 371675"/>
                <a:gd name="connsiteX5" fmla="*/ 498712 w 615452"/>
                <a:gd name="connsiteY5" fmla="*/ 358815 h 371675"/>
                <a:gd name="connsiteX6" fmla="*/ 614459 w 615452"/>
                <a:gd name="connsiteY6" fmla="*/ 185195 h 371675"/>
                <a:gd name="connsiteX7" fmla="*/ 545011 w 615452"/>
                <a:gd name="connsiteY7" fmla="*/ 69448 h 3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452" h="371675">
                  <a:moveTo>
                    <a:pt x="267219" y="0"/>
                  </a:moveTo>
                  <a:cubicBezTo>
                    <a:pt x="202594" y="2893"/>
                    <a:pt x="137969" y="5787"/>
                    <a:pt x="93599" y="46298"/>
                  </a:cubicBezTo>
                  <a:cubicBezTo>
                    <a:pt x="49229" y="86809"/>
                    <a:pt x="6788" y="190982"/>
                    <a:pt x="1001" y="243068"/>
                  </a:cubicBezTo>
                  <a:cubicBezTo>
                    <a:pt x="-4786" y="295154"/>
                    <a:pt x="14505" y="339524"/>
                    <a:pt x="58875" y="358815"/>
                  </a:cubicBezTo>
                  <a:cubicBezTo>
                    <a:pt x="103245" y="378106"/>
                    <a:pt x="267219" y="358815"/>
                    <a:pt x="267219" y="358815"/>
                  </a:cubicBezTo>
                  <a:cubicBezTo>
                    <a:pt x="340525" y="358815"/>
                    <a:pt x="440839" y="387752"/>
                    <a:pt x="498712" y="358815"/>
                  </a:cubicBezTo>
                  <a:cubicBezTo>
                    <a:pt x="556585" y="329878"/>
                    <a:pt x="606743" y="233423"/>
                    <a:pt x="614459" y="185195"/>
                  </a:cubicBezTo>
                  <a:cubicBezTo>
                    <a:pt x="622175" y="136967"/>
                    <a:pt x="583593" y="103207"/>
                    <a:pt x="545011" y="69448"/>
                  </a:cubicBezTo>
                </a:path>
              </a:pathLst>
            </a:cu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42" name="Freeform 1041">
            <a:extLst>
              <a:ext uri="{FF2B5EF4-FFF2-40B4-BE49-F238E27FC236}">
                <a16:creationId xmlns:a16="http://schemas.microsoft.com/office/drawing/2014/main" id="{C877E8AD-5C0C-884A-BE82-9CD5AFC23F81}"/>
              </a:ext>
            </a:extLst>
          </p:cNvPr>
          <p:cNvSpPr/>
          <p:nvPr/>
        </p:nvSpPr>
        <p:spPr>
          <a:xfrm>
            <a:off x="7510179" y="4455880"/>
            <a:ext cx="1553146" cy="510822"/>
          </a:xfrm>
          <a:custGeom>
            <a:avLst/>
            <a:gdLst>
              <a:gd name="connsiteX0" fmla="*/ 163836 w 1553146"/>
              <a:gd name="connsiteY0" fmla="*/ 347613 h 510822"/>
              <a:gd name="connsiteX1" fmla="*/ 545801 w 1553146"/>
              <a:gd name="connsiteY1" fmla="*/ 139269 h 510822"/>
              <a:gd name="connsiteX2" fmla="*/ 823593 w 1553146"/>
              <a:gd name="connsiteY2" fmla="*/ 58246 h 510822"/>
              <a:gd name="connsiteX3" fmla="*/ 1402327 w 1553146"/>
              <a:gd name="connsiteY3" fmla="*/ 373 h 510822"/>
              <a:gd name="connsiteX4" fmla="*/ 1552798 w 1553146"/>
              <a:gd name="connsiteY4" fmla="*/ 35097 h 510822"/>
              <a:gd name="connsiteX5" fmla="*/ 1437051 w 1553146"/>
              <a:gd name="connsiteY5" fmla="*/ 69821 h 510822"/>
              <a:gd name="connsiteX6" fmla="*/ 1228707 w 1553146"/>
              <a:gd name="connsiteY6" fmla="*/ 69821 h 510822"/>
              <a:gd name="connsiteX7" fmla="*/ 661548 w 1553146"/>
              <a:gd name="connsiteY7" fmla="*/ 139269 h 510822"/>
              <a:gd name="connsiteX8" fmla="*/ 256434 w 1553146"/>
              <a:gd name="connsiteY8" fmla="*/ 382337 h 510822"/>
              <a:gd name="connsiteX9" fmla="*/ 1791 w 1553146"/>
              <a:gd name="connsiteY9" fmla="*/ 509659 h 510822"/>
              <a:gd name="connsiteX10" fmla="*/ 163836 w 1553146"/>
              <a:gd name="connsiteY10" fmla="*/ 347613 h 51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3146" h="510822">
                <a:moveTo>
                  <a:pt x="163836" y="347613"/>
                </a:moveTo>
                <a:cubicBezTo>
                  <a:pt x="254504" y="285881"/>
                  <a:pt x="435842" y="187497"/>
                  <a:pt x="545801" y="139269"/>
                </a:cubicBezTo>
                <a:cubicBezTo>
                  <a:pt x="655761" y="91041"/>
                  <a:pt x="680839" y="81395"/>
                  <a:pt x="823593" y="58246"/>
                </a:cubicBezTo>
                <a:cubicBezTo>
                  <a:pt x="966347" y="35097"/>
                  <a:pt x="1280793" y="4231"/>
                  <a:pt x="1402327" y="373"/>
                </a:cubicBezTo>
                <a:cubicBezTo>
                  <a:pt x="1523861" y="-3485"/>
                  <a:pt x="1547011" y="23522"/>
                  <a:pt x="1552798" y="35097"/>
                </a:cubicBezTo>
                <a:cubicBezTo>
                  <a:pt x="1558585" y="46672"/>
                  <a:pt x="1491066" y="64034"/>
                  <a:pt x="1437051" y="69821"/>
                </a:cubicBezTo>
                <a:cubicBezTo>
                  <a:pt x="1383036" y="75608"/>
                  <a:pt x="1357957" y="58246"/>
                  <a:pt x="1228707" y="69821"/>
                </a:cubicBezTo>
                <a:cubicBezTo>
                  <a:pt x="1099457" y="81396"/>
                  <a:pt x="823593" y="87183"/>
                  <a:pt x="661548" y="139269"/>
                </a:cubicBezTo>
                <a:cubicBezTo>
                  <a:pt x="499503" y="191355"/>
                  <a:pt x="366393" y="320605"/>
                  <a:pt x="256434" y="382337"/>
                </a:cubicBezTo>
                <a:cubicBezTo>
                  <a:pt x="146475" y="444069"/>
                  <a:pt x="17224" y="521234"/>
                  <a:pt x="1791" y="509659"/>
                </a:cubicBezTo>
                <a:cubicBezTo>
                  <a:pt x="-13642" y="498084"/>
                  <a:pt x="73168" y="409345"/>
                  <a:pt x="163836" y="34761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44" name="Straight Connector 1043">
            <a:extLst>
              <a:ext uri="{FF2B5EF4-FFF2-40B4-BE49-F238E27FC236}">
                <a16:creationId xmlns:a16="http://schemas.microsoft.com/office/drawing/2014/main" id="{B3BE55BB-E788-B049-9C41-E4A5A28E5A1E}"/>
              </a:ext>
            </a:extLst>
          </p:cNvPr>
          <p:cNvCxnSpPr>
            <a:cxnSpLocks/>
          </p:cNvCxnSpPr>
          <p:nvPr/>
        </p:nvCxnSpPr>
        <p:spPr>
          <a:xfrm>
            <a:off x="5983545" y="4521604"/>
            <a:ext cx="85400" cy="11779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D6B45F8C-C8B7-7B4A-BD5F-6FD87C5B822B}"/>
              </a:ext>
            </a:extLst>
          </p:cNvPr>
          <p:cNvCxnSpPr>
            <a:cxnSpLocks/>
            <a:stCxn id="1042" idx="4"/>
            <a:endCxn id="332" idx="6"/>
          </p:cNvCxnSpPr>
          <p:nvPr/>
        </p:nvCxnSpPr>
        <p:spPr>
          <a:xfrm flipH="1">
            <a:off x="6058988" y="4490977"/>
            <a:ext cx="3003989" cy="119766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4" name="Freeform 333">
            <a:extLst>
              <a:ext uri="{FF2B5EF4-FFF2-40B4-BE49-F238E27FC236}">
                <a16:creationId xmlns:a16="http://schemas.microsoft.com/office/drawing/2014/main" id="{4AFD1A66-876C-9C44-856F-01A7034296B7}"/>
              </a:ext>
            </a:extLst>
          </p:cNvPr>
          <p:cNvSpPr/>
          <p:nvPr/>
        </p:nvSpPr>
        <p:spPr>
          <a:xfrm flipH="1">
            <a:off x="6434332" y="5612105"/>
            <a:ext cx="299375" cy="614181"/>
          </a:xfrm>
          <a:custGeom>
            <a:avLst/>
            <a:gdLst>
              <a:gd name="connsiteX0" fmla="*/ 14327 w 498031"/>
              <a:gd name="connsiteY0" fmla="*/ 1298713 h 1298713"/>
              <a:gd name="connsiteX1" fmla="*/ 60709 w 498031"/>
              <a:gd name="connsiteY1" fmla="*/ 265044 h 1298713"/>
              <a:gd name="connsiteX2" fmla="*/ 498031 w 498031"/>
              <a:gd name="connsiteY2" fmla="*/ 0 h 1298713"/>
            </a:gdLst>
            <a:ahLst/>
            <a:cxnLst>
              <a:cxn ang="0">
                <a:pos x="connsiteX0" y="connsiteY0"/>
              </a:cxn>
              <a:cxn ang="0">
                <a:pos x="connsiteX1" y="connsiteY1"/>
              </a:cxn>
              <a:cxn ang="0">
                <a:pos x="connsiteX2" y="connsiteY2"/>
              </a:cxn>
            </a:cxnLst>
            <a:rect l="l" t="t" r="r" b="b"/>
            <a:pathLst>
              <a:path w="498031" h="1298713">
                <a:moveTo>
                  <a:pt x="14327" y="1298713"/>
                </a:moveTo>
                <a:cubicBezTo>
                  <a:pt x="-2791" y="890104"/>
                  <a:pt x="-19908" y="481496"/>
                  <a:pt x="60709" y="265044"/>
                </a:cubicBezTo>
                <a:cubicBezTo>
                  <a:pt x="141326" y="48592"/>
                  <a:pt x="319678" y="24296"/>
                  <a:pt x="498031" y="0"/>
                </a:cubicBezTo>
              </a:path>
            </a:pathLst>
          </a:custGeom>
          <a:noFill/>
          <a:ln>
            <a:solidFill>
              <a:schemeClr val="tx1">
                <a:lumMod val="50000"/>
                <a:lumOff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5" name="Rectangle 334">
            <a:extLst>
              <a:ext uri="{FF2B5EF4-FFF2-40B4-BE49-F238E27FC236}">
                <a16:creationId xmlns:a16="http://schemas.microsoft.com/office/drawing/2014/main" id="{0AB5B210-B1AE-8F40-A2D1-B42D858FE10D}"/>
              </a:ext>
            </a:extLst>
          </p:cNvPr>
          <p:cNvSpPr/>
          <p:nvPr/>
        </p:nvSpPr>
        <p:spPr>
          <a:xfrm>
            <a:off x="5881827" y="6166298"/>
            <a:ext cx="1672849"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The distance from </a:t>
            </a:r>
            <a:r>
              <a:rPr kumimoji="0" lang="en-US" sz="9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mouth to ear to xiphoid </a:t>
            </a: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approximates the distance from the mouth to the stomach</a:t>
            </a:r>
          </a:p>
        </p:txBody>
      </p:sp>
      <p:sp>
        <p:nvSpPr>
          <p:cNvPr id="1048" name="Rectangle 1047">
            <a:extLst>
              <a:ext uri="{FF2B5EF4-FFF2-40B4-BE49-F238E27FC236}">
                <a16:creationId xmlns:a16="http://schemas.microsoft.com/office/drawing/2014/main" id="{73C2B347-285C-4B45-B5E0-D6A1713B1E36}"/>
              </a:ext>
            </a:extLst>
          </p:cNvPr>
          <p:cNvSpPr/>
          <p:nvPr/>
        </p:nvSpPr>
        <p:spPr>
          <a:xfrm>
            <a:off x="-35226" y="5540730"/>
            <a:ext cx="3464901" cy="384721"/>
          </a:xfrm>
          <a:prstGeom prst="rect">
            <a:avLst/>
          </a:prstGeom>
        </p:spPr>
        <p:txBody>
          <a:bodyPr wrap="square">
            <a:spAutoFit/>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6"/>
              <a:tabLst/>
              <a:defRPr/>
            </a:pPr>
            <a:r>
              <a:rPr kumimoji="0" lang="en-US" sz="950" b="0" i="0" u="none" strike="noStrike" kern="1200" cap="none" spc="0" normalizeH="0" baseline="0" noProof="0" dirty="0">
                <a:ln>
                  <a:noFill/>
                </a:ln>
                <a:solidFill>
                  <a:srgbClr val="000000"/>
                </a:solidFill>
                <a:effectLst/>
                <a:uLnTx/>
                <a:uFillTx/>
                <a:latin typeface="Calibri" panose="020F0502020204030204"/>
                <a:ea typeface="+mn-ea"/>
                <a:cs typeface="+mn-cs"/>
              </a:rPr>
              <a:t>Mark the tube at the lips &amp; record depth. Secure the tube w/ a 1 kg weight for traction. A catcher’s mask can also be used.</a:t>
            </a:r>
          </a:p>
        </p:txBody>
      </p:sp>
      <p:sp>
        <p:nvSpPr>
          <p:cNvPr id="1049" name="Rectangle 1048">
            <a:extLst>
              <a:ext uri="{FF2B5EF4-FFF2-40B4-BE49-F238E27FC236}">
                <a16:creationId xmlns:a16="http://schemas.microsoft.com/office/drawing/2014/main" id="{69D6E4F7-525F-FD4F-96CD-0EA7AB045CE4}"/>
              </a:ext>
            </a:extLst>
          </p:cNvPr>
          <p:cNvSpPr/>
          <p:nvPr/>
        </p:nvSpPr>
        <p:spPr>
          <a:xfrm>
            <a:off x="-35226" y="6105959"/>
            <a:ext cx="3464901" cy="784830"/>
          </a:xfrm>
          <a:prstGeom prst="rect">
            <a:avLst/>
          </a:prstGeom>
        </p:spPr>
        <p:txBody>
          <a:bodyPr wrap="square">
            <a:spAutoFit/>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If bleeding resolves, DEFLATE the </a:t>
            </a:r>
            <a:r>
              <a:rPr kumimoji="0" lang="en-US" sz="9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ESOPHAGEAL</a:t>
            </a: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 balloon by 5 mmHg every 3 hours until completely deflated.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If no bleeding recurs for 24 hours, release traction &amp; deflate the </a:t>
            </a:r>
            <a:r>
              <a:rPr kumimoji="0" lang="en-US" sz="9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GASTRIC</a:t>
            </a: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 balloon.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If no bleeding for another 24 hours, remove the MT.</a:t>
            </a:r>
          </a:p>
        </p:txBody>
      </p:sp>
      <p:sp>
        <p:nvSpPr>
          <p:cNvPr id="336" name="Rectangle 335">
            <a:extLst>
              <a:ext uri="{FF2B5EF4-FFF2-40B4-BE49-F238E27FC236}">
                <a16:creationId xmlns:a16="http://schemas.microsoft.com/office/drawing/2014/main" id="{30756610-0C6B-874F-B557-56532BEA5CC2}"/>
              </a:ext>
            </a:extLst>
          </p:cNvPr>
          <p:cNvSpPr/>
          <p:nvPr/>
        </p:nvSpPr>
        <p:spPr>
          <a:xfrm>
            <a:off x="-42672" y="5980255"/>
            <a:ext cx="747320"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REMOVAL:</a:t>
            </a:r>
          </a:p>
        </p:txBody>
      </p:sp>
      <p:cxnSp>
        <p:nvCxnSpPr>
          <p:cNvPr id="338" name="Straight Arrow Connector 337">
            <a:extLst>
              <a:ext uri="{FF2B5EF4-FFF2-40B4-BE49-F238E27FC236}">
                <a16:creationId xmlns:a16="http://schemas.microsoft.com/office/drawing/2014/main" id="{B41D3BBA-A8CC-0E40-95D0-5BC5790AD80C}"/>
              </a:ext>
            </a:extLst>
          </p:cNvPr>
          <p:cNvCxnSpPr>
            <a:cxnSpLocks/>
          </p:cNvCxnSpPr>
          <p:nvPr/>
        </p:nvCxnSpPr>
        <p:spPr>
          <a:xfrm>
            <a:off x="8843129" y="4281634"/>
            <a:ext cx="15159" cy="690174"/>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951973A9-2CA5-B441-9704-6CB2787CDC4F}"/>
              </a:ext>
            </a:extLst>
          </p:cNvPr>
          <p:cNvCxnSpPr>
            <a:cxnSpLocks/>
          </p:cNvCxnSpPr>
          <p:nvPr/>
        </p:nvCxnSpPr>
        <p:spPr>
          <a:xfrm>
            <a:off x="7814269" y="4304497"/>
            <a:ext cx="71746" cy="840936"/>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53" name="Left Brace 1052">
            <a:extLst>
              <a:ext uri="{FF2B5EF4-FFF2-40B4-BE49-F238E27FC236}">
                <a16:creationId xmlns:a16="http://schemas.microsoft.com/office/drawing/2014/main" id="{4BAA6F76-711D-BB4B-AF8C-62B5621BAE37}"/>
              </a:ext>
            </a:extLst>
          </p:cNvPr>
          <p:cNvSpPr/>
          <p:nvPr/>
        </p:nvSpPr>
        <p:spPr>
          <a:xfrm rot="5400000">
            <a:off x="8154008" y="34848"/>
            <a:ext cx="72847" cy="1650885"/>
          </a:xfrm>
          <a:prstGeom prst="lef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Rectangle 339">
            <a:extLst>
              <a:ext uri="{FF2B5EF4-FFF2-40B4-BE49-F238E27FC236}">
                <a16:creationId xmlns:a16="http://schemas.microsoft.com/office/drawing/2014/main" id="{5C5ABB56-A7A5-D24A-B6B1-7C71D2883A14}"/>
              </a:ext>
            </a:extLst>
          </p:cNvPr>
          <p:cNvSpPr/>
          <p:nvPr/>
        </p:nvSpPr>
        <p:spPr>
          <a:xfrm>
            <a:off x="7303797" y="496009"/>
            <a:ext cx="1740853"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Use 2 suction setups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(1 for each port)</a:t>
            </a:r>
            <a:endParaRPr kumimoji="0" lang="en-US" sz="900" b="0" i="0" u="none" strike="noStrike" kern="1200" cap="small" spc="0" normalizeH="0" baseline="0" noProof="0" dirty="0">
              <a:ln>
                <a:noFill/>
              </a:ln>
              <a:solidFill>
                <a:prstClr val="black"/>
              </a:solidFill>
              <a:effectLst/>
              <a:uLnTx/>
              <a:uFillTx/>
              <a:latin typeface="Corbel" panose="020B0503020204020204" pitchFamily="34" charset="0"/>
              <a:ea typeface="+mn-ea"/>
              <a:cs typeface="Futura Medium" panose="020B0602020204020303" pitchFamily="34" charset="-79"/>
            </a:endParaRPr>
          </a:p>
        </p:txBody>
      </p:sp>
      <p:cxnSp>
        <p:nvCxnSpPr>
          <p:cNvPr id="341" name="Straight Arrow Connector 340">
            <a:extLst>
              <a:ext uri="{FF2B5EF4-FFF2-40B4-BE49-F238E27FC236}">
                <a16:creationId xmlns:a16="http://schemas.microsoft.com/office/drawing/2014/main" id="{07CDAA3C-880E-F84C-8D9A-163B545B5BFA}"/>
              </a:ext>
            </a:extLst>
          </p:cNvPr>
          <p:cNvCxnSpPr/>
          <p:nvPr/>
        </p:nvCxnSpPr>
        <p:spPr>
          <a:xfrm>
            <a:off x="8775658" y="1337930"/>
            <a:ext cx="27161" cy="255617"/>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5336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649</Words>
  <Application>Microsoft Macintosh PowerPoint</Application>
  <PresentationFormat>Letter Paper (8.5x11 in)</PresentationFormat>
  <Paragraphs>70</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1979 Dot Matrix</vt:lpstr>
      <vt:lpstr>Arial</vt:lpstr>
      <vt:lpstr>Calibri</vt:lpstr>
      <vt:lpstr>Calibri Light</vt:lpstr>
      <vt:lpstr>Corbel</vt:lpstr>
      <vt:lpstr>DIN Condensed</vt:lpstr>
      <vt:lpstr>Futura Condensed Medium</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Mark</dc:creator>
  <cp:lastModifiedBy>Nick Mark</cp:lastModifiedBy>
  <cp:revision>1</cp:revision>
  <dcterms:created xsi:type="dcterms:W3CDTF">2021-01-29T22:29:29Z</dcterms:created>
  <dcterms:modified xsi:type="dcterms:W3CDTF">2021-01-29T22:30:54Z</dcterms:modified>
</cp:coreProperties>
</file>