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 varScale="1">
        <p:scale>
          <a:sx n="67" d="100"/>
          <a:sy n="67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6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6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A98A-025B-2F41-BC2A-AE4AE689D43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AE49-15F5-5242-8EE8-B9A945F9E8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atermark.silverchair.com/aet262.pdf?token=AQECAHi208BE49Ooan9kkhW_Ercy7Dm3ZL_9Cf3qfKAc485ysgAAApwwggKYBgkqhkiG9w0BBwagggKJMIIChQIBADCCAn4GCSqGSIb3DQEHATAeBglghkgBZQMEAS4wEQQMVDs5yfPfyz3AO8POAgEQgIICT3XZ3-1HVuPHtSvYJumk7cdlGX3IYG2xW2Y897mlUiLEKE6mw_26u6vMvbPJNugiwm_6saWWZiWdFdCl67iBjVJHEfYLtDl3OA6UJW20li0gZhGmGX9RAl6-hunPuPfwEzSGSq1UJVtNoCNT102m1UBILD5UXZU9hWd1r-Clw4W0YDok9_pHxsvVSfERhKltpQ3qKwu0a16Y1ZPbj098RX9lROj8p-UCxuD9Sy0I9ZvuRaYB0PF4pQislRtkbLWjAfgXzx4_WELgCAzHPvaM8HIlVfFbKSFhMlIpJ542fi6okb0qR5k09y_AZKqFoxt0tknZrIyXcHV5uqJuyksJWJg1Z0YTfoYmNvNN7tzLTPavt3Cy-Q_IfY714_Jqad3ktFV99YowsuWkOgjZKu1Y1rTkeDpd1Z5Jpp4DD3-KMbxqUyy3zE_yXIK5j7k5BzmsP7p7S005hx6AB2MY8y0YlA31jc7sWjBVbjB48bIELUgya__noY5mPvKiGGbO0_slc5jGxJTfFEpNY3NZa5ufo2bciXJzAD32B-FJZRDIFJYiTqk04b0lN-dKKuUQRUreUbibkgQ6uemr7ZfYp4ySICpZ1kRXTEBSvtl1vFhEkPKGLjdWVUnWhZ_2W3zaXECSAnpFYkFPPAqQAedCPcIdJWtLz5sz7SKqH2CK6lG0ClIzj8Md4_ZSPKcdXGMlj-6ffaVKOdKLA0UlQOWXVQDx7bwTwn6OazFDJeKDNwb8Ia17QdB-3PMQ6akwuDhKG1FZhvKpXOXUcyepUfRZ1Luiwg" TargetMode="External"/><Relationship Id="rId13" Type="http://schemas.openxmlformats.org/officeDocument/2006/relationships/hyperlink" Target="https://pubmed.ncbi.nlm.nih.gov/18540928/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s://twitter.com/interconsulta" TargetMode="External"/><Relationship Id="rId21" Type="http://schemas.openxmlformats.org/officeDocument/2006/relationships/hyperlink" Target="https://pubmed.ncbi.nlm.nih.gov/3931988/" TargetMode="External"/><Relationship Id="rId7" Type="http://schemas.openxmlformats.org/officeDocument/2006/relationships/hyperlink" Target="https://www.nejm.org/doi/full/10.1056/nejmoa1503326" TargetMode="External"/><Relationship Id="rId12" Type="http://schemas.openxmlformats.org/officeDocument/2006/relationships/hyperlink" Target="https://pubmed.ncbi.nlm.nih.gov/21496369/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ncbi.nlm.nih.gov/pmc/articles/PMC4393594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23" Type="http://schemas.openxmlformats.org/officeDocument/2006/relationships/hyperlink" Target="https://pubmed.ncbi.nlm.nih.gov/28712606/" TargetMode="External"/><Relationship Id="rId10" Type="http://schemas.openxmlformats.org/officeDocument/2006/relationships/hyperlink" Target="https://jamanetwork.com/journals/jama/article-abstract/2503420?casa_token=o83lCQniSvoAAAAA:fidYacoVnY3UVzkPaQ3xWaJIPOTWJII9Q6DGk9nwCYQFqh7xVU_uTmPGN3Ct4qUaICrVVijj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tiff"/><Relationship Id="rId9" Type="http://schemas.openxmlformats.org/officeDocument/2006/relationships/hyperlink" Target="https://www.hindawi.com/journals/crj/2017/7894631/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>
            <a:extLst>
              <a:ext uri="{FF2B5EF4-FFF2-40B4-BE49-F238E27FC236}">
                <a16:creationId xmlns:a16="http://schemas.microsoft.com/office/drawing/2014/main" id="{134EB87E-2B68-4C67-950A-8342B017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1555"/>
            <a:ext cx="5067300" cy="4136445"/>
          </a:xfrm>
          <a:prstGeom prst="rect">
            <a:avLst/>
          </a:prstGeom>
        </p:spPr>
      </p:pic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id="{13CC7177-C2DF-9949-8B40-2EC91C5DB237}"/>
              </a:ext>
            </a:extLst>
          </p:cNvPr>
          <p:cNvSpPr/>
          <p:nvPr/>
        </p:nvSpPr>
        <p:spPr>
          <a:xfrm>
            <a:off x="3809893" y="3908"/>
            <a:ext cx="2613747" cy="6477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3842949" y="220818"/>
            <a:ext cx="2722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por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MD, </a:t>
            </a:r>
            <a:r>
              <a:rPr lang="en-US" sz="1100" dirty="0" err="1">
                <a:latin typeface="+mj-lt"/>
              </a:rPr>
              <a:t>traducido</a:t>
            </a:r>
            <a:r>
              <a:rPr lang="en-US" sz="1100" dirty="0">
                <a:latin typeface="+mj-lt"/>
              </a:rPr>
              <a:t> al </a:t>
            </a:r>
            <a:r>
              <a:rPr lang="en-US" sz="1100" dirty="0" err="1">
                <a:latin typeface="+mj-lt"/>
              </a:rPr>
              <a:t>español</a:t>
            </a:r>
            <a:r>
              <a:rPr lang="en-US" sz="1100" dirty="0">
                <a:latin typeface="+mj-lt"/>
              </a:rPr>
              <a:t> por </a:t>
            </a:r>
            <a:r>
              <a:rPr lang="en-US" sz="1100" b="1" dirty="0">
                <a:latin typeface="+mj-lt"/>
              </a:rPr>
              <a:t>Martín Hunter</a:t>
            </a:r>
            <a:r>
              <a:rPr lang="en-US" sz="1100" dirty="0">
                <a:latin typeface="+mj-lt"/>
              </a:rPr>
              <a:t> </a:t>
            </a:r>
            <a:r>
              <a:rPr lang="en-US" sz="1100" b="1" dirty="0">
                <a:latin typeface="+mj-lt"/>
                <a:hlinkClick r:id="rId3"/>
              </a:rPr>
              <a:t>@interconsulta</a:t>
            </a:r>
            <a:r>
              <a:rPr lang="en-US" sz="900" dirty="0">
                <a:latin typeface="+mj-lt"/>
              </a:rPr>
              <a:t> 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600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dispositivos</a:t>
            </a:r>
            <a:r>
              <a:rPr lang="en-US" sz="2400" b="1" cap="small" dirty="0">
                <a:latin typeface="Corbel" panose="020B0503020204020204" pitchFamily="34" charset="0"/>
              </a:rPr>
              <a:t> de </a:t>
            </a:r>
            <a:r>
              <a:rPr lang="en-US" sz="2400" b="1" cap="small" dirty="0" err="1">
                <a:latin typeface="Corbel" panose="020B0503020204020204" pitchFamily="34" charset="0"/>
              </a:rPr>
              <a:t>suministro</a:t>
            </a:r>
            <a:r>
              <a:rPr lang="en-US" sz="2400" b="1" cap="small" dirty="0">
                <a:latin typeface="Corbel" panose="020B0503020204020204" pitchFamily="34" charset="0"/>
              </a:rPr>
              <a:t> de </a:t>
            </a:r>
            <a:r>
              <a:rPr lang="en-US" sz="2400" b="1" cap="small" dirty="0" err="1">
                <a:latin typeface="Corbel" panose="020B0503020204020204" pitchFamily="34" charset="0"/>
              </a:rPr>
              <a:t>oxígeno</a:t>
            </a:r>
            <a:r>
              <a:rPr lang="en-US" sz="2400" b="1" cap="small" dirty="0">
                <a:latin typeface="Corbel" panose="020B0503020204020204" pitchFamily="34" charset="0"/>
              </a:rPr>
              <a:t> nasal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57242" y="37252"/>
            <a:ext cx="96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A6C89D1A-C219-46B7-B432-496052B5A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634" y="0"/>
            <a:ext cx="463594" cy="463594"/>
          </a:xfrm>
          <a:prstGeom prst="rect">
            <a:avLst/>
          </a:prstGeom>
        </p:spPr>
      </p:pic>
      <p:sp>
        <p:nvSpPr>
          <p:cNvPr id="148" name="Rectangle 5">
            <a:extLst>
              <a:ext uri="{FF2B5EF4-FFF2-40B4-BE49-F238E27FC236}">
                <a16:creationId xmlns:a16="http://schemas.microsoft.com/office/drawing/2014/main" id="{0E8ED234-1E1A-4A28-86B4-ECA2737CAA7C}"/>
              </a:ext>
            </a:extLst>
          </p:cNvPr>
          <p:cNvSpPr/>
          <p:nvPr/>
        </p:nvSpPr>
        <p:spPr>
          <a:xfrm>
            <a:off x="-42673" y="276881"/>
            <a:ext cx="386007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</a:rPr>
              <a:t>PROPÓSITO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Se puede usar una cánula nasal para administrar O2 suplementario. Las cánulas nasales convencionales se utilizan comúnmente para proporcionar tasas de flujo bajas y FiO2 </a:t>
            </a:r>
            <a:r>
              <a:rPr lang="es-ES" sz="1000" b="1" i="1" dirty="0">
                <a:latin typeface="+mj-lt"/>
              </a:rPr>
              <a:t>moderada</a:t>
            </a:r>
            <a:r>
              <a:rPr lang="es-ES" sz="1000" dirty="0">
                <a:latin typeface="+mj-lt"/>
              </a:rPr>
              <a:t>.</a:t>
            </a:r>
            <a:endParaRPr lang="es-ES" sz="1000" b="1" i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La cánula nasal de alto flujo (CNAF) ofrece tasas de flujo </a:t>
            </a:r>
            <a:r>
              <a:rPr lang="es-ES" sz="1000" b="1" dirty="0">
                <a:latin typeface="+mj-lt"/>
              </a:rPr>
              <a:t>más altas</a:t>
            </a:r>
            <a:r>
              <a:rPr lang="es-ES" sz="1000" dirty="0">
                <a:latin typeface="+mj-lt"/>
              </a:rPr>
              <a:t> logrando una FiO2 más alta con mayor comodidad para el paciente.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En la insuficiencia respiratoria hipoxémica, </a:t>
            </a:r>
            <a:r>
              <a:rPr lang="es-ES" sz="1000" dirty="0">
                <a:latin typeface="+mj-lt"/>
                <a:hlinkClick r:id="rId7"/>
              </a:rPr>
              <a:t>el uso de CNAF se asocia con una menor tasa de necesidad de intubación y una menor mortalidad en la UCI</a:t>
            </a:r>
            <a:r>
              <a:rPr lang="es-ES" sz="1000" dirty="0">
                <a:latin typeface="+mj-lt"/>
              </a:rPr>
              <a:t> en comparación con cánula nasal convencional o ventilación no invasiva. La CNAF puede prevenir la </a:t>
            </a:r>
            <a:r>
              <a:rPr lang="es-ES" sz="1000" dirty="0" err="1">
                <a:latin typeface="+mj-lt"/>
              </a:rPr>
              <a:t>reintubación</a:t>
            </a:r>
            <a:r>
              <a:rPr lang="es-ES" sz="1000" dirty="0">
                <a:latin typeface="+mj-lt"/>
              </a:rPr>
              <a:t> luego de cirugías </a:t>
            </a:r>
            <a:r>
              <a:rPr lang="es-ES" sz="1000" dirty="0">
                <a:latin typeface="+mj-lt"/>
                <a:hlinkClick r:id="rId8"/>
              </a:rPr>
              <a:t>cardíacas</a:t>
            </a:r>
            <a:r>
              <a:rPr lang="es-ES" sz="1000" dirty="0">
                <a:latin typeface="+mj-lt"/>
              </a:rPr>
              <a:t> o </a:t>
            </a:r>
            <a:r>
              <a:rPr lang="es-ES" sz="1000" dirty="0">
                <a:latin typeface="+mj-lt"/>
                <a:hlinkClick r:id="rId9"/>
              </a:rPr>
              <a:t>torácicas</a:t>
            </a:r>
            <a:r>
              <a:rPr lang="es-ES" sz="1000" dirty="0">
                <a:latin typeface="+mj-lt"/>
              </a:rPr>
              <a:t>. La extubación a CNAF  también </a:t>
            </a:r>
            <a:r>
              <a:rPr lang="es-ES" sz="1000" dirty="0">
                <a:latin typeface="+mj-lt"/>
                <a:hlinkClick r:id="rId10"/>
              </a:rPr>
              <a:t>se asocia con tasas más bajas de </a:t>
            </a:r>
            <a:r>
              <a:rPr lang="es-ES" sz="1000" dirty="0" err="1">
                <a:latin typeface="+mj-lt"/>
                <a:hlinkClick r:id="rId10"/>
              </a:rPr>
              <a:t>reintubación</a:t>
            </a:r>
            <a:r>
              <a:rPr lang="es-ES" sz="1000" dirty="0">
                <a:latin typeface="+mj-lt"/>
              </a:rPr>
              <a:t>.</a:t>
            </a:r>
            <a:endParaRPr lang="en-US" sz="1000" dirty="0">
              <a:latin typeface="+mj-lt"/>
            </a:endParaRPr>
          </a:p>
        </p:txBody>
      </p:sp>
      <p:sp>
        <p:nvSpPr>
          <p:cNvPr id="149" name="Rounded Rectangle 186">
            <a:extLst>
              <a:ext uri="{FF2B5EF4-FFF2-40B4-BE49-F238E27FC236}">
                <a16:creationId xmlns:a16="http://schemas.microsoft.com/office/drawing/2014/main" id="{2B82DA42-9B9E-4535-8B5B-8051BCCEDFFA}"/>
              </a:ext>
            </a:extLst>
          </p:cNvPr>
          <p:cNvSpPr/>
          <p:nvPr/>
        </p:nvSpPr>
        <p:spPr>
          <a:xfrm>
            <a:off x="3809892" y="805564"/>
            <a:ext cx="5314336" cy="13696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5">
            <a:extLst>
              <a:ext uri="{FF2B5EF4-FFF2-40B4-BE49-F238E27FC236}">
                <a16:creationId xmlns:a16="http://schemas.microsoft.com/office/drawing/2014/main" id="{A04B2823-178D-4963-AABE-4D72A287B9C1}"/>
              </a:ext>
            </a:extLst>
          </p:cNvPr>
          <p:cNvSpPr/>
          <p:nvPr/>
        </p:nvSpPr>
        <p:spPr>
          <a:xfrm>
            <a:off x="3842949" y="788886"/>
            <a:ext cx="53143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+mj-lt"/>
                <a:hlinkClick r:id="rId11"/>
              </a:rPr>
              <a:t>FISIOLOGÍA</a:t>
            </a:r>
            <a:r>
              <a:rPr lang="es-ES" sz="1200" b="1" dirty="0">
                <a:latin typeface="+mj-lt"/>
              </a:rPr>
              <a:t> DE LA CÁNULA NASAL DE ALTO FLUJO</a:t>
            </a:r>
            <a:endParaRPr lang="en-US" sz="12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El alto flujo </a:t>
            </a:r>
            <a:r>
              <a:rPr lang="es-ES" sz="1000" b="1" i="1" dirty="0">
                <a:latin typeface="+mj-lt"/>
              </a:rPr>
              <a:t>lava el CO2</a:t>
            </a:r>
            <a:r>
              <a:rPr lang="es-ES" sz="1000" dirty="0">
                <a:latin typeface="+mj-lt"/>
              </a:rPr>
              <a:t> del espacio muerto anatómico a nivel de la nasofaringe.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El alto flujo </a:t>
            </a:r>
            <a:r>
              <a:rPr lang="es-ES" sz="1000" b="1" i="1" dirty="0">
                <a:latin typeface="+mj-lt"/>
              </a:rPr>
              <a:t>supera la resistencia</a:t>
            </a:r>
            <a:r>
              <a:rPr lang="es-ES" sz="1000" dirty="0">
                <a:latin typeface="+mj-lt"/>
              </a:rPr>
              <a:t> contra el flujo espiratorio y crea una pequeña presión nasofaríngea positiva (</a:t>
            </a:r>
            <a:r>
              <a:rPr lang="es-ES" sz="1000" dirty="0">
                <a:latin typeface="+mj-lt"/>
                <a:hlinkClick r:id="rId12"/>
              </a:rPr>
              <a:t>aproximadamente 0,7 cmH2O de PEEP por cada 10 </a:t>
            </a:r>
            <a:r>
              <a:rPr lang="es-ES" sz="1000" dirty="0" err="1">
                <a:latin typeface="+mj-lt"/>
                <a:hlinkClick r:id="rId12"/>
              </a:rPr>
              <a:t>lpm</a:t>
            </a:r>
            <a:r>
              <a:rPr lang="es-ES" sz="1000" dirty="0">
                <a:latin typeface="+mj-lt"/>
                <a:hlinkClick r:id="rId12"/>
              </a:rPr>
              <a:t> de flujo</a:t>
            </a:r>
            <a:r>
              <a:rPr lang="es-ES" sz="1000" dirty="0">
                <a:latin typeface="+mj-lt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Los pacientes con dificultad respiratoria generan altos flujos y arrastran aire ambiental con una cánula nasal convencional. La CNAF </a:t>
            </a:r>
            <a:r>
              <a:rPr lang="es-ES" sz="1000" dirty="0">
                <a:latin typeface="+mj-lt"/>
                <a:hlinkClick r:id="rId13"/>
              </a:rPr>
              <a:t>puede igualar la demanda</a:t>
            </a:r>
            <a:r>
              <a:rPr lang="es-ES" sz="1000" dirty="0">
                <a:latin typeface="+mj-lt"/>
              </a:rPr>
              <a:t> </a:t>
            </a:r>
            <a:r>
              <a:rPr lang="es-ES" sz="1000" b="1" i="1" dirty="0">
                <a:latin typeface="+mj-lt"/>
              </a:rPr>
              <a:t>por lo que la FIO2 permanece relativamente constante</a:t>
            </a:r>
            <a:r>
              <a:rPr lang="es-ES" sz="1000" dirty="0">
                <a:latin typeface="+mj-lt"/>
              </a:rPr>
              <a:t>.</a:t>
            </a:r>
            <a:endParaRPr lang="es-ES" sz="1000" b="1" i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El gas humedecido y tibio </a:t>
            </a:r>
            <a:r>
              <a:rPr lang="es-ES" sz="1000" b="1" i="1" dirty="0">
                <a:latin typeface="+mj-lt"/>
              </a:rPr>
              <a:t>preserva la función mucociliar</a:t>
            </a:r>
            <a:r>
              <a:rPr lang="es-ES" sz="1000" dirty="0">
                <a:latin typeface="+mj-lt"/>
              </a:rPr>
              <a:t> y </a:t>
            </a:r>
            <a:r>
              <a:rPr lang="es-ES" sz="1000" b="1" i="1" dirty="0">
                <a:latin typeface="+mj-lt"/>
              </a:rPr>
              <a:t>es más confortable para los pacientes</a:t>
            </a:r>
            <a:r>
              <a:rPr lang="es-ES" sz="1000" dirty="0">
                <a:latin typeface="+mj-lt"/>
              </a:rPr>
              <a:t>.</a:t>
            </a:r>
            <a:endParaRPr lang="en-US" sz="1000" dirty="0">
              <a:latin typeface="+mj-lt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2CAFAA1-12FB-443E-80ED-8CB0EEE824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8498" y="2210899"/>
            <a:ext cx="3313255" cy="4007764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7087F3C9-E011-43C4-967E-233B6B902A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4678" y="5686425"/>
            <a:ext cx="209550" cy="1171575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25B2BD0D-ED07-4090-8785-DAC6EFA144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676190"/>
            <a:ext cx="1914525" cy="2676525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EDE3FD8A-56C0-451E-8579-C269200215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714" y="2881312"/>
            <a:ext cx="1885950" cy="600075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D3C2921B-2971-4AC6-A8A8-3D70D4712B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8344" y="2179756"/>
            <a:ext cx="2486025" cy="647700"/>
          </a:xfrm>
          <a:prstGeom prst="rect">
            <a:avLst/>
          </a:prstGeom>
        </p:spPr>
      </p:pic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6FF8F6B2-E6D4-4E80-9FC6-45FE48C6807C}"/>
              </a:ext>
            </a:extLst>
          </p:cNvPr>
          <p:cNvCxnSpPr>
            <a:stCxn id="88" idx="1"/>
          </p:cNvCxnSpPr>
          <p:nvPr/>
        </p:nvCxnSpPr>
        <p:spPr>
          <a:xfrm flipH="1">
            <a:off x="228600" y="2503606"/>
            <a:ext cx="12897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3758061B-DB59-4742-AB7E-559FEBB34B75}"/>
              </a:ext>
            </a:extLst>
          </p:cNvPr>
          <p:cNvCxnSpPr/>
          <p:nvPr/>
        </p:nvCxnSpPr>
        <p:spPr>
          <a:xfrm>
            <a:off x="228600" y="2503606"/>
            <a:ext cx="0" cy="217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3" name="Imagen 122">
            <a:extLst>
              <a:ext uri="{FF2B5EF4-FFF2-40B4-BE49-F238E27FC236}">
                <a16:creationId xmlns:a16="http://schemas.microsoft.com/office/drawing/2014/main" id="{AF6540F2-A939-4218-8084-27B27B4EEEE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2530" y="2881312"/>
            <a:ext cx="1914525" cy="439589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0613EF48-B759-48F5-8015-1346AC80A6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81631" y="4450817"/>
            <a:ext cx="778698" cy="783821"/>
          </a:xfrm>
          <a:prstGeom prst="rect">
            <a:avLst/>
          </a:prstGeom>
        </p:spPr>
      </p:pic>
      <p:sp>
        <p:nvSpPr>
          <p:cNvPr id="196" name="CuadroTexto 195">
            <a:extLst>
              <a:ext uri="{FF2B5EF4-FFF2-40B4-BE49-F238E27FC236}">
                <a16:creationId xmlns:a16="http://schemas.microsoft.com/office/drawing/2014/main" id="{E1B119A6-1A90-45D2-8842-215C15717CF1}"/>
              </a:ext>
            </a:extLst>
          </p:cNvPr>
          <p:cNvSpPr txBox="1"/>
          <p:nvPr/>
        </p:nvSpPr>
        <p:spPr>
          <a:xfrm>
            <a:off x="4391025" y="4870374"/>
            <a:ext cx="1914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/>
              <a:t>Los </a:t>
            </a:r>
            <a:r>
              <a:rPr lang="es-ES" sz="900" b="1" dirty="0"/>
              <a:t>reservorios</a:t>
            </a:r>
            <a:r>
              <a:rPr lang="es-ES" sz="900" dirty="0"/>
              <a:t> permiten extraer más O2 con cada respiración, </a:t>
            </a:r>
            <a:r>
              <a:rPr lang="es-ES" sz="900" dirty="0">
                <a:hlinkClick r:id="rId21"/>
              </a:rPr>
              <a:t>incluso con la misma tasa de flujo</a:t>
            </a:r>
            <a:r>
              <a:rPr lang="es-ES" sz="900" dirty="0"/>
              <a:t>. Esto permite proporcionar una </a:t>
            </a:r>
          </a:p>
          <a:p>
            <a:pPr algn="ctr"/>
            <a:r>
              <a:rPr lang="es-ES" sz="900" dirty="0"/>
              <a:t>FiO2 ligeramente más alta y  conservar oxígeno portátil</a:t>
            </a:r>
            <a:endParaRPr lang="es-AR" sz="900" dirty="0"/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FA57573E-6B36-4B3C-892F-D47A2F2C27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5620" y="6240778"/>
            <a:ext cx="1616220" cy="631427"/>
          </a:xfrm>
          <a:prstGeom prst="rect">
            <a:avLst/>
          </a:prstGeom>
        </p:spPr>
      </p:pic>
      <p:sp>
        <p:nvSpPr>
          <p:cNvPr id="197" name="Rounded Rectangle 186">
            <a:extLst>
              <a:ext uri="{FF2B5EF4-FFF2-40B4-BE49-F238E27FC236}">
                <a16:creationId xmlns:a16="http://schemas.microsoft.com/office/drawing/2014/main" id="{E48F6985-ECAD-4570-A407-D8B7BE23AE36}"/>
              </a:ext>
            </a:extLst>
          </p:cNvPr>
          <p:cNvSpPr/>
          <p:nvPr/>
        </p:nvSpPr>
        <p:spPr>
          <a:xfrm>
            <a:off x="2345808" y="5804981"/>
            <a:ext cx="4195621" cy="10672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5">
            <a:extLst>
              <a:ext uri="{FF2B5EF4-FFF2-40B4-BE49-F238E27FC236}">
                <a16:creationId xmlns:a16="http://schemas.microsoft.com/office/drawing/2014/main" id="{A84339BE-56F7-4057-9534-C6A4DFB45FBC}"/>
              </a:ext>
            </a:extLst>
          </p:cNvPr>
          <p:cNvSpPr/>
          <p:nvPr/>
        </p:nvSpPr>
        <p:spPr>
          <a:xfrm>
            <a:off x="2345808" y="5778780"/>
            <a:ext cx="421932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+mj-lt"/>
              </a:rPr>
              <a:t>PROPORCIONAR OXIGENACIÓN APNÉICA CON CÁNULA NASAL</a:t>
            </a:r>
            <a:endParaRPr lang="en-US" sz="12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La oxigenación nasal continua durante la intubación (oxigenación </a:t>
            </a:r>
            <a:r>
              <a:rPr lang="es-ES" sz="1000" dirty="0" err="1">
                <a:latin typeface="+mj-lt"/>
              </a:rPr>
              <a:t>apneica</a:t>
            </a:r>
            <a:r>
              <a:rPr lang="es-ES" sz="1000" dirty="0">
                <a:latin typeface="+mj-lt"/>
              </a:rPr>
              <a:t>) </a:t>
            </a:r>
            <a:r>
              <a:rPr lang="es-ES" sz="1000" dirty="0">
                <a:latin typeface="+mj-lt"/>
                <a:hlinkClick r:id="rId23"/>
              </a:rPr>
              <a:t>se asocia con un riesgo reducido de hipoxemia y un mayor éxito en la intubación de primer paso</a:t>
            </a:r>
            <a:r>
              <a:rPr lang="es-ES" sz="1000" dirty="0">
                <a:latin typeface="+mj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Con cánula convencional, use 15 </a:t>
            </a:r>
            <a:r>
              <a:rPr lang="es-ES" sz="1000" dirty="0" err="1">
                <a:latin typeface="+mj-lt"/>
              </a:rPr>
              <a:t>lpm</a:t>
            </a:r>
            <a:r>
              <a:rPr lang="es-ES" sz="10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Con CNAF, use tasas más altas (&gt;20 </a:t>
            </a:r>
            <a:r>
              <a:rPr lang="es-ES" sz="1000" dirty="0" err="1">
                <a:latin typeface="+mj-lt"/>
              </a:rPr>
              <a:t>lpm</a:t>
            </a:r>
            <a:r>
              <a:rPr lang="es-ES" sz="1000" dirty="0">
                <a:latin typeface="+mj-lt"/>
              </a:rPr>
              <a:t>) y FiO2 100%</a:t>
            </a:r>
          </a:p>
        </p:txBody>
      </p:sp>
    </p:spTree>
    <p:extLst>
      <p:ext uri="{BB962C8B-B14F-4D97-AF65-F5344CB8AC3E}">
        <p14:creationId xmlns:p14="http://schemas.microsoft.com/office/powerpoint/2010/main" val="340927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345</Words>
  <Application>Microsoft Office PowerPoint</Application>
  <PresentationFormat>Carta (216 x 279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Martín Hunter</cp:lastModifiedBy>
  <cp:revision>28</cp:revision>
  <dcterms:created xsi:type="dcterms:W3CDTF">2021-02-07T04:33:28Z</dcterms:created>
  <dcterms:modified xsi:type="dcterms:W3CDTF">2021-09-05T02:42:19Z</dcterms:modified>
</cp:coreProperties>
</file>