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8968"/>
    <a:srgbClr val="FFB287"/>
    <a:srgbClr val="7E5843"/>
    <a:srgbClr val="F6F6F6"/>
    <a:srgbClr val="F99F79"/>
    <a:srgbClr val="D2D2D2"/>
    <a:srgbClr val="FFFBDD"/>
    <a:srgbClr val="FAB38B"/>
    <a:srgbClr val="ED9671"/>
    <a:srgbClr val="A681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8"/>
    <p:restoredTop sz="96327"/>
  </p:normalViewPr>
  <p:slideViewPr>
    <p:cSldViewPr snapToGrid="0">
      <p:cViewPr>
        <p:scale>
          <a:sx n="140" d="100"/>
          <a:sy n="140" d="100"/>
        </p:scale>
        <p:origin x="52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D8F0D6-DE2B-2744-A360-5BC5D1E75915}" type="datetimeFigureOut">
              <a:rPr lang="en-US" smtClean="0"/>
              <a:t>10/13/23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BE376-4580-0D43-9AFC-D03177B685C8}" type="slidenum">
              <a:rPr lang="en-US" smtClean="0"/>
              <a:t>‹#›</a:t>
            </a:fld>
            <a:endParaRPr lang="en-US"/>
          </a:p>
        </p:txBody>
      </p:sp>
    </p:spTree>
    <p:extLst>
      <p:ext uri="{BB962C8B-B14F-4D97-AF65-F5344CB8AC3E}">
        <p14:creationId xmlns:p14="http://schemas.microsoft.com/office/powerpoint/2010/main" val="171855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D8F0D6-DE2B-2744-A360-5BC5D1E75915}" type="datetimeFigureOut">
              <a:rPr lang="en-US" smtClean="0"/>
              <a:t>10/13/23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BE376-4580-0D43-9AFC-D03177B685C8}" type="slidenum">
              <a:rPr lang="en-US" smtClean="0"/>
              <a:t>‹#›</a:t>
            </a:fld>
            <a:endParaRPr lang="en-US"/>
          </a:p>
        </p:txBody>
      </p:sp>
    </p:spTree>
    <p:extLst>
      <p:ext uri="{BB962C8B-B14F-4D97-AF65-F5344CB8AC3E}">
        <p14:creationId xmlns:p14="http://schemas.microsoft.com/office/powerpoint/2010/main" val="35324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D8F0D6-DE2B-2744-A360-5BC5D1E75915}" type="datetimeFigureOut">
              <a:rPr lang="en-US" smtClean="0"/>
              <a:t>10/13/23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BE376-4580-0D43-9AFC-D03177B685C8}" type="slidenum">
              <a:rPr lang="en-US" smtClean="0"/>
              <a:t>‹#›</a:t>
            </a:fld>
            <a:endParaRPr lang="en-US"/>
          </a:p>
        </p:txBody>
      </p:sp>
    </p:spTree>
    <p:extLst>
      <p:ext uri="{BB962C8B-B14F-4D97-AF65-F5344CB8AC3E}">
        <p14:creationId xmlns:p14="http://schemas.microsoft.com/office/powerpoint/2010/main" val="1341148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D8F0D6-DE2B-2744-A360-5BC5D1E75915}" type="datetimeFigureOut">
              <a:rPr lang="en-US" smtClean="0"/>
              <a:t>10/13/23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BE376-4580-0D43-9AFC-D03177B685C8}" type="slidenum">
              <a:rPr lang="en-US" smtClean="0"/>
              <a:t>‹#›</a:t>
            </a:fld>
            <a:endParaRPr lang="en-US"/>
          </a:p>
        </p:txBody>
      </p:sp>
    </p:spTree>
    <p:extLst>
      <p:ext uri="{BB962C8B-B14F-4D97-AF65-F5344CB8AC3E}">
        <p14:creationId xmlns:p14="http://schemas.microsoft.com/office/powerpoint/2010/main" val="4194668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D8F0D6-DE2B-2744-A360-5BC5D1E75915}" type="datetimeFigureOut">
              <a:rPr lang="en-US" smtClean="0"/>
              <a:t>10/13/23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BE376-4580-0D43-9AFC-D03177B685C8}" type="slidenum">
              <a:rPr lang="en-US" smtClean="0"/>
              <a:t>‹#›</a:t>
            </a:fld>
            <a:endParaRPr lang="en-US"/>
          </a:p>
        </p:txBody>
      </p:sp>
    </p:spTree>
    <p:extLst>
      <p:ext uri="{BB962C8B-B14F-4D97-AF65-F5344CB8AC3E}">
        <p14:creationId xmlns:p14="http://schemas.microsoft.com/office/powerpoint/2010/main" val="1222915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D8F0D6-DE2B-2744-A360-5BC5D1E75915}" type="datetimeFigureOut">
              <a:rPr lang="en-US" smtClean="0"/>
              <a:t>10/13/23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BE376-4580-0D43-9AFC-D03177B685C8}" type="slidenum">
              <a:rPr lang="en-US" smtClean="0"/>
              <a:t>‹#›</a:t>
            </a:fld>
            <a:endParaRPr lang="en-US"/>
          </a:p>
        </p:txBody>
      </p:sp>
    </p:spTree>
    <p:extLst>
      <p:ext uri="{BB962C8B-B14F-4D97-AF65-F5344CB8AC3E}">
        <p14:creationId xmlns:p14="http://schemas.microsoft.com/office/powerpoint/2010/main" val="1089934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D8F0D6-DE2B-2744-A360-5BC5D1E75915}" type="datetimeFigureOut">
              <a:rPr lang="en-US" smtClean="0"/>
              <a:t>10/13/23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BBE376-4580-0D43-9AFC-D03177B685C8}" type="slidenum">
              <a:rPr lang="en-US" smtClean="0"/>
              <a:t>‹#›</a:t>
            </a:fld>
            <a:endParaRPr lang="en-US"/>
          </a:p>
        </p:txBody>
      </p:sp>
    </p:spTree>
    <p:extLst>
      <p:ext uri="{BB962C8B-B14F-4D97-AF65-F5344CB8AC3E}">
        <p14:creationId xmlns:p14="http://schemas.microsoft.com/office/powerpoint/2010/main" val="2181333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D8F0D6-DE2B-2744-A360-5BC5D1E75915}" type="datetimeFigureOut">
              <a:rPr lang="en-US" smtClean="0"/>
              <a:t>10/13/23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BBE376-4580-0D43-9AFC-D03177B685C8}" type="slidenum">
              <a:rPr lang="en-US" smtClean="0"/>
              <a:t>‹#›</a:t>
            </a:fld>
            <a:endParaRPr lang="en-US"/>
          </a:p>
        </p:txBody>
      </p:sp>
    </p:spTree>
    <p:extLst>
      <p:ext uri="{BB962C8B-B14F-4D97-AF65-F5344CB8AC3E}">
        <p14:creationId xmlns:p14="http://schemas.microsoft.com/office/powerpoint/2010/main" val="582935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D8F0D6-DE2B-2744-A360-5BC5D1E75915}" type="datetimeFigureOut">
              <a:rPr lang="en-US" smtClean="0"/>
              <a:t>10/13/23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BBE376-4580-0D43-9AFC-D03177B685C8}" type="slidenum">
              <a:rPr lang="en-US" smtClean="0"/>
              <a:t>‹#›</a:t>
            </a:fld>
            <a:endParaRPr lang="en-US"/>
          </a:p>
        </p:txBody>
      </p:sp>
    </p:spTree>
    <p:extLst>
      <p:ext uri="{BB962C8B-B14F-4D97-AF65-F5344CB8AC3E}">
        <p14:creationId xmlns:p14="http://schemas.microsoft.com/office/powerpoint/2010/main" val="87998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D8F0D6-DE2B-2744-A360-5BC5D1E75915}" type="datetimeFigureOut">
              <a:rPr lang="en-US" smtClean="0"/>
              <a:t>10/13/23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BE376-4580-0D43-9AFC-D03177B685C8}" type="slidenum">
              <a:rPr lang="en-US" smtClean="0"/>
              <a:t>‹#›</a:t>
            </a:fld>
            <a:endParaRPr lang="en-US"/>
          </a:p>
        </p:txBody>
      </p:sp>
    </p:spTree>
    <p:extLst>
      <p:ext uri="{BB962C8B-B14F-4D97-AF65-F5344CB8AC3E}">
        <p14:creationId xmlns:p14="http://schemas.microsoft.com/office/powerpoint/2010/main" val="3186589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D8F0D6-DE2B-2744-A360-5BC5D1E75915}" type="datetimeFigureOut">
              <a:rPr lang="en-US" smtClean="0"/>
              <a:t>10/13/23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BE376-4580-0D43-9AFC-D03177B685C8}" type="slidenum">
              <a:rPr lang="en-US" smtClean="0"/>
              <a:t>‹#›</a:t>
            </a:fld>
            <a:endParaRPr lang="en-US"/>
          </a:p>
        </p:txBody>
      </p:sp>
    </p:spTree>
    <p:extLst>
      <p:ext uri="{BB962C8B-B14F-4D97-AF65-F5344CB8AC3E}">
        <p14:creationId xmlns:p14="http://schemas.microsoft.com/office/powerpoint/2010/main" val="2065357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D8F0D6-DE2B-2744-A360-5BC5D1E75915}" type="datetimeFigureOut">
              <a:rPr lang="en-US" smtClean="0"/>
              <a:t>10/13/23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BE376-4580-0D43-9AFC-D03177B685C8}" type="slidenum">
              <a:rPr lang="en-US" smtClean="0"/>
              <a:t>‹#›</a:t>
            </a:fld>
            <a:endParaRPr lang="en-US"/>
          </a:p>
        </p:txBody>
      </p:sp>
    </p:spTree>
    <p:extLst>
      <p:ext uri="{BB962C8B-B14F-4D97-AF65-F5344CB8AC3E}">
        <p14:creationId xmlns:p14="http://schemas.microsoft.com/office/powerpoint/2010/main" val="119301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ncbi.nlm.nih.gov/pubmed/23718164" TargetMode="External"/><Relationship Id="rId13" Type="http://schemas.openxmlformats.org/officeDocument/2006/relationships/hyperlink" Target="https://www.aliem.com/dirtyepi/" TargetMode="External"/><Relationship Id="rId18" Type="http://schemas.openxmlformats.org/officeDocument/2006/relationships/hyperlink" Target="https://www.aafp.org/pubs/afp/issues/2021/1100/p443.html" TargetMode="External"/><Relationship Id="rId3" Type="http://schemas.openxmlformats.org/officeDocument/2006/relationships/image" Target="../media/image2.tiff"/><Relationship Id="rId21" Type="http://schemas.openxmlformats.org/officeDocument/2006/relationships/hyperlink" Target="https://dan.org/health-medicine/health-resources/diseases-conditions/flying-after-diving/" TargetMode="External"/><Relationship Id="rId7" Type="http://schemas.openxmlformats.org/officeDocument/2006/relationships/hyperlink" Target="https://jamanetwork.com/journals/jama/fullarticle/2719313" TargetMode="External"/><Relationship Id="rId12" Type="http://schemas.openxmlformats.org/officeDocument/2006/relationships/hyperlink" Target="https://www.nejm.org/doi/full/10.1056/NEJMc1512716" TargetMode="External"/><Relationship Id="rId17" Type="http://schemas.openxmlformats.org/officeDocument/2006/relationships/hyperlink" Target="https://www.govinfo.gov/content/pkg/CRPT-105hrpt456/pdf/CRPT-105hrpt456.pdf" TargetMode="External"/><Relationship Id="rId2" Type="http://schemas.openxmlformats.org/officeDocument/2006/relationships/image" Target="../media/image1.emf"/><Relationship Id="rId16" Type="http://schemas.openxmlformats.org/officeDocument/2006/relationships/hyperlink" Target="https://pubmed.ncbi.nlm.nih.gov/11932475/" TargetMode="External"/><Relationship Id="rId20" Type="http://schemas.openxmlformats.org/officeDocument/2006/relationships/hyperlink" Target="https://thorax.bmj.com/content/77/4/329" TargetMode="Externa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11" Type="http://schemas.openxmlformats.org/officeDocument/2006/relationships/hyperlink" Target="https://www.nejm.org/doi/full/10.1056/nejmoa1212052" TargetMode="External"/><Relationship Id="rId24" Type="http://schemas.openxmlformats.org/officeDocument/2006/relationships/hyperlink" Target="https://fpnotebook.com/ER/Pharm/FMndtdEmrgncyMdclKt.htm" TargetMode="External"/><Relationship Id="rId5" Type="http://schemas.openxmlformats.org/officeDocument/2006/relationships/image" Target="../media/image3.png"/><Relationship Id="rId15" Type="http://schemas.openxmlformats.org/officeDocument/2006/relationships/hyperlink" Target="https://www.aafp.org/pubs/afp/issues/2021/0501/p547.html" TargetMode="External"/><Relationship Id="rId23" Type="http://schemas.openxmlformats.org/officeDocument/2006/relationships/hyperlink" Target="https://www.ahajournals.org/doi/full/10.1161/01.cir.96.9.2849" TargetMode="External"/><Relationship Id="rId10" Type="http://schemas.openxmlformats.org/officeDocument/2006/relationships/hyperlink" Target="https://jamanetwork.com/journals/jama/article-abstract/2719313" TargetMode="External"/><Relationship Id="rId19" Type="http://schemas.openxmlformats.org/officeDocument/2006/relationships/hyperlink" Target="https://pubmed.ncbi.nlm.nih.gov/23718164" TargetMode="External"/><Relationship Id="rId4" Type="http://schemas.openxmlformats.org/officeDocument/2006/relationships/hyperlink" Target="chrome-extension://efaidnbmnnnibpcajpcglclefindmkaj/https:/www.faa.gov/documentLibrary/media/Advisory_Circular/AC121-33B.pdf" TargetMode="External"/><Relationship Id="rId9" Type="http://schemas.openxmlformats.org/officeDocument/2006/relationships/hyperlink" Target="chrome-extension://efaidnbmnnnibpcajpcglclefindmkaj/https:/www.amr.net/solutions/federal-disaster-response-team/references-and-resources/dhs-austere-ems-field-guide.pdf" TargetMode="External"/><Relationship Id="rId14" Type="http://schemas.openxmlformats.org/officeDocument/2006/relationships/hyperlink" Target="https://pubmed.ncbi.nlm.nih.gov/33915515/" TargetMode="External"/><Relationship Id="rId22" Type="http://schemas.openxmlformats.org/officeDocument/2006/relationships/hyperlink" Target="https://www.ncbi.nlm.nih.gov/pubmed/1121104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0" name="Freeform 2369">
            <a:extLst>
              <a:ext uri="{FF2B5EF4-FFF2-40B4-BE49-F238E27FC236}">
                <a16:creationId xmlns:a16="http://schemas.microsoft.com/office/drawing/2014/main" id="{B05486A2-6CC1-5D02-2426-5BFCF8D4AB30}"/>
              </a:ext>
            </a:extLst>
          </p:cNvPr>
          <p:cNvSpPr/>
          <p:nvPr/>
        </p:nvSpPr>
        <p:spPr>
          <a:xfrm>
            <a:off x="5523" y="3295306"/>
            <a:ext cx="5497448" cy="3537569"/>
          </a:xfrm>
          <a:custGeom>
            <a:avLst/>
            <a:gdLst>
              <a:gd name="connsiteX0" fmla="*/ 59561 w 5497448"/>
              <a:gd name="connsiteY0" fmla="*/ 0 h 3537569"/>
              <a:gd name="connsiteX1" fmla="*/ 2801184 w 5497448"/>
              <a:gd name="connsiteY1" fmla="*/ 0 h 3537569"/>
              <a:gd name="connsiteX2" fmla="*/ 2860745 w 5497448"/>
              <a:gd name="connsiteY2" fmla="*/ 59561 h 3537569"/>
              <a:gd name="connsiteX3" fmla="*/ 2860745 w 5497448"/>
              <a:gd name="connsiteY3" fmla="*/ 1168343 h 3537569"/>
              <a:gd name="connsiteX4" fmla="*/ 5488753 w 5497448"/>
              <a:gd name="connsiteY4" fmla="*/ 1168343 h 3537569"/>
              <a:gd name="connsiteX5" fmla="*/ 5497448 w 5497448"/>
              <a:gd name="connsiteY5" fmla="*/ 1177038 h 3537569"/>
              <a:gd name="connsiteX6" fmla="*/ 5497448 w 5497448"/>
              <a:gd name="connsiteY6" fmla="*/ 3528874 h 3537569"/>
              <a:gd name="connsiteX7" fmla="*/ 5488753 w 5497448"/>
              <a:gd name="connsiteY7" fmla="*/ 3537569 h 3537569"/>
              <a:gd name="connsiteX8" fmla="*/ 2719968 w 5497448"/>
              <a:gd name="connsiteY8" fmla="*/ 3537569 h 3537569"/>
              <a:gd name="connsiteX9" fmla="*/ 2711273 w 5497448"/>
              <a:gd name="connsiteY9" fmla="*/ 3528874 h 3537569"/>
              <a:gd name="connsiteX10" fmla="*/ 2711273 w 5497448"/>
              <a:gd name="connsiteY10" fmla="*/ 3525881 h 3537569"/>
              <a:gd name="connsiteX11" fmla="*/ 59561 w 5497448"/>
              <a:gd name="connsiteY11" fmla="*/ 3525881 h 3537569"/>
              <a:gd name="connsiteX12" fmla="*/ 0 w 5497448"/>
              <a:gd name="connsiteY12" fmla="*/ 3466320 h 3537569"/>
              <a:gd name="connsiteX13" fmla="*/ 0 w 5497448"/>
              <a:gd name="connsiteY13" fmla="*/ 59561 h 3537569"/>
              <a:gd name="connsiteX14" fmla="*/ 59561 w 5497448"/>
              <a:gd name="connsiteY14" fmla="*/ 0 h 353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97448" h="3537569">
                <a:moveTo>
                  <a:pt x="59561" y="0"/>
                </a:moveTo>
                <a:lnTo>
                  <a:pt x="2801184" y="0"/>
                </a:lnTo>
                <a:cubicBezTo>
                  <a:pt x="2834079" y="0"/>
                  <a:pt x="2860745" y="26666"/>
                  <a:pt x="2860745" y="59561"/>
                </a:cubicBezTo>
                <a:lnTo>
                  <a:pt x="2860745" y="1168343"/>
                </a:lnTo>
                <a:lnTo>
                  <a:pt x="5488753" y="1168343"/>
                </a:lnTo>
                <a:cubicBezTo>
                  <a:pt x="5493555" y="1168343"/>
                  <a:pt x="5497448" y="1172236"/>
                  <a:pt x="5497448" y="1177038"/>
                </a:cubicBezTo>
                <a:lnTo>
                  <a:pt x="5497448" y="3528874"/>
                </a:lnTo>
                <a:cubicBezTo>
                  <a:pt x="5497448" y="3533676"/>
                  <a:pt x="5493555" y="3537569"/>
                  <a:pt x="5488753" y="3537569"/>
                </a:cubicBezTo>
                <a:lnTo>
                  <a:pt x="2719968" y="3537569"/>
                </a:lnTo>
                <a:cubicBezTo>
                  <a:pt x="2715166" y="3537569"/>
                  <a:pt x="2711273" y="3533676"/>
                  <a:pt x="2711273" y="3528874"/>
                </a:cubicBezTo>
                <a:lnTo>
                  <a:pt x="2711273" y="3525881"/>
                </a:lnTo>
                <a:lnTo>
                  <a:pt x="59561" y="3525881"/>
                </a:lnTo>
                <a:cubicBezTo>
                  <a:pt x="26666" y="3525881"/>
                  <a:pt x="0" y="3499215"/>
                  <a:pt x="0" y="3466320"/>
                </a:cubicBezTo>
                <a:lnTo>
                  <a:pt x="0" y="59561"/>
                </a:lnTo>
                <a:cubicBezTo>
                  <a:pt x="0" y="26666"/>
                  <a:pt x="26666" y="0"/>
                  <a:pt x="59561" y="0"/>
                </a:cubicBezTo>
                <a:close/>
              </a:path>
            </a:pathLst>
          </a:custGeom>
          <a:solidFill>
            <a:srgbClr val="C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57" name="Rounded Rectangle 2356">
            <a:extLst>
              <a:ext uri="{FF2B5EF4-FFF2-40B4-BE49-F238E27FC236}">
                <a16:creationId xmlns:a16="http://schemas.microsoft.com/office/drawing/2014/main" id="{66287D81-C494-5685-2185-EADCFD18EC3B}"/>
              </a:ext>
            </a:extLst>
          </p:cNvPr>
          <p:cNvSpPr/>
          <p:nvPr/>
        </p:nvSpPr>
        <p:spPr>
          <a:xfrm>
            <a:off x="3865529" y="3720439"/>
            <a:ext cx="2385720" cy="661347"/>
          </a:xfrm>
          <a:prstGeom prst="roundRect">
            <a:avLst>
              <a:gd name="adj" fmla="val 2082"/>
            </a:avLst>
          </a:prstGeom>
          <a:solidFill>
            <a:schemeClr val="bg2">
              <a:lumMod val="9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1" name="Rounded Rectangle 2300">
            <a:extLst>
              <a:ext uri="{FF2B5EF4-FFF2-40B4-BE49-F238E27FC236}">
                <a16:creationId xmlns:a16="http://schemas.microsoft.com/office/drawing/2014/main" id="{332D5B34-7FEB-4665-D7F6-77714A631290}"/>
              </a:ext>
            </a:extLst>
          </p:cNvPr>
          <p:cNvSpPr/>
          <p:nvPr/>
        </p:nvSpPr>
        <p:spPr>
          <a:xfrm>
            <a:off x="6311629" y="3378597"/>
            <a:ext cx="2799545" cy="997466"/>
          </a:xfrm>
          <a:prstGeom prst="roundRect">
            <a:avLst>
              <a:gd name="adj" fmla="val 6269"/>
            </a:avLst>
          </a:prstGeom>
          <a:solidFill>
            <a:schemeClr val="accent4">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a:extLst>
              <a:ext uri="{FF2B5EF4-FFF2-40B4-BE49-F238E27FC236}">
                <a16:creationId xmlns:a16="http://schemas.microsoft.com/office/drawing/2014/main" id="{13D7C3C1-F6A6-94EF-4049-831C787EF1C8}"/>
              </a:ext>
            </a:extLst>
          </p:cNvPr>
          <p:cNvSpPr/>
          <p:nvPr/>
        </p:nvSpPr>
        <p:spPr>
          <a:xfrm>
            <a:off x="2930663" y="390034"/>
            <a:ext cx="2686050" cy="2330450"/>
          </a:xfrm>
          <a:custGeom>
            <a:avLst/>
            <a:gdLst>
              <a:gd name="connsiteX0" fmla="*/ 88900 w 2686050"/>
              <a:gd name="connsiteY0" fmla="*/ 2330450 h 2330450"/>
              <a:gd name="connsiteX1" fmla="*/ 25400 w 2686050"/>
              <a:gd name="connsiteY1" fmla="*/ 2120900 h 2330450"/>
              <a:gd name="connsiteX2" fmla="*/ 0 w 2686050"/>
              <a:gd name="connsiteY2" fmla="*/ 1790700 h 2330450"/>
              <a:gd name="connsiteX3" fmla="*/ 25400 w 2686050"/>
              <a:gd name="connsiteY3" fmla="*/ 1511300 h 2330450"/>
              <a:gd name="connsiteX4" fmla="*/ 82550 w 2686050"/>
              <a:gd name="connsiteY4" fmla="*/ 1282700 h 2330450"/>
              <a:gd name="connsiteX5" fmla="*/ 2686050 w 2686050"/>
              <a:gd name="connsiteY5" fmla="*/ 0 h 2330450"/>
              <a:gd name="connsiteX6" fmla="*/ 2603500 w 2686050"/>
              <a:gd name="connsiteY6" fmla="*/ 184150 h 2330450"/>
              <a:gd name="connsiteX7" fmla="*/ 2565400 w 2686050"/>
              <a:gd name="connsiteY7" fmla="*/ 450850 h 2330450"/>
              <a:gd name="connsiteX8" fmla="*/ 2597150 w 2686050"/>
              <a:gd name="connsiteY8" fmla="*/ 755650 h 2330450"/>
              <a:gd name="connsiteX9" fmla="*/ 2635250 w 2686050"/>
              <a:gd name="connsiteY9" fmla="*/ 965200 h 2330450"/>
              <a:gd name="connsiteX10" fmla="*/ 2654300 w 2686050"/>
              <a:gd name="connsiteY10" fmla="*/ 1073150 h 2330450"/>
              <a:gd name="connsiteX11" fmla="*/ 88900 w 2686050"/>
              <a:gd name="connsiteY11" fmla="*/ 2330450 h 233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6050" h="2330450">
                <a:moveTo>
                  <a:pt x="88900" y="2330450"/>
                </a:moveTo>
                <a:lnTo>
                  <a:pt x="25400" y="2120900"/>
                </a:lnTo>
                <a:lnTo>
                  <a:pt x="0" y="1790700"/>
                </a:lnTo>
                <a:lnTo>
                  <a:pt x="25400" y="1511300"/>
                </a:lnTo>
                <a:lnTo>
                  <a:pt x="82550" y="1282700"/>
                </a:lnTo>
                <a:lnTo>
                  <a:pt x="2686050" y="0"/>
                </a:lnTo>
                <a:lnTo>
                  <a:pt x="2603500" y="184150"/>
                </a:lnTo>
                <a:lnTo>
                  <a:pt x="2565400" y="450850"/>
                </a:lnTo>
                <a:lnTo>
                  <a:pt x="2597150" y="755650"/>
                </a:lnTo>
                <a:lnTo>
                  <a:pt x="2635250" y="965200"/>
                </a:lnTo>
                <a:lnTo>
                  <a:pt x="2654300" y="1073150"/>
                </a:lnTo>
                <a:lnTo>
                  <a:pt x="88900" y="2330450"/>
                </a:lnTo>
                <a:close/>
              </a:path>
            </a:pathLst>
          </a:custGeom>
          <a:solidFill>
            <a:schemeClr val="bg1">
              <a:lumMod val="85000"/>
            </a:schemeClr>
          </a:solidFill>
          <a:scene3d>
            <a:camera prst="orthographicFront"/>
            <a:lightRig rig="flood" dir="t"/>
          </a:scene3d>
          <a:sp3d contourW="44450" prstMaterial="dkEdge">
            <a:contourClr>
              <a:schemeClr val="bg1">
                <a:lumMod val="65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BD4C671-29F4-BA73-CB85-F124B26D57DC}"/>
              </a:ext>
            </a:extLst>
          </p:cNvPr>
          <p:cNvSpPr/>
          <p:nvPr/>
        </p:nvSpPr>
        <p:spPr>
          <a:xfrm>
            <a:off x="3054451" y="1590143"/>
            <a:ext cx="3675887" cy="1645920"/>
          </a:xfrm>
          <a:prstGeom prst="rect">
            <a:avLst/>
          </a:prstGeom>
          <a:solidFill>
            <a:schemeClr val="bg1">
              <a:lumMod val="65000"/>
            </a:schemeClr>
          </a:solidFill>
          <a:ln>
            <a:solidFill>
              <a:schemeClr val="bg1">
                <a:lumMod val="75000"/>
              </a:schemeClr>
            </a:solidFill>
          </a:ln>
          <a:scene3d>
            <a:camera prst="isometricTopUp">
              <a:rot lat="19476224" lon="18600000" rev="3609745"/>
            </a:camera>
            <a:lightRig rig="contrasting" dir="t"/>
          </a:scene3d>
          <a:sp3d extrusionH="57150" contourW="12700">
            <a:extrusionClr>
              <a:schemeClr val="bg1">
                <a:lumMod val="75000"/>
              </a:schemeClr>
            </a:extrusionClr>
            <a:contourClr>
              <a:schemeClr val="bg1">
                <a:lumMod val="65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6678C185-4803-4293-478D-B58D22D53238}"/>
              </a:ext>
            </a:extLst>
          </p:cNvPr>
          <p:cNvSpPr/>
          <p:nvPr/>
        </p:nvSpPr>
        <p:spPr>
          <a:xfrm>
            <a:off x="3143801" y="1899386"/>
            <a:ext cx="228600" cy="308552"/>
          </a:xfrm>
          <a:prstGeom prst="roundRect">
            <a:avLst>
              <a:gd name="adj" fmla="val 41667"/>
            </a:avLst>
          </a:prstGeom>
          <a:gradFill>
            <a:gsLst>
              <a:gs pos="0">
                <a:schemeClr val="accent1">
                  <a:lumMod val="40000"/>
                  <a:lumOff val="60000"/>
                </a:schemeClr>
              </a:gs>
              <a:gs pos="100000">
                <a:schemeClr val="accent1">
                  <a:lumMod val="60000"/>
                  <a:lumOff val="40000"/>
                </a:schemeClr>
              </a:gs>
            </a:gsLst>
            <a:lin ang="5400000" scaled="1"/>
          </a:gradFill>
          <a:ln>
            <a:solidFill>
              <a:schemeClr val="tx1">
                <a:lumMod val="65000"/>
                <a:lumOff val="35000"/>
              </a:schemeClr>
            </a:solidFill>
          </a:ln>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C6557E62-95D4-9082-6E41-C9BE4A28FB62}"/>
              </a:ext>
            </a:extLst>
          </p:cNvPr>
          <p:cNvSpPr/>
          <p:nvPr/>
        </p:nvSpPr>
        <p:spPr>
          <a:xfrm>
            <a:off x="3488771" y="1727854"/>
            <a:ext cx="228600" cy="308552"/>
          </a:xfrm>
          <a:prstGeom prst="roundRect">
            <a:avLst>
              <a:gd name="adj" fmla="val 41667"/>
            </a:avLst>
          </a:prstGeom>
          <a:gradFill>
            <a:gsLst>
              <a:gs pos="0">
                <a:schemeClr val="accent1">
                  <a:lumMod val="40000"/>
                  <a:lumOff val="60000"/>
                </a:schemeClr>
              </a:gs>
              <a:gs pos="100000">
                <a:schemeClr val="accent1">
                  <a:lumMod val="60000"/>
                  <a:lumOff val="40000"/>
                </a:schemeClr>
              </a:gs>
            </a:gsLst>
            <a:lin ang="5400000" scaled="1"/>
          </a:gradFill>
          <a:ln>
            <a:solidFill>
              <a:schemeClr val="tx1">
                <a:lumMod val="65000"/>
                <a:lumOff val="35000"/>
              </a:schemeClr>
            </a:solidFill>
          </a:ln>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9FD81457-4396-2FE0-4BE0-FCB26675445F}"/>
              </a:ext>
            </a:extLst>
          </p:cNvPr>
          <p:cNvSpPr/>
          <p:nvPr/>
        </p:nvSpPr>
        <p:spPr>
          <a:xfrm>
            <a:off x="2910921" y="1555259"/>
            <a:ext cx="590550" cy="615950"/>
          </a:xfrm>
          <a:custGeom>
            <a:avLst/>
            <a:gdLst>
              <a:gd name="connsiteX0" fmla="*/ 0 w 590550"/>
              <a:gd name="connsiteY0" fmla="*/ 615950 h 615950"/>
              <a:gd name="connsiteX1" fmla="*/ 31750 w 590550"/>
              <a:gd name="connsiteY1" fmla="*/ 469900 h 615950"/>
              <a:gd name="connsiteX2" fmla="*/ 190500 w 590550"/>
              <a:gd name="connsiteY2" fmla="*/ 304800 h 615950"/>
              <a:gd name="connsiteX3" fmla="*/ 393700 w 590550"/>
              <a:gd name="connsiteY3" fmla="*/ 247650 h 615950"/>
              <a:gd name="connsiteX4" fmla="*/ 495300 w 590550"/>
              <a:gd name="connsiteY4" fmla="*/ 215900 h 615950"/>
              <a:gd name="connsiteX5" fmla="*/ 571500 w 590550"/>
              <a:gd name="connsiteY5" fmla="*/ 158750 h 615950"/>
              <a:gd name="connsiteX6" fmla="*/ 590550 w 590550"/>
              <a:gd name="connsiteY6" fmla="*/ 76200 h 615950"/>
              <a:gd name="connsiteX7" fmla="*/ 590550 w 590550"/>
              <a:gd name="connsiteY7" fmla="*/ 0 h 615950"/>
              <a:gd name="connsiteX8" fmla="*/ 95250 w 590550"/>
              <a:gd name="connsiteY8" fmla="*/ 127000 h 615950"/>
              <a:gd name="connsiteX9" fmla="*/ 0 w 590550"/>
              <a:gd name="connsiteY9" fmla="*/ 615950 h 6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550" h="615950">
                <a:moveTo>
                  <a:pt x="0" y="615950"/>
                </a:moveTo>
                <a:lnTo>
                  <a:pt x="31750" y="469900"/>
                </a:lnTo>
                <a:lnTo>
                  <a:pt x="190500" y="304800"/>
                </a:lnTo>
                <a:lnTo>
                  <a:pt x="393700" y="247650"/>
                </a:lnTo>
                <a:lnTo>
                  <a:pt x="495300" y="215900"/>
                </a:lnTo>
                <a:lnTo>
                  <a:pt x="571500" y="158750"/>
                </a:lnTo>
                <a:lnTo>
                  <a:pt x="590550" y="76200"/>
                </a:lnTo>
                <a:lnTo>
                  <a:pt x="590550" y="0"/>
                </a:lnTo>
                <a:lnTo>
                  <a:pt x="95250" y="127000"/>
                </a:lnTo>
                <a:lnTo>
                  <a:pt x="0" y="615950"/>
                </a:lnTo>
                <a:close/>
              </a:path>
            </a:pathLst>
          </a:cu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ABF3C53A-7E05-1CF1-99D5-B275A60D317B}"/>
              </a:ext>
            </a:extLst>
          </p:cNvPr>
          <p:cNvSpPr/>
          <p:nvPr/>
        </p:nvSpPr>
        <p:spPr>
          <a:xfrm>
            <a:off x="5525880" y="245428"/>
            <a:ext cx="590550" cy="615950"/>
          </a:xfrm>
          <a:custGeom>
            <a:avLst/>
            <a:gdLst>
              <a:gd name="connsiteX0" fmla="*/ 0 w 590550"/>
              <a:gd name="connsiteY0" fmla="*/ 615950 h 615950"/>
              <a:gd name="connsiteX1" fmla="*/ 31750 w 590550"/>
              <a:gd name="connsiteY1" fmla="*/ 469900 h 615950"/>
              <a:gd name="connsiteX2" fmla="*/ 190500 w 590550"/>
              <a:gd name="connsiteY2" fmla="*/ 304800 h 615950"/>
              <a:gd name="connsiteX3" fmla="*/ 393700 w 590550"/>
              <a:gd name="connsiteY3" fmla="*/ 247650 h 615950"/>
              <a:gd name="connsiteX4" fmla="*/ 495300 w 590550"/>
              <a:gd name="connsiteY4" fmla="*/ 215900 h 615950"/>
              <a:gd name="connsiteX5" fmla="*/ 571500 w 590550"/>
              <a:gd name="connsiteY5" fmla="*/ 158750 h 615950"/>
              <a:gd name="connsiteX6" fmla="*/ 590550 w 590550"/>
              <a:gd name="connsiteY6" fmla="*/ 76200 h 615950"/>
              <a:gd name="connsiteX7" fmla="*/ 590550 w 590550"/>
              <a:gd name="connsiteY7" fmla="*/ 0 h 615950"/>
              <a:gd name="connsiteX8" fmla="*/ 95250 w 590550"/>
              <a:gd name="connsiteY8" fmla="*/ 127000 h 615950"/>
              <a:gd name="connsiteX9" fmla="*/ 0 w 590550"/>
              <a:gd name="connsiteY9" fmla="*/ 615950 h 6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550" h="615950">
                <a:moveTo>
                  <a:pt x="0" y="615950"/>
                </a:moveTo>
                <a:lnTo>
                  <a:pt x="31750" y="469900"/>
                </a:lnTo>
                <a:lnTo>
                  <a:pt x="190500" y="304800"/>
                </a:lnTo>
                <a:lnTo>
                  <a:pt x="393700" y="247650"/>
                </a:lnTo>
                <a:lnTo>
                  <a:pt x="495300" y="215900"/>
                </a:lnTo>
                <a:lnTo>
                  <a:pt x="571500" y="158750"/>
                </a:lnTo>
                <a:lnTo>
                  <a:pt x="590550" y="76200"/>
                </a:lnTo>
                <a:lnTo>
                  <a:pt x="590550" y="0"/>
                </a:lnTo>
                <a:lnTo>
                  <a:pt x="95250" y="127000"/>
                </a:lnTo>
                <a:lnTo>
                  <a:pt x="0" y="615950"/>
                </a:lnTo>
                <a:close/>
              </a:path>
            </a:pathLst>
          </a:cu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D456F741-B6D4-C81D-1B9F-CA333DC563EF}"/>
              </a:ext>
            </a:extLst>
          </p:cNvPr>
          <p:cNvSpPr/>
          <p:nvPr/>
        </p:nvSpPr>
        <p:spPr>
          <a:xfrm>
            <a:off x="3000375" y="258272"/>
            <a:ext cx="3143250" cy="1428750"/>
          </a:xfrm>
          <a:custGeom>
            <a:avLst/>
            <a:gdLst>
              <a:gd name="connsiteX0" fmla="*/ 520700 w 3143250"/>
              <a:gd name="connsiteY0" fmla="*/ 1301750 h 1428750"/>
              <a:gd name="connsiteX1" fmla="*/ 520700 w 3143250"/>
              <a:gd name="connsiteY1" fmla="*/ 1301750 h 1428750"/>
              <a:gd name="connsiteX2" fmla="*/ 596900 w 3143250"/>
              <a:gd name="connsiteY2" fmla="*/ 1263650 h 1428750"/>
              <a:gd name="connsiteX3" fmla="*/ 704850 w 3143250"/>
              <a:gd name="connsiteY3" fmla="*/ 1193800 h 1428750"/>
              <a:gd name="connsiteX4" fmla="*/ 3143250 w 3143250"/>
              <a:gd name="connsiteY4" fmla="*/ 0 h 1428750"/>
              <a:gd name="connsiteX5" fmla="*/ 2641600 w 3143250"/>
              <a:gd name="connsiteY5" fmla="*/ 107950 h 1428750"/>
              <a:gd name="connsiteX6" fmla="*/ 2559050 w 3143250"/>
              <a:gd name="connsiteY6" fmla="*/ 127000 h 1428750"/>
              <a:gd name="connsiteX7" fmla="*/ 0 w 3143250"/>
              <a:gd name="connsiteY7" fmla="*/ 1428750 h 1428750"/>
              <a:gd name="connsiteX8" fmla="*/ 520700 w 3143250"/>
              <a:gd name="connsiteY8" fmla="*/ 130175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3250" h="1428750">
                <a:moveTo>
                  <a:pt x="520700" y="1301750"/>
                </a:moveTo>
                <a:lnTo>
                  <a:pt x="520700" y="1301750"/>
                </a:lnTo>
                <a:cubicBezTo>
                  <a:pt x="546100" y="1289050"/>
                  <a:pt x="572401" y="1278011"/>
                  <a:pt x="596900" y="1263650"/>
                </a:cubicBezTo>
                <a:cubicBezTo>
                  <a:pt x="633875" y="1241975"/>
                  <a:pt x="704850" y="1193800"/>
                  <a:pt x="704850" y="1193800"/>
                </a:cubicBezTo>
                <a:lnTo>
                  <a:pt x="3143250" y="0"/>
                </a:lnTo>
                <a:lnTo>
                  <a:pt x="2641600" y="107950"/>
                </a:lnTo>
                <a:lnTo>
                  <a:pt x="2559050" y="127000"/>
                </a:lnTo>
                <a:lnTo>
                  <a:pt x="0" y="1428750"/>
                </a:lnTo>
                <a:lnTo>
                  <a:pt x="520700" y="1301750"/>
                </a:lnTo>
                <a:close/>
              </a:path>
            </a:pathLst>
          </a:cu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a:extLst>
              <a:ext uri="{FF2B5EF4-FFF2-40B4-BE49-F238E27FC236}">
                <a16:creationId xmlns:a16="http://schemas.microsoft.com/office/drawing/2014/main" id="{1C025D47-A172-7C27-6684-76E8465265D0}"/>
              </a:ext>
            </a:extLst>
          </p:cNvPr>
          <p:cNvSpPr/>
          <p:nvPr/>
        </p:nvSpPr>
        <p:spPr>
          <a:xfrm>
            <a:off x="3468480" y="262164"/>
            <a:ext cx="2647950" cy="1472040"/>
          </a:xfrm>
          <a:custGeom>
            <a:avLst/>
            <a:gdLst>
              <a:gd name="connsiteX0" fmla="*/ 19050 w 2647950"/>
              <a:gd name="connsiteY0" fmla="*/ 1289050 h 1498600"/>
              <a:gd name="connsiteX1" fmla="*/ 19050 w 2647950"/>
              <a:gd name="connsiteY1" fmla="*/ 1289050 h 1498600"/>
              <a:gd name="connsiteX2" fmla="*/ 2647950 w 2647950"/>
              <a:gd name="connsiteY2" fmla="*/ 0 h 1498600"/>
              <a:gd name="connsiteX3" fmla="*/ 2647950 w 2647950"/>
              <a:gd name="connsiteY3" fmla="*/ 88900 h 1498600"/>
              <a:gd name="connsiteX4" fmla="*/ 2622550 w 2647950"/>
              <a:gd name="connsiteY4" fmla="*/ 158750 h 1498600"/>
              <a:gd name="connsiteX5" fmla="*/ 2540000 w 2647950"/>
              <a:gd name="connsiteY5" fmla="*/ 222250 h 1498600"/>
              <a:gd name="connsiteX6" fmla="*/ 0 w 2647950"/>
              <a:gd name="connsiteY6" fmla="*/ 1498600 h 1498600"/>
              <a:gd name="connsiteX7" fmla="*/ 38100 w 2647950"/>
              <a:gd name="connsiteY7" fmla="*/ 1397000 h 1498600"/>
              <a:gd name="connsiteX8" fmla="*/ 19050 w 2647950"/>
              <a:gd name="connsiteY8" fmla="*/ 1289050 h 149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950" h="1498600">
                <a:moveTo>
                  <a:pt x="19050" y="1289050"/>
                </a:moveTo>
                <a:lnTo>
                  <a:pt x="19050" y="1289050"/>
                </a:lnTo>
                <a:lnTo>
                  <a:pt x="2647950" y="0"/>
                </a:lnTo>
                <a:lnTo>
                  <a:pt x="2647950" y="88900"/>
                </a:lnTo>
                <a:lnTo>
                  <a:pt x="2622550" y="158750"/>
                </a:lnTo>
                <a:lnTo>
                  <a:pt x="2540000" y="222250"/>
                </a:lnTo>
                <a:lnTo>
                  <a:pt x="0" y="1498600"/>
                </a:lnTo>
                <a:lnTo>
                  <a:pt x="38100" y="1397000"/>
                </a:lnTo>
                <a:lnTo>
                  <a:pt x="19050" y="1289050"/>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3FC0C7BF-8AF8-4433-4115-E6FA2003E3E8}"/>
              </a:ext>
            </a:extLst>
          </p:cNvPr>
          <p:cNvSpPr/>
          <p:nvPr/>
        </p:nvSpPr>
        <p:spPr>
          <a:xfrm>
            <a:off x="4922630" y="800610"/>
            <a:ext cx="95250" cy="241300"/>
          </a:xfrm>
          <a:custGeom>
            <a:avLst/>
            <a:gdLst>
              <a:gd name="connsiteX0" fmla="*/ 63500 w 95250"/>
              <a:gd name="connsiteY0" fmla="*/ 0 h 241300"/>
              <a:gd name="connsiteX1" fmla="*/ 95250 w 95250"/>
              <a:gd name="connsiteY1" fmla="*/ 95250 h 241300"/>
              <a:gd name="connsiteX2" fmla="*/ 63500 w 95250"/>
              <a:gd name="connsiteY2" fmla="*/ 184150 h 241300"/>
              <a:gd name="connsiteX3" fmla="*/ 0 w 95250"/>
              <a:gd name="connsiteY3" fmla="*/ 241300 h 241300"/>
            </a:gdLst>
            <a:ahLst/>
            <a:cxnLst>
              <a:cxn ang="0">
                <a:pos x="connsiteX0" y="connsiteY0"/>
              </a:cxn>
              <a:cxn ang="0">
                <a:pos x="connsiteX1" y="connsiteY1"/>
              </a:cxn>
              <a:cxn ang="0">
                <a:pos x="connsiteX2" y="connsiteY2"/>
              </a:cxn>
              <a:cxn ang="0">
                <a:pos x="connsiteX3" y="connsiteY3"/>
              </a:cxn>
            </a:cxnLst>
            <a:rect l="l" t="t" r="r" b="b"/>
            <a:pathLst>
              <a:path w="95250" h="241300">
                <a:moveTo>
                  <a:pt x="63500" y="0"/>
                </a:moveTo>
                <a:cubicBezTo>
                  <a:pt x="79375" y="32279"/>
                  <a:pt x="95250" y="64558"/>
                  <a:pt x="95250" y="95250"/>
                </a:cubicBezTo>
                <a:cubicBezTo>
                  <a:pt x="95250" y="125942"/>
                  <a:pt x="79375" y="159808"/>
                  <a:pt x="63500" y="184150"/>
                </a:cubicBezTo>
                <a:cubicBezTo>
                  <a:pt x="47625" y="208492"/>
                  <a:pt x="23812" y="224896"/>
                  <a:pt x="0" y="241300"/>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F98F3B3C-0B19-5F3B-2D30-15632362EC16}"/>
              </a:ext>
            </a:extLst>
          </p:cNvPr>
          <p:cNvSpPr/>
          <p:nvPr/>
        </p:nvSpPr>
        <p:spPr>
          <a:xfrm>
            <a:off x="3830979" y="1558388"/>
            <a:ext cx="228600" cy="308552"/>
          </a:xfrm>
          <a:prstGeom prst="roundRect">
            <a:avLst>
              <a:gd name="adj" fmla="val 41667"/>
            </a:avLst>
          </a:prstGeom>
          <a:gradFill>
            <a:gsLst>
              <a:gs pos="0">
                <a:schemeClr val="accent1">
                  <a:lumMod val="40000"/>
                  <a:lumOff val="60000"/>
                </a:schemeClr>
              </a:gs>
              <a:gs pos="100000">
                <a:schemeClr val="accent1">
                  <a:lumMod val="60000"/>
                  <a:lumOff val="40000"/>
                </a:schemeClr>
              </a:gs>
            </a:gsLst>
            <a:lin ang="5400000" scaled="1"/>
          </a:gradFill>
          <a:ln>
            <a:solidFill>
              <a:schemeClr val="tx1">
                <a:lumMod val="65000"/>
                <a:lumOff val="35000"/>
              </a:schemeClr>
            </a:solidFill>
          </a:ln>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6E9588D0-8AEE-906F-894F-3DD08EF663C1}"/>
              </a:ext>
            </a:extLst>
          </p:cNvPr>
          <p:cNvSpPr/>
          <p:nvPr/>
        </p:nvSpPr>
        <p:spPr>
          <a:xfrm>
            <a:off x="4176640" y="1391412"/>
            <a:ext cx="228600" cy="308552"/>
          </a:xfrm>
          <a:prstGeom prst="roundRect">
            <a:avLst>
              <a:gd name="adj" fmla="val 41667"/>
            </a:avLst>
          </a:prstGeom>
          <a:gradFill>
            <a:gsLst>
              <a:gs pos="0">
                <a:schemeClr val="accent1">
                  <a:lumMod val="40000"/>
                  <a:lumOff val="60000"/>
                </a:schemeClr>
              </a:gs>
              <a:gs pos="100000">
                <a:schemeClr val="accent1">
                  <a:lumMod val="60000"/>
                  <a:lumOff val="40000"/>
                </a:schemeClr>
              </a:gs>
            </a:gsLst>
            <a:lin ang="5400000" scaled="1"/>
          </a:gradFill>
          <a:ln>
            <a:solidFill>
              <a:schemeClr val="tx1">
                <a:lumMod val="65000"/>
                <a:lumOff val="35000"/>
              </a:schemeClr>
            </a:solidFill>
          </a:ln>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1E47060B-B576-DE86-64B4-A5F0439B7D95}"/>
              </a:ext>
            </a:extLst>
          </p:cNvPr>
          <p:cNvSpPr/>
          <p:nvPr/>
        </p:nvSpPr>
        <p:spPr>
          <a:xfrm>
            <a:off x="4522233" y="1221406"/>
            <a:ext cx="228600" cy="308552"/>
          </a:xfrm>
          <a:prstGeom prst="roundRect">
            <a:avLst>
              <a:gd name="adj" fmla="val 41667"/>
            </a:avLst>
          </a:prstGeom>
          <a:gradFill>
            <a:gsLst>
              <a:gs pos="0">
                <a:schemeClr val="accent1">
                  <a:lumMod val="40000"/>
                  <a:lumOff val="60000"/>
                </a:schemeClr>
              </a:gs>
              <a:gs pos="100000">
                <a:schemeClr val="accent1">
                  <a:lumMod val="60000"/>
                  <a:lumOff val="40000"/>
                </a:schemeClr>
              </a:gs>
            </a:gsLst>
            <a:lin ang="5400000" scaled="1"/>
          </a:gradFill>
          <a:ln>
            <a:solidFill>
              <a:schemeClr val="tx1">
                <a:lumMod val="65000"/>
                <a:lumOff val="35000"/>
              </a:schemeClr>
            </a:solidFill>
          </a:ln>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E4CA5728-B687-6667-0BE0-CBE89C357461}"/>
              </a:ext>
            </a:extLst>
          </p:cNvPr>
          <p:cNvSpPr/>
          <p:nvPr/>
        </p:nvSpPr>
        <p:spPr>
          <a:xfrm>
            <a:off x="4873345" y="1047735"/>
            <a:ext cx="228600" cy="308552"/>
          </a:xfrm>
          <a:prstGeom prst="roundRect">
            <a:avLst>
              <a:gd name="adj" fmla="val 41667"/>
            </a:avLst>
          </a:prstGeom>
          <a:gradFill>
            <a:gsLst>
              <a:gs pos="0">
                <a:schemeClr val="accent1">
                  <a:lumMod val="40000"/>
                  <a:lumOff val="60000"/>
                </a:schemeClr>
              </a:gs>
              <a:gs pos="100000">
                <a:schemeClr val="accent1">
                  <a:lumMod val="60000"/>
                  <a:lumOff val="40000"/>
                </a:schemeClr>
              </a:gs>
            </a:gsLst>
            <a:lin ang="5400000" scaled="1"/>
          </a:gradFill>
          <a:ln>
            <a:solidFill>
              <a:schemeClr val="tx1">
                <a:lumMod val="65000"/>
                <a:lumOff val="35000"/>
              </a:schemeClr>
            </a:solidFill>
          </a:ln>
          <a:scene3d>
            <a:camera prst="isometricRight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986CA6A-2C4B-1636-B8A4-3ABFEFFD2171}"/>
              </a:ext>
            </a:extLst>
          </p:cNvPr>
          <p:cNvGrpSpPr/>
          <p:nvPr/>
        </p:nvGrpSpPr>
        <p:grpSpPr>
          <a:xfrm>
            <a:off x="4193477" y="1515570"/>
            <a:ext cx="598278" cy="888938"/>
            <a:chOff x="1217148" y="5382938"/>
            <a:chExt cx="598278" cy="888938"/>
          </a:xfrm>
        </p:grpSpPr>
        <p:sp>
          <p:nvSpPr>
            <p:cNvPr id="48" name="Rectangle 47">
              <a:extLst>
                <a:ext uri="{FF2B5EF4-FFF2-40B4-BE49-F238E27FC236}">
                  <a16:creationId xmlns:a16="http://schemas.microsoft.com/office/drawing/2014/main" id="{CDEA9E68-856A-BC35-435D-1D018078D5AE}"/>
                </a:ext>
              </a:extLst>
            </p:cNvPr>
            <p:cNvSpPr/>
            <p:nvPr/>
          </p:nvSpPr>
          <p:spPr>
            <a:xfrm>
              <a:off x="1295453" y="6025984"/>
              <a:ext cx="45719" cy="201458"/>
            </a:xfrm>
            <a:prstGeom prst="rect">
              <a:avLst/>
            </a:prstGeom>
            <a:solidFill>
              <a:schemeClr val="bg1">
                <a:lumMod val="65000"/>
              </a:schemeClr>
            </a:solidFill>
            <a:ln>
              <a:noFill/>
            </a:ln>
            <a:scene3d>
              <a:camera prst="isometricRightUp"/>
              <a:lightRig rig="threePt" dir="t"/>
            </a:scene3d>
            <a:sp3d extrusionH="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DF5FECD-C445-7468-9700-7645A100CFDF}"/>
                </a:ext>
              </a:extLst>
            </p:cNvPr>
            <p:cNvSpPr/>
            <p:nvPr/>
          </p:nvSpPr>
          <p:spPr>
            <a:xfrm>
              <a:off x="1414793" y="6070418"/>
              <a:ext cx="45719" cy="201458"/>
            </a:xfrm>
            <a:prstGeom prst="rect">
              <a:avLst/>
            </a:prstGeom>
            <a:solidFill>
              <a:schemeClr val="bg1">
                <a:lumMod val="65000"/>
              </a:schemeClr>
            </a:solidFill>
            <a:ln>
              <a:noFill/>
            </a:ln>
            <a:scene3d>
              <a:camera prst="isometricRightUp"/>
              <a:lightRig rig="threePt" dir="t"/>
            </a:scene3d>
            <a:sp3d extrusionH="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48655E4-B04F-75D6-18E8-BC559D42CFBF}"/>
                </a:ext>
              </a:extLst>
            </p:cNvPr>
            <p:cNvSpPr/>
            <p:nvPr/>
          </p:nvSpPr>
          <p:spPr>
            <a:xfrm>
              <a:off x="1635341" y="5969689"/>
              <a:ext cx="45719" cy="201458"/>
            </a:xfrm>
            <a:prstGeom prst="rect">
              <a:avLst/>
            </a:prstGeom>
            <a:solidFill>
              <a:schemeClr val="bg1">
                <a:lumMod val="65000"/>
              </a:schemeClr>
            </a:solidFill>
            <a:ln>
              <a:noFill/>
            </a:ln>
            <a:scene3d>
              <a:camera prst="isometricRightUp"/>
              <a:lightRig rig="threePt" dir="t"/>
            </a:scene3d>
            <a:sp3d extrusionH="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a:extLst>
                <a:ext uri="{FF2B5EF4-FFF2-40B4-BE49-F238E27FC236}">
                  <a16:creationId xmlns:a16="http://schemas.microsoft.com/office/drawing/2014/main" id="{E673FD3A-0F74-90F1-FFC1-DE9E3A047558}"/>
                </a:ext>
              </a:extLst>
            </p:cNvPr>
            <p:cNvSpPr/>
            <p:nvPr/>
          </p:nvSpPr>
          <p:spPr>
            <a:xfrm rot="198020">
              <a:off x="1217148" y="5732507"/>
              <a:ext cx="314973" cy="206457"/>
            </a:xfrm>
            <a:custGeom>
              <a:avLst/>
              <a:gdLst>
                <a:gd name="connsiteX0" fmla="*/ 269254 w 314973"/>
                <a:gd name="connsiteY0" fmla="*/ 0 h 206457"/>
                <a:gd name="connsiteX1" fmla="*/ 314973 w 314973"/>
                <a:gd name="connsiteY1" fmla="*/ 0 h 206457"/>
                <a:gd name="connsiteX2" fmla="*/ 314973 w 314973"/>
                <a:gd name="connsiteY2" fmla="*/ 1 h 206457"/>
                <a:gd name="connsiteX3" fmla="*/ 314973 w 314973"/>
                <a:gd name="connsiteY3" fmla="*/ 45720 h 206457"/>
                <a:gd name="connsiteX4" fmla="*/ 314973 w 314973"/>
                <a:gd name="connsiteY4" fmla="*/ 202055 h 206457"/>
                <a:gd name="connsiteX5" fmla="*/ 314325 w 314973"/>
                <a:gd name="connsiteY5" fmla="*/ 202055 h 206457"/>
                <a:gd name="connsiteX6" fmla="*/ 314325 w 314973"/>
                <a:gd name="connsiteY6" fmla="*/ 206457 h 206457"/>
                <a:gd name="connsiteX7" fmla="*/ 0 w 314973"/>
                <a:gd name="connsiteY7" fmla="*/ 206457 h 206457"/>
                <a:gd name="connsiteX8" fmla="*/ 0 w 314973"/>
                <a:gd name="connsiteY8" fmla="*/ 160738 h 206457"/>
                <a:gd name="connsiteX9" fmla="*/ 269254 w 314973"/>
                <a:gd name="connsiteY9" fmla="*/ 160738 h 206457"/>
                <a:gd name="connsiteX10" fmla="*/ 269254 w 314973"/>
                <a:gd name="connsiteY10" fmla="*/ 45720 h 206457"/>
                <a:gd name="connsiteX11" fmla="*/ 648 w 314973"/>
                <a:gd name="connsiteY11" fmla="*/ 45720 h 206457"/>
                <a:gd name="connsiteX12" fmla="*/ 648 w 314973"/>
                <a:gd name="connsiteY12" fmla="*/ 1 h 206457"/>
                <a:gd name="connsiteX13" fmla="*/ 269254 w 314973"/>
                <a:gd name="connsiteY13" fmla="*/ 1 h 2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973" h="206457">
                  <a:moveTo>
                    <a:pt x="269254" y="0"/>
                  </a:moveTo>
                  <a:lnTo>
                    <a:pt x="314973" y="0"/>
                  </a:lnTo>
                  <a:lnTo>
                    <a:pt x="314973" y="1"/>
                  </a:lnTo>
                  <a:lnTo>
                    <a:pt x="314973" y="45720"/>
                  </a:lnTo>
                  <a:lnTo>
                    <a:pt x="314973" y="202055"/>
                  </a:lnTo>
                  <a:lnTo>
                    <a:pt x="314325" y="202055"/>
                  </a:lnTo>
                  <a:lnTo>
                    <a:pt x="314325" y="206457"/>
                  </a:lnTo>
                  <a:lnTo>
                    <a:pt x="0" y="206457"/>
                  </a:lnTo>
                  <a:lnTo>
                    <a:pt x="0" y="160738"/>
                  </a:lnTo>
                  <a:lnTo>
                    <a:pt x="269254" y="160738"/>
                  </a:lnTo>
                  <a:lnTo>
                    <a:pt x="269254" y="45720"/>
                  </a:lnTo>
                  <a:lnTo>
                    <a:pt x="648" y="45720"/>
                  </a:lnTo>
                  <a:lnTo>
                    <a:pt x="648" y="1"/>
                  </a:lnTo>
                  <a:lnTo>
                    <a:pt x="269254" y="1"/>
                  </a:lnTo>
                  <a:close/>
                </a:path>
              </a:pathLst>
            </a:custGeom>
            <a:solidFill>
              <a:schemeClr val="bg1">
                <a:lumMod val="75000"/>
              </a:schemeClr>
            </a:solidFill>
            <a:ln>
              <a:noFill/>
            </a:ln>
            <a:scene3d>
              <a:camera prst="isometricRightUp">
                <a:rot lat="1800000" lon="18899998" rev="0"/>
              </a:camera>
              <a:lightRig rig="threePt" dir="t"/>
            </a:scene3d>
            <a:sp3d extrusionH="63500">
              <a:extrusionClr>
                <a:schemeClr val="bg1">
                  <a:lumMod val="95000"/>
                </a:schemeClr>
              </a:extrusionClr>
            </a:sp3d>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Rounded Rectangle 29">
              <a:extLst>
                <a:ext uri="{FF2B5EF4-FFF2-40B4-BE49-F238E27FC236}">
                  <a16:creationId xmlns:a16="http://schemas.microsoft.com/office/drawing/2014/main" id="{8F49EAD3-6161-F22D-1275-D9FDEFFFDE7C}"/>
                </a:ext>
              </a:extLst>
            </p:cNvPr>
            <p:cNvSpPr/>
            <p:nvPr/>
          </p:nvSpPr>
          <p:spPr>
            <a:xfrm rot="10613216">
              <a:off x="1439785" y="5419549"/>
              <a:ext cx="355049" cy="507974"/>
            </a:xfrm>
            <a:prstGeom prst="roundRect">
              <a:avLst/>
            </a:prstGeom>
            <a:solidFill>
              <a:schemeClr val="accent1">
                <a:lumMod val="60000"/>
                <a:lumOff val="40000"/>
              </a:schemeClr>
            </a:solidFill>
            <a:ln>
              <a:solidFill>
                <a:schemeClr val="accent1">
                  <a:lumMod val="75000"/>
                </a:schemeClr>
              </a:solidFill>
            </a:ln>
            <a:scene3d>
              <a:camera prst="isometricLeftDown">
                <a:rot lat="1200000" lon="2400000" rev="10200000"/>
              </a:camera>
              <a:lightRig rig="chilly" dir="t"/>
            </a:scene3d>
            <a:sp3d extrusionH="57150" prstMaterial="softEdge">
              <a:bevelT w="0" h="0"/>
              <a:bevelB w="0" h="0"/>
              <a:extrusionClr>
                <a:schemeClr val="accent1">
                  <a:lumMod val="75000"/>
                </a:schemeClr>
              </a:extrusionClr>
              <a:contourClr>
                <a:schemeClr val="accent1">
                  <a:lumMod val="75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E712D5F-8EF0-F4E3-153B-D585F3661021}"/>
                </a:ext>
              </a:extLst>
            </p:cNvPr>
            <p:cNvSpPr/>
            <p:nvPr/>
          </p:nvSpPr>
          <p:spPr>
            <a:xfrm>
              <a:off x="1511696" y="5432422"/>
              <a:ext cx="211226" cy="482228"/>
            </a:xfrm>
            <a:prstGeom prst="rect">
              <a:avLst/>
            </a:prstGeom>
            <a:ln>
              <a:solidFill>
                <a:schemeClr val="accent1">
                  <a:lumMod val="75000"/>
                </a:schemeClr>
              </a:solidFill>
            </a:ln>
            <a:scene3d>
              <a:camera prst="isometricLeftDown">
                <a:rot lat="1200000" lon="2400000" rev="1020000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3E8F5FF3-A5F7-B04A-C748-77AAF947F969}"/>
                </a:ext>
              </a:extLst>
            </p:cNvPr>
            <p:cNvSpPr/>
            <p:nvPr/>
          </p:nvSpPr>
          <p:spPr>
            <a:xfrm rot="10613216">
              <a:off x="1282150" y="5768196"/>
              <a:ext cx="355049" cy="363268"/>
            </a:xfrm>
            <a:prstGeom prst="roundRect">
              <a:avLst/>
            </a:prstGeom>
            <a:solidFill>
              <a:schemeClr val="accent1">
                <a:lumMod val="60000"/>
                <a:lumOff val="40000"/>
              </a:schemeClr>
            </a:solidFill>
            <a:ln>
              <a:solidFill>
                <a:schemeClr val="accent1">
                  <a:lumMod val="75000"/>
                </a:schemeClr>
              </a:solidFill>
            </a:ln>
            <a:scene3d>
              <a:camera prst="isometricOffAxis1Top">
                <a:rot lat="19200000" lon="3300000" rev="6600000"/>
              </a:camera>
              <a:lightRig rig="chilly" dir="t"/>
            </a:scene3d>
            <a:sp3d extrusionH="57150" prstMaterial="softEdge">
              <a:bevelT w="0" h="0"/>
              <a:bevelB w="0" h="0"/>
              <a:extrusionClr>
                <a:schemeClr val="accent1">
                  <a:lumMod val="75000"/>
                </a:schemeClr>
              </a:extrusionClr>
              <a:contourClr>
                <a:schemeClr val="accent1">
                  <a:lumMod val="75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a:extLst>
                <a:ext uri="{FF2B5EF4-FFF2-40B4-BE49-F238E27FC236}">
                  <a16:creationId xmlns:a16="http://schemas.microsoft.com/office/drawing/2014/main" id="{3BD8BA43-3C04-A93E-3F82-A44B97A8A694}"/>
                </a:ext>
              </a:extLst>
            </p:cNvPr>
            <p:cNvSpPr/>
            <p:nvPr/>
          </p:nvSpPr>
          <p:spPr>
            <a:xfrm>
              <a:off x="1550234" y="5382938"/>
              <a:ext cx="215410" cy="242256"/>
            </a:xfrm>
            <a:custGeom>
              <a:avLst/>
              <a:gdLst>
                <a:gd name="connsiteX0" fmla="*/ 214882 w 215410"/>
                <a:gd name="connsiteY0" fmla="*/ 59512 h 242256"/>
                <a:gd name="connsiteX1" fmla="*/ 171968 w 215410"/>
                <a:gd name="connsiteY1" fmla="*/ 112329 h 242256"/>
                <a:gd name="connsiteX2" fmla="*/ 158764 w 215410"/>
                <a:gd name="connsiteY2" fmla="*/ 188254 h 242256"/>
                <a:gd name="connsiteX3" fmla="*/ 158764 w 215410"/>
                <a:gd name="connsiteY3" fmla="*/ 241071 h 242256"/>
                <a:gd name="connsiteX4" fmla="*/ 89441 w 215410"/>
                <a:gd name="connsiteY4" fmla="*/ 221265 h 242256"/>
                <a:gd name="connsiteX5" fmla="*/ 6914 w 215410"/>
                <a:gd name="connsiteY5" fmla="*/ 178351 h 242256"/>
                <a:gd name="connsiteX6" fmla="*/ 6914 w 215410"/>
                <a:gd name="connsiteY6" fmla="*/ 92522 h 242256"/>
                <a:gd name="connsiteX7" fmla="*/ 26720 w 215410"/>
                <a:gd name="connsiteY7" fmla="*/ 23200 h 242256"/>
                <a:gd name="connsiteX8" fmla="*/ 69634 w 215410"/>
                <a:gd name="connsiteY8" fmla="*/ 92 h 242256"/>
                <a:gd name="connsiteX9" fmla="*/ 138957 w 215410"/>
                <a:gd name="connsiteY9" fmla="*/ 29802 h 242256"/>
                <a:gd name="connsiteX10" fmla="*/ 214882 w 215410"/>
                <a:gd name="connsiteY10" fmla="*/ 59512 h 24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10" h="242256">
                  <a:moveTo>
                    <a:pt x="214882" y="59512"/>
                  </a:moveTo>
                  <a:cubicBezTo>
                    <a:pt x="220384" y="73266"/>
                    <a:pt x="181321" y="90872"/>
                    <a:pt x="171968" y="112329"/>
                  </a:cubicBezTo>
                  <a:cubicBezTo>
                    <a:pt x="162615" y="133786"/>
                    <a:pt x="160965" y="166797"/>
                    <a:pt x="158764" y="188254"/>
                  </a:cubicBezTo>
                  <a:cubicBezTo>
                    <a:pt x="156563" y="209711"/>
                    <a:pt x="170318" y="235569"/>
                    <a:pt x="158764" y="241071"/>
                  </a:cubicBezTo>
                  <a:cubicBezTo>
                    <a:pt x="147210" y="246573"/>
                    <a:pt x="114749" y="231718"/>
                    <a:pt x="89441" y="221265"/>
                  </a:cubicBezTo>
                  <a:cubicBezTo>
                    <a:pt x="64133" y="210812"/>
                    <a:pt x="20668" y="199808"/>
                    <a:pt x="6914" y="178351"/>
                  </a:cubicBezTo>
                  <a:cubicBezTo>
                    <a:pt x="-6840" y="156894"/>
                    <a:pt x="3613" y="118381"/>
                    <a:pt x="6914" y="92522"/>
                  </a:cubicBezTo>
                  <a:cubicBezTo>
                    <a:pt x="10215" y="66664"/>
                    <a:pt x="16267" y="38605"/>
                    <a:pt x="26720" y="23200"/>
                  </a:cubicBezTo>
                  <a:cubicBezTo>
                    <a:pt x="37173" y="7795"/>
                    <a:pt x="50928" y="-1008"/>
                    <a:pt x="69634" y="92"/>
                  </a:cubicBezTo>
                  <a:cubicBezTo>
                    <a:pt x="88340" y="1192"/>
                    <a:pt x="115299" y="19349"/>
                    <a:pt x="138957" y="29802"/>
                  </a:cubicBezTo>
                  <a:cubicBezTo>
                    <a:pt x="162615" y="40255"/>
                    <a:pt x="209380" y="45758"/>
                    <a:pt x="214882" y="59512"/>
                  </a:cubicBezTo>
                  <a:close/>
                </a:path>
              </a:pathLst>
            </a:custGeom>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a:extLst>
                <a:ext uri="{FF2B5EF4-FFF2-40B4-BE49-F238E27FC236}">
                  <a16:creationId xmlns:a16="http://schemas.microsoft.com/office/drawing/2014/main" id="{55BAF396-1082-E47E-4A32-598B7B664BEF}"/>
                </a:ext>
              </a:extLst>
            </p:cNvPr>
            <p:cNvSpPr/>
            <p:nvPr/>
          </p:nvSpPr>
          <p:spPr>
            <a:xfrm>
              <a:off x="1260574" y="5864364"/>
              <a:ext cx="386227" cy="171656"/>
            </a:xfrm>
            <a:custGeom>
              <a:avLst/>
              <a:gdLst>
                <a:gd name="connsiteX0" fmla="*/ 244280 w 386227"/>
                <a:gd name="connsiteY0" fmla="*/ 0 h 171656"/>
                <a:gd name="connsiteX1" fmla="*/ 0 w 386227"/>
                <a:gd name="connsiteY1" fmla="*/ 102333 h 171656"/>
                <a:gd name="connsiteX2" fmla="*/ 155151 w 386227"/>
                <a:gd name="connsiteY2" fmla="*/ 171656 h 171656"/>
                <a:gd name="connsiteX3" fmla="*/ 386227 w 386227"/>
                <a:gd name="connsiteY3" fmla="*/ 66021 h 171656"/>
                <a:gd name="connsiteX4" fmla="*/ 244280 w 386227"/>
                <a:gd name="connsiteY4" fmla="*/ 0 h 171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227" h="171656">
                  <a:moveTo>
                    <a:pt x="244280" y="0"/>
                  </a:moveTo>
                  <a:lnTo>
                    <a:pt x="0" y="102333"/>
                  </a:lnTo>
                  <a:lnTo>
                    <a:pt x="155151" y="171656"/>
                  </a:lnTo>
                  <a:lnTo>
                    <a:pt x="386227" y="66021"/>
                  </a:lnTo>
                  <a:lnTo>
                    <a:pt x="244280" y="0"/>
                  </a:lnTo>
                  <a:close/>
                </a:path>
              </a:pathLst>
            </a:custGeom>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2DED41AC-B016-EB10-F784-1EE5C9C5E725}"/>
                </a:ext>
              </a:extLst>
            </p:cNvPr>
            <p:cNvSpPr/>
            <p:nvPr/>
          </p:nvSpPr>
          <p:spPr>
            <a:xfrm rot="198020">
              <a:off x="1500453" y="5867059"/>
              <a:ext cx="314973" cy="206457"/>
            </a:xfrm>
            <a:custGeom>
              <a:avLst/>
              <a:gdLst>
                <a:gd name="connsiteX0" fmla="*/ 269254 w 314973"/>
                <a:gd name="connsiteY0" fmla="*/ 0 h 206457"/>
                <a:gd name="connsiteX1" fmla="*/ 314973 w 314973"/>
                <a:gd name="connsiteY1" fmla="*/ 0 h 206457"/>
                <a:gd name="connsiteX2" fmla="*/ 314973 w 314973"/>
                <a:gd name="connsiteY2" fmla="*/ 1 h 206457"/>
                <a:gd name="connsiteX3" fmla="*/ 314973 w 314973"/>
                <a:gd name="connsiteY3" fmla="*/ 45720 h 206457"/>
                <a:gd name="connsiteX4" fmla="*/ 314973 w 314973"/>
                <a:gd name="connsiteY4" fmla="*/ 202055 h 206457"/>
                <a:gd name="connsiteX5" fmla="*/ 314325 w 314973"/>
                <a:gd name="connsiteY5" fmla="*/ 202055 h 206457"/>
                <a:gd name="connsiteX6" fmla="*/ 314325 w 314973"/>
                <a:gd name="connsiteY6" fmla="*/ 206457 h 206457"/>
                <a:gd name="connsiteX7" fmla="*/ 0 w 314973"/>
                <a:gd name="connsiteY7" fmla="*/ 206457 h 206457"/>
                <a:gd name="connsiteX8" fmla="*/ 0 w 314973"/>
                <a:gd name="connsiteY8" fmla="*/ 160738 h 206457"/>
                <a:gd name="connsiteX9" fmla="*/ 269254 w 314973"/>
                <a:gd name="connsiteY9" fmla="*/ 160738 h 206457"/>
                <a:gd name="connsiteX10" fmla="*/ 269254 w 314973"/>
                <a:gd name="connsiteY10" fmla="*/ 45720 h 206457"/>
                <a:gd name="connsiteX11" fmla="*/ 648 w 314973"/>
                <a:gd name="connsiteY11" fmla="*/ 45720 h 206457"/>
                <a:gd name="connsiteX12" fmla="*/ 648 w 314973"/>
                <a:gd name="connsiteY12" fmla="*/ 1 h 206457"/>
                <a:gd name="connsiteX13" fmla="*/ 269254 w 314973"/>
                <a:gd name="connsiteY13" fmla="*/ 1 h 2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973" h="206457">
                  <a:moveTo>
                    <a:pt x="269254" y="0"/>
                  </a:moveTo>
                  <a:lnTo>
                    <a:pt x="314973" y="0"/>
                  </a:lnTo>
                  <a:lnTo>
                    <a:pt x="314973" y="1"/>
                  </a:lnTo>
                  <a:lnTo>
                    <a:pt x="314973" y="45720"/>
                  </a:lnTo>
                  <a:lnTo>
                    <a:pt x="314973" y="202055"/>
                  </a:lnTo>
                  <a:lnTo>
                    <a:pt x="314325" y="202055"/>
                  </a:lnTo>
                  <a:lnTo>
                    <a:pt x="314325" y="206457"/>
                  </a:lnTo>
                  <a:lnTo>
                    <a:pt x="0" y="206457"/>
                  </a:lnTo>
                  <a:lnTo>
                    <a:pt x="0" y="160738"/>
                  </a:lnTo>
                  <a:lnTo>
                    <a:pt x="269254" y="160738"/>
                  </a:lnTo>
                  <a:lnTo>
                    <a:pt x="269254" y="45720"/>
                  </a:lnTo>
                  <a:lnTo>
                    <a:pt x="648" y="45720"/>
                  </a:lnTo>
                  <a:lnTo>
                    <a:pt x="648" y="1"/>
                  </a:lnTo>
                  <a:lnTo>
                    <a:pt x="269254" y="1"/>
                  </a:lnTo>
                  <a:close/>
                </a:path>
              </a:pathLst>
            </a:custGeom>
            <a:solidFill>
              <a:schemeClr val="bg1">
                <a:lumMod val="75000"/>
              </a:schemeClr>
            </a:solidFill>
            <a:ln>
              <a:noFill/>
            </a:ln>
            <a:scene3d>
              <a:camera prst="isometricRightUp">
                <a:rot lat="1800000" lon="18899998" rev="0"/>
              </a:camera>
              <a:lightRig rig="threePt" dir="t"/>
            </a:scene3d>
            <a:sp3d extrusionH="63500">
              <a:extrusionClr>
                <a:schemeClr val="bg1">
                  <a:lumMod val="95000"/>
                </a:schemeClr>
              </a:extrusionClr>
            </a:sp3d>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5" name="Group 54">
            <a:extLst>
              <a:ext uri="{FF2B5EF4-FFF2-40B4-BE49-F238E27FC236}">
                <a16:creationId xmlns:a16="http://schemas.microsoft.com/office/drawing/2014/main" id="{29895C59-50C7-6766-B13B-D8AEADBE0DF6}"/>
              </a:ext>
            </a:extLst>
          </p:cNvPr>
          <p:cNvGrpSpPr/>
          <p:nvPr/>
        </p:nvGrpSpPr>
        <p:grpSpPr>
          <a:xfrm rot="187598">
            <a:off x="3669813" y="1419958"/>
            <a:ext cx="116619" cy="50810"/>
            <a:chOff x="825395" y="2074896"/>
            <a:chExt cx="242369" cy="105598"/>
          </a:xfrm>
          <a:scene3d>
            <a:camera prst="isometricRightUp"/>
            <a:lightRig rig="threePt" dir="t"/>
          </a:scene3d>
        </p:grpSpPr>
        <p:sp>
          <p:nvSpPr>
            <p:cNvPr id="54" name="Rounded Rectangle 53">
              <a:extLst>
                <a:ext uri="{FF2B5EF4-FFF2-40B4-BE49-F238E27FC236}">
                  <a16:creationId xmlns:a16="http://schemas.microsoft.com/office/drawing/2014/main" id="{1A00F7BF-919C-C30E-9959-1B46A70EDCB7}"/>
                </a:ext>
              </a:extLst>
            </p:cNvPr>
            <p:cNvSpPr/>
            <p:nvPr/>
          </p:nvSpPr>
          <p:spPr>
            <a:xfrm>
              <a:off x="825395" y="2074896"/>
              <a:ext cx="242369" cy="105598"/>
            </a:xfrm>
            <a:prstGeom prst="roundRect">
              <a:avLst/>
            </a:prstGeom>
            <a:solidFill>
              <a:schemeClr val="bg1">
                <a:lumMod val="65000"/>
              </a:schemeClr>
            </a:solidFill>
            <a:ln w="63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ross 52">
              <a:extLst>
                <a:ext uri="{FF2B5EF4-FFF2-40B4-BE49-F238E27FC236}">
                  <a16:creationId xmlns:a16="http://schemas.microsoft.com/office/drawing/2014/main" id="{2418B86D-DFD7-11B7-5D93-C582F36C7B5C}"/>
                </a:ext>
              </a:extLst>
            </p:cNvPr>
            <p:cNvSpPr/>
            <p:nvPr/>
          </p:nvSpPr>
          <p:spPr>
            <a:xfrm>
              <a:off x="897067" y="2082206"/>
              <a:ext cx="95682" cy="95113"/>
            </a:xfrm>
            <a:prstGeom prst="plus">
              <a:avLst>
                <a:gd name="adj" fmla="val 31765"/>
              </a:avLst>
            </a:prstGeom>
            <a:solidFill>
              <a:schemeClr val="accent6">
                <a:lumMod val="60000"/>
                <a:lumOff val="40000"/>
              </a:schemeClr>
            </a:solidFill>
            <a:ln w="63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a:extLst>
              <a:ext uri="{FF2B5EF4-FFF2-40B4-BE49-F238E27FC236}">
                <a16:creationId xmlns:a16="http://schemas.microsoft.com/office/drawing/2014/main" id="{BA62798F-DD58-7A93-6212-57298B5E9760}"/>
              </a:ext>
            </a:extLst>
          </p:cNvPr>
          <p:cNvSpPr/>
          <p:nvPr/>
        </p:nvSpPr>
        <p:spPr>
          <a:xfrm>
            <a:off x="3961571" y="1247965"/>
            <a:ext cx="685800" cy="422275"/>
          </a:xfrm>
          <a:custGeom>
            <a:avLst/>
            <a:gdLst>
              <a:gd name="connsiteX0" fmla="*/ 180975 w 685800"/>
              <a:gd name="connsiteY0" fmla="*/ 422275 h 422275"/>
              <a:gd name="connsiteX1" fmla="*/ 180975 w 685800"/>
              <a:gd name="connsiteY1" fmla="*/ 422275 h 422275"/>
              <a:gd name="connsiteX2" fmla="*/ 685800 w 685800"/>
              <a:gd name="connsiteY2" fmla="*/ 174625 h 422275"/>
              <a:gd name="connsiteX3" fmla="*/ 619125 w 685800"/>
              <a:gd name="connsiteY3" fmla="*/ 171450 h 422275"/>
              <a:gd name="connsiteX4" fmla="*/ 565150 w 685800"/>
              <a:gd name="connsiteY4" fmla="*/ 139700 h 422275"/>
              <a:gd name="connsiteX5" fmla="*/ 533400 w 685800"/>
              <a:gd name="connsiteY5" fmla="*/ 92075 h 422275"/>
              <a:gd name="connsiteX6" fmla="*/ 511175 w 685800"/>
              <a:gd name="connsiteY6" fmla="*/ 28575 h 422275"/>
              <a:gd name="connsiteX7" fmla="*/ 504825 w 685800"/>
              <a:gd name="connsiteY7" fmla="*/ 0 h 422275"/>
              <a:gd name="connsiteX8" fmla="*/ 0 w 685800"/>
              <a:gd name="connsiteY8" fmla="*/ 260350 h 422275"/>
              <a:gd name="connsiteX9" fmla="*/ 12700 w 685800"/>
              <a:gd name="connsiteY9" fmla="*/ 301625 h 422275"/>
              <a:gd name="connsiteX10" fmla="*/ 44450 w 685800"/>
              <a:gd name="connsiteY10" fmla="*/ 371475 h 422275"/>
              <a:gd name="connsiteX11" fmla="*/ 85725 w 685800"/>
              <a:gd name="connsiteY11" fmla="*/ 406400 h 422275"/>
              <a:gd name="connsiteX12" fmla="*/ 127000 w 685800"/>
              <a:gd name="connsiteY12" fmla="*/ 422275 h 422275"/>
              <a:gd name="connsiteX13" fmla="*/ 180975 w 685800"/>
              <a:gd name="connsiteY13" fmla="*/ 422275 h 42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422275">
                <a:moveTo>
                  <a:pt x="180975" y="422275"/>
                </a:moveTo>
                <a:lnTo>
                  <a:pt x="180975" y="422275"/>
                </a:lnTo>
                <a:lnTo>
                  <a:pt x="685800" y="174625"/>
                </a:lnTo>
                <a:lnTo>
                  <a:pt x="619125" y="171450"/>
                </a:lnTo>
                <a:lnTo>
                  <a:pt x="565150" y="139700"/>
                </a:lnTo>
                <a:lnTo>
                  <a:pt x="533400" y="92075"/>
                </a:lnTo>
                <a:lnTo>
                  <a:pt x="511175" y="28575"/>
                </a:lnTo>
                <a:lnTo>
                  <a:pt x="504825" y="0"/>
                </a:lnTo>
                <a:lnTo>
                  <a:pt x="0" y="260350"/>
                </a:lnTo>
                <a:lnTo>
                  <a:pt x="12700" y="301625"/>
                </a:lnTo>
                <a:lnTo>
                  <a:pt x="44450" y="371475"/>
                </a:lnTo>
                <a:lnTo>
                  <a:pt x="85725" y="406400"/>
                </a:lnTo>
                <a:lnTo>
                  <a:pt x="127000" y="422275"/>
                </a:lnTo>
                <a:lnTo>
                  <a:pt x="180975" y="422275"/>
                </a:lnTo>
                <a:close/>
              </a:path>
            </a:pathLst>
          </a:custGeom>
          <a:solidFill>
            <a:schemeClr val="bg1">
              <a:lumMod val="6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a:extLst>
              <a:ext uri="{FF2B5EF4-FFF2-40B4-BE49-F238E27FC236}">
                <a16:creationId xmlns:a16="http://schemas.microsoft.com/office/drawing/2014/main" id="{70C43820-FC2D-F1EB-62F2-106637E1CDCC}"/>
              </a:ext>
            </a:extLst>
          </p:cNvPr>
          <p:cNvSpPr/>
          <p:nvPr/>
        </p:nvSpPr>
        <p:spPr>
          <a:xfrm>
            <a:off x="3972063" y="1025034"/>
            <a:ext cx="552450" cy="469900"/>
          </a:xfrm>
          <a:custGeom>
            <a:avLst/>
            <a:gdLst>
              <a:gd name="connsiteX0" fmla="*/ 504825 w 552450"/>
              <a:gd name="connsiteY0" fmla="*/ 0 h 469900"/>
              <a:gd name="connsiteX1" fmla="*/ 504825 w 552450"/>
              <a:gd name="connsiteY1" fmla="*/ 0 h 469900"/>
              <a:gd name="connsiteX2" fmla="*/ 536575 w 552450"/>
              <a:gd name="connsiteY2" fmla="*/ 60325 h 469900"/>
              <a:gd name="connsiteX3" fmla="*/ 552450 w 552450"/>
              <a:gd name="connsiteY3" fmla="*/ 133350 h 469900"/>
              <a:gd name="connsiteX4" fmla="*/ 514350 w 552450"/>
              <a:gd name="connsiteY4" fmla="*/ 206375 h 469900"/>
              <a:gd name="connsiteX5" fmla="*/ 444500 w 552450"/>
              <a:gd name="connsiteY5" fmla="*/ 244475 h 469900"/>
              <a:gd name="connsiteX6" fmla="*/ 0 w 552450"/>
              <a:gd name="connsiteY6" fmla="*/ 469900 h 469900"/>
              <a:gd name="connsiteX7" fmla="*/ 41275 w 552450"/>
              <a:gd name="connsiteY7" fmla="*/ 393700 h 469900"/>
              <a:gd name="connsiteX8" fmla="*/ 41275 w 552450"/>
              <a:gd name="connsiteY8" fmla="*/ 330200 h 469900"/>
              <a:gd name="connsiteX9" fmla="*/ 12700 w 552450"/>
              <a:gd name="connsiteY9" fmla="*/ 266700 h 469900"/>
              <a:gd name="connsiteX10" fmla="*/ 12700 w 552450"/>
              <a:gd name="connsiteY10" fmla="*/ 241300 h 469900"/>
              <a:gd name="connsiteX11" fmla="*/ 504825 w 552450"/>
              <a:gd name="connsiteY11" fmla="*/ 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450" h="469900">
                <a:moveTo>
                  <a:pt x="504825" y="0"/>
                </a:moveTo>
                <a:lnTo>
                  <a:pt x="504825" y="0"/>
                </a:lnTo>
                <a:lnTo>
                  <a:pt x="536575" y="60325"/>
                </a:lnTo>
                <a:lnTo>
                  <a:pt x="552450" y="133350"/>
                </a:lnTo>
                <a:lnTo>
                  <a:pt x="514350" y="206375"/>
                </a:lnTo>
                <a:lnTo>
                  <a:pt x="444500" y="244475"/>
                </a:lnTo>
                <a:lnTo>
                  <a:pt x="0" y="469900"/>
                </a:lnTo>
                <a:lnTo>
                  <a:pt x="41275" y="393700"/>
                </a:lnTo>
                <a:lnTo>
                  <a:pt x="41275" y="330200"/>
                </a:lnTo>
                <a:lnTo>
                  <a:pt x="12700" y="266700"/>
                </a:lnTo>
                <a:lnTo>
                  <a:pt x="12700" y="241300"/>
                </a:lnTo>
                <a:lnTo>
                  <a:pt x="504825" y="0"/>
                </a:lnTo>
                <a:close/>
              </a:path>
            </a:pathLst>
          </a:cu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07F3C37-D090-C6BD-A480-4618F9B40454}"/>
              </a:ext>
            </a:extLst>
          </p:cNvPr>
          <p:cNvSpPr/>
          <p:nvPr/>
        </p:nvSpPr>
        <p:spPr>
          <a:xfrm>
            <a:off x="4423877" y="1035560"/>
            <a:ext cx="95250" cy="241300"/>
          </a:xfrm>
          <a:custGeom>
            <a:avLst/>
            <a:gdLst>
              <a:gd name="connsiteX0" fmla="*/ 63500 w 95250"/>
              <a:gd name="connsiteY0" fmla="*/ 0 h 241300"/>
              <a:gd name="connsiteX1" fmla="*/ 95250 w 95250"/>
              <a:gd name="connsiteY1" fmla="*/ 95250 h 241300"/>
              <a:gd name="connsiteX2" fmla="*/ 63500 w 95250"/>
              <a:gd name="connsiteY2" fmla="*/ 184150 h 241300"/>
              <a:gd name="connsiteX3" fmla="*/ 0 w 95250"/>
              <a:gd name="connsiteY3" fmla="*/ 241300 h 241300"/>
            </a:gdLst>
            <a:ahLst/>
            <a:cxnLst>
              <a:cxn ang="0">
                <a:pos x="connsiteX0" y="connsiteY0"/>
              </a:cxn>
              <a:cxn ang="0">
                <a:pos x="connsiteX1" y="connsiteY1"/>
              </a:cxn>
              <a:cxn ang="0">
                <a:pos x="connsiteX2" y="connsiteY2"/>
              </a:cxn>
              <a:cxn ang="0">
                <a:pos x="connsiteX3" y="connsiteY3"/>
              </a:cxn>
            </a:cxnLst>
            <a:rect l="l" t="t" r="r" b="b"/>
            <a:pathLst>
              <a:path w="95250" h="241300">
                <a:moveTo>
                  <a:pt x="63500" y="0"/>
                </a:moveTo>
                <a:cubicBezTo>
                  <a:pt x="79375" y="32279"/>
                  <a:pt x="95250" y="64558"/>
                  <a:pt x="95250" y="95250"/>
                </a:cubicBezTo>
                <a:cubicBezTo>
                  <a:pt x="95250" y="125942"/>
                  <a:pt x="79375" y="159808"/>
                  <a:pt x="63500" y="184150"/>
                </a:cubicBezTo>
                <a:cubicBezTo>
                  <a:pt x="47625" y="208492"/>
                  <a:pt x="23812" y="224896"/>
                  <a:pt x="0" y="241300"/>
                </a:cubicBezTo>
              </a:path>
            </a:pathLst>
          </a:cu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a:extLst>
              <a:ext uri="{FF2B5EF4-FFF2-40B4-BE49-F238E27FC236}">
                <a16:creationId xmlns:a16="http://schemas.microsoft.com/office/drawing/2014/main" id="{AC0CF892-EDC1-6669-3905-D8FDCA401FD0}"/>
              </a:ext>
            </a:extLst>
          </p:cNvPr>
          <p:cNvSpPr/>
          <p:nvPr/>
        </p:nvSpPr>
        <p:spPr>
          <a:xfrm>
            <a:off x="3972063" y="1190134"/>
            <a:ext cx="485775" cy="132923"/>
          </a:xfrm>
          <a:custGeom>
            <a:avLst/>
            <a:gdLst>
              <a:gd name="connsiteX0" fmla="*/ 473075 w 473075"/>
              <a:gd name="connsiteY0" fmla="*/ 50800 h 133350"/>
              <a:gd name="connsiteX1" fmla="*/ 263525 w 473075"/>
              <a:gd name="connsiteY1" fmla="*/ 0 h 133350"/>
              <a:gd name="connsiteX2" fmla="*/ 0 w 473075"/>
              <a:gd name="connsiteY2" fmla="*/ 133350 h 133350"/>
            </a:gdLst>
            <a:ahLst/>
            <a:cxnLst>
              <a:cxn ang="0">
                <a:pos x="connsiteX0" y="connsiteY0"/>
              </a:cxn>
              <a:cxn ang="0">
                <a:pos x="connsiteX1" y="connsiteY1"/>
              </a:cxn>
              <a:cxn ang="0">
                <a:pos x="connsiteX2" y="connsiteY2"/>
              </a:cxn>
            </a:cxnLst>
            <a:rect l="l" t="t" r="r" b="b"/>
            <a:pathLst>
              <a:path w="473075" h="133350">
                <a:moveTo>
                  <a:pt x="473075" y="50800"/>
                </a:moveTo>
                <a:lnTo>
                  <a:pt x="263525" y="0"/>
                </a:lnTo>
                <a:lnTo>
                  <a:pt x="0" y="133350"/>
                </a:lnTo>
              </a:path>
            </a:pathLst>
          </a:cu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a:extLst>
              <a:ext uri="{FF2B5EF4-FFF2-40B4-BE49-F238E27FC236}">
                <a16:creationId xmlns:a16="http://schemas.microsoft.com/office/drawing/2014/main" id="{70409067-EB4C-9F18-4859-83E48B678F97}"/>
              </a:ext>
            </a:extLst>
          </p:cNvPr>
          <p:cNvSpPr/>
          <p:nvPr/>
        </p:nvSpPr>
        <p:spPr>
          <a:xfrm>
            <a:off x="3702188" y="1028209"/>
            <a:ext cx="787400" cy="269205"/>
          </a:xfrm>
          <a:custGeom>
            <a:avLst/>
            <a:gdLst>
              <a:gd name="connsiteX0" fmla="*/ 787400 w 787400"/>
              <a:gd name="connsiteY0" fmla="*/ 19050 h 279400"/>
              <a:gd name="connsiteX1" fmla="*/ 568325 w 787400"/>
              <a:gd name="connsiteY1" fmla="*/ 0 h 279400"/>
              <a:gd name="connsiteX2" fmla="*/ 0 w 787400"/>
              <a:gd name="connsiteY2" fmla="*/ 279400 h 279400"/>
              <a:gd name="connsiteX3" fmla="*/ 273050 w 787400"/>
              <a:gd name="connsiteY3" fmla="*/ 273050 h 279400"/>
              <a:gd name="connsiteX4" fmla="*/ 273050 w 787400"/>
              <a:gd name="connsiteY4" fmla="*/ 273050 h 27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400" h="279400">
                <a:moveTo>
                  <a:pt x="787400" y="19050"/>
                </a:moveTo>
                <a:lnTo>
                  <a:pt x="568325" y="0"/>
                </a:lnTo>
                <a:lnTo>
                  <a:pt x="0" y="279400"/>
                </a:lnTo>
                <a:lnTo>
                  <a:pt x="273050" y="273050"/>
                </a:lnTo>
                <a:lnTo>
                  <a:pt x="273050" y="273050"/>
                </a:lnTo>
              </a:path>
            </a:pathLst>
          </a:cu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Oval 2052">
            <a:extLst>
              <a:ext uri="{FF2B5EF4-FFF2-40B4-BE49-F238E27FC236}">
                <a16:creationId xmlns:a16="http://schemas.microsoft.com/office/drawing/2014/main" id="{5814D001-4F20-5BAF-FC6A-5A531A7EB20C}"/>
              </a:ext>
            </a:extLst>
          </p:cNvPr>
          <p:cNvSpPr/>
          <p:nvPr/>
        </p:nvSpPr>
        <p:spPr>
          <a:xfrm>
            <a:off x="4157317" y="1302574"/>
            <a:ext cx="81173" cy="98601"/>
          </a:xfrm>
          <a:prstGeom prst="ellipse">
            <a:avLst/>
          </a:prstGeom>
          <a:solidFill>
            <a:schemeClr val="accent6"/>
          </a:solidFill>
          <a:ln>
            <a:solidFill>
              <a:schemeClr val="accent6">
                <a:lumMod val="75000"/>
              </a:schemeClr>
            </a:solidFill>
          </a:ln>
          <a:scene3d>
            <a:camera prst="isometricRightUp"/>
            <a:lightRig rig="threePt" dir="t"/>
          </a:scene3d>
          <a:sp3d extrusionH="209550">
            <a:bevelT w="4445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4" name="Oval 2053">
            <a:extLst>
              <a:ext uri="{FF2B5EF4-FFF2-40B4-BE49-F238E27FC236}">
                <a16:creationId xmlns:a16="http://schemas.microsoft.com/office/drawing/2014/main" id="{8982D0AF-6158-E4FF-F227-803B2B0D1CB4}"/>
              </a:ext>
            </a:extLst>
          </p:cNvPr>
          <p:cNvSpPr/>
          <p:nvPr/>
        </p:nvSpPr>
        <p:spPr>
          <a:xfrm>
            <a:off x="4062576" y="1349613"/>
            <a:ext cx="81173" cy="98601"/>
          </a:xfrm>
          <a:prstGeom prst="ellipse">
            <a:avLst/>
          </a:prstGeom>
          <a:solidFill>
            <a:schemeClr val="accent6"/>
          </a:solidFill>
          <a:ln>
            <a:solidFill>
              <a:schemeClr val="accent6">
                <a:lumMod val="75000"/>
              </a:schemeClr>
            </a:solidFill>
          </a:ln>
          <a:scene3d>
            <a:camera prst="isometricRightUp"/>
            <a:lightRig rig="threePt" dir="t"/>
          </a:scene3d>
          <a:sp3d extrusionH="209550">
            <a:bevelT w="44450"/>
            <a:bevelB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Freeform 2056">
            <a:extLst>
              <a:ext uri="{FF2B5EF4-FFF2-40B4-BE49-F238E27FC236}">
                <a16:creationId xmlns:a16="http://schemas.microsoft.com/office/drawing/2014/main" id="{060BEB6C-4219-26F7-73EC-08C144A6667F}"/>
              </a:ext>
            </a:extLst>
          </p:cNvPr>
          <p:cNvSpPr/>
          <p:nvPr/>
        </p:nvSpPr>
        <p:spPr>
          <a:xfrm>
            <a:off x="3689488" y="1298084"/>
            <a:ext cx="273050" cy="63500"/>
          </a:xfrm>
          <a:custGeom>
            <a:avLst/>
            <a:gdLst>
              <a:gd name="connsiteX0" fmla="*/ 0 w 273050"/>
              <a:gd name="connsiteY0" fmla="*/ 3175 h 63500"/>
              <a:gd name="connsiteX1" fmla="*/ 273050 w 273050"/>
              <a:gd name="connsiteY1" fmla="*/ 0 h 63500"/>
              <a:gd name="connsiteX2" fmla="*/ 136525 w 273050"/>
              <a:gd name="connsiteY2" fmla="*/ 63500 h 63500"/>
              <a:gd name="connsiteX3" fmla="*/ 50800 w 273050"/>
              <a:gd name="connsiteY3" fmla="*/ 44450 h 63500"/>
              <a:gd name="connsiteX4" fmla="*/ 0 w 273050"/>
              <a:gd name="connsiteY4" fmla="*/ 3175 h 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0" h="63500">
                <a:moveTo>
                  <a:pt x="0" y="3175"/>
                </a:moveTo>
                <a:lnTo>
                  <a:pt x="273050" y="0"/>
                </a:lnTo>
                <a:lnTo>
                  <a:pt x="136525" y="63500"/>
                </a:lnTo>
                <a:lnTo>
                  <a:pt x="50800" y="44450"/>
                </a:lnTo>
                <a:lnTo>
                  <a:pt x="0" y="3175"/>
                </a:lnTo>
                <a:close/>
              </a:path>
            </a:pathLst>
          </a:cu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Freeform 2055">
            <a:extLst>
              <a:ext uri="{FF2B5EF4-FFF2-40B4-BE49-F238E27FC236}">
                <a16:creationId xmlns:a16="http://schemas.microsoft.com/office/drawing/2014/main" id="{1B58CE97-8ECA-7219-E016-9044A943791B}"/>
              </a:ext>
            </a:extLst>
          </p:cNvPr>
          <p:cNvSpPr/>
          <p:nvPr/>
        </p:nvSpPr>
        <p:spPr>
          <a:xfrm>
            <a:off x="3864113" y="1282209"/>
            <a:ext cx="146050" cy="196850"/>
          </a:xfrm>
          <a:custGeom>
            <a:avLst/>
            <a:gdLst>
              <a:gd name="connsiteX0" fmla="*/ 15875 w 146050"/>
              <a:gd name="connsiteY0" fmla="*/ 196850 h 196850"/>
              <a:gd name="connsiteX1" fmla="*/ 15875 w 146050"/>
              <a:gd name="connsiteY1" fmla="*/ 196850 h 196850"/>
              <a:gd name="connsiteX2" fmla="*/ 146050 w 146050"/>
              <a:gd name="connsiteY2" fmla="*/ 142875 h 196850"/>
              <a:gd name="connsiteX3" fmla="*/ 146050 w 146050"/>
              <a:gd name="connsiteY3" fmla="*/ 92075 h 196850"/>
              <a:gd name="connsiteX4" fmla="*/ 133350 w 146050"/>
              <a:gd name="connsiteY4" fmla="*/ 28575 h 196850"/>
              <a:gd name="connsiteX5" fmla="*/ 107950 w 146050"/>
              <a:gd name="connsiteY5" fmla="*/ 0 h 196850"/>
              <a:gd name="connsiteX6" fmla="*/ 0 w 146050"/>
              <a:gd name="connsiteY6" fmla="*/ 57150 h 196850"/>
              <a:gd name="connsiteX7" fmla="*/ 15875 w 146050"/>
              <a:gd name="connsiteY7" fmla="*/ 196850 h 19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050" h="196850">
                <a:moveTo>
                  <a:pt x="15875" y="196850"/>
                </a:moveTo>
                <a:lnTo>
                  <a:pt x="15875" y="196850"/>
                </a:lnTo>
                <a:lnTo>
                  <a:pt x="146050" y="142875"/>
                </a:lnTo>
                <a:lnTo>
                  <a:pt x="146050" y="92075"/>
                </a:lnTo>
                <a:lnTo>
                  <a:pt x="133350" y="28575"/>
                </a:lnTo>
                <a:lnTo>
                  <a:pt x="107950" y="0"/>
                </a:lnTo>
                <a:lnTo>
                  <a:pt x="0" y="57150"/>
                </a:lnTo>
                <a:lnTo>
                  <a:pt x="15875" y="196850"/>
                </a:ln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C8D7055E-F0EE-2E58-2294-C8C88B50F561}"/>
              </a:ext>
            </a:extLst>
          </p:cNvPr>
          <p:cNvSpPr/>
          <p:nvPr/>
        </p:nvSpPr>
        <p:spPr>
          <a:xfrm>
            <a:off x="3915601" y="1288415"/>
            <a:ext cx="95250" cy="241300"/>
          </a:xfrm>
          <a:custGeom>
            <a:avLst/>
            <a:gdLst>
              <a:gd name="connsiteX0" fmla="*/ 63500 w 95250"/>
              <a:gd name="connsiteY0" fmla="*/ 0 h 241300"/>
              <a:gd name="connsiteX1" fmla="*/ 95250 w 95250"/>
              <a:gd name="connsiteY1" fmla="*/ 95250 h 241300"/>
              <a:gd name="connsiteX2" fmla="*/ 63500 w 95250"/>
              <a:gd name="connsiteY2" fmla="*/ 184150 h 241300"/>
              <a:gd name="connsiteX3" fmla="*/ 0 w 95250"/>
              <a:gd name="connsiteY3" fmla="*/ 241300 h 241300"/>
            </a:gdLst>
            <a:ahLst/>
            <a:cxnLst>
              <a:cxn ang="0">
                <a:pos x="connsiteX0" y="connsiteY0"/>
              </a:cxn>
              <a:cxn ang="0">
                <a:pos x="connsiteX1" y="connsiteY1"/>
              </a:cxn>
              <a:cxn ang="0">
                <a:pos x="connsiteX2" y="connsiteY2"/>
              </a:cxn>
              <a:cxn ang="0">
                <a:pos x="connsiteX3" y="connsiteY3"/>
              </a:cxn>
            </a:cxnLst>
            <a:rect l="l" t="t" r="r" b="b"/>
            <a:pathLst>
              <a:path w="95250" h="241300">
                <a:moveTo>
                  <a:pt x="63500" y="0"/>
                </a:moveTo>
                <a:cubicBezTo>
                  <a:pt x="79375" y="32279"/>
                  <a:pt x="95250" y="64558"/>
                  <a:pt x="95250" y="95250"/>
                </a:cubicBezTo>
                <a:cubicBezTo>
                  <a:pt x="95250" y="125942"/>
                  <a:pt x="79375" y="159808"/>
                  <a:pt x="63500" y="184150"/>
                </a:cubicBezTo>
                <a:cubicBezTo>
                  <a:pt x="47625" y="208492"/>
                  <a:pt x="23812" y="224896"/>
                  <a:pt x="0" y="241300"/>
                </a:cubicBezTo>
              </a:path>
            </a:pathLst>
          </a:cu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Freeform 2059">
            <a:extLst>
              <a:ext uri="{FF2B5EF4-FFF2-40B4-BE49-F238E27FC236}">
                <a16:creationId xmlns:a16="http://schemas.microsoft.com/office/drawing/2014/main" id="{8544E2DC-3E4E-4F26-BE09-6B68C22D4239}"/>
              </a:ext>
            </a:extLst>
          </p:cNvPr>
          <p:cNvSpPr/>
          <p:nvPr/>
        </p:nvSpPr>
        <p:spPr>
          <a:xfrm>
            <a:off x="3736052" y="1875186"/>
            <a:ext cx="2994286" cy="1472784"/>
          </a:xfrm>
          <a:custGeom>
            <a:avLst/>
            <a:gdLst>
              <a:gd name="connsiteX0" fmla="*/ 0 w 2994286"/>
              <a:gd name="connsiteY0" fmla="*/ 1244184 h 1472784"/>
              <a:gd name="connsiteX1" fmla="*/ 393492 w 2994286"/>
              <a:gd name="connsiteY1" fmla="*/ 1472784 h 1472784"/>
              <a:gd name="connsiteX2" fmla="*/ 2994286 w 2994286"/>
              <a:gd name="connsiteY2" fmla="*/ 228600 h 1472784"/>
              <a:gd name="connsiteX3" fmla="*/ 2612037 w 2994286"/>
              <a:gd name="connsiteY3" fmla="*/ 0 h 1472784"/>
              <a:gd name="connsiteX4" fmla="*/ 0 w 2994286"/>
              <a:gd name="connsiteY4" fmla="*/ 1244184 h 1472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286" h="1472784">
                <a:moveTo>
                  <a:pt x="0" y="1244184"/>
                </a:moveTo>
                <a:lnTo>
                  <a:pt x="393492" y="1472784"/>
                </a:lnTo>
                <a:lnTo>
                  <a:pt x="2994286" y="228600"/>
                </a:lnTo>
                <a:lnTo>
                  <a:pt x="2612037" y="0"/>
                </a:lnTo>
                <a:lnTo>
                  <a:pt x="0" y="1244184"/>
                </a:lnTo>
                <a:close/>
              </a:path>
            </a:pathLst>
          </a:custGeom>
          <a:solidFill>
            <a:schemeClr val="tx1">
              <a:lumMod val="50000"/>
              <a:lumOff val="50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Oval 2060">
            <a:extLst>
              <a:ext uri="{FF2B5EF4-FFF2-40B4-BE49-F238E27FC236}">
                <a16:creationId xmlns:a16="http://schemas.microsoft.com/office/drawing/2014/main" id="{A5EBFC18-FB0E-B41D-C8F0-F7CEE0AABA13}"/>
              </a:ext>
            </a:extLst>
          </p:cNvPr>
          <p:cNvSpPr/>
          <p:nvPr/>
        </p:nvSpPr>
        <p:spPr>
          <a:xfrm>
            <a:off x="4207942" y="1357875"/>
            <a:ext cx="18288" cy="18288"/>
          </a:xfrm>
          <a:prstGeom prst="ellipse">
            <a:avLst/>
          </a:prstGeom>
          <a:solidFill>
            <a:schemeClr val="bg1">
              <a:lumMod val="75000"/>
            </a:schemeClr>
          </a:solidFill>
          <a:ln>
            <a:solidFill>
              <a:schemeClr val="bg1">
                <a:lumMod val="75000"/>
              </a:schemeClr>
            </a:solidFill>
          </a:ln>
          <a:scene3d>
            <a:camera prst="isometricRightUp"/>
            <a:lightRig rig="threePt" dir="t"/>
          </a:scene3d>
          <a:sp3d extrusionH="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Oval 2061">
            <a:extLst>
              <a:ext uri="{FF2B5EF4-FFF2-40B4-BE49-F238E27FC236}">
                <a16:creationId xmlns:a16="http://schemas.microsoft.com/office/drawing/2014/main" id="{5D090841-9C2C-6579-99ED-AD2AD23EAD34}"/>
              </a:ext>
            </a:extLst>
          </p:cNvPr>
          <p:cNvSpPr/>
          <p:nvPr/>
        </p:nvSpPr>
        <p:spPr>
          <a:xfrm>
            <a:off x="4116743" y="1409085"/>
            <a:ext cx="18288" cy="18288"/>
          </a:xfrm>
          <a:prstGeom prst="ellipse">
            <a:avLst/>
          </a:prstGeom>
          <a:solidFill>
            <a:schemeClr val="bg1">
              <a:lumMod val="75000"/>
            </a:schemeClr>
          </a:solidFill>
          <a:ln>
            <a:solidFill>
              <a:schemeClr val="bg1">
                <a:lumMod val="75000"/>
              </a:schemeClr>
            </a:solidFill>
          </a:ln>
          <a:scene3d>
            <a:camera prst="isometricRightUp"/>
            <a:lightRig rig="threePt" dir="t"/>
          </a:scene3d>
          <a:sp3d extrusionH="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Freeform 2066">
            <a:extLst>
              <a:ext uri="{FF2B5EF4-FFF2-40B4-BE49-F238E27FC236}">
                <a16:creationId xmlns:a16="http://schemas.microsoft.com/office/drawing/2014/main" id="{9119EE9C-7B24-5E04-122F-7FD1BF06A7C3}"/>
              </a:ext>
            </a:extLst>
          </p:cNvPr>
          <p:cNvSpPr/>
          <p:nvPr/>
        </p:nvSpPr>
        <p:spPr>
          <a:xfrm>
            <a:off x="4264996" y="1025242"/>
            <a:ext cx="251085" cy="217358"/>
          </a:xfrm>
          <a:custGeom>
            <a:avLst/>
            <a:gdLst>
              <a:gd name="connsiteX0" fmla="*/ 0 w 251085"/>
              <a:gd name="connsiteY0" fmla="*/ 0 h 217358"/>
              <a:gd name="connsiteX1" fmla="*/ 14990 w 251085"/>
              <a:gd name="connsiteY1" fmla="*/ 179882 h 217358"/>
              <a:gd name="connsiteX2" fmla="*/ 206115 w 251085"/>
              <a:gd name="connsiteY2" fmla="*/ 217358 h 217358"/>
              <a:gd name="connsiteX3" fmla="*/ 251085 w 251085"/>
              <a:gd name="connsiteY3" fmla="*/ 142407 h 217358"/>
              <a:gd name="connsiteX4" fmla="*/ 251085 w 251085"/>
              <a:gd name="connsiteY4" fmla="*/ 82446 h 217358"/>
              <a:gd name="connsiteX5" fmla="*/ 224852 w 251085"/>
              <a:gd name="connsiteY5" fmla="*/ 14990 h 217358"/>
              <a:gd name="connsiteX6" fmla="*/ 0 w 251085"/>
              <a:gd name="connsiteY6" fmla="*/ 0 h 21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5" h="217358">
                <a:moveTo>
                  <a:pt x="0" y="0"/>
                </a:moveTo>
                <a:lnTo>
                  <a:pt x="14990" y="179882"/>
                </a:lnTo>
                <a:lnTo>
                  <a:pt x="206115" y="217358"/>
                </a:lnTo>
                <a:lnTo>
                  <a:pt x="251085" y="142407"/>
                </a:lnTo>
                <a:lnTo>
                  <a:pt x="251085" y="82446"/>
                </a:lnTo>
                <a:lnTo>
                  <a:pt x="224852" y="14990"/>
                </a:lnTo>
                <a:lnTo>
                  <a:pt x="0" y="0"/>
                </a:lnTo>
                <a:close/>
              </a:path>
            </a:pathLst>
          </a:cu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8" name="Group 2067">
            <a:extLst>
              <a:ext uri="{FF2B5EF4-FFF2-40B4-BE49-F238E27FC236}">
                <a16:creationId xmlns:a16="http://schemas.microsoft.com/office/drawing/2014/main" id="{030A3D4A-7428-0A92-979C-9BA767236E98}"/>
              </a:ext>
            </a:extLst>
          </p:cNvPr>
          <p:cNvGrpSpPr/>
          <p:nvPr/>
        </p:nvGrpSpPr>
        <p:grpSpPr>
          <a:xfrm>
            <a:off x="4162491" y="1088085"/>
            <a:ext cx="258142" cy="187288"/>
            <a:chOff x="1484366" y="2209862"/>
            <a:chExt cx="258142" cy="187288"/>
          </a:xfrm>
        </p:grpSpPr>
        <p:sp>
          <p:nvSpPr>
            <p:cNvPr id="2048" name="Rounded Rectangle 2047">
              <a:extLst>
                <a:ext uri="{FF2B5EF4-FFF2-40B4-BE49-F238E27FC236}">
                  <a16:creationId xmlns:a16="http://schemas.microsoft.com/office/drawing/2014/main" id="{FC28A1D0-7990-104E-635F-A5BB65E3B20E}"/>
                </a:ext>
              </a:extLst>
            </p:cNvPr>
            <p:cNvSpPr/>
            <p:nvPr/>
          </p:nvSpPr>
          <p:spPr>
            <a:xfrm>
              <a:off x="1484366" y="2209862"/>
              <a:ext cx="258142" cy="187288"/>
            </a:xfrm>
            <a:prstGeom prst="roundRect">
              <a:avLst/>
            </a:prstGeom>
            <a:solidFill>
              <a:srgbClr val="C00000"/>
            </a:solidFill>
            <a:ln>
              <a:solidFill>
                <a:srgbClr val="C00000"/>
              </a:solidFill>
            </a:ln>
            <a:scene3d>
              <a:camera prst="isometricOffAxis2Top">
                <a:rot lat="19800000" lon="3000000" rev="18000000"/>
              </a:camera>
              <a:lightRig rig="morning" dir="t">
                <a:rot lat="0" lon="0" rev="16200000"/>
              </a:lightRig>
            </a:scene3d>
            <a:sp3d extrusionH="57150">
              <a:bevelT w="63500" h="6350"/>
              <a:bevelB w="133350" h="190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Cross 2062">
              <a:extLst>
                <a:ext uri="{FF2B5EF4-FFF2-40B4-BE49-F238E27FC236}">
                  <a16:creationId xmlns:a16="http://schemas.microsoft.com/office/drawing/2014/main" id="{D78DFA97-1E41-A6CD-A1F4-CB90079B23D1}"/>
                </a:ext>
              </a:extLst>
            </p:cNvPr>
            <p:cNvSpPr/>
            <p:nvPr/>
          </p:nvSpPr>
          <p:spPr>
            <a:xfrm>
              <a:off x="1549319" y="2239243"/>
              <a:ext cx="119063" cy="119063"/>
            </a:xfrm>
            <a:prstGeom prst="plus">
              <a:avLst>
                <a:gd name="adj" fmla="val 33000"/>
              </a:avLst>
            </a:prstGeom>
            <a:solidFill>
              <a:schemeClr val="accent6">
                <a:lumMod val="60000"/>
                <a:lumOff val="40000"/>
              </a:schemeClr>
            </a:solidFill>
            <a:ln w="6350">
              <a:solidFill>
                <a:schemeClr val="accent6">
                  <a:lumMod val="75000"/>
                </a:schemeClr>
              </a:solidFill>
            </a:ln>
            <a:scene3d>
              <a:camera prst="isometricOffAxis2Top">
                <a:rot lat="19800000" lon="3000000" rev="18000000"/>
              </a:camera>
              <a:lightRig rig="morning" dir="t">
                <a:rot lat="0" lon="0" rev="16200000"/>
              </a:lightRig>
            </a:scene3d>
            <a:sp3d>
              <a:bevelT w="6350" h="6350"/>
              <a:bevelB w="133350" h="190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5" name="Group 2144">
            <a:extLst>
              <a:ext uri="{FF2B5EF4-FFF2-40B4-BE49-F238E27FC236}">
                <a16:creationId xmlns:a16="http://schemas.microsoft.com/office/drawing/2014/main" id="{1D18C306-F16E-178D-CD7E-D0F25A086E70}"/>
              </a:ext>
            </a:extLst>
          </p:cNvPr>
          <p:cNvGrpSpPr/>
          <p:nvPr/>
        </p:nvGrpSpPr>
        <p:grpSpPr>
          <a:xfrm>
            <a:off x="3334390" y="1940098"/>
            <a:ext cx="598278" cy="888938"/>
            <a:chOff x="1217148" y="5382938"/>
            <a:chExt cx="598278" cy="888938"/>
          </a:xfrm>
        </p:grpSpPr>
        <p:sp>
          <p:nvSpPr>
            <p:cNvPr id="2146" name="Rectangle 2145">
              <a:extLst>
                <a:ext uri="{FF2B5EF4-FFF2-40B4-BE49-F238E27FC236}">
                  <a16:creationId xmlns:a16="http://schemas.microsoft.com/office/drawing/2014/main" id="{4B478A27-ED0F-9345-130A-F23253F85AA7}"/>
                </a:ext>
              </a:extLst>
            </p:cNvPr>
            <p:cNvSpPr/>
            <p:nvPr/>
          </p:nvSpPr>
          <p:spPr>
            <a:xfrm>
              <a:off x="1295453" y="6025984"/>
              <a:ext cx="45719" cy="201458"/>
            </a:xfrm>
            <a:prstGeom prst="rect">
              <a:avLst/>
            </a:prstGeom>
            <a:solidFill>
              <a:schemeClr val="bg1">
                <a:lumMod val="65000"/>
              </a:schemeClr>
            </a:solidFill>
            <a:ln>
              <a:noFill/>
            </a:ln>
            <a:scene3d>
              <a:camera prst="isometricRightUp"/>
              <a:lightRig rig="threePt" dir="t"/>
            </a:scene3d>
            <a:sp3d extrusionH="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7" name="Rectangle 2146">
              <a:extLst>
                <a:ext uri="{FF2B5EF4-FFF2-40B4-BE49-F238E27FC236}">
                  <a16:creationId xmlns:a16="http://schemas.microsoft.com/office/drawing/2014/main" id="{AE9272DE-1C30-DF0C-63DB-D41BA8BBE999}"/>
                </a:ext>
              </a:extLst>
            </p:cNvPr>
            <p:cNvSpPr/>
            <p:nvPr/>
          </p:nvSpPr>
          <p:spPr>
            <a:xfrm>
              <a:off x="1414793" y="6070418"/>
              <a:ext cx="45719" cy="201458"/>
            </a:xfrm>
            <a:prstGeom prst="rect">
              <a:avLst/>
            </a:prstGeom>
            <a:solidFill>
              <a:schemeClr val="bg1">
                <a:lumMod val="65000"/>
              </a:schemeClr>
            </a:solidFill>
            <a:ln>
              <a:noFill/>
            </a:ln>
            <a:scene3d>
              <a:camera prst="isometricRightUp"/>
              <a:lightRig rig="threePt" dir="t"/>
            </a:scene3d>
            <a:sp3d extrusionH="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8" name="Rectangle 2147">
              <a:extLst>
                <a:ext uri="{FF2B5EF4-FFF2-40B4-BE49-F238E27FC236}">
                  <a16:creationId xmlns:a16="http://schemas.microsoft.com/office/drawing/2014/main" id="{2C3C4DA0-1E36-F2C7-EFBB-10A11805FD9D}"/>
                </a:ext>
              </a:extLst>
            </p:cNvPr>
            <p:cNvSpPr/>
            <p:nvPr/>
          </p:nvSpPr>
          <p:spPr>
            <a:xfrm>
              <a:off x="1635341" y="5969689"/>
              <a:ext cx="45719" cy="201458"/>
            </a:xfrm>
            <a:prstGeom prst="rect">
              <a:avLst/>
            </a:prstGeom>
            <a:solidFill>
              <a:schemeClr val="bg1">
                <a:lumMod val="65000"/>
              </a:schemeClr>
            </a:solidFill>
            <a:ln>
              <a:noFill/>
            </a:ln>
            <a:scene3d>
              <a:camera prst="isometricRightUp"/>
              <a:lightRig rig="threePt" dir="t"/>
            </a:scene3d>
            <a:sp3d extrusionH="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9" name="Freeform 2148">
              <a:extLst>
                <a:ext uri="{FF2B5EF4-FFF2-40B4-BE49-F238E27FC236}">
                  <a16:creationId xmlns:a16="http://schemas.microsoft.com/office/drawing/2014/main" id="{B14F5065-CC32-B919-5E5A-0EA04CE91484}"/>
                </a:ext>
              </a:extLst>
            </p:cNvPr>
            <p:cNvSpPr/>
            <p:nvPr/>
          </p:nvSpPr>
          <p:spPr>
            <a:xfrm rot="198020">
              <a:off x="1217148" y="5732507"/>
              <a:ext cx="314973" cy="206457"/>
            </a:xfrm>
            <a:custGeom>
              <a:avLst/>
              <a:gdLst>
                <a:gd name="connsiteX0" fmla="*/ 269254 w 314973"/>
                <a:gd name="connsiteY0" fmla="*/ 0 h 206457"/>
                <a:gd name="connsiteX1" fmla="*/ 314973 w 314973"/>
                <a:gd name="connsiteY1" fmla="*/ 0 h 206457"/>
                <a:gd name="connsiteX2" fmla="*/ 314973 w 314973"/>
                <a:gd name="connsiteY2" fmla="*/ 1 h 206457"/>
                <a:gd name="connsiteX3" fmla="*/ 314973 w 314973"/>
                <a:gd name="connsiteY3" fmla="*/ 45720 h 206457"/>
                <a:gd name="connsiteX4" fmla="*/ 314973 w 314973"/>
                <a:gd name="connsiteY4" fmla="*/ 202055 h 206457"/>
                <a:gd name="connsiteX5" fmla="*/ 314325 w 314973"/>
                <a:gd name="connsiteY5" fmla="*/ 202055 h 206457"/>
                <a:gd name="connsiteX6" fmla="*/ 314325 w 314973"/>
                <a:gd name="connsiteY6" fmla="*/ 206457 h 206457"/>
                <a:gd name="connsiteX7" fmla="*/ 0 w 314973"/>
                <a:gd name="connsiteY7" fmla="*/ 206457 h 206457"/>
                <a:gd name="connsiteX8" fmla="*/ 0 w 314973"/>
                <a:gd name="connsiteY8" fmla="*/ 160738 h 206457"/>
                <a:gd name="connsiteX9" fmla="*/ 269254 w 314973"/>
                <a:gd name="connsiteY9" fmla="*/ 160738 h 206457"/>
                <a:gd name="connsiteX10" fmla="*/ 269254 w 314973"/>
                <a:gd name="connsiteY10" fmla="*/ 45720 h 206457"/>
                <a:gd name="connsiteX11" fmla="*/ 648 w 314973"/>
                <a:gd name="connsiteY11" fmla="*/ 45720 h 206457"/>
                <a:gd name="connsiteX12" fmla="*/ 648 w 314973"/>
                <a:gd name="connsiteY12" fmla="*/ 1 h 206457"/>
                <a:gd name="connsiteX13" fmla="*/ 269254 w 314973"/>
                <a:gd name="connsiteY13" fmla="*/ 1 h 2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973" h="206457">
                  <a:moveTo>
                    <a:pt x="269254" y="0"/>
                  </a:moveTo>
                  <a:lnTo>
                    <a:pt x="314973" y="0"/>
                  </a:lnTo>
                  <a:lnTo>
                    <a:pt x="314973" y="1"/>
                  </a:lnTo>
                  <a:lnTo>
                    <a:pt x="314973" y="45720"/>
                  </a:lnTo>
                  <a:lnTo>
                    <a:pt x="314973" y="202055"/>
                  </a:lnTo>
                  <a:lnTo>
                    <a:pt x="314325" y="202055"/>
                  </a:lnTo>
                  <a:lnTo>
                    <a:pt x="314325" y="206457"/>
                  </a:lnTo>
                  <a:lnTo>
                    <a:pt x="0" y="206457"/>
                  </a:lnTo>
                  <a:lnTo>
                    <a:pt x="0" y="160738"/>
                  </a:lnTo>
                  <a:lnTo>
                    <a:pt x="269254" y="160738"/>
                  </a:lnTo>
                  <a:lnTo>
                    <a:pt x="269254" y="45720"/>
                  </a:lnTo>
                  <a:lnTo>
                    <a:pt x="648" y="45720"/>
                  </a:lnTo>
                  <a:lnTo>
                    <a:pt x="648" y="1"/>
                  </a:lnTo>
                  <a:lnTo>
                    <a:pt x="269254" y="1"/>
                  </a:lnTo>
                  <a:close/>
                </a:path>
              </a:pathLst>
            </a:custGeom>
            <a:solidFill>
              <a:schemeClr val="bg1">
                <a:lumMod val="75000"/>
              </a:schemeClr>
            </a:solidFill>
            <a:ln>
              <a:noFill/>
            </a:ln>
            <a:scene3d>
              <a:camera prst="isometricRightUp">
                <a:rot lat="1800000" lon="18899998" rev="0"/>
              </a:camera>
              <a:lightRig rig="threePt" dir="t"/>
            </a:scene3d>
            <a:sp3d extrusionH="63500">
              <a:extrusionClr>
                <a:schemeClr val="bg1">
                  <a:lumMod val="95000"/>
                </a:schemeClr>
              </a:extrusionClr>
            </a:sp3d>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50" name="Rounded Rectangle 2149">
              <a:extLst>
                <a:ext uri="{FF2B5EF4-FFF2-40B4-BE49-F238E27FC236}">
                  <a16:creationId xmlns:a16="http://schemas.microsoft.com/office/drawing/2014/main" id="{AD2D6236-CBA3-01C3-BA58-701A2EA2337D}"/>
                </a:ext>
              </a:extLst>
            </p:cNvPr>
            <p:cNvSpPr/>
            <p:nvPr/>
          </p:nvSpPr>
          <p:spPr>
            <a:xfrm rot="10613216">
              <a:off x="1439785" y="5419549"/>
              <a:ext cx="355049" cy="507974"/>
            </a:xfrm>
            <a:prstGeom prst="roundRect">
              <a:avLst/>
            </a:prstGeom>
            <a:solidFill>
              <a:schemeClr val="accent1">
                <a:lumMod val="60000"/>
                <a:lumOff val="40000"/>
              </a:schemeClr>
            </a:solidFill>
            <a:ln>
              <a:solidFill>
                <a:schemeClr val="accent1">
                  <a:lumMod val="75000"/>
                </a:schemeClr>
              </a:solidFill>
            </a:ln>
            <a:scene3d>
              <a:camera prst="isometricLeftDown">
                <a:rot lat="1200000" lon="2400000" rev="10200000"/>
              </a:camera>
              <a:lightRig rig="chilly" dir="t"/>
            </a:scene3d>
            <a:sp3d extrusionH="57150" prstMaterial="softEdge">
              <a:bevelT w="0" h="0"/>
              <a:bevelB w="0" h="0"/>
              <a:extrusionClr>
                <a:schemeClr val="accent1">
                  <a:lumMod val="75000"/>
                </a:schemeClr>
              </a:extrusionClr>
              <a:contourClr>
                <a:schemeClr val="accent1">
                  <a:lumMod val="75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 name="Rectangle 2150">
              <a:extLst>
                <a:ext uri="{FF2B5EF4-FFF2-40B4-BE49-F238E27FC236}">
                  <a16:creationId xmlns:a16="http://schemas.microsoft.com/office/drawing/2014/main" id="{36BB9D79-CF11-7226-2616-1AE07787C66F}"/>
                </a:ext>
              </a:extLst>
            </p:cNvPr>
            <p:cNvSpPr/>
            <p:nvPr/>
          </p:nvSpPr>
          <p:spPr>
            <a:xfrm>
              <a:off x="1511696" y="5432422"/>
              <a:ext cx="211226" cy="482228"/>
            </a:xfrm>
            <a:prstGeom prst="rect">
              <a:avLst/>
            </a:prstGeom>
            <a:ln>
              <a:solidFill>
                <a:schemeClr val="accent1">
                  <a:lumMod val="75000"/>
                </a:schemeClr>
              </a:solidFill>
            </a:ln>
            <a:scene3d>
              <a:camera prst="isometricLeftDown">
                <a:rot lat="1200000" lon="2400000" rev="1020000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2" name="Rounded Rectangle 2151">
              <a:extLst>
                <a:ext uri="{FF2B5EF4-FFF2-40B4-BE49-F238E27FC236}">
                  <a16:creationId xmlns:a16="http://schemas.microsoft.com/office/drawing/2014/main" id="{768B61E5-A35B-9B49-2E3F-F82B66764D30}"/>
                </a:ext>
              </a:extLst>
            </p:cNvPr>
            <p:cNvSpPr/>
            <p:nvPr/>
          </p:nvSpPr>
          <p:spPr>
            <a:xfrm rot="10613216">
              <a:off x="1282150" y="5768196"/>
              <a:ext cx="355049" cy="363268"/>
            </a:xfrm>
            <a:prstGeom prst="roundRect">
              <a:avLst/>
            </a:prstGeom>
            <a:solidFill>
              <a:schemeClr val="accent1">
                <a:lumMod val="60000"/>
                <a:lumOff val="40000"/>
              </a:schemeClr>
            </a:solidFill>
            <a:ln>
              <a:solidFill>
                <a:schemeClr val="accent1">
                  <a:lumMod val="75000"/>
                </a:schemeClr>
              </a:solidFill>
            </a:ln>
            <a:scene3d>
              <a:camera prst="isometricOffAxis1Top">
                <a:rot lat="19200000" lon="3300000" rev="6600000"/>
              </a:camera>
              <a:lightRig rig="chilly" dir="t"/>
            </a:scene3d>
            <a:sp3d extrusionH="57150" prstMaterial="softEdge">
              <a:bevelT w="0" h="0"/>
              <a:bevelB w="0" h="0"/>
              <a:extrusionClr>
                <a:schemeClr val="accent1">
                  <a:lumMod val="75000"/>
                </a:schemeClr>
              </a:extrusionClr>
              <a:contourClr>
                <a:schemeClr val="accent1">
                  <a:lumMod val="75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3" name="Freeform 2152">
              <a:extLst>
                <a:ext uri="{FF2B5EF4-FFF2-40B4-BE49-F238E27FC236}">
                  <a16:creationId xmlns:a16="http://schemas.microsoft.com/office/drawing/2014/main" id="{187835BA-3436-A17A-ACBA-1ED48CAFFD32}"/>
                </a:ext>
              </a:extLst>
            </p:cNvPr>
            <p:cNvSpPr/>
            <p:nvPr/>
          </p:nvSpPr>
          <p:spPr>
            <a:xfrm>
              <a:off x="1550234" y="5382938"/>
              <a:ext cx="215410" cy="242256"/>
            </a:xfrm>
            <a:custGeom>
              <a:avLst/>
              <a:gdLst>
                <a:gd name="connsiteX0" fmla="*/ 214882 w 215410"/>
                <a:gd name="connsiteY0" fmla="*/ 59512 h 242256"/>
                <a:gd name="connsiteX1" fmla="*/ 171968 w 215410"/>
                <a:gd name="connsiteY1" fmla="*/ 112329 h 242256"/>
                <a:gd name="connsiteX2" fmla="*/ 158764 w 215410"/>
                <a:gd name="connsiteY2" fmla="*/ 188254 h 242256"/>
                <a:gd name="connsiteX3" fmla="*/ 158764 w 215410"/>
                <a:gd name="connsiteY3" fmla="*/ 241071 h 242256"/>
                <a:gd name="connsiteX4" fmla="*/ 89441 w 215410"/>
                <a:gd name="connsiteY4" fmla="*/ 221265 h 242256"/>
                <a:gd name="connsiteX5" fmla="*/ 6914 w 215410"/>
                <a:gd name="connsiteY5" fmla="*/ 178351 h 242256"/>
                <a:gd name="connsiteX6" fmla="*/ 6914 w 215410"/>
                <a:gd name="connsiteY6" fmla="*/ 92522 h 242256"/>
                <a:gd name="connsiteX7" fmla="*/ 26720 w 215410"/>
                <a:gd name="connsiteY7" fmla="*/ 23200 h 242256"/>
                <a:gd name="connsiteX8" fmla="*/ 69634 w 215410"/>
                <a:gd name="connsiteY8" fmla="*/ 92 h 242256"/>
                <a:gd name="connsiteX9" fmla="*/ 138957 w 215410"/>
                <a:gd name="connsiteY9" fmla="*/ 29802 h 242256"/>
                <a:gd name="connsiteX10" fmla="*/ 214882 w 215410"/>
                <a:gd name="connsiteY10" fmla="*/ 59512 h 24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10" h="242256">
                  <a:moveTo>
                    <a:pt x="214882" y="59512"/>
                  </a:moveTo>
                  <a:cubicBezTo>
                    <a:pt x="220384" y="73266"/>
                    <a:pt x="181321" y="90872"/>
                    <a:pt x="171968" y="112329"/>
                  </a:cubicBezTo>
                  <a:cubicBezTo>
                    <a:pt x="162615" y="133786"/>
                    <a:pt x="160965" y="166797"/>
                    <a:pt x="158764" y="188254"/>
                  </a:cubicBezTo>
                  <a:cubicBezTo>
                    <a:pt x="156563" y="209711"/>
                    <a:pt x="170318" y="235569"/>
                    <a:pt x="158764" y="241071"/>
                  </a:cubicBezTo>
                  <a:cubicBezTo>
                    <a:pt x="147210" y="246573"/>
                    <a:pt x="114749" y="231718"/>
                    <a:pt x="89441" y="221265"/>
                  </a:cubicBezTo>
                  <a:cubicBezTo>
                    <a:pt x="64133" y="210812"/>
                    <a:pt x="20668" y="199808"/>
                    <a:pt x="6914" y="178351"/>
                  </a:cubicBezTo>
                  <a:cubicBezTo>
                    <a:pt x="-6840" y="156894"/>
                    <a:pt x="3613" y="118381"/>
                    <a:pt x="6914" y="92522"/>
                  </a:cubicBezTo>
                  <a:cubicBezTo>
                    <a:pt x="10215" y="66664"/>
                    <a:pt x="16267" y="38605"/>
                    <a:pt x="26720" y="23200"/>
                  </a:cubicBezTo>
                  <a:cubicBezTo>
                    <a:pt x="37173" y="7795"/>
                    <a:pt x="50928" y="-1008"/>
                    <a:pt x="69634" y="92"/>
                  </a:cubicBezTo>
                  <a:cubicBezTo>
                    <a:pt x="88340" y="1192"/>
                    <a:pt x="115299" y="19349"/>
                    <a:pt x="138957" y="29802"/>
                  </a:cubicBezTo>
                  <a:cubicBezTo>
                    <a:pt x="162615" y="40255"/>
                    <a:pt x="209380" y="45758"/>
                    <a:pt x="214882" y="59512"/>
                  </a:cubicBezTo>
                  <a:close/>
                </a:path>
              </a:pathLst>
            </a:custGeom>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4" name="Freeform 2153">
              <a:extLst>
                <a:ext uri="{FF2B5EF4-FFF2-40B4-BE49-F238E27FC236}">
                  <a16:creationId xmlns:a16="http://schemas.microsoft.com/office/drawing/2014/main" id="{EEBEAD52-5E61-D9BC-7C3A-680AEA3B24F5}"/>
                </a:ext>
              </a:extLst>
            </p:cNvPr>
            <p:cNvSpPr/>
            <p:nvPr/>
          </p:nvSpPr>
          <p:spPr>
            <a:xfrm>
              <a:off x="1260574" y="5864364"/>
              <a:ext cx="386227" cy="171656"/>
            </a:xfrm>
            <a:custGeom>
              <a:avLst/>
              <a:gdLst>
                <a:gd name="connsiteX0" fmla="*/ 244280 w 386227"/>
                <a:gd name="connsiteY0" fmla="*/ 0 h 171656"/>
                <a:gd name="connsiteX1" fmla="*/ 0 w 386227"/>
                <a:gd name="connsiteY1" fmla="*/ 102333 h 171656"/>
                <a:gd name="connsiteX2" fmla="*/ 155151 w 386227"/>
                <a:gd name="connsiteY2" fmla="*/ 171656 h 171656"/>
                <a:gd name="connsiteX3" fmla="*/ 386227 w 386227"/>
                <a:gd name="connsiteY3" fmla="*/ 66021 h 171656"/>
                <a:gd name="connsiteX4" fmla="*/ 244280 w 386227"/>
                <a:gd name="connsiteY4" fmla="*/ 0 h 171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227" h="171656">
                  <a:moveTo>
                    <a:pt x="244280" y="0"/>
                  </a:moveTo>
                  <a:lnTo>
                    <a:pt x="0" y="102333"/>
                  </a:lnTo>
                  <a:lnTo>
                    <a:pt x="155151" y="171656"/>
                  </a:lnTo>
                  <a:lnTo>
                    <a:pt x="386227" y="66021"/>
                  </a:lnTo>
                  <a:lnTo>
                    <a:pt x="244280" y="0"/>
                  </a:lnTo>
                  <a:close/>
                </a:path>
              </a:pathLst>
            </a:custGeom>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5" name="Freeform 2154">
              <a:extLst>
                <a:ext uri="{FF2B5EF4-FFF2-40B4-BE49-F238E27FC236}">
                  <a16:creationId xmlns:a16="http://schemas.microsoft.com/office/drawing/2014/main" id="{9B9885D5-33F8-2B00-8960-E5CD3B5049C0}"/>
                </a:ext>
              </a:extLst>
            </p:cNvPr>
            <p:cNvSpPr/>
            <p:nvPr/>
          </p:nvSpPr>
          <p:spPr>
            <a:xfrm rot="198020">
              <a:off x="1500453" y="5867059"/>
              <a:ext cx="314973" cy="206457"/>
            </a:xfrm>
            <a:custGeom>
              <a:avLst/>
              <a:gdLst>
                <a:gd name="connsiteX0" fmla="*/ 269254 w 314973"/>
                <a:gd name="connsiteY0" fmla="*/ 0 h 206457"/>
                <a:gd name="connsiteX1" fmla="*/ 314973 w 314973"/>
                <a:gd name="connsiteY1" fmla="*/ 0 h 206457"/>
                <a:gd name="connsiteX2" fmla="*/ 314973 w 314973"/>
                <a:gd name="connsiteY2" fmla="*/ 1 h 206457"/>
                <a:gd name="connsiteX3" fmla="*/ 314973 w 314973"/>
                <a:gd name="connsiteY3" fmla="*/ 45720 h 206457"/>
                <a:gd name="connsiteX4" fmla="*/ 314973 w 314973"/>
                <a:gd name="connsiteY4" fmla="*/ 202055 h 206457"/>
                <a:gd name="connsiteX5" fmla="*/ 314325 w 314973"/>
                <a:gd name="connsiteY5" fmla="*/ 202055 h 206457"/>
                <a:gd name="connsiteX6" fmla="*/ 314325 w 314973"/>
                <a:gd name="connsiteY6" fmla="*/ 206457 h 206457"/>
                <a:gd name="connsiteX7" fmla="*/ 0 w 314973"/>
                <a:gd name="connsiteY7" fmla="*/ 206457 h 206457"/>
                <a:gd name="connsiteX8" fmla="*/ 0 w 314973"/>
                <a:gd name="connsiteY8" fmla="*/ 160738 h 206457"/>
                <a:gd name="connsiteX9" fmla="*/ 269254 w 314973"/>
                <a:gd name="connsiteY9" fmla="*/ 160738 h 206457"/>
                <a:gd name="connsiteX10" fmla="*/ 269254 w 314973"/>
                <a:gd name="connsiteY10" fmla="*/ 45720 h 206457"/>
                <a:gd name="connsiteX11" fmla="*/ 648 w 314973"/>
                <a:gd name="connsiteY11" fmla="*/ 45720 h 206457"/>
                <a:gd name="connsiteX12" fmla="*/ 648 w 314973"/>
                <a:gd name="connsiteY12" fmla="*/ 1 h 206457"/>
                <a:gd name="connsiteX13" fmla="*/ 269254 w 314973"/>
                <a:gd name="connsiteY13" fmla="*/ 1 h 2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973" h="206457">
                  <a:moveTo>
                    <a:pt x="269254" y="0"/>
                  </a:moveTo>
                  <a:lnTo>
                    <a:pt x="314973" y="0"/>
                  </a:lnTo>
                  <a:lnTo>
                    <a:pt x="314973" y="1"/>
                  </a:lnTo>
                  <a:lnTo>
                    <a:pt x="314973" y="45720"/>
                  </a:lnTo>
                  <a:lnTo>
                    <a:pt x="314973" y="202055"/>
                  </a:lnTo>
                  <a:lnTo>
                    <a:pt x="314325" y="202055"/>
                  </a:lnTo>
                  <a:lnTo>
                    <a:pt x="314325" y="206457"/>
                  </a:lnTo>
                  <a:lnTo>
                    <a:pt x="0" y="206457"/>
                  </a:lnTo>
                  <a:lnTo>
                    <a:pt x="0" y="160738"/>
                  </a:lnTo>
                  <a:lnTo>
                    <a:pt x="269254" y="160738"/>
                  </a:lnTo>
                  <a:lnTo>
                    <a:pt x="269254" y="45720"/>
                  </a:lnTo>
                  <a:lnTo>
                    <a:pt x="648" y="45720"/>
                  </a:lnTo>
                  <a:lnTo>
                    <a:pt x="648" y="1"/>
                  </a:lnTo>
                  <a:lnTo>
                    <a:pt x="269254" y="1"/>
                  </a:lnTo>
                  <a:close/>
                </a:path>
              </a:pathLst>
            </a:custGeom>
            <a:solidFill>
              <a:schemeClr val="bg1">
                <a:lumMod val="75000"/>
              </a:schemeClr>
            </a:solidFill>
            <a:ln>
              <a:noFill/>
            </a:ln>
            <a:scene3d>
              <a:camera prst="isometricRightUp">
                <a:rot lat="1800000" lon="18899998" rev="0"/>
              </a:camera>
              <a:lightRig rig="threePt" dir="t"/>
            </a:scene3d>
            <a:sp3d extrusionH="63500">
              <a:extrusionClr>
                <a:schemeClr val="bg1">
                  <a:lumMod val="95000"/>
                </a:schemeClr>
              </a:extrusionClr>
            </a:sp3d>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156" name="Group 2155">
            <a:extLst>
              <a:ext uri="{FF2B5EF4-FFF2-40B4-BE49-F238E27FC236}">
                <a16:creationId xmlns:a16="http://schemas.microsoft.com/office/drawing/2014/main" id="{231BB52E-E42A-3868-CF76-5C6155C2E3DE}"/>
              </a:ext>
            </a:extLst>
          </p:cNvPr>
          <p:cNvGrpSpPr/>
          <p:nvPr/>
        </p:nvGrpSpPr>
        <p:grpSpPr>
          <a:xfrm>
            <a:off x="3669815" y="2101903"/>
            <a:ext cx="598278" cy="888938"/>
            <a:chOff x="1217148" y="5382938"/>
            <a:chExt cx="598278" cy="888938"/>
          </a:xfrm>
        </p:grpSpPr>
        <p:sp>
          <p:nvSpPr>
            <p:cNvPr id="2157" name="Rectangle 2156">
              <a:extLst>
                <a:ext uri="{FF2B5EF4-FFF2-40B4-BE49-F238E27FC236}">
                  <a16:creationId xmlns:a16="http://schemas.microsoft.com/office/drawing/2014/main" id="{D50A4965-A381-B9FA-5C91-A86D6B287B5A}"/>
                </a:ext>
              </a:extLst>
            </p:cNvPr>
            <p:cNvSpPr/>
            <p:nvPr/>
          </p:nvSpPr>
          <p:spPr>
            <a:xfrm>
              <a:off x="1295453" y="6025984"/>
              <a:ext cx="45719" cy="201458"/>
            </a:xfrm>
            <a:prstGeom prst="rect">
              <a:avLst/>
            </a:prstGeom>
            <a:solidFill>
              <a:schemeClr val="bg1">
                <a:lumMod val="65000"/>
              </a:schemeClr>
            </a:solidFill>
            <a:ln>
              <a:noFill/>
            </a:ln>
            <a:scene3d>
              <a:camera prst="isometricRightUp"/>
              <a:lightRig rig="threePt" dir="t"/>
            </a:scene3d>
            <a:sp3d extrusionH="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8" name="Rectangle 2157">
              <a:extLst>
                <a:ext uri="{FF2B5EF4-FFF2-40B4-BE49-F238E27FC236}">
                  <a16:creationId xmlns:a16="http://schemas.microsoft.com/office/drawing/2014/main" id="{E17F3E23-9AD1-B972-0F71-FB27F71ECE24}"/>
                </a:ext>
              </a:extLst>
            </p:cNvPr>
            <p:cNvSpPr/>
            <p:nvPr/>
          </p:nvSpPr>
          <p:spPr>
            <a:xfrm>
              <a:off x="1414793" y="6070418"/>
              <a:ext cx="45719" cy="201458"/>
            </a:xfrm>
            <a:prstGeom prst="rect">
              <a:avLst/>
            </a:prstGeom>
            <a:solidFill>
              <a:schemeClr val="bg1">
                <a:lumMod val="65000"/>
              </a:schemeClr>
            </a:solidFill>
            <a:ln>
              <a:noFill/>
            </a:ln>
            <a:scene3d>
              <a:camera prst="isometricRightUp"/>
              <a:lightRig rig="threePt" dir="t"/>
            </a:scene3d>
            <a:sp3d extrusionH="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9" name="Rectangle 2158">
              <a:extLst>
                <a:ext uri="{FF2B5EF4-FFF2-40B4-BE49-F238E27FC236}">
                  <a16:creationId xmlns:a16="http://schemas.microsoft.com/office/drawing/2014/main" id="{E91F6BB5-AEE5-13AB-BFCB-4E2DE0F1C967}"/>
                </a:ext>
              </a:extLst>
            </p:cNvPr>
            <p:cNvSpPr/>
            <p:nvPr/>
          </p:nvSpPr>
          <p:spPr>
            <a:xfrm>
              <a:off x="1635341" y="5969689"/>
              <a:ext cx="45719" cy="201458"/>
            </a:xfrm>
            <a:prstGeom prst="rect">
              <a:avLst/>
            </a:prstGeom>
            <a:solidFill>
              <a:schemeClr val="bg1">
                <a:lumMod val="65000"/>
              </a:schemeClr>
            </a:solidFill>
            <a:ln>
              <a:noFill/>
            </a:ln>
            <a:scene3d>
              <a:camera prst="isometricRightUp"/>
              <a:lightRig rig="threePt" dir="t"/>
            </a:scene3d>
            <a:sp3d extrusionH="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0" name="Freeform 2159">
              <a:extLst>
                <a:ext uri="{FF2B5EF4-FFF2-40B4-BE49-F238E27FC236}">
                  <a16:creationId xmlns:a16="http://schemas.microsoft.com/office/drawing/2014/main" id="{DF7C6CA1-47F8-F908-999B-8BD9A18012CB}"/>
                </a:ext>
              </a:extLst>
            </p:cNvPr>
            <p:cNvSpPr/>
            <p:nvPr/>
          </p:nvSpPr>
          <p:spPr>
            <a:xfrm rot="198020">
              <a:off x="1217148" y="5732507"/>
              <a:ext cx="314973" cy="206457"/>
            </a:xfrm>
            <a:custGeom>
              <a:avLst/>
              <a:gdLst>
                <a:gd name="connsiteX0" fmla="*/ 269254 w 314973"/>
                <a:gd name="connsiteY0" fmla="*/ 0 h 206457"/>
                <a:gd name="connsiteX1" fmla="*/ 314973 w 314973"/>
                <a:gd name="connsiteY1" fmla="*/ 0 h 206457"/>
                <a:gd name="connsiteX2" fmla="*/ 314973 w 314973"/>
                <a:gd name="connsiteY2" fmla="*/ 1 h 206457"/>
                <a:gd name="connsiteX3" fmla="*/ 314973 w 314973"/>
                <a:gd name="connsiteY3" fmla="*/ 45720 h 206457"/>
                <a:gd name="connsiteX4" fmla="*/ 314973 w 314973"/>
                <a:gd name="connsiteY4" fmla="*/ 202055 h 206457"/>
                <a:gd name="connsiteX5" fmla="*/ 314325 w 314973"/>
                <a:gd name="connsiteY5" fmla="*/ 202055 h 206457"/>
                <a:gd name="connsiteX6" fmla="*/ 314325 w 314973"/>
                <a:gd name="connsiteY6" fmla="*/ 206457 h 206457"/>
                <a:gd name="connsiteX7" fmla="*/ 0 w 314973"/>
                <a:gd name="connsiteY7" fmla="*/ 206457 h 206457"/>
                <a:gd name="connsiteX8" fmla="*/ 0 w 314973"/>
                <a:gd name="connsiteY8" fmla="*/ 160738 h 206457"/>
                <a:gd name="connsiteX9" fmla="*/ 269254 w 314973"/>
                <a:gd name="connsiteY9" fmla="*/ 160738 h 206457"/>
                <a:gd name="connsiteX10" fmla="*/ 269254 w 314973"/>
                <a:gd name="connsiteY10" fmla="*/ 45720 h 206457"/>
                <a:gd name="connsiteX11" fmla="*/ 648 w 314973"/>
                <a:gd name="connsiteY11" fmla="*/ 45720 h 206457"/>
                <a:gd name="connsiteX12" fmla="*/ 648 w 314973"/>
                <a:gd name="connsiteY12" fmla="*/ 1 h 206457"/>
                <a:gd name="connsiteX13" fmla="*/ 269254 w 314973"/>
                <a:gd name="connsiteY13" fmla="*/ 1 h 2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973" h="206457">
                  <a:moveTo>
                    <a:pt x="269254" y="0"/>
                  </a:moveTo>
                  <a:lnTo>
                    <a:pt x="314973" y="0"/>
                  </a:lnTo>
                  <a:lnTo>
                    <a:pt x="314973" y="1"/>
                  </a:lnTo>
                  <a:lnTo>
                    <a:pt x="314973" y="45720"/>
                  </a:lnTo>
                  <a:lnTo>
                    <a:pt x="314973" y="202055"/>
                  </a:lnTo>
                  <a:lnTo>
                    <a:pt x="314325" y="202055"/>
                  </a:lnTo>
                  <a:lnTo>
                    <a:pt x="314325" y="206457"/>
                  </a:lnTo>
                  <a:lnTo>
                    <a:pt x="0" y="206457"/>
                  </a:lnTo>
                  <a:lnTo>
                    <a:pt x="0" y="160738"/>
                  </a:lnTo>
                  <a:lnTo>
                    <a:pt x="269254" y="160738"/>
                  </a:lnTo>
                  <a:lnTo>
                    <a:pt x="269254" y="45720"/>
                  </a:lnTo>
                  <a:lnTo>
                    <a:pt x="648" y="45720"/>
                  </a:lnTo>
                  <a:lnTo>
                    <a:pt x="648" y="1"/>
                  </a:lnTo>
                  <a:lnTo>
                    <a:pt x="269254" y="1"/>
                  </a:lnTo>
                  <a:close/>
                </a:path>
              </a:pathLst>
            </a:custGeom>
            <a:solidFill>
              <a:schemeClr val="bg1">
                <a:lumMod val="75000"/>
              </a:schemeClr>
            </a:solidFill>
            <a:ln>
              <a:noFill/>
            </a:ln>
            <a:scene3d>
              <a:camera prst="isometricRightUp">
                <a:rot lat="1800000" lon="18899998" rev="0"/>
              </a:camera>
              <a:lightRig rig="threePt" dir="t"/>
            </a:scene3d>
            <a:sp3d extrusionH="63500">
              <a:extrusionClr>
                <a:schemeClr val="bg1">
                  <a:lumMod val="95000"/>
                </a:schemeClr>
              </a:extrusionClr>
            </a:sp3d>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61" name="Rounded Rectangle 2160">
              <a:extLst>
                <a:ext uri="{FF2B5EF4-FFF2-40B4-BE49-F238E27FC236}">
                  <a16:creationId xmlns:a16="http://schemas.microsoft.com/office/drawing/2014/main" id="{5D0DD845-92FD-F4F8-E909-F26049B6C4E6}"/>
                </a:ext>
              </a:extLst>
            </p:cNvPr>
            <p:cNvSpPr/>
            <p:nvPr/>
          </p:nvSpPr>
          <p:spPr>
            <a:xfrm rot="10613216">
              <a:off x="1439785" y="5419549"/>
              <a:ext cx="355049" cy="507974"/>
            </a:xfrm>
            <a:prstGeom prst="roundRect">
              <a:avLst/>
            </a:prstGeom>
            <a:solidFill>
              <a:schemeClr val="accent1">
                <a:lumMod val="60000"/>
                <a:lumOff val="40000"/>
              </a:schemeClr>
            </a:solidFill>
            <a:ln>
              <a:solidFill>
                <a:schemeClr val="accent1">
                  <a:lumMod val="75000"/>
                </a:schemeClr>
              </a:solidFill>
            </a:ln>
            <a:scene3d>
              <a:camera prst="isometricLeftDown">
                <a:rot lat="1200000" lon="2400000" rev="10200000"/>
              </a:camera>
              <a:lightRig rig="chilly" dir="t"/>
            </a:scene3d>
            <a:sp3d extrusionH="57150" prstMaterial="softEdge">
              <a:bevelT w="0" h="0"/>
              <a:bevelB w="0" h="0"/>
              <a:extrusionClr>
                <a:schemeClr val="accent1">
                  <a:lumMod val="75000"/>
                </a:schemeClr>
              </a:extrusionClr>
              <a:contourClr>
                <a:schemeClr val="accent1">
                  <a:lumMod val="75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2" name="Rectangle 2161">
              <a:extLst>
                <a:ext uri="{FF2B5EF4-FFF2-40B4-BE49-F238E27FC236}">
                  <a16:creationId xmlns:a16="http://schemas.microsoft.com/office/drawing/2014/main" id="{3E971AEA-D107-65AC-23F4-AC27586D1B0A}"/>
                </a:ext>
              </a:extLst>
            </p:cNvPr>
            <p:cNvSpPr/>
            <p:nvPr/>
          </p:nvSpPr>
          <p:spPr>
            <a:xfrm>
              <a:off x="1511696" y="5432422"/>
              <a:ext cx="211226" cy="482228"/>
            </a:xfrm>
            <a:prstGeom prst="rect">
              <a:avLst/>
            </a:prstGeom>
            <a:ln>
              <a:solidFill>
                <a:schemeClr val="accent1">
                  <a:lumMod val="75000"/>
                </a:schemeClr>
              </a:solidFill>
            </a:ln>
            <a:scene3d>
              <a:camera prst="isometricLeftDown">
                <a:rot lat="1200000" lon="2400000" rev="1020000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3" name="Rounded Rectangle 2162">
              <a:extLst>
                <a:ext uri="{FF2B5EF4-FFF2-40B4-BE49-F238E27FC236}">
                  <a16:creationId xmlns:a16="http://schemas.microsoft.com/office/drawing/2014/main" id="{D63A1F37-0B88-521C-2400-FF6C470DFC69}"/>
                </a:ext>
              </a:extLst>
            </p:cNvPr>
            <p:cNvSpPr/>
            <p:nvPr/>
          </p:nvSpPr>
          <p:spPr>
            <a:xfrm rot="10613216">
              <a:off x="1282150" y="5768196"/>
              <a:ext cx="355049" cy="363268"/>
            </a:xfrm>
            <a:prstGeom prst="roundRect">
              <a:avLst/>
            </a:prstGeom>
            <a:solidFill>
              <a:schemeClr val="accent1">
                <a:lumMod val="60000"/>
                <a:lumOff val="40000"/>
              </a:schemeClr>
            </a:solidFill>
            <a:ln>
              <a:solidFill>
                <a:schemeClr val="accent1">
                  <a:lumMod val="75000"/>
                </a:schemeClr>
              </a:solidFill>
            </a:ln>
            <a:scene3d>
              <a:camera prst="isometricOffAxis1Top">
                <a:rot lat="19200000" lon="3300000" rev="6600000"/>
              </a:camera>
              <a:lightRig rig="chilly" dir="t"/>
            </a:scene3d>
            <a:sp3d extrusionH="57150" prstMaterial="softEdge">
              <a:bevelT w="0" h="0"/>
              <a:bevelB w="0" h="0"/>
              <a:extrusionClr>
                <a:schemeClr val="accent1">
                  <a:lumMod val="75000"/>
                </a:schemeClr>
              </a:extrusionClr>
              <a:contourClr>
                <a:schemeClr val="accent1">
                  <a:lumMod val="75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4" name="Freeform 2163">
              <a:extLst>
                <a:ext uri="{FF2B5EF4-FFF2-40B4-BE49-F238E27FC236}">
                  <a16:creationId xmlns:a16="http://schemas.microsoft.com/office/drawing/2014/main" id="{1F55D063-1D62-35B9-8AC3-47E80023A049}"/>
                </a:ext>
              </a:extLst>
            </p:cNvPr>
            <p:cNvSpPr/>
            <p:nvPr/>
          </p:nvSpPr>
          <p:spPr>
            <a:xfrm>
              <a:off x="1550234" y="5382938"/>
              <a:ext cx="215410" cy="242256"/>
            </a:xfrm>
            <a:custGeom>
              <a:avLst/>
              <a:gdLst>
                <a:gd name="connsiteX0" fmla="*/ 214882 w 215410"/>
                <a:gd name="connsiteY0" fmla="*/ 59512 h 242256"/>
                <a:gd name="connsiteX1" fmla="*/ 171968 w 215410"/>
                <a:gd name="connsiteY1" fmla="*/ 112329 h 242256"/>
                <a:gd name="connsiteX2" fmla="*/ 158764 w 215410"/>
                <a:gd name="connsiteY2" fmla="*/ 188254 h 242256"/>
                <a:gd name="connsiteX3" fmla="*/ 158764 w 215410"/>
                <a:gd name="connsiteY3" fmla="*/ 241071 h 242256"/>
                <a:gd name="connsiteX4" fmla="*/ 89441 w 215410"/>
                <a:gd name="connsiteY4" fmla="*/ 221265 h 242256"/>
                <a:gd name="connsiteX5" fmla="*/ 6914 w 215410"/>
                <a:gd name="connsiteY5" fmla="*/ 178351 h 242256"/>
                <a:gd name="connsiteX6" fmla="*/ 6914 w 215410"/>
                <a:gd name="connsiteY6" fmla="*/ 92522 h 242256"/>
                <a:gd name="connsiteX7" fmla="*/ 26720 w 215410"/>
                <a:gd name="connsiteY7" fmla="*/ 23200 h 242256"/>
                <a:gd name="connsiteX8" fmla="*/ 69634 w 215410"/>
                <a:gd name="connsiteY8" fmla="*/ 92 h 242256"/>
                <a:gd name="connsiteX9" fmla="*/ 138957 w 215410"/>
                <a:gd name="connsiteY9" fmla="*/ 29802 h 242256"/>
                <a:gd name="connsiteX10" fmla="*/ 214882 w 215410"/>
                <a:gd name="connsiteY10" fmla="*/ 59512 h 24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10" h="242256">
                  <a:moveTo>
                    <a:pt x="214882" y="59512"/>
                  </a:moveTo>
                  <a:cubicBezTo>
                    <a:pt x="220384" y="73266"/>
                    <a:pt x="181321" y="90872"/>
                    <a:pt x="171968" y="112329"/>
                  </a:cubicBezTo>
                  <a:cubicBezTo>
                    <a:pt x="162615" y="133786"/>
                    <a:pt x="160965" y="166797"/>
                    <a:pt x="158764" y="188254"/>
                  </a:cubicBezTo>
                  <a:cubicBezTo>
                    <a:pt x="156563" y="209711"/>
                    <a:pt x="170318" y="235569"/>
                    <a:pt x="158764" y="241071"/>
                  </a:cubicBezTo>
                  <a:cubicBezTo>
                    <a:pt x="147210" y="246573"/>
                    <a:pt x="114749" y="231718"/>
                    <a:pt x="89441" y="221265"/>
                  </a:cubicBezTo>
                  <a:cubicBezTo>
                    <a:pt x="64133" y="210812"/>
                    <a:pt x="20668" y="199808"/>
                    <a:pt x="6914" y="178351"/>
                  </a:cubicBezTo>
                  <a:cubicBezTo>
                    <a:pt x="-6840" y="156894"/>
                    <a:pt x="3613" y="118381"/>
                    <a:pt x="6914" y="92522"/>
                  </a:cubicBezTo>
                  <a:cubicBezTo>
                    <a:pt x="10215" y="66664"/>
                    <a:pt x="16267" y="38605"/>
                    <a:pt x="26720" y="23200"/>
                  </a:cubicBezTo>
                  <a:cubicBezTo>
                    <a:pt x="37173" y="7795"/>
                    <a:pt x="50928" y="-1008"/>
                    <a:pt x="69634" y="92"/>
                  </a:cubicBezTo>
                  <a:cubicBezTo>
                    <a:pt x="88340" y="1192"/>
                    <a:pt x="115299" y="19349"/>
                    <a:pt x="138957" y="29802"/>
                  </a:cubicBezTo>
                  <a:cubicBezTo>
                    <a:pt x="162615" y="40255"/>
                    <a:pt x="209380" y="45758"/>
                    <a:pt x="214882" y="59512"/>
                  </a:cubicBezTo>
                  <a:close/>
                </a:path>
              </a:pathLst>
            </a:custGeom>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5" name="Freeform 2164">
              <a:extLst>
                <a:ext uri="{FF2B5EF4-FFF2-40B4-BE49-F238E27FC236}">
                  <a16:creationId xmlns:a16="http://schemas.microsoft.com/office/drawing/2014/main" id="{3BCFCECD-D112-3A56-DABD-1673F0C4D84E}"/>
                </a:ext>
              </a:extLst>
            </p:cNvPr>
            <p:cNvSpPr/>
            <p:nvPr/>
          </p:nvSpPr>
          <p:spPr>
            <a:xfrm>
              <a:off x="1260574" y="5864364"/>
              <a:ext cx="386227" cy="171656"/>
            </a:xfrm>
            <a:custGeom>
              <a:avLst/>
              <a:gdLst>
                <a:gd name="connsiteX0" fmla="*/ 244280 w 386227"/>
                <a:gd name="connsiteY0" fmla="*/ 0 h 171656"/>
                <a:gd name="connsiteX1" fmla="*/ 0 w 386227"/>
                <a:gd name="connsiteY1" fmla="*/ 102333 h 171656"/>
                <a:gd name="connsiteX2" fmla="*/ 155151 w 386227"/>
                <a:gd name="connsiteY2" fmla="*/ 171656 h 171656"/>
                <a:gd name="connsiteX3" fmla="*/ 386227 w 386227"/>
                <a:gd name="connsiteY3" fmla="*/ 66021 h 171656"/>
                <a:gd name="connsiteX4" fmla="*/ 244280 w 386227"/>
                <a:gd name="connsiteY4" fmla="*/ 0 h 171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227" h="171656">
                  <a:moveTo>
                    <a:pt x="244280" y="0"/>
                  </a:moveTo>
                  <a:lnTo>
                    <a:pt x="0" y="102333"/>
                  </a:lnTo>
                  <a:lnTo>
                    <a:pt x="155151" y="171656"/>
                  </a:lnTo>
                  <a:lnTo>
                    <a:pt x="386227" y="66021"/>
                  </a:lnTo>
                  <a:lnTo>
                    <a:pt x="244280" y="0"/>
                  </a:lnTo>
                  <a:close/>
                </a:path>
              </a:pathLst>
            </a:custGeom>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6" name="Freeform 2165">
              <a:extLst>
                <a:ext uri="{FF2B5EF4-FFF2-40B4-BE49-F238E27FC236}">
                  <a16:creationId xmlns:a16="http://schemas.microsoft.com/office/drawing/2014/main" id="{3AA88F35-5962-CEEC-FBB2-D4E661FD1DC6}"/>
                </a:ext>
              </a:extLst>
            </p:cNvPr>
            <p:cNvSpPr/>
            <p:nvPr/>
          </p:nvSpPr>
          <p:spPr>
            <a:xfrm rot="198020">
              <a:off x="1500453" y="5867059"/>
              <a:ext cx="314973" cy="206457"/>
            </a:xfrm>
            <a:custGeom>
              <a:avLst/>
              <a:gdLst>
                <a:gd name="connsiteX0" fmla="*/ 269254 w 314973"/>
                <a:gd name="connsiteY0" fmla="*/ 0 h 206457"/>
                <a:gd name="connsiteX1" fmla="*/ 314973 w 314973"/>
                <a:gd name="connsiteY1" fmla="*/ 0 h 206457"/>
                <a:gd name="connsiteX2" fmla="*/ 314973 w 314973"/>
                <a:gd name="connsiteY2" fmla="*/ 1 h 206457"/>
                <a:gd name="connsiteX3" fmla="*/ 314973 w 314973"/>
                <a:gd name="connsiteY3" fmla="*/ 45720 h 206457"/>
                <a:gd name="connsiteX4" fmla="*/ 314973 w 314973"/>
                <a:gd name="connsiteY4" fmla="*/ 202055 h 206457"/>
                <a:gd name="connsiteX5" fmla="*/ 314325 w 314973"/>
                <a:gd name="connsiteY5" fmla="*/ 202055 h 206457"/>
                <a:gd name="connsiteX6" fmla="*/ 314325 w 314973"/>
                <a:gd name="connsiteY6" fmla="*/ 206457 h 206457"/>
                <a:gd name="connsiteX7" fmla="*/ 0 w 314973"/>
                <a:gd name="connsiteY7" fmla="*/ 206457 h 206457"/>
                <a:gd name="connsiteX8" fmla="*/ 0 w 314973"/>
                <a:gd name="connsiteY8" fmla="*/ 160738 h 206457"/>
                <a:gd name="connsiteX9" fmla="*/ 269254 w 314973"/>
                <a:gd name="connsiteY9" fmla="*/ 160738 h 206457"/>
                <a:gd name="connsiteX10" fmla="*/ 269254 w 314973"/>
                <a:gd name="connsiteY10" fmla="*/ 45720 h 206457"/>
                <a:gd name="connsiteX11" fmla="*/ 648 w 314973"/>
                <a:gd name="connsiteY11" fmla="*/ 45720 h 206457"/>
                <a:gd name="connsiteX12" fmla="*/ 648 w 314973"/>
                <a:gd name="connsiteY12" fmla="*/ 1 h 206457"/>
                <a:gd name="connsiteX13" fmla="*/ 269254 w 314973"/>
                <a:gd name="connsiteY13" fmla="*/ 1 h 2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973" h="206457">
                  <a:moveTo>
                    <a:pt x="269254" y="0"/>
                  </a:moveTo>
                  <a:lnTo>
                    <a:pt x="314973" y="0"/>
                  </a:lnTo>
                  <a:lnTo>
                    <a:pt x="314973" y="1"/>
                  </a:lnTo>
                  <a:lnTo>
                    <a:pt x="314973" y="45720"/>
                  </a:lnTo>
                  <a:lnTo>
                    <a:pt x="314973" y="202055"/>
                  </a:lnTo>
                  <a:lnTo>
                    <a:pt x="314325" y="202055"/>
                  </a:lnTo>
                  <a:lnTo>
                    <a:pt x="314325" y="206457"/>
                  </a:lnTo>
                  <a:lnTo>
                    <a:pt x="0" y="206457"/>
                  </a:lnTo>
                  <a:lnTo>
                    <a:pt x="0" y="160738"/>
                  </a:lnTo>
                  <a:lnTo>
                    <a:pt x="269254" y="160738"/>
                  </a:lnTo>
                  <a:lnTo>
                    <a:pt x="269254" y="45720"/>
                  </a:lnTo>
                  <a:lnTo>
                    <a:pt x="648" y="45720"/>
                  </a:lnTo>
                  <a:lnTo>
                    <a:pt x="648" y="1"/>
                  </a:lnTo>
                  <a:lnTo>
                    <a:pt x="269254" y="1"/>
                  </a:lnTo>
                  <a:close/>
                </a:path>
              </a:pathLst>
            </a:custGeom>
            <a:solidFill>
              <a:schemeClr val="bg1">
                <a:lumMod val="75000"/>
              </a:schemeClr>
            </a:solidFill>
            <a:ln>
              <a:noFill/>
            </a:ln>
            <a:scene3d>
              <a:camera prst="isometricRightUp">
                <a:rot lat="1800000" lon="18899998" rev="0"/>
              </a:camera>
              <a:lightRig rig="threePt" dir="t"/>
            </a:scene3d>
            <a:sp3d extrusionH="63500">
              <a:extrusionClr>
                <a:schemeClr val="bg1">
                  <a:lumMod val="95000"/>
                </a:schemeClr>
              </a:extrusionClr>
            </a:sp3d>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229" name="Group 2228">
            <a:extLst>
              <a:ext uri="{FF2B5EF4-FFF2-40B4-BE49-F238E27FC236}">
                <a16:creationId xmlns:a16="http://schemas.microsoft.com/office/drawing/2014/main" id="{1686A407-05CF-8BDE-7F69-F5481586CA9A}"/>
              </a:ext>
            </a:extLst>
          </p:cNvPr>
          <p:cNvGrpSpPr/>
          <p:nvPr/>
        </p:nvGrpSpPr>
        <p:grpSpPr>
          <a:xfrm>
            <a:off x="5068852" y="2422616"/>
            <a:ext cx="419539" cy="289805"/>
            <a:chOff x="2916600" y="3991607"/>
            <a:chExt cx="419539" cy="289805"/>
          </a:xfrm>
        </p:grpSpPr>
        <p:sp>
          <p:nvSpPr>
            <p:cNvPr id="2216" name="Oval 2215">
              <a:extLst>
                <a:ext uri="{FF2B5EF4-FFF2-40B4-BE49-F238E27FC236}">
                  <a16:creationId xmlns:a16="http://schemas.microsoft.com/office/drawing/2014/main" id="{E0F9B568-97D2-D674-ADBB-3BF6E2DB243A}"/>
                </a:ext>
              </a:extLst>
            </p:cNvPr>
            <p:cNvSpPr/>
            <p:nvPr/>
          </p:nvSpPr>
          <p:spPr>
            <a:xfrm>
              <a:off x="3065506" y="3991607"/>
              <a:ext cx="143257" cy="125103"/>
            </a:xfrm>
            <a:prstGeom prst="ellipse">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7" name="Oval 2216">
              <a:extLst>
                <a:ext uri="{FF2B5EF4-FFF2-40B4-BE49-F238E27FC236}">
                  <a16:creationId xmlns:a16="http://schemas.microsoft.com/office/drawing/2014/main" id="{99ED0FB0-B3A6-C41D-5949-30D10C53EF61}"/>
                </a:ext>
              </a:extLst>
            </p:cNvPr>
            <p:cNvSpPr/>
            <p:nvPr/>
          </p:nvSpPr>
          <p:spPr>
            <a:xfrm>
              <a:off x="3063592" y="4001586"/>
              <a:ext cx="143257" cy="125103"/>
            </a:xfrm>
            <a:prstGeom prst="ellipse">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8" name="Oval 2217">
              <a:extLst>
                <a:ext uri="{FF2B5EF4-FFF2-40B4-BE49-F238E27FC236}">
                  <a16:creationId xmlns:a16="http://schemas.microsoft.com/office/drawing/2014/main" id="{7D8A8DF9-06EF-191B-B8FF-3B9FBF28C6D3}"/>
                </a:ext>
              </a:extLst>
            </p:cNvPr>
            <p:cNvSpPr/>
            <p:nvPr/>
          </p:nvSpPr>
          <p:spPr>
            <a:xfrm>
              <a:off x="3063592" y="4009860"/>
              <a:ext cx="143257" cy="125103"/>
            </a:xfrm>
            <a:prstGeom prst="ellipse">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20" name="Straight Connector 2219">
              <a:extLst>
                <a:ext uri="{FF2B5EF4-FFF2-40B4-BE49-F238E27FC236}">
                  <a16:creationId xmlns:a16="http://schemas.microsoft.com/office/drawing/2014/main" id="{E0B8B5EE-9997-D9BA-041A-F5CE16C3C759}"/>
                </a:ext>
              </a:extLst>
            </p:cNvPr>
            <p:cNvCxnSpPr>
              <a:cxnSpLocks/>
              <a:stCxn id="2214" idx="1"/>
              <a:endCxn id="2218" idx="3"/>
            </p:cNvCxnSpPr>
            <p:nvPr/>
          </p:nvCxnSpPr>
          <p:spPr>
            <a:xfrm flipH="1" flipV="1">
              <a:off x="3084572" y="4116642"/>
              <a:ext cx="155000" cy="83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5" name="Straight Connector 2224">
              <a:extLst>
                <a:ext uri="{FF2B5EF4-FFF2-40B4-BE49-F238E27FC236}">
                  <a16:creationId xmlns:a16="http://schemas.microsoft.com/office/drawing/2014/main" id="{B9FE5495-A0C7-23A1-6D54-B814134C1627}"/>
                </a:ext>
              </a:extLst>
            </p:cNvPr>
            <p:cNvCxnSpPr>
              <a:cxnSpLocks/>
            </p:cNvCxnSpPr>
            <p:nvPr/>
          </p:nvCxnSpPr>
          <p:spPr>
            <a:xfrm flipH="1" flipV="1">
              <a:off x="3153814" y="4113322"/>
              <a:ext cx="155000" cy="92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13" name="Rounded Rectangle 2212">
              <a:extLst>
                <a:ext uri="{FF2B5EF4-FFF2-40B4-BE49-F238E27FC236}">
                  <a16:creationId xmlns:a16="http://schemas.microsoft.com/office/drawing/2014/main" id="{83C16936-6861-3FB7-6037-49178824F1D3}"/>
                </a:ext>
              </a:extLst>
            </p:cNvPr>
            <p:cNvSpPr/>
            <p:nvPr/>
          </p:nvSpPr>
          <p:spPr>
            <a:xfrm>
              <a:off x="3173505" y="4137258"/>
              <a:ext cx="96567" cy="144154"/>
            </a:xfrm>
            <a:prstGeom prst="roundRect">
              <a:avLst/>
            </a:prstGeom>
            <a:solidFill>
              <a:schemeClr val="accent4">
                <a:lumMod val="75000"/>
              </a:schemeClr>
            </a:solidFill>
            <a:ln>
              <a:solidFill>
                <a:schemeClr val="accent4">
                  <a:lumMod val="50000"/>
                </a:schemeClr>
              </a:solidFill>
            </a:ln>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4" name="Rounded Rectangle 2213">
              <a:extLst>
                <a:ext uri="{FF2B5EF4-FFF2-40B4-BE49-F238E27FC236}">
                  <a16:creationId xmlns:a16="http://schemas.microsoft.com/office/drawing/2014/main" id="{7BCFABBE-B751-8123-D022-BABB22B9BD3D}"/>
                </a:ext>
              </a:extLst>
            </p:cNvPr>
            <p:cNvSpPr/>
            <p:nvPr/>
          </p:nvSpPr>
          <p:spPr>
            <a:xfrm>
              <a:off x="3239572" y="4127733"/>
              <a:ext cx="96567" cy="144154"/>
            </a:xfrm>
            <a:prstGeom prst="roundRect">
              <a:avLst/>
            </a:prstGeom>
            <a:solidFill>
              <a:schemeClr val="accent4">
                <a:lumMod val="75000"/>
              </a:schemeClr>
            </a:solidFill>
            <a:ln>
              <a:solidFill>
                <a:schemeClr val="accent4">
                  <a:lumMod val="50000"/>
                </a:schemeClr>
              </a:solidFill>
            </a:ln>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27" name="Straight Connector 2226">
              <a:extLst>
                <a:ext uri="{FF2B5EF4-FFF2-40B4-BE49-F238E27FC236}">
                  <a16:creationId xmlns:a16="http://schemas.microsoft.com/office/drawing/2014/main" id="{1D47EDFB-1B17-29CB-D5F9-349365E987DF}"/>
                </a:ext>
              </a:extLst>
            </p:cNvPr>
            <p:cNvCxnSpPr>
              <a:cxnSpLocks/>
            </p:cNvCxnSpPr>
            <p:nvPr/>
          </p:nvCxnSpPr>
          <p:spPr>
            <a:xfrm flipV="1">
              <a:off x="2916600" y="4033362"/>
              <a:ext cx="160503" cy="88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12" name="Group 2211">
            <a:extLst>
              <a:ext uri="{FF2B5EF4-FFF2-40B4-BE49-F238E27FC236}">
                <a16:creationId xmlns:a16="http://schemas.microsoft.com/office/drawing/2014/main" id="{43D6B7AB-ABE4-92EA-6026-590837011591}"/>
              </a:ext>
            </a:extLst>
          </p:cNvPr>
          <p:cNvGrpSpPr/>
          <p:nvPr/>
        </p:nvGrpSpPr>
        <p:grpSpPr>
          <a:xfrm>
            <a:off x="4995145" y="2469857"/>
            <a:ext cx="284291" cy="235924"/>
            <a:chOff x="2473765" y="3549186"/>
            <a:chExt cx="284291" cy="235924"/>
          </a:xfrm>
        </p:grpSpPr>
        <p:grpSp>
          <p:nvGrpSpPr>
            <p:cNvPr id="2210" name="Group 2209">
              <a:extLst>
                <a:ext uri="{FF2B5EF4-FFF2-40B4-BE49-F238E27FC236}">
                  <a16:creationId xmlns:a16="http://schemas.microsoft.com/office/drawing/2014/main" id="{0AA33CE8-B485-F435-CC39-ADF13AA69F42}"/>
                </a:ext>
              </a:extLst>
            </p:cNvPr>
            <p:cNvGrpSpPr/>
            <p:nvPr/>
          </p:nvGrpSpPr>
          <p:grpSpPr>
            <a:xfrm>
              <a:off x="2473765" y="3549186"/>
              <a:ext cx="218093" cy="235924"/>
              <a:chOff x="2999000" y="4007548"/>
              <a:chExt cx="258132" cy="279236"/>
            </a:xfrm>
            <a:scene3d>
              <a:camera prst="isometricTopUp"/>
              <a:lightRig rig="threePt" dir="t"/>
            </a:scene3d>
          </p:grpSpPr>
          <p:sp>
            <p:nvSpPr>
              <p:cNvPr id="2201" name="Round Same Side Corner Rectangle 2200">
                <a:extLst>
                  <a:ext uri="{FF2B5EF4-FFF2-40B4-BE49-F238E27FC236}">
                    <a16:creationId xmlns:a16="http://schemas.microsoft.com/office/drawing/2014/main" id="{29CA3798-7E5A-3568-3396-396AF8ACF9E0}"/>
                  </a:ext>
                </a:extLst>
              </p:cNvPr>
              <p:cNvSpPr/>
              <p:nvPr/>
            </p:nvSpPr>
            <p:spPr>
              <a:xfrm rot="10800000">
                <a:off x="2999000" y="4007549"/>
                <a:ext cx="258132" cy="279235"/>
              </a:xfrm>
              <a:prstGeom prst="round2SameRect">
                <a:avLst/>
              </a:prstGeom>
              <a:solidFill>
                <a:schemeClr val="accent2">
                  <a:lumMod val="75000"/>
                </a:schemeClr>
              </a:solidFill>
              <a:ln w="6350">
                <a:solidFill>
                  <a:schemeClr val="tx1">
                    <a:lumMod val="85000"/>
                    <a:lumOff val="15000"/>
                  </a:schemeClr>
                </a:solidFill>
              </a:ln>
              <a:sp3d extrusionH="44450" contourW="12700">
                <a:bevelT w="50800" h="0"/>
                <a:extrusionClr>
                  <a:schemeClr val="accent2">
                    <a:lumMod val="75000"/>
                  </a:schemeClr>
                </a:extrusionClr>
                <a:contourClr>
                  <a:schemeClr val="accent2">
                    <a:lumMod val="75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5" name="Round Same Side Corner Rectangle 2204">
                <a:extLst>
                  <a:ext uri="{FF2B5EF4-FFF2-40B4-BE49-F238E27FC236}">
                    <a16:creationId xmlns:a16="http://schemas.microsoft.com/office/drawing/2014/main" id="{0F624053-1F7A-7653-9AA3-D7F52FEAE409}"/>
                  </a:ext>
                </a:extLst>
              </p:cNvPr>
              <p:cNvSpPr/>
              <p:nvPr/>
            </p:nvSpPr>
            <p:spPr>
              <a:xfrm rot="10800000">
                <a:off x="3030542" y="4007548"/>
                <a:ext cx="191126" cy="221103"/>
              </a:xfrm>
              <a:prstGeom prst="round2SameRect">
                <a:avLst/>
              </a:prstGeom>
              <a:solidFill>
                <a:schemeClr val="accent2">
                  <a:lumMod val="60000"/>
                  <a:lumOff val="40000"/>
                </a:schemeClr>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6" name="Oval 2205">
                <a:extLst>
                  <a:ext uri="{FF2B5EF4-FFF2-40B4-BE49-F238E27FC236}">
                    <a16:creationId xmlns:a16="http://schemas.microsoft.com/office/drawing/2014/main" id="{A281A017-634C-B1B3-3E8A-8C1642209AFA}"/>
                  </a:ext>
                </a:extLst>
              </p:cNvPr>
              <p:cNvSpPr/>
              <p:nvPr/>
            </p:nvSpPr>
            <p:spPr>
              <a:xfrm>
                <a:off x="3060700" y="4161012"/>
                <a:ext cx="45719" cy="45719"/>
              </a:xfrm>
              <a:prstGeom prst="ellipse">
                <a:avLst/>
              </a:prstGeom>
              <a:solidFill>
                <a:schemeClr val="accent6">
                  <a:lumMod val="7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7" name="Oval 2206">
                <a:extLst>
                  <a:ext uri="{FF2B5EF4-FFF2-40B4-BE49-F238E27FC236}">
                    <a16:creationId xmlns:a16="http://schemas.microsoft.com/office/drawing/2014/main" id="{F78E267F-F770-0766-AD14-590988334B8F}"/>
                  </a:ext>
                </a:extLst>
              </p:cNvPr>
              <p:cNvSpPr/>
              <p:nvPr/>
            </p:nvSpPr>
            <p:spPr>
              <a:xfrm>
                <a:off x="3143250" y="4161012"/>
                <a:ext cx="45719" cy="45719"/>
              </a:xfrm>
              <a:prstGeom prst="ellipse">
                <a:avLst/>
              </a:prstGeom>
              <a:solidFill>
                <a:srgbClr val="FF0000"/>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8" name="Rectangle 2207">
                <a:extLst>
                  <a:ext uri="{FF2B5EF4-FFF2-40B4-BE49-F238E27FC236}">
                    <a16:creationId xmlns:a16="http://schemas.microsoft.com/office/drawing/2014/main" id="{E2747406-586E-F16A-401A-AFC902E9DE3E}"/>
                  </a:ext>
                </a:extLst>
              </p:cNvPr>
              <p:cNvSpPr/>
              <p:nvPr/>
            </p:nvSpPr>
            <p:spPr>
              <a:xfrm>
                <a:off x="3051161" y="4039802"/>
                <a:ext cx="148512" cy="88373"/>
              </a:xfrm>
              <a:prstGeom prst="rect">
                <a:avLst/>
              </a:prstGeom>
              <a:solidFill>
                <a:schemeClr val="accent6">
                  <a:lumMod val="40000"/>
                  <a:lumOff val="60000"/>
                </a:schemeClr>
              </a:solidFill>
              <a:ln w="635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9" name="Lightning Bolt 2208">
                <a:extLst>
                  <a:ext uri="{FF2B5EF4-FFF2-40B4-BE49-F238E27FC236}">
                    <a16:creationId xmlns:a16="http://schemas.microsoft.com/office/drawing/2014/main" id="{6FDF312C-55D5-E497-4B8B-62E66D6E6B0E}"/>
                  </a:ext>
                </a:extLst>
              </p:cNvPr>
              <p:cNvSpPr/>
              <p:nvPr/>
            </p:nvSpPr>
            <p:spPr>
              <a:xfrm>
                <a:off x="3153992" y="4171544"/>
                <a:ext cx="27432" cy="27432"/>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1" name="Freeform 2210">
              <a:extLst>
                <a:ext uri="{FF2B5EF4-FFF2-40B4-BE49-F238E27FC236}">
                  <a16:creationId xmlns:a16="http://schemas.microsoft.com/office/drawing/2014/main" id="{B234723B-0662-EB0C-80B2-14C0225F10D7}"/>
                </a:ext>
              </a:extLst>
            </p:cNvPr>
            <p:cNvSpPr/>
            <p:nvPr/>
          </p:nvSpPr>
          <p:spPr>
            <a:xfrm flipH="1" flipV="1">
              <a:off x="2616462" y="3713901"/>
              <a:ext cx="141594" cy="59648"/>
            </a:xfrm>
            <a:custGeom>
              <a:avLst/>
              <a:gdLst>
                <a:gd name="connsiteX0" fmla="*/ 191125 w 191125"/>
                <a:gd name="connsiteY0" fmla="*/ 100150 h 100150"/>
                <a:gd name="connsiteX1" fmla="*/ 165392 w 191125"/>
                <a:gd name="connsiteY1" fmla="*/ 100150 h 100150"/>
                <a:gd name="connsiteX2" fmla="*/ 165392 w 191125"/>
                <a:gd name="connsiteY2" fmla="*/ 72672 h 100150"/>
                <a:gd name="connsiteX3" fmla="*/ 115317 w 191125"/>
                <a:gd name="connsiteY3" fmla="*/ 22597 h 100150"/>
                <a:gd name="connsiteX4" fmla="*/ 75808 w 191125"/>
                <a:gd name="connsiteY4" fmla="*/ 22597 h 100150"/>
                <a:gd name="connsiteX5" fmla="*/ 25733 w 191125"/>
                <a:gd name="connsiteY5" fmla="*/ 72672 h 100150"/>
                <a:gd name="connsiteX6" fmla="*/ 25733 w 191125"/>
                <a:gd name="connsiteY6" fmla="*/ 100150 h 100150"/>
                <a:gd name="connsiteX7" fmla="*/ 0 w 191125"/>
                <a:gd name="connsiteY7" fmla="*/ 100150 h 100150"/>
                <a:gd name="connsiteX8" fmla="*/ 0 w 191125"/>
                <a:gd name="connsiteY8" fmla="*/ 50075 h 100150"/>
                <a:gd name="connsiteX9" fmla="*/ 50075 w 191125"/>
                <a:gd name="connsiteY9" fmla="*/ 0 h 100150"/>
                <a:gd name="connsiteX10" fmla="*/ 141050 w 191125"/>
                <a:gd name="connsiteY10" fmla="*/ 0 h 100150"/>
                <a:gd name="connsiteX11" fmla="*/ 191125 w 191125"/>
                <a:gd name="connsiteY11" fmla="*/ 50075 h 1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1125" h="100150">
                  <a:moveTo>
                    <a:pt x="191125" y="100150"/>
                  </a:moveTo>
                  <a:lnTo>
                    <a:pt x="165392" y="100150"/>
                  </a:lnTo>
                  <a:lnTo>
                    <a:pt x="165392" y="72672"/>
                  </a:lnTo>
                  <a:cubicBezTo>
                    <a:pt x="165392" y="45016"/>
                    <a:pt x="142973" y="22597"/>
                    <a:pt x="115317" y="22597"/>
                  </a:cubicBezTo>
                  <a:lnTo>
                    <a:pt x="75808" y="22597"/>
                  </a:lnTo>
                  <a:cubicBezTo>
                    <a:pt x="48152" y="22597"/>
                    <a:pt x="25733" y="45016"/>
                    <a:pt x="25733" y="72672"/>
                  </a:cubicBezTo>
                  <a:lnTo>
                    <a:pt x="25733" y="100150"/>
                  </a:lnTo>
                  <a:lnTo>
                    <a:pt x="0" y="100150"/>
                  </a:lnTo>
                  <a:lnTo>
                    <a:pt x="0" y="50075"/>
                  </a:lnTo>
                  <a:cubicBezTo>
                    <a:pt x="0" y="22419"/>
                    <a:pt x="22419" y="0"/>
                    <a:pt x="50075" y="0"/>
                  </a:cubicBezTo>
                  <a:lnTo>
                    <a:pt x="141050" y="0"/>
                  </a:lnTo>
                  <a:cubicBezTo>
                    <a:pt x="168706" y="0"/>
                    <a:pt x="191125" y="22419"/>
                    <a:pt x="191125" y="50075"/>
                  </a:cubicBezTo>
                  <a:close/>
                </a:path>
              </a:pathLst>
            </a:custGeom>
            <a:solidFill>
              <a:schemeClr val="accent2">
                <a:lumMod val="75000"/>
              </a:schemeClr>
            </a:solidFill>
            <a:ln w="6350">
              <a:solidFill>
                <a:schemeClr val="tx1">
                  <a:lumMod val="85000"/>
                  <a:lumOff val="15000"/>
                </a:schemeClr>
              </a:solidFill>
            </a:ln>
            <a:scene3d>
              <a:camera prst="isometricTopUp"/>
              <a:lightRig rig="threePt" dir="t"/>
            </a:scene3d>
            <a:sp3d>
              <a:bevelT w="6350" h="19050"/>
            </a:sp3d>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30" name="Freeform 2229">
            <a:extLst>
              <a:ext uri="{FF2B5EF4-FFF2-40B4-BE49-F238E27FC236}">
                <a16:creationId xmlns:a16="http://schemas.microsoft.com/office/drawing/2014/main" id="{F490E9E6-C5BF-F361-4987-C9C00F5727C1}"/>
              </a:ext>
            </a:extLst>
          </p:cNvPr>
          <p:cNvSpPr/>
          <p:nvPr/>
        </p:nvSpPr>
        <p:spPr>
          <a:xfrm>
            <a:off x="5257938" y="675784"/>
            <a:ext cx="1841500" cy="1692275"/>
          </a:xfrm>
          <a:custGeom>
            <a:avLst/>
            <a:gdLst>
              <a:gd name="connsiteX0" fmla="*/ 1387475 w 1841500"/>
              <a:gd name="connsiteY0" fmla="*/ 1692275 h 1692275"/>
              <a:gd name="connsiteX1" fmla="*/ 130175 w 1841500"/>
              <a:gd name="connsiteY1" fmla="*/ 908050 h 1692275"/>
              <a:gd name="connsiteX2" fmla="*/ 34925 w 1841500"/>
              <a:gd name="connsiteY2" fmla="*/ 660400 h 1692275"/>
              <a:gd name="connsiteX3" fmla="*/ 0 w 1841500"/>
              <a:gd name="connsiteY3" fmla="*/ 438150 h 1692275"/>
              <a:gd name="connsiteX4" fmla="*/ 12700 w 1841500"/>
              <a:gd name="connsiteY4" fmla="*/ 282575 h 1692275"/>
              <a:gd name="connsiteX5" fmla="*/ 60325 w 1841500"/>
              <a:gd name="connsiteY5" fmla="*/ 171450 h 1692275"/>
              <a:gd name="connsiteX6" fmla="*/ 136525 w 1841500"/>
              <a:gd name="connsiteY6" fmla="*/ 117475 h 1692275"/>
              <a:gd name="connsiteX7" fmla="*/ 384175 w 1841500"/>
              <a:gd name="connsiteY7" fmla="*/ 0 h 1692275"/>
              <a:gd name="connsiteX8" fmla="*/ 1174750 w 1841500"/>
              <a:gd name="connsiteY8" fmla="*/ 142875 h 1692275"/>
              <a:gd name="connsiteX9" fmla="*/ 1762125 w 1841500"/>
              <a:gd name="connsiteY9" fmla="*/ 685800 h 1692275"/>
              <a:gd name="connsiteX10" fmla="*/ 1841500 w 1841500"/>
              <a:gd name="connsiteY10" fmla="*/ 1374775 h 1692275"/>
              <a:gd name="connsiteX11" fmla="*/ 1387475 w 1841500"/>
              <a:gd name="connsiteY11" fmla="*/ 1692275 h 169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500" h="1692275">
                <a:moveTo>
                  <a:pt x="1387475" y="1692275"/>
                </a:moveTo>
                <a:lnTo>
                  <a:pt x="130175" y="908050"/>
                </a:lnTo>
                <a:lnTo>
                  <a:pt x="34925" y="660400"/>
                </a:lnTo>
                <a:lnTo>
                  <a:pt x="0" y="438150"/>
                </a:lnTo>
                <a:lnTo>
                  <a:pt x="12700" y="282575"/>
                </a:lnTo>
                <a:lnTo>
                  <a:pt x="60325" y="171450"/>
                </a:lnTo>
                <a:lnTo>
                  <a:pt x="136525" y="117475"/>
                </a:lnTo>
                <a:lnTo>
                  <a:pt x="384175" y="0"/>
                </a:lnTo>
                <a:lnTo>
                  <a:pt x="1174750" y="142875"/>
                </a:lnTo>
                <a:lnTo>
                  <a:pt x="1762125" y="685800"/>
                </a:lnTo>
                <a:lnTo>
                  <a:pt x="1841500" y="1374775"/>
                </a:lnTo>
                <a:lnTo>
                  <a:pt x="1387475" y="1692275"/>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79" name="Group 2178">
            <a:extLst>
              <a:ext uri="{FF2B5EF4-FFF2-40B4-BE49-F238E27FC236}">
                <a16:creationId xmlns:a16="http://schemas.microsoft.com/office/drawing/2014/main" id="{4C744137-2441-7024-4416-0C09B6F8C547}"/>
              </a:ext>
            </a:extLst>
          </p:cNvPr>
          <p:cNvGrpSpPr/>
          <p:nvPr/>
        </p:nvGrpSpPr>
        <p:grpSpPr>
          <a:xfrm>
            <a:off x="4969052" y="1151755"/>
            <a:ext cx="598278" cy="888938"/>
            <a:chOff x="1217148" y="5382938"/>
            <a:chExt cx="598278" cy="888938"/>
          </a:xfrm>
        </p:grpSpPr>
        <p:sp>
          <p:nvSpPr>
            <p:cNvPr id="2180" name="Rectangle 2179">
              <a:extLst>
                <a:ext uri="{FF2B5EF4-FFF2-40B4-BE49-F238E27FC236}">
                  <a16:creationId xmlns:a16="http://schemas.microsoft.com/office/drawing/2014/main" id="{6B4E96F7-5D67-9EAD-956D-EE668F65834C}"/>
                </a:ext>
              </a:extLst>
            </p:cNvPr>
            <p:cNvSpPr/>
            <p:nvPr/>
          </p:nvSpPr>
          <p:spPr>
            <a:xfrm>
              <a:off x="1295453" y="6025984"/>
              <a:ext cx="45719" cy="201458"/>
            </a:xfrm>
            <a:prstGeom prst="rect">
              <a:avLst/>
            </a:prstGeom>
            <a:solidFill>
              <a:schemeClr val="bg1">
                <a:lumMod val="65000"/>
              </a:schemeClr>
            </a:solidFill>
            <a:ln>
              <a:noFill/>
            </a:ln>
            <a:scene3d>
              <a:camera prst="isometricRightUp"/>
              <a:lightRig rig="threePt" dir="t"/>
            </a:scene3d>
            <a:sp3d extrusionH="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1" name="Rectangle 2180">
              <a:extLst>
                <a:ext uri="{FF2B5EF4-FFF2-40B4-BE49-F238E27FC236}">
                  <a16:creationId xmlns:a16="http://schemas.microsoft.com/office/drawing/2014/main" id="{09AF5C3F-823C-136F-B408-3FEBCFBDE6EC}"/>
                </a:ext>
              </a:extLst>
            </p:cNvPr>
            <p:cNvSpPr/>
            <p:nvPr/>
          </p:nvSpPr>
          <p:spPr>
            <a:xfrm>
              <a:off x="1414793" y="6070418"/>
              <a:ext cx="45719" cy="201458"/>
            </a:xfrm>
            <a:prstGeom prst="rect">
              <a:avLst/>
            </a:prstGeom>
            <a:solidFill>
              <a:schemeClr val="bg1">
                <a:lumMod val="65000"/>
              </a:schemeClr>
            </a:solidFill>
            <a:ln>
              <a:noFill/>
            </a:ln>
            <a:scene3d>
              <a:camera prst="isometricRightUp"/>
              <a:lightRig rig="threePt" dir="t"/>
            </a:scene3d>
            <a:sp3d extrusionH="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2" name="Rectangle 2181">
              <a:extLst>
                <a:ext uri="{FF2B5EF4-FFF2-40B4-BE49-F238E27FC236}">
                  <a16:creationId xmlns:a16="http://schemas.microsoft.com/office/drawing/2014/main" id="{12339A57-908F-BB5E-5041-8F56EAA79012}"/>
                </a:ext>
              </a:extLst>
            </p:cNvPr>
            <p:cNvSpPr/>
            <p:nvPr/>
          </p:nvSpPr>
          <p:spPr>
            <a:xfrm>
              <a:off x="1635341" y="5969689"/>
              <a:ext cx="45719" cy="201458"/>
            </a:xfrm>
            <a:prstGeom prst="rect">
              <a:avLst/>
            </a:prstGeom>
            <a:solidFill>
              <a:schemeClr val="bg1">
                <a:lumMod val="65000"/>
              </a:schemeClr>
            </a:solidFill>
            <a:ln>
              <a:noFill/>
            </a:ln>
            <a:scene3d>
              <a:camera prst="isometricRightUp"/>
              <a:lightRig rig="threePt" dir="t"/>
            </a:scene3d>
            <a:sp3d extrusionH="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3" name="Freeform 2182">
              <a:extLst>
                <a:ext uri="{FF2B5EF4-FFF2-40B4-BE49-F238E27FC236}">
                  <a16:creationId xmlns:a16="http://schemas.microsoft.com/office/drawing/2014/main" id="{0EDCF8A0-3194-6C21-D4B4-870BFFF9D248}"/>
                </a:ext>
              </a:extLst>
            </p:cNvPr>
            <p:cNvSpPr/>
            <p:nvPr/>
          </p:nvSpPr>
          <p:spPr>
            <a:xfrm rot="198020">
              <a:off x="1217148" y="5732507"/>
              <a:ext cx="314973" cy="206457"/>
            </a:xfrm>
            <a:custGeom>
              <a:avLst/>
              <a:gdLst>
                <a:gd name="connsiteX0" fmla="*/ 269254 w 314973"/>
                <a:gd name="connsiteY0" fmla="*/ 0 h 206457"/>
                <a:gd name="connsiteX1" fmla="*/ 314973 w 314973"/>
                <a:gd name="connsiteY1" fmla="*/ 0 h 206457"/>
                <a:gd name="connsiteX2" fmla="*/ 314973 w 314973"/>
                <a:gd name="connsiteY2" fmla="*/ 1 h 206457"/>
                <a:gd name="connsiteX3" fmla="*/ 314973 w 314973"/>
                <a:gd name="connsiteY3" fmla="*/ 45720 h 206457"/>
                <a:gd name="connsiteX4" fmla="*/ 314973 w 314973"/>
                <a:gd name="connsiteY4" fmla="*/ 202055 h 206457"/>
                <a:gd name="connsiteX5" fmla="*/ 314325 w 314973"/>
                <a:gd name="connsiteY5" fmla="*/ 202055 h 206457"/>
                <a:gd name="connsiteX6" fmla="*/ 314325 w 314973"/>
                <a:gd name="connsiteY6" fmla="*/ 206457 h 206457"/>
                <a:gd name="connsiteX7" fmla="*/ 0 w 314973"/>
                <a:gd name="connsiteY7" fmla="*/ 206457 h 206457"/>
                <a:gd name="connsiteX8" fmla="*/ 0 w 314973"/>
                <a:gd name="connsiteY8" fmla="*/ 160738 h 206457"/>
                <a:gd name="connsiteX9" fmla="*/ 269254 w 314973"/>
                <a:gd name="connsiteY9" fmla="*/ 160738 h 206457"/>
                <a:gd name="connsiteX10" fmla="*/ 269254 w 314973"/>
                <a:gd name="connsiteY10" fmla="*/ 45720 h 206457"/>
                <a:gd name="connsiteX11" fmla="*/ 648 w 314973"/>
                <a:gd name="connsiteY11" fmla="*/ 45720 h 206457"/>
                <a:gd name="connsiteX12" fmla="*/ 648 w 314973"/>
                <a:gd name="connsiteY12" fmla="*/ 1 h 206457"/>
                <a:gd name="connsiteX13" fmla="*/ 269254 w 314973"/>
                <a:gd name="connsiteY13" fmla="*/ 1 h 2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973" h="206457">
                  <a:moveTo>
                    <a:pt x="269254" y="0"/>
                  </a:moveTo>
                  <a:lnTo>
                    <a:pt x="314973" y="0"/>
                  </a:lnTo>
                  <a:lnTo>
                    <a:pt x="314973" y="1"/>
                  </a:lnTo>
                  <a:lnTo>
                    <a:pt x="314973" y="45720"/>
                  </a:lnTo>
                  <a:lnTo>
                    <a:pt x="314973" y="202055"/>
                  </a:lnTo>
                  <a:lnTo>
                    <a:pt x="314325" y="202055"/>
                  </a:lnTo>
                  <a:lnTo>
                    <a:pt x="314325" y="206457"/>
                  </a:lnTo>
                  <a:lnTo>
                    <a:pt x="0" y="206457"/>
                  </a:lnTo>
                  <a:lnTo>
                    <a:pt x="0" y="160738"/>
                  </a:lnTo>
                  <a:lnTo>
                    <a:pt x="269254" y="160738"/>
                  </a:lnTo>
                  <a:lnTo>
                    <a:pt x="269254" y="45720"/>
                  </a:lnTo>
                  <a:lnTo>
                    <a:pt x="648" y="45720"/>
                  </a:lnTo>
                  <a:lnTo>
                    <a:pt x="648" y="1"/>
                  </a:lnTo>
                  <a:lnTo>
                    <a:pt x="269254" y="1"/>
                  </a:lnTo>
                  <a:close/>
                </a:path>
              </a:pathLst>
            </a:custGeom>
            <a:solidFill>
              <a:schemeClr val="bg1">
                <a:lumMod val="75000"/>
              </a:schemeClr>
            </a:solidFill>
            <a:ln>
              <a:noFill/>
            </a:ln>
            <a:scene3d>
              <a:camera prst="isometricRightUp">
                <a:rot lat="1800000" lon="18899998" rev="0"/>
              </a:camera>
              <a:lightRig rig="threePt" dir="t"/>
            </a:scene3d>
            <a:sp3d extrusionH="63500">
              <a:extrusionClr>
                <a:schemeClr val="bg1">
                  <a:lumMod val="95000"/>
                </a:schemeClr>
              </a:extrusionClr>
            </a:sp3d>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84" name="Rounded Rectangle 2183">
              <a:extLst>
                <a:ext uri="{FF2B5EF4-FFF2-40B4-BE49-F238E27FC236}">
                  <a16:creationId xmlns:a16="http://schemas.microsoft.com/office/drawing/2014/main" id="{CEBF58C7-B035-999E-B6F3-E551B97CE35E}"/>
                </a:ext>
              </a:extLst>
            </p:cNvPr>
            <p:cNvSpPr/>
            <p:nvPr/>
          </p:nvSpPr>
          <p:spPr>
            <a:xfrm rot="10613216">
              <a:off x="1439785" y="5419549"/>
              <a:ext cx="355049" cy="507974"/>
            </a:xfrm>
            <a:prstGeom prst="roundRect">
              <a:avLst/>
            </a:prstGeom>
            <a:solidFill>
              <a:schemeClr val="accent1">
                <a:lumMod val="60000"/>
                <a:lumOff val="40000"/>
              </a:schemeClr>
            </a:solidFill>
            <a:ln>
              <a:solidFill>
                <a:schemeClr val="accent1">
                  <a:lumMod val="75000"/>
                </a:schemeClr>
              </a:solidFill>
            </a:ln>
            <a:scene3d>
              <a:camera prst="isometricLeftDown">
                <a:rot lat="1200000" lon="2400000" rev="10200000"/>
              </a:camera>
              <a:lightRig rig="chilly" dir="t"/>
            </a:scene3d>
            <a:sp3d extrusionH="57150" prstMaterial="softEdge">
              <a:bevelT w="0" h="0"/>
              <a:bevelB w="0" h="0"/>
              <a:extrusionClr>
                <a:schemeClr val="accent1">
                  <a:lumMod val="75000"/>
                </a:schemeClr>
              </a:extrusionClr>
              <a:contourClr>
                <a:schemeClr val="accent1">
                  <a:lumMod val="75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5" name="Rectangle 2184">
              <a:extLst>
                <a:ext uri="{FF2B5EF4-FFF2-40B4-BE49-F238E27FC236}">
                  <a16:creationId xmlns:a16="http://schemas.microsoft.com/office/drawing/2014/main" id="{E2028CBC-5B1B-4282-D8B9-311652ADD628}"/>
                </a:ext>
              </a:extLst>
            </p:cNvPr>
            <p:cNvSpPr/>
            <p:nvPr/>
          </p:nvSpPr>
          <p:spPr>
            <a:xfrm>
              <a:off x="1511696" y="5432422"/>
              <a:ext cx="211226" cy="482228"/>
            </a:xfrm>
            <a:prstGeom prst="rect">
              <a:avLst/>
            </a:prstGeom>
            <a:ln>
              <a:solidFill>
                <a:schemeClr val="accent1">
                  <a:lumMod val="75000"/>
                </a:schemeClr>
              </a:solidFill>
            </a:ln>
            <a:scene3d>
              <a:camera prst="isometricLeftDown">
                <a:rot lat="1200000" lon="2400000" rev="1020000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6" name="Rounded Rectangle 2185">
              <a:extLst>
                <a:ext uri="{FF2B5EF4-FFF2-40B4-BE49-F238E27FC236}">
                  <a16:creationId xmlns:a16="http://schemas.microsoft.com/office/drawing/2014/main" id="{C7C7E08A-35C6-9CBF-FCC9-961547A0DC1C}"/>
                </a:ext>
              </a:extLst>
            </p:cNvPr>
            <p:cNvSpPr/>
            <p:nvPr/>
          </p:nvSpPr>
          <p:spPr>
            <a:xfrm rot="10613216">
              <a:off x="1282150" y="5768196"/>
              <a:ext cx="355049" cy="363268"/>
            </a:xfrm>
            <a:prstGeom prst="roundRect">
              <a:avLst/>
            </a:prstGeom>
            <a:solidFill>
              <a:schemeClr val="accent1">
                <a:lumMod val="60000"/>
                <a:lumOff val="40000"/>
              </a:schemeClr>
            </a:solidFill>
            <a:ln>
              <a:solidFill>
                <a:schemeClr val="accent1">
                  <a:lumMod val="75000"/>
                </a:schemeClr>
              </a:solidFill>
            </a:ln>
            <a:scene3d>
              <a:camera prst="isometricOffAxis1Top">
                <a:rot lat="19200000" lon="3300000" rev="6600000"/>
              </a:camera>
              <a:lightRig rig="chilly" dir="t"/>
            </a:scene3d>
            <a:sp3d extrusionH="57150" prstMaterial="softEdge">
              <a:bevelT w="0" h="0"/>
              <a:bevelB w="0" h="0"/>
              <a:extrusionClr>
                <a:schemeClr val="accent1">
                  <a:lumMod val="75000"/>
                </a:schemeClr>
              </a:extrusionClr>
              <a:contourClr>
                <a:schemeClr val="accent1">
                  <a:lumMod val="75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7" name="Freeform 2186">
              <a:extLst>
                <a:ext uri="{FF2B5EF4-FFF2-40B4-BE49-F238E27FC236}">
                  <a16:creationId xmlns:a16="http://schemas.microsoft.com/office/drawing/2014/main" id="{4D5499FD-C632-013A-E4F8-5CE3C48DA2CF}"/>
                </a:ext>
              </a:extLst>
            </p:cNvPr>
            <p:cNvSpPr/>
            <p:nvPr/>
          </p:nvSpPr>
          <p:spPr>
            <a:xfrm>
              <a:off x="1550234" y="5382938"/>
              <a:ext cx="215410" cy="242256"/>
            </a:xfrm>
            <a:custGeom>
              <a:avLst/>
              <a:gdLst>
                <a:gd name="connsiteX0" fmla="*/ 214882 w 215410"/>
                <a:gd name="connsiteY0" fmla="*/ 59512 h 242256"/>
                <a:gd name="connsiteX1" fmla="*/ 171968 w 215410"/>
                <a:gd name="connsiteY1" fmla="*/ 112329 h 242256"/>
                <a:gd name="connsiteX2" fmla="*/ 158764 w 215410"/>
                <a:gd name="connsiteY2" fmla="*/ 188254 h 242256"/>
                <a:gd name="connsiteX3" fmla="*/ 158764 w 215410"/>
                <a:gd name="connsiteY3" fmla="*/ 241071 h 242256"/>
                <a:gd name="connsiteX4" fmla="*/ 89441 w 215410"/>
                <a:gd name="connsiteY4" fmla="*/ 221265 h 242256"/>
                <a:gd name="connsiteX5" fmla="*/ 6914 w 215410"/>
                <a:gd name="connsiteY5" fmla="*/ 178351 h 242256"/>
                <a:gd name="connsiteX6" fmla="*/ 6914 w 215410"/>
                <a:gd name="connsiteY6" fmla="*/ 92522 h 242256"/>
                <a:gd name="connsiteX7" fmla="*/ 26720 w 215410"/>
                <a:gd name="connsiteY7" fmla="*/ 23200 h 242256"/>
                <a:gd name="connsiteX8" fmla="*/ 69634 w 215410"/>
                <a:gd name="connsiteY8" fmla="*/ 92 h 242256"/>
                <a:gd name="connsiteX9" fmla="*/ 138957 w 215410"/>
                <a:gd name="connsiteY9" fmla="*/ 29802 h 242256"/>
                <a:gd name="connsiteX10" fmla="*/ 214882 w 215410"/>
                <a:gd name="connsiteY10" fmla="*/ 59512 h 24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10" h="242256">
                  <a:moveTo>
                    <a:pt x="214882" y="59512"/>
                  </a:moveTo>
                  <a:cubicBezTo>
                    <a:pt x="220384" y="73266"/>
                    <a:pt x="181321" y="90872"/>
                    <a:pt x="171968" y="112329"/>
                  </a:cubicBezTo>
                  <a:cubicBezTo>
                    <a:pt x="162615" y="133786"/>
                    <a:pt x="160965" y="166797"/>
                    <a:pt x="158764" y="188254"/>
                  </a:cubicBezTo>
                  <a:cubicBezTo>
                    <a:pt x="156563" y="209711"/>
                    <a:pt x="170318" y="235569"/>
                    <a:pt x="158764" y="241071"/>
                  </a:cubicBezTo>
                  <a:cubicBezTo>
                    <a:pt x="147210" y="246573"/>
                    <a:pt x="114749" y="231718"/>
                    <a:pt x="89441" y="221265"/>
                  </a:cubicBezTo>
                  <a:cubicBezTo>
                    <a:pt x="64133" y="210812"/>
                    <a:pt x="20668" y="199808"/>
                    <a:pt x="6914" y="178351"/>
                  </a:cubicBezTo>
                  <a:cubicBezTo>
                    <a:pt x="-6840" y="156894"/>
                    <a:pt x="3613" y="118381"/>
                    <a:pt x="6914" y="92522"/>
                  </a:cubicBezTo>
                  <a:cubicBezTo>
                    <a:pt x="10215" y="66664"/>
                    <a:pt x="16267" y="38605"/>
                    <a:pt x="26720" y="23200"/>
                  </a:cubicBezTo>
                  <a:cubicBezTo>
                    <a:pt x="37173" y="7795"/>
                    <a:pt x="50928" y="-1008"/>
                    <a:pt x="69634" y="92"/>
                  </a:cubicBezTo>
                  <a:cubicBezTo>
                    <a:pt x="88340" y="1192"/>
                    <a:pt x="115299" y="19349"/>
                    <a:pt x="138957" y="29802"/>
                  </a:cubicBezTo>
                  <a:cubicBezTo>
                    <a:pt x="162615" y="40255"/>
                    <a:pt x="209380" y="45758"/>
                    <a:pt x="214882" y="59512"/>
                  </a:cubicBezTo>
                  <a:close/>
                </a:path>
              </a:pathLst>
            </a:custGeom>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8" name="Freeform 2187">
              <a:extLst>
                <a:ext uri="{FF2B5EF4-FFF2-40B4-BE49-F238E27FC236}">
                  <a16:creationId xmlns:a16="http://schemas.microsoft.com/office/drawing/2014/main" id="{7DD392E3-0AB2-AACE-A436-FF2B48FB0F65}"/>
                </a:ext>
              </a:extLst>
            </p:cNvPr>
            <p:cNvSpPr/>
            <p:nvPr/>
          </p:nvSpPr>
          <p:spPr>
            <a:xfrm>
              <a:off x="1260574" y="5864364"/>
              <a:ext cx="386227" cy="171656"/>
            </a:xfrm>
            <a:custGeom>
              <a:avLst/>
              <a:gdLst>
                <a:gd name="connsiteX0" fmla="*/ 244280 w 386227"/>
                <a:gd name="connsiteY0" fmla="*/ 0 h 171656"/>
                <a:gd name="connsiteX1" fmla="*/ 0 w 386227"/>
                <a:gd name="connsiteY1" fmla="*/ 102333 h 171656"/>
                <a:gd name="connsiteX2" fmla="*/ 155151 w 386227"/>
                <a:gd name="connsiteY2" fmla="*/ 171656 h 171656"/>
                <a:gd name="connsiteX3" fmla="*/ 386227 w 386227"/>
                <a:gd name="connsiteY3" fmla="*/ 66021 h 171656"/>
                <a:gd name="connsiteX4" fmla="*/ 244280 w 386227"/>
                <a:gd name="connsiteY4" fmla="*/ 0 h 171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227" h="171656">
                  <a:moveTo>
                    <a:pt x="244280" y="0"/>
                  </a:moveTo>
                  <a:lnTo>
                    <a:pt x="0" y="102333"/>
                  </a:lnTo>
                  <a:lnTo>
                    <a:pt x="155151" y="171656"/>
                  </a:lnTo>
                  <a:lnTo>
                    <a:pt x="386227" y="66021"/>
                  </a:lnTo>
                  <a:lnTo>
                    <a:pt x="244280" y="0"/>
                  </a:lnTo>
                  <a:close/>
                </a:path>
              </a:pathLst>
            </a:custGeom>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9" name="Freeform 2188">
              <a:extLst>
                <a:ext uri="{FF2B5EF4-FFF2-40B4-BE49-F238E27FC236}">
                  <a16:creationId xmlns:a16="http://schemas.microsoft.com/office/drawing/2014/main" id="{8395C354-51A7-3E9A-414A-2FA7D1F659E0}"/>
                </a:ext>
              </a:extLst>
            </p:cNvPr>
            <p:cNvSpPr/>
            <p:nvPr/>
          </p:nvSpPr>
          <p:spPr>
            <a:xfrm rot="198020">
              <a:off x="1500453" y="5867059"/>
              <a:ext cx="314973" cy="206457"/>
            </a:xfrm>
            <a:custGeom>
              <a:avLst/>
              <a:gdLst>
                <a:gd name="connsiteX0" fmla="*/ 269254 w 314973"/>
                <a:gd name="connsiteY0" fmla="*/ 0 h 206457"/>
                <a:gd name="connsiteX1" fmla="*/ 314973 w 314973"/>
                <a:gd name="connsiteY1" fmla="*/ 0 h 206457"/>
                <a:gd name="connsiteX2" fmla="*/ 314973 w 314973"/>
                <a:gd name="connsiteY2" fmla="*/ 1 h 206457"/>
                <a:gd name="connsiteX3" fmla="*/ 314973 w 314973"/>
                <a:gd name="connsiteY3" fmla="*/ 45720 h 206457"/>
                <a:gd name="connsiteX4" fmla="*/ 314973 w 314973"/>
                <a:gd name="connsiteY4" fmla="*/ 202055 h 206457"/>
                <a:gd name="connsiteX5" fmla="*/ 314325 w 314973"/>
                <a:gd name="connsiteY5" fmla="*/ 202055 h 206457"/>
                <a:gd name="connsiteX6" fmla="*/ 314325 w 314973"/>
                <a:gd name="connsiteY6" fmla="*/ 206457 h 206457"/>
                <a:gd name="connsiteX7" fmla="*/ 0 w 314973"/>
                <a:gd name="connsiteY7" fmla="*/ 206457 h 206457"/>
                <a:gd name="connsiteX8" fmla="*/ 0 w 314973"/>
                <a:gd name="connsiteY8" fmla="*/ 160738 h 206457"/>
                <a:gd name="connsiteX9" fmla="*/ 269254 w 314973"/>
                <a:gd name="connsiteY9" fmla="*/ 160738 h 206457"/>
                <a:gd name="connsiteX10" fmla="*/ 269254 w 314973"/>
                <a:gd name="connsiteY10" fmla="*/ 45720 h 206457"/>
                <a:gd name="connsiteX11" fmla="*/ 648 w 314973"/>
                <a:gd name="connsiteY11" fmla="*/ 45720 h 206457"/>
                <a:gd name="connsiteX12" fmla="*/ 648 w 314973"/>
                <a:gd name="connsiteY12" fmla="*/ 1 h 206457"/>
                <a:gd name="connsiteX13" fmla="*/ 269254 w 314973"/>
                <a:gd name="connsiteY13" fmla="*/ 1 h 2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973" h="206457">
                  <a:moveTo>
                    <a:pt x="269254" y="0"/>
                  </a:moveTo>
                  <a:lnTo>
                    <a:pt x="314973" y="0"/>
                  </a:lnTo>
                  <a:lnTo>
                    <a:pt x="314973" y="1"/>
                  </a:lnTo>
                  <a:lnTo>
                    <a:pt x="314973" y="45720"/>
                  </a:lnTo>
                  <a:lnTo>
                    <a:pt x="314973" y="202055"/>
                  </a:lnTo>
                  <a:lnTo>
                    <a:pt x="314325" y="202055"/>
                  </a:lnTo>
                  <a:lnTo>
                    <a:pt x="314325" y="206457"/>
                  </a:lnTo>
                  <a:lnTo>
                    <a:pt x="0" y="206457"/>
                  </a:lnTo>
                  <a:lnTo>
                    <a:pt x="0" y="160738"/>
                  </a:lnTo>
                  <a:lnTo>
                    <a:pt x="269254" y="160738"/>
                  </a:lnTo>
                  <a:lnTo>
                    <a:pt x="269254" y="45720"/>
                  </a:lnTo>
                  <a:lnTo>
                    <a:pt x="648" y="45720"/>
                  </a:lnTo>
                  <a:lnTo>
                    <a:pt x="648" y="1"/>
                  </a:lnTo>
                  <a:lnTo>
                    <a:pt x="269254" y="1"/>
                  </a:lnTo>
                  <a:close/>
                </a:path>
              </a:pathLst>
            </a:custGeom>
            <a:solidFill>
              <a:schemeClr val="bg1">
                <a:lumMod val="75000"/>
              </a:schemeClr>
            </a:solidFill>
            <a:ln>
              <a:noFill/>
            </a:ln>
            <a:scene3d>
              <a:camera prst="isometricRightUp">
                <a:rot lat="1800000" lon="18899998" rev="0"/>
              </a:camera>
              <a:lightRig rig="threePt" dir="t"/>
            </a:scene3d>
            <a:sp3d extrusionH="63500">
              <a:extrusionClr>
                <a:schemeClr val="bg1">
                  <a:lumMod val="95000"/>
                </a:schemeClr>
              </a:extrusionClr>
            </a:sp3d>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190" name="Group 2189">
            <a:extLst>
              <a:ext uri="{FF2B5EF4-FFF2-40B4-BE49-F238E27FC236}">
                <a16:creationId xmlns:a16="http://schemas.microsoft.com/office/drawing/2014/main" id="{6C5FC920-1FB8-0FF3-EB1C-335F055EA52E}"/>
              </a:ext>
            </a:extLst>
          </p:cNvPr>
          <p:cNvGrpSpPr/>
          <p:nvPr/>
        </p:nvGrpSpPr>
        <p:grpSpPr>
          <a:xfrm>
            <a:off x="5304477" y="1313560"/>
            <a:ext cx="598278" cy="888938"/>
            <a:chOff x="1217148" y="5382938"/>
            <a:chExt cx="598278" cy="888938"/>
          </a:xfrm>
        </p:grpSpPr>
        <p:sp>
          <p:nvSpPr>
            <p:cNvPr id="2191" name="Rectangle 2190">
              <a:extLst>
                <a:ext uri="{FF2B5EF4-FFF2-40B4-BE49-F238E27FC236}">
                  <a16:creationId xmlns:a16="http://schemas.microsoft.com/office/drawing/2014/main" id="{C3C97EFB-DC51-35A6-0E75-F6EF4167DAD1}"/>
                </a:ext>
              </a:extLst>
            </p:cNvPr>
            <p:cNvSpPr/>
            <p:nvPr/>
          </p:nvSpPr>
          <p:spPr>
            <a:xfrm>
              <a:off x="1295453" y="6025984"/>
              <a:ext cx="45719" cy="201458"/>
            </a:xfrm>
            <a:prstGeom prst="rect">
              <a:avLst/>
            </a:prstGeom>
            <a:solidFill>
              <a:schemeClr val="bg1">
                <a:lumMod val="65000"/>
              </a:schemeClr>
            </a:solidFill>
            <a:ln>
              <a:noFill/>
            </a:ln>
            <a:scene3d>
              <a:camera prst="isometricRightUp"/>
              <a:lightRig rig="threePt" dir="t"/>
            </a:scene3d>
            <a:sp3d extrusionH="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2" name="Rectangle 2191">
              <a:extLst>
                <a:ext uri="{FF2B5EF4-FFF2-40B4-BE49-F238E27FC236}">
                  <a16:creationId xmlns:a16="http://schemas.microsoft.com/office/drawing/2014/main" id="{E7160D8E-E7B6-3B9F-9E7A-8CC2F5021C36}"/>
                </a:ext>
              </a:extLst>
            </p:cNvPr>
            <p:cNvSpPr/>
            <p:nvPr/>
          </p:nvSpPr>
          <p:spPr>
            <a:xfrm>
              <a:off x="1414793" y="6070418"/>
              <a:ext cx="45719" cy="201458"/>
            </a:xfrm>
            <a:prstGeom prst="rect">
              <a:avLst/>
            </a:prstGeom>
            <a:solidFill>
              <a:schemeClr val="bg1">
                <a:lumMod val="65000"/>
              </a:schemeClr>
            </a:solidFill>
            <a:ln>
              <a:noFill/>
            </a:ln>
            <a:scene3d>
              <a:camera prst="isometricRightUp"/>
              <a:lightRig rig="threePt" dir="t"/>
            </a:scene3d>
            <a:sp3d extrusionH="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3" name="Rectangle 2192">
              <a:extLst>
                <a:ext uri="{FF2B5EF4-FFF2-40B4-BE49-F238E27FC236}">
                  <a16:creationId xmlns:a16="http://schemas.microsoft.com/office/drawing/2014/main" id="{8A810681-E286-1D14-2311-704D36C97EAC}"/>
                </a:ext>
              </a:extLst>
            </p:cNvPr>
            <p:cNvSpPr/>
            <p:nvPr/>
          </p:nvSpPr>
          <p:spPr>
            <a:xfrm>
              <a:off x="1635341" y="5969689"/>
              <a:ext cx="45719" cy="201458"/>
            </a:xfrm>
            <a:prstGeom prst="rect">
              <a:avLst/>
            </a:prstGeom>
            <a:solidFill>
              <a:schemeClr val="bg1">
                <a:lumMod val="65000"/>
              </a:schemeClr>
            </a:solidFill>
            <a:ln>
              <a:noFill/>
            </a:ln>
            <a:scene3d>
              <a:camera prst="isometricRightUp"/>
              <a:lightRig rig="threePt" dir="t"/>
            </a:scene3d>
            <a:sp3d extrusionH="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4" name="Freeform 2193">
              <a:extLst>
                <a:ext uri="{FF2B5EF4-FFF2-40B4-BE49-F238E27FC236}">
                  <a16:creationId xmlns:a16="http://schemas.microsoft.com/office/drawing/2014/main" id="{B65430DB-4F81-6575-8CD3-7D77280430B5}"/>
                </a:ext>
              </a:extLst>
            </p:cNvPr>
            <p:cNvSpPr/>
            <p:nvPr/>
          </p:nvSpPr>
          <p:spPr>
            <a:xfrm rot="198020">
              <a:off x="1217148" y="5732507"/>
              <a:ext cx="314973" cy="206457"/>
            </a:xfrm>
            <a:custGeom>
              <a:avLst/>
              <a:gdLst>
                <a:gd name="connsiteX0" fmla="*/ 269254 w 314973"/>
                <a:gd name="connsiteY0" fmla="*/ 0 h 206457"/>
                <a:gd name="connsiteX1" fmla="*/ 314973 w 314973"/>
                <a:gd name="connsiteY1" fmla="*/ 0 h 206457"/>
                <a:gd name="connsiteX2" fmla="*/ 314973 w 314973"/>
                <a:gd name="connsiteY2" fmla="*/ 1 h 206457"/>
                <a:gd name="connsiteX3" fmla="*/ 314973 w 314973"/>
                <a:gd name="connsiteY3" fmla="*/ 45720 h 206457"/>
                <a:gd name="connsiteX4" fmla="*/ 314973 w 314973"/>
                <a:gd name="connsiteY4" fmla="*/ 202055 h 206457"/>
                <a:gd name="connsiteX5" fmla="*/ 314325 w 314973"/>
                <a:gd name="connsiteY5" fmla="*/ 202055 h 206457"/>
                <a:gd name="connsiteX6" fmla="*/ 314325 w 314973"/>
                <a:gd name="connsiteY6" fmla="*/ 206457 h 206457"/>
                <a:gd name="connsiteX7" fmla="*/ 0 w 314973"/>
                <a:gd name="connsiteY7" fmla="*/ 206457 h 206457"/>
                <a:gd name="connsiteX8" fmla="*/ 0 w 314973"/>
                <a:gd name="connsiteY8" fmla="*/ 160738 h 206457"/>
                <a:gd name="connsiteX9" fmla="*/ 269254 w 314973"/>
                <a:gd name="connsiteY9" fmla="*/ 160738 h 206457"/>
                <a:gd name="connsiteX10" fmla="*/ 269254 w 314973"/>
                <a:gd name="connsiteY10" fmla="*/ 45720 h 206457"/>
                <a:gd name="connsiteX11" fmla="*/ 648 w 314973"/>
                <a:gd name="connsiteY11" fmla="*/ 45720 h 206457"/>
                <a:gd name="connsiteX12" fmla="*/ 648 w 314973"/>
                <a:gd name="connsiteY12" fmla="*/ 1 h 206457"/>
                <a:gd name="connsiteX13" fmla="*/ 269254 w 314973"/>
                <a:gd name="connsiteY13" fmla="*/ 1 h 2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973" h="206457">
                  <a:moveTo>
                    <a:pt x="269254" y="0"/>
                  </a:moveTo>
                  <a:lnTo>
                    <a:pt x="314973" y="0"/>
                  </a:lnTo>
                  <a:lnTo>
                    <a:pt x="314973" y="1"/>
                  </a:lnTo>
                  <a:lnTo>
                    <a:pt x="314973" y="45720"/>
                  </a:lnTo>
                  <a:lnTo>
                    <a:pt x="314973" y="202055"/>
                  </a:lnTo>
                  <a:lnTo>
                    <a:pt x="314325" y="202055"/>
                  </a:lnTo>
                  <a:lnTo>
                    <a:pt x="314325" y="206457"/>
                  </a:lnTo>
                  <a:lnTo>
                    <a:pt x="0" y="206457"/>
                  </a:lnTo>
                  <a:lnTo>
                    <a:pt x="0" y="160738"/>
                  </a:lnTo>
                  <a:lnTo>
                    <a:pt x="269254" y="160738"/>
                  </a:lnTo>
                  <a:lnTo>
                    <a:pt x="269254" y="45720"/>
                  </a:lnTo>
                  <a:lnTo>
                    <a:pt x="648" y="45720"/>
                  </a:lnTo>
                  <a:lnTo>
                    <a:pt x="648" y="1"/>
                  </a:lnTo>
                  <a:lnTo>
                    <a:pt x="269254" y="1"/>
                  </a:lnTo>
                  <a:close/>
                </a:path>
              </a:pathLst>
            </a:custGeom>
            <a:solidFill>
              <a:schemeClr val="bg1">
                <a:lumMod val="75000"/>
              </a:schemeClr>
            </a:solidFill>
            <a:ln>
              <a:noFill/>
            </a:ln>
            <a:scene3d>
              <a:camera prst="isometricRightUp">
                <a:rot lat="1800000" lon="18899998" rev="0"/>
              </a:camera>
              <a:lightRig rig="threePt" dir="t"/>
            </a:scene3d>
            <a:sp3d extrusionH="63500">
              <a:extrusionClr>
                <a:schemeClr val="bg1">
                  <a:lumMod val="95000"/>
                </a:schemeClr>
              </a:extrusionClr>
            </a:sp3d>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95" name="Rounded Rectangle 2194">
              <a:extLst>
                <a:ext uri="{FF2B5EF4-FFF2-40B4-BE49-F238E27FC236}">
                  <a16:creationId xmlns:a16="http://schemas.microsoft.com/office/drawing/2014/main" id="{FC67E8B8-5D5D-67DF-C27D-8602322972C1}"/>
                </a:ext>
              </a:extLst>
            </p:cNvPr>
            <p:cNvSpPr/>
            <p:nvPr/>
          </p:nvSpPr>
          <p:spPr>
            <a:xfrm rot="10613216">
              <a:off x="1439785" y="5419549"/>
              <a:ext cx="355049" cy="507974"/>
            </a:xfrm>
            <a:prstGeom prst="roundRect">
              <a:avLst/>
            </a:prstGeom>
            <a:solidFill>
              <a:schemeClr val="accent1">
                <a:lumMod val="60000"/>
                <a:lumOff val="40000"/>
              </a:schemeClr>
            </a:solidFill>
            <a:ln>
              <a:solidFill>
                <a:schemeClr val="accent1">
                  <a:lumMod val="75000"/>
                </a:schemeClr>
              </a:solidFill>
            </a:ln>
            <a:scene3d>
              <a:camera prst="isometricLeftDown">
                <a:rot lat="1200000" lon="2400000" rev="10200000"/>
              </a:camera>
              <a:lightRig rig="chilly" dir="t"/>
            </a:scene3d>
            <a:sp3d extrusionH="57150" prstMaterial="softEdge">
              <a:bevelT w="0" h="0"/>
              <a:bevelB w="0" h="0"/>
              <a:extrusionClr>
                <a:schemeClr val="accent1">
                  <a:lumMod val="75000"/>
                </a:schemeClr>
              </a:extrusionClr>
              <a:contourClr>
                <a:schemeClr val="accent1">
                  <a:lumMod val="75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6" name="Rectangle 2195">
              <a:extLst>
                <a:ext uri="{FF2B5EF4-FFF2-40B4-BE49-F238E27FC236}">
                  <a16:creationId xmlns:a16="http://schemas.microsoft.com/office/drawing/2014/main" id="{FCB74951-8CBE-BA06-3C87-11A6B4330AA0}"/>
                </a:ext>
              </a:extLst>
            </p:cNvPr>
            <p:cNvSpPr/>
            <p:nvPr/>
          </p:nvSpPr>
          <p:spPr>
            <a:xfrm>
              <a:off x="1511696" y="5432422"/>
              <a:ext cx="211226" cy="482228"/>
            </a:xfrm>
            <a:prstGeom prst="rect">
              <a:avLst/>
            </a:prstGeom>
            <a:ln>
              <a:solidFill>
                <a:schemeClr val="accent1">
                  <a:lumMod val="75000"/>
                </a:schemeClr>
              </a:solidFill>
            </a:ln>
            <a:scene3d>
              <a:camera prst="isometricLeftDown">
                <a:rot lat="1200000" lon="2400000" rev="1020000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7" name="Rounded Rectangle 2196">
              <a:extLst>
                <a:ext uri="{FF2B5EF4-FFF2-40B4-BE49-F238E27FC236}">
                  <a16:creationId xmlns:a16="http://schemas.microsoft.com/office/drawing/2014/main" id="{8548692D-04E5-A03B-AB77-C76AC7A28C89}"/>
                </a:ext>
              </a:extLst>
            </p:cNvPr>
            <p:cNvSpPr/>
            <p:nvPr/>
          </p:nvSpPr>
          <p:spPr>
            <a:xfrm rot="10613216">
              <a:off x="1282150" y="5768196"/>
              <a:ext cx="355049" cy="363268"/>
            </a:xfrm>
            <a:prstGeom prst="roundRect">
              <a:avLst/>
            </a:prstGeom>
            <a:solidFill>
              <a:schemeClr val="accent1">
                <a:lumMod val="60000"/>
                <a:lumOff val="40000"/>
              </a:schemeClr>
            </a:solidFill>
            <a:ln>
              <a:solidFill>
                <a:schemeClr val="accent1">
                  <a:lumMod val="75000"/>
                </a:schemeClr>
              </a:solidFill>
            </a:ln>
            <a:scene3d>
              <a:camera prst="isometricOffAxis1Top">
                <a:rot lat="19200000" lon="3300000" rev="6600000"/>
              </a:camera>
              <a:lightRig rig="chilly" dir="t"/>
            </a:scene3d>
            <a:sp3d extrusionH="57150" prstMaterial="softEdge">
              <a:bevelT w="0" h="0"/>
              <a:bevelB w="0" h="0"/>
              <a:extrusionClr>
                <a:schemeClr val="accent1">
                  <a:lumMod val="75000"/>
                </a:schemeClr>
              </a:extrusionClr>
              <a:contourClr>
                <a:schemeClr val="accent1">
                  <a:lumMod val="75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8" name="Freeform 2197">
              <a:extLst>
                <a:ext uri="{FF2B5EF4-FFF2-40B4-BE49-F238E27FC236}">
                  <a16:creationId xmlns:a16="http://schemas.microsoft.com/office/drawing/2014/main" id="{9A111B70-C9EE-F168-C1A6-B1FE6381CCC0}"/>
                </a:ext>
              </a:extLst>
            </p:cNvPr>
            <p:cNvSpPr/>
            <p:nvPr/>
          </p:nvSpPr>
          <p:spPr>
            <a:xfrm>
              <a:off x="1550234" y="5382938"/>
              <a:ext cx="215410" cy="242256"/>
            </a:xfrm>
            <a:custGeom>
              <a:avLst/>
              <a:gdLst>
                <a:gd name="connsiteX0" fmla="*/ 214882 w 215410"/>
                <a:gd name="connsiteY0" fmla="*/ 59512 h 242256"/>
                <a:gd name="connsiteX1" fmla="*/ 171968 w 215410"/>
                <a:gd name="connsiteY1" fmla="*/ 112329 h 242256"/>
                <a:gd name="connsiteX2" fmla="*/ 158764 w 215410"/>
                <a:gd name="connsiteY2" fmla="*/ 188254 h 242256"/>
                <a:gd name="connsiteX3" fmla="*/ 158764 w 215410"/>
                <a:gd name="connsiteY3" fmla="*/ 241071 h 242256"/>
                <a:gd name="connsiteX4" fmla="*/ 89441 w 215410"/>
                <a:gd name="connsiteY4" fmla="*/ 221265 h 242256"/>
                <a:gd name="connsiteX5" fmla="*/ 6914 w 215410"/>
                <a:gd name="connsiteY5" fmla="*/ 178351 h 242256"/>
                <a:gd name="connsiteX6" fmla="*/ 6914 w 215410"/>
                <a:gd name="connsiteY6" fmla="*/ 92522 h 242256"/>
                <a:gd name="connsiteX7" fmla="*/ 26720 w 215410"/>
                <a:gd name="connsiteY7" fmla="*/ 23200 h 242256"/>
                <a:gd name="connsiteX8" fmla="*/ 69634 w 215410"/>
                <a:gd name="connsiteY8" fmla="*/ 92 h 242256"/>
                <a:gd name="connsiteX9" fmla="*/ 138957 w 215410"/>
                <a:gd name="connsiteY9" fmla="*/ 29802 h 242256"/>
                <a:gd name="connsiteX10" fmla="*/ 214882 w 215410"/>
                <a:gd name="connsiteY10" fmla="*/ 59512 h 24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10" h="242256">
                  <a:moveTo>
                    <a:pt x="214882" y="59512"/>
                  </a:moveTo>
                  <a:cubicBezTo>
                    <a:pt x="220384" y="73266"/>
                    <a:pt x="181321" y="90872"/>
                    <a:pt x="171968" y="112329"/>
                  </a:cubicBezTo>
                  <a:cubicBezTo>
                    <a:pt x="162615" y="133786"/>
                    <a:pt x="160965" y="166797"/>
                    <a:pt x="158764" y="188254"/>
                  </a:cubicBezTo>
                  <a:cubicBezTo>
                    <a:pt x="156563" y="209711"/>
                    <a:pt x="170318" y="235569"/>
                    <a:pt x="158764" y="241071"/>
                  </a:cubicBezTo>
                  <a:cubicBezTo>
                    <a:pt x="147210" y="246573"/>
                    <a:pt x="114749" y="231718"/>
                    <a:pt x="89441" y="221265"/>
                  </a:cubicBezTo>
                  <a:cubicBezTo>
                    <a:pt x="64133" y="210812"/>
                    <a:pt x="20668" y="199808"/>
                    <a:pt x="6914" y="178351"/>
                  </a:cubicBezTo>
                  <a:cubicBezTo>
                    <a:pt x="-6840" y="156894"/>
                    <a:pt x="3613" y="118381"/>
                    <a:pt x="6914" y="92522"/>
                  </a:cubicBezTo>
                  <a:cubicBezTo>
                    <a:pt x="10215" y="66664"/>
                    <a:pt x="16267" y="38605"/>
                    <a:pt x="26720" y="23200"/>
                  </a:cubicBezTo>
                  <a:cubicBezTo>
                    <a:pt x="37173" y="7795"/>
                    <a:pt x="50928" y="-1008"/>
                    <a:pt x="69634" y="92"/>
                  </a:cubicBezTo>
                  <a:cubicBezTo>
                    <a:pt x="88340" y="1192"/>
                    <a:pt x="115299" y="19349"/>
                    <a:pt x="138957" y="29802"/>
                  </a:cubicBezTo>
                  <a:cubicBezTo>
                    <a:pt x="162615" y="40255"/>
                    <a:pt x="209380" y="45758"/>
                    <a:pt x="214882" y="59512"/>
                  </a:cubicBezTo>
                  <a:close/>
                </a:path>
              </a:pathLst>
            </a:custGeom>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9" name="Freeform 2198">
              <a:extLst>
                <a:ext uri="{FF2B5EF4-FFF2-40B4-BE49-F238E27FC236}">
                  <a16:creationId xmlns:a16="http://schemas.microsoft.com/office/drawing/2014/main" id="{94035D0F-AC86-3744-ACCE-28B54605C2C7}"/>
                </a:ext>
              </a:extLst>
            </p:cNvPr>
            <p:cNvSpPr/>
            <p:nvPr/>
          </p:nvSpPr>
          <p:spPr>
            <a:xfrm>
              <a:off x="1260574" y="5864364"/>
              <a:ext cx="386227" cy="171656"/>
            </a:xfrm>
            <a:custGeom>
              <a:avLst/>
              <a:gdLst>
                <a:gd name="connsiteX0" fmla="*/ 244280 w 386227"/>
                <a:gd name="connsiteY0" fmla="*/ 0 h 171656"/>
                <a:gd name="connsiteX1" fmla="*/ 0 w 386227"/>
                <a:gd name="connsiteY1" fmla="*/ 102333 h 171656"/>
                <a:gd name="connsiteX2" fmla="*/ 155151 w 386227"/>
                <a:gd name="connsiteY2" fmla="*/ 171656 h 171656"/>
                <a:gd name="connsiteX3" fmla="*/ 386227 w 386227"/>
                <a:gd name="connsiteY3" fmla="*/ 66021 h 171656"/>
                <a:gd name="connsiteX4" fmla="*/ 244280 w 386227"/>
                <a:gd name="connsiteY4" fmla="*/ 0 h 171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227" h="171656">
                  <a:moveTo>
                    <a:pt x="244280" y="0"/>
                  </a:moveTo>
                  <a:lnTo>
                    <a:pt x="0" y="102333"/>
                  </a:lnTo>
                  <a:lnTo>
                    <a:pt x="155151" y="171656"/>
                  </a:lnTo>
                  <a:lnTo>
                    <a:pt x="386227" y="66021"/>
                  </a:lnTo>
                  <a:lnTo>
                    <a:pt x="244280" y="0"/>
                  </a:lnTo>
                  <a:close/>
                </a:path>
              </a:pathLst>
            </a:custGeom>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0" name="Freeform 2199">
              <a:extLst>
                <a:ext uri="{FF2B5EF4-FFF2-40B4-BE49-F238E27FC236}">
                  <a16:creationId xmlns:a16="http://schemas.microsoft.com/office/drawing/2014/main" id="{E666E1E6-74DE-2155-590E-F43816E978BF}"/>
                </a:ext>
              </a:extLst>
            </p:cNvPr>
            <p:cNvSpPr/>
            <p:nvPr/>
          </p:nvSpPr>
          <p:spPr>
            <a:xfrm rot="198020">
              <a:off x="1500453" y="5867059"/>
              <a:ext cx="314973" cy="206457"/>
            </a:xfrm>
            <a:custGeom>
              <a:avLst/>
              <a:gdLst>
                <a:gd name="connsiteX0" fmla="*/ 269254 w 314973"/>
                <a:gd name="connsiteY0" fmla="*/ 0 h 206457"/>
                <a:gd name="connsiteX1" fmla="*/ 314973 w 314973"/>
                <a:gd name="connsiteY1" fmla="*/ 0 h 206457"/>
                <a:gd name="connsiteX2" fmla="*/ 314973 w 314973"/>
                <a:gd name="connsiteY2" fmla="*/ 1 h 206457"/>
                <a:gd name="connsiteX3" fmla="*/ 314973 w 314973"/>
                <a:gd name="connsiteY3" fmla="*/ 45720 h 206457"/>
                <a:gd name="connsiteX4" fmla="*/ 314973 w 314973"/>
                <a:gd name="connsiteY4" fmla="*/ 202055 h 206457"/>
                <a:gd name="connsiteX5" fmla="*/ 314325 w 314973"/>
                <a:gd name="connsiteY5" fmla="*/ 202055 h 206457"/>
                <a:gd name="connsiteX6" fmla="*/ 314325 w 314973"/>
                <a:gd name="connsiteY6" fmla="*/ 206457 h 206457"/>
                <a:gd name="connsiteX7" fmla="*/ 0 w 314973"/>
                <a:gd name="connsiteY7" fmla="*/ 206457 h 206457"/>
                <a:gd name="connsiteX8" fmla="*/ 0 w 314973"/>
                <a:gd name="connsiteY8" fmla="*/ 160738 h 206457"/>
                <a:gd name="connsiteX9" fmla="*/ 269254 w 314973"/>
                <a:gd name="connsiteY9" fmla="*/ 160738 h 206457"/>
                <a:gd name="connsiteX10" fmla="*/ 269254 w 314973"/>
                <a:gd name="connsiteY10" fmla="*/ 45720 h 206457"/>
                <a:gd name="connsiteX11" fmla="*/ 648 w 314973"/>
                <a:gd name="connsiteY11" fmla="*/ 45720 h 206457"/>
                <a:gd name="connsiteX12" fmla="*/ 648 w 314973"/>
                <a:gd name="connsiteY12" fmla="*/ 1 h 206457"/>
                <a:gd name="connsiteX13" fmla="*/ 269254 w 314973"/>
                <a:gd name="connsiteY13" fmla="*/ 1 h 2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973" h="206457">
                  <a:moveTo>
                    <a:pt x="269254" y="0"/>
                  </a:moveTo>
                  <a:lnTo>
                    <a:pt x="314973" y="0"/>
                  </a:lnTo>
                  <a:lnTo>
                    <a:pt x="314973" y="1"/>
                  </a:lnTo>
                  <a:lnTo>
                    <a:pt x="314973" y="45720"/>
                  </a:lnTo>
                  <a:lnTo>
                    <a:pt x="314973" y="202055"/>
                  </a:lnTo>
                  <a:lnTo>
                    <a:pt x="314325" y="202055"/>
                  </a:lnTo>
                  <a:lnTo>
                    <a:pt x="314325" y="206457"/>
                  </a:lnTo>
                  <a:lnTo>
                    <a:pt x="0" y="206457"/>
                  </a:lnTo>
                  <a:lnTo>
                    <a:pt x="0" y="160738"/>
                  </a:lnTo>
                  <a:lnTo>
                    <a:pt x="269254" y="160738"/>
                  </a:lnTo>
                  <a:lnTo>
                    <a:pt x="269254" y="45720"/>
                  </a:lnTo>
                  <a:lnTo>
                    <a:pt x="648" y="45720"/>
                  </a:lnTo>
                  <a:lnTo>
                    <a:pt x="648" y="1"/>
                  </a:lnTo>
                  <a:lnTo>
                    <a:pt x="269254" y="1"/>
                  </a:lnTo>
                  <a:close/>
                </a:path>
              </a:pathLst>
            </a:custGeom>
            <a:solidFill>
              <a:schemeClr val="bg1">
                <a:lumMod val="75000"/>
              </a:schemeClr>
            </a:solidFill>
            <a:ln>
              <a:noFill/>
            </a:ln>
            <a:scene3d>
              <a:camera prst="isometricRightUp">
                <a:rot lat="1800000" lon="18899998" rev="0"/>
              </a:camera>
              <a:lightRig rig="threePt" dir="t"/>
            </a:scene3d>
            <a:sp3d extrusionH="63500">
              <a:extrusionClr>
                <a:schemeClr val="bg1">
                  <a:lumMod val="95000"/>
                </a:schemeClr>
              </a:extrusionClr>
            </a:sp3d>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134" name="Group 2133">
            <a:extLst>
              <a:ext uri="{FF2B5EF4-FFF2-40B4-BE49-F238E27FC236}">
                <a16:creationId xmlns:a16="http://schemas.microsoft.com/office/drawing/2014/main" id="{6601ECEC-959E-C892-99DA-B61D8EB70681}"/>
              </a:ext>
            </a:extLst>
          </p:cNvPr>
          <p:cNvGrpSpPr/>
          <p:nvPr/>
        </p:nvGrpSpPr>
        <p:grpSpPr>
          <a:xfrm>
            <a:off x="4528902" y="1677375"/>
            <a:ext cx="598278" cy="888938"/>
            <a:chOff x="1217148" y="5382938"/>
            <a:chExt cx="598278" cy="888938"/>
          </a:xfrm>
        </p:grpSpPr>
        <p:sp>
          <p:nvSpPr>
            <p:cNvPr id="2135" name="Rectangle 2134">
              <a:extLst>
                <a:ext uri="{FF2B5EF4-FFF2-40B4-BE49-F238E27FC236}">
                  <a16:creationId xmlns:a16="http://schemas.microsoft.com/office/drawing/2014/main" id="{C5F73888-7052-B53D-0FCF-DFC66390CEDB}"/>
                </a:ext>
              </a:extLst>
            </p:cNvPr>
            <p:cNvSpPr/>
            <p:nvPr/>
          </p:nvSpPr>
          <p:spPr>
            <a:xfrm>
              <a:off x="1295453" y="6025984"/>
              <a:ext cx="45719" cy="201458"/>
            </a:xfrm>
            <a:prstGeom prst="rect">
              <a:avLst/>
            </a:prstGeom>
            <a:solidFill>
              <a:schemeClr val="bg1">
                <a:lumMod val="65000"/>
              </a:schemeClr>
            </a:solidFill>
            <a:ln>
              <a:noFill/>
            </a:ln>
            <a:scene3d>
              <a:camera prst="isometricRightUp"/>
              <a:lightRig rig="threePt" dir="t"/>
            </a:scene3d>
            <a:sp3d extrusionH="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6" name="Rectangle 2135">
              <a:extLst>
                <a:ext uri="{FF2B5EF4-FFF2-40B4-BE49-F238E27FC236}">
                  <a16:creationId xmlns:a16="http://schemas.microsoft.com/office/drawing/2014/main" id="{06E527EB-01B1-0A42-0186-7F9AF8DC1E07}"/>
                </a:ext>
              </a:extLst>
            </p:cNvPr>
            <p:cNvSpPr/>
            <p:nvPr/>
          </p:nvSpPr>
          <p:spPr>
            <a:xfrm>
              <a:off x="1414793" y="6070418"/>
              <a:ext cx="45719" cy="201458"/>
            </a:xfrm>
            <a:prstGeom prst="rect">
              <a:avLst/>
            </a:prstGeom>
            <a:solidFill>
              <a:schemeClr val="bg1">
                <a:lumMod val="65000"/>
              </a:schemeClr>
            </a:solidFill>
            <a:ln>
              <a:noFill/>
            </a:ln>
            <a:scene3d>
              <a:camera prst="isometricRightUp"/>
              <a:lightRig rig="threePt" dir="t"/>
            </a:scene3d>
            <a:sp3d extrusionH="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7" name="Rectangle 2136">
              <a:extLst>
                <a:ext uri="{FF2B5EF4-FFF2-40B4-BE49-F238E27FC236}">
                  <a16:creationId xmlns:a16="http://schemas.microsoft.com/office/drawing/2014/main" id="{DA3A86E9-A185-F2E3-9344-0C41C6CDA5E8}"/>
                </a:ext>
              </a:extLst>
            </p:cNvPr>
            <p:cNvSpPr/>
            <p:nvPr/>
          </p:nvSpPr>
          <p:spPr>
            <a:xfrm>
              <a:off x="1635341" y="5969689"/>
              <a:ext cx="45719" cy="201458"/>
            </a:xfrm>
            <a:prstGeom prst="rect">
              <a:avLst/>
            </a:prstGeom>
            <a:solidFill>
              <a:schemeClr val="bg1">
                <a:lumMod val="65000"/>
              </a:schemeClr>
            </a:solidFill>
            <a:ln>
              <a:noFill/>
            </a:ln>
            <a:scene3d>
              <a:camera prst="isometricRightUp"/>
              <a:lightRig rig="threePt" dir="t"/>
            </a:scene3d>
            <a:sp3d extrusionH="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8" name="Freeform 2137">
              <a:extLst>
                <a:ext uri="{FF2B5EF4-FFF2-40B4-BE49-F238E27FC236}">
                  <a16:creationId xmlns:a16="http://schemas.microsoft.com/office/drawing/2014/main" id="{F18B7779-EE2F-1F2C-D0B3-D2F3598D221D}"/>
                </a:ext>
              </a:extLst>
            </p:cNvPr>
            <p:cNvSpPr/>
            <p:nvPr/>
          </p:nvSpPr>
          <p:spPr>
            <a:xfrm rot="198020">
              <a:off x="1217148" y="5732507"/>
              <a:ext cx="314973" cy="206457"/>
            </a:xfrm>
            <a:custGeom>
              <a:avLst/>
              <a:gdLst>
                <a:gd name="connsiteX0" fmla="*/ 269254 w 314973"/>
                <a:gd name="connsiteY0" fmla="*/ 0 h 206457"/>
                <a:gd name="connsiteX1" fmla="*/ 314973 w 314973"/>
                <a:gd name="connsiteY1" fmla="*/ 0 h 206457"/>
                <a:gd name="connsiteX2" fmla="*/ 314973 w 314973"/>
                <a:gd name="connsiteY2" fmla="*/ 1 h 206457"/>
                <a:gd name="connsiteX3" fmla="*/ 314973 w 314973"/>
                <a:gd name="connsiteY3" fmla="*/ 45720 h 206457"/>
                <a:gd name="connsiteX4" fmla="*/ 314973 w 314973"/>
                <a:gd name="connsiteY4" fmla="*/ 202055 h 206457"/>
                <a:gd name="connsiteX5" fmla="*/ 314325 w 314973"/>
                <a:gd name="connsiteY5" fmla="*/ 202055 h 206457"/>
                <a:gd name="connsiteX6" fmla="*/ 314325 w 314973"/>
                <a:gd name="connsiteY6" fmla="*/ 206457 h 206457"/>
                <a:gd name="connsiteX7" fmla="*/ 0 w 314973"/>
                <a:gd name="connsiteY7" fmla="*/ 206457 h 206457"/>
                <a:gd name="connsiteX8" fmla="*/ 0 w 314973"/>
                <a:gd name="connsiteY8" fmla="*/ 160738 h 206457"/>
                <a:gd name="connsiteX9" fmla="*/ 269254 w 314973"/>
                <a:gd name="connsiteY9" fmla="*/ 160738 h 206457"/>
                <a:gd name="connsiteX10" fmla="*/ 269254 w 314973"/>
                <a:gd name="connsiteY10" fmla="*/ 45720 h 206457"/>
                <a:gd name="connsiteX11" fmla="*/ 648 w 314973"/>
                <a:gd name="connsiteY11" fmla="*/ 45720 h 206457"/>
                <a:gd name="connsiteX12" fmla="*/ 648 w 314973"/>
                <a:gd name="connsiteY12" fmla="*/ 1 h 206457"/>
                <a:gd name="connsiteX13" fmla="*/ 269254 w 314973"/>
                <a:gd name="connsiteY13" fmla="*/ 1 h 2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973" h="206457">
                  <a:moveTo>
                    <a:pt x="269254" y="0"/>
                  </a:moveTo>
                  <a:lnTo>
                    <a:pt x="314973" y="0"/>
                  </a:lnTo>
                  <a:lnTo>
                    <a:pt x="314973" y="1"/>
                  </a:lnTo>
                  <a:lnTo>
                    <a:pt x="314973" y="45720"/>
                  </a:lnTo>
                  <a:lnTo>
                    <a:pt x="314973" y="202055"/>
                  </a:lnTo>
                  <a:lnTo>
                    <a:pt x="314325" y="202055"/>
                  </a:lnTo>
                  <a:lnTo>
                    <a:pt x="314325" y="206457"/>
                  </a:lnTo>
                  <a:lnTo>
                    <a:pt x="0" y="206457"/>
                  </a:lnTo>
                  <a:lnTo>
                    <a:pt x="0" y="160738"/>
                  </a:lnTo>
                  <a:lnTo>
                    <a:pt x="269254" y="160738"/>
                  </a:lnTo>
                  <a:lnTo>
                    <a:pt x="269254" y="45720"/>
                  </a:lnTo>
                  <a:lnTo>
                    <a:pt x="648" y="45720"/>
                  </a:lnTo>
                  <a:lnTo>
                    <a:pt x="648" y="1"/>
                  </a:lnTo>
                  <a:lnTo>
                    <a:pt x="269254" y="1"/>
                  </a:lnTo>
                  <a:close/>
                </a:path>
              </a:pathLst>
            </a:custGeom>
            <a:solidFill>
              <a:schemeClr val="bg1">
                <a:lumMod val="75000"/>
              </a:schemeClr>
            </a:solidFill>
            <a:ln>
              <a:noFill/>
            </a:ln>
            <a:scene3d>
              <a:camera prst="isometricRightUp">
                <a:rot lat="1800000" lon="18899998" rev="0"/>
              </a:camera>
              <a:lightRig rig="threePt" dir="t"/>
            </a:scene3d>
            <a:sp3d extrusionH="63500">
              <a:extrusionClr>
                <a:schemeClr val="bg1">
                  <a:lumMod val="95000"/>
                </a:schemeClr>
              </a:extrusionClr>
            </a:sp3d>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39" name="Rounded Rectangle 2138">
              <a:extLst>
                <a:ext uri="{FF2B5EF4-FFF2-40B4-BE49-F238E27FC236}">
                  <a16:creationId xmlns:a16="http://schemas.microsoft.com/office/drawing/2014/main" id="{EA5B3EED-1CEE-C267-26A7-18AF13F704F3}"/>
                </a:ext>
              </a:extLst>
            </p:cNvPr>
            <p:cNvSpPr/>
            <p:nvPr/>
          </p:nvSpPr>
          <p:spPr>
            <a:xfrm rot="10613216">
              <a:off x="1439785" y="5419549"/>
              <a:ext cx="355049" cy="507974"/>
            </a:xfrm>
            <a:prstGeom prst="roundRect">
              <a:avLst/>
            </a:prstGeom>
            <a:solidFill>
              <a:schemeClr val="accent1">
                <a:lumMod val="60000"/>
                <a:lumOff val="40000"/>
              </a:schemeClr>
            </a:solidFill>
            <a:ln>
              <a:solidFill>
                <a:schemeClr val="accent1">
                  <a:lumMod val="75000"/>
                </a:schemeClr>
              </a:solidFill>
            </a:ln>
            <a:scene3d>
              <a:camera prst="isometricLeftDown">
                <a:rot lat="1200000" lon="2400000" rev="10200000"/>
              </a:camera>
              <a:lightRig rig="chilly" dir="t"/>
            </a:scene3d>
            <a:sp3d extrusionH="57150" prstMaterial="softEdge">
              <a:bevelT w="0" h="0"/>
              <a:bevelB w="0" h="0"/>
              <a:extrusionClr>
                <a:schemeClr val="accent1">
                  <a:lumMod val="75000"/>
                </a:schemeClr>
              </a:extrusionClr>
              <a:contourClr>
                <a:schemeClr val="accent1">
                  <a:lumMod val="75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0" name="Rectangle 2139">
              <a:extLst>
                <a:ext uri="{FF2B5EF4-FFF2-40B4-BE49-F238E27FC236}">
                  <a16:creationId xmlns:a16="http://schemas.microsoft.com/office/drawing/2014/main" id="{EAAF4012-FF8E-6A9D-BC83-73F75E0E6EEE}"/>
                </a:ext>
              </a:extLst>
            </p:cNvPr>
            <p:cNvSpPr/>
            <p:nvPr/>
          </p:nvSpPr>
          <p:spPr>
            <a:xfrm>
              <a:off x="1511696" y="5432422"/>
              <a:ext cx="211226" cy="482228"/>
            </a:xfrm>
            <a:prstGeom prst="rect">
              <a:avLst/>
            </a:prstGeom>
            <a:ln>
              <a:solidFill>
                <a:schemeClr val="accent1">
                  <a:lumMod val="75000"/>
                </a:schemeClr>
              </a:solidFill>
            </a:ln>
            <a:scene3d>
              <a:camera prst="isometricLeftDown">
                <a:rot lat="1200000" lon="2400000" rev="1020000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1" name="Rounded Rectangle 2140">
              <a:extLst>
                <a:ext uri="{FF2B5EF4-FFF2-40B4-BE49-F238E27FC236}">
                  <a16:creationId xmlns:a16="http://schemas.microsoft.com/office/drawing/2014/main" id="{2FFB7E8B-3A13-1F88-1CE1-2DAE616725CB}"/>
                </a:ext>
              </a:extLst>
            </p:cNvPr>
            <p:cNvSpPr/>
            <p:nvPr/>
          </p:nvSpPr>
          <p:spPr>
            <a:xfrm rot="10613216">
              <a:off x="1282150" y="5768196"/>
              <a:ext cx="355049" cy="363268"/>
            </a:xfrm>
            <a:prstGeom prst="roundRect">
              <a:avLst/>
            </a:prstGeom>
            <a:solidFill>
              <a:schemeClr val="accent1">
                <a:lumMod val="60000"/>
                <a:lumOff val="40000"/>
              </a:schemeClr>
            </a:solidFill>
            <a:ln>
              <a:solidFill>
                <a:schemeClr val="accent1">
                  <a:lumMod val="75000"/>
                </a:schemeClr>
              </a:solidFill>
            </a:ln>
            <a:scene3d>
              <a:camera prst="isometricOffAxis1Top">
                <a:rot lat="19200000" lon="3300000" rev="6600000"/>
              </a:camera>
              <a:lightRig rig="chilly" dir="t"/>
            </a:scene3d>
            <a:sp3d extrusionH="57150" prstMaterial="softEdge">
              <a:bevelT w="0" h="0"/>
              <a:bevelB w="0" h="0"/>
              <a:extrusionClr>
                <a:schemeClr val="accent1">
                  <a:lumMod val="75000"/>
                </a:schemeClr>
              </a:extrusionClr>
              <a:contourClr>
                <a:schemeClr val="accent1">
                  <a:lumMod val="75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2" name="Freeform 2141">
              <a:extLst>
                <a:ext uri="{FF2B5EF4-FFF2-40B4-BE49-F238E27FC236}">
                  <a16:creationId xmlns:a16="http://schemas.microsoft.com/office/drawing/2014/main" id="{C620C4EA-8647-094E-0877-D40DAC4FFA13}"/>
                </a:ext>
              </a:extLst>
            </p:cNvPr>
            <p:cNvSpPr/>
            <p:nvPr/>
          </p:nvSpPr>
          <p:spPr>
            <a:xfrm>
              <a:off x="1550234" y="5382938"/>
              <a:ext cx="215410" cy="242256"/>
            </a:xfrm>
            <a:custGeom>
              <a:avLst/>
              <a:gdLst>
                <a:gd name="connsiteX0" fmla="*/ 214882 w 215410"/>
                <a:gd name="connsiteY0" fmla="*/ 59512 h 242256"/>
                <a:gd name="connsiteX1" fmla="*/ 171968 w 215410"/>
                <a:gd name="connsiteY1" fmla="*/ 112329 h 242256"/>
                <a:gd name="connsiteX2" fmla="*/ 158764 w 215410"/>
                <a:gd name="connsiteY2" fmla="*/ 188254 h 242256"/>
                <a:gd name="connsiteX3" fmla="*/ 158764 w 215410"/>
                <a:gd name="connsiteY3" fmla="*/ 241071 h 242256"/>
                <a:gd name="connsiteX4" fmla="*/ 89441 w 215410"/>
                <a:gd name="connsiteY4" fmla="*/ 221265 h 242256"/>
                <a:gd name="connsiteX5" fmla="*/ 6914 w 215410"/>
                <a:gd name="connsiteY5" fmla="*/ 178351 h 242256"/>
                <a:gd name="connsiteX6" fmla="*/ 6914 w 215410"/>
                <a:gd name="connsiteY6" fmla="*/ 92522 h 242256"/>
                <a:gd name="connsiteX7" fmla="*/ 26720 w 215410"/>
                <a:gd name="connsiteY7" fmla="*/ 23200 h 242256"/>
                <a:gd name="connsiteX8" fmla="*/ 69634 w 215410"/>
                <a:gd name="connsiteY8" fmla="*/ 92 h 242256"/>
                <a:gd name="connsiteX9" fmla="*/ 138957 w 215410"/>
                <a:gd name="connsiteY9" fmla="*/ 29802 h 242256"/>
                <a:gd name="connsiteX10" fmla="*/ 214882 w 215410"/>
                <a:gd name="connsiteY10" fmla="*/ 59512 h 24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410" h="242256">
                  <a:moveTo>
                    <a:pt x="214882" y="59512"/>
                  </a:moveTo>
                  <a:cubicBezTo>
                    <a:pt x="220384" y="73266"/>
                    <a:pt x="181321" y="90872"/>
                    <a:pt x="171968" y="112329"/>
                  </a:cubicBezTo>
                  <a:cubicBezTo>
                    <a:pt x="162615" y="133786"/>
                    <a:pt x="160965" y="166797"/>
                    <a:pt x="158764" y="188254"/>
                  </a:cubicBezTo>
                  <a:cubicBezTo>
                    <a:pt x="156563" y="209711"/>
                    <a:pt x="170318" y="235569"/>
                    <a:pt x="158764" y="241071"/>
                  </a:cubicBezTo>
                  <a:cubicBezTo>
                    <a:pt x="147210" y="246573"/>
                    <a:pt x="114749" y="231718"/>
                    <a:pt x="89441" y="221265"/>
                  </a:cubicBezTo>
                  <a:cubicBezTo>
                    <a:pt x="64133" y="210812"/>
                    <a:pt x="20668" y="199808"/>
                    <a:pt x="6914" y="178351"/>
                  </a:cubicBezTo>
                  <a:cubicBezTo>
                    <a:pt x="-6840" y="156894"/>
                    <a:pt x="3613" y="118381"/>
                    <a:pt x="6914" y="92522"/>
                  </a:cubicBezTo>
                  <a:cubicBezTo>
                    <a:pt x="10215" y="66664"/>
                    <a:pt x="16267" y="38605"/>
                    <a:pt x="26720" y="23200"/>
                  </a:cubicBezTo>
                  <a:cubicBezTo>
                    <a:pt x="37173" y="7795"/>
                    <a:pt x="50928" y="-1008"/>
                    <a:pt x="69634" y="92"/>
                  </a:cubicBezTo>
                  <a:cubicBezTo>
                    <a:pt x="88340" y="1192"/>
                    <a:pt x="115299" y="19349"/>
                    <a:pt x="138957" y="29802"/>
                  </a:cubicBezTo>
                  <a:cubicBezTo>
                    <a:pt x="162615" y="40255"/>
                    <a:pt x="209380" y="45758"/>
                    <a:pt x="214882" y="59512"/>
                  </a:cubicBezTo>
                  <a:close/>
                </a:path>
              </a:pathLst>
            </a:custGeom>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3" name="Freeform 2142">
              <a:extLst>
                <a:ext uri="{FF2B5EF4-FFF2-40B4-BE49-F238E27FC236}">
                  <a16:creationId xmlns:a16="http://schemas.microsoft.com/office/drawing/2014/main" id="{83432441-A330-E5B1-6D8D-9412C62DEF33}"/>
                </a:ext>
              </a:extLst>
            </p:cNvPr>
            <p:cNvSpPr/>
            <p:nvPr/>
          </p:nvSpPr>
          <p:spPr>
            <a:xfrm>
              <a:off x="1260574" y="5864364"/>
              <a:ext cx="386227" cy="171656"/>
            </a:xfrm>
            <a:custGeom>
              <a:avLst/>
              <a:gdLst>
                <a:gd name="connsiteX0" fmla="*/ 244280 w 386227"/>
                <a:gd name="connsiteY0" fmla="*/ 0 h 171656"/>
                <a:gd name="connsiteX1" fmla="*/ 0 w 386227"/>
                <a:gd name="connsiteY1" fmla="*/ 102333 h 171656"/>
                <a:gd name="connsiteX2" fmla="*/ 155151 w 386227"/>
                <a:gd name="connsiteY2" fmla="*/ 171656 h 171656"/>
                <a:gd name="connsiteX3" fmla="*/ 386227 w 386227"/>
                <a:gd name="connsiteY3" fmla="*/ 66021 h 171656"/>
                <a:gd name="connsiteX4" fmla="*/ 244280 w 386227"/>
                <a:gd name="connsiteY4" fmla="*/ 0 h 171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227" h="171656">
                  <a:moveTo>
                    <a:pt x="244280" y="0"/>
                  </a:moveTo>
                  <a:lnTo>
                    <a:pt x="0" y="102333"/>
                  </a:lnTo>
                  <a:lnTo>
                    <a:pt x="155151" y="171656"/>
                  </a:lnTo>
                  <a:lnTo>
                    <a:pt x="386227" y="66021"/>
                  </a:lnTo>
                  <a:lnTo>
                    <a:pt x="244280" y="0"/>
                  </a:lnTo>
                  <a:close/>
                </a:path>
              </a:pathLst>
            </a:custGeom>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4" name="Freeform 2143">
              <a:extLst>
                <a:ext uri="{FF2B5EF4-FFF2-40B4-BE49-F238E27FC236}">
                  <a16:creationId xmlns:a16="http://schemas.microsoft.com/office/drawing/2014/main" id="{F6524416-9FDE-EA4E-C565-F24424B2E7B0}"/>
                </a:ext>
              </a:extLst>
            </p:cNvPr>
            <p:cNvSpPr/>
            <p:nvPr/>
          </p:nvSpPr>
          <p:spPr>
            <a:xfrm rot="198020">
              <a:off x="1500453" y="5867059"/>
              <a:ext cx="314973" cy="206457"/>
            </a:xfrm>
            <a:custGeom>
              <a:avLst/>
              <a:gdLst>
                <a:gd name="connsiteX0" fmla="*/ 269254 w 314973"/>
                <a:gd name="connsiteY0" fmla="*/ 0 h 206457"/>
                <a:gd name="connsiteX1" fmla="*/ 314973 w 314973"/>
                <a:gd name="connsiteY1" fmla="*/ 0 h 206457"/>
                <a:gd name="connsiteX2" fmla="*/ 314973 w 314973"/>
                <a:gd name="connsiteY2" fmla="*/ 1 h 206457"/>
                <a:gd name="connsiteX3" fmla="*/ 314973 w 314973"/>
                <a:gd name="connsiteY3" fmla="*/ 45720 h 206457"/>
                <a:gd name="connsiteX4" fmla="*/ 314973 w 314973"/>
                <a:gd name="connsiteY4" fmla="*/ 202055 h 206457"/>
                <a:gd name="connsiteX5" fmla="*/ 314325 w 314973"/>
                <a:gd name="connsiteY5" fmla="*/ 202055 h 206457"/>
                <a:gd name="connsiteX6" fmla="*/ 314325 w 314973"/>
                <a:gd name="connsiteY6" fmla="*/ 206457 h 206457"/>
                <a:gd name="connsiteX7" fmla="*/ 0 w 314973"/>
                <a:gd name="connsiteY7" fmla="*/ 206457 h 206457"/>
                <a:gd name="connsiteX8" fmla="*/ 0 w 314973"/>
                <a:gd name="connsiteY8" fmla="*/ 160738 h 206457"/>
                <a:gd name="connsiteX9" fmla="*/ 269254 w 314973"/>
                <a:gd name="connsiteY9" fmla="*/ 160738 h 206457"/>
                <a:gd name="connsiteX10" fmla="*/ 269254 w 314973"/>
                <a:gd name="connsiteY10" fmla="*/ 45720 h 206457"/>
                <a:gd name="connsiteX11" fmla="*/ 648 w 314973"/>
                <a:gd name="connsiteY11" fmla="*/ 45720 h 206457"/>
                <a:gd name="connsiteX12" fmla="*/ 648 w 314973"/>
                <a:gd name="connsiteY12" fmla="*/ 1 h 206457"/>
                <a:gd name="connsiteX13" fmla="*/ 269254 w 314973"/>
                <a:gd name="connsiteY13" fmla="*/ 1 h 2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973" h="206457">
                  <a:moveTo>
                    <a:pt x="269254" y="0"/>
                  </a:moveTo>
                  <a:lnTo>
                    <a:pt x="314973" y="0"/>
                  </a:lnTo>
                  <a:lnTo>
                    <a:pt x="314973" y="1"/>
                  </a:lnTo>
                  <a:lnTo>
                    <a:pt x="314973" y="45720"/>
                  </a:lnTo>
                  <a:lnTo>
                    <a:pt x="314973" y="202055"/>
                  </a:lnTo>
                  <a:lnTo>
                    <a:pt x="314325" y="202055"/>
                  </a:lnTo>
                  <a:lnTo>
                    <a:pt x="314325" y="206457"/>
                  </a:lnTo>
                  <a:lnTo>
                    <a:pt x="0" y="206457"/>
                  </a:lnTo>
                  <a:lnTo>
                    <a:pt x="0" y="160738"/>
                  </a:lnTo>
                  <a:lnTo>
                    <a:pt x="269254" y="160738"/>
                  </a:lnTo>
                  <a:lnTo>
                    <a:pt x="269254" y="45720"/>
                  </a:lnTo>
                  <a:lnTo>
                    <a:pt x="648" y="45720"/>
                  </a:lnTo>
                  <a:lnTo>
                    <a:pt x="648" y="1"/>
                  </a:lnTo>
                  <a:lnTo>
                    <a:pt x="269254" y="1"/>
                  </a:lnTo>
                  <a:close/>
                </a:path>
              </a:pathLst>
            </a:custGeom>
            <a:solidFill>
              <a:schemeClr val="bg1">
                <a:lumMod val="75000"/>
              </a:schemeClr>
            </a:solidFill>
            <a:ln>
              <a:noFill/>
            </a:ln>
            <a:scene3d>
              <a:camera prst="isometricRightUp">
                <a:rot lat="1800000" lon="18899998" rev="0"/>
              </a:camera>
              <a:lightRig rig="threePt" dir="t"/>
            </a:scene3d>
            <a:sp3d extrusionH="63500">
              <a:extrusionClr>
                <a:schemeClr val="bg1">
                  <a:lumMod val="95000"/>
                </a:schemeClr>
              </a:extrusionClr>
            </a:sp3d>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133" name="Group 2132">
            <a:extLst>
              <a:ext uri="{FF2B5EF4-FFF2-40B4-BE49-F238E27FC236}">
                <a16:creationId xmlns:a16="http://schemas.microsoft.com/office/drawing/2014/main" id="{8F3DA542-8A9A-8BF7-9595-F871AAB67246}"/>
              </a:ext>
            </a:extLst>
          </p:cNvPr>
          <p:cNvGrpSpPr/>
          <p:nvPr/>
        </p:nvGrpSpPr>
        <p:grpSpPr>
          <a:xfrm>
            <a:off x="3853032" y="2258313"/>
            <a:ext cx="1020072" cy="1018798"/>
            <a:chOff x="77735" y="4152496"/>
            <a:chExt cx="1020072" cy="1018798"/>
          </a:xfrm>
        </p:grpSpPr>
        <p:sp>
          <p:nvSpPr>
            <p:cNvPr id="2104" name="Freeform 2103">
              <a:extLst>
                <a:ext uri="{FF2B5EF4-FFF2-40B4-BE49-F238E27FC236}">
                  <a16:creationId xmlns:a16="http://schemas.microsoft.com/office/drawing/2014/main" id="{64979E85-CE31-8F8B-3D15-1BEA9578822D}"/>
                </a:ext>
              </a:extLst>
            </p:cNvPr>
            <p:cNvSpPr/>
            <p:nvPr/>
          </p:nvSpPr>
          <p:spPr>
            <a:xfrm>
              <a:off x="427599" y="4518075"/>
              <a:ext cx="216368" cy="185987"/>
            </a:xfrm>
            <a:custGeom>
              <a:avLst/>
              <a:gdLst>
                <a:gd name="connsiteX0" fmla="*/ 99009 w 216368"/>
                <a:gd name="connsiteY0" fmla="*/ 44491 h 185987"/>
                <a:gd name="connsiteX1" fmla="*/ 32334 w 216368"/>
                <a:gd name="connsiteY1" fmla="*/ 41 h 185987"/>
                <a:gd name="connsiteX2" fmla="*/ 584 w 216368"/>
                <a:gd name="connsiteY2" fmla="*/ 38141 h 185987"/>
                <a:gd name="connsiteX3" fmla="*/ 57734 w 216368"/>
                <a:gd name="connsiteY3" fmla="*/ 117516 h 185987"/>
                <a:gd name="connsiteX4" fmla="*/ 165684 w 216368"/>
                <a:gd name="connsiteY4" fmla="*/ 177841 h 185987"/>
                <a:gd name="connsiteX5" fmla="*/ 213309 w 216368"/>
                <a:gd name="connsiteY5" fmla="*/ 177841 h 185987"/>
                <a:gd name="connsiteX6" fmla="*/ 203784 w 216368"/>
                <a:gd name="connsiteY6" fmla="*/ 107991 h 185987"/>
                <a:gd name="connsiteX7" fmla="*/ 140284 w 216368"/>
                <a:gd name="connsiteY7" fmla="*/ 85766 h 185987"/>
                <a:gd name="connsiteX8" fmla="*/ 99009 w 216368"/>
                <a:gd name="connsiteY8" fmla="*/ 44491 h 18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368" h="185987">
                  <a:moveTo>
                    <a:pt x="99009" y="44491"/>
                  </a:moveTo>
                  <a:cubicBezTo>
                    <a:pt x="81017" y="30203"/>
                    <a:pt x="48738" y="1099"/>
                    <a:pt x="32334" y="41"/>
                  </a:cubicBezTo>
                  <a:cubicBezTo>
                    <a:pt x="15930" y="-1017"/>
                    <a:pt x="-3649" y="18562"/>
                    <a:pt x="584" y="38141"/>
                  </a:cubicBezTo>
                  <a:cubicBezTo>
                    <a:pt x="4817" y="57720"/>
                    <a:pt x="30217" y="94233"/>
                    <a:pt x="57734" y="117516"/>
                  </a:cubicBezTo>
                  <a:cubicBezTo>
                    <a:pt x="85251" y="140799"/>
                    <a:pt x="139755" y="167787"/>
                    <a:pt x="165684" y="177841"/>
                  </a:cubicBezTo>
                  <a:cubicBezTo>
                    <a:pt x="191613" y="187895"/>
                    <a:pt x="206959" y="189483"/>
                    <a:pt x="213309" y="177841"/>
                  </a:cubicBezTo>
                  <a:cubicBezTo>
                    <a:pt x="219659" y="166199"/>
                    <a:pt x="215955" y="123337"/>
                    <a:pt x="203784" y="107991"/>
                  </a:cubicBezTo>
                  <a:cubicBezTo>
                    <a:pt x="191613" y="92645"/>
                    <a:pt x="158276" y="97408"/>
                    <a:pt x="140284" y="85766"/>
                  </a:cubicBezTo>
                  <a:cubicBezTo>
                    <a:pt x="122292" y="74124"/>
                    <a:pt x="117001" y="58779"/>
                    <a:pt x="99009" y="44491"/>
                  </a:cubicBezTo>
                  <a:close/>
                </a:path>
              </a:pathLst>
            </a:custGeom>
            <a:solidFill>
              <a:srgbClr val="1F486C"/>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6" name="Freeform 2105">
              <a:extLst>
                <a:ext uri="{FF2B5EF4-FFF2-40B4-BE49-F238E27FC236}">
                  <a16:creationId xmlns:a16="http://schemas.microsoft.com/office/drawing/2014/main" id="{1F6A6289-8403-D67A-31F9-B65138B47950}"/>
                </a:ext>
              </a:extLst>
            </p:cNvPr>
            <p:cNvSpPr/>
            <p:nvPr/>
          </p:nvSpPr>
          <p:spPr>
            <a:xfrm>
              <a:off x="535783" y="4401625"/>
              <a:ext cx="89826" cy="122437"/>
            </a:xfrm>
            <a:custGeom>
              <a:avLst/>
              <a:gdLst>
                <a:gd name="connsiteX0" fmla="*/ 88986 w 89826"/>
                <a:gd name="connsiteY0" fmla="*/ 35150 h 122437"/>
                <a:gd name="connsiteX1" fmla="*/ 35011 w 89826"/>
                <a:gd name="connsiteY1" fmla="*/ 225 h 122437"/>
                <a:gd name="connsiteX2" fmla="*/ 19136 w 89826"/>
                <a:gd name="connsiteY2" fmla="*/ 22450 h 122437"/>
                <a:gd name="connsiteX3" fmla="*/ 22311 w 89826"/>
                <a:gd name="connsiteY3" fmla="*/ 66900 h 122437"/>
                <a:gd name="connsiteX4" fmla="*/ 86 w 89826"/>
                <a:gd name="connsiteY4" fmla="*/ 111350 h 122437"/>
                <a:gd name="connsiteX5" fmla="*/ 31836 w 89826"/>
                <a:gd name="connsiteY5" fmla="*/ 120875 h 122437"/>
                <a:gd name="connsiteX6" fmla="*/ 66761 w 89826"/>
                <a:gd name="connsiteY6" fmla="*/ 85950 h 122437"/>
                <a:gd name="connsiteX7" fmla="*/ 88986 w 89826"/>
                <a:gd name="connsiteY7" fmla="*/ 35150 h 12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826" h="122437">
                  <a:moveTo>
                    <a:pt x="88986" y="35150"/>
                  </a:moveTo>
                  <a:cubicBezTo>
                    <a:pt x="83694" y="20863"/>
                    <a:pt x="46653" y="2342"/>
                    <a:pt x="35011" y="225"/>
                  </a:cubicBezTo>
                  <a:cubicBezTo>
                    <a:pt x="23369" y="-1892"/>
                    <a:pt x="21253" y="11338"/>
                    <a:pt x="19136" y="22450"/>
                  </a:cubicBezTo>
                  <a:cubicBezTo>
                    <a:pt x="17019" y="33562"/>
                    <a:pt x="25486" y="52083"/>
                    <a:pt x="22311" y="66900"/>
                  </a:cubicBezTo>
                  <a:cubicBezTo>
                    <a:pt x="19136" y="81717"/>
                    <a:pt x="-1501" y="102354"/>
                    <a:pt x="86" y="111350"/>
                  </a:cubicBezTo>
                  <a:cubicBezTo>
                    <a:pt x="1673" y="120346"/>
                    <a:pt x="20723" y="125108"/>
                    <a:pt x="31836" y="120875"/>
                  </a:cubicBezTo>
                  <a:cubicBezTo>
                    <a:pt x="42948" y="116642"/>
                    <a:pt x="60411" y="99708"/>
                    <a:pt x="66761" y="85950"/>
                  </a:cubicBezTo>
                  <a:cubicBezTo>
                    <a:pt x="73111" y="72192"/>
                    <a:pt x="94278" y="49437"/>
                    <a:pt x="88986" y="35150"/>
                  </a:cubicBezTo>
                  <a:close/>
                </a:path>
              </a:pathLst>
            </a:cu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0" name="Freeform 2109">
              <a:extLst>
                <a:ext uri="{FF2B5EF4-FFF2-40B4-BE49-F238E27FC236}">
                  <a16:creationId xmlns:a16="http://schemas.microsoft.com/office/drawing/2014/main" id="{AD9F1AA9-43EE-BE81-4A43-DE271A64C1DC}"/>
                </a:ext>
              </a:extLst>
            </p:cNvPr>
            <p:cNvSpPr/>
            <p:nvPr/>
          </p:nvSpPr>
          <p:spPr>
            <a:xfrm>
              <a:off x="621457" y="4448266"/>
              <a:ext cx="223660" cy="187943"/>
            </a:xfrm>
            <a:custGeom>
              <a:avLst/>
              <a:gdLst>
                <a:gd name="connsiteX0" fmla="*/ 133751 w 223660"/>
                <a:gd name="connsiteY0" fmla="*/ 53975 h 187943"/>
                <a:gd name="connsiteX1" fmla="*/ 222651 w 223660"/>
                <a:gd name="connsiteY1" fmla="*/ 155575 h 187943"/>
                <a:gd name="connsiteX2" fmla="*/ 175026 w 223660"/>
                <a:gd name="connsiteY2" fmla="*/ 187325 h 187943"/>
                <a:gd name="connsiteX3" fmla="*/ 73426 w 223660"/>
                <a:gd name="connsiteY3" fmla="*/ 133350 h 187943"/>
                <a:gd name="connsiteX4" fmla="*/ 401 w 223660"/>
                <a:gd name="connsiteY4" fmla="*/ 60325 h 187943"/>
                <a:gd name="connsiteX5" fmla="*/ 48026 w 223660"/>
                <a:gd name="connsiteY5" fmla="*/ 0 h 187943"/>
                <a:gd name="connsiteX6" fmla="*/ 133751 w 223660"/>
                <a:gd name="connsiteY6" fmla="*/ 53975 h 18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60" h="187943">
                  <a:moveTo>
                    <a:pt x="133751" y="53975"/>
                  </a:moveTo>
                  <a:cubicBezTo>
                    <a:pt x="162855" y="79904"/>
                    <a:pt x="215772" y="133350"/>
                    <a:pt x="222651" y="155575"/>
                  </a:cubicBezTo>
                  <a:cubicBezTo>
                    <a:pt x="229530" y="177800"/>
                    <a:pt x="199897" y="191029"/>
                    <a:pt x="175026" y="187325"/>
                  </a:cubicBezTo>
                  <a:cubicBezTo>
                    <a:pt x="150155" y="183621"/>
                    <a:pt x="102530" y="154517"/>
                    <a:pt x="73426" y="133350"/>
                  </a:cubicBezTo>
                  <a:cubicBezTo>
                    <a:pt x="44322" y="112183"/>
                    <a:pt x="4634" y="82550"/>
                    <a:pt x="401" y="60325"/>
                  </a:cubicBezTo>
                  <a:cubicBezTo>
                    <a:pt x="-3832" y="38100"/>
                    <a:pt x="26330" y="0"/>
                    <a:pt x="48026" y="0"/>
                  </a:cubicBezTo>
                  <a:cubicBezTo>
                    <a:pt x="69722" y="0"/>
                    <a:pt x="104647" y="28046"/>
                    <a:pt x="133751" y="53975"/>
                  </a:cubicBezTo>
                  <a:close/>
                </a:path>
              </a:pathLst>
            </a:custGeom>
            <a:solidFill>
              <a:srgbClr val="1F486C"/>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9" name="Freeform 2108">
              <a:extLst>
                <a:ext uri="{FF2B5EF4-FFF2-40B4-BE49-F238E27FC236}">
                  <a16:creationId xmlns:a16="http://schemas.microsoft.com/office/drawing/2014/main" id="{1E383301-A836-5BE1-2A29-C3BA853352F1}"/>
                </a:ext>
              </a:extLst>
            </p:cNvPr>
            <p:cNvSpPr/>
            <p:nvPr/>
          </p:nvSpPr>
          <p:spPr>
            <a:xfrm>
              <a:off x="563287" y="4371903"/>
              <a:ext cx="318940" cy="337903"/>
            </a:xfrm>
            <a:custGeom>
              <a:avLst/>
              <a:gdLst>
                <a:gd name="connsiteX0" fmla="*/ 36346 w 318940"/>
                <a:gd name="connsiteY0" fmla="*/ 88 h 337903"/>
                <a:gd name="connsiteX1" fmla="*/ 60952 w 318940"/>
                <a:gd name="connsiteY1" fmla="*/ 34354 h 337903"/>
                <a:gd name="connsiteX2" fmla="*/ 65384 w 318940"/>
                <a:gd name="connsiteY2" fmla="*/ 42739 h 337903"/>
                <a:gd name="connsiteX3" fmla="*/ 64921 w 318940"/>
                <a:gd name="connsiteY3" fmla="*/ 41438 h 337903"/>
                <a:gd name="connsiteX4" fmla="*/ 166521 w 318940"/>
                <a:gd name="connsiteY4" fmla="*/ 70013 h 337903"/>
                <a:gd name="connsiteX5" fmla="*/ 223671 w 318940"/>
                <a:gd name="connsiteY5" fmla="*/ 54138 h 337903"/>
                <a:gd name="connsiteX6" fmla="*/ 255421 w 318940"/>
                <a:gd name="connsiteY6" fmla="*/ 114463 h 337903"/>
                <a:gd name="connsiteX7" fmla="*/ 318921 w 318940"/>
                <a:gd name="connsiteY7" fmla="*/ 209713 h 337903"/>
                <a:gd name="connsiteX8" fmla="*/ 261771 w 318940"/>
                <a:gd name="connsiteY8" fmla="*/ 260513 h 337903"/>
                <a:gd name="connsiteX9" fmla="*/ 217321 w 318940"/>
                <a:gd name="connsiteY9" fmla="*/ 228763 h 337903"/>
                <a:gd name="connsiteX10" fmla="*/ 176840 w 318940"/>
                <a:gd name="connsiteY10" fmla="*/ 186695 h 337903"/>
                <a:gd name="connsiteX11" fmla="*/ 144040 w 318940"/>
                <a:gd name="connsiteY11" fmla="*/ 147707 h 337903"/>
                <a:gd name="connsiteX12" fmla="*/ 144296 w 318940"/>
                <a:gd name="connsiteY12" fmla="*/ 149070 h 337903"/>
                <a:gd name="connsiteX13" fmla="*/ 163346 w 318940"/>
                <a:gd name="connsiteY13" fmla="*/ 277194 h 337903"/>
                <a:gd name="connsiteX14" fmla="*/ 93496 w 318940"/>
                <a:gd name="connsiteY14" fmla="*/ 330827 h 337903"/>
                <a:gd name="connsiteX15" fmla="*/ 49046 w 318940"/>
                <a:gd name="connsiteY15" fmla="*/ 327847 h 337903"/>
                <a:gd name="connsiteX16" fmla="*/ 49046 w 318940"/>
                <a:gd name="connsiteY16" fmla="*/ 244418 h 337903"/>
                <a:gd name="connsiteX17" fmla="*/ 10946 w 318940"/>
                <a:gd name="connsiteY17" fmla="*/ 178866 h 337903"/>
                <a:gd name="connsiteX18" fmla="*/ 1421 w 318940"/>
                <a:gd name="connsiteY18" fmla="*/ 59681 h 337903"/>
                <a:gd name="connsiteX19" fmla="*/ 36346 w 318940"/>
                <a:gd name="connsiteY19" fmla="*/ 88 h 33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8940" h="337903">
                  <a:moveTo>
                    <a:pt x="36346" y="88"/>
                  </a:moveTo>
                  <a:cubicBezTo>
                    <a:pt x="43225" y="1082"/>
                    <a:pt x="52221" y="17470"/>
                    <a:pt x="60952" y="34354"/>
                  </a:cubicBezTo>
                  <a:lnTo>
                    <a:pt x="65384" y="42739"/>
                  </a:lnTo>
                  <a:lnTo>
                    <a:pt x="64921" y="41438"/>
                  </a:lnTo>
                  <a:cubicBezTo>
                    <a:pt x="70213" y="30325"/>
                    <a:pt x="140063" y="67896"/>
                    <a:pt x="166521" y="70013"/>
                  </a:cubicBezTo>
                  <a:cubicBezTo>
                    <a:pt x="192979" y="72130"/>
                    <a:pt x="208854" y="46730"/>
                    <a:pt x="223671" y="54138"/>
                  </a:cubicBezTo>
                  <a:cubicBezTo>
                    <a:pt x="238488" y="61546"/>
                    <a:pt x="239546" y="88534"/>
                    <a:pt x="255421" y="114463"/>
                  </a:cubicBezTo>
                  <a:cubicBezTo>
                    <a:pt x="271296" y="140392"/>
                    <a:pt x="317863" y="185371"/>
                    <a:pt x="318921" y="209713"/>
                  </a:cubicBezTo>
                  <a:cubicBezTo>
                    <a:pt x="319979" y="234055"/>
                    <a:pt x="278704" y="257338"/>
                    <a:pt x="261771" y="260513"/>
                  </a:cubicBezTo>
                  <a:cubicBezTo>
                    <a:pt x="244838" y="263688"/>
                    <a:pt x="238488" y="249401"/>
                    <a:pt x="217321" y="228763"/>
                  </a:cubicBezTo>
                  <a:cubicBezTo>
                    <a:pt x="206738" y="218445"/>
                    <a:pt x="191921" y="203231"/>
                    <a:pt x="176840" y="186695"/>
                  </a:cubicBezTo>
                  <a:lnTo>
                    <a:pt x="144040" y="147707"/>
                  </a:lnTo>
                  <a:lnTo>
                    <a:pt x="144296" y="149070"/>
                  </a:lnTo>
                  <a:cubicBezTo>
                    <a:pt x="150646" y="182342"/>
                    <a:pt x="171813" y="246901"/>
                    <a:pt x="163346" y="277194"/>
                  </a:cubicBezTo>
                  <a:cubicBezTo>
                    <a:pt x="154879" y="307487"/>
                    <a:pt x="112546" y="322385"/>
                    <a:pt x="93496" y="330827"/>
                  </a:cubicBezTo>
                  <a:cubicBezTo>
                    <a:pt x="74446" y="339270"/>
                    <a:pt x="56454" y="342249"/>
                    <a:pt x="49046" y="327847"/>
                  </a:cubicBezTo>
                  <a:cubicBezTo>
                    <a:pt x="41638" y="313446"/>
                    <a:pt x="55396" y="269248"/>
                    <a:pt x="49046" y="244418"/>
                  </a:cubicBezTo>
                  <a:cubicBezTo>
                    <a:pt x="42696" y="219588"/>
                    <a:pt x="18883" y="209655"/>
                    <a:pt x="10946" y="178866"/>
                  </a:cubicBezTo>
                  <a:cubicBezTo>
                    <a:pt x="3009" y="148077"/>
                    <a:pt x="-2812" y="89477"/>
                    <a:pt x="1421" y="59681"/>
                  </a:cubicBezTo>
                  <a:cubicBezTo>
                    <a:pt x="5654" y="29885"/>
                    <a:pt x="22588" y="-1899"/>
                    <a:pt x="36346" y="88"/>
                  </a:cubicBezTo>
                  <a:close/>
                </a:path>
              </a:pathLst>
            </a:custGeom>
            <a:solidFill>
              <a:schemeClr val="accent5">
                <a:lumMod val="50000"/>
              </a:schemeClr>
            </a:solidFill>
            <a:ln w="63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03" name="Group 2102">
              <a:extLst>
                <a:ext uri="{FF2B5EF4-FFF2-40B4-BE49-F238E27FC236}">
                  <a16:creationId xmlns:a16="http://schemas.microsoft.com/office/drawing/2014/main" id="{CB4106FF-2737-9CF8-3C36-1D14CBF5C3B3}"/>
                </a:ext>
              </a:extLst>
            </p:cNvPr>
            <p:cNvGrpSpPr/>
            <p:nvPr/>
          </p:nvGrpSpPr>
          <p:grpSpPr>
            <a:xfrm>
              <a:off x="77735" y="4555324"/>
              <a:ext cx="1020072" cy="615970"/>
              <a:chOff x="80162" y="4397808"/>
              <a:chExt cx="1020072" cy="615970"/>
            </a:xfrm>
          </p:grpSpPr>
          <p:sp>
            <p:nvSpPr>
              <p:cNvPr id="2102" name="Freeform 2101">
                <a:extLst>
                  <a:ext uri="{FF2B5EF4-FFF2-40B4-BE49-F238E27FC236}">
                    <a16:creationId xmlns:a16="http://schemas.microsoft.com/office/drawing/2014/main" id="{B9F9EDEE-5670-C651-C7AB-88682EE47528}"/>
                  </a:ext>
                </a:extLst>
              </p:cNvPr>
              <p:cNvSpPr/>
              <p:nvPr/>
            </p:nvSpPr>
            <p:spPr>
              <a:xfrm>
                <a:off x="939347" y="4407203"/>
                <a:ext cx="144499" cy="125797"/>
              </a:xfrm>
              <a:custGeom>
                <a:avLst/>
                <a:gdLst>
                  <a:gd name="connsiteX0" fmla="*/ 61751 w 144499"/>
                  <a:gd name="connsiteY0" fmla="*/ 17323 h 125797"/>
                  <a:gd name="connsiteX1" fmla="*/ 59935 w 144499"/>
                  <a:gd name="connsiteY1" fmla="*/ 18275 h 125797"/>
                  <a:gd name="connsiteX2" fmla="*/ 59302 w 144499"/>
                  <a:gd name="connsiteY2" fmla="*/ 18576 h 125797"/>
                  <a:gd name="connsiteX3" fmla="*/ 61554 w 144499"/>
                  <a:gd name="connsiteY3" fmla="*/ 18012 h 125797"/>
                  <a:gd name="connsiteX4" fmla="*/ 94412 w 144499"/>
                  <a:gd name="connsiteY4" fmla="*/ 0 h 125797"/>
                  <a:gd name="connsiteX5" fmla="*/ 92995 w 144499"/>
                  <a:gd name="connsiteY5" fmla="*/ 770 h 125797"/>
                  <a:gd name="connsiteX6" fmla="*/ 94528 w 144499"/>
                  <a:gd name="connsiteY6" fmla="*/ 303 h 125797"/>
                  <a:gd name="connsiteX7" fmla="*/ 129205 w 144499"/>
                  <a:gd name="connsiteY7" fmla="*/ 19647 h 125797"/>
                  <a:gd name="connsiteX8" fmla="*/ 130681 w 144499"/>
                  <a:gd name="connsiteY8" fmla="*/ 26663 h 125797"/>
                  <a:gd name="connsiteX9" fmla="*/ 134449 w 144499"/>
                  <a:gd name="connsiteY9" fmla="*/ 28296 h 125797"/>
                  <a:gd name="connsiteX10" fmla="*/ 144003 w 144499"/>
                  <a:gd name="connsiteY10" fmla="*/ 40082 h 125797"/>
                  <a:gd name="connsiteX11" fmla="*/ 100012 w 144499"/>
                  <a:gd name="connsiteY11" fmla="*/ 124766 h 125797"/>
                  <a:gd name="connsiteX12" fmla="*/ 20827 w 144499"/>
                  <a:gd name="connsiteY12" fmla="*/ 109084 h 125797"/>
                  <a:gd name="connsiteX13" fmla="*/ 3231 w 144499"/>
                  <a:gd name="connsiteY13" fmla="*/ 46355 h 125797"/>
                  <a:gd name="connsiteX14" fmla="*/ 32925 w 144499"/>
                  <a:gd name="connsiteY14" fmla="*/ 25183 h 125797"/>
                  <a:gd name="connsiteX15" fmla="*/ 37619 w 144499"/>
                  <a:gd name="connsiteY15" fmla="*/ 24008 h 125797"/>
                  <a:gd name="connsiteX16" fmla="*/ 38724 w 144499"/>
                  <a:gd name="connsiteY16" fmla="*/ 23247 h 125797"/>
                  <a:gd name="connsiteX17" fmla="*/ 61708 w 144499"/>
                  <a:gd name="connsiteY17" fmla="*/ 12877 h 125797"/>
                  <a:gd name="connsiteX18" fmla="*/ 73861 w 144499"/>
                  <a:gd name="connsiteY18" fmla="*/ 8013 h 125797"/>
                  <a:gd name="connsiteX19" fmla="*/ 77497 w 144499"/>
                  <a:gd name="connsiteY19" fmla="*/ 5491 h 125797"/>
                  <a:gd name="connsiteX20" fmla="*/ 89888 w 144499"/>
                  <a:gd name="connsiteY20" fmla="*/ 1716 h 12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4499" h="125797">
                    <a:moveTo>
                      <a:pt x="61751" y="17323"/>
                    </a:moveTo>
                    <a:lnTo>
                      <a:pt x="59935" y="18275"/>
                    </a:lnTo>
                    <a:lnTo>
                      <a:pt x="59302" y="18576"/>
                    </a:lnTo>
                    <a:lnTo>
                      <a:pt x="61554" y="18012"/>
                    </a:lnTo>
                    <a:close/>
                    <a:moveTo>
                      <a:pt x="94412" y="0"/>
                    </a:moveTo>
                    <a:lnTo>
                      <a:pt x="92995" y="770"/>
                    </a:lnTo>
                    <a:lnTo>
                      <a:pt x="94528" y="303"/>
                    </a:lnTo>
                    <a:cubicBezTo>
                      <a:pt x="106086" y="-417"/>
                      <a:pt x="124354" y="7554"/>
                      <a:pt x="129205" y="19647"/>
                    </a:cubicBezTo>
                    <a:lnTo>
                      <a:pt x="130681" y="26663"/>
                    </a:lnTo>
                    <a:lnTo>
                      <a:pt x="134449" y="28296"/>
                    </a:lnTo>
                    <a:cubicBezTo>
                      <a:pt x="139421" y="31587"/>
                      <a:pt x="142903" y="35508"/>
                      <a:pt x="144003" y="40082"/>
                    </a:cubicBezTo>
                    <a:cubicBezTo>
                      <a:pt x="148402" y="58378"/>
                      <a:pt x="122740" y="121107"/>
                      <a:pt x="100012" y="124766"/>
                    </a:cubicBezTo>
                    <a:cubicBezTo>
                      <a:pt x="77283" y="128425"/>
                      <a:pt x="36958" y="122152"/>
                      <a:pt x="20827" y="109084"/>
                    </a:cubicBezTo>
                    <a:cubicBezTo>
                      <a:pt x="4697" y="96015"/>
                      <a:pt x="-5568" y="62037"/>
                      <a:pt x="3231" y="46355"/>
                    </a:cubicBezTo>
                    <a:cubicBezTo>
                      <a:pt x="7630" y="38514"/>
                      <a:pt x="19361" y="30934"/>
                      <a:pt x="32925" y="25183"/>
                    </a:cubicBezTo>
                    <a:lnTo>
                      <a:pt x="37619" y="24008"/>
                    </a:lnTo>
                    <a:lnTo>
                      <a:pt x="38724" y="23247"/>
                    </a:lnTo>
                    <a:cubicBezTo>
                      <a:pt x="45134" y="19990"/>
                      <a:pt x="53457" y="16321"/>
                      <a:pt x="61708" y="12877"/>
                    </a:cubicBezTo>
                    <a:lnTo>
                      <a:pt x="73861" y="8013"/>
                    </a:lnTo>
                    <a:lnTo>
                      <a:pt x="77497" y="5491"/>
                    </a:lnTo>
                    <a:lnTo>
                      <a:pt x="89888" y="1716"/>
                    </a:lnTo>
                    <a:close/>
                  </a:path>
                </a:pathLst>
              </a:custGeom>
              <a:solidFill>
                <a:srgbClr val="FFB287"/>
              </a:solidFill>
              <a:ln>
                <a:solidFill>
                  <a:srgbClr val="FFB28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93" name="Freeform 2092">
                <a:extLst>
                  <a:ext uri="{FF2B5EF4-FFF2-40B4-BE49-F238E27FC236}">
                    <a16:creationId xmlns:a16="http://schemas.microsoft.com/office/drawing/2014/main" id="{232BA1DB-03CB-9E66-4ACE-8AF1BB9F2019}"/>
                  </a:ext>
                </a:extLst>
              </p:cNvPr>
              <p:cNvSpPr/>
              <p:nvPr/>
            </p:nvSpPr>
            <p:spPr>
              <a:xfrm>
                <a:off x="466736" y="4573623"/>
                <a:ext cx="112276" cy="74727"/>
              </a:xfrm>
              <a:custGeom>
                <a:avLst/>
                <a:gdLst>
                  <a:gd name="connsiteX0" fmla="*/ 109101 w 112276"/>
                  <a:gd name="connsiteY0" fmla="*/ 403 h 74727"/>
                  <a:gd name="connsiteX1" fmla="*/ 13851 w 112276"/>
                  <a:gd name="connsiteY1" fmla="*/ 38503 h 74727"/>
                  <a:gd name="connsiteX2" fmla="*/ 7501 w 112276"/>
                  <a:gd name="connsiteY2" fmla="*/ 73428 h 74727"/>
                  <a:gd name="connsiteX3" fmla="*/ 80526 w 112276"/>
                  <a:gd name="connsiteY3" fmla="*/ 63903 h 74727"/>
                  <a:gd name="connsiteX4" fmla="*/ 109101 w 112276"/>
                  <a:gd name="connsiteY4" fmla="*/ 403 h 74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76" h="74727">
                    <a:moveTo>
                      <a:pt x="109101" y="403"/>
                    </a:moveTo>
                    <a:cubicBezTo>
                      <a:pt x="97988" y="-3830"/>
                      <a:pt x="30784" y="26332"/>
                      <a:pt x="13851" y="38503"/>
                    </a:cubicBezTo>
                    <a:cubicBezTo>
                      <a:pt x="-3082" y="50674"/>
                      <a:pt x="-3612" y="69195"/>
                      <a:pt x="7501" y="73428"/>
                    </a:cubicBezTo>
                    <a:cubicBezTo>
                      <a:pt x="18613" y="77661"/>
                      <a:pt x="60947" y="70782"/>
                      <a:pt x="80526" y="63903"/>
                    </a:cubicBezTo>
                    <a:cubicBezTo>
                      <a:pt x="100105" y="57024"/>
                      <a:pt x="120214" y="4636"/>
                      <a:pt x="109101" y="403"/>
                    </a:cubicBezTo>
                    <a:close/>
                  </a:path>
                </a:pathLst>
              </a:custGeom>
              <a:solidFill>
                <a:srgbClr val="FFB287"/>
              </a:solidFill>
              <a:ln>
                <a:solidFill>
                  <a:srgbClr val="FFB2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2" name="Freeform 2091">
                <a:extLst>
                  <a:ext uri="{FF2B5EF4-FFF2-40B4-BE49-F238E27FC236}">
                    <a16:creationId xmlns:a16="http://schemas.microsoft.com/office/drawing/2014/main" id="{391671A8-BC8E-799B-A77E-CFE5E1BAF81F}"/>
                  </a:ext>
                </a:extLst>
              </p:cNvPr>
              <p:cNvSpPr/>
              <p:nvPr/>
            </p:nvSpPr>
            <p:spPr>
              <a:xfrm>
                <a:off x="546914" y="4454993"/>
                <a:ext cx="327209" cy="138136"/>
              </a:xfrm>
              <a:custGeom>
                <a:avLst/>
                <a:gdLst>
                  <a:gd name="connsiteX0" fmla="*/ 326654 w 327209"/>
                  <a:gd name="connsiteY0" fmla="*/ 750 h 138136"/>
                  <a:gd name="connsiteX1" fmla="*/ 199654 w 327209"/>
                  <a:gd name="connsiteY1" fmla="*/ 13450 h 138136"/>
                  <a:gd name="connsiteX2" fmla="*/ 148854 w 327209"/>
                  <a:gd name="connsiteY2" fmla="*/ 51550 h 138136"/>
                  <a:gd name="connsiteX3" fmla="*/ 2804 w 327209"/>
                  <a:gd name="connsiteY3" fmla="*/ 111875 h 138136"/>
                  <a:gd name="connsiteX4" fmla="*/ 63129 w 327209"/>
                  <a:gd name="connsiteY4" fmla="*/ 137275 h 138136"/>
                  <a:gd name="connsiteX5" fmla="*/ 190129 w 327209"/>
                  <a:gd name="connsiteY5" fmla="*/ 83300 h 138136"/>
                  <a:gd name="connsiteX6" fmla="*/ 244104 w 327209"/>
                  <a:gd name="connsiteY6" fmla="*/ 32500 h 138136"/>
                  <a:gd name="connsiteX7" fmla="*/ 326654 w 327209"/>
                  <a:gd name="connsiteY7" fmla="*/ 750 h 13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209" h="138136">
                    <a:moveTo>
                      <a:pt x="326654" y="750"/>
                    </a:moveTo>
                    <a:cubicBezTo>
                      <a:pt x="319246" y="-2425"/>
                      <a:pt x="229287" y="4983"/>
                      <a:pt x="199654" y="13450"/>
                    </a:cubicBezTo>
                    <a:cubicBezTo>
                      <a:pt x="170021" y="21917"/>
                      <a:pt x="181662" y="35146"/>
                      <a:pt x="148854" y="51550"/>
                    </a:cubicBezTo>
                    <a:cubicBezTo>
                      <a:pt x="116046" y="67954"/>
                      <a:pt x="17091" y="97588"/>
                      <a:pt x="2804" y="111875"/>
                    </a:cubicBezTo>
                    <a:cubicBezTo>
                      <a:pt x="-11483" y="126162"/>
                      <a:pt x="31908" y="142037"/>
                      <a:pt x="63129" y="137275"/>
                    </a:cubicBezTo>
                    <a:cubicBezTo>
                      <a:pt x="94350" y="132513"/>
                      <a:pt x="159967" y="100762"/>
                      <a:pt x="190129" y="83300"/>
                    </a:cubicBezTo>
                    <a:cubicBezTo>
                      <a:pt x="220291" y="65838"/>
                      <a:pt x="222937" y="44671"/>
                      <a:pt x="244104" y="32500"/>
                    </a:cubicBezTo>
                    <a:cubicBezTo>
                      <a:pt x="265271" y="20329"/>
                      <a:pt x="334062" y="3925"/>
                      <a:pt x="326654" y="750"/>
                    </a:cubicBezTo>
                    <a:close/>
                  </a:path>
                </a:pathLst>
              </a:custGeom>
              <a:solidFill>
                <a:schemeClr val="accent5">
                  <a:lumMod val="75000"/>
                </a:schemeClr>
              </a:solidFill>
              <a:ln w="63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1" name="Freeform 2080">
                <a:extLst>
                  <a:ext uri="{FF2B5EF4-FFF2-40B4-BE49-F238E27FC236}">
                    <a16:creationId xmlns:a16="http://schemas.microsoft.com/office/drawing/2014/main" id="{24660AAB-3671-C4B0-BC61-00BB60061F6D}"/>
                  </a:ext>
                </a:extLst>
              </p:cNvPr>
              <p:cNvSpPr/>
              <p:nvPr/>
            </p:nvSpPr>
            <p:spPr>
              <a:xfrm rot="1486441">
                <a:off x="300600" y="4896928"/>
                <a:ext cx="99222" cy="102959"/>
              </a:xfrm>
              <a:custGeom>
                <a:avLst/>
                <a:gdLst>
                  <a:gd name="connsiteX0" fmla="*/ 122567 w 123376"/>
                  <a:gd name="connsiteY0" fmla="*/ 95 h 80131"/>
                  <a:gd name="connsiteX1" fmla="*/ 1917 w 123376"/>
                  <a:gd name="connsiteY1" fmla="*/ 63595 h 80131"/>
                  <a:gd name="connsiteX2" fmla="*/ 52717 w 123376"/>
                  <a:gd name="connsiteY2" fmla="*/ 79470 h 80131"/>
                  <a:gd name="connsiteX3" fmla="*/ 122567 w 123376"/>
                  <a:gd name="connsiteY3" fmla="*/ 95 h 80131"/>
                </a:gdLst>
                <a:ahLst/>
                <a:cxnLst>
                  <a:cxn ang="0">
                    <a:pos x="connsiteX0" y="connsiteY0"/>
                  </a:cxn>
                  <a:cxn ang="0">
                    <a:pos x="connsiteX1" y="connsiteY1"/>
                  </a:cxn>
                  <a:cxn ang="0">
                    <a:pos x="connsiteX2" y="connsiteY2"/>
                  </a:cxn>
                  <a:cxn ang="0">
                    <a:pos x="connsiteX3" y="connsiteY3"/>
                  </a:cxn>
                </a:cxnLst>
                <a:rect l="l" t="t" r="r" b="b"/>
                <a:pathLst>
                  <a:path w="123376" h="80131">
                    <a:moveTo>
                      <a:pt x="122567" y="95"/>
                    </a:moveTo>
                    <a:cubicBezTo>
                      <a:pt x="114100" y="-2551"/>
                      <a:pt x="13559" y="50366"/>
                      <a:pt x="1917" y="63595"/>
                    </a:cubicBezTo>
                    <a:cubicBezTo>
                      <a:pt x="-9725" y="76824"/>
                      <a:pt x="34725" y="82116"/>
                      <a:pt x="52717" y="79470"/>
                    </a:cubicBezTo>
                    <a:cubicBezTo>
                      <a:pt x="70709" y="76824"/>
                      <a:pt x="131034" y="2741"/>
                      <a:pt x="122567" y="95"/>
                    </a:cubicBezTo>
                    <a:close/>
                  </a:path>
                </a:pathLst>
              </a:custGeom>
              <a:solidFill>
                <a:srgbClr val="ED96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7" name="Freeform 2076">
                <a:extLst>
                  <a:ext uri="{FF2B5EF4-FFF2-40B4-BE49-F238E27FC236}">
                    <a16:creationId xmlns:a16="http://schemas.microsoft.com/office/drawing/2014/main" id="{E136A105-8043-E2BC-75DE-DCA469E8BA7E}"/>
                  </a:ext>
                </a:extLst>
              </p:cNvPr>
              <p:cNvSpPr/>
              <p:nvPr/>
            </p:nvSpPr>
            <p:spPr>
              <a:xfrm rot="1486441">
                <a:off x="197808" y="4789265"/>
                <a:ext cx="99222" cy="80131"/>
              </a:xfrm>
              <a:custGeom>
                <a:avLst/>
                <a:gdLst>
                  <a:gd name="connsiteX0" fmla="*/ 122567 w 123376"/>
                  <a:gd name="connsiteY0" fmla="*/ 95 h 80131"/>
                  <a:gd name="connsiteX1" fmla="*/ 1917 w 123376"/>
                  <a:gd name="connsiteY1" fmla="*/ 63595 h 80131"/>
                  <a:gd name="connsiteX2" fmla="*/ 52717 w 123376"/>
                  <a:gd name="connsiteY2" fmla="*/ 79470 h 80131"/>
                  <a:gd name="connsiteX3" fmla="*/ 122567 w 123376"/>
                  <a:gd name="connsiteY3" fmla="*/ 95 h 80131"/>
                </a:gdLst>
                <a:ahLst/>
                <a:cxnLst>
                  <a:cxn ang="0">
                    <a:pos x="connsiteX0" y="connsiteY0"/>
                  </a:cxn>
                  <a:cxn ang="0">
                    <a:pos x="connsiteX1" y="connsiteY1"/>
                  </a:cxn>
                  <a:cxn ang="0">
                    <a:pos x="connsiteX2" y="connsiteY2"/>
                  </a:cxn>
                  <a:cxn ang="0">
                    <a:pos x="connsiteX3" y="connsiteY3"/>
                  </a:cxn>
                </a:cxnLst>
                <a:rect l="l" t="t" r="r" b="b"/>
                <a:pathLst>
                  <a:path w="123376" h="80131">
                    <a:moveTo>
                      <a:pt x="122567" y="95"/>
                    </a:moveTo>
                    <a:cubicBezTo>
                      <a:pt x="114100" y="-2551"/>
                      <a:pt x="13559" y="50366"/>
                      <a:pt x="1917" y="63595"/>
                    </a:cubicBezTo>
                    <a:cubicBezTo>
                      <a:pt x="-9725" y="76824"/>
                      <a:pt x="34725" y="82116"/>
                      <a:pt x="52717" y="79470"/>
                    </a:cubicBezTo>
                    <a:cubicBezTo>
                      <a:pt x="70709" y="76824"/>
                      <a:pt x="131034" y="2741"/>
                      <a:pt x="122567" y="95"/>
                    </a:cubicBezTo>
                    <a:close/>
                  </a:path>
                </a:pathLst>
              </a:custGeom>
              <a:solidFill>
                <a:srgbClr val="ED96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6" name="Freeform 2085">
                <a:extLst>
                  <a:ext uri="{FF2B5EF4-FFF2-40B4-BE49-F238E27FC236}">
                    <a16:creationId xmlns:a16="http://schemas.microsoft.com/office/drawing/2014/main" id="{72440613-83CF-D4BF-4304-03C2BC41C792}"/>
                  </a:ext>
                </a:extLst>
              </p:cNvPr>
              <p:cNvSpPr/>
              <p:nvPr/>
            </p:nvSpPr>
            <p:spPr>
              <a:xfrm>
                <a:off x="232237" y="4561607"/>
                <a:ext cx="579341" cy="397164"/>
              </a:xfrm>
              <a:custGeom>
                <a:avLst/>
                <a:gdLst>
                  <a:gd name="connsiteX0" fmla="*/ 454556 w 579341"/>
                  <a:gd name="connsiteY0" fmla="*/ 804 h 397164"/>
                  <a:gd name="connsiteX1" fmla="*/ 528043 w 579341"/>
                  <a:gd name="connsiteY1" fmla="*/ 19130 h 397164"/>
                  <a:gd name="connsiteX2" fmla="*/ 575286 w 579341"/>
                  <a:gd name="connsiteY2" fmla="*/ 80215 h 397164"/>
                  <a:gd name="connsiteX3" fmla="*/ 572661 w 579341"/>
                  <a:gd name="connsiteY3" fmla="*/ 135192 h 397164"/>
                  <a:gd name="connsiteX4" fmla="*/ 569963 w 579341"/>
                  <a:gd name="connsiteY4" fmla="*/ 140076 h 397164"/>
                  <a:gd name="connsiteX5" fmla="*/ 569963 w 579341"/>
                  <a:gd name="connsiteY5" fmla="*/ 151138 h 397164"/>
                  <a:gd name="connsiteX6" fmla="*/ 512557 w 579341"/>
                  <a:gd name="connsiteY6" fmla="*/ 200343 h 397164"/>
                  <a:gd name="connsiteX7" fmla="*/ 352639 w 579341"/>
                  <a:gd name="connsiteY7" fmla="*/ 270051 h 397164"/>
                  <a:gd name="connsiteX8" fmla="*/ 237826 w 579341"/>
                  <a:gd name="connsiteY8" fmla="*/ 360260 h 397164"/>
                  <a:gd name="connsiteX9" fmla="*/ 127114 w 579341"/>
                  <a:gd name="connsiteY9" fmla="*/ 397164 h 397164"/>
                  <a:gd name="connsiteX10" fmla="*/ 106612 w 579341"/>
                  <a:gd name="connsiteY10" fmla="*/ 376662 h 397164"/>
                  <a:gd name="connsiteX11" fmla="*/ 270630 w 579341"/>
                  <a:gd name="connsiteY11" fmla="*/ 249548 h 397164"/>
                  <a:gd name="connsiteX12" fmla="*/ 319835 w 579341"/>
                  <a:gd name="connsiteY12" fmla="*/ 196242 h 397164"/>
                  <a:gd name="connsiteX13" fmla="*/ 377242 w 579341"/>
                  <a:gd name="connsiteY13" fmla="*/ 151138 h 397164"/>
                  <a:gd name="connsiteX14" fmla="*/ 270630 w 579341"/>
                  <a:gd name="connsiteY14" fmla="*/ 188042 h 397164"/>
                  <a:gd name="connsiteX15" fmla="*/ 168119 w 579341"/>
                  <a:gd name="connsiteY15" fmla="*/ 249548 h 397164"/>
                  <a:gd name="connsiteX16" fmla="*/ 86110 w 579341"/>
                  <a:gd name="connsiteY16" fmla="*/ 278251 h 397164"/>
                  <a:gd name="connsiteX17" fmla="*/ 8201 w 579341"/>
                  <a:gd name="connsiteY17" fmla="*/ 298754 h 397164"/>
                  <a:gd name="connsiteX18" fmla="*/ 0 w 579341"/>
                  <a:gd name="connsiteY18" fmla="*/ 257749 h 397164"/>
                  <a:gd name="connsiteX19" fmla="*/ 127114 w 579341"/>
                  <a:gd name="connsiteY19" fmla="*/ 183941 h 397164"/>
                  <a:gd name="connsiteX20" fmla="*/ 237826 w 579341"/>
                  <a:gd name="connsiteY20" fmla="*/ 110133 h 397164"/>
                  <a:gd name="connsiteX21" fmla="*/ 366186 w 579341"/>
                  <a:gd name="connsiteY21" fmla="*/ 31866 h 397164"/>
                  <a:gd name="connsiteX22" fmla="*/ 369422 w 579341"/>
                  <a:gd name="connsiteY22" fmla="*/ 27291 h 397164"/>
                  <a:gd name="connsiteX23" fmla="*/ 386712 w 579341"/>
                  <a:gd name="connsiteY23" fmla="*/ 19349 h 397164"/>
                  <a:gd name="connsiteX24" fmla="*/ 405945 w 579341"/>
                  <a:gd name="connsiteY24" fmla="*/ 7622 h 397164"/>
                  <a:gd name="connsiteX25" fmla="*/ 421935 w 579341"/>
                  <a:gd name="connsiteY25" fmla="*/ 7622 h 397164"/>
                  <a:gd name="connsiteX26" fmla="*/ 427490 w 579341"/>
                  <a:gd name="connsiteY26" fmla="*/ 6006 h 397164"/>
                  <a:gd name="connsiteX27" fmla="*/ 454556 w 579341"/>
                  <a:gd name="connsiteY27" fmla="*/ 804 h 397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9341" h="397164">
                    <a:moveTo>
                      <a:pt x="454556" y="804"/>
                    </a:moveTo>
                    <a:cubicBezTo>
                      <a:pt x="482551" y="-2759"/>
                      <a:pt x="507922" y="5895"/>
                      <a:pt x="528043" y="19130"/>
                    </a:cubicBezTo>
                    <a:cubicBezTo>
                      <a:pt x="548165" y="32365"/>
                      <a:pt x="567849" y="60872"/>
                      <a:pt x="575286" y="80215"/>
                    </a:cubicBezTo>
                    <a:cubicBezTo>
                      <a:pt x="582722" y="99559"/>
                      <a:pt x="578785" y="120430"/>
                      <a:pt x="572661" y="135192"/>
                    </a:cubicBezTo>
                    <a:lnTo>
                      <a:pt x="569963" y="140076"/>
                    </a:lnTo>
                    <a:lnTo>
                      <a:pt x="569963" y="151138"/>
                    </a:lnTo>
                    <a:lnTo>
                      <a:pt x="512557" y="200343"/>
                    </a:lnTo>
                    <a:lnTo>
                      <a:pt x="352639" y="270051"/>
                    </a:lnTo>
                    <a:lnTo>
                      <a:pt x="237826" y="360260"/>
                    </a:lnTo>
                    <a:lnTo>
                      <a:pt x="127114" y="397164"/>
                    </a:lnTo>
                    <a:lnTo>
                      <a:pt x="106612" y="376662"/>
                    </a:lnTo>
                    <a:lnTo>
                      <a:pt x="270630" y="249548"/>
                    </a:lnTo>
                    <a:lnTo>
                      <a:pt x="319835" y="196242"/>
                    </a:lnTo>
                    <a:lnTo>
                      <a:pt x="377242" y="151138"/>
                    </a:lnTo>
                    <a:lnTo>
                      <a:pt x="270630" y="188042"/>
                    </a:lnTo>
                    <a:lnTo>
                      <a:pt x="168119" y="249548"/>
                    </a:lnTo>
                    <a:lnTo>
                      <a:pt x="86110" y="278251"/>
                    </a:lnTo>
                    <a:lnTo>
                      <a:pt x="8201" y="298754"/>
                    </a:lnTo>
                    <a:lnTo>
                      <a:pt x="0" y="257749"/>
                    </a:lnTo>
                    <a:lnTo>
                      <a:pt x="127114" y="183941"/>
                    </a:lnTo>
                    <a:lnTo>
                      <a:pt x="237826" y="110133"/>
                    </a:lnTo>
                    <a:lnTo>
                      <a:pt x="366186" y="31866"/>
                    </a:lnTo>
                    <a:lnTo>
                      <a:pt x="369422" y="27291"/>
                    </a:lnTo>
                    <a:lnTo>
                      <a:pt x="386712" y="19349"/>
                    </a:lnTo>
                    <a:lnTo>
                      <a:pt x="405945" y="7622"/>
                    </a:lnTo>
                    <a:lnTo>
                      <a:pt x="421935" y="7622"/>
                    </a:lnTo>
                    <a:lnTo>
                      <a:pt x="427490" y="6006"/>
                    </a:lnTo>
                    <a:cubicBezTo>
                      <a:pt x="437933" y="3508"/>
                      <a:pt x="447557" y="1695"/>
                      <a:pt x="454556" y="804"/>
                    </a:cubicBezTo>
                    <a:close/>
                  </a:path>
                </a:pathLst>
              </a:cu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8" name="Freeform 2077">
                <a:extLst>
                  <a:ext uri="{FF2B5EF4-FFF2-40B4-BE49-F238E27FC236}">
                    <a16:creationId xmlns:a16="http://schemas.microsoft.com/office/drawing/2014/main" id="{E7275099-AC65-8838-6164-280E30889796}"/>
                  </a:ext>
                </a:extLst>
              </p:cNvPr>
              <p:cNvSpPr/>
              <p:nvPr/>
            </p:nvSpPr>
            <p:spPr>
              <a:xfrm rot="854766">
                <a:off x="104638" y="4763897"/>
                <a:ext cx="136525" cy="139700"/>
              </a:xfrm>
              <a:custGeom>
                <a:avLst/>
                <a:gdLst>
                  <a:gd name="connsiteX0" fmla="*/ 0 w 136525"/>
                  <a:gd name="connsiteY0" fmla="*/ 0 h 139700"/>
                  <a:gd name="connsiteX1" fmla="*/ 60325 w 136525"/>
                  <a:gd name="connsiteY1" fmla="*/ 41275 h 139700"/>
                  <a:gd name="connsiteX2" fmla="*/ 117475 w 136525"/>
                  <a:gd name="connsiteY2" fmla="*/ 63500 h 139700"/>
                  <a:gd name="connsiteX3" fmla="*/ 136525 w 136525"/>
                  <a:gd name="connsiteY3" fmla="*/ 95250 h 139700"/>
                  <a:gd name="connsiteX4" fmla="*/ 98425 w 136525"/>
                  <a:gd name="connsiteY4" fmla="*/ 139700 h 139700"/>
                  <a:gd name="connsiteX5" fmla="*/ 63500 w 136525"/>
                  <a:gd name="connsiteY5" fmla="*/ 101600 h 139700"/>
                  <a:gd name="connsiteX6" fmla="*/ 19050 w 136525"/>
                  <a:gd name="connsiteY6" fmla="*/ 57150 h 139700"/>
                  <a:gd name="connsiteX7" fmla="*/ 0 w 136525"/>
                  <a:gd name="connsiteY7" fmla="*/ 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525" h="139700">
                    <a:moveTo>
                      <a:pt x="0" y="0"/>
                    </a:moveTo>
                    <a:lnTo>
                      <a:pt x="60325" y="41275"/>
                    </a:lnTo>
                    <a:lnTo>
                      <a:pt x="117475" y="63500"/>
                    </a:lnTo>
                    <a:lnTo>
                      <a:pt x="136525" y="95250"/>
                    </a:lnTo>
                    <a:lnTo>
                      <a:pt x="98425" y="139700"/>
                    </a:lnTo>
                    <a:lnTo>
                      <a:pt x="63500" y="101600"/>
                    </a:lnTo>
                    <a:lnTo>
                      <a:pt x="19050" y="57150"/>
                    </a:lnTo>
                    <a:lnTo>
                      <a:pt x="0" y="0"/>
                    </a:lnTo>
                    <a:close/>
                  </a:path>
                </a:pathLst>
              </a:cu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Freeform 2071">
                <a:extLst>
                  <a:ext uri="{FF2B5EF4-FFF2-40B4-BE49-F238E27FC236}">
                    <a16:creationId xmlns:a16="http://schemas.microsoft.com/office/drawing/2014/main" id="{FC457F15-94B2-AB3C-142B-2E3D613AE9A4}"/>
                  </a:ext>
                </a:extLst>
              </p:cNvPr>
              <p:cNvSpPr/>
              <p:nvPr/>
            </p:nvSpPr>
            <p:spPr>
              <a:xfrm rot="978286">
                <a:off x="80162" y="4755546"/>
                <a:ext cx="121567" cy="145318"/>
              </a:xfrm>
              <a:custGeom>
                <a:avLst/>
                <a:gdLst>
                  <a:gd name="connsiteX0" fmla="*/ 60100 w 110131"/>
                  <a:gd name="connsiteY0" fmla="*/ 59969 h 136239"/>
                  <a:gd name="connsiteX1" fmla="*/ 31397 w 110131"/>
                  <a:gd name="connsiteY1" fmla="*/ 6663 h 136239"/>
                  <a:gd name="connsiteX2" fmla="*/ 6794 w 110131"/>
                  <a:gd name="connsiteY2" fmla="*/ 6663 h 136239"/>
                  <a:gd name="connsiteX3" fmla="*/ 6794 w 110131"/>
                  <a:gd name="connsiteY3" fmla="*/ 59969 h 136239"/>
                  <a:gd name="connsiteX4" fmla="*/ 84703 w 110131"/>
                  <a:gd name="connsiteY4" fmla="*/ 133777 h 136239"/>
                  <a:gd name="connsiteX5" fmla="*/ 109305 w 110131"/>
                  <a:gd name="connsiteY5" fmla="*/ 113274 h 136239"/>
                  <a:gd name="connsiteX6" fmla="*/ 60100 w 110131"/>
                  <a:gd name="connsiteY6" fmla="*/ 59969 h 13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131" h="136239">
                    <a:moveTo>
                      <a:pt x="60100" y="59969"/>
                    </a:moveTo>
                    <a:cubicBezTo>
                      <a:pt x="47115" y="42201"/>
                      <a:pt x="40281" y="15547"/>
                      <a:pt x="31397" y="6663"/>
                    </a:cubicBezTo>
                    <a:cubicBezTo>
                      <a:pt x="22513" y="-2221"/>
                      <a:pt x="10894" y="-2221"/>
                      <a:pt x="6794" y="6663"/>
                    </a:cubicBezTo>
                    <a:cubicBezTo>
                      <a:pt x="2694" y="15547"/>
                      <a:pt x="-6191" y="38783"/>
                      <a:pt x="6794" y="59969"/>
                    </a:cubicBezTo>
                    <a:cubicBezTo>
                      <a:pt x="19779" y="81155"/>
                      <a:pt x="67618" y="124893"/>
                      <a:pt x="84703" y="133777"/>
                    </a:cubicBezTo>
                    <a:cubicBezTo>
                      <a:pt x="101788" y="142661"/>
                      <a:pt x="113406" y="125575"/>
                      <a:pt x="109305" y="113274"/>
                    </a:cubicBezTo>
                    <a:cubicBezTo>
                      <a:pt x="105204" y="100973"/>
                      <a:pt x="73085" y="77737"/>
                      <a:pt x="60100" y="59969"/>
                    </a:cubicBezTo>
                    <a:close/>
                  </a:path>
                </a:pathLst>
              </a:custGeom>
              <a:solidFill>
                <a:schemeClr val="tx1">
                  <a:lumMod val="85000"/>
                  <a:lumOff val="15000"/>
                </a:schemeClr>
              </a:solidFill>
              <a:ln w="95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0" name="Freeform 2079">
                <a:extLst>
                  <a:ext uri="{FF2B5EF4-FFF2-40B4-BE49-F238E27FC236}">
                    <a16:creationId xmlns:a16="http://schemas.microsoft.com/office/drawing/2014/main" id="{6D6551FE-C8C3-86E2-239A-95963540F4D1}"/>
                  </a:ext>
                </a:extLst>
              </p:cNvPr>
              <p:cNvSpPr/>
              <p:nvPr/>
            </p:nvSpPr>
            <p:spPr>
              <a:xfrm>
                <a:off x="197931" y="4932399"/>
                <a:ext cx="133237" cy="81379"/>
              </a:xfrm>
              <a:custGeom>
                <a:avLst/>
                <a:gdLst>
                  <a:gd name="connsiteX0" fmla="*/ 240 w 140989"/>
                  <a:gd name="connsiteY0" fmla="*/ 198 h 81379"/>
                  <a:gd name="connsiteX1" fmla="*/ 60565 w 140989"/>
                  <a:gd name="connsiteY1" fmla="*/ 76398 h 81379"/>
                  <a:gd name="connsiteX2" fmla="*/ 139940 w 140989"/>
                  <a:gd name="connsiteY2" fmla="*/ 73223 h 81379"/>
                  <a:gd name="connsiteX3" fmla="*/ 101840 w 140989"/>
                  <a:gd name="connsiteY3" fmla="*/ 66873 h 81379"/>
                  <a:gd name="connsiteX4" fmla="*/ 41515 w 140989"/>
                  <a:gd name="connsiteY4" fmla="*/ 54173 h 81379"/>
                  <a:gd name="connsiteX5" fmla="*/ 240 w 140989"/>
                  <a:gd name="connsiteY5" fmla="*/ 198 h 8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89" h="81379">
                    <a:moveTo>
                      <a:pt x="240" y="198"/>
                    </a:moveTo>
                    <a:cubicBezTo>
                      <a:pt x="3415" y="3902"/>
                      <a:pt x="37282" y="64227"/>
                      <a:pt x="60565" y="76398"/>
                    </a:cubicBezTo>
                    <a:cubicBezTo>
                      <a:pt x="83848" y="88569"/>
                      <a:pt x="133061" y="74810"/>
                      <a:pt x="139940" y="73223"/>
                    </a:cubicBezTo>
                    <a:cubicBezTo>
                      <a:pt x="146819" y="71636"/>
                      <a:pt x="118244" y="70048"/>
                      <a:pt x="101840" y="66873"/>
                    </a:cubicBezTo>
                    <a:cubicBezTo>
                      <a:pt x="85436" y="63698"/>
                      <a:pt x="56861" y="62640"/>
                      <a:pt x="41515" y="54173"/>
                    </a:cubicBezTo>
                    <a:cubicBezTo>
                      <a:pt x="26169" y="45706"/>
                      <a:pt x="-2935" y="-3506"/>
                      <a:pt x="240" y="198"/>
                    </a:cubicBezTo>
                    <a:close/>
                  </a:path>
                </a:pathLst>
              </a:custGeom>
              <a:solidFill>
                <a:schemeClr val="tx1">
                  <a:lumMod val="95000"/>
                  <a:lumOff val="5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7" name="Freeform 2086">
                <a:extLst>
                  <a:ext uri="{FF2B5EF4-FFF2-40B4-BE49-F238E27FC236}">
                    <a16:creationId xmlns:a16="http://schemas.microsoft.com/office/drawing/2014/main" id="{9D249EFF-7160-B036-B174-E4EAA6A042B9}"/>
                  </a:ext>
                </a:extLst>
              </p:cNvPr>
              <p:cNvSpPr/>
              <p:nvPr/>
            </p:nvSpPr>
            <p:spPr>
              <a:xfrm>
                <a:off x="694941" y="4443301"/>
                <a:ext cx="301886" cy="258206"/>
              </a:xfrm>
              <a:custGeom>
                <a:avLst/>
                <a:gdLst>
                  <a:gd name="connsiteX0" fmla="*/ 79730 w 301886"/>
                  <a:gd name="connsiteY0" fmla="*/ 258196 h 258206"/>
                  <a:gd name="connsiteX1" fmla="*/ 289280 w 301886"/>
                  <a:gd name="connsiteY1" fmla="*/ 153421 h 258206"/>
                  <a:gd name="connsiteX2" fmla="*/ 279755 w 301886"/>
                  <a:gd name="connsiteY2" fmla="*/ 89921 h 258206"/>
                  <a:gd name="connsiteX3" fmla="*/ 292455 w 301886"/>
                  <a:gd name="connsiteY3" fmla="*/ 58171 h 258206"/>
                  <a:gd name="connsiteX4" fmla="*/ 279755 w 301886"/>
                  <a:gd name="connsiteY4" fmla="*/ 1021 h 258206"/>
                  <a:gd name="connsiteX5" fmla="*/ 238480 w 301886"/>
                  <a:gd name="connsiteY5" fmla="*/ 23246 h 258206"/>
                  <a:gd name="connsiteX6" fmla="*/ 216255 w 301886"/>
                  <a:gd name="connsiteY6" fmla="*/ 45471 h 258206"/>
                  <a:gd name="connsiteX7" fmla="*/ 155930 w 301886"/>
                  <a:gd name="connsiteY7" fmla="*/ 16896 h 258206"/>
                  <a:gd name="connsiteX8" fmla="*/ 82905 w 301886"/>
                  <a:gd name="connsiteY8" fmla="*/ 35946 h 258206"/>
                  <a:gd name="connsiteX9" fmla="*/ 355 w 301886"/>
                  <a:gd name="connsiteY9" fmla="*/ 99446 h 258206"/>
                  <a:gd name="connsiteX10" fmla="*/ 54330 w 301886"/>
                  <a:gd name="connsiteY10" fmla="*/ 159771 h 258206"/>
                  <a:gd name="connsiteX11" fmla="*/ 79730 w 301886"/>
                  <a:gd name="connsiteY11" fmla="*/ 258196 h 25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886" h="258206">
                    <a:moveTo>
                      <a:pt x="79730" y="258196"/>
                    </a:moveTo>
                    <a:cubicBezTo>
                      <a:pt x="118888" y="257138"/>
                      <a:pt x="255942" y="181467"/>
                      <a:pt x="289280" y="153421"/>
                    </a:cubicBezTo>
                    <a:cubicBezTo>
                      <a:pt x="322618" y="125375"/>
                      <a:pt x="279226" y="105796"/>
                      <a:pt x="279755" y="89921"/>
                    </a:cubicBezTo>
                    <a:cubicBezTo>
                      <a:pt x="280284" y="74046"/>
                      <a:pt x="292455" y="72988"/>
                      <a:pt x="292455" y="58171"/>
                    </a:cubicBezTo>
                    <a:cubicBezTo>
                      <a:pt x="292455" y="43354"/>
                      <a:pt x="288751" y="6842"/>
                      <a:pt x="279755" y="1021"/>
                    </a:cubicBezTo>
                    <a:cubicBezTo>
                      <a:pt x="270759" y="-4800"/>
                      <a:pt x="249063" y="15838"/>
                      <a:pt x="238480" y="23246"/>
                    </a:cubicBezTo>
                    <a:cubicBezTo>
                      <a:pt x="227897" y="30654"/>
                      <a:pt x="230013" y="46529"/>
                      <a:pt x="216255" y="45471"/>
                    </a:cubicBezTo>
                    <a:cubicBezTo>
                      <a:pt x="202497" y="44413"/>
                      <a:pt x="178155" y="18483"/>
                      <a:pt x="155930" y="16896"/>
                    </a:cubicBezTo>
                    <a:cubicBezTo>
                      <a:pt x="133705" y="15309"/>
                      <a:pt x="108834" y="22188"/>
                      <a:pt x="82905" y="35946"/>
                    </a:cubicBezTo>
                    <a:cubicBezTo>
                      <a:pt x="56976" y="49704"/>
                      <a:pt x="5117" y="78809"/>
                      <a:pt x="355" y="99446"/>
                    </a:cubicBezTo>
                    <a:cubicBezTo>
                      <a:pt x="-4407" y="120083"/>
                      <a:pt x="40043" y="135959"/>
                      <a:pt x="54330" y="159771"/>
                    </a:cubicBezTo>
                    <a:cubicBezTo>
                      <a:pt x="68617" y="183583"/>
                      <a:pt x="40572" y="259254"/>
                      <a:pt x="79730" y="258196"/>
                    </a:cubicBezTo>
                    <a:close/>
                  </a:path>
                </a:pathLst>
              </a:custGeom>
              <a:solidFill>
                <a:srgbClr val="FFB2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1" name="Freeform 2090">
                <a:extLst>
                  <a:ext uri="{FF2B5EF4-FFF2-40B4-BE49-F238E27FC236}">
                    <a16:creationId xmlns:a16="http://schemas.microsoft.com/office/drawing/2014/main" id="{06392CA1-E52A-280A-3429-2F8F1007A40A}"/>
                  </a:ext>
                </a:extLst>
              </p:cNvPr>
              <p:cNvSpPr/>
              <p:nvPr/>
            </p:nvSpPr>
            <p:spPr>
              <a:xfrm>
                <a:off x="614933" y="4564782"/>
                <a:ext cx="152400" cy="171940"/>
              </a:xfrm>
              <a:custGeom>
                <a:avLst/>
                <a:gdLst>
                  <a:gd name="connsiteX0" fmla="*/ 0 w 152400"/>
                  <a:gd name="connsiteY0" fmla="*/ 13190 h 171940"/>
                  <a:gd name="connsiteX1" fmla="*/ 66675 w 152400"/>
                  <a:gd name="connsiteY1" fmla="*/ 3665 h 171940"/>
                  <a:gd name="connsiteX2" fmla="*/ 130175 w 152400"/>
                  <a:gd name="connsiteY2" fmla="*/ 67165 h 171940"/>
                  <a:gd name="connsiteX3" fmla="*/ 152400 w 152400"/>
                  <a:gd name="connsiteY3" fmla="*/ 171940 h 171940"/>
                </a:gdLst>
                <a:ahLst/>
                <a:cxnLst>
                  <a:cxn ang="0">
                    <a:pos x="connsiteX0" y="connsiteY0"/>
                  </a:cxn>
                  <a:cxn ang="0">
                    <a:pos x="connsiteX1" y="connsiteY1"/>
                  </a:cxn>
                  <a:cxn ang="0">
                    <a:pos x="connsiteX2" y="connsiteY2"/>
                  </a:cxn>
                  <a:cxn ang="0">
                    <a:pos x="connsiteX3" y="connsiteY3"/>
                  </a:cxn>
                </a:cxnLst>
                <a:rect l="l" t="t" r="r" b="b"/>
                <a:pathLst>
                  <a:path w="152400" h="171940">
                    <a:moveTo>
                      <a:pt x="0" y="13190"/>
                    </a:moveTo>
                    <a:cubicBezTo>
                      <a:pt x="22489" y="3929"/>
                      <a:pt x="44979" y="-5331"/>
                      <a:pt x="66675" y="3665"/>
                    </a:cubicBezTo>
                    <a:cubicBezTo>
                      <a:pt x="88371" y="12661"/>
                      <a:pt x="115888" y="39119"/>
                      <a:pt x="130175" y="67165"/>
                    </a:cubicBezTo>
                    <a:cubicBezTo>
                      <a:pt x="144463" y="95211"/>
                      <a:pt x="148431" y="133575"/>
                      <a:pt x="152400" y="171940"/>
                    </a:cubicBezTo>
                  </a:path>
                </a:pathLst>
              </a:custGeom>
              <a:noFill/>
              <a:ln w="22225">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8" name="Freeform 2087">
                <a:extLst>
                  <a:ext uri="{FF2B5EF4-FFF2-40B4-BE49-F238E27FC236}">
                    <a16:creationId xmlns:a16="http://schemas.microsoft.com/office/drawing/2014/main" id="{7077A275-2789-F4C3-875B-061CC98789A4}"/>
                  </a:ext>
                </a:extLst>
              </p:cNvPr>
              <p:cNvSpPr/>
              <p:nvPr/>
            </p:nvSpPr>
            <p:spPr>
              <a:xfrm>
                <a:off x="701423" y="4752486"/>
                <a:ext cx="112276" cy="74727"/>
              </a:xfrm>
              <a:custGeom>
                <a:avLst/>
                <a:gdLst>
                  <a:gd name="connsiteX0" fmla="*/ 109101 w 112276"/>
                  <a:gd name="connsiteY0" fmla="*/ 403 h 74727"/>
                  <a:gd name="connsiteX1" fmla="*/ 13851 w 112276"/>
                  <a:gd name="connsiteY1" fmla="*/ 38503 h 74727"/>
                  <a:gd name="connsiteX2" fmla="*/ 7501 w 112276"/>
                  <a:gd name="connsiteY2" fmla="*/ 73428 h 74727"/>
                  <a:gd name="connsiteX3" fmla="*/ 80526 w 112276"/>
                  <a:gd name="connsiteY3" fmla="*/ 63903 h 74727"/>
                  <a:gd name="connsiteX4" fmla="*/ 109101 w 112276"/>
                  <a:gd name="connsiteY4" fmla="*/ 403 h 74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76" h="74727">
                    <a:moveTo>
                      <a:pt x="109101" y="403"/>
                    </a:moveTo>
                    <a:cubicBezTo>
                      <a:pt x="97988" y="-3830"/>
                      <a:pt x="30784" y="26332"/>
                      <a:pt x="13851" y="38503"/>
                    </a:cubicBezTo>
                    <a:cubicBezTo>
                      <a:pt x="-3082" y="50674"/>
                      <a:pt x="-3612" y="69195"/>
                      <a:pt x="7501" y="73428"/>
                    </a:cubicBezTo>
                    <a:cubicBezTo>
                      <a:pt x="18613" y="77661"/>
                      <a:pt x="60947" y="70782"/>
                      <a:pt x="80526" y="63903"/>
                    </a:cubicBezTo>
                    <a:cubicBezTo>
                      <a:pt x="100105" y="57024"/>
                      <a:pt x="120214" y="4636"/>
                      <a:pt x="109101" y="403"/>
                    </a:cubicBezTo>
                    <a:close/>
                  </a:path>
                </a:pathLst>
              </a:custGeom>
              <a:solidFill>
                <a:srgbClr val="FFB287"/>
              </a:solidFill>
              <a:ln>
                <a:solidFill>
                  <a:srgbClr val="FFB2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0" name="Freeform 2089">
                <a:extLst>
                  <a:ext uri="{FF2B5EF4-FFF2-40B4-BE49-F238E27FC236}">
                    <a16:creationId xmlns:a16="http://schemas.microsoft.com/office/drawing/2014/main" id="{CD0FA02D-5E5A-BFDF-B9C1-7BFE8E3C4C61}"/>
                  </a:ext>
                </a:extLst>
              </p:cNvPr>
              <p:cNvSpPr/>
              <p:nvPr/>
            </p:nvSpPr>
            <p:spPr>
              <a:xfrm>
                <a:off x="760087" y="4543980"/>
                <a:ext cx="257004" cy="186111"/>
              </a:xfrm>
              <a:custGeom>
                <a:avLst/>
                <a:gdLst>
                  <a:gd name="connsiteX0" fmla="*/ 221461 w 257004"/>
                  <a:gd name="connsiteY0" fmla="*/ 659 h 186111"/>
                  <a:gd name="connsiteX1" fmla="*/ 161136 w 257004"/>
                  <a:gd name="connsiteY1" fmla="*/ 32409 h 186111"/>
                  <a:gd name="connsiteX2" fmla="*/ 75411 w 257004"/>
                  <a:gd name="connsiteY2" fmla="*/ 54634 h 186111"/>
                  <a:gd name="connsiteX3" fmla="*/ 18261 w 257004"/>
                  <a:gd name="connsiteY3" fmla="*/ 124484 h 186111"/>
                  <a:gd name="connsiteX4" fmla="*/ 2386 w 257004"/>
                  <a:gd name="connsiteY4" fmla="*/ 175284 h 186111"/>
                  <a:gd name="connsiteX5" fmla="*/ 62711 w 257004"/>
                  <a:gd name="connsiteY5" fmla="*/ 181634 h 186111"/>
                  <a:gd name="connsiteX6" fmla="*/ 199236 w 257004"/>
                  <a:gd name="connsiteY6" fmla="*/ 121309 h 186111"/>
                  <a:gd name="connsiteX7" fmla="*/ 256386 w 257004"/>
                  <a:gd name="connsiteY7" fmla="*/ 64159 h 186111"/>
                  <a:gd name="connsiteX8" fmla="*/ 221461 w 257004"/>
                  <a:gd name="connsiteY8" fmla="*/ 659 h 18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04" h="186111">
                    <a:moveTo>
                      <a:pt x="221461" y="659"/>
                    </a:moveTo>
                    <a:cubicBezTo>
                      <a:pt x="205586" y="-4633"/>
                      <a:pt x="185478" y="23413"/>
                      <a:pt x="161136" y="32409"/>
                    </a:cubicBezTo>
                    <a:cubicBezTo>
                      <a:pt x="136794" y="41405"/>
                      <a:pt x="99223" y="39288"/>
                      <a:pt x="75411" y="54634"/>
                    </a:cubicBezTo>
                    <a:cubicBezTo>
                      <a:pt x="51599" y="69980"/>
                      <a:pt x="30432" y="104376"/>
                      <a:pt x="18261" y="124484"/>
                    </a:cubicBezTo>
                    <a:cubicBezTo>
                      <a:pt x="6090" y="144592"/>
                      <a:pt x="-5022" y="165759"/>
                      <a:pt x="2386" y="175284"/>
                    </a:cubicBezTo>
                    <a:cubicBezTo>
                      <a:pt x="9794" y="184809"/>
                      <a:pt x="29903" y="190630"/>
                      <a:pt x="62711" y="181634"/>
                    </a:cubicBezTo>
                    <a:cubicBezTo>
                      <a:pt x="95519" y="172638"/>
                      <a:pt x="166957" y="140888"/>
                      <a:pt x="199236" y="121309"/>
                    </a:cubicBezTo>
                    <a:cubicBezTo>
                      <a:pt x="231515" y="101730"/>
                      <a:pt x="251624" y="84796"/>
                      <a:pt x="256386" y="64159"/>
                    </a:cubicBezTo>
                    <a:cubicBezTo>
                      <a:pt x="261148" y="43522"/>
                      <a:pt x="237336" y="5951"/>
                      <a:pt x="221461" y="659"/>
                    </a:cubicBezTo>
                    <a:close/>
                  </a:path>
                </a:pathLst>
              </a:custGeom>
              <a:solidFill>
                <a:schemeClr val="accent5">
                  <a:lumMod val="75000"/>
                </a:schemeClr>
              </a:solidFill>
              <a:ln w="63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9" name="Freeform 2088">
                <a:extLst>
                  <a:ext uri="{FF2B5EF4-FFF2-40B4-BE49-F238E27FC236}">
                    <a16:creationId xmlns:a16="http://schemas.microsoft.com/office/drawing/2014/main" id="{214B6D2B-63BF-AC38-D43E-0609564CEAF1}"/>
                  </a:ext>
                </a:extLst>
              </p:cNvPr>
              <p:cNvSpPr/>
              <p:nvPr/>
            </p:nvSpPr>
            <p:spPr>
              <a:xfrm>
                <a:off x="783072" y="4595557"/>
                <a:ext cx="256528" cy="190694"/>
              </a:xfrm>
              <a:custGeom>
                <a:avLst/>
                <a:gdLst>
                  <a:gd name="connsiteX0" fmla="*/ 231790 w 256528"/>
                  <a:gd name="connsiteY0" fmla="*/ 5 h 190694"/>
                  <a:gd name="connsiteX1" fmla="*/ 117490 w 256528"/>
                  <a:gd name="connsiteY1" fmla="*/ 60330 h 190694"/>
                  <a:gd name="connsiteX2" fmla="*/ 31765 w 256528"/>
                  <a:gd name="connsiteY2" fmla="*/ 130180 h 190694"/>
                  <a:gd name="connsiteX3" fmla="*/ 15 w 256528"/>
                  <a:gd name="connsiteY3" fmla="*/ 146055 h 190694"/>
                  <a:gd name="connsiteX4" fmla="*/ 34940 w 256528"/>
                  <a:gd name="connsiteY4" fmla="*/ 190505 h 190694"/>
                  <a:gd name="connsiteX5" fmla="*/ 184165 w 256528"/>
                  <a:gd name="connsiteY5" fmla="*/ 127005 h 190694"/>
                  <a:gd name="connsiteX6" fmla="*/ 250840 w 256528"/>
                  <a:gd name="connsiteY6" fmla="*/ 57155 h 190694"/>
                  <a:gd name="connsiteX7" fmla="*/ 231790 w 256528"/>
                  <a:gd name="connsiteY7" fmla="*/ 5 h 19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528" h="190694">
                    <a:moveTo>
                      <a:pt x="231790" y="5"/>
                    </a:moveTo>
                    <a:cubicBezTo>
                      <a:pt x="209565" y="534"/>
                      <a:pt x="150827" y="38634"/>
                      <a:pt x="117490" y="60330"/>
                    </a:cubicBezTo>
                    <a:cubicBezTo>
                      <a:pt x="84152" y="82026"/>
                      <a:pt x="51344" y="115893"/>
                      <a:pt x="31765" y="130180"/>
                    </a:cubicBezTo>
                    <a:cubicBezTo>
                      <a:pt x="12186" y="144467"/>
                      <a:pt x="-514" y="136001"/>
                      <a:pt x="15" y="146055"/>
                    </a:cubicBezTo>
                    <a:cubicBezTo>
                      <a:pt x="544" y="156109"/>
                      <a:pt x="4248" y="193680"/>
                      <a:pt x="34940" y="190505"/>
                    </a:cubicBezTo>
                    <a:cubicBezTo>
                      <a:pt x="65632" y="187330"/>
                      <a:pt x="148182" y="149230"/>
                      <a:pt x="184165" y="127005"/>
                    </a:cubicBezTo>
                    <a:cubicBezTo>
                      <a:pt x="220148" y="104780"/>
                      <a:pt x="238140" y="77263"/>
                      <a:pt x="250840" y="57155"/>
                    </a:cubicBezTo>
                    <a:cubicBezTo>
                      <a:pt x="263540" y="37047"/>
                      <a:pt x="254015" y="-524"/>
                      <a:pt x="231790" y="5"/>
                    </a:cubicBezTo>
                    <a:close/>
                  </a:path>
                </a:pathLst>
              </a:custGeom>
              <a:solidFill>
                <a:schemeClr val="accent5">
                  <a:lumMod val="75000"/>
                </a:schemeClr>
              </a:solidFill>
              <a:ln w="63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6" name="Freeform 2095">
                <a:extLst>
                  <a:ext uri="{FF2B5EF4-FFF2-40B4-BE49-F238E27FC236}">
                    <a16:creationId xmlns:a16="http://schemas.microsoft.com/office/drawing/2014/main" id="{015DEBB6-BAD6-3D9E-5CBF-95DAA0F6B052}"/>
                  </a:ext>
                </a:extLst>
              </p:cNvPr>
              <p:cNvSpPr/>
              <p:nvPr/>
            </p:nvSpPr>
            <p:spPr>
              <a:xfrm rot="527943">
                <a:off x="993781" y="4397808"/>
                <a:ext cx="106453" cy="141866"/>
              </a:xfrm>
              <a:custGeom>
                <a:avLst/>
                <a:gdLst>
                  <a:gd name="connsiteX0" fmla="*/ 414 w 96838"/>
                  <a:gd name="connsiteY0" fmla="*/ 127177 h 128945"/>
                  <a:gd name="connsiteX1" fmla="*/ 76614 w 96838"/>
                  <a:gd name="connsiteY1" fmla="*/ 120827 h 128945"/>
                  <a:gd name="connsiteX2" fmla="*/ 95664 w 96838"/>
                  <a:gd name="connsiteY2" fmla="*/ 73202 h 128945"/>
                  <a:gd name="connsiteX3" fmla="*/ 51214 w 96838"/>
                  <a:gd name="connsiteY3" fmla="*/ 177 h 128945"/>
                  <a:gd name="connsiteX4" fmla="*/ 95664 w 96838"/>
                  <a:gd name="connsiteY4" fmla="*/ 54152 h 128945"/>
                  <a:gd name="connsiteX5" fmla="*/ 48039 w 96838"/>
                  <a:gd name="connsiteY5" fmla="*/ 101777 h 128945"/>
                  <a:gd name="connsiteX6" fmla="*/ 414 w 96838"/>
                  <a:gd name="connsiteY6" fmla="*/ 127177 h 12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38" h="128945">
                    <a:moveTo>
                      <a:pt x="414" y="127177"/>
                    </a:moveTo>
                    <a:cubicBezTo>
                      <a:pt x="5176" y="130352"/>
                      <a:pt x="60739" y="129823"/>
                      <a:pt x="76614" y="120827"/>
                    </a:cubicBezTo>
                    <a:cubicBezTo>
                      <a:pt x="92489" y="111831"/>
                      <a:pt x="99897" y="93310"/>
                      <a:pt x="95664" y="73202"/>
                    </a:cubicBezTo>
                    <a:cubicBezTo>
                      <a:pt x="91431" y="53094"/>
                      <a:pt x="51214" y="3352"/>
                      <a:pt x="51214" y="177"/>
                    </a:cubicBezTo>
                    <a:cubicBezTo>
                      <a:pt x="51214" y="-2998"/>
                      <a:pt x="96193" y="37219"/>
                      <a:pt x="95664" y="54152"/>
                    </a:cubicBezTo>
                    <a:cubicBezTo>
                      <a:pt x="95135" y="71085"/>
                      <a:pt x="62856" y="89077"/>
                      <a:pt x="48039" y="101777"/>
                    </a:cubicBezTo>
                    <a:cubicBezTo>
                      <a:pt x="33222" y="114477"/>
                      <a:pt x="-4348" y="124002"/>
                      <a:pt x="414" y="127177"/>
                    </a:cubicBezTo>
                    <a:close/>
                  </a:path>
                </a:pathLst>
              </a:cu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9" name="Freeform 2078">
                <a:extLst>
                  <a:ext uri="{FF2B5EF4-FFF2-40B4-BE49-F238E27FC236}">
                    <a16:creationId xmlns:a16="http://schemas.microsoft.com/office/drawing/2014/main" id="{E13D6321-69BC-72DD-CA53-F5831A9D162C}"/>
                  </a:ext>
                </a:extLst>
              </p:cNvPr>
              <p:cNvSpPr/>
              <p:nvPr/>
            </p:nvSpPr>
            <p:spPr>
              <a:xfrm>
                <a:off x="203716" y="4927585"/>
                <a:ext cx="135763" cy="72145"/>
              </a:xfrm>
              <a:custGeom>
                <a:avLst/>
                <a:gdLst>
                  <a:gd name="connsiteX0" fmla="*/ 119163 w 135763"/>
                  <a:gd name="connsiteY0" fmla="*/ 1352 h 72145"/>
                  <a:gd name="connsiteX1" fmla="*/ 71538 w 135763"/>
                  <a:gd name="connsiteY1" fmla="*/ 20402 h 72145"/>
                  <a:gd name="connsiteX2" fmla="*/ 1688 w 135763"/>
                  <a:gd name="connsiteY2" fmla="*/ 7702 h 72145"/>
                  <a:gd name="connsiteX3" fmla="*/ 27088 w 135763"/>
                  <a:gd name="connsiteY3" fmla="*/ 48977 h 72145"/>
                  <a:gd name="connsiteX4" fmla="*/ 87413 w 135763"/>
                  <a:gd name="connsiteY4" fmla="*/ 71202 h 72145"/>
                  <a:gd name="connsiteX5" fmla="*/ 131863 w 135763"/>
                  <a:gd name="connsiteY5" fmla="*/ 64852 h 72145"/>
                  <a:gd name="connsiteX6" fmla="*/ 119163 w 135763"/>
                  <a:gd name="connsiteY6" fmla="*/ 1352 h 72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763" h="72145">
                    <a:moveTo>
                      <a:pt x="119163" y="1352"/>
                    </a:moveTo>
                    <a:cubicBezTo>
                      <a:pt x="109109" y="-6056"/>
                      <a:pt x="91117" y="19344"/>
                      <a:pt x="71538" y="20402"/>
                    </a:cubicBezTo>
                    <a:cubicBezTo>
                      <a:pt x="51959" y="21460"/>
                      <a:pt x="9096" y="2940"/>
                      <a:pt x="1688" y="7702"/>
                    </a:cubicBezTo>
                    <a:cubicBezTo>
                      <a:pt x="-5720" y="12465"/>
                      <a:pt x="12800" y="38394"/>
                      <a:pt x="27088" y="48977"/>
                    </a:cubicBezTo>
                    <a:cubicBezTo>
                      <a:pt x="41375" y="59560"/>
                      <a:pt x="69950" y="68556"/>
                      <a:pt x="87413" y="71202"/>
                    </a:cubicBezTo>
                    <a:cubicBezTo>
                      <a:pt x="104876" y="73848"/>
                      <a:pt x="121280" y="70673"/>
                      <a:pt x="131863" y="64852"/>
                    </a:cubicBezTo>
                    <a:cubicBezTo>
                      <a:pt x="142446" y="59031"/>
                      <a:pt x="129217" y="8760"/>
                      <a:pt x="119163" y="1352"/>
                    </a:cubicBezTo>
                    <a:close/>
                  </a:path>
                </a:pathLst>
              </a:cu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24" name="Freeform 2123">
              <a:extLst>
                <a:ext uri="{FF2B5EF4-FFF2-40B4-BE49-F238E27FC236}">
                  <a16:creationId xmlns:a16="http://schemas.microsoft.com/office/drawing/2014/main" id="{6F2347B2-7568-20FC-F604-D863AD5B9202}"/>
                </a:ext>
              </a:extLst>
            </p:cNvPr>
            <p:cNvSpPr/>
            <p:nvPr/>
          </p:nvSpPr>
          <p:spPr>
            <a:xfrm rot="724785">
              <a:off x="848082" y="4427063"/>
              <a:ext cx="97832" cy="264557"/>
            </a:xfrm>
            <a:custGeom>
              <a:avLst/>
              <a:gdLst>
                <a:gd name="connsiteX0" fmla="*/ 64195 w 227676"/>
                <a:gd name="connsiteY0" fmla="*/ 1611 h 520595"/>
                <a:gd name="connsiteX1" fmla="*/ 95151 w 227676"/>
                <a:gd name="connsiteY1" fmla="*/ 48641 h 520595"/>
                <a:gd name="connsiteX2" fmla="*/ 145455 w 227676"/>
                <a:gd name="connsiteY2" fmla="*/ 299267 h 520595"/>
                <a:gd name="connsiteX3" fmla="*/ 151480 w 227676"/>
                <a:gd name="connsiteY3" fmla="*/ 339476 h 520595"/>
                <a:gd name="connsiteX4" fmla="*/ 153273 w 227676"/>
                <a:gd name="connsiteY4" fmla="*/ 347145 h 520595"/>
                <a:gd name="connsiteX5" fmla="*/ 222641 w 227676"/>
                <a:gd name="connsiteY5" fmla="*/ 433261 h 520595"/>
                <a:gd name="connsiteX6" fmla="*/ 185370 w 227676"/>
                <a:gd name="connsiteY6" fmla="*/ 425356 h 520595"/>
                <a:gd name="connsiteX7" fmla="*/ 176468 w 227676"/>
                <a:gd name="connsiteY7" fmla="*/ 413927 h 520595"/>
                <a:gd name="connsiteX8" fmla="*/ 177098 w 227676"/>
                <a:gd name="connsiteY8" fmla="*/ 426381 h 520595"/>
                <a:gd name="connsiteX9" fmla="*/ 171061 w 227676"/>
                <a:gd name="connsiteY9" fmla="*/ 435545 h 520595"/>
                <a:gd name="connsiteX10" fmla="*/ 192912 w 227676"/>
                <a:gd name="connsiteY10" fmla="*/ 456902 h 520595"/>
                <a:gd name="connsiteX11" fmla="*/ 226747 w 227676"/>
                <a:gd name="connsiteY11" fmla="*/ 490534 h 520595"/>
                <a:gd name="connsiteX12" fmla="*/ 188967 w 227676"/>
                <a:gd name="connsiteY12" fmla="*/ 485605 h 520595"/>
                <a:gd name="connsiteX13" fmla="*/ 156740 w 227676"/>
                <a:gd name="connsiteY13" fmla="*/ 450382 h 520595"/>
                <a:gd name="connsiteX14" fmla="*/ 152852 w 227676"/>
                <a:gd name="connsiteY14" fmla="*/ 445033 h 520595"/>
                <a:gd name="connsiteX15" fmla="*/ 141538 w 227676"/>
                <a:gd name="connsiteY15" fmla="*/ 446416 h 520595"/>
                <a:gd name="connsiteX16" fmla="*/ 138599 w 227676"/>
                <a:gd name="connsiteY16" fmla="*/ 445987 h 520595"/>
                <a:gd name="connsiteX17" fmla="*/ 139641 w 227676"/>
                <a:gd name="connsiteY17" fmla="*/ 447935 h 520595"/>
                <a:gd name="connsiteX18" fmla="*/ 186671 w 227676"/>
                <a:gd name="connsiteY18" fmla="*/ 513876 h 520595"/>
                <a:gd name="connsiteX19" fmla="*/ 150296 w 227676"/>
                <a:gd name="connsiteY19" fmla="*/ 502541 h 520595"/>
                <a:gd name="connsiteX20" fmla="*/ 124586 w 227676"/>
                <a:gd name="connsiteY20" fmla="*/ 462314 h 520595"/>
                <a:gd name="connsiteX21" fmla="*/ 116208 w 227676"/>
                <a:gd name="connsiteY21" fmla="*/ 442720 h 520595"/>
                <a:gd name="connsiteX22" fmla="*/ 110837 w 227676"/>
                <a:gd name="connsiteY22" fmla="*/ 441937 h 520595"/>
                <a:gd name="connsiteX23" fmla="*/ 110264 w 227676"/>
                <a:gd name="connsiteY23" fmla="*/ 441624 h 520595"/>
                <a:gd name="connsiteX24" fmla="*/ 117551 w 227676"/>
                <a:gd name="connsiteY24" fmla="*/ 475560 h 520595"/>
                <a:gd name="connsiteX25" fmla="*/ 124894 w 227676"/>
                <a:gd name="connsiteY25" fmla="*/ 508565 h 520595"/>
                <a:gd name="connsiteX26" fmla="*/ 95138 w 227676"/>
                <a:gd name="connsiteY26" fmla="*/ 471430 h 520595"/>
                <a:gd name="connsiteX27" fmla="*/ 94980 w 227676"/>
                <a:gd name="connsiteY27" fmla="*/ 442486 h 520595"/>
                <a:gd name="connsiteX28" fmla="*/ 95709 w 227676"/>
                <a:gd name="connsiteY28" fmla="*/ 433261 h 520595"/>
                <a:gd name="connsiteX29" fmla="*/ 80945 w 227676"/>
                <a:gd name="connsiteY29" fmla="*/ 396875 h 520595"/>
                <a:gd name="connsiteX30" fmla="*/ 81298 w 227676"/>
                <a:gd name="connsiteY30" fmla="*/ 389062 h 520595"/>
                <a:gd name="connsiteX31" fmla="*/ 79471 w 227676"/>
                <a:gd name="connsiteY31" fmla="*/ 391158 h 520595"/>
                <a:gd name="connsiteX32" fmla="*/ 44546 w 227676"/>
                <a:gd name="connsiteY32" fmla="*/ 441958 h 520595"/>
                <a:gd name="connsiteX33" fmla="*/ 96 w 227676"/>
                <a:gd name="connsiteY33" fmla="*/ 448308 h 520595"/>
                <a:gd name="connsiteX34" fmla="*/ 57246 w 227676"/>
                <a:gd name="connsiteY34" fmla="*/ 368933 h 520595"/>
                <a:gd name="connsiteX35" fmla="*/ 73121 w 227676"/>
                <a:gd name="connsiteY35" fmla="*/ 319324 h 520595"/>
                <a:gd name="connsiteX36" fmla="*/ 80171 w 227676"/>
                <a:gd name="connsiteY36" fmla="*/ 301038 h 520595"/>
                <a:gd name="connsiteX37" fmla="*/ 79276 w 227676"/>
                <a:gd name="connsiteY37" fmla="*/ 296291 h 520595"/>
                <a:gd name="connsiteX38" fmla="*/ 15776 w 227676"/>
                <a:gd name="connsiteY38" fmla="*/ 112141 h 520595"/>
                <a:gd name="connsiteX39" fmla="*/ 38001 w 227676"/>
                <a:gd name="connsiteY39" fmla="*/ 7366 h 520595"/>
                <a:gd name="connsiteX40" fmla="*/ 64195 w 227676"/>
                <a:gd name="connsiteY40" fmla="*/ 1611 h 5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7676" h="520595">
                  <a:moveTo>
                    <a:pt x="64195" y="1611"/>
                  </a:moveTo>
                  <a:cubicBezTo>
                    <a:pt x="74381" y="5778"/>
                    <a:pt x="85362" y="18743"/>
                    <a:pt x="95151" y="48641"/>
                  </a:cubicBezTo>
                  <a:cubicBezTo>
                    <a:pt x="109835" y="93488"/>
                    <a:pt x="131961" y="215428"/>
                    <a:pt x="145455" y="299267"/>
                  </a:cubicBezTo>
                  <a:lnTo>
                    <a:pt x="151480" y="339476"/>
                  </a:lnTo>
                  <a:lnTo>
                    <a:pt x="153273" y="347145"/>
                  </a:lnTo>
                  <a:cubicBezTo>
                    <a:pt x="168271" y="378455"/>
                    <a:pt x="217293" y="420225"/>
                    <a:pt x="222641" y="433261"/>
                  </a:cubicBezTo>
                  <a:cubicBezTo>
                    <a:pt x="227991" y="446296"/>
                    <a:pt x="200556" y="440478"/>
                    <a:pt x="185370" y="425356"/>
                  </a:cubicBezTo>
                  <a:lnTo>
                    <a:pt x="176468" y="413927"/>
                  </a:lnTo>
                  <a:lnTo>
                    <a:pt x="177098" y="426381"/>
                  </a:lnTo>
                  <a:lnTo>
                    <a:pt x="171061" y="435545"/>
                  </a:lnTo>
                  <a:lnTo>
                    <a:pt x="192912" y="456902"/>
                  </a:lnTo>
                  <a:cubicBezTo>
                    <a:pt x="208930" y="471666"/>
                    <a:pt x="223565" y="484249"/>
                    <a:pt x="226747" y="490534"/>
                  </a:cubicBezTo>
                  <a:cubicBezTo>
                    <a:pt x="233112" y="503105"/>
                    <a:pt x="205301" y="499477"/>
                    <a:pt x="188967" y="485605"/>
                  </a:cubicBezTo>
                  <a:cubicBezTo>
                    <a:pt x="180800" y="478669"/>
                    <a:pt x="168418" y="465180"/>
                    <a:pt x="156740" y="450382"/>
                  </a:cubicBezTo>
                  <a:lnTo>
                    <a:pt x="152852" y="445033"/>
                  </a:lnTo>
                  <a:lnTo>
                    <a:pt x="141538" y="446416"/>
                  </a:lnTo>
                  <a:lnTo>
                    <a:pt x="138599" y="445987"/>
                  </a:lnTo>
                  <a:lnTo>
                    <a:pt x="139641" y="447935"/>
                  </a:lnTo>
                  <a:cubicBezTo>
                    <a:pt x="157542" y="475285"/>
                    <a:pt x="183585" y="503769"/>
                    <a:pt x="186671" y="513876"/>
                  </a:cubicBezTo>
                  <a:cubicBezTo>
                    <a:pt x="190786" y="527352"/>
                    <a:pt x="164010" y="519009"/>
                    <a:pt x="150296" y="502541"/>
                  </a:cubicBezTo>
                  <a:cubicBezTo>
                    <a:pt x="143439" y="494308"/>
                    <a:pt x="133553" y="478895"/>
                    <a:pt x="124586" y="462314"/>
                  </a:cubicBezTo>
                  <a:lnTo>
                    <a:pt x="116208" y="442720"/>
                  </a:lnTo>
                  <a:lnTo>
                    <a:pt x="110837" y="441937"/>
                  </a:lnTo>
                  <a:lnTo>
                    <a:pt x="110264" y="441624"/>
                  </a:lnTo>
                  <a:lnTo>
                    <a:pt x="117551" y="475560"/>
                  </a:lnTo>
                  <a:cubicBezTo>
                    <a:pt x="121966" y="491449"/>
                    <a:pt x="125918" y="504981"/>
                    <a:pt x="124894" y="508565"/>
                  </a:cubicBezTo>
                  <a:cubicBezTo>
                    <a:pt x="122846" y="515735"/>
                    <a:pt x="98462" y="497731"/>
                    <a:pt x="95138" y="471430"/>
                  </a:cubicBezTo>
                  <a:cubicBezTo>
                    <a:pt x="94307" y="464854"/>
                    <a:pt x="94376" y="454472"/>
                    <a:pt x="94980" y="442486"/>
                  </a:cubicBezTo>
                  <a:lnTo>
                    <a:pt x="95709" y="433261"/>
                  </a:lnTo>
                  <a:lnTo>
                    <a:pt x="80945" y="396875"/>
                  </a:lnTo>
                  <a:lnTo>
                    <a:pt x="81298" y="389062"/>
                  </a:lnTo>
                  <a:lnTo>
                    <a:pt x="79471" y="391158"/>
                  </a:lnTo>
                  <a:cubicBezTo>
                    <a:pt x="67300" y="408091"/>
                    <a:pt x="57775" y="432433"/>
                    <a:pt x="44546" y="441958"/>
                  </a:cubicBezTo>
                  <a:cubicBezTo>
                    <a:pt x="31317" y="451483"/>
                    <a:pt x="-2021" y="460479"/>
                    <a:pt x="96" y="448308"/>
                  </a:cubicBezTo>
                  <a:cubicBezTo>
                    <a:pt x="2213" y="436137"/>
                    <a:pt x="42958" y="395921"/>
                    <a:pt x="57246" y="368933"/>
                  </a:cubicBezTo>
                  <a:cubicBezTo>
                    <a:pt x="64389" y="355440"/>
                    <a:pt x="69020" y="335992"/>
                    <a:pt x="73121" y="319324"/>
                  </a:cubicBezTo>
                  <a:lnTo>
                    <a:pt x="80171" y="301038"/>
                  </a:lnTo>
                  <a:lnTo>
                    <a:pt x="79276" y="296291"/>
                  </a:lnTo>
                  <a:cubicBezTo>
                    <a:pt x="66576" y="250254"/>
                    <a:pt x="30063" y="157649"/>
                    <a:pt x="15776" y="112141"/>
                  </a:cubicBezTo>
                  <a:cubicBezTo>
                    <a:pt x="1488" y="66633"/>
                    <a:pt x="24772" y="17949"/>
                    <a:pt x="38001" y="7366"/>
                  </a:cubicBezTo>
                  <a:cubicBezTo>
                    <a:pt x="44615" y="2074"/>
                    <a:pt x="54008" y="-2556"/>
                    <a:pt x="64195" y="1611"/>
                  </a:cubicBezTo>
                  <a:close/>
                </a:path>
              </a:pathLst>
            </a:custGeom>
            <a:solidFill>
              <a:srgbClr val="D7896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13" name="Freeform 2112">
              <a:extLst>
                <a:ext uri="{FF2B5EF4-FFF2-40B4-BE49-F238E27FC236}">
                  <a16:creationId xmlns:a16="http://schemas.microsoft.com/office/drawing/2014/main" id="{264A119C-A594-BADA-B608-FD3FDDCAD9D3}"/>
                </a:ext>
              </a:extLst>
            </p:cNvPr>
            <p:cNvSpPr/>
            <p:nvPr/>
          </p:nvSpPr>
          <p:spPr>
            <a:xfrm>
              <a:off x="815823" y="4288716"/>
              <a:ext cx="116227" cy="158594"/>
            </a:xfrm>
            <a:custGeom>
              <a:avLst/>
              <a:gdLst>
                <a:gd name="connsiteX0" fmla="*/ 1384 w 91794"/>
                <a:gd name="connsiteY0" fmla="*/ 3777 h 147260"/>
                <a:gd name="connsiteX1" fmla="*/ 74409 w 91794"/>
                <a:gd name="connsiteY1" fmla="*/ 19652 h 147260"/>
                <a:gd name="connsiteX2" fmla="*/ 80759 w 91794"/>
                <a:gd name="connsiteY2" fmla="*/ 89502 h 147260"/>
                <a:gd name="connsiteX3" fmla="*/ 90284 w 91794"/>
                <a:gd name="connsiteY3" fmla="*/ 140302 h 147260"/>
                <a:gd name="connsiteX4" fmla="*/ 45834 w 91794"/>
                <a:gd name="connsiteY4" fmla="*/ 140302 h 147260"/>
                <a:gd name="connsiteX5" fmla="*/ 26784 w 91794"/>
                <a:gd name="connsiteY5" fmla="*/ 79977 h 147260"/>
                <a:gd name="connsiteX6" fmla="*/ 1384 w 91794"/>
                <a:gd name="connsiteY6" fmla="*/ 3777 h 14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94" h="147260">
                  <a:moveTo>
                    <a:pt x="1384" y="3777"/>
                  </a:moveTo>
                  <a:cubicBezTo>
                    <a:pt x="9321" y="-6277"/>
                    <a:pt x="61180" y="5365"/>
                    <a:pt x="74409" y="19652"/>
                  </a:cubicBezTo>
                  <a:cubicBezTo>
                    <a:pt x="87638" y="33940"/>
                    <a:pt x="78113" y="69394"/>
                    <a:pt x="80759" y="89502"/>
                  </a:cubicBezTo>
                  <a:cubicBezTo>
                    <a:pt x="83405" y="109610"/>
                    <a:pt x="96105" y="131835"/>
                    <a:pt x="90284" y="140302"/>
                  </a:cubicBezTo>
                  <a:cubicBezTo>
                    <a:pt x="84463" y="148769"/>
                    <a:pt x="56417" y="150356"/>
                    <a:pt x="45834" y="140302"/>
                  </a:cubicBezTo>
                  <a:cubicBezTo>
                    <a:pt x="35251" y="130248"/>
                    <a:pt x="31546" y="101673"/>
                    <a:pt x="26784" y="79977"/>
                  </a:cubicBezTo>
                  <a:cubicBezTo>
                    <a:pt x="22022" y="58281"/>
                    <a:pt x="-6553" y="13831"/>
                    <a:pt x="1384" y="3777"/>
                  </a:cubicBezTo>
                  <a:close/>
                </a:path>
              </a:pathLst>
            </a:custGeom>
            <a:solidFill>
              <a:srgbClr val="AA86B2"/>
            </a:solidFill>
            <a:ln>
              <a:solidFill>
                <a:srgbClr val="A681A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1" name="Freeform 2110">
              <a:extLst>
                <a:ext uri="{FF2B5EF4-FFF2-40B4-BE49-F238E27FC236}">
                  <a16:creationId xmlns:a16="http://schemas.microsoft.com/office/drawing/2014/main" id="{CDFE0499-35B8-C119-7283-B331CE6F82CE}"/>
                </a:ext>
              </a:extLst>
            </p:cNvPr>
            <p:cNvSpPr/>
            <p:nvPr/>
          </p:nvSpPr>
          <p:spPr>
            <a:xfrm>
              <a:off x="600183" y="4264763"/>
              <a:ext cx="257492" cy="200520"/>
            </a:xfrm>
            <a:custGeom>
              <a:avLst/>
              <a:gdLst>
                <a:gd name="connsiteX0" fmla="*/ 1111 w 257492"/>
                <a:gd name="connsiteY0" fmla="*/ 103021 h 200520"/>
                <a:gd name="connsiteX1" fmla="*/ 32861 w 257492"/>
                <a:gd name="connsiteY1" fmla="*/ 176046 h 200520"/>
                <a:gd name="connsiteX2" fmla="*/ 118586 w 257492"/>
                <a:gd name="connsiteY2" fmla="*/ 198271 h 200520"/>
                <a:gd name="connsiteX3" fmla="*/ 172561 w 257492"/>
                <a:gd name="connsiteY3" fmla="*/ 195096 h 200520"/>
                <a:gd name="connsiteX4" fmla="*/ 204311 w 257492"/>
                <a:gd name="connsiteY4" fmla="*/ 156996 h 200520"/>
                <a:gd name="connsiteX5" fmla="*/ 239236 w 257492"/>
                <a:gd name="connsiteY5" fmla="*/ 147471 h 200520"/>
                <a:gd name="connsiteX6" fmla="*/ 255111 w 257492"/>
                <a:gd name="connsiteY6" fmla="*/ 103021 h 200520"/>
                <a:gd name="connsiteX7" fmla="*/ 251936 w 257492"/>
                <a:gd name="connsiteY7" fmla="*/ 49046 h 200520"/>
                <a:gd name="connsiteX8" fmla="*/ 204311 w 257492"/>
                <a:gd name="connsiteY8" fmla="*/ 10946 h 200520"/>
                <a:gd name="connsiteX9" fmla="*/ 166211 w 257492"/>
                <a:gd name="connsiteY9" fmla="*/ 1421 h 200520"/>
                <a:gd name="connsiteX10" fmla="*/ 99536 w 257492"/>
                <a:gd name="connsiteY10" fmla="*/ 36346 h 200520"/>
                <a:gd name="connsiteX11" fmla="*/ 67786 w 257492"/>
                <a:gd name="connsiteY11" fmla="*/ 74446 h 200520"/>
                <a:gd name="connsiteX12" fmla="*/ 1111 w 257492"/>
                <a:gd name="connsiteY12" fmla="*/ 103021 h 2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492" h="200520">
                  <a:moveTo>
                    <a:pt x="1111" y="103021"/>
                  </a:moveTo>
                  <a:cubicBezTo>
                    <a:pt x="-4710" y="119954"/>
                    <a:pt x="13282" y="160171"/>
                    <a:pt x="32861" y="176046"/>
                  </a:cubicBezTo>
                  <a:cubicBezTo>
                    <a:pt x="52440" y="191921"/>
                    <a:pt x="95303" y="195096"/>
                    <a:pt x="118586" y="198271"/>
                  </a:cubicBezTo>
                  <a:cubicBezTo>
                    <a:pt x="141869" y="201446"/>
                    <a:pt x="158274" y="201975"/>
                    <a:pt x="172561" y="195096"/>
                  </a:cubicBezTo>
                  <a:cubicBezTo>
                    <a:pt x="186849" y="188217"/>
                    <a:pt x="193199" y="164934"/>
                    <a:pt x="204311" y="156996"/>
                  </a:cubicBezTo>
                  <a:cubicBezTo>
                    <a:pt x="215424" y="149059"/>
                    <a:pt x="230769" y="156467"/>
                    <a:pt x="239236" y="147471"/>
                  </a:cubicBezTo>
                  <a:cubicBezTo>
                    <a:pt x="247703" y="138475"/>
                    <a:pt x="252994" y="119425"/>
                    <a:pt x="255111" y="103021"/>
                  </a:cubicBezTo>
                  <a:cubicBezTo>
                    <a:pt x="257228" y="86617"/>
                    <a:pt x="260403" y="64392"/>
                    <a:pt x="251936" y="49046"/>
                  </a:cubicBezTo>
                  <a:cubicBezTo>
                    <a:pt x="243469" y="33700"/>
                    <a:pt x="218598" y="18883"/>
                    <a:pt x="204311" y="10946"/>
                  </a:cubicBezTo>
                  <a:cubicBezTo>
                    <a:pt x="190024" y="3009"/>
                    <a:pt x="183673" y="-2812"/>
                    <a:pt x="166211" y="1421"/>
                  </a:cubicBezTo>
                  <a:cubicBezTo>
                    <a:pt x="148749" y="5654"/>
                    <a:pt x="115940" y="24175"/>
                    <a:pt x="99536" y="36346"/>
                  </a:cubicBezTo>
                  <a:cubicBezTo>
                    <a:pt x="83132" y="48517"/>
                    <a:pt x="83132" y="63334"/>
                    <a:pt x="67786" y="74446"/>
                  </a:cubicBezTo>
                  <a:cubicBezTo>
                    <a:pt x="52440" y="85558"/>
                    <a:pt x="6932" y="86088"/>
                    <a:pt x="1111" y="103021"/>
                  </a:cubicBezTo>
                  <a:close/>
                </a:path>
              </a:pathLst>
            </a:custGeom>
            <a:solidFill>
              <a:srgbClr val="C79ED3"/>
            </a:solidFill>
            <a:ln>
              <a:solidFill>
                <a:srgbClr val="A681A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5" name="Freeform 2124">
              <a:extLst>
                <a:ext uri="{FF2B5EF4-FFF2-40B4-BE49-F238E27FC236}">
                  <a16:creationId xmlns:a16="http://schemas.microsoft.com/office/drawing/2014/main" id="{4A8CACD9-D17C-3956-2796-F1324E735653}"/>
                </a:ext>
              </a:extLst>
            </p:cNvPr>
            <p:cNvSpPr/>
            <p:nvPr/>
          </p:nvSpPr>
          <p:spPr>
            <a:xfrm rot="10800000">
              <a:off x="754576" y="4446723"/>
              <a:ext cx="122495" cy="211506"/>
            </a:xfrm>
            <a:custGeom>
              <a:avLst/>
              <a:gdLst>
                <a:gd name="connsiteX0" fmla="*/ 5 w 95377"/>
                <a:gd name="connsiteY0" fmla="*/ 402 h 221547"/>
                <a:gd name="connsiteX1" fmla="*/ 50805 w 95377"/>
                <a:gd name="connsiteY1" fmla="*/ 98827 h 221547"/>
                <a:gd name="connsiteX2" fmla="*/ 95255 w 95377"/>
                <a:gd name="connsiteY2" fmla="*/ 206777 h 221547"/>
                <a:gd name="connsiteX3" fmla="*/ 63505 w 95377"/>
                <a:gd name="connsiteY3" fmla="*/ 213127 h 221547"/>
                <a:gd name="connsiteX4" fmla="*/ 47630 w 95377"/>
                <a:gd name="connsiteY4" fmla="*/ 136927 h 221547"/>
                <a:gd name="connsiteX5" fmla="*/ 5 w 95377"/>
                <a:gd name="connsiteY5" fmla="*/ 402 h 22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377" h="221547">
                  <a:moveTo>
                    <a:pt x="5" y="402"/>
                  </a:moveTo>
                  <a:cubicBezTo>
                    <a:pt x="534" y="-5948"/>
                    <a:pt x="34930" y="64431"/>
                    <a:pt x="50805" y="98827"/>
                  </a:cubicBezTo>
                  <a:cubicBezTo>
                    <a:pt x="66680" y="133223"/>
                    <a:pt x="93138" y="187727"/>
                    <a:pt x="95255" y="206777"/>
                  </a:cubicBezTo>
                  <a:cubicBezTo>
                    <a:pt x="97372" y="225827"/>
                    <a:pt x="71443" y="224769"/>
                    <a:pt x="63505" y="213127"/>
                  </a:cubicBezTo>
                  <a:cubicBezTo>
                    <a:pt x="55568" y="201485"/>
                    <a:pt x="60859" y="169735"/>
                    <a:pt x="47630" y="136927"/>
                  </a:cubicBezTo>
                  <a:cubicBezTo>
                    <a:pt x="34401" y="104119"/>
                    <a:pt x="-524" y="6752"/>
                    <a:pt x="5" y="402"/>
                  </a:cubicBezTo>
                  <a:close/>
                </a:path>
              </a:pathLst>
            </a:custGeom>
            <a:solidFill>
              <a:srgbClr val="D78968"/>
            </a:solidFill>
            <a:ln>
              <a:solidFill>
                <a:srgbClr val="D789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2" name="Freeform 2111">
              <a:extLst>
                <a:ext uri="{FF2B5EF4-FFF2-40B4-BE49-F238E27FC236}">
                  <a16:creationId xmlns:a16="http://schemas.microsoft.com/office/drawing/2014/main" id="{27F20B15-16A8-74A9-4F89-C8C9AF765880}"/>
                </a:ext>
              </a:extLst>
            </p:cNvPr>
            <p:cNvSpPr/>
            <p:nvPr/>
          </p:nvSpPr>
          <p:spPr>
            <a:xfrm>
              <a:off x="689279" y="4308518"/>
              <a:ext cx="119872" cy="161440"/>
            </a:xfrm>
            <a:custGeom>
              <a:avLst/>
              <a:gdLst>
                <a:gd name="connsiteX0" fmla="*/ 78563 w 119872"/>
                <a:gd name="connsiteY0" fmla="*/ 159599 h 161440"/>
                <a:gd name="connsiteX1" fmla="*/ 119838 w 119872"/>
                <a:gd name="connsiteY1" fmla="*/ 127849 h 161440"/>
                <a:gd name="connsiteX2" fmla="*/ 84913 w 119872"/>
                <a:gd name="connsiteY2" fmla="*/ 35774 h 161440"/>
                <a:gd name="connsiteX3" fmla="*/ 46813 w 119872"/>
                <a:gd name="connsiteY3" fmla="*/ 849 h 161440"/>
                <a:gd name="connsiteX4" fmla="*/ 2363 w 119872"/>
                <a:gd name="connsiteY4" fmla="*/ 16724 h 161440"/>
                <a:gd name="connsiteX5" fmla="*/ 8713 w 119872"/>
                <a:gd name="connsiteY5" fmla="*/ 80224 h 161440"/>
                <a:gd name="connsiteX6" fmla="*/ 78563 w 119872"/>
                <a:gd name="connsiteY6" fmla="*/ 159599 h 16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72" h="161440">
                  <a:moveTo>
                    <a:pt x="78563" y="159599"/>
                  </a:moveTo>
                  <a:cubicBezTo>
                    <a:pt x="97084" y="167536"/>
                    <a:pt x="118780" y="148486"/>
                    <a:pt x="119838" y="127849"/>
                  </a:cubicBezTo>
                  <a:cubicBezTo>
                    <a:pt x="120896" y="107212"/>
                    <a:pt x="97084" y="56941"/>
                    <a:pt x="84913" y="35774"/>
                  </a:cubicBezTo>
                  <a:cubicBezTo>
                    <a:pt x="72742" y="14607"/>
                    <a:pt x="60571" y="4024"/>
                    <a:pt x="46813" y="849"/>
                  </a:cubicBezTo>
                  <a:cubicBezTo>
                    <a:pt x="33055" y="-2326"/>
                    <a:pt x="8713" y="3495"/>
                    <a:pt x="2363" y="16724"/>
                  </a:cubicBezTo>
                  <a:cubicBezTo>
                    <a:pt x="-3987" y="29953"/>
                    <a:pt x="3951" y="58528"/>
                    <a:pt x="8713" y="80224"/>
                  </a:cubicBezTo>
                  <a:cubicBezTo>
                    <a:pt x="13475" y="101920"/>
                    <a:pt x="60042" y="151662"/>
                    <a:pt x="78563" y="159599"/>
                  </a:cubicBezTo>
                  <a:close/>
                </a:path>
              </a:pathLst>
            </a:custGeom>
            <a:solidFill>
              <a:srgbClr val="AA86B2"/>
            </a:solidFill>
            <a:ln>
              <a:solidFill>
                <a:srgbClr val="A681A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7" name="Freeform 2126">
              <a:extLst>
                <a:ext uri="{FF2B5EF4-FFF2-40B4-BE49-F238E27FC236}">
                  <a16:creationId xmlns:a16="http://schemas.microsoft.com/office/drawing/2014/main" id="{14EF135D-AC92-78B8-CC56-BB028D900DA9}"/>
                </a:ext>
              </a:extLst>
            </p:cNvPr>
            <p:cNvSpPr/>
            <p:nvPr/>
          </p:nvSpPr>
          <p:spPr>
            <a:xfrm>
              <a:off x="780955" y="4253297"/>
              <a:ext cx="63065" cy="95693"/>
            </a:xfrm>
            <a:custGeom>
              <a:avLst/>
              <a:gdLst>
                <a:gd name="connsiteX0" fmla="*/ 52126 w 63065"/>
                <a:gd name="connsiteY0" fmla="*/ 425 h 95693"/>
                <a:gd name="connsiteX1" fmla="*/ 4501 w 63065"/>
                <a:gd name="connsiteY1" fmla="*/ 44875 h 95693"/>
                <a:gd name="connsiteX2" fmla="*/ 4501 w 63065"/>
                <a:gd name="connsiteY2" fmla="*/ 76625 h 95693"/>
                <a:gd name="connsiteX3" fmla="*/ 26726 w 63065"/>
                <a:gd name="connsiteY3" fmla="*/ 95675 h 95693"/>
                <a:gd name="connsiteX4" fmla="*/ 61651 w 63065"/>
                <a:gd name="connsiteY4" fmla="*/ 73450 h 95693"/>
                <a:gd name="connsiteX5" fmla="*/ 52126 w 63065"/>
                <a:gd name="connsiteY5" fmla="*/ 425 h 9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065" h="95693">
                  <a:moveTo>
                    <a:pt x="52126" y="425"/>
                  </a:moveTo>
                  <a:cubicBezTo>
                    <a:pt x="42601" y="-4338"/>
                    <a:pt x="12438" y="32175"/>
                    <a:pt x="4501" y="44875"/>
                  </a:cubicBezTo>
                  <a:cubicBezTo>
                    <a:pt x="-3436" y="57575"/>
                    <a:pt x="797" y="68158"/>
                    <a:pt x="4501" y="76625"/>
                  </a:cubicBezTo>
                  <a:cubicBezTo>
                    <a:pt x="8205" y="85092"/>
                    <a:pt x="17201" y="96204"/>
                    <a:pt x="26726" y="95675"/>
                  </a:cubicBezTo>
                  <a:cubicBezTo>
                    <a:pt x="36251" y="95146"/>
                    <a:pt x="57947" y="88267"/>
                    <a:pt x="61651" y="73450"/>
                  </a:cubicBezTo>
                  <a:cubicBezTo>
                    <a:pt x="65355" y="58633"/>
                    <a:pt x="61651" y="5188"/>
                    <a:pt x="52126" y="425"/>
                  </a:cubicBezTo>
                  <a:close/>
                </a:path>
              </a:pathLst>
            </a:custGeom>
            <a:solidFill>
              <a:srgbClr val="D78968"/>
            </a:solidFill>
            <a:ln>
              <a:solidFill>
                <a:srgbClr val="D789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8" name="Freeform 2127">
              <a:extLst>
                <a:ext uri="{FF2B5EF4-FFF2-40B4-BE49-F238E27FC236}">
                  <a16:creationId xmlns:a16="http://schemas.microsoft.com/office/drawing/2014/main" id="{B1B25820-5B50-A47A-0984-BFA0FBA62642}"/>
                </a:ext>
              </a:extLst>
            </p:cNvPr>
            <p:cNvSpPr/>
            <p:nvPr/>
          </p:nvSpPr>
          <p:spPr>
            <a:xfrm>
              <a:off x="820368" y="4194304"/>
              <a:ext cx="121671" cy="138268"/>
            </a:xfrm>
            <a:custGeom>
              <a:avLst/>
              <a:gdLst>
                <a:gd name="connsiteX0" fmla="*/ 35600 w 121671"/>
                <a:gd name="connsiteY0" fmla="*/ 1688 h 138268"/>
                <a:gd name="connsiteX1" fmla="*/ 118150 w 121671"/>
                <a:gd name="connsiteY1" fmla="*/ 27088 h 138268"/>
                <a:gd name="connsiteX2" fmla="*/ 105450 w 121671"/>
                <a:gd name="connsiteY2" fmla="*/ 87413 h 138268"/>
                <a:gd name="connsiteX3" fmla="*/ 95925 w 121671"/>
                <a:gd name="connsiteY3" fmla="*/ 122338 h 138268"/>
                <a:gd name="connsiteX4" fmla="*/ 73700 w 121671"/>
                <a:gd name="connsiteY4" fmla="*/ 122338 h 138268"/>
                <a:gd name="connsiteX5" fmla="*/ 51475 w 121671"/>
                <a:gd name="connsiteY5" fmla="*/ 138213 h 138268"/>
                <a:gd name="connsiteX6" fmla="*/ 26075 w 121671"/>
                <a:gd name="connsiteY6" fmla="*/ 115988 h 138268"/>
                <a:gd name="connsiteX7" fmla="*/ 675 w 121671"/>
                <a:gd name="connsiteY7" fmla="*/ 71538 h 138268"/>
                <a:gd name="connsiteX8" fmla="*/ 35600 w 121671"/>
                <a:gd name="connsiteY8" fmla="*/ 1688 h 13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71" h="138268">
                  <a:moveTo>
                    <a:pt x="35600" y="1688"/>
                  </a:moveTo>
                  <a:cubicBezTo>
                    <a:pt x="55179" y="-5720"/>
                    <a:pt x="106508" y="12801"/>
                    <a:pt x="118150" y="27088"/>
                  </a:cubicBezTo>
                  <a:cubicBezTo>
                    <a:pt x="129792" y="41375"/>
                    <a:pt x="109154" y="71538"/>
                    <a:pt x="105450" y="87413"/>
                  </a:cubicBezTo>
                  <a:cubicBezTo>
                    <a:pt x="101746" y="103288"/>
                    <a:pt x="101217" y="116517"/>
                    <a:pt x="95925" y="122338"/>
                  </a:cubicBezTo>
                  <a:cubicBezTo>
                    <a:pt x="90633" y="128159"/>
                    <a:pt x="81108" y="119692"/>
                    <a:pt x="73700" y="122338"/>
                  </a:cubicBezTo>
                  <a:cubicBezTo>
                    <a:pt x="66292" y="124984"/>
                    <a:pt x="59412" y="139271"/>
                    <a:pt x="51475" y="138213"/>
                  </a:cubicBezTo>
                  <a:cubicBezTo>
                    <a:pt x="43538" y="137155"/>
                    <a:pt x="34542" y="127100"/>
                    <a:pt x="26075" y="115988"/>
                  </a:cubicBezTo>
                  <a:cubicBezTo>
                    <a:pt x="17608" y="104876"/>
                    <a:pt x="-4087" y="92705"/>
                    <a:pt x="675" y="71538"/>
                  </a:cubicBezTo>
                  <a:cubicBezTo>
                    <a:pt x="5437" y="50371"/>
                    <a:pt x="16021" y="9096"/>
                    <a:pt x="35600" y="1688"/>
                  </a:cubicBezTo>
                  <a:close/>
                </a:path>
              </a:pathLst>
            </a:custGeom>
            <a:solidFill>
              <a:srgbClr val="D78968"/>
            </a:solidFill>
            <a:ln>
              <a:solidFill>
                <a:srgbClr val="D789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1" name="Freeform 2130">
              <a:extLst>
                <a:ext uri="{FF2B5EF4-FFF2-40B4-BE49-F238E27FC236}">
                  <a16:creationId xmlns:a16="http://schemas.microsoft.com/office/drawing/2014/main" id="{69767D87-7797-F1F3-D261-91EE2E2F2D5F}"/>
                </a:ext>
              </a:extLst>
            </p:cNvPr>
            <p:cNvSpPr/>
            <p:nvPr/>
          </p:nvSpPr>
          <p:spPr>
            <a:xfrm rot="21350082">
              <a:off x="702667" y="4152496"/>
              <a:ext cx="254910" cy="122199"/>
            </a:xfrm>
            <a:custGeom>
              <a:avLst/>
              <a:gdLst>
                <a:gd name="connsiteX0" fmla="*/ 302256 w 476894"/>
                <a:gd name="connsiteY0" fmla="*/ 207218 h 242474"/>
                <a:gd name="connsiteX1" fmla="*/ 438781 w 476894"/>
                <a:gd name="connsiteY1" fmla="*/ 181818 h 242474"/>
                <a:gd name="connsiteX2" fmla="*/ 476881 w 476894"/>
                <a:gd name="connsiteY2" fmla="*/ 137368 h 242474"/>
                <a:gd name="connsiteX3" fmla="*/ 441956 w 476894"/>
                <a:gd name="connsiteY3" fmla="*/ 42118 h 242474"/>
                <a:gd name="connsiteX4" fmla="*/ 353056 w 476894"/>
                <a:gd name="connsiteY4" fmla="*/ 843 h 242474"/>
                <a:gd name="connsiteX5" fmla="*/ 257806 w 476894"/>
                <a:gd name="connsiteY5" fmla="*/ 16718 h 242474"/>
                <a:gd name="connsiteX6" fmla="*/ 213356 w 476894"/>
                <a:gd name="connsiteY6" fmla="*/ 45293 h 242474"/>
                <a:gd name="connsiteX7" fmla="*/ 181606 w 476894"/>
                <a:gd name="connsiteY7" fmla="*/ 134193 h 242474"/>
                <a:gd name="connsiteX8" fmla="*/ 130806 w 476894"/>
                <a:gd name="connsiteY8" fmla="*/ 172293 h 242474"/>
                <a:gd name="connsiteX9" fmla="*/ 13331 w 476894"/>
                <a:gd name="connsiteY9" fmla="*/ 188168 h 242474"/>
                <a:gd name="connsiteX10" fmla="*/ 13331 w 476894"/>
                <a:gd name="connsiteY10" fmla="*/ 232618 h 242474"/>
                <a:gd name="connsiteX11" fmla="*/ 108581 w 476894"/>
                <a:gd name="connsiteY11" fmla="*/ 242143 h 242474"/>
                <a:gd name="connsiteX12" fmla="*/ 187956 w 476894"/>
                <a:gd name="connsiteY12" fmla="*/ 238968 h 242474"/>
                <a:gd name="connsiteX13" fmla="*/ 238756 w 476894"/>
                <a:gd name="connsiteY13" fmla="*/ 226268 h 242474"/>
                <a:gd name="connsiteX14" fmla="*/ 238756 w 476894"/>
                <a:gd name="connsiteY14" fmla="*/ 172293 h 242474"/>
                <a:gd name="connsiteX15" fmla="*/ 280031 w 476894"/>
                <a:gd name="connsiteY15" fmla="*/ 143718 h 242474"/>
                <a:gd name="connsiteX16" fmla="*/ 302256 w 476894"/>
                <a:gd name="connsiteY16" fmla="*/ 207218 h 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6894" h="242474">
                  <a:moveTo>
                    <a:pt x="302256" y="207218"/>
                  </a:moveTo>
                  <a:cubicBezTo>
                    <a:pt x="328714" y="213568"/>
                    <a:pt x="409677" y="193460"/>
                    <a:pt x="438781" y="181818"/>
                  </a:cubicBezTo>
                  <a:cubicBezTo>
                    <a:pt x="467885" y="170176"/>
                    <a:pt x="476352" y="160651"/>
                    <a:pt x="476881" y="137368"/>
                  </a:cubicBezTo>
                  <a:cubicBezTo>
                    <a:pt x="477410" y="114085"/>
                    <a:pt x="462593" y="64872"/>
                    <a:pt x="441956" y="42118"/>
                  </a:cubicBezTo>
                  <a:cubicBezTo>
                    <a:pt x="421319" y="19364"/>
                    <a:pt x="383748" y="5076"/>
                    <a:pt x="353056" y="843"/>
                  </a:cubicBezTo>
                  <a:cubicBezTo>
                    <a:pt x="322364" y="-3390"/>
                    <a:pt x="281089" y="9310"/>
                    <a:pt x="257806" y="16718"/>
                  </a:cubicBezTo>
                  <a:cubicBezTo>
                    <a:pt x="234523" y="24126"/>
                    <a:pt x="226056" y="25714"/>
                    <a:pt x="213356" y="45293"/>
                  </a:cubicBezTo>
                  <a:cubicBezTo>
                    <a:pt x="200656" y="64872"/>
                    <a:pt x="195364" y="113026"/>
                    <a:pt x="181606" y="134193"/>
                  </a:cubicBezTo>
                  <a:cubicBezTo>
                    <a:pt x="167848" y="155360"/>
                    <a:pt x="158852" y="163297"/>
                    <a:pt x="130806" y="172293"/>
                  </a:cubicBezTo>
                  <a:cubicBezTo>
                    <a:pt x="102760" y="181289"/>
                    <a:pt x="32910" y="178114"/>
                    <a:pt x="13331" y="188168"/>
                  </a:cubicBezTo>
                  <a:cubicBezTo>
                    <a:pt x="-6248" y="198222"/>
                    <a:pt x="-2544" y="223622"/>
                    <a:pt x="13331" y="232618"/>
                  </a:cubicBezTo>
                  <a:cubicBezTo>
                    <a:pt x="29206" y="241614"/>
                    <a:pt x="79477" y="241085"/>
                    <a:pt x="108581" y="242143"/>
                  </a:cubicBezTo>
                  <a:cubicBezTo>
                    <a:pt x="137685" y="243201"/>
                    <a:pt x="166260" y="241614"/>
                    <a:pt x="187956" y="238968"/>
                  </a:cubicBezTo>
                  <a:cubicBezTo>
                    <a:pt x="209652" y="236322"/>
                    <a:pt x="230289" y="237380"/>
                    <a:pt x="238756" y="226268"/>
                  </a:cubicBezTo>
                  <a:cubicBezTo>
                    <a:pt x="247223" y="215156"/>
                    <a:pt x="231877" y="186051"/>
                    <a:pt x="238756" y="172293"/>
                  </a:cubicBezTo>
                  <a:cubicBezTo>
                    <a:pt x="245635" y="158535"/>
                    <a:pt x="266273" y="143189"/>
                    <a:pt x="280031" y="143718"/>
                  </a:cubicBezTo>
                  <a:cubicBezTo>
                    <a:pt x="293789" y="144247"/>
                    <a:pt x="275798" y="200868"/>
                    <a:pt x="302256" y="207218"/>
                  </a:cubicBezTo>
                  <a:close/>
                </a:path>
              </a:pathLst>
            </a:custGeom>
            <a:solidFill>
              <a:srgbClr val="7E58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7" name="Freeform 2166">
            <a:extLst>
              <a:ext uri="{FF2B5EF4-FFF2-40B4-BE49-F238E27FC236}">
                <a16:creationId xmlns:a16="http://schemas.microsoft.com/office/drawing/2014/main" id="{EBBFD3E2-7D28-42CE-3BF8-38689AFD8D86}"/>
              </a:ext>
            </a:extLst>
          </p:cNvPr>
          <p:cNvSpPr/>
          <p:nvPr/>
        </p:nvSpPr>
        <p:spPr>
          <a:xfrm>
            <a:off x="4191138" y="2568084"/>
            <a:ext cx="34925" cy="165100"/>
          </a:xfrm>
          <a:custGeom>
            <a:avLst/>
            <a:gdLst>
              <a:gd name="connsiteX0" fmla="*/ 34925 w 34925"/>
              <a:gd name="connsiteY0" fmla="*/ 0 h 165100"/>
              <a:gd name="connsiteX1" fmla="*/ 28575 w 34925"/>
              <a:gd name="connsiteY1" fmla="*/ 158750 h 165100"/>
              <a:gd name="connsiteX2" fmla="*/ 0 w 34925"/>
              <a:gd name="connsiteY2" fmla="*/ 165100 h 165100"/>
              <a:gd name="connsiteX3" fmla="*/ 34925 w 34925"/>
              <a:gd name="connsiteY3" fmla="*/ 0 h 165100"/>
            </a:gdLst>
            <a:ahLst/>
            <a:cxnLst>
              <a:cxn ang="0">
                <a:pos x="connsiteX0" y="connsiteY0"/>
              </a:cxn>
              <a:cxn ang="0">
                <a:pos x="connsiteX1" y="connsiteY1"/>
              </a:cxn>
              <a:cxn ang="0">
                <a:pos x="connsiteX2" y="connsiteY2"/>
              </a:cxn>
              <a:cxn ang="0">
                <a:pos x="connsiteX3" y="connsiteY3"/>
              </a:cxn>
            </a:cxnLst>
            <a:rect l="l" t="t" r="r" b="b"/>
            <a:pathLst>
              <a:path w="34925" h="165100">
                <a:moveTo>
                  <a:pt x="34925" y="0"/>
                </a:moveTo>
                <a:lnTo>
                  <a:pt x="28575" y="158750"/>
                </a:lnTo>
                <a:lnTo>
                  <a:pt x="0" y="165100"/>
                </a:lnTo>
                <a:lnTo>
                  <a:pt x="34925" y="0"/>
                </a:lnTo>
                <a:close/>
              </a:path>
            </a:pathLst>
          </a:custGeom>
          <a:solidFill>
            <a:srgbClr val="D2D2D2"/>
          </a:solidFill>
          <a:ln>
            <a:solidFill>
              <a:srgbClr val="D2D2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2" name="Freeform 2231">
            <a:extLst>
              <a:ext uri="{FF2B5EF4-FFF2-40B4-BE49-F238E27FC236}">
                <a16:creationId xmlns:a16="http://schemas.microsoft.com/office/drawing/2014/main" id="{F6041834-0715-E421-5275-A9BE7E4D6D1C}"/>
              </a:ext>
            </a:extLst>
          </p:cNvPr>
          <p:cNvSpPr/>
          <p:nvPr/>
        </p:nvSpPr>
        <p:spPr>
          <a:xfrm>
            <a:off x="5080138" y="139209"/>
            <a:ext cx="1416050" cy="606425"/>
          </a:xfrm>
          <a:custGeom>
            <a:avLst/>
            <a:gdLst>
              <a:gd name="connsiteX0" fmla="*/ 0 w 1416050"/>
              <a:gd name="connsiteY0" fmla="*/ 463550 h 606425"/>
              <a:gd name="connsiteX1" fmla="*/ 0 w 1416050"/>
              <a:gd name="connsiteY1" fmla="*/ 463550 h 606425"/>
              <a:gd name="connsiteX2" fmla="*/ 495300 w 1416050"/>
              <a:gd name="connsiteY2" fmla="*/ 371475 h 606425"/>
              <a:gd name="connsiteX3" fmla="*/ 523875 w 1416050"/>
              <a:gd name="connsiteY3" fmla="*/ 415925 h 606425"/>
              <a:gd name="connsiteX4" fmla="*/ 527050 w 1416050"/>
              <a:gd name="connsiteY4" fmla="*/ 498475 h 606425"/>
              <a:gd name="connsiteX5" fmla="*/ 504825 w 1416050"/>
              <a:gd name="connsiteY5" fmla="*/ 542925 h 606425"/>
              <a:gd name="connsiteX6" fmla="*/ 460375 w 1416050"/>
              <a:gd name="connsiteY6" fmla="*/ 606425 h 606425"/>
              <a:gd name="connsiteX7" fmla="*/ 803275 w 1416050"/>
              <a:gd name="connsiteY7" fmla="*/ 584200 h 606425"/>
              <a:gd name="connsiteX8" fmla="*/ 841375 w 1416050"/>
              <a:gd name="connsiteY8" fmla="*/ 574675 h 606425"/>
              <a:gd name="connsiteX9" fmla="*/ 1416050 w 1416050"/>
              <a:gd name="connsiteY9" fmla="*/ 311150 h 606425"/>
              <a:gd name="connsiteX10" fmla="*/ 1225550 w 1416050"/>
              <a:gd name="connsiteY10" fmla="*/ 3175 h 606425"/>
              <a:gd name="connsiteX11" fmla="*/ 1165225 w 1416050"/>
              <a:gd name="connsiteY11" fmla="*/ 0 h 606425"/>
              <a:gd name="connsiteX12" fmla="*/ 469900 w 1416050"/>
              <a:gd name="connsiteY12" fmla="*/ 12700 h 606425"/>
              <a:gd name="connsiteX13" fmla="*/ 101600 w 1416050"/>
              <a:gd name="connsiteY13" fmla="*/ 323850 h 606425"/>
              <a:gd name="connsiteX14" fmla="*/ 0 w 1416050"/>
              <a:gd name="connsiteY14" fmla="*/ 463550 h 60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6050" h="606425">
                <a:moveTo>
                  <a:pt x="0" y="463550"/>
                </a:moveTo>
                <a:lnTo>
                  <a:pt x="0" y="463550"/>
                </a:lnTo>
                <a:lnTo>
                  <a:pt x="495300" y="371475"/>
                </a:lnTo>
                <a:lnTo>
                  <a:pt x="523875" y="415925"/>
                </a:lnTo>
                <a:lnTo>
                  <a:pt x="527050" y="498475"/>
                </a:lnTo>
                <a:lnTo>
                  <a:pt x="504825" y="542925"/>
                </a:lnTo>
                <a:lnTo>
                  <a:pt x="460375" y="606425"/>
                </a:lnTo>
                <a:lnTo>
                  <a:pt x="803275" y="584200"/>
                </a:lnTo>
                <a:lnTo>
                  <a:pt x="841375" y="574675"/>
                </a:lnTo>
                <a:lnTo>
                  <a:pt x="1416050" y="311150"/>
                </a:lnTo>
                <a:lnTo>
                  <a:pt x="1225550" y="3175"/>
                </a:lnTo>
                <a:lnTo>
                  <a:pt x="1165225" y="0"/>
                </a:lnTo>
                <a:lnTo>
                  <a:pt x="469900" y="12700"/>
                </a:lnTo>
                <a:lnTo>
                  <a:pt x="101600" y="323850"/>
                </a:lnTo>
                <a:lnTo>
                  <a:pt x="0" y="46355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1" name="Freeform 2230">
            <a:extLst>
              <a:ext uri="{FF2B5EF4-FFF2-40B4-BE49-F238E27FC236}">
                <a16:creationId xmlns:a16="http://schemas.microsoft.com/office/drawing/2014/main" id="{7381B9E8-1876-ECF9-6E56-DC67736C225F}"/>
              </a:ext>
            </a:extLst>
          </p:cNvPr>
          <p:cNvSpPr/>
          <p:nvPr/>
        </p:nvSpPr>
        <p:spPr>
          <a:xfrm>
            <a:off x="5513582" y="504009"/>
            <a:ext cx="95250" cy="241300"/>
          </a:xfrm>
          <a:custGeom>
            <a:avLst/>
            <a:gdLst>
              <a:gd name="connsiteX0" fmla="*/ 63500 w 95250"/>
              <a:gd name="connsiteY0" fmla="*/ 0 h 241300"/>
              <a:gd name="connsiteX1" fmla="*/ 95250 w 95250"/>
              <a:gd name="connsiteY1" fmla="*/ 95250 h 241300"/>
              <a:gd name="connsiteX2" fmla="*/ 63500 w 95250"/>
              <a:gd name="connsiteY2" fmla="*/ 184150 h 241300"/>
              <a:gd name="connsiteX3" fmla="*/ 0 w 95250"/>
              <a:gd name="connsiteY3" fmla="*/ 241300 h 241300"/>
            </a:gdLst>
            <a:ahLst/>
            <a:cxnLst>
              <a:cxn ang="0">
                <a:pos x="connsiteX0" y="connsiteY0"/>
              </a:cxn>
              <a:cxn ang="0">
                <a:pos x="connsiteX1" y="connsiteY1"/>
              </a:cxn>
              <a:cxn ang="0">
                <a:pos x="connsiteX2" y="connsiteY2"/>
              </a:cxn>
              <a:cxn ang="0">
                <a:pos x="connsiteX3" y="connsiteY3"/>
              </a:cxn>
            </a:cxnLst>
            <a:rect l="l" t="t" r="r" b="b"/>
            <a:pathLst>
              <a:path w="95250" h="241300">
                <a:moveTo>
                  <a:pt x="63500" y="0"/>
                </a:moveTo>
                <a:cubicBezTo>
                  <a:pt x="79375" y="32279"/>
                  <a:pt x="95250" y="64558"/>
                  <a:pt x="95250" y="95250"/>
                </a:cubicBezTo>
                <a:cubicBezTo>
                  <a:pt x="95250" y="125942"/>
                  <a:pt x="79375" y="159808"/>
                  <a:pt x="63500" y="184150"/>
                </a:cubicBezTo>
                <a:cubicBezTo>
                  <a:pt x="47625" y="208492"/>
                  <a:pt x="23812" y="224896"/>
                  <a:pt x="0" y="241300"/>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5" name="Rectangle 2234">
            <a:extLst>
              <a:ext uri="{FF2B5EF4-FFF2-40B4-BE49-F238E27FC236}">
                <a16:creationId xmlns:a16="http://schemas.microsoft.com/office/drawing/2014/main" id="{914FDD49-532B-E918-ABA7-DBC72C8BE3AC}"/>
              </a:ext>
            </a:extLst>
          </p:cNvPr>
          <p:cNvSpPr/>
          <p:nvPr/>
        </p:nvSpPr>
        <p:spPr>
          <a:xfrm>
            <a:off x="6496255" y="2202498"/>
            <a:ext cx="149578" cy="1279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34" name="Straight Connector 2233">
            <a:extLst>
              <a:ext uri="{FF2B5EF4-FFF2-40B4-BE49-F238E27FC236}">
                <a16:creationId xmlns:a16="http://schemas.microsoft.com/office/drawing/2014/main" id="{BCB5BEB9-F867-31C0-B1F7-76303551DBF2}"/>
              </a:ext>
            </a:extLst>
          </p:cNvPr>
          <p:cNvCxnSpPr/>
          <p:nvPr/>
        </p:nvCxnSpPr>
        <p:spPr>
          <a:xfrm>
            <a:off x="6489838" y="2268870"/>
            <a:ext cx="0" cy="5486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278" name="Group 2277">
            <a:extLst>
              <a:ext uri="{FF2B5EF4-FFF2-40B4-BE49-F238E27FC236}">
                <a16:creationId xmlns:a16="http://schemas.microsoft.com/office/drawing/2014/main" id="{F556C4AA-600F-20BD-6296-E748E5557A25}"/>
              </a:ext>
            </a:extLst>
          </p:cNvPr>
          <p:cNvGrpSpPr/>
          <p:nvPr/>
        </p:nvGrpSpPr>
        <p:grpSpPr>
          <a:xfrm>
            <a:off x="5248782" y="1499495"/>
            <a:ext cx="388686" cy="1021271"/>
            <a:chOff x="5355036" y="1691635"/>
            <a:chExt cx="388686" cy="1021271"/>
          </a:xfrm>
        </p:grpSpPr>
        <p:sp>
          <p:nvSpPr>
            <p:cNvPr id="2239" name="Freeform 2238">
              <a:extLst>
                <a:ext uri="{FF2B5EF4-FFF2-40B4-BE49-F238E27FC236}">
                  <a16:creationId xmlns:a16="http://schemas.microsoft.com/office/drawing/2014/main" id="{FB1AC8D1-4C3E-3B2C-1770-34E180A7365F}"/>
                </a:ext>
              </a:extLst>
            </p:cNvPr>
            <p:cNvSpPr/>
            <p:nvPr/>
          </p:nvSpPr>
          <p:spPr>
            <a:xfrm>
              <a:off x="5660602" y="2584312"/>
              <a:ext cx="83120" cy="128594"/>
            </a:xfrm>
            <a:custGeom>
              <a:avLst/>
              <a:gdLst>
                <a:gd name="connsiteX0" fmla="*/ 54128 w 83120"/>
                <a:gd name="connsiteY0" fmla="*/ 2036 h 128594"/>
                <a:gd name="connsiteX1" fmla="*/ 153 w 83120"/>
                <a:gd name="connsiteY1" fmla="*/ 119511 h 128594"/>
                <a:gd name="connsiteX2" fmla="*/ 38253 w 83120"/>
                <a:gd name="connsiteY2" fmla="*/ 113161 h 128594"/>
                <a:gd name="connsiteX3" fmla="*/ 50953 w 83120"/>
                <a:gd name="connsiteY3" fmla="*/ 52836 h 128594"/>
                <a:gd name="connsiteX4" fmla="*/ 73178 w 83120"/>
                <a:gd name="connsiteY4" fmla="*/ 113161 h 128594"/>
                <a:gd name="connsiteX5" fmla="*/ 82703 w 83120"/>
                <a:gd name="connsiteY5" fmla="*/ 49661 h 128594"/>
                <a:gd name="connsiteX6" fmla="*/ 54128 w 83120"/>
                <a:gd name="connsiteY6" fmla="*/ 2036 h 12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20" h="128594">
                  <a:moveTo>
                    <a:pt x="54128" y="2036"/>
                  </a:moveTo>
                  <a:cubicBezTo>
                    <a:pt x="40370" y="13678"/>
                    <a:pt x="2799" y="100990"/>
                    <a:pt x="153" y="119511"/>
                  </a:cubicBezTo>
                  <a:cubicBezTo>
                    <a:pt x="-2493" y="138032"/>
                    <a:pt x="29786" y="124273"/>
                    <a:pt x="38253" y="113161"/>
                  </a:cubicBezTo>
                  <a:cubicBezTo>
                    <a:pt x="46720" y="102049"/>
                    <a:pt x="45132" y="52836"/>
                    <a:pt x="50953" y="52836"/>
                  </a:cubicBezTo>
                  <a:cubicBezTo>
                    <a:pt x="56774" y="52836"/>
                    <a:pt x="67886" y="113690"/>
                    <a:pt x="73178" y="113161"/>
                  </a:cubicBezTo>
                  <a:cubicBezTo>
                    <a:pt x="78470" y="112632"/>
                    <a:pt x="84820" y="67653"/>
                    <a:pt x="82703" y="49661"/>
                  </a:cubicBezTo>
                  <a:cubicBezTo>
                    <a:pt x="80586" y="31669"/>
                    <a:pt x="67886" y="-9606"/>
                    <a:pt x="54128" y="2036"/>
                  </a:cubicBezTo>
                  <a:close/>
                </a:path>
              </a:pathLst>
            </a:cu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8" name="Freeform 2237">
              <a:extLst>
                <a:ext uri="{FF2B5EF4-FFF2-40B4-BE49-F238E27FC236}">
                  <a16:creationId xmlns:a16="http://schemas.microsoft.com/office/drawing/2014/main" id="{A35BF4D7-AE4B-7EC0-68E3-F37A9052E05C}"/>
                </a:ext>
              </a:extLst>
            </p:cNvPr>
            <p:cNvSpPr/>
            <p:nvPr/>
          </p:nvSpPr>
          <p:spPr>
            <a:xfrm>
              <a:off x="5653460" y="2321292"/>
              <a:ext cx="74404" cy="350910"/>
            </a:xfrm>
            <a:custGeom>
              <a:avLst/>
              <a:gdLst>
                <a:gd name="connsiteX0" fmla="*/ 10470 w 74404"/>
                <a:gd name="connsiteY0" fmla="*/ 1531 h 350910"/>
                <a:gd name="connsiteX1" fmla="*/ 945 w 74404"/>
                <a:gd name="connsiteY1" fmla="*/ 119006 h 350910"/>
                <a:gd name="connsiteX2" fmla="*/ 19995 w 74404"/>
                <a:gd name="connsiteY2" fmla="*/ 217431 h 350910"/>
                <a:gd name="connsiteX3" fmla="*/ 32695 w 74404"/>
                <a:gd name="connsiteY3" fmla="*/ 284106 h 350910"/>
                <a:gd name="connsiteX4" fmla="*/ 23170 w 74404"/>
                <a:gd name="connsiteY4" fmla="*/ 350781 h 350910"/>
                <a:gd name="connsiteX5" fmla="*/ 61270 w 74404"/>
                <a:gd name="connsiteY5" fmla="*/ 299981 h 350910"/>
                <a:gd name="connsiteX6" fmla="*/ 67620 w 74404"/>
                <a:gd name="connsiteY6" fmla="*/ 261881 h 350910"/>
                <a:gd name="connsiteX7" fmla="*/ 64445 w 74404"/>
                <a:gd name="connsiteY7" fmla="*/ 157106 h 350910"/>
                <a:gd name="connsiteX8" fmla="*/ 48570 w 74404"/>
                <a:gd name="connsiteY8" fmla="*/ 109481 h 350910"/>
                <a:gd name="connsiteX9" fmla="*/ 73970 w 74404"/>
                <a:gd name="connsiteY9" fmla="*/ 55506 h 350910"/>
                <a:gd name="connsiteX10" fmla="*/ 10470 w 74404"/>
                <a:gd name="connsiteY10" fmla="*/ 1531 h 35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404" h="350910">
                  <a:moveTo>
                    <a:pt x="10470" y="1531"/>
                  </a:moveTo>
                  <a:cubicBezTo>
                    <a:pt x="-1701" y="12114"/>
                    <a:pt x="-643" y="83023"/>
                    <a:pt x="945" y="119006"/>
                  </a:cubicBezTo>
                  <a:cubicBezTo>
                    <a:pt x="2532" y="154989"/>
                    <a:pt x="14703" y="189914"/>
                    <a:pt x="19995" y="217431"/>
                  </a:cubicBezTo>
                  <a:cubicBezTo>
                    <a:pt x="25287" y="244948"/>
                    <a:pt x="32166" y="261881"/>
                    <a:pt x="32695" y="284106"/>
                  </a:cubicBezTo>
                  <a:cubicBezTo>
                    <a:pt x="33224" y="306331"/>
                    <a:pt x="18408" y="348135"/>
                    <a:pt x="23170" y="350781"/>
                  </a:cubicBezTo>
                  <a:cubicBezTo>
                    <a:pt x="27932" y="353427"/>
                    <a:pt x="53862" y="314798"/>
                    <a:pt x="61270" y="299981"/>
                  </a:cubicBezTo>
                  <a:cubicBezTo>
                    <a:pt x="68678" y="285164"/>
                    <a:pt x="67091" y="285693"/>
                    <a:pt x="67620" y="261881"/>
                  </a:cubicBezTo>
                  <a:cubicBezTo>
                    <a:pt x="68149" y="238069"/>
                    <a:pt x="67620" y="182506"/>
                    <a:pt x="64445" y="157106"/>
                  </a:cubicBezTo>
                  <a:cubicBezTo>
                    <a:pt x="61270" y="131706"/>
                    <a:pt x="46983" y="126414"/>
                    <a:pt x="48570" y="109481"/>
                  </a:cubicBezTo>
                  <a:cubicBezTo>
                    <a:pt x="50158" y="92548"/>
                    <a:pt x="78203" y="72968"/>
                    <a:pt x="73970" y="55506"/>
                  </a:cubicBezTo>
                  <a:cubicBezTo>
                    <a:pt x="69737" y="38044"/>
                    <a:pt x="22641" y="-9052"/>
                    <a:pt x="10470" y="1531"/>
                  </a:cubicBezTo>
                  <a:close/>
                </a:path>
              </a:pathLst>
            </a:custGeom>
            <a:solidFill>
              <a:srgbClr val="F99F79"/>
            </a:solidFill>
            <a:ln>
              <a:solidFill>
                <a:srgbClr val="F99F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0" name="Freeform 2239">
              <a:extLst>
                <a:ext uri="{FF2B5EF4-FFF2-40B4-BE49-F238E27FC236}">
                  <a16:creationId xmlns:a16="http://schemas.microsoft.com/office/drawing/2014/main" id="{54666F50-6756-A04B-C700-A02101B82B59}"/>
                </a:ext>
              </a:extLst>
            </p:cNvPr>
            <p:cNvSpPr/>
            <p:nvPr/>
          </p:nvSpPr>
          <p:spPr>
            <a:xfrm>
              <a:off x="5591912" y="2580952"/>
              <a:ext cx="83120" cy="128594"/>
            </a:xfrm>
            <a:custGeom>
              <a:avLst/>
              <a:gdLst>
                <a:gd name="connsiteX0" fmla="*/ 54128 w 83120"/>
                <a:gd name="connsiteY0" fmla="*/ 2036 h 128594"/>
                <a:gd name="connsiteX1" fmla="*/ 153 w 83120"/>
                <a:gd name="connsiteY1" fmla="*/ 119511 h 128594"/>
                <a:gd name="connsiteX2" fmla="*/ 38253 w 83120"/>
                <a:gd name="connsiteY2" fmla="*/ 113161 h 128594"/>
                <a:gd name="connsiteX3" fmla="*/ 50953 w 83120"/>
                <a:gd name="connsiteY3" fmla="*/ 52836 h 128594"/>
                <a:gd name="connsiteX4" fmla="*/ 73178 w 83120"/>
                <a:gd name="connsiteY4" fmla="*/ 113161 h 128594"/>
                <a:gd name="connsiteX5" fmla="*/ 82703 w 83120"/>
                <a:gd name="connsiteY5" fmla="*/ 49661 h 128594"/>
                <a:gd name="connsiteX6" fmla="*/ 54128 w 83120"/>
                <a:gd name="connsiteY6" fmla="*/ 2036 h 12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20" h="128594">
                  <a:moveTo>
                    <a:pt x="54128" y="2036"/>
                  </a:moveTo>
                  <a:cubicBezTo>
                    <a:pt x="40370" y="13678"/>
                    <a:pt x="2799" y="100990"/>
                    <a:pt x="153" y="119511"/>
                  </a:cubicBezTo>
                  <a:cubicBezTo>
                    <a:pt x="-2493" y="138032"/>
                    <a:pt x="29786" y="124273"/>
                    <a:pt x="38253" y="113161"/>
                  </a:cubicBezTo>
                  <a:cubicBezTo>
                    <a:pt x="46720" y="102049"/>
                    <a:pt x="45132" y="52836"/>
                    <a:pt x="50953" y="52836"/>
                  </a:cubicBezTo>
                  <a:cubicBezTo>
                    <a:pt x="56774" y="52836"/>
                    <a:pt x="67886" y="113690"/>
                    <a:pt x="73178" y="113161"/>
                  </a:cubicBezTo>
                  <a:cubicBezTo>
                    <a:pt x="78470" y="112632"/>
                    <a:pt x="84820" y="67653"/>
                    <a:pt x="82703" y="49661"/>
                  </a:cubicBezTo>
                  <a:cubicBezTo>
                    <a:pt x="80586" y="31669"/>
                    <a:pt x="67886" y="-9606"/>
                    <a:pt x="54128" y="2036"/>
                  </a:cubicBezTo>
                  <a:close/>
                </a:path>
              </a:pathLst>
            </a:cu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7" name="Freeform 2236">
              <a:extLst>
                <a:ext uri="{FF2B5EF4-FFF2-40B4-BE49-F238E27FC236}">
                  <a16:creationId xmlns:a16="http://schemas.microsoft.com/office/drawing/2014/main" id="{73BF5CAF-8B8F-6B7A-FC90-B0C2D9E39113}"/>
                </a:ext>
              </a:extLst>
            </p:cNvPr>
            <p:cNvSpPr/>
            <p:nvPr/>
          </p:nvSpPr>
          <p:spPr>
            <a:xfrm>
              <a:off x="5561495" y="2328564"/>
              <a:ext cx="99309" cy="348805"/>
            </a:xfrm>
            <a:custGeom>
              <a:avLst/>
              <a:gdLst>
                <a:gd name="connsiteX0" fmla="*/ 45285 w 99309"/>
                <a:gd name="connsiteY0" fmla="*/ 609 h 348805"/>
                <a:gd name="connsiteX1" fmla="*/ 835 w 99309"/>
                <a:gd name="connsiteY1" fmla="*/ 95859 h 348805"/>
                <a:gd name="connsiteX2" fmla="*/ 19885 w 99309"/>
                <a:gd name="connsiteY2" fmla="*/ 156184 h 348805"/>
                <a:gd name="connsiteX3" fmla="*/ 64335 w 99309"/>
                <a:gd name="connsiteY3" fmla="*/ 248259 h 348805"/>
                <a:gd name="connsiteX4" fmla="*/ 45285 w 99309"/>
                <a:gd name="connsiteY4" fmla="*/ 346684 h 348805"/>
                <a:gd name="connsiteX5" fmla="*/ 83385 w 99309"/>
                <a:gd name="connsiteY5" fmla="*/ 311759 h 348805"/>
                <a:gd name="connsiteX6" fmla="*/ 99260 w 99309"/>
                <a:gd name="connsiteY6" fmla="*/ 264134 h 348805"/>
                <a:gd name="connsiteX7" fmla="*/ 86560 w 99309"/>
                <a:gd name="connsiteY7" fmla="*/ 191109 h 348805"/>
                <a:gd name="connsiteX8" fmla="*/ 42110 w 99309"/>
                <a:gd name="connsiteY8" fmla="*/ 118084 h 348805"/>
                <a:gd name="connsiteX9" fmla="*/ 86560 w 99309"/>
                <a:gd name="connsiteY9" fmla="*/ 57759 h 348805"/>
                <a:gd name="connsiteX10" fmla="*/ 45285 w 99309"/>
                <a:gd name="connsiteY10" fmla="*/ 609 h 34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309" h="348805">
                  <a:moveTo>
                    <a:pt x="45285" y="609"/>
                  </a:moveTo>
                  <a:cubicBezTo>
                    <a:pt x="30997" y="6959"/>
                    <a:pt x="5068" y="69930"/>
                    <a:pt x="835" y="95859"/>
                  </a:cubicBezTo>
                  <a:cubicBezTo>
                    <a:pt x="-3398" y="121788"/>
                    <a:pt x="9302" y="130784"/>
                    <a:pt x="19885" y="156184"/>
                  </a:cubicBezTo>
                  <a:cubicBezTo>
                    <a:pt x="30468" y="181584"/>
                    <a:pt x="60102" y="216509"/>
                    <a:pt x="64335" y="248259"/>
                  </a:cubicBezTo>
                  <a:cubicBezTo>
                    <a:pt x="68568" y="280009"/>
                    <a:pt x="42110" y="336101"/>
                    <a:pt x="45285" y="346684"/>
                  </a:cubicBezTo>
                  <a:cubicBezTo>
                    <a:pt x="48460" y="357267"/>
                    <a:pt x="74389" y="325517"/>
                    <a:pt x="83385" y="311759"/>
                  </a:cubicBezTo>
                  <a:cubicBezTo>
                    <a:pt x="92381" y="298001"/>
                    <a:pt x="98731" y="284242"/>
                    <a:pt x="99260" y="264134"/>
                  </a:cubicBezTo>
                  <a:cubicBezTo>
                    <a:pt x="99789" y="244026"/>
                    <a:pt x="96085" y="215451"/>
                    <a:pt x="86560" y="191109"/>
                  </a:cubicBezTo>
                  <a:cubicBezTo>
                    <a:pt x="77035" y="166767"/>
                    <a:pt x="42110" y="140309"/>
                    <a:pt x="42110" y="118084"/>
                  </a:cubicBezTo>
                  <a:cubicBezTo>
                    <a:pt x="42110" y="95859"/>
                    <a:pt x="86031" y="76280"/>
                    <a:pt x="86560" y="57759"/>
                  </a:cubicBezTo>
                  <a:cubicBezTo>
                    <a:pt x="87089" y="39238"/>
                    <a:pt x="59573" y="-5741"/>
                    <a:pt x="45285" y="609"/>
                  </a:cubicBezTo>
                  <a:close/>
                </a:path>
              </a:pathLst>
            </a:custGeom>
            <a:solidFill>
              <a:srgbClr val="F99F79"/>
            </a:solidFill>
            <a:ln>
              <a:solidFill>
                <a:srgbClr val="F99F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8" name="Freeform 2247">
              <a:extLst>
                <a:ext uri="{FF2B5EF4-FFF2-40B4-BE49-F238E27FC236}">
                  <a16:creationId xmlns:a16="http://schemas.microsoft.com/office/drawing/2014/main" id="{C3F49561-F928-8EF6-B922-B26D4551C812}"/>
                </a:ext>
              </a:extLst>
            </p:cNvPr>
            <p:cNvSpPr/>
            <p:nvPr/>
          </p:nvSpPr>
          <p:spPr>
            <a:xfrm>
              <a:off x="5355036" y="1967566"/>
              <a:ext cx="193823" cy="176133"/>
            </a:xfrm>
            <a:custGeom>
              <a:avLst/>
              <a:gdLst>
                <a:gd name="connsiteX0" fmla="*/ 194498 w 226797"/>
                <a:gd name="connsiteY0" fmla="*/ 113 h 176133"/>
                <a:gd name="connsiteX1" fmla="*/ 172273 w 226797"/>
                <a:gd name="connsiteY1" fmla="*/ 76313 h 176133"/>
                <a:gd name="connsiteX2" fmla="*/ 61148 w 226797"/>
                <a:gd name="connsiteY2" fmla="*/ 123938 h 176133"/>
                <a:gd name="connsiteX3" fmla="*/ 3998 w 226797"/>
                <a:gd name="connsiteY3" fmla="*/ 142988 h 176133"/>
                <a:gd name="connsiteX4" fmla="*/ 10348 w 226797"/>
                <a:gd name="connsiteY4" fmla="*/ 174738 h 176133"/>
                <a:gd name="connsiteX5" fmla="*/ 54798 w 226797"/>
                <a:gd name="connsiteY5" fmla="*/ 168388 h 176133"/>
                <a:gd name="connsiteX6" fmla="*/ 92898 w 226797"/>
                <a:gd name="connsiteY6" fmla="*/ 149338 h 176133"/>
                <a:gd name="connsiteX7" fmla="*/ 207198 w 226797"/>
                <a:gd name="connsiteY7" fmla="*/ 111238 h 176133"/>
                <a:gd name="connsiteX8" fmla="*/ 226248 w 226797"/>
                <a:gd name="connsiteY8" fmla="*/ 60438 h 176133"/>
                <a:gd name="connsiteX9" fmla="*/ 194498 w 226797"/>
                <a:gd name="connsiteY9" fmla="*/ 113 h 17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6797" h="176133">
                  <a:moveTo>
                    <a:pt x="194498" y="113"/>
                  </a:moveTo>
                  <a:cubicBezTo>
                    <a:pt x="185502" y="2759"/>
                    <a:pt x="194498" y="55676"/>
                    <a:pt x="172273" y="76313"/>
                  </a:cubicBezTo>
                  <a:cubicBezTo>
                    <a:pt x="150048" y="96950"/>
                    <a:pt x="89194" y="112826"/>
                    <a:pt x="61148" y="123938"/>
                  </a:cubicBezTo>
                  <a:cubicBezTo>
                    <a:pt x="33102" y="135051"/>
                    <a:pt x="12465" y="134521"/>
                    <a:pt x="3998" y="142988"/>
                  </a:cubicBezTo>
                  <a:cubicBezTo>
                    <a:pt x="-4469" y="151455"/>
                    <a:pt x="1881" y="170505"/>
                    <a:pt x="10348" y="174738"/>
                  </a:cubicBezTo>
                  <a:cubicBezTo>
                    <a:pt x="18815" y="178971"/>
                    <a:pt x="41040" y="172621"/>
                    <a:pt x="54798" y="168388"/>
                  </a:cubicBezTo>
                  <a:cubicBezTo>
                    <a:pt x="68556" y="164155"/>
                    <a:pt x="67498" y="158863"/>
                    <a:pt x="92898" y="149338"/>
                  </a:cubicBezTo>
                  <a:cubicBezTo>
                    <a:pt x="118298" y="139813"/>
                    <a:pt x="184973" y="126055"/>
                    <a:pt x="207198" y="111238"/>
                  </a:cubicBezTo>
                  <a:cubicBezTo>
                    <a:pt x="229423" y="96421"/>
                    <a:pt x="221485" y="78959"/>
                    <a:pt x="226248" y="60438"/>
                  </a:cubicBezTo>
                  <a:cubicBezTo>
                    <a:pt x="231011" y="41917"/>
                    <a:pt x="203494" y="-2533"/>
                    <a:pt x="194498" y="113"/>
                  </a:cubicBezTo>
                  <a:close/>
                </a:path>
              </a:pathLst>
            </a:custGeom>
            <a:solidFill>
              <a:srgbClr val="F99F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3" name="Freeform 2242">
              <a:extLst>
                <a:ext uri="{FF2B5EF4-FFF2-40B4-BE49-F238E27FC236}">
                  <a16:creationId xmlns:a16="http://schemas.microsoft.com/office/drawing/2014/main" id="{34C39AAA-BDEC-333E-BEFE-77108FD01A0C}"/>
                </a:ext>
              </a:extLst>
            </p:cNvPr>
            <p:cNvSpPr/>
            <p:nvPr/>
          </p:nvSpPr>
          <p:spPr>
            <a:xfrm>
              <a:off x="5503234" y="1947368"/>
              <a:ext cx="68938" cy="75320"/>
            </a:xfrm>
            <a:custGeom>
              <a:avLst/>
              <a:gdLst>
                <a:gd name="connsiteX0" fmla="*/ 60552 w 68938"/>
                <a:gd name="connsiteY0" fmla="*/ 69476 h 75320"/>
                <a:gd name="connsiteX1" fmla="*/ 63727 w 68938"/>
                <a:gd name="connsiteY1" fmla="*/ 5976 h 75320"/>
                <a:gd name="connsiteX2" fmla="*/ 16102 w 68938"/>
                <a:gd name="connsiteY2" fmla="*/ 9151 h 75320"/>
                <a:gd name="connsiteX3" fmla="*/ 227 w 68938"/>
                <a:gd name="connsiteY3" fmla="*/ 63126 h 75320"/>
                <a:gd name="connsiteX4" fmla="*/ 60552 w 68938"/>
                <a:gd name="connsiteY4" fmla="*/ 69476 h 7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38" h="75320">
                  <a:moveTo>
                    <a:pt x="60552" y="69476"/>
                  </a:moveTo>
                  <a:cubicBezTo>
                    <a:pt x="71135" y="59951"/>
                    <a:pt x="71135" y="16030"/>
                    <a:pt x="63727" y="5976"/>
                  </a:cubicBezTo>
                  <a:cubicBezTo>
                    <a:pt x="56319" y="-4078"/>
                    <a:pt x="26685" y="-374"/>
                    <a:pt x="16102" y="9151"/>
                  </a:cubicBezTo>
                  <a:cubicBezTo>
                    <a:pt x="5519" y="18676"/>
                    <a:pt x="-1360" y="49368"/>
                    <a:pt x="227" y="63126"/>
                  </a:cubicBezTo>
                  <a:cubicBezTo>
                    <a:pt x="1814" y="76884"/>
                    <a:pt x="49969" y="79001"/>
                    <a:pt x="60552" y="69476"/>
                  </a:cubicBezTo>
                  <a:close/>
                </a:path>
              </a:pathLst>
            </a:custGeom>
            <a:solidFill>
              <a:schemeClr val="accent1">
                <a:lumMod val="60000"/>
                <a:lumOff val="4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6" name="Freeform 2245">
              <a:extLst>
                <a:ext uri="{FF2B5EF4-FFF2-40B4-BE49-F238E27FC236}">
                  <a16:creationId xmlns:a16="http://schemas.microsoft.com/office/drawing/2014/main" id="{833D590A-C95F-ED09-134F-9B6B3E8EAAB1}"/>
                </a:ext>
              </a:extLst>
            </p:cNvPr>
            <p:cNvSpPr/>
            <p:nvPr/>
          </p:nvSpPr>
          <p:spPr>
            <a:xfrm>
              <a:off x="5537703" y="1923077"/>
              <a:ext cx="193822" cy="540741"/>
            </a:xfrm>
            <a:custGeom>
              <a:avLst/>
              <a:gdLst>
                <a:gd name="connsiteX0" fmla="*/ 88709 w 193822"/>
                <a:gd name="connsiteY0" fmla="*/ 319 h 481140"/>
                <a:gd name="connsiteX1" fmla="*/ 130182 w 193822"/>
                <a:gd name="connsiteY1" fmla="*/ 10836 h 481140"/>
                <a:gd name="connsiteX2" fmla="*/ 174632 w 193822"/>
                <a:gd name="connsiteY2" fmla="*/ 125136 h 481140"/>
                <a:gd name="connsiteX3" fmla="*/ 171910 w 193822"/>
                <a:gd name="connsiteY3" fmla="*/ 138093 h 481140"/>
                <a:gd name="connsiteX4" fmla="*/ 178008 w 193822"/>
                <a:gd name="connsiteY4" fmla="*/ 184041 h 481140"/>
                <a:gd name="connsiteX5" fmla="*/ 179311 w 193822"/>
                <a:gd name="connsiteY5" fmla="*/ 231129 h 481140"/>
                <a:gd name="connsiteX6" fmla="*/ 177486 w 193822"/>
                <a:gd name="connsiteY6" fmla="*/ 241414 h 481140"/>
                <a:gd name="connsiteX7" fmla="*/ 180982 w 193822"/>
                <a:gd name="connsiteY7" fmla="*/ 248961 h 481140"/>
                <a:gd name="connsiteX8" fmla="*/ 193682 w 193822"/>
                <a:gd name="connsiteY8" fmla="*/ 407711 h 481140"/>
                <a:gd name="connsiteX9" fmla="*/ 184157 w 193822"/>
                <a:gd name="connsiteY9" fmla="*/ 455336 h 481140"/>
                <a:gd name="connsiteX10" fmla="*/ 136532 w 193822"/>
                <a:gd name="connsiteY10" fmla="*/ 477561 h 481140"/>
                <a:gd name="connsiteX11" fmla="*/ 31757 w 193822"/>
                <a:gd name="connsiteY11" fmla="*/ 474386 h 481140"/>
                <a:gd name="connsiteX12" fmla="*/ 7 w 193822"/>
                <a:gd name="connsiteY12" fmla="*/ 414061 h 481140"/>
                <a:gd name="connsiteX13" fmla="*/ 28582 w 193822"/>
                <a:gd name="connsiteY13" fmla="*/ 239436 h 481140"/>
                <a:gd name="connsiteX14" fmla="*/ 6357 w 193822"/>
                <a:gd name="connsiteY14" fmla="*/ 64811 h 481140"/>
                <a:gd name="connsiteX15" fmla="*/ 47632 w 193822"/>
                <a:gd name="connsiteY15" fmla="*/ 10836 h 481140"/>
                <a:gd name="connsiteX16" fmla="*/ 88709 w 193822"/>
                <a:gd name="connsiteY16" fmla="*/ 319 h 48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822" h="481140">
                  <a:moveTo>
                    <a:pt x="88709" y="319"/>
                  </a:moveTo>
                  <a:cubicBezTo>
                    <a:pt x="104121" y="-938"/>
                    <a:pt x="119599" y="1311"/>
                    <a:pt x="130182" y="10836"/>
                  </a:cubicBezTo>
                  <a:cubicBezTo>
                    <a:pt x="151348" y="29886"/>
                    <a:pt x="171986" y="97619"/>
                    <a:pt x="174632" y="125136"/>
                  </a:cubicBezTo>
                  <a:lnTo>
                    <a:pt x="171910" y="138093"/>
                  </a:lnTo>
                  <a:lnTo>
                    <a:pt x="178008" y="184041"/>
                  </a:lnTo>
                  <a:cubicBezTo>
                    <a:pt x="179372" y="200567"/>
                    <a:pt x="179918" y="217134"/>
                    <a:pt x="179311" y="231129"/>
                  </a:cubicBezTo>
                  <a:lnTo>
                    <a:pt x="177486" y="241414"/>
                  </a:lnTo>
                  <a:lnTo>
                    <a:pt x="180982" y="248961"/>
                  </a:lnTo>
                  <a:cubicBezTo>
                    <a:pt x="188920" y="287590"/>
                    <a:pt x="193153" y="373315"/>
                    <a:pt x="193682" y="407711"/>
                  </a:cubicBezTo>
                  <a:cubicBezTo>
                    <a:pt x="194211" y="442107"/>
                    <a:pt x="193682" y="443694"/>
                    <a:pt x="184157" y="455336"/>
                  </a:cubicBezTo>
                  <a:cubicBezTo>
                    <a:pt x="174632" y="466978"/>
                    <a:pt x="161932" y="474386"/>
                    <a:pt x="136532" y="477561"/>
                  </a:cubicBezTo>
                  <a:cubicBezTo>
                    <a:pt x="111132" y="480736"/>
                    <a:pt x="54511" y="484969"/>
                    <a:pt x="31757" y="474386"/>
                  </a:cubicBezTo>
                  <a:cubicBezTo>
                    <a:pt x="9003" y="463803"/>
                    <a:pt x="536" y="453219"/>
                    <a:pt x="7" y="414061"/>
                  </a:cubicBezTo>
                  <a:cubicBezTo>
                    <a:pt x="-522" y="374903"/>
                    <a:pt x="27524" y="297644"/>
                    <a:pt x="28582" y="239436"/>
                  </a:cubicBezTo>
                  <a:cubicBezTo>
                    <a:pt x="29640" y="181228"/>
                    <a:pt x="2124" y="97090"/>
                    <a:pt x="6357" y="64811"/>
                  </a:cubicBezTo>
                  <a:cubicBezTo>
                    <a:pt x="10590" y="32532"/>
                    <a:pt x="26994" y="19832"/>
                    <a:pt x="47632" y="10836"/>
                  </a:cubicBezTo>
                  <a:cubicBezTo>
                    <a:pt x="57951" y="6338"/>
                    <a:pt x="73297" y="1576"/>
                    <a:pt x="88709" y="319"/>
                  </a:cubicBezTo>
                  <a:close/>
                </a:path>
              </a:pathLst>
            </a:custGeom>
            <a:solidFill>
              <a:schemeClr val="accent1">
                <a:lumMod val="60000"/>
                <a:lumOff val="4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47" name="Freeform 2246">
              <a:extLst>
                <a:ext uri="{FF2B5EF4-FFF2-40B4-BE49-F238E27FC236}">
                  <a16:creationId xmlns:a16="http://schemas.microsoft.com/office/drawing/2014/main" id="{730C9ECD-4F07-32AE-BE14-6A5B23BF116C}"/>
                </a:ext>
              </a:extLst>
            </p:cNvPr>
            <p:cNvSpPr/>
            <p:nvPr/>
          </p:nvSpPr>
          <p:spPr>
            <a:xfrm>
              <a:off x="5466842" y="1967566"/>
              <a:ext cx="226797" cy="176133"/>
            </a:xfrm>
            <a:custGeom>
              <a:avLst/>
              <a:gdLst>
                <a:gd name="connsiteX0" fmla="*/ 194498 w 226797"/>
                <a:gd name="connsiteY0" fmla="*/ 113 h 176133"/>
                <a:gd name="connsiteX1" fmla="*/ 172273 w 226797"/>
                <a:gd name="connsiteY1" fmla="*/ 76313 h 176133"/>
                <a:gd name="connsiteX2" fmla="*/ 61148 w 226797"/>
                <a:gd name="connsiteY2" fmla="*/ 123938 h 176133"/>
                <a:gd name="connsiteX3" fmla="*/ 3998 w 226797"/>
                <a:gd name="connsiteY3" fmla="*/ 142988 h 176133"/>
                <a:gd name="connsiteX4" fmla="*/ 10348 w 226797"/>
                <a:gd name="connsiteY4" fmla="*/ 174738 h 176133"/>
                <a:gd name="connsiteX5" fmla="*/ 54798 w 226797"/>
                <a:gd name="connsiteY5" fmla="*/ 168388 h 176133"/>
                <a:gd name="connsiteX6" fmla="*/ 92898 w 226797"/>
                <a:gd name="connsiteY6" fmla="*/ 149338 h 176133"/>
                <a:gd name="connsiteX7" fmla="*/ 207198 w 226797"/>
                <a:gd name="connsiteY7" fmla="*/ 111238 h 176133"/>
                <a:gd name="connsiteX8" fmla="*/ 226248 w 226797"/>
                <a:gd name="connsiteY8" fmla="*/ 60438 h 176133"/>
                <a:gd name="connsiteX9" fmla="*/ 194498 w 226797"/>
                <a:gd name="connsiteY9" fmla="*/ 113 h 17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6797" h="176133">
                  <a:moveTo>
                    <a:pt x="194498" y="113"/>
                  </a:moveTo>
                  <a:cubicBezTo>
                    <a:pt x="185502" y="2759"/>
                    <a:pt x="194498" y="55676"/>
                    <a:pt x="172273" y="76313"/>
                  </a:cubicBezTo>
                  <a:cubicBezTo>
                    <a:pt x="150048" y="96950"/>
                    <a:pt x="89194" y="112826"/>
                    <a:pt x="61148" y="123938"/>
                  </a:cubicBezTo>
                  <a:cubicBezTo>
                    <a:pt x="33102" y="135051"/>
                    <a:pt x="12465" y="134521"/>
                    <a:pt x="3998" y="142988"/>
                  </a:cubicBezTo>
                  <a:cubicBezTo>
                    <a:pt x="-4469" y="151455"/>
                    <a:pt x="1881" y="170505"/>
                    <a:pt x="10348" y="174738"/>
                  </a:cubicBezTo>
                  <a:cubicBezTo>
                    <a:pt x="18815" y="178971"/>
                    <a:pt x="41040" y="172621"/>
                    <a:pt x="54798" y="168388"/>
                  </a:cubicBezTo>
                  <a:cubicBezTo>
                    <a:pt x="68556" y="164155"/>
                    <a:pt x="67498" y="158863"/>
                    <a:pt x="92898" y="149338"/>
                  </a:cubicBezTo>
                  <a:cubicBezTo>
                    <a:pt x="118298" y="139813"/>
                    <a:pt x="184973" y="126055"/>
                    <a:pt x="207198" y="111238"/>
                  </a:cubicBezTo>
                  <a:cubicBezTo>
                    <a:pt x="229423" y="96421"/>
                    <a:pt x="221485" y="78959"/>
                    <a:pt x="226248" y="60438"/>
                  </a:cubicBezTo>
                  <a:cubicBezTo>
                    <a:pt x="231011" y="41917"/>
                    <a:pt x="203494" y="-2533"/>
                    <a:pt x="194498" y="113"/>
                  </a:cubicBezTo>
                  <a:close/>
                </a:path>
              </a:pathLst>
            </a:custGeom>
            <a:solidFill>
              <a:srgbClr val="F99F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4" name="Freeform 2243">
              <a:extLst>
                <a:ext uri="{FF2B5EF4-FFF2-40B4-BE49-F238E27FC236}">
                  <a16:creationId xmlns:a16="http://schemas.microsoft.com/office/drawing/2014/main" id="{3D147C61-C57B-51C2-456A-DA537C4F900F}"/>
                </a:ext>
              </a:extLst>
            </p:cNvPr>
            <p:cNvSpPr/>
            <p:nvPr/>
          </p:nvSpPr>
          <p:spPr>
            <a:xfrm>
              <a:off x="5641828" y="1938199"/>
              <a:ext cx="68938" cy="75320"/>
            </a:xfrm>
            <a:custGeom>
              <a:avLst/>
              <a:gdLst>
                <a:gd name="connsiteX0" fmla="*/ 60552 w 68938"/>
                <a:gd name="connsiteY0" fmla="*/ 69476 h 75320"/>
                <a:gd name="connsiteX1" fmla="*/ 63727 w 68938"/>
                <a:gd name="connsiteY1" fmla="*/ 5976 h 75320"/>
                <a:gd name="connsiteX2" fmla="*/ 16102 w 68938"/>
                <a:gd name="connsiteY2" fmla="*/ 9151 h 75320"/>
                <a:gd name="connsiteX3" fmla="*/ 227 w 68938"/>
                <a:gd name="connsiteY3" fmla="*/ 63126 h 75320"/>
                <a:gd name="connsiteX4" fmla="*/ 60552 w 68938"/>
                <a:gd name="connsiteY4" fmla="*/ 69476 h 7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38" h="75320">
                  <a:moveTo>
                    <a:pt x="60552" y="69476"/>
                  </a:moveTo>
                  <a:cubicBezTo>
                    <a:pt x="71135" y="59951"/>
                    <a:pt x="71135" y="16030"/>
                    <a:pt x="63727" y="5976"/>
                  </a:cubicBezTo>
                  <a:cubicBezTo>
                    <a:pt x="56319" y="-4078"/>
                    <a:pt x="26685" y="-374"/>
                    <a:pt x="16102" y="9151"/>
                  </a:cubicBezTo>
                  <a:cubicBezTo>
                    <a:pt x="5519" y="18676"/>
                    <a:pt x="-1360" y="49368"/>
                    <a:pt x="227" y="63126"/>
                  </a:cubicBezTo>
                  <a:cubicBezTo>
                    <a:pt x="1814" y="76884"/>
                    <a:pt x="49969" y="79001"/>
                    <a:pt x="60552" y="69476"/>
                  </a:cubicBezTo>
                  <a:close/>
                </a:path>
              </a:pathLst>
            </a:custGeom>
            <a:solidFill>
              <a:schemeClr val="accent1">
                <a:lumMod val="60000"/>
                <a:lumOff val="4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 name="Freeform 2248">
              <a:extLst>
                <a:ext uri="{FF2B5EF4-FFF2-40B4-BE49-F238E27FC236}">
                  <a16:creationId xmlns:a16="http://schemas.microsoft.com/office/drawing/2014/main" id="{0E33AD26-78DC-BF89-5EEC-C952290D9AE5}"/>
                </a:ext>
              </a:extLst>
            </p:cNvPr>
            <p:cNvSpPr/>
            <p:nvPr/>
          </p:nvSpPr>
          <p:spPr>
            <a:xfrm rot="5400000">
              <a:off x="5573235" y="1918698"/>
              <a:ext cx="79025" cy="68938"/>
            </a:xfrm>
            <a:custGeom>
              <a:avLst/>
              <a:gdLst>
                <a:gd name="connsiteX0" fmla="*/ 10719 w 37856"/>
                <a:gd name="connsiteY0" fmla="*/ 19 h 59769"/>
                <a:gd name="connsiteX1" fmla="*/ 1194 w 37856"/>
                <a:gd name="connsiteY1" fmla="*/ 50819 h 59769"/>
                <a:gd name="connsiteX2" fmla="*/ 36119 w 37856"/>
                <a:gd name="connsiteY2" fmla="*/ 57169 h 59769"/>
                <a:gd name="connsiteX3" fmla="*/ 10719 w 37856"/>
                <a:gd name="connsiteY3" fmla="*/ 19 h 59769"/>
              </a:gdLst>
              <a:ahLst/>
              <a:cxnLst>
                <a:cxn ang="0">
                  <a:pos x="connsiteX0" y="connsiteY0"/>
                </a:cxn>
                <a:cxn ang="0">
                  <a:pos x="connsiteX1" y="connsiteY1"/>
                </a:cxn>
                <a:cxn ang="0">
                  <a:pos x="connsiteX2" y="connsiteY2"/>
                </a:cxn>
                <a:cxn ang="0">
                  <a:pos x="connsiteX3" y="connsiteY3"/>
                </a:cxn>
              </a:cxnLst>
              <a:rect l="l" t="t" r="r" b="b"/>
              <a:pathLst>
                <a:path w="37856" h="59769">
                  <a:moveTo>
                    <a:pt x="10719" y="19"/>
                  </a:moveTo>
                  <a:cubicBezTo>
                    <a:pt x="4898" y="-1039"/>
                    <a:pt x="-3039" y="41294"/>
                    <a:pt x="1194" y="50819"/>
                  </a:cubicBezTo>
                  <a:cubicBezTo>
                    <a:pt x="5427" y="60344"/>
                    <a:pt x="27123" y="61931"/>
                    <a:pt x="36119" y="57169"/>
                  </a:cubicBezTo>
                  <a:cubicBezTo>
                    <a:pt x="45115" y="52407"/>
                    <a:pt x="16540" y="1077"/>
                    <a:pt x="10719" y="19"/>
                  </a:cubicBezTo>
                  <a:close/>
                </a:path>
              </a:pathLst>
            </a:custGeom>
            <a:solidFill>
              <a:srgbClr val="F99F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 name="Freeform 2251">
              <a:extLst>
                <a:ext uri="{FF2B5EF4-FFF2-40B4-BE49-F238E27FC236}">
                  <a16:creationId xmlns:a16="http://schemas.microsoft.com/office/drawing/2014/main" id="{DA9E9DB2-FFA1-672E-B446-DAA18BA919E3}"/>
                </a:ext>
              </a:extLst>
            </p:cNvPr>
            <p:cNvSpPr/>
            <p:nvPr/>
          </p:nvSpPr>
          <p:spPr>
            <a:xfrm>
              <a:off x="5515981" y="1745334"/>
              <a:ext cx="87382" cy="182848"/>
            </a:xfrm>
            <a:custGeom>
              <a:avLst/>
              <a:gdLst>
                <a:gd name="connsiteX0" fmla="*/ 78629 w 87382"/>
                <a:gd name="connsiteY0" fmla="*/ 10098 h 182848"/>
                <a:gd name="connsiteX1" fmla="*/ 3325 w 87382"/>
                <a:gd name="connsiteY1" fmla="*/ 24441 h 182848"/>
                <a:gd name="connsiteX2" fmla="*/ 14083 w 87382"/>
                <a:gd name="connsiteY2" fmla="*/ 132018 h 182848"/>
                <a:gd name="connsiteX3" fmla="*/ 21255 w 87382"/>
                <a:gd name="connsiteY3" fmla="*/ 182220 h 182848"/>
                <a:gd name="connsiteX4" fmla="*/ 78629 w 87382"/>
                <a:gd name="connsiteY4" fmla="*/ 149947 h 182848"/>
                <a:gd name="connsiteX5" fmla="*/ 78629 w 87382"/>
                <a:gd name="connsiteY5" fmla="*/ 10098 h 18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82" h="182848">
                  <a:moveTo>
                    <a:pt x="78629" y="10098"/>
                  </a:moveTo>
                  <a:cubicBezTo>
                    <a:pt x="66078" y="-10820"/>
                    <a:pt x="14083" y="4121"/>
                    <a:pt x="3325" y="24441"/>
                  </a:cubicBezTo>
                  <a:cubicBezTo>
                    <a:pt x="-7433" y="44761"/>
                    <a:pt x="11095" y="105722"/>
                    <a:pt x="14083" y="132018"/>
                  </a:cubicBezTo>
                  <a:cubicBezTo>
                    <a:pt x="17071" y="158315"/>
                    <a:pt x="10497" y="179232"/>
                    <a:pt x="21255" y="182220"/>
                  </a:cubicBezTo>
                  <a:cubicBezTo>
                    <a:pt x="32013" y="185208"/>
                    <a:pt x="67871" y="178036"/>
                    <a:pt x="78629" y="149947"/>
                  </a:cubicBezTo>
                  <a:cubicBezTo>
                    <a:pt x="89387" y="121858"/>
                    <a:pt x="91180" y="31016"/>
                    <a:pt x="78629" y="10098"/>
                  </a:cubicBezTo>
                  <a:close/>
                </a:path>
              </a:pathLst>
            </a:custGeom>
            <a:solidFill>
              <a:schemeClr val="tx1">
                <a:lumMod val="95000"/>
                <a:lumOff val="5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0" name="Freeform 2249">
              <a:extLst>
                <a:ext uri="{FF2B5EF4-FFF2-40B4-BE49-F238E27FC236}">
                  <a16:creationId xmlns:a16="http://schemas.microsoft.com/office/drawing/2014/main" id="{414D4294-9D34-61CD-5A27-680174337959}"/>
                </a:ext>
              </a:extLst>
            </p:cNvPr>
            <p:cNvSpPr/>
            <p:nvPr/>
          </p:nvSpPr>
          <p:spPr>
            <a:xfrm>
              <a:off x="5536149" y="1776835"/>
              <a:ext cx="118511" cy="145017"/>
            </a:xfrm>
            <a:custGeom>
              <a:avLst/>
              <a:gdLst>
                <a:gd name="connsiteX0" fmla="*/ 81904 w 118511"/>
                <a:gd name="connsiteY0" fmla="*/ 103 h 125828"/>
                <a:gd name="connsiteX1" fmla="*/ 2529 w 118511"/>
                <a:gd name="connsiteY1" fmla="*/ 35028 h 125828"/>
                <a:gd name="connsiteX2" fmla="*/ 24754 w 118511"/>
                <a:gd name="connsiteY2" fmla="*/ 117578 h 125828"/>
                <a:gd name="connsiteX3" fmla="*/ 75554 w 118511"/>
                <a:gd name="connsiteY3" fmla="*/ 120753 h 125828"/>
                <a:gd name="connsiteX4" fmla="*/ 110479 w 118511"/>
                <a:gd name="connsiteY4" fmla="*/ 98528 h 125828"/>
                <a:gd name="connsiteX5" fmla="*/ 113654 w 118511"/>
                <a:gd name="connsiteY5" fmla="*/ 44553 h 125828"/>
                <a:gd name="connsiteX6" fmla="*/ 81904 w 118511"/>
                <a:gd name="connsiteY6" fmla="*/ 103 h 12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511" h="125828">
                  <a:moveTo>
                    <a:pt x="81904" y="103"/>
                  </a:moveTo>
                  <a:cubicBezTo>
                    <a:pt x="63383" y="-1484"/>
                    <a:pt x="12054" y="15449"/>
                    <a:pt x="2529" y="35028"/>
                  </a:cubicBezTo>
                  <a:cubicBezTo>
                    <a:pt x="-6996" y="54607"/>
                    <a:pt x="12583" y="103291"/>
                    <a:pt x="24754" y="117578"/>
                  </a:cubicBezTo>
                  <a:cubicBezTo>
                    <a:pt x="36925" y="131865"/>
                    <a:pt x="61267" y="123928"/>
                    <a:pt x="75554" y="120753"/>
                  </a:cubicBezTo>
                  <a:cubicBezTo>
                    <a:pt x="89841" y="117578"/>
                    <a:pt x="104129" y="111228"/>
                    <a:pt x="110479" y="98528"/>
                  </a:cubicBezTo>
                  <a:cubicBezTo>
                    <a:pt x="116829" y="85828"/>
                    <a:pt x="123179" y="60957"/>
                    <a:pt x="113654" y="44553"/>
                  </a:cubicBezTo>
                  <a:cubicBezTo>
                    <a:pt x="104129" y="28149"/>
                    <a:pt x="100425" y="1690"/>
                    <a:pt x="81904" y="103"/>
                  </a:cubicBezTo>
                  <a:close/>
                </a:path>
              </a:pathLst>
            </a:custGeom>
            <a:solidFill>
              <a:srgbClr val="F99F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1" name="Freeform 2250">
              <a:extLst>
                <a:ext uri="{FF2B5EF4-FFF2-40B4-BE49-F238E27FC236}">
                  <a16:creationId xmlns:a16="http://schemas.microsoft.com/office/drawing/2014/main" id="{35CD8798-DBD2-28E0-A0E6-EE61FBC385D7}"/>
                </a:ext>
              </a:extLst>
            </p:cNvPr>
            <p:cNvSpPr/>
            <p:nvPr/>
          </p:nvSpPr>
          <p:spPr>
            <a:xfrm>
              <a:off x="5565145" y="1734010"/>
              <a:ext cx="111848" cy="225090"/>
            </a:xfrm>
            <a:custGeom>
              <a:avLst/>
              <a:gdLst>
                <a:gd name="connsiteX0" fmla="*/ 23 w 111848"/>
                <a:gd name="connsiteY0" fmla="*/ 52085 h 225090"/>
                <a:gd name="connsiteX1" fmla="*/ 28710 w 111848"/>
                <a:gd name="connsiteY1" fmla="*/ 98701 h 225090"/>
                <a:gd name="connsiteX2" fmla="*/ 57397 w 111848"/>
                <a:gd name="connsiteY2" fmla="*/ 102287 h 225090"/>
                <a:gd name="connsiteX3" fmla="*/ 57397 w 111848"/>
                <a:gd name="connsiteY3" fmla="*/ 220621 h 225090"/>
                <a:gd name="connsiteX4" fmla="*/ 100428 w 111848"/>
                <a:gd name="connsiteY4" fmla="*/ 188348 h 225090"/>
                <a:gd name="connsiteX5" fmla="*/ 111185 w 111848"/>
                <a:gd name="connsiteY5" fmla="*/ 77186 h 225090"/>
                <a:gd name="connsiteX6" fmla="*/ 86084 w 111848"/>
                <a:gd name="connsiteY6" fmla="*/ 9054 h 225090"/>
                <a:gd name="connsiteX7" fmla="*/ 25124 w 111848"/>
                <a:gd name="connsiteY7" fmla="*/ 1882 h 225090"/>
                <a:gd name="connsiteX8" fmla="*/ 23 w 111848"/>
                <a:gd name="connsiteY8" fmla="*/ 52085 h 22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48" h="225090">
                  <a:moveTo>
                    <a:pt x="23" y="52085"/>
                  </a:moveTo>
                  <a:cubicBezTo>
                    <a:pt x="621" y="68221"/>
                    <a:pt x="19148" y="90334"/>
                    <a:pt x="28710" y="98701"/>
                  </a:cubicBezTo>
                  <a:cubicBezTo>
                    <a:pt x="38272" y="107068"/>
                    <a:pt x="52616" y="81967"/>
                    <a:pt x="57397" y="102287"/>
                  </a:cubicBezTo>
                  <a:cubicBezTo>
                    <a:pt x="62178" y="122607"/>
                    <a:pt x="50225" y="206278"/>
                    <a:pt x="57397" y="220621"/>
                  </a:cubicBezTo>
                  <a:cubicBezTo>
                    <a:pt x="64569" y="234964"/>
                    <a:pt x="91463" y="212254"/>
                    <a:pt x="100428" y="188348"/>
                  </a:cubicBezTo>
                  <a:cubicBezTo>
                    <a:pt x="109393" y="164442"/>
                    <a:pt x="113576" y="107068"/>
                    <a:pt x="111185" y="77186"/>
                  </a:cubicBezTo>
                  <a:cubicBezTo>
                    <a:pt x="108794" y="47304"/>
                    <a:pt x="100428" y="21605"/>
                    <a:pt x="86084" y="9054"/>
                  </a:cubicBezTo>
                  <a:cubicBezTo>
                    <a:pt x="71741" y="-3497"/>
                    <a:pt x="40065" y="89"/>
                    <a:pt x="25124" y="1882"/>
                  </a:cubicBezTo>
                  <a:cubicBezTo>
                    <a:pt x="10183" y="3675"/>
                    <a:pt x="-575" y="35949"/>
                    <a:pt x="23" y="52085"/>
                  </a:cubicBezTo>
                  <a:close/>
                </a:path>
              </a:pathLst>
            </a:custGeom>
            <a:solidFill>
              <a:schemeClr val="tx1">
                <a:lumMod val="95000"/>
                <a:lumOff val="5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5" name="Group 2254">
              <a:extLst>
                <a:ext uri="{FF2B5EF4-FFF2-40B4-BE49-F238E27FC236}">
                  <a16:creationId xmlns:a16="http://schemas.microsoft.com/office/drawing/2014/main" id="{F30740AB-DF7C-A352-B898-E3C1B80B12F0}"/>
                </a:ext>
              </a:extLst>
            </p:cNvPr>
            <p:cNvGrpSpPr/>
            <p:nvPr/>
          </p:nvGrpSpPr>
          <p:grpSpPr>
            <a:xfrm>
              <a:off x="5530889" y="1691635"/>
              <a:ext cx="118512" cy="91072"/>
              <a:chOff x="8698549" y="1950389"/>
              <a:chExt cx="173517" cy="161941"/>
            </a:xfrm>
          </p:grpSpPr>
          <p:sp>
            <p:nvSpPr>
              <p:cNvPr id="2254" name="Freeform 2253">
                <a:extLst>
                  <a:ext uri="{FF2B5EF4-FFF2-40B4-BE49-F238E27FC236}">
                    <a16:creationId xmlns:a16="http://schemas.microsoft.com/office/drawing/2014/main" id="{5E41A38C-C385-840F-B97D-B6FEE5D84CF9}"/>
                  </a:ext>
                </a:extLst>
              </p:cNvPr>
              <p:cNvSpPr/>
              <p:nvPr/>
            </p:nvSpPr>
            <p:spPr>
              <a:xfrm>
                <a:off x="8698549" y="1976448"/>
                <a:ext cx="173517" cy="135882"/>
              </a:xfrm>
              <a:custGeom>
                <a:avLst/>
                <a:gdLst>
                  <a:gd name="connsiteX0" fmla="*/ 29402 w 213131"/>
                  <a:gd name="connsiteY0" fmla="*/ 46655 h 130843"/>
                  <a:gd name="connsiteX1" fmla="*/ 11473 w 213131"/>
                  <a:gd name="connsiteY1" fmla="*/ 129130 h 130843"/>
                  <a:gd name="connsiteX2" fmla="*/ 162080 w 213131"/>
                  <a:gd name="connsiteY2" fmla="*/ 100443 h 130843"/>
                  <a:gd name="connsiteX3" fmla="*/ 212282 w 213131"/>
                  <a:gd name="connsiteY3" fmla="*/ 75342 h 130843"/>
                  <a:gd name="connsiteX4" fmla="*/ 180009 w 213131"/>
                  <a:gd name="connsiteY4" fmla="*/ 39 h 130843"/>
                  <a:gd name="connsiteX5" fmla="*/ 29402 w 213131"/>
                  <a:gd name="connsiteY5" fmla="*/ 46655 h 130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131" h="130843">
                    <a:moveTo>
                      <a:pt x="29402" y="46655"/>
                    </a:moveTo>
                    <a:cubicBezTo>
                      <a:pt x="1313" y="68170"/>
                      <a:pt x="-10640" y="120165"/>
                      <a:pt x="11473" y="129130"/>
                    </a:cubicBezTo>
                    <a:cubicBezTo>
                      <a:pt x="33586" y="138095"/>
                      <a:pt x="128612" y="109408"/>
                      <a:pt x="162080" y="100443"/>
                    </a:cubicBezTo>
                    <a:cubicBezTo>
                      <a:pt x="195548" y="91478"/>
                      <a:pt x="209294" y="92076"/>
                      <a:pt x="212282" y="75342"/>
                    </a:cubicBezTo>
                    <a:cubicBezTo>
                      <a:pt x="215270" y="58608"/>
                      <a:pt x="211684" y="1234"/>
                      <a:pt x="180009" y="39"/>
                    </a:cubicBezTo>
                    <a:cubicBezTo>
                      <a:pt x="148334" y="-1156"/>
                      <a:pt x="57491" y="25140"/>
                      <a:pt x="29402" y="46655"/>
                    </a:cubicBezTo>
                    <a:close/>
                  </a:path>
                </a:pathLst>
              </a:custGeom>
              <a:solidFill>
                <a:schemeClr val="accent5">
                  <a:lumMod val="75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 name="Freeform 2252">
                <a:extLst>
                  <a:ext uri="{FF2B5EF4-FFF2-40B4-BE49-F238E27FC236}">
                    <a16:creationId xmlns:a16="http://schemas.microsoft.com/office/drawing/2014/main" id="{3F462367-9B2D-8042-BD26-B5942CE932B3}"/>
                  </a:ext>
                </a:extLst>
              </p:cNvPr>
              <p:cNvSpPr/>
              <p:nvPr/>
            </p:nvSpPr>
            <p:spPr>
              <a:xfrm>
                <a:off x="8705447" y="1950389"/>
                <a:ext cx="153479" cy="84424"/>
              </a:xfrm>
              <a:custGeom>
                <a:avLst/>
                <a:gdLst>
                  <a:gd name="connsiteX0" fmla="*/ 114966 w 153479"/>
                  <a:gd name="connsiteY0" fmla="*/ 637 h 84423"/>
                  <a:gd name="connsiteX1" fmla="*/ 218 w 153479"/>
                  <a:gd name="connsiteY1" fmla="*/ 83113 h 84423"/>
                  <a:gd name="connsiteX2" fmla="*/ 147239 w 153479"/>
                  <a:gd name="connsiteY2" fmla="*/ 47254 h 84423"/>
                  <a:gd name="connsiteX3" fmla="*/ 114966 w 153479"/>
                  <a:gd name="connsiteY3" fmla="*/ 637 h 84423"/>
                </a:gdLst>
                <a:ahLst/>
                <a:cxnLst>
                  <a:cxn ang="0">
                    <a:pos x="connsiteX0" y="connsiteY0"/>
                  </a:cxn>
                  <a:cxn ang="0">
                    <a:pos x="connsiteX1" y="connsiteY1"/>
                  </a:cxn>
                  <a:cxn ang="0">
                    <a:pos x="connsiteX2" y="connsiteY2"/>
                  </a:cxn>
                  <a:cxn ang="0">
                    <a:pos x="connsiteX3" y="connsiteY3"/>
                  </a:cxn>
                </a:cxnLst>
                <a:rect l="l" t="t" r="r" b="b"/>
                <a:pathLst>
                  <a:path w="153479" h="84423">
                    <a:moveTo>
                      <a:pt x="114966" y="637"/>
                    </a:moveTo>
                    <a:cubicBezTo>
                      <a:pt x="90463" y="6613"/>
                      <a:pt x="-5161" y="75344"/>
                      <a:pt x="218" y="83113"/>
                    </a:cubicBezTo>
                    <a:cubicBezTo>
                      <a:pt x="5597" y="90883"/>
                      <a:pt x="128712" y="62195"/>
                      <a:pt x="147239" y="47254"/>
                    </a:cubicBezTo>
                    <a:cubicBezTo>
                      <a:pt x="165766" y="32313"/>
                      <a:pt x="139469" y="-5339"/>
                      <a:pt x="114966" y="637"/>
                    </a:cubicBezTo>
                    <a:close/>
                  </a:path>
                </a:pathLst>
              </a:custGeom>
              <a:solidFill>
                <a:schemeClr val="accent5">
                  <a:lumMod val="60000"/>
                  <a:lumOff val="4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57" name="Round Same Side Corner Rectangle 2256">
            <a:extLst>
              <a:ext uri="{FF2B5EF4-FFF2-40B4-BE49-F238E27FC236}">
                <a16:creationId xmlns:a16="http://schemas.microsoft.com/office/drawing/2014/main" id="{CE5FEDAD-A97B-55F8-6457-23BD6C7100AE}"/>
              </a:ext>
            </a:extLst>
          </p:cNvPr>
          <p:cNvSpPr/>
          <p:nvPr/>
        </p:nvSpPr>
        <p:spPr>
          <a:xfrm rot="10800000">
            <a:off x="-1" y="-13837"/>
            <a:ext cx="7472265" cy="288558"/>
          </a:xfrm>
          <a:prstGeom prst="round2Same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8" name="Round Same Side Corner Rectangle 2257">
            <a:extLst>
              <a:ext uri="{FF2B5EF4-FFF2-40B4-BE49-F238E27FC236}">
                <a16:creationId xmlns:a16="http://schemas.microsoft.com/office/drawing/2014/main" id="{07E8A596-ED01-6491-8DA6-131700BCB62E}"/>
              </a:ext>
            </a:extLst>
          </p:cNvPr>
          <p:cNvSpPr/>
          <p:nvPr/>
        </p:nvSpPr>
        <p:spPr>
          <a:xfrm rot="10800000">
            <a:off x="6434763" y="-14234"/>
            <a:ext cx="2192754" cy="492442"/>
          </a:xfrm>
          <a:prstGeom prst="round2Same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59" name="Rectangle 2258">
            <a:extLst>
              <a:ext uri="{FF2B5EF4-FFF2-40B4-BE49-F238E27FC236}">
                <a16:creationId xmlns:a16="http://schemas.microsoft.com/office/drawing/2014/main" id="{0E35C880-6EB2-27A6-7CC5-EF387B281B17}"/>
              </a:ext>
            </a:extLst>
          </p:cNvPr>
          <p:cNvSpPr/>
          <p:nvPr/>
        </p:nvSpPr>
        <p:spPr>
          <a:xfrm>
            <a:off x="3870697" y="30632"/>
            <a:ext cx="2296196" cy="261610"/>
          </a:xfrm>
          <a:prstGeom prst="rect">
            <a:avLst/>
          </a:prstGeom>
        </p:spPr>
        <p:txBody>
          <a:bodyPr wrap="square">
            <a:spAutoFit/>
          </a:bodyPr>
          <a:lstStyle/>
          <a:p>
            <a:r>
              <a:rPr lang="en-US" sz="1100" dirty="0">
                <a:latin typeface="+mj-lt"/>
              </a:rPr>
              <a:t>by </a:t>
            </a:r>
            <a:r>
              <a:rPr lang="en-US" sz="1100" b="1" dirty="0">
                <a:latin typeface="+mj-lt"/>
              </a:rPr>
              <a:t>Nick Mark</a:t>
            </a:r>
            <a:r>
              <a:rPr lang="en-US" sz="1100" dirty="0">
                <a:latin typeface="+mj-lt"/>
              </a:rPr>
              <a:t> </a:t>
            </a:r>
            <a:r>
              <a:rPr lang="en-US" sz="900" dirty="0">
                <a:latin typeface="+mj-lt"/>
              </a:rPr>
              <a:t>MD</a:t>
            </a:r>
          </a:p>
        </p:txBody>
      </p:sp>
      <p:sp>
        <p:nvSpPr>
          <p:cNvPr id="2260" name="Rectangle 2259">
            <a:extLst>
              <a:ext uri="{FF2B5EF4-FFF2-40B4-BE49-F238E27FC236}">
                <a16:creationId xmlns:a16="http://schemas.microsoft.com/office/drawing/2014/main" id="{D7098379-24BE-DB8E-4A30-8C885F640F3E}"/>
              </a:ext>
            </a:extLst>
          </p:cNvPr>
          <p:cNvSpPr/>
          <p:nvPr/>
        </p:nvSpPr>
        <p:spPr>
          <a:xfrm>
            <a:off x="-42671" y="-127000"/>
            <a:ext cx="4063933" cy="461665"/>
          </a:xfrm>
          <a:prstGeom prst="rect">
            <a:avLst/>
          </a:prstGeom>
        </p:spPr>
        <p:txBody>
          <a:bodyPr wrap="none">
            <a:spAutoFit/>
          </a:bodyPr>
          <a:lstStyle/>
          <a:p>
            <a:r>
              <a:rPr lang="en-US" sz="2400" b="1" cap="small" dirty="0">
                <a:latin typeface="Corbel" panose="020B0503020204020204" pitchFamily="34" charset="0"/>
              </a:rPr>
              <a:t>in-flight medical emergencies</a:t>
            </a:r>
            <a:endParaRPr lang="en-US" sz="2400" cap="small" dirty="0">
              <a:latin typeface="Corbel" panose="020B0503020204020204" pitchFamily="34" charset="0"/>
            </a:endParaRPr>
          </a:p>
        </p:txBody>
      </p:sp>
      <p:sp>
        <p:nvSpPr>
          <p:cNvPr id="2261" name="Rectangle 2260">
            <a:extLst>
              <a:ext uri="{FF2B5EF4-FFF2-40B4-BE49-F238E27FC236}">
                <a16:creationId xmlns:a16="http://schemas.microsoft.com/office/drawing/2014/main" id="{923512EB-1DBD-C872-236D-71AE01FDF581}"/>
              </a:ext>
            </a:extLst>
          </p:cNvPr>
          <p:cNvSpPr/>
          <p:nvPr/>
        </p:nvSpPr>
        <p:spPr>
          <a:xfrm>
            <a:off x="7032691" y="-8927"/>
            <a:ext cx="1412845" cy="430887"/>
          </a:xfrm>
          <a:prstGeom prst="rect">
            <a:avLst/>
          </a:prstGeom>
        </p:spPr>
        <p:txBody>
          <a:bodyPr wrap="square">
            <a:spAutoFit/>
          </a:bodyPr>
          <a:lstStyle/>
          <a:p>
            <a:r>
              <a:rPr lang="en-US" sz="1100" dirty="0" err="1">
                <a:latin typeface="Futura Condensed Medium" panose="020B0602020204020303" pitchFamily="34" charset="-79"/>
                <a:cs typeface="Futura Condensed Medium" panose="020B0602020204020303" pitchFamily="34" charset="-79"/>
              </a:rPr>
              <a:t>onepagericu.com</a:t>
            </a:r>
            <a:endParaRPr lang="en-US" sz="1100" dirty="0">
              <a:latin typeface="Futura Condensed Medium" panose="020B0602020204020303" pitchFamily="34" charset="-79"/>
              <a:cs typeface="Futura Condensed Medium" panose="020B0602020204020303" pitchFamily="34" charset="-79"/>
            </a:endParaRPr>
          </a:p>
          <a:p>
            <a:r>
              <a:rPr lang="en-US" sz="1100" dirty="0">
                <a:latin typeface="Futura Condensed Medium" panose="020B0602020204020303" pitchFamily="34" charset="-79"/>
                <a:cs typeface="Futura Condensed Medium" panose="020B0602020204020303" pitchFamily="34" charset="-79"/>
              </a:rPr>
              <a:t>     @nickmmark</a:t>
            </a:r>
          </a:p>
        </p:txBody>
      </p:sp>
      <p:sp>
        <p:nvSpPr>
          <p:cNvPr id="2262" name="Rectangle 2261">
            <a:extLst>
              <a:ext uri="{FF2B5EF4-FFF2-40B4-BE49-F238E27FC236}">
                <a16:creationId xmlns:a16="http://schemas.microsoft.com/office/drawing/2014/main" id="{2B259AC9-B63F-16D5-93A9-8E8429FCD7F8}"/>
              </a:ext>
            </a:extLst>
          </p:cNvPr>
          <p:cNvSpPr/>
          <p:nvPr/>
        </p:nvSpPr>
        <p:spPr>
          <a:xfrm>
            <a:off x="7874481" y="-5539"/>
            <a:ext cx="782043" cy="461665"/>
          </a:xfrm>
          <a:prstGeom prst="rect">
            <a:avLst/>
          </a:prstGeom>
        </p:spPr>
        <p:txBody>
          <a:bodyPr wrap="square">
            <a:spAutoFit/>
          </a:bodyPr>
          <a:lstStyle/>
          <a:p>
            <a:pPr algn="r"/>
            <a:r>
              <a:rPr lang="en-US" sz="800" dirty="0"/>
              <a:t>Link to the most current version →</a:t>
            </a:r>
          </a:p>
        </p:txBody>
      </p:sp>
      <p:pic>
        <p:nvPicPr>
          <p:cNvPr id="2263" name="Picture 2262">
            <a:extLst>
              <a:ext uri="{FF2B5EF4-FFF2-40B4-BE49-F238E27FC236}">
                <a16:creationId xmlns:a16="http://schemas.microsoft.com/office/drawing/2014/main" id="{5277C87B-F085-7B2F-A9A8-BBC601367EF3}"/>
              </a:ext>
            </a:extLst>
          </p:cNvPr>
          <p:cNvPicPr>
            <a:picLocks noChangeAspect="1"/>
          </p:cNvPicPr>
          <p:nvPr/>
        </p:nvPicPr>
        <p:blipFill>
          <a:blip r:embed="rId2"/>
          <a:stretch>
            <a:fillRect/>
          </a:stretch>
        </p:blipFill>
        <p:spPr>
          <a:xfrm>
            <a:off x="8644091" y="-12740"/>
            <a:ext cx="505226" cy="505226"/>
          </a:xfrm>
          <a:prstGeom prst="rect">
            <a:avLst/>
          </a:prstGeom>
        </p:spPr>
      </p:pic>
      <p:sp>
        <p:nvSpPr>
          <p:cNvPr id="2264" name="Freeform 2263">
            <a:extLst>
              <a:ext uri="{FF2B5EF4-FFF2-40B4-BE49-F238E27FC236}">
                <a16:creationId xmlns:a16="http://schemas.microsoft.com/office/drawing/2014/main" id="{45DD7D82-E7B0-8D2B-A3B7-DD5EEEB68AFF}"/>
              </a:ext>
            </a:extLst>
          </p:cNvPr>
          <p:cNvSpPr/>
          <p:nvPr/>
        </p:nvSpPr>
        <p:spPr>
          <a:xfrm>
            <a:off x="6291964" y="196200"/>
            <a:ext cx="263357" cy="219262"/>
          </a:xfrm>
          <a:custGeom>
            <a:avLst/>
            <a:gdLst>
              <a:gd name="connsiteX0" fmla="*/ 106 w 184256"/>
              <a:gd name="connsiteY0" fmla="*/ 46626 h 153405"/>
              <a:gd name="connsiteX1" fmla="*/ 82656 w 184256"/>
              <a:gd name="connsiteY1" fmla="*/ 65676 h 153405"/>
              <a:gd name="connsiteX2" fmla="*/ 101706 w 184256"/>
              <a:gd name="connsiteY2" fmla="*/ 148226 h 153405"/>
              <a:gd name="connsiteX3" fmla="*/ 184256 w 184256"/>
              <a:gd name="connsiteY3" fmla="*/ 129176 h 153405"/>
              <a:gd name="connsiteX4" fmla="*/ 101706 w 184256"/>
              <a:gd name="connsiteY4" fmla="*/ 2176 h 153405"/>
              <a:gd name="connsiteX5" fmla="*/ 106 w 184256"/>
              <a:gd name="connsiteY5" fmla="*/ 46626 h 15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256" h="153405">
                <a:moveTo>
                  <a:pt x="106" y="46626"/>
                </a:moveTo>
                <a:cubicBezTo>
                  <a:pt x="-3069" y="57209"/>
                  <a:pt x="65723" y="48743"/>
                  <a:pt x="82656" y="65676"/>
                </a:cubicBezTo>
                <a:cubicBezTo>
                  <a:pt x="99589" y="82609"/>
                  <a:pt x="84773" y="137643"/>
                  <a:pt x="101706" y="148226"/>
                </a:cubicBezTo>
                <a:cubicBezTo>
                  <a:pt x="118639" y="158809"/>
                  <a:pt x="184256" y="153518"/>
                  <a:pt x="184256" y="129176"/>
                </a:cubicBezTo>
                <a:cubicBezTo>
                  <a:pt x="184256" y="104834"/>
                  <a:pt x="131339" y="14876"/>
                  <a:pt x="101706" y="2176"/>
                </a:cubicBezTo>
                <a:cubicBezTo>
                  <a:pt x="72073" y="-10524"/>
                  <a:pt x="3281" y="36043"/>
                  <a:pt x="106" y="46626"/>
                </a:cubicBez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65" name="Picture 2264">
            <a:extLst>
              <a:ext uri="{FF2B5EF4-FFF2-40B4-BE49-F238E27FC236}">
                <a16:creationId xmlns:a16="http://schemas.microsoft.com/office/drawing/2014/main" id="{1BD4C683-4237-DD22-4FD8-602A8C8B916F}"/>
              </a:ext>
            </a:extLst>
          </p:cNvPr>
          <p:cNvPicPr>
            <a:picLocks noChangeAspect="1"/>
          </p:cNvPicPr>
          <p:nvPr/>
        </p:nvPicPr>
        <p:blipFill>
          <a:blip r:embed="rId3"/>
          <a:stretch>
            <a:fillRect/>
          </a:stretch>
        </p:blipFill>
        <p:spPr>
          <a:xfrm>
            <a:off x="7131714" y="217058"/>
            <a:ext cx="126795" cy="126795"/>
          </a:xfrm>
          <a:prstGeom prst="rect">
            <a:avLst/>
          </a:prstGeom>
        </p:spPr>
      </p:pic>
      <p:sp>
        <p:nvSpPr>
          <p:cNvPr id="2267" name="Rounded Rectangle 376">
            <a:extLst>
              <a:ext uri="{FF2B5EF4-FFF2-40B4-BE49-F238E27FC236}">
                <a16:creationId xmlns:a16="http://schemas.microsoft.com/office/drawing/2014/main" id="{377A0A29-402D-4A2A-6A9A-41221D5E55C8}"/>
              </a:ext>
            </a:extLst>
          </p:cNvPr>
          <p:cNvSpPr/>
          <p:nvPr/>
        </p:nvSpPr>
        <p:spPr>
          <a:xfrm>
            <a:off x="5582300" y="4445453"/>
            <a:ext cx="3433886" cy="2382869"/>
          </a:xfrm>
          <a:prstGeom prst="roundRect">
            <a:avLst>
              <a:gd name="adj" fmla="val 327"/>
            </a:avLst>
          </a:prstGeom>
          <a:solidFill>
            <a:schemeClr val="bg1">
              <a:lumMod val="85000"/>
              <a:alpha val="2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8" name="TextBox 2267">
            <a:extLst>
              <a:ext uri="{FF2B5EF4-FFF2-40B4-BE49-F238E27FC236}">
                <a16:creationId xmlns:a16="http://schemas.microsoft.com/office/drawing/2014/main" id="{692BB733-87F2-D1C2-D87A-3A9A99D4F3EF}"/>
              </a:ext>
            </a:extLst>
          </p:cNvPr>
          <p:cNvSpPr txBox="1"/>
          <p:nvPr/>
        </p:nvSpPr>
        <p:spPr>
          <a:xfrm>
            <a:off x="-66823" y="1144780"/>
            <a:ext cx="1529509" cy="215444"/>
          </a:xfrm>
          <a:prstGeom prst="rect">
            <a:avLst/>
          </a:prstGeom>
          <a:noFill/>
        </p:spPr>
        <p:txBody>
          <a:bodyPr wrap="square">
            <a:spAutoFit/>
          </a:bodyPr>
          <a:lstStyle/>
          <a:p>
            <a:r>
              <a:rPr lang="en-US" sz="800" b="1" spc="-30" dirty="0">
                <a:effectLst/>
              </a:rPr>
              <a:t>VOLUNTEERING TO ASSIST</a:t>
            </a:r>
            <a:endParaRPr lang="en-US" sz="800" dirty="0"/>
          </a:p>
        </p:txBody>
      </p:sp>
      <p:sp>
        <p:nvSpPr>
          <p:cNvPr id="2269" name="Freeform 2268">
            <a:extLst>
              <a:ext uri="{FF2B5EF4-FFF2-40B4-BE49-F238E27FC236}">
                <a16:creationId xmlns:a16="http://schemas.microsoft.com/office/drawing/2014/main" id="{455EB52D-AE12-01B7-A071-1ABA740A6D33}"/>
              </a:ext>
            </a:extLst>
          </p:cNvPr>
          <p:cNvSpPr/>
          <p:nvPr/>
        </p:nvSpPr>
        <p:spPr>
          <a:xfrm rot="10387574" flipV="1">
            <a:off x="4067791" y="769251"/>
            <a:ext cx="63013" cy="368372"/>
          </a:xfrm>
          <a:custGeom>
            <a:avLst/>
            <a:gdLst>
              <a:gd name="connsiteX0" fmla="*/ 173620 w 230183"/>
              <a:gd name="connsiteY0" fmla="*/ 0 h 393539"/>
              <a:gd name="connsiteX1" fmla="*/ 219919 w 230183"/>
              <a:gd name="connsiteY1" fmla="*/ 254643 h 393539"/>
              <a:gd name="connsiteX2" fmla="*/ 0 w 230183"/>
              <a:gd name="connsiteY2" fmla="*/ 393539 h 393539"/>
            </a:gdLst>
            <a:ahLst/>
            <a:cxnLst>
              <a:cxn ang="0">
                <a:pos x="connsiteX0" y="connsiteY0"/>
              </a:cxn>
              <a:cxn ang="0">
                <a:pos x="connsiteX1" y="connsiteY1"/>
              </a:cxn>
              <a:cxn ang="0">
                <a:pos x="connsiteX2" y="connsiteY2"/>
              </a:cxn>
            </a:cxnLst>
            <a:rect l="l" t="t" r="r" b="b"/>
            <a:pathLst>
              <a:path w="230183" h="393539">
                <a:moveTo>
                  <a:pt x="173620" y="0"/>
                </a:moveTo>
                <a:cubicBezTo>
                  <a:pt x="211238" y="94526"/>
                  <a:pt x="248856" y="189053"/>
                  <a:pt x="219919" y="254643"/>
                </a:cubicBezTo>
                <a:cubicBezTo>
                  <a:pt x="190982" y="320233"/>
                  <a:pt x="95491" y="356886"/>
                  <a:pt x="0" y="393539"/>
                </a:cubicBezTo>
              </a:path>
            </a:pathLst>
          </a:custGeom>
          <a:noFill/>
          <a:ln w="12700">
            <a:solidFill>
              <a:schemeClr val="tx1"/>
            </a:solidFill>
            <a:headEnd w="lg"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0" name="Rectangle 2269">
            <a:extLst>
              <a:ext uri="{FF2B5EF4-FFF2-40B4-BE49-F238E27FC236}">
                <a16:creationId xmlns:a16="http://schemas.microsoft.com/office/drawing/2014/main" id="{88B47356-B50D-8356-F5D9-F3007C3DFB4A}"/>
              </a:ext>
            </a:extLst>
          </p:cNvPr>
          <p:cNvSpPr/>
          <p:nvPr/>
        </p:nvSpPr>
        <p:spPr>
          <a:xfrm>
            <a:off x="3459114" y="266698"/>
            <a:ext cx="1654189" cy="523220"/>
          </a:xfrm>
          <a:prstGeom prst="rect">
            <a:avLst/>
          </a:prstGeom>
        </p:spPr>
        <p:txBody>
          <a:bodyPr wrap="square">
            <a:spAutoFit/>
          </a:bodyPr>
          <a:lstStyle/>
          <a:p>
            <a:pPr algn="ctr"/>
            <a:r>
              <a:rPr lang="en-US" sz="700" dirty="0"/>
              <a:t>On board medical equipment varies; most US carriers have a </a:t>
            </a:r>
            <a:r>
              <a:rPr lang="en-US" sz="700" b="1" dirty="0">
                <a:hlinkClick r:id="rId4"/>
              </a:rPr>
              <a:t>medical kit</a:t>
            </a:r>
            <a:r>
              <a:rPr lang="en-US" sz="700" b="1" dirty="0"/>
              <a:t>, </a:t>
            </a:r>
            <a:r>
              <a:rPr lang="en-US" sz="700" b="1" dirty="0">
                <a:solidFill>
                  <a:schemeClr val="accent2"/>
                </a:solidFill>
              </a:rPr>
              <a:t>AED</a:t>
            </a:r>
            <a:r>
              <a:rPr lang="en-US" sz="700" dirty="0"/>
              <a:t>, and </a:t>
            </a:r>
            <a:r>
              <a:rPr lang="en-US" sz="700" b="1" dirty="0">
                <a:solidFill>
                  <a:schemeClr val="accent6"/>
                </a:solidFill>
              </a:rPr>
              <a:t>supplemental O</a:t>
            </a:r>
            <a:r>
              <a:rPr lang="en-US" sz="700" b="1" baseline="-25000" dirty="0">
                <a:solidFill>
                  <a:schemeClr val="accent6"/>
                </a:solidFill>
              </a:rPr>
              <a:t>2</a:t>
            </a:r>
            <a:r>
              <a:rPr lang="en-US" sz="700" dirty="0"/>
              <a:t>. It is locked but can be accessed by the crew. </a:t>
            </a:r>
          </a:p>
        </p:txBody>
      </p:sp>
      <p:grpSp>
        <p:nvGrpSpPr>
          <p:cNvPr id="2274" name="Group 2273">
            <a:extLst>
              <a:ext uri="{FF2B5EF4-FFF2-40B4-BE49-F238E27FC236}">
                <a16:creationId xmlns:a16="http://schemas.microsoft.com/office/drawing/2014/main" id="{44DF5EA3-BFFF-140A-F1DF-6EC671A2989C}"/>
              </a:ext>
            </a:extLst>
          </p:cNvPr>
          <p:cNvGrpSpPr/>
          <p:nvPr/>
        </p:nvGrpSpPr>
        <p:grpSpPr>
          <a:xfrm>
            <a:off x="6293266" y="-149175"/>
            <a:ext cx="918456" cy="767830"/>
            <a:chOff x="6115746" y="1063724"/>
            <a:chExt cx="918456" cy="767830"/>
          </a:xfrm>
        </p:grpSpPr>
        <p:pic>
          <p:nvPicPr>
            <p:cNvPr id="2275" name="Picture 2274" descr="A close up of a logo&#10;&#10;Description automatically generated">
              <a:extLst>
                <a:ext uri="{FF2B5EF4-FFF2-40B4-BE49-F238E27FC236}">
                  <a16:creationId xmlns:a16="http://schemas.microsoft.com/office/drawing/2014/main" id="{9827F8E1-0F28-71FD-5D52-71583A3AC730}"/>
                </a:ext>
              </a:extLst>
            </p:cNvPr>
            <p:cNvPicPr>
              <a:picLocks noChangeAspect="1"/>
            </p:cNvPicPr>
            <p:nvPr/>
          </p:nvPicPr>
          <p:blipFill>
            <a:blip r:embed="rId5">
              <a:duotone>
                <a:schemeClr val="bg2">
                  <a:shade val="45000"/>
                  <a:satMod val="135000"/>
                </a:schemeClr>
                <a:prstClr val="white"/>
              </a:duotone>
            </a:blip>
            <a:stretch>
              <a:fillRect/>
            </a:stretch>
          </p:blipFill>
          <p:spPr>
            <a:xfrm>
              <a:off x="6115746" y="1063724"/>
              <a:ext cx="918456" cy="767830"/>
            </a:xfrm>
            <a:prstGeom prst="rect">
              <a:avLst/>
            </a:prstGeom>
          </p:spPr>
        </p:pic>
        <p:sp>
          <p:nvSpPr>
            <p:cNvPr id="2276" name="TextBox 2275">
              <a:extLst>
                <a:ext uri="{FF2B5EF4-FFF2-40B4-BE49-F238E27FC236}">
                  <a16:creationId xmlns:a16="http://schemas.microsoft.com/office/drawing/2014/main" id="{8B97FC03-5D3A-AFAE-2946-3EED7C2EED6A}"/>
                </a:ext>
              </a:extLst>
            </p:cNvPr>
            <p:cNvSpPr txBox="1"/>
            <p:nvPr/>
          </p:nvSpPr>
          <p:spPr>
            <a:xfrm>
              <a:off x="6315690" y="1284560"/>
              <a:ext cx="530915" cy="276999"/>
            </a:xfrm>
            <a:prstGeom prst="rect">
              <a:avLst/>
            </a:prstGeom>
            <a:noFill/>
          </p:spPr>
          <p:txBody>
            <a:bodyPr wrap="none" rtlCol="0">
              <a:spAutoFit/>
            </a:bodyPr>
            <a:lstStyle/>
            <a:p>
              <a:r>
                <a:rPr lang="en-US" sz="1200" dirty="0">
                  <a:latin typeface="1979 Dot Matrix" pitchFamily="2" charset="-79"/>
                  <a:cs typeface="1979 Dot Matrix" pitchFamily="2" charset="-79"/>
                </a:rPr>
                <a:t>ONE</a:t>
              </a:r>
            </a:p>
          </p:txBody>
        </p:sp>
      </p:grpSp>
      <p:sp>
        <p:nvSpPr>
          <p:cNvPr id="2277" name="Rectangle 2276">
            <a:extLst>
              <a:ext uri="{FF2B5EF4-FFF2-40B4-BE49-F238E27FC236}">
                <a16:creationId xmlns:a16="http://schemas.microsoft.com/office/drawing/2014/main" id="{562B531B-7F6A-0445-99DB-3EF7AE9F545E}"/>
              </a:ext>
            </a:extLst>
          </p:cNvPr>
          <p:cNvSpPr/>
          <p:nvPr/>
        </p:nvSpPr>
        <p:spPr>
          <a:xfrm rot="16200000">
            <a:off x="8242063" y="5113555"/>
            <a:ext cx="1690427" cy="215444"/>
          </a:xfrm>
          <a:prstGeom prst="rect">
            <a:avLst/>
          </a:prstGeom>
        </p:spPr>
        <p:txBody>
          <a:bodyPr wrap="square">
            <a:spAutoFit/>
          </a:bodyPr>
          <a:lstStyle/>
          <a:p>
            <a:r>
              <a:rPr lang="en-US" sz="800" dirty="0">
                <a:latin typeface="+mj-lt"/>
              </a:rPr>
              <a:t>v1.0 (2023-10-14) </a:t>
            </a:r>
            <a:r>
              <a:rPr lang="en-US" sz="800" dirty="0">
                <a:hlinkClick r:id="rId6"/>
              </a:rPr>
              <a:t>CC BY-SA 3.0</a:t>
            </a:r>
            <a:endParaRPr lang="en-US" sz="800" dirty="0">
              <a:latin typeface="+mj-lt"/>
            </a:endParaRPr>
          </a:p>
        </p:txBody>
      </p:sp>
      <p:grpSp>
        <p:nvGrpSpPr>
          <p:cNvPr id="2284" name="Group 2283">
            <a:extLst>
              <a:ext uri="{FF2B5EF4-FFF2-40B4-BE49-F238E27FC236}">
                <a16:creationId xmlns:a16="http://schemas.microsoft.com/office/drawing/2014/main" id="{2150A64B-BEB4-5DE7-FF34-29AF7A66A664}"/>
              </a:ext>
            </a:extLst>
          </p:cNvPr>
          <p:cNvGrpSpPr/>
          <p:nvPr/>
        </p:nvGrpSpPr>
        <p:grpSpPr>
          <a:xfrm>
            <a:off x="5201116" y="1930827"/>
            <a:ext cx="221759" cy="204738"/>
            <a:chOff x="5870077" y="2848793"/>
            <a:chExt cx="355667" cy="276513"/>
          </a:xfrm>
        </p:grpSpPr>
        <p:sp>
          <p:nvSpPr>
            <p:cNvPr id="2279" name="Oval 2278">
              <a:extLst>
                <a:ext uri="{FF2B5EF4-FFF2-40B4-BE49-F238E27FC236}">
                  <a16:creationId xmlns:a16="http://schemas.microsoft.com/office/drawing/2014/main" id="{381B032E-B310-02DF-1926-0154363BE4DA}"/>
                </a:ext>
              </a:extLst>
            </p:cNvPr>
            <p:cNvSpPr/>
            <p:nvPr/>
          </p:nvSpPr>
          <p:spPr>
            <a:xfrm>
              <a:off x="5870077" y="2951883"/>
              <a:ext cx="68377" cy="82914"/>
            </a:xfrm>
            <a:prstGeom prst="ellipse">
              <a:avLst/>
            </a:prstGeom>
            <a:solidFill>
              <a:schemeClr val="tx1">
                <a:lumMod val="65000"/>
                <a:lumOff val="35000"/>
              </a:schemeClr>
            </a:solidFill>
            <a:ln w="6350">
              <a:solidFill>
                <a:schemeClr val="tx1">
                  <a:lumMod val="65000"/>
                  <a:lumOff val="35000"/>
                </a:schemeClr>
              </a:solidFill>
            </a:ln>
            <a:scene3d>
              <a:camera prst="isometricOffAxis1Left"/>
              <a:lightRig rig="threePt" dir="t"/>
            </a:scene3d>
            <a:sp3d>
              <a:bevelT w="19050" h="317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0" name="Oval 2279">
              <a:extLst>
                <a:ext uri="{FF2B5EF4-FFF2-40B4-BE49-F238E27FC236}">
                  <a16:creationId xmlns:a16="http://schemas.microsoft.com/office/drawing/2014/main" id="{578931B7-A2E5-607C-755B-61DD8A33CC94}"/>
                </a:ext>
              </a:extLst>
            </p:cNvPr>
            <p:cNvSpPr/>
            <p:nvPr/>
          </p:nvSpPr>
          <p:spPr>
            <a:xfrm>
              <a:off x="6028153" y="2889257"/>
              <a:ext cx="68377" cy="82914"/>
            </a:xfrm>
            <a:prstGeom prst="ellipse">
              <a:avLst/>
            </a:prstGeom>
            <a:solidFill>
              <a:schemeClr val="bg1">
                <a:lumMod val="65000"/>
              </a:schemeClr>
            </a:solidFill>
            <a:ln w="6350">
              <a:solidFill>
                <a:schemeClr val="tx1">
                  <a:lumMod val="65000"/>
                  <a:lumOff val="35000"/>
                </a:schemeClr>
              </a:solidFill>
            </a:ln>
            <a:scene3d>
              <a:camera prst="isometricOffAxis1Left"/>
              <a:lightRig rig="threePt" dir="t"/>
            </a:scene3d>
            <a:sp3d>
              <a:bevelT w="0" h="0"/>
              <a:bevelB w="19050" h="317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1" name="Block Arc 2280">
              <a:extLst>
                <a:ext uri="{FF2B5EF4-FFF2-40B4-BE49-F238E27FC236}">
                  <a16:creationId xmlns:a16="http://schemas.microsoft.com/office/drawing/2014/main" id="{374A6944-8DB7-1E89-8D8E-B9BF25315E4B}"/>
                </a:ext>
              </a:extLst>
            </p:cNvPr>
            <p:cNvSpPr/>
            <p:nvPr/>
          </p:nvSpPr>
          <p:spPr>
            <a:xfrm>
              <a:off x="5917058" y="2848793"/>
              <a:ext cx="177240" cy="154249"/>
            </a:xfrm>
            <a:prstGeom prst="blockArc">
              <a:avLst>
                <a:gd name="adj1" fmla="val 10800000"/>
                <a:gd name="adj2" fmla="val 0"/>
                <a:gd name="adj3" fmla="val 3015"/>
              </a:avLst>
            </a:prstGeom>
            <a:solidFill>
              <a:schemeClr val="bg1">
                <a:lumMod val="65000"/>
              </a:schemeClr>
            </a:solidFill>
            <a:ln>
              <a:solidFill>
                <a:schemeClr val="tx1">
                  <a:lumMod val="65000"/>
                  <a:lumOff val="35000"/>
                </a:schemeClr>
              </a:solidFill>
            </a:ln>
            <a:scene3d>
              <a:camera prst="isometricRightUp"/>
              <a:lightRig rig="threePt" dir="t"/>
            </a:scene3d>
            <a:sp3d extrusionH="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82" name="Block Arc 2281">
              <a:extLst>
                <a:ext uri="{FF2B5EF4-FFF2-40B4-BE49-F238E27FC236}">
                  <a16:creationId xmlns:a16="http://schemas.microsoft.com/office/drawing/2014/main" id="{27243EDD-848A-73E3-C410-29720DE93C06}"/>
                </a:ext>
              </a:extLst>
            </p:cNvPr>
            <p:cNvSpPr/>
            <p:nvPr/>
          </p:nvSpPr>
          <p:spPr>
            <a:xfrm rot="13873159">
              <a:off x="6060000" y="2959561"/>
              <a:ext cx="177240" cy="154249"/>
            </a:xfrm>
            <a:prstGeom prst="blockArc">
              <a:avLst>
                <a:gd name="adj1" fmla="val 16546743"/>
                <a:gd name="adj2" fmla="val 0"/>
                <a:gd name="adj3" fmla="val 3015"/>
              </a:avLst>
            </a:prstGeom>
            <a:ln>
              <a:solidFill>
                <a:schemeClr val="bg1">
                  <a:lumMod val="75000"/>
                </a:schemeClr>
              </a:solidFill>
            </a:ln>
            <a:scene3d>
              <a:camera prst="isometricRightUp">
                <a:rot lat="21594000" lon="13200000" rev="5400000"/>
              </a:camera>
              <a:lightRig rig="threePt" dir="t"/>
            </a:scene3d>
            <a:sp3d extrusionH="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83" name="Oval 2282">
              <a:extLst>
                <a:ext uri="{FF2B5EF4-FFF2-40B4-BE49-F238E27FC236}">
                  <a16:creationId xmlns:a16="http://schemas.microsoft.com/office/drawing/2014/main" id="{632C8D59-1701-793A-2BF6-A687D20E698C}"/>
                </a:ext>
              </a:extLst>
            </p:cNvPr>
            <p:cNvSpPr/>
            <p:nvPr/>
          </p:nvSpPr>
          <p:spPr>
            <a:xfrm>
              <a:off x="6062399" y="3079259"/>
              <a:ext cx="18288" cy="18288"/>
            </a:xfrm>
            <a:prstGeom prst="ellipse">
              <a:avLst/>
            </a:prstGeom>
            <a:solidFill>
              <a:schemeClr val="tx1"/>
            </a:solidFill>
            <a:ln w="6350">
              <a:solidFill>
                <a:schemeClr val="tx1">
                  <a:lumMod val="65000"/>
                  <a:lumOff val="35000"/>
                </a:schemeClr>
              </a:solidFill>
            </a:ln>
            <a:scene3d>
              <a:camera prst="isometricOffAxis1Left">
                <a:rot lat="1080000" lon="7800000" rev="0"/>
              </a:camera>
              <a:lightRig rig="threePt" dir="t"/>
            </a:scene3d>
            <a:sp3d extrusionH="19050" contourW="6350">
              <a:bevelT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5" name="TextBox 2284">
            <a:extLst>
              <a:ext uri="{FF2B5EF4-FFF2-40B4-BE49-F238E27FC236}">
                <a16:creationId xmlns:a16="http://schemas.microsoft.com/office/drawing/2014/main" id="{D1865808-878F-DA25-5997-ED5E909C3BF3}"/>
              </a:ext>
            </a:extLst>
          </p:cNvPr>
          <p:cNvSpPr txBox="1"/>
          <p:nvPr/>
        </p:nvSpPr>
        <p:spPr>
          <a:xfrm>
            <a:off x="-61876" y="3267648"/>
            <a:ext cx="2430298" cy="215444"/>
          </a:xfrm>
          <a:prstGeom prst="rect">
            <a:avLst/>
          </a:prstGeom>
          <a:noFill/>
        </p:spPr>
        <p:txBody>
          <a:bodyPr wrap="square">
            <a:spAutoFit/>
          </a:bodyPr>
          <a:lstStyle/>
          <a:p>
            <a:r>
              <a:rPr lang="en-US" sz="800" b="1" spc="-30" dirty="0">
                <a:effectLst/>
              </a:rPr>
              <a:t>COMMON IN-FLIGHT MEDICAL EMERGENCIES (IME)</a:t>
            </a:r>
            <a:endParaRPr lang="en-US" sz="800" dirty="0"/>
          </a:p>
        </p:txBody>
      </p:sp>
      <p:sp>
        <p:nvSpPr>
          <p:cNvPr id="2286" name="TextBox 2285">
            <a:extLst>
              <a:ext uri="{FF2B5EF4-FFF2-40B4-BE49-F238E27FC236}">
                <a16:creationId xmlns:a16="http://schemas.microsoft.com/office/drawing/2014/main" id="{22B12DED-4361-4D23-A694-1A1343BBE9BB}"/>
              </a:ext>
            </a:extLst>
          </p:cNvPr>
          <p:cNvSpPr txBox="1"/>
          <p:nvPr/>
        </p:nvSpPr>
        <p:spPr>
          <a:xfrm>
            <a:off x="6238230" y="3335680"/>
            <a:ext cx="2150896" cy="215444"/>
          </a:xfrm>
          <a:prstGeom prst="rect">
            <a:avLst/>
          </a:prstGeom>
          <a:noFill/>
        </p:spPr>
        <p:txBody>
          <a:bodyPr wrap="square">
            <a:spAutoFit/>
          </a:bodyPr>
          <a:lstStyle/>
          <a:p>
            <a:r>
              <a:rPr lang="en-US" sz="800" b="1" spc="-30" dirty="0">
                <a:effectLst/>
              </a:rPr>
              <a:t>DIVERSION</a:t>
            </a:r>
            <a:endParaRPr lang="en-US" sz="800" dirty="0"/>
          </a:p>
        </p:txBody>
      </p:sp>
      <p:sp>
        <p:nvSpPr>
          <p:cNvPr id="2287" name="TextBox 2286">
            <a:extLst>
              <a:ext uri="{FF2B5EF4-FFF2-40B4-BE49-F238E27FC236}">
                <a16:creationId xmlns:a16="http://schemas.microsoft.com/office/drawing/2014/main" id="{189A28AF-4D9D-0560-B5F9-9F11B80622E2}"/>
              </a:ext>
            </a:extLst>
          </p:cNvPr>
          <p:cNvSpPr txBox="1"/>
          <p:nvPr/>
        </p:nvSpPr>
        <p:spPr>
          <a:xfrm>
            <a:off x="5527396" y="4388291"/>
            <a:ext cx="2715180" cy="215444"/>
          </a:xfrm>
          <a:prstGeom prst="rect">
            <a:avLst/>
          </a:prstGeom>
          <a:noFill/>
        </p:spPr>
        <p:txBody>
          <a:bodyPr wrap="square">
            <a:spAutoFit/>
          </a:bodyPr>
          <a:lstStyle/>
          <a:p>
            <a:r>
              <a:rPr lang="en-US" sz="800" b="1" spc="-30" dirty="0"/>
              <a:t>PHYSIOLOGIC CHALLENGES OF THE AEROSPACE ENVIRONMENT</a:t>
            </a:r>
            <a:endParaRPr lang="en-US" sz="800" dirty="0"/>
          </a:p>
        </p:txBody>
      </p:sp>
      <p:sp>
        <p:nvSpPr>
          <p:cNvPr id="2290" name="TextBox 2289">
            <a:extLst>
              <a:ext uri="{FF2B5EF4-FFF2-40B4-BE49-F238E27FC236}">
                <a16:creationId xmlns:a16="http://schemas.microsoft.com/office/drawing/2014/main" id="{C08074A5-B8AD-1EBC-52B6-F47BE063B690}"/>
              </a:ext>
            </a:extLst>
          </p:cNvPr>
          <p:cNvSpPr txBox="1"/>
          <p:nvPr/>
        </p:nvSpPr>
        <p:spPr>
          <a:xfrm>
            <a:off x="-57698" y="235640"/>
            <a:ext cx="3458533" cy="1077218"/>
          </a:xfrm>
          <a:prstGeom prst="rect">
            <a:avLst/>
          </a:prstGeom>
          <a:noFill/>
        </p:spPr>
        <p:txBody>
          <a:bodyPr wrap="square" rtlCol="0">
            <a:spAutoFit/>
          </a:bodyPr>
          <a:lstStyle/>
          <a:p>
            <a:pPr algn="just"/>
            <a:r>
              <a:rPr lang="en-US" sz="800" b="1" spc="-20" dirty="0"/>
              <a:t>· </a:t>
            </a:r>
            <a:r>
              <a:rPr lang="en-US" sz="800" spc="-20" dirty="0"/>
              <a:t>Worldwide over 2 billion people fly on commercial aircraft annually. Every year there are over 40,000 </a:t>
            </a:r>
            <a:r>
              <a:rPr lang="en-US" sz="800" b="1" spc="-20" dirty="0"/>
              <a:t>in-flight medical emergencies</a:t>
            </a:r>
            <a:r>
              <a:rPr lang="en-US" sz="800" spc="-20" dirty="0"/>
              <a:t> (</a:t>
            </a:r>
            <a:r>
              <a:rPr lang="en-US" sz="800" b="1" spc="-20" dirty="0"/>
              <a:t>IME</a:t>
            </a:r>
            <a:r>
              <a:rPr lang="en-US" sz="800" spc="-20" dirty="0"/>
              <a:t>) (approximately </a:t>
            </a:r>
            <a:r>
              <a:rPr lang="en-US" sz="800" spc="-20" dirty="0">
                <a:hlinkClick r:id="rId7"/>
              </a:rPr>
              <a:t>1 per 600 flights</a:t>
            </a:r>
            <a:r>
              <a:rPr lang="en-US" sz="800" spc="-20" dirty="0"/>
              <a:t>), most related to underlying medical conditions. ~</a:t>
            </a:r>
            <a:r>
              <a:rPr lang="en-US" sz="800" spc="-20" dirty="0">
                <a:hlinkClick r:id="rId8"/>
              </a:rPr>
              <a:t>25% </a:t>
            </a:r>
            <a:r>
              <a:rPr lang="en-US" sz="800" spc="-20" dirty="0"/>
              <a:t>of IMEs</a:t>
            </a:r>
            <a:r>
              <a:rPr lang="en-US" sz="800" spc="-20" dirty="0">
                <a:hlinkClick r:id="rId8"/>
              </a:rPr>
              <a:t> </a:t>
            </a:r>
            <a:r>
              <a:rPr lang="en-US" sz="800" spc="-20" dirty="0"/>
              <a:t>are managed by the cabin crew alone, however medical volunteers are essential in many cases.</a:t>
            </a:r>
          </a:p>
          <a:p>
            <a:pPr algn="just"/>
            <a:r>
              <a:rPr lang="en-US" sz="800" b="1" spc="-20" dirty="0"/>
              <a:t>· </a:t>
            </a:r>
            <a:r>
              <a:rPr lang="en-US" sz="800" spc="-20" dirty="0"/>
              <a:t>Commercial aircraft are a </a:t>
            </a:r>
            <a:r>
              <a:rPr lang="en-US" sz="800" spc="-20" dirty="0">
                <a:hlinkClick r:id="rId9"/>
              </a:rPr>
              <a:t>medically austere environment</a:t>
            </a:r>
            <a:r>
              <a:rPr lang="en-US" sz="800" spc="-20" dirty="0"/>
              <a:t>, with limited space, equipment, and trained personnel to assist. Additional environmental factors (hypobaric hypoxemia, pressure changes, noise) add additional challenges.</a:t>
            </a:r>
          </a:p>
          <a:p>
            <a:pPr algn="just"/>
            <a:endParaRPr lang="en-US" sz="800" dirty="0"/>
          </a:p>
        </p:txBody>
      </p:sp>
      <p:sp>
        <p:nvSpPr>
          <p:cNvPr id="2291" name="TextBox 2290">
            <a:extLst>
              <a:ext uri="{FF2B5EF4-FFF2-40B4-BE49-F238E27FC236}">
                <a16:creationId xmlns:a16="http://schemas.microsoft.com/office/drawing/2014/main" id="{368667CC-C12A-0266-EED9-A92D46238AD1}"/>
              </a:ext>
            </a:extLst>
          </p:cNvPr>
          <p:cNvSpPr txBox="1"/>
          <p:nvPr/>
        </p:nvSpPr>
        <p:spPr>
          <a:xfrm>
            <a:off x="-57698" y="3395802"/>
            <a:ext cx="2933739" cy="3477875"/>
          </a:xfrm>
          <a:prstGeom prst="rect">
            <a:avLst/>
          </a:prstGeom>
          <a:noFill/>
        </p:spPr>
        <p:txBody>
          <a:bodyPr wrap="square" rtlCol="0">
            <a:spAutoFit/>
          </a:bodyPr>
          <a:lstStyle/>
          <a:p>
            <a:pPr algn="just"/>
            <a:r>
              <a:rPr lang="en-US" sz="800" i="1" spc="-40" dirty="0"/>
              <a:t>JAMA has an excellent </a:t>
            </a:r>
            <a:r>
              <a:rPr lang="en-US" sz="800" b="1" i="1" spc="-40" dirty="0">
                <a:hlinkClick r:id="rId10"/>
              </a:rPr>
              <a:t>set of checklist cards for common IME</a:t>
            </a:r>
            <a:r>
              <a:rPr lang="en-US" sz="800" i="1" spc="-40" dirty="0"/>
              <a:t>.</a:t>
            </a:r>
          </a:p>
          <a:p>
            <a:pPr algn="just"/>
            <a:r>
              <a:rPr lang="en-US" sz="800" b="1" spc="-40" dirty="0"/>
              <a:t>Syncope/presyncope </a:t>
            </a:r>
            <a:r>
              <a:rPr lang="en-US" sz="800" spc="-40" dirty="0">
                <a:hlinkClick r:id="rId11"/>
              </a:rPr>
              <a:t>most common </a:t>
            </a:r>
            <a:r>
              <a:rPr lang="en-US" sz="800" spc="-40" dirty="0"/>
              <a:t>IME (30%). Place in Trendelenburg (potentially in aisle). Provide supplemental O2 if hypoxic. Check blood glucose &amp; administer oral or IV dextrose if </a:t>
            </a:r>
            <a:r>
              <a:rPr lang="en-US" sz="800" spc="-40" dirty="0" err="1"/>
              <a:t>hyopglycemic</a:t>
            </a:r>
            <a:r>
              <a:rPr lang="en-US" sz="800" spc="-40" dirty="0"/>
              <a:t>. Consider naloxone if evidence of overdose. If not improving after 15 min, consider etiologies (ACS, arrythmia, PE, stroke, seizure) that may require </a:t>
            </a:r>
            <a:r>
              <a:rPr lang="en-US" sz="800" b="1" spc="-40" dirty="0"/>
              <a:t>diversion</a:t>
            </a:r>
            <a:r>
              <a:rPr lang="en-US" sz="800" spc="-40" dirty="0"/>
              <a:t>.</a:t>
            </a:r>
          </a:p>
          <a:p>
            <a:pPr algn="just"/>
            <a:endParaRPr lang="en-US" sz="200" spc="-40" dirty="0"/>
          </a:p>
          <a:p>
            <a:pPr algn="just"/>
            <a:r>
              <a:rPr lang="en-US" sz="800" b="1" spc="-40" dirty="0"/>
              <a:t>GI Illness </a:t>
            </a:r>
            <a:r>
              <a:rPr lang="en-US" sz="800" spc="-40" dirty="0"/>
              <a:t>– (15% of IME) obtain history and abdominal exam, treat symptoms: ant-acids, anti-emetics, anti-</a:t>
            </a:r>
            <a:r>
              <a:rPr lang="en-US" sz="800" spc="-40" dirty="0" err="1"/>
              <a:t>diarrheals</a:t>
            </a:r>
            <a:r>
              <a:rPr lang="en-US" sz="800" spc="-40" dirty="0"/>
              <a:t>. Though usually symptoms can be managed, if severe pain or an exam concerning for surgical abdomen, </a:t>
            </a:r>
            <a:r>
              <a:rPr lang="en-US" sz="800" b="1" spc="-40" dirty="0"/>
              <a:t>diversion</a:t>
            </a:r>
            <a:r>
              <a:rPr lang="en-US" sz="800" spc="-40" dirty="0"/>
              <a:t> may be necessary.</a:t>
            </a:r>
          </a:p>
          <a:p>
            <a:pPr algn="just"/>
            <a:endParaRPr lang="en-US" sz="200" spc="-40" dirty="0"/>
          </a:p>
          <a:p>
            <a:pPr algn="just"/>
            <a:r>
              <a:rPr lang="en-US" sz="800" b="1" spc="-40" dirty="0"/>
              <a:t>Respiratory symptoms</a:t>
            </a:r>
            <a:r>
              <a:rPr lang="en-US" sz="800" spc="-40" dirty="0"/>
              <a:t> (10%) – obtain history (asthma, COPD, diving, recent PTX, etc. if hypoxic give O2. if bronchospasm give albuterol, consider steroids. If not improving, consider </a:t>
            </a:r>
            <a:r>
              <a:rPr lang="en-US" sz="800" b="1" spc="-40" dirty="0"/>
              <a:t>diversion</a:t>
            </a:r>
            <a:r>
              <a:rPr lang="en-US" sz="800" spc="-40" dirty="0"/>
              <a:t>.</a:t>
            </a:r>
          </a:p>
          <a:p>
            <a:pPr algn="just"/>
            <a:endParaRPr lang="en-US" sz="200" b="1" spc="-40" dirty="0"/>
          </a:p>
          <a:p>
            <a:pPr algn="just"/>
            <a:r>
              <a:rPr lang="en-US" sz="800" b="1" spc="-40" dirty="0"/>
              <a:t>Cardiovascular symptoms </a:t>
            </a:r>
            <a:r>
              <a:rPr lang="en-US" sz="800" spc="-40" dirty="0"/>
              <a:t>– (7%) if ACS symptoms give O2,  chewable Aspirin. If and SBP &gt; 100 give nitroglycerin. Can use Apple Watch or other devices for basic ECG rhythm interpretation. Consider </a:t>
            </a:r>
            <a:r>
              <a:rPr lang="en-US" sz="800" b="1" spc="-40" dirty="0"/>
              <a:t>diversion</a:t>
            </a:r>
            <a:r>
              <a:rPr lang="en-US" sz="800" spc="-40" dirty="0"/>
              <a:t>.</a:t>
            </a:r>
            <a:endParaRPr lang="en-US" sz="800" b="1" spc="-40" dirty="0"/>
          </a:p>
          <a:p>
            <a:pPr algn="just"/>
            <a:endParaRPr lang="en-US" sz="200" spc="-40" dirty="0"/>
          </a:p>
          <a:p>
            <a:pPr algn="just"/>
            <a:r>
              <a:rPr lang="en-US" sz="800" b="1" spc="-40" dirty="0">
                <a:hlinkClick r:id="rId12"/>
              </a:rPr>
              <a:t>Allergy/Anaphylaxis</a:t>
            </a:r>
            <a:r>
              <a:rPr lang="en-US" sz="800" b="1" spc="-40" dirty="0"/>
              <a:t> </a:t>
            </a:r>
            <a:r>
              <a:rPr lang="en-US" sz="800" spc="-40" dirty="0"/>
              <a:t>(2%) – if localized give PO antihistamine, if anaphylaxis give SQ/IM epinephrine, IM antihistamine, steroid. If airway swelling or hypotensive </a:t>
            </a:r>
            <a:r>
              <a:rPr lang="en-US" sz="800" b="1" spc="-40" dirty="0"/>
              <a:t>divert</a:t>
            </a:r>
            <a:r>
              <a:rPr lang="en-US" sz="800" spc="-40" dirty="0"/>
              <a:t>. Can </a:t>
            </a:r>
            <a:r>
              <a:rPr lang="en-US" sz="800" spc="-40" dirty="0">
                <a:hlinkClick r:id="rId13"/>
              </a:rPr>
              <a:t>mix epi infusion </a:t>
            </a:r>
            <a:r>
              <a:rPr lang="en-US" sz="800" spc="-40" dirty="0"/>
              <a:t>if </a:t>
            </a:r>
            <a:r>
              <a:rPr lang="en-US" sz="800" spc="-40" dirty="0" err="1"/>
              <a:t>hypoTN</a:t>
            </a:r>
            <a:r>
              <a:rPr lang="en-US" sz="800" spc="-40" dirty="0"/>
              <a:t>.</a:t>
            </a:r>
          </a:p>
          <a:p>
            <a:pPr algn="just"/>
            <a:endParaRPr lang="en-US" sz="200" spc="-40" dirty="0"/>
          </a:p>
          <a:p>
            <a:pPr algn="just"/>
            <a:r>
              <a:rPr lang="en-US" sz="800" b="1" spc="-40" dirty="0"/>
              <a:t>Neurological deficits </a:t>
            </a:r>
            <a:r>
              <a:rPr lang="en-US" sz="800" spc="-40" dirty="0"/>
              <a:t>(5%)</a:t>
            </a:r>
            <a:r>
              <a:rPr lang="en-US" sz="800" b="1" spc="-40" dirty="0"/>
              <a:t> </a:t>
            </a:r>
            <a:r>
              <a:rPr lang="en-US" sz="800" spc="-40" dirty="0"/>
              <a:t>– obtained focused history, including time of onset, as well as detailed neurological exam. Administer O2. Contact ground control &amp; consider diversion.</a:t>
            </a:r>
          </a:p>
          <a:p>
            <a:pPr algn="just"/>
            <a:endParaRPr lang="en-US" sz="200" spc="-40" dirty="0"/>
          </a:p>
          <a:p>
            <a:pPr algn="just"/>
            <a:r>
              <a:rPr lang="en-US" sz="800" b="1" spc="-40" dirty="0"/>
              <a:t>Psychiatric emergencies </a:t>
            </a:r>
            <a:r>
              <a:rPr lang="en-US" sz="800" spc="-40" dirty="0"/>
              <a:t>(3%) – obtain history and establish rapport to try to verbally de-escalate. Consider haloperidol or benzodiazepine if available. If violent/agitated, defer to crew and airline protocols about management &amp; diversion.</a:t>
            </a:r>
          </a:p>
        </p:txBody>
      </p:sp>
      <p:sp>
        <p:nvSpPr>
          <p:cNvPr id="2293" name="TextBox 2292">
            <a:extLst>
              <a:ext uri="{FF2B5EF4-FFF2-40B4-BE49-F238E27FC236}">
                <a16:creationId xmlns:a16="http://schemas.microsoft.com/office/drawing/2014/main" id="{7DD0EB4F-F968-72FB-A873-D683EF1CF315}"/>
              </a:ext>
            </a:extLst>
          </p:cNvPr>
          <p:cNvSpPr txBox="1"/>
          <p:nvPr/>
        </p:nvSpPr>
        <p:spPr>
          <a:xfrm>
            <a:off x="3814959" y="3700486"/>
            <a:ext cx="2150896" cy="215444"/>
          </a:xfrm>
          <a:prstGeom prst="rect">
            <a:avLst/>
          </a:prstGeom>
          <a:noFill/>
        </p:spPr>
        <p:txBody>
          <a:bodyPr wrap="square">
            <a:spAutoFit/>
          </a:bodyPr>
          <a:lstStyle/>
          <a:p>
            <a:r>
              <a:rPr lang="en-US" sz="800" b="1" spc="-30" dirty="0"/>
              <a:t>GROUND BASED MEDICAL RESOURCES</a:t>
            </a:r>
            <a:endParaRPr lang="en-US" sz="800" dirty="0"/>
          </a:p>
        </p:txBody>
      </p:sp>
      <p:sp>
        <p:nvSpPr>
          <p:cNvPr id="2294" name="TextBox 2293">
            <a:extLst>
              <a:ext uri="{FF2B5EF4-FFF2-40B4-BE49-F238E27FC236}">
                <a16:creationId xmlns:a16="http://schemas.microsoft.com/office/drawing/2014/main" id="{032E0F48-3AE6-6914-44B0-6F736FB16AB0}"/>
              </a:ext>
            </a:extLst>
          </p:cNvPr>
          <p:cNvSpPr txBox="1"/>
          <p:nvPr/>
        </p:nvSpPr>
        <p:spPr>
          <a:xfrm>
            <a:off x="6238230" y="3448046"/>
            <a:ext cx="2933324" cy="954107"/>
          </a:xfrm>
          <a:prstGeom prst="rect">
            <a:avLst/>
          </a:prstGeom>
          <a:noFill/>
        </p:spPr>
        <p:txBody>
          <a:bodyPr wrap="square" rtlCol="0">
            <a:spAutoFit/>
          </a:bodyPr>
          <a:lstStyle/>
          <a:p>
            <a:pPr algn="just"/>
            <a:r>
              <a:rPr lang="en-US" sz="800" spc="-40" dirty="0"/>
              <a:t>IME’s give aircraft priority (“lifeguard”) </a:t>
            </a:r>
            <a:r>
              <a:rPr lang="en-US" sz="800" spc="-40" dirty="0" err="1"/>
              <a:t>status.Diversion</a:t>
            </a:r>
            <a:r>
              <a:rPr lang="en-US" sz="800" spc="-40" dirty="0"/>
              <a:t> of the flight to the closest available airport, can </a:t>
            </a:r>
            <a:r>
              <a:rPr lang="en-US" sz="800" spc="-40" dirty="0">
                <a:hlinkClick r:id="rId14"/>
              </a:rPr>
              <a:t>incur significant costs </a:t>
            </a:r>
            <a:r>
              <a:rPr lang="en-US" sz="800" spc="-40" dirty="0"/>
              <a:t>($15k to $893k) but may be necessary in certain cases. ~5% of in-flight medical emergencies </a:t>
            </a:r>
            <a:r>
              <a:rPr lang="en-US" sz="800" spc="-40" dirty="0">
                <a:hlinkClick r:id="rId15"/>
              </a:rPr>
              <a:t>require diversion</a:t>
            </a:r>
            <a:r>
              <a:rPr lang="en-US" sz="800" spc="-40" dirty="0"/>
              <a:t>, most commonly for cardiac arrest, cardiac or neurological symptoms, or obstetric emergencies. The decision to divert depends on </a:t>
            </a:r>
            <a:r>
              <a:rPr lang="en-US" sz="800" spc="-40" dirty="0">
                <a:hlinkClick r:id="rId16"/>
              </a:rPr>
              <a:t>fuel, weather, location, and medical neccesity</a:t>
            </a:r>
            <a:r>
              <a:rPr lang="en-US" sz="800" spc="-40" dirty="0"/>
              <a:t>. It is made by the pilot in conjunction with crew, medical volunteers, and ground medical support.</a:t>
            </a:r>
          </a:p>
        </p:txBody>
      </p:sp>
      <p:sp>
        <p:nvSpPr>
          <p:cNvPr id="2296" name="TextBox 2295">
            <a:extLst>
              <a:ext uri="{FF2B5EF4-FFF2-40B4-BE49-F238E27FC236}">
                <a16:creationId xmlns:a16="http://schemas.microsoft.com/office/drawing/2014/main" id="{2C8FC695-CD70-A313-29BE-C214DD8DE9D7}"/>
              </a:ext>
            </a:extLst>
          </p:cNvPr>
          <p:cNvSpPr txBox="1"/>
          <p:nvPr/>
        </p:nvSpPr>
        <p:spPr>
          <a:xfrm>
            <a:off x="-57698" y="1251774"/>
            <a:ext cx="3042102" cy="1077218"/>
          </a:xfrm>
          <a:prstGeom prst="rect">
            <a:avLst/>
          </a:prstGeom>
          <a:noFill/>
        </p:spPr>
        <p:txBody>
          <a:bodyPr wrap="square" rtlCol="0">
            <a:spAutoFit/>
          </a:bodyPr>
          <a:lstStyle/>
          <a:p>
            <a:pPr algn="just"/>
            <a:r>
              <a:rPr lang="en-US" sz="800" spc="-30" dirty="0"/>
              <a:t>If crewmembers request assistance, consider if you are able to assist (no sleep aides/alcohol, not fatigued). There is no legal duty to act in the US, though it is ethically appropriate to help if able. Volunteers are generally protected from liability under the </a:t>
            </a:r>
            <a:r>
              <a:rPr lang="en-US" sz="800" spc="-30" dirty="0">
                <a:hlinkClick r:id="rId17"/>
              </a:rPr>
              <a:t>Aviation Medical Assistance Act </a:t>
            </a:r>
            <a:r>
              <a:rPr lang="en-US" sz="800" spc="-30" dirty="0"/>
              <a:t>unless there is gross negligence or willful misconduct. Do not practice beyond your level of expertise &amp; remember that ground-based consultation is available. </a:t>
            </a:r>
            <a:r>
              <a:rPr lang="en-US" sz="800" spc="-30" dirty="0">
                <a:hlinkClick r:id="rId18"/>
              </a:rPr>
              <a:t>Do not accept compensation </a:t>
            </a:r>
            <a:r>
              <a:rPr lang="en-US" sz="800" spc="-30" dirty="0"/>
              <a:t>(points, miles) for services provided.</a:t>
            </a:r>
          </a:p>
          <a:p>
            <a:pPr algn="just"/>
            <a:endParaRPr lang="en-US" sz="800" spc="-30" dirty="0"/>
          </a:p>
        </p:txBody>
      </p:sp>
      <p:sp>
        <p:nvSpPr>
          <p:cNvPr id="2297" name="Rectangle 2296">
            <a:extLst>
              <a:ext uri="{FF2B5EF4-FFF2-40B4-BE49-F238E27FC236}">
                <a16:creationId xmlns:a16="http://schemas.microsoft.com/office/drawing/2014/main" id="{5077D17E-5AE5-9C7A-032E-0D3C7CA4A075}"/>
              </a:ext>
            </a:extLst>
          </p:cNvPr>
          <p:cNvSpPr/>
          <p:nvPr/>
        </p:nvSpPr>
        <p:spPr>
          <a:xfrm>
            <a:off x="5247470" y="714274"/>
            <a:ext cx="1247497" cy="415498"/>
          </a:xfrm>
          <a:prstGeom prst="rect">
            <a:avLst/>
          </a:prstGeom>
        </p:spPr>
        <p:txBody>
          <a:bodyPr wrap="square">
            <a:spAutoFit/>
          </a:bodyPr>
          <a:lstStyle/>
          <a:p>
            <a:pPr algn="ctr"/>
            <a:r>
              <a:rPr lang="en-US" sz="700" b="1" dirty="0"/>
              <a:t>Headset</a:t>
            </a:r>
            <a:r>
              <a:rPr lang="en-US" sz="700" dirty="0"/>
              <a:t> can be used to speak to </a:t>
            </a:r>
            <a:r>
              <a:rPr lang="en-US" sz="700" b="1" dirty="0">
                <a:solidFill>
                  <a:schemeClr val="accent1"/>
                </a:solidFill>
              </a:rPr>
              <a:t>ground based medical consultants</a:t>
            </a:r>
            <a:r>
              <a:rPr lang="en-US" sz="700" dirty="0"/>
              <a:t>.</a:t>
            </a:r>
          </a:p>
        </p:txBody>
      </p:sp>
      <p:sp>
        <p:nvSpPr>
          <p:cNvPr id="2298" name="Freeform 2297">
            <a:extLst>
              <a:ext uri="{FF2B5EF4-FFF2-40B4-BE49-F238E27FC236}">
                <a16:creationId xmlns:a16="http://schemas.microsoft.com/office/drawing/2014/main" id="{C9DE2A7C-42F7-A8C9-D972-1740B32593ED}"/>
              </a:ext>
            </a:extLst>
          </p:cNvPr>
          <p:cNvSpPr/>
          <p:nvPr/>
        </p:nvSpPr>
        <p:spPr>
          <a:xfrm rot="21414189" flipV="1">
            <a:off x="5578410" y="1996269"/>
            <a:ext cx="147724" cy="872104"/>
          </a:xfrm>
          <a:custGeom>
            <a:avLst/>
            <a:gdLst>
              <a:gd name="connsiteX0" fmla="*/ 173620 w 230183"/>
              <a:gd name="connsiteY0" fmla="*/ 0 h 393539"/>
              <a:gd name="connsiteX1" fmla="*/ 219919 w 230183"/>
              <a:gd name="connsiteY1" fmla="*/ 254643 h 393539"/>
              <a:gd name="connsiteX2" fmla="*/ 0 w 230183"/>
              <a:gd name="connsiteY2" fmla="*/ 393539 h 393539"/>
            </a:gdLst>
            <a:ahLst/>
            <a:cxnLst>
              <a:cxn ang="0">
                <a:pos x="connsiteX0" y="connsiteY0"/>
              </a:cxn>
              <a:cxn ang="0">
                <a:pos x="connsiteX1" y="connsiteY1"/>
              </a:cxn>
              <a:cxn ang="0">
                <a:pos x="connsiteX2" y="connsiteY2"/>
              </a:cxn>
            </a:cxnLst>
            <a:rect l="l" t="t" r="r" b="b"/>
            <a:pathLst>
              <a:path w="230183" h="393539">
                <a:moveTo>
                  <a:pt x="173620" y="0"/>
                </a:moveTo>
                <a:cubicBezTo>
                  <a:pt x="211238" y="94526"/>
                  <a:pt x="248856" y="189053"/>
                  <a:pt x="219919" y="254643"/>
                </a:cubicBezTo>
                <a:cubicBezTo>
                  <a:pt x="190982" y="320233"/>
                  <a:pt x="95491" y="356886"/>
                  <a:pt x="0" y="393539"/>
                </a:cubicBezTo>
              </a:path>
            </a:pathLst>
          </a:custGeom>
          <a:noFill/>
          <a:ln w="12700">
            <a:solidFill>
              <a:schemeClr val="tx1"/>
            </a:solidFill>
            <a:headEnd w="lg"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2" name="Rectangle 2301">
            <a:extLst>
              <a:ext uri="{FF2B5EF4-FFF2-40B4-BE49-F238E27FC236}">
                <a16:creationId xmlns:a16="http://schemas.microsoft.com/office/drawing/2014/main" id="{21CF50CE-25D6-C48F-EA0F-017A19150F23}"/>
              </a:ext>
            </a:extLst>
          </p:cNvPr>
          <p:cNvSpPr/>
          <p:nvPr/>
        </p:nvSpPr>
        <p:spPr>
          <a:xfrm>
            <a:off x="2831306" y="3092953"/>
            <a:ext cx="1059299" cy="738664"/>
          </a:xfrm>
          <a:prstGeom prst="rect">
            <a:avLst/>
          </a:prstGeom>
        </p:spPr>
        <p:txBody>
          <a:bodyPr wrap="square">
            <a:spAutoFit/>
          </a:bodyPr>
          <a:lstStyle/>
          <a:p>
            <a:pPr algn="ctr"/>
            <a:r>
              <a:rPr lang="en-US" sz="700" dirty="0"/>
              <a:t>Exterior pressure </a:t>
            </a:r>
          </a:p>
          <a:p>
            <a:pPr algn="ctr"/>
            <a:r>
              <a:rPr lang="en-US" sz="700" dirty="0"/>
              <a:t>(35k feet) = </a:t>
            </a:r>
            <a:r>
              <a:rPr lang="en-US" sz="700" b="1" dirty="0"/>
              <a:t>3.5 psi</a:t>
            </a:r>
          </a:p>
          <a:p>
            <a:pPr algn="ctr"/>
            <a:r>
              <a:rPr lang="en-US" sz="700" dirty="0"/>
              <a:t>Typical cabin pressure </a:t>
            </a:r>
          </a:p>
          <a:p>
            <a:pPr algn="ctr"/>
            <a:r>
              <a:rPr lang="en-US" sz="700" dirty="0"/>
              <a:t>(8k feet) = </a:t>
            </a:r>
            <a:r>
              <a:rPr lang="en-US" sz="700" b="1" dirty="0"/>
              <a:t>11 psi</a:t>
            </a:r>
          </a:p>
          <a:p>
            <a:pPr algn="ctr"/>
            <a:r>
              <a:rPr lang="en-US" sz="700" dirty="0"/>
              <a:t>Sea level pressure = </a:t>
            </a:r>
            <a:r>
              <a:rPr lang="en-US" sz="700" b="1" dirty="0"/>
              <a:t>14.7 psi</a:t>
            </a:r>
          </a:p>
        </p:txBody>
      </p:sp>
      <p:sp>
        <p:nvSpPr>
          <p:cNvPr id="2324" name="Rectangle 2323">
            <a:extLst>
              <a:ext uri="{FF2B5EF4-FFF2-40B4-BE49-F238E27FC236}">
                <a16:creationId xmlns:a16="http://schemas.microsoft.com/office/drawing/2014/main" id="{2CCC51A1-7B05-5057-DCA2-89C465072241}"/>
              </a:ext>
            </a:extLst>
          </p:cNvPr>
          <p:cNvSpPr/>
          <p:nvPr/>
        </p:nvSpPr>
        <p:spPr>
          <a:xfrm>
            <a:off x="4791576" y="2893046"/>
            <a:ext cx="1609238" cy="846386"/>
          </a:xfrm>
          <a:prstGeom prst="rect">
            <a:avLst/>
          </a:prstGeom>
        </p:spPr>
        <p:txBody>
          <a:bodyPr wrap="square">
            <a:spAutoFit/>
          </a:bodyPr>
          <a:lstStyle/>
          <a:p>
            <a:pPr algn="ctr"/>
            <a:r>
              <a:rPr lang="en-US" sz="700" b="1" spc="-30" dirty="0"/>
              <a:t>Flight crew </a:t>
            </a:r>
            <a:r>
              <a:rPr lang="en-US" sz="700" spc="-30" dirty="0"/>
              <a:t>have limited</a:t>
            </a:r>
          </a:p>
          <a:p>
            <a:pPr algn="ctr"/>
            <a:r>
              <a:rPr lang="en-US" sz="700" spc="-30" dirty="0"/>
              <a:t> medical training (including CPR) but are a </a:t>
            </a:r>
            <a:r>
              <a:rPr lang="en-US" sz="700" spc="-30" dirty="0">
                <a:hlinkClick r:id="rId19"/>
              </a:rPr>
              <a:t>critical resource</a:t>
            </a:r>
            <a:r>
              <a:rPr lang="en-US" sz="700" spc="-30" dirty="0"/>
              <a:t> for IMEs: They can assist with clearing seats, moving patients to the galley, obtaining medical gear, and facilitating communications with pilot &amp; ground medical control.</a:t>
            </a:r>
          </a:p>
        </p:txBody>
      </p:sp>
      <p:sp>
        <p:nvSpPr>
          <p:cNvPr id="2326" name="Freeform 2325">
            <a:extLst>
              <a:ext uri="{FF2B5EF4-FFF2-40B4-BE49-F238E27FC236}">
                <a16:creationId xmlns:a16="http://schemas.microsoft.com/office/drawing/2014/main" id="{CE422024-3AA1-67E9-678C-D375172BE829}"/>
              </a:ext>
            </a:extLst>
          </p:cNvPr>
          <p:cNvSpPr/>
          <p:nvPr/>
        </p:nvSpPr>
        <p:spPr>
          <a:xfrm rot="12496026" flipV="1">
            <a:off x="5349675" y="1031162"/>
            <a:ext cx="147724" cy="872104"/>
          </a:xfrm>
          <a:custGeom>
            <a:avLst/>
            <a:gdLst>
              <a:gd name="connsiteX0" fmla="*/ 173620 w 230183"/>
              <a:gd name="connsiteY0" fmla="*/ 0 h 393539"/>
              <a:gd name="connsiteX1" fmla="*/ 219919 w 230183"/>
              <a:gd name="connsiteY1" fmla="*/ 254643 h 393539"/>
              <a:gd name="connsiteX2" fmla="*/ 0 w 230183"/>
              <a:gd name="connsiteY2" fmla="*/ 393539 h 393539"/>
            </a:gdLst>
            <a:ahLst/>
            <a:cxnLst>
              <a:cxn ang="0">
                <a:pos x="connsiteX0" y="connsiteY0"/>
              </a:cxn>
              <a:cxn ang="0">
                <a:pos x="connsiteX1" y="connsiteY1"/>
              </a:cxn>
              <a:cxn ang="0">
                <a:pos x="connsiteX2" y="connsiteY2"/>
              </a:cxn>
            </a:cxnLst>
            <a:rect l="l" t="t" r="r" b="b"/>
            <a:pathLst>
              <a:path w="230183" h="393539">
                <a:moveTo>
                  <a:pt x="173620" y="0"/>
                </a:moveTo>
                <a:cubicBezTo>
                  <a:pt x="211238" y="94526"/>
                  <a:pt x="248856" y="189053"/>
                  <a:pt x="219919" y="254643"/>
                </a:cubicBezTo>
                <a:cubicBezTo>
                  <a:pt x="190982" y="320233"/>
                  <a:pt x="95491" y="356886"/>
                  <a:pt x="0" y="393539"/>
                </a:cubicBezTo>
              </a:path>
            </a:pathLst>
          </a:custGeom>
          <a:noFill/>
          <a:ln w="12700">
            <a:solidFill>
              <a:schemeClr val="tx1"/>
            </a:solidFill>
            <a:headEnd w="lg"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7" name="Diagonal Stripe 2326">
            <a:extLst>
              <a:ext uri="{FF2B5EF4-FFF2-40B4-BE49-F238E27FC236}">
                <a16:creationId xmlns:a16="http://schemas.microsoft.com/office/drawing/2014/main" id="{384F1E5D-A62F-F689-8065-DADBDC318B24}"/>
              </a:ext>
            </a:extLst>
          </p:cNvPr>
          <p:cNvSpPr/>
          <p:nvPr/>
        </p:nvSpPr>
        <p:spPr>
          <a:xfrm rot="13500000">
            <a:off x="5453922" y="1817098"/>
            <a:ext cx="27432" cy="27432"/>
          </a:xfrm>
          <a:prstGeom prst="diagStripe">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9" name="TextBox 2328">
            <a:extLst>
              <a:ext uri="{FF2B5EF4-FFF2-40B4-BE49-F238E27FC236}">
                <a16:creationId xmlns:a16="http://schemas.microsoft.com/office/drawing/2014/main" id="{BEEE3D78-DE6C-A76F-FCB9-781D6A18E652}"/>
              </a:ext>
            </a:extLst>
          </p:cNvPr>
          <p:cNvSpPr txBox="1"/>
          <p:nvPr/>
        </p:nvSpPr>
        <p:spPr>
          <a:xfrm>
            <a:off x="5532324" y="6092853"/>
            <a:ext cx="2768892" cy="707886"/>
          </a:xfrm>
          <a:prstGeom prst="rect">
            <a:avLst/>
          </a:prstGeom>
          <a:noFill/>
        </p:spPr>
        <p:txBody>
          <a:bodyPr wrap="square">
            <a:spAutoFit/>
          </a:bodyPr>
          <a:lstStyle/>
          <a:p>
            <a:r>
              <a:rPr lang="en-US" sz="800" b="1" spc="-30" dirty="0"/>
              <a:t>Ambient noise </a:t>
            </a:r>
            <a:r>
              <a:rPr lang="en-US" sz="800" spc="-30" dirty="0"/>
              <a:t>– aircraft are typically 75-85 dBA during flight, which </a:t>
            </a:r>
            <a:r>
              <a:rPr lang="en-US" sz="800" spc="-50" dirty="0"/>
              <a:t>makes auscultation and use of a stethoscope to check blood pressure </a:t>
            </a:r>
            <a:r>
              <a:rPr lang="en-US" sz="800" spc="-30" dirty="0"/>
              <a:t>challenging. (Measure blood pressure by palpation instead; </a:t>
            </a:r>
          </a:p>
          <a:p>
            <a:r>
              <a:rPr lang="en-US" sz="800" spc="-40" dirty="0"/>
              <a:t>determine systolic pressure by feeling for return of radial </a:t>
            </a:r>
          </a:p>
          <a:p>
            <a:r>
              <a:rPr lang="en-US" sz="800" spc="-40" dirty="0"/>
              <a:t>pulse while deflating the sphygmomanometer cuff)</a:t>
            </a:r>
          </a:p>
        </p:txBody>
      </p:sp>
      <p:sp>
        <p:nvSpPr>
          <p:cNvPr id="2340" name="Freeform 2339">
            <a:extLst>
              <a:ext uri="{FF2B5EF4-FFF2-40B4-BE49-F238E27FC236}">
                <a16:creationId xmlns:a16="http://schemas.microsoft.com/office/drawing/2014/main" id="{ACBAE44E-09AB-8233-E554-72E35535B3B3}"/>
              </a:ext>
            </a:extLst>
          </p:cNvPr>
          <p:cNvSpPr/>
          <p:nvPr/>
        </p:nvSpPr>
        <p:spPr>
          <a:xfrm rot="1129476">
            <a:off x="7744839" y="5609374"/>
            <a:ext cx="899452" cy="1477966"/>
          </a:xfrm>
          <a:custGeom>
            <a:avLst/>
            <a:gdLst>
              <a:gd name="connsiteX0" fmla="*/ 714720 w 899452"/>
              <a:gd name="connsiteY0" fmla="*/ 7706 h 1477966"/>
              <a:gd name="connsiteX1" fmla="*/ 895249 w 899452"/>
              <a:gd name="connsiteY1" fmla="*/ 64842 h 1477966"/>
              <a:gd name="connsiteX2" fmla="*/ 830478 w 899452"/>
              <a:gd name="connsiteY2" fmla="*/ 347240 h 1477966"/>
              <a:gd name="connsiteX3" fmla="*/ 700106 w 899452"/>
              <a:gd name="connsiteY3" fmla="*/ 544430 h 1477966"/>
              <a:gd name="connsiteX4" fmla="*/ 654943 w 899452"/>
              <a:gd name="connsiteY4" fmla="*/ 676020 h 1477966"/>
              <a:gd name="connsiteX5" fmla="*/ 497022 w 899452"/>
              <a:gd name="connsiteY5" fmla="*/ 862147 h 1477966"/>
              <a:gd name="connsiteX6" fmla="*/ 259879 w 899452"/>
              <a:gd name="connsiteY6" fmla="*/ 1089404 h 1477966"/>
              <a:gd name="connsiteX7" fmla="*/ 198403 w 899452"/>
              <a:gd name="connsiteY7" fmla="*/ 1217003 h 1477966"/>
              <a:gd name="connsiteX8" fmla="*/ 194156 w 899452"/>
              <a:gd name="connsiteY8" fmla="*/ 1239331 h 1477966"/>
              <a:gd name="connsiteX9" fmla="*/ 195415 w 899452"/>
              <a:gd name="connsiteY9" fmla="*/ 1257714 h 1477966"/>
              <a:gd name="connsiteX10" fmla="*/ 202912 w 899452"/>
              <a:gd name="connsiteY10" fmla="*/ 1287423 h 1477966"/>
              <a:gd name="connsiteX11" fmla="*/ 227031 w 899452"/>
              <a:gd name="connsiteY11" fmla="*/ 1400844 h 1477966"/>
              <a:gd name="connsiteX12" fmla="*/ 186074 w 899452"/>
              <a:gd name="connsiteY12" fmla="*/ 1356243 h 1477966"/>
              <a:gd name="connsiteX13" fmla="*/ 177098 w 899452"/>
              <a:gd name="connsiteY13" fmla="*/ 1316328 h 1477966"/>
              <a:gd name="connsiteX14" fmla="*/ 174543 w 899452"/>
              <a:gd name="connsiteY14" fmla="*/ 1284870 h 1477966"/>
              <a:gd name="connsiteX15" fmla="*/ 153005 w 899452"/>
              <a:gd name="connsiteY15" fmla="*/ 1292004 h 1477966"/>
              <a:gd name="connsiteX16" fmla="*/ 157820 w 899452"/>
              <a:gd name="connsiteY16" fmla="*/ 1352960 h 1477966"/>
              <a:gd name="connsiteX17" fmla="*/ 161764 w 899452"/>
              <a:gd name="connsiteY17" fmla="*/ 1468850 h 1477966"/>
              <a:gd name="connsiteX18" fmla="*/ 129223 w 899452"/>
              <a:gd name="connsiteY18" fmla="*/ 1417784 h 1477966"/>
              <a:gd name="connsiteX19" fmla="*/ 132814 w 899452"/>
              <a:gd name="connsiteY19" fmla="*/ 1319272 h 1477966"/>
              <a:gd name="connsiteX20" fmla="*/ 136585 w 899452"/>
              <a:gd name="connsiteY20" fmla="*/ 1296405 h 1477966"/>
              <a:gd name="connsiteX21" fmla="*/ 126439 w 899452"/>
              <a:gd name="connsiteY21" fmla="*/ 1298716 h 1477966"/>
              <a:gd name="connsiteX22" fmla="*/ 119958 w 899452"/>
              <a:gd name="connsiteY22" fmla="*/ 1352513 h 1477966"/>
              <a:gd name="connsiteX23" fmla="*/ 99569 w 899452"/>
              <a:gd name="connsiteY23" fmla="*/ 1469770 h 1477966"/>
              <a:gd name="connsiteX24" fmla="*/ 71856 w 899452"/>
              <a:gd name="connsiteY24" fmla="*/ 1415290 h 1477966"/>
              <a:gd name="connsiteX25" fmla="*/ 97460 w 899452"/>
              <a:gd name="connsiteY25" fmla="*/ 1316249 h 1477966"/>
              <a:gd name="connsiteX26" fmla="*/ 102478 w 899452"/>
              <a:gd name="connsiteY26" fmla="*/ 1304174 h 1477966"/>
              <a:gd name="connsiteX27" fmla="*/ 94791 w 899452"/>
              <a:gd name="connsiteY27" fmla="*/ 1305925 h 1477966"/>
              <a:gd name="connsiteX28" fmla="*/ 84911 w 899452"/>
              <a:gd name="connsiteY28" fmla="*/ 1305669 h 1477966"/>
              <a:gd name="connsiteX29" fmla="*/ 71621 w 899452"/>
              <a:gd name="connsiteY29" fmla="*/ 1341979 h 1477966"/>
              <a:gd name="connsiteX30" fmla="*/ 24930 w 899452"/>
              <a:gd name="connsiteY30" fmla="*/ 1451455 h 1477966"/>
              <a:gd name="connsiteX31" fmla="*/ 10425 w 899452"/>
              <a:gd name="connsiteY31" fmla="*/ 1392078 h 1477966"/>
              <a:gd name="connsiteX32" fmla="*/ 49501 w 899452"/>
              <a:gd name="connsiteY32" fmla="*/ 1314532 h 1477966"/>
              <a:gd name="connsiteX33" fmla="*/ 56099 w 899452"/>
              <a:gd name="connsiteY33" fmla="*/ 1304921 h 1477966"/>
              <a:gd name="connsiteX34" fmla="*/ 54412 w 899452"/>
              <a:gd name="connsiteY34" fmla="*/ 1304877 h 1477966"/>
              <a:gd name="connsiteX35" fmla="*/ 54151 w 899452"/>
              <a:gd name="connsiteY35" fmla="*/ 1304975 h 1477966"/>
              <a:gd name="connsiteX36" fmla="*/ 830 w 899452"/>
              <a:gd name="connsiteY36" fmla="*/ 1280684 h 1477966"/>
              <a:gd name="connsiteX37" fmla="*/ 130465 w 899452"/>
              <a:gd name="connsiteY37" fmla="*/ 1139505 h 1477966"/>
              <a:gd name="connsiteX38" fmla="*/ 131615 w 899452"/>
              <a:gd name="connsiteY38" fmla="*/ 1142333 h 1477966"/>
              <a:gd name="connsiteX39" fmla="*/ 141572 w 899452"/>
              <a:gd name="connsiteY39" fmla="*/ 1129076 h 1477966"/>
              <a:gd name="connsiteX40" fmla="*/ 294716 w 899452"/>
              <a:gd name="connsiteY40" fmla="*/ 929354 h 1477966"/>
              <a:gd name="connsiteX41" fmla="*/ 572682 w 899452"/>
              <a:gd name="connsiteY41" fmla="*/ 517577 h 1477966"/>
              <a:gd name="connsiteX42" fmla="*/ 657583 w 899452"/>
              <a:gd name="connsiteY42" fmla="*/ 188235 h 1477966"/>
              <a:gd name="connsiteX43" fmla="*/ 714720 w 899452"/>
              <a:gd name="connsiteY43" fmla="*/ 7706 h 1477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99452" h="1477966">
                <a:moveTo>
                  <a:pt x="714720" y="7706"/>
                </a:moveTo>
                <a:cubicBezTo>
                  <a:pt x="754330" y="-12859"/>
                  <a:pt x="875956" y="8253"/>
                  <a:pt x="895249" y="64842"/>
                </a:cubicBezTo>
                <a:cubicBezTo>
                  <a:pt x="914541" y="121432"/>
                  <a:pt x="863002" y="267309"/>
                  <a:pt x="830478" y="347240"/>
                </a:cubicBezTo>
                <a:cubicBezTo>
                  <a:pt x="797954" y="427172"/>
                  <a:pt x="729362" y="489634"/>
                  <a:pt x="700106" y="544430"/>
                </a:cubicBezTo>
                <a:cubicBezTo>
                  <a:pt x="670850" y="599226"/>
                  <a:pt x="688791" y="623067"/>
                  <a:pt x="654943" y="676020"/>
                </a:cubicBezTo>
                <a:cubicBezTo>
                  <a:pt x="621096" y="728972"/>
                  <a:pt x="562866" y="793250"/>
                  <a:pt x="497022" y="862147"/>
                </a:cubicBezTo>
                <a:cubicBezTo>
                  <a:pt x="431178" y="931044"/>
                  <a:pt x="309648" y="1030262"/>
                  <a:pt x="259879" y="1089404"/>
                </a:cubicBezTo>
                <a:cubicBezTo>
                  <a:pt x="210109" y="1148547"/>
                  <a:pt x="211310" y="1184861"/>
                  <a:pt x="198403" y="1217003"/>
                </a:cubicBezTo>
                <a:cubicBezTo>
                  <a:pt x="195177" y="1225038"/>
                  <a:pt x="194206" y="1232500"/>
                  <a:pt x="194156" y="1239331"/>
                </a:cubicBezTo>
                <a:lnTo>
                  <a:pt x="195415" y="1257714"/>
                </a:lnTo>
                <a:lnTo>
                  <a:pt x="202912" y="1287423"/>
                </a:lnTo>
                <a:cubicBezTo>
                  <a:pt x="214824" y="1335903"/>
                  <a:pt x="226112" y="1386932"/>
                  <a:pt x="227031" y="1400844"/>
                </a:cubicBezTo>
                <a:cubicBezTo>
                  <a:pt x="228868" y="1428668"/>
                  <a:pt x="200992" y="1386548"/>
                  <a:pt x="186074" y="1356243"/>
                </a:cubicBezTo>
                <a:cubicBezTo>
                  <a:pt x="182345" y="1348667"/>
                  <a:pt x="179364" y="1333980"/>
                  <a:pt x="177098" y="1316328"/>
                </a:cubicBezTo>
                <a:lnTo>
                  <a:pt x="174543" y="1284870"/>
                </a:lnTo>
                <a:lnTo>
                  <a:pt x="153005" y="1292004"/>
                </a:lnTo>
                <a:lnTo>
                  <a:pt x="157820" y="1352960"/>
                </a:lnTo>
                <a:cubicBezTo>
                  <a:pt x="161084" y="1402775"/>
                  <a:pt x="163289" y="1454991"/>
                  <a:pt x="161764" y="1468850"/>
                </a:cubicBezTo>
                <a:cubicBezTo>
                  <a:pt x="158714" y="1496568"/>
                  <a:pt x="138621" y="1450228"/>
                  <a:pt x="129223" y="1417784"/>
                </a:cubicBezTo>
                <a:cubicBezTo>
                  <a:pt x="124525" y="1401562"/>
                  <a:pt x="127743" y="1357857"/>
                  <a:pt x="132814" y="1319272"/>
                </a:cubicBezTo>
                <a:lnTo>
                  <a:pt x="136585" y="1296405"/>
                </a:lnTo>
                <a:lnTo>
                  <a:pt x="126439" y="1298716"/>
                </a:lnTo>
                <a:lnTo>
                  <a:pt x="119958" y="1352513"/>
                </a:lnTo>
                <a:cubicBezTo>
                  <a:pt x="113063" y="1403059"/>
                  <a:pt x="104386" y="1455929"/>
                  <a:pt x="99569" y="1469770"/>
                </a:cubicBezTo>
                <a:cubicBezTo>
                  <a:pt x="89936" y="1497450"/>
                  <a:pt x="76029" y="1448874"/>
                  <a:pt x="71856" y="1415290"/>
                </a:cubicBezTo>
                <a:cubicBezTo>
                  <a:pt x="69770" y="1398498"/>
                  <a:pt x="83065" y="1354707"/>
                  <a:pt x="97460" y="1316249"/>
                </a:cubicBezTo>
                <a:lnTo>
                  <a:pt x="102478" y="1304174"/>
                </a:lnTo>
                <a:lnTo>
                  <a:pt x="94791" y="1305925"/>
                </a:lnTo>
                <a:lnTo>
                  <a:pt x="84911" y="1305669"/>
                </a:lnTo>
                <a:lnTo>
                  <a:pt x="71621" y="1341979"/>
                </a:lnTo>
                <a:cubicBezTo>
                  <a:pt x="53338" y="1389604"/>
                  <a:pt x="32788" y="1439085"/>
                  <a:pt x="24930" y="1451455"/>
                </a:cubicBezTo>
                <a:cubicBezTo>
                  <a:pt x="9215" y="1476195"/>
                  <a:pt x="6798" y="1425725"/>
                  <a:pt x="10425" y="1392078"/>
                </a:cubicBezTo>
                <a:cubicBezTo>
                  <a:pt x="12011" y="1377357"/>
                  <a:pt x="29795" y="1345211"/>
                  <a:pt x="49501" y="1314532"/>
                </a:cubicBezTo>
                <a:lnTo>
                  <a:pt x="56099" y="1304921"/>
                </a:lnTo>
                <a:lnTo>
                  <a:pt x="54412" y="1304877"/>
                </a:lnTo>
                <a:lnTo>
                  <a:pt x="54151" y="1304975"/>
                </a:lnTo>
                <a:cubicBezTo>
                  <a:pt x="26179" y="1309578"/>
                  <a:pt x="-5564" y="1300192"/>
                  <a:pt x="830" y="1280684"/>
                </a:cubicBezTo>
                <a:cubicBezTo>
                  <a:pt x="9355" y="1254674"/>
                  <a:pt x="117384" y="1137024"/>
                  <a:pt x="130465" y="1139505"/>
                </a:cubicBezTo>
                <a:lnTo>
                  <a:pt x="131615" y="1142333"/>
                </a:lnTo>
                <a:lnTo>
                  <a:pt x="141572" y="1129076"/>
                </a:lnTo>
                <a:cubicBezTo>
                  <a:pt x="191615" y="1065138"/>
                  <a:pt x="250398" y="992712"/>
                  <a:pt x="294716" y="929354"/>
                </a:cubicBezTo>
                <a:cubicBezTo>
                  <a:pt x="383351" y="802638"/>
                  <a:pt x="512205" y="641097"/>
                  <a:pt x="572682" y="517577"/>
                </a:cubicBezTo>
                <a:cubicBezTo>
                  <a:pt x="633160" y="394057"/>
                  <a:pt x="626628" y="276475"/>
                  <a:pt x="657583" y="188235"/>
                </a:cubicBezTo>
                <a:cubicBezTo>
                  <a:pt x="688538" y="99994"/>
                  <a:pt x="675109" y="28271"/>
                  <a:pt x="714720" y="7706"/>
                </a:cubicBezTo>
                <a:close/>
              </a:path>
            </a:pathLst>
          </a:custGeom>
          <a:solidFill>
            <a:srgbClr val="D78968"/>
          </a:solidFill>
          <a:ln>
            <a:solidFill>
              <a:srgbClr val="D78968"/>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348" name="Group 2347">
            <a:extLst>
              <a:ext uri="{FF2B5EF4-FFF2-40B4-BE49-F238E27FC236}">
                <a16:creationId xmlns:a16="http://schemas.microsoft.com/office/drawing/2014/main" id="{9B1B085B-8E99-93EF-5343-DDC6D95B380C}"/>
              </a:ext>
            </a:extLst>
          </p:cNvPr>
          <p:cNvGrpSpPr/>
          <p:nvPr/>
        </p:nvGrpSpPr>
        <p:grpSpPr>
          <a:xfrm>
            <a:off x="7423129" y="5680296"/>
            <a:ext cx="1550389" cy="1022920"/>
            <a:chOff x="7404415" y="5775553"/>
            <a:chExt cx="1550389" cy="1022920"/>
          </a:xfrm>
        </p:grpSpPr>
        <p:sp>
          <p:nvSpPr>
            <p:cNvPr id="2345" name="Freeform 2344">
              <a:extLst>
                <a:ext uri="{FF2B5EF4-FFF2-40B4-BE49-F238E27FC236}">
                  <a16:creationId xmlns:a16="http://schemas.microsoft.com/office/drawing/2014/main" id="{6E613E38-F213-E9BE-4E40-0575AF8168B9}"/>
                </a:ext>
              </a:extLst>
            </p:cNvPr>
            <p:cNvSpPr/>
            <p:nvPr/>
          </p:nvSpPr>
          <p:spPr>
            <a:xfrm rot="21054260">
              <a:off x="7404415" y="6027305"/>
              <a:ext cx="1429381" cy="764390"/>
            </a:xfrm>
            <a:custGeom>
              <a:avLst/>
              <a:gdLst>
                <a:gd name="connsiteX0" fmla="*/ 1343280 w 1429381"/>
                <a:gd name="connsiteY0" fmla="*/ 54 h 764390"/>
                <a:gd name="connsiteX1" fmla="*/ 1429377 w 1429381"/>
                <a:gd name="connsiteY1" fmla="*/ 14156 h 764390"/>
                <a:gd name="connsiteX2" fmla="*/ 1185933 w 1429381"/>
                <a:gd name="connsiteY2" fmla="*/ 126972 h 764390"/>
                <a:gd name="connsiteX3" fmla="*/ 972177 w 1429381"/>
                <a:gd name="connsiteY3" fmla="*/ 322915 h 764390"/>
                <a:gd name="connsiteX4" fmla="*/ 758421 w 1429381"/>
                <a:gd name="connsiteY4" fmla="*/ 471356 h 764390"/>
                <a:gd name="connsiteX5" fmla="*/ 514977 w 1429381"/>
                <a:gd name="connsiteY5" fmla="*/ 554484 h 764390"/>
                <a:gd name="connsiteX6" fmla="*/ 342785 w 1429381"/>
                <a:gd name="connsiteY6" fmla="*/ 607923 h 764390"/>
                <a:gd name="connsiteX7" fmla="*/ 253720 w 1429381"/>
                <a:gd name="connsiteY7" fmla="*/ 691050 h 764390"/>
                <a:gd name="connsiteX8" fmla="*/ 117153 w 1429381"/>
                <a:gd name="connsiteY8" fmla="*/ 726676 h 764390"/>
                <a:gd name="connsiteX9" fmla="*/ 16213 w 1429381"/>
                <a:gd name="connsiteY9" fmla="*/ 762302 h 764390"/>
                <a:gd name="connsiteX10" fmla="*/ 33395 w 1429381"/>
                <a:gd name="connsiteY10" fmla="*/ 745490 h 764390"/>
                <a:gd name="connsiteX11" fmla="*/ 11669 w 1429381"/>
                <a:gd name="connsiteY11" fmla="*/ 750886 h 764390"/>
                <a:gd name="connsiteX12" fmla="*/ 534 w 1429381"/>
                <a:gd name="connsiteY12" fmla="*/ 747890 h 764390"/>
                <a:gd name="connsiteX13" fmla="*/ 167759 w 1429381"/>
                <a:gd name="connsiteY13" fmla="*/ 623268 h 764390"/>
                <a:gd name="connsiteX14" fmla="*/ 171154 w 1429381"/>
                <a:gd name="connsiteY14" fmla="*/ 621492 h 764390"/>
                <a:gd name="connsiteX15" fmla="*/ 174885 w 1429381"/>
                <a:gd name="connsiteY15" fmla="*/ 618278 h 764390"/>
                <a:gd name="connsiteX16" fmla="*/ 179969 w 1429381"/>
                <a:gd name="connsiteY16" fmla="*/ 616882 h 764390"/>
                <a:gd name="connsiteX17" fmla="*/ 180987 w 1429381"/>
                <a:gd name="connsiteY17" fmla="*/ 616350 h 764390"/>
                <a:gd name="connsiteX18" fmla="*/ 181447 w 1429381"/>
                <a:gd name="connsiteY18" fmla="*/ 616477 h 764390"/>
                <a:gd name="connsiteX19" fmla="*/ 277470 w 1429381"/>
                <a:gd name="connsiteY19" fmla="*/ 590110 h 764390"/>
                <a:gd name="connsiteX20" fmla="*/ 455600 w 1429381"/>
                <a:gd name="connsiteY20" fmla="*/ 530733 h 764390"/>
                <a:gd name="connsiteX21" fmla="*/ 627792 w 1429381"/>
                <a:gd name="connsiteY21" fmla="*/ 429793 h 764390"/>
                <a:gd name="connsiteX22" fmla="*/ 829673 w 1429381"/>
                <a:gd name="connsiteY22" fmla="*/ 340728 h 764390"/>
                <a:gd name="connsiteX23" fmla="*/ 912800 w 1429381"/>
                <a:gd name="connsiteY23" fmla="*/ 287289 h 764390"/>
                <a:gd name="connsiteX24" fmla="*/ 1191870 w 1429381"/>
                <a:gd name="connsiteY24" fmla="*/ 31969 h 764390"/>
                <a:gd name="connsiteX25" fmla="*/ 1343280 w 1429381"/>
                <a:gd name="connsiteY25" fmla="*/ 54 h 76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9381" h="764390">
                  <a:moveTo>
                    <a:pt x="1343280" y="54"/>
                  </a:moveTo>
                  <a:cubicBezTo>
                    <a:pt x="1392019" y="-688"/>
                    <a:pt x="1429872" y="6239"/>
                    <a:pt x="1429377" y="14156"/>
                  </a:cubicBezTo>
                  <a:cubicBezTo>
                    <a:pt x="1428388" y="29990"/>
                    <a:pt x="1259164" y="74523"/>
                    <a:pt x="1185933" y="126972"/>
                  </a:cubicBezTo>
                  <a:cubicBezTo>
                    <a:pt x="1112702" y="179421"/>
                    <a:pt x="1043429" y="265518"/>
                    <a:pt x="972177" y="322915"/>
                  </a:cubicBezTo>
                  <a:cubicBezTo>
                    <a:pt x="900925" y="380312"/>
                    <a:pt x="834621" y="432761"/>
                    <a:pt x="758421" y="471356"/>
                  </a:cubicBezTo>
                  <a:cubicBezTo>
                    <a:pt x="682221" y="509951"/>
                    <a:pt x="584250" y="531723"/>
                    <a:pt x="514977" y="554484"/>
                  </a:cubicBezTo>
                  <a:cubicBezTo>
                    <a:pt x="445704" y="577245"/>
                    <a:pt x="386328" y="585162"/>
                    <a:pt x="342785" y="607923"/>
                  </a:cubicBezTo>
                  <a:cubicBezTo>
                    <a:pt x="299242" y="630684"/>
                    <a:pt x="291325" y="671258"/>
                    <a:pt x="253720" y="691050"/>
                  </a:cubicBezTo>
                  <a:cubicBezTo>
                    <a:pt x="216115" y="710842"/>
                    <a:pt x="156737" y="714801"/>
                    <a:pt x="117153" y="726676"/>
                  </a:cubicBezTo>
                  <a:cubicBezTo>
                    <a:pt x="77568" y="738551"/>
                    <a:pt x="13244" y="773188"/>
                    <a:pt x="16213" y="762302"/>
                  </a:cubicBezTo>
                  <a:lnTo>
                    <a:pt x="33395" y="745490"/>
                  </a:lnTo>
                  <a:lnTo>
                    <a:pt x="11669" y="750886"/>
                  </a:lnTo>
                  <a:cubicBezTo>
                    <a:pt x="3001" y="752124"/>
                    <a:pt x="-1646" y="751403"/>
                    <a:pt x="534" y="747890"/>
                  </a:cubicBezTo>
                  <a:cubicBezTo>
                    <a:pt x="8162" y="735595"/>
                    <a:pt x="125049" y="649018"/>
                    <a:pt x="167759" y="623268"/>
                  </a:cubicBezTo>
                  <a:lnTo>
                    <a:pt x="171154" y="621492"/>
                  </a:lnTo>
                  <a:lnTo>
                    <a:pt x="174885" y="618278"/>
                  </a:lnTo>
                  <a:lnTo>
                    <a:pt x="179969" y="616882"/>
                  </a:lnTo>
                  <a:lnTo>
                    <a:pt x="180987" y="616350"/>
                  </a:lnTo>
                  <a:lnTo>
                    <a:pt x="181447" y="616477"/>
                  </a:lnTo>
                  <a:lnTo>
                    <a:pt x="277470" y="590110"/>
                  </a:lnTo>
                  <a:cubicBezTo>
                    <a:pt x="340805" y="570318"/>
                    <a:pt x="397213" y="557453"/>
                    <a:pt x="455600" y="530733"/>
                  </a:cubicBezTo>
                  <a:cubicBezTo>
                    <a:pt x="513987" y="504013"/>
                    <a:pt x="565447" y="461460"/>
                    <a:pt x="627792" y="429793"/>
                  </a:cubicBezTo>
                  <a:cubicBezTo>
                    <a:pt x="690137" y="398126"/>
                    <a:pt x="782172" y="364479"/>
                    <a:pt x="829673" y="340728"/>
                  </a:cubicBezTo>
                  <a:cubicBezTo>
                    <a:pt x="877174" y="316977"/>
                    <a:pt x="852434" y="338749"/>
                    <a:pt x="912800" y="287289"/>
                  </a:cubicBezTo>
                  <a:cubicBezTo>
                    <a:pt x="973166" y="235829"/>
                    <a:pt x="1105774" y="77491"/>
                    <a:pt x="1191870" y="31969"/>
                  </a:cubicBezTo>
                  <a:cubicBezTo>
                    <a:pt x="1234918" y="9208"/>
                    <a:pt x="1294542" y="797"/>
                    <a:pt x="1343280" y="54"/>
                  </a:cubicBezTo>
                  <a:close/>
                </a:path>
              </a:pathLst>
            </a:custGeom>
            <a:gradFill>
              <a:gsLst>
                <a:gs pos="100000">
                  <a:srgbClr val="FFB287"/>
                </a:gs>
                <a:gs pos="83000">
                  <a:srgbClr val="D78968"/>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323" name="Group 2322">
              <a:extLst>
                <a:ext uri="{FF2B5EF4-FFF2-40B4-BE49-F238E27FC236}">
                  <a16:creationId xmlns:a16="http://schemas.microsoft.com/office/drawing/2014/main" id="{7D204F60-80CB-A877-6AE0-437D2A4CE9B9}"/>
                </a:ext>
              </a:extLst>
            </p:cNvPr>
            <p:cNvGrpSpPr/>
            <p:nvPr/>
          </p:nvGrpSpPr>
          <p:grpSpPr>
            <a:xfrm rot="20396671">
              <a:off x="8284372" y="5865150"/>
              <a:ext cx="670432" cy="933323"/>
              <a:chOff x="4396786" y="5029179"/>
              <a:chExt cx="670432" cy="933323"/>
            </a:xfrm>
          </p:grpSpPr>
          <p:sp>
            <p:nvSpPr>
              <p:cNvPr id="2320" name="Freeform 2319">
                <a:extLst>
                  <a:ext uri="{FF2B5EF4-FFF2-40B4-BE49-F238E27FC236}">
                    <a16:creationId xmlns:a16="http://schemas.microsoft.com/office/drawing/2014/main" id="{3B8AC596-50FA-FD7A-D716-D5897E1F0D45}"/>
                  </a:ext>
                </a:extLst>
              </p:cNvPr>
              <p:cNvSpPr/>
              <p:nvPr/>
            </p:nvSpPr>
            <p:spPr>
              <a:xfrm>
                <a:off x="4396786" y="5460534"/>
                <a:ext cx="670432" cy="298916"/>
              </a:xfrm>
              <a:custGeom>
                <a:avLst/>
                <a:gdLst>
                  <a:gd name="connsiteX0" fmla="*/ 368889 w 670432"/>
                  <a:gd name="connsiteY0" fmla="*/ 298916 h 298916"/>
                  <a:gd name="connsiteX1" fmla="*/ 660989 w 670432"/>
                  <a:gd name="connsiteY1" fmla="*/ 105241 h 298916"/>
                  <a:gd name="connsiteX2" fmla="*/ 575264 w 670432"/>
                  <a:gd name="connsiteY2" fmla="*/ 466 h 298916"/>
                  <a:gd name="connsiteX3" fmla="*/ 340314 w 670432"/>
                  <a:gd name="connsiteY3" fmla="*/ 73491 h 298916"/>
                  <a:gd name="connsiteX4" fmla="*/ 70439 w 670432"/>
                  <a:gd name="connsiteY4" fmla="*/ 225891 h 298916"/>
                  <a:gd name="connsiteX5" fmla="*/ 3764 w 670432"/>
                  <a:gd name="connsiteY5" fmla="*/ 146516 h 298916"/>
                  <a:gd name="connsiteX6" fmla="*/ 152989 w 670432"/>
                  <a:gd name="connsiteY6" fmla="*/ 13166 h 29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0432" h="298916">
                    <a:moveTo>
                      <a:pt x="368889" y="298916"/>
                    </a:moveTo>
                    <a:cubicBezTo>
                      <a:pt x="497741" y="226949"/>
                      <a:pt x="626593" y="154983"/>
                      <a:pt x="660989" y="105241"/>
                    </a:cubicBezTo>
                    <a:cubicBezTo>
                      <a:pt x="695385" y="55499"/>
                      <a:pt x="628710" y="5758"/>
                      <a:pt x="575264" y="466"/>
                    </a:cubicBezTo>
                    <a:cubicBezTo>
                      <a:pt x="521818" y="-4826"/>
                      <a:pt x="424452" y="35920"/>
                      <a:pt x="340314" y="73491"/>
                    </a:cubicBezTo>
                    <a:cubicBezTo>
                      <a:pt x="256176" y="111062"/>
                      <a:pt x="126531" y="213720"/>
                      <a:pt x="70439" y="225891"/>
                    </a:cubicBezTo>
                    <a:cubicBezTo>
                      <a:pt x="14347" y="238062"/>
                      <a:pt x="-9994" y="181970"/>
                      <a:pt x="3764" y="146516"/>
                    </a:cubicBezTo>
                    <a:cubicBezTo>
                      <a:pt x="17522" y="111062"/>
                      <a:pt x="85255" y="62114"/>
                      <a:pt x="152989" y="13166"/>
                    </a:cubicBezTo>
                  </a:path>
                </a:pathLst>
              </a:custGeom>
              <a:noFill/>
              <a:ln w="222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2" name="Oval 2321">
                <a:extLst>
                  <a:ext uri="{FF2B5EF4-FFF2-40B4-BE49-F238E27FC236}">
                    <a16:creationId xmlns:a16="http://schemas.microsoft.com/office/drawing/2014/main" id="{8CD4DC6D-2D81-46E3-9D72-59A489B3CED9}"/>
                  </a:ext>
                </a:extLst>
              </p:cNvPr>
              <p:cNvSpPr/>
              <p:nvPr/>
            </p:nvSpPr>
            <p:spPr>
              <a:xfrm>
                <a:off x="4807136" y="5664035"/>
                <a:ext cx="106653" cy="99517"/>
              </a:xfrm>
              <a:prstGeom prst="ellipse">
                <a:avLst/>
              </a:prstGeom>
              <a:solidFill>
                <a:schemeClr val="bg1">
                  <a:lumMod val="75000"/>
                </a:schemeClr>
              </a:solidFill>
              <a:ln>
                <a:solidFill>
                  <a:schemeClr val="bg1">
                    <a:lumMod val="75000"/>
                  </a:schemeClr>
                </a:solidFill>
              </a:ln>
              <a:scene3d>
                <a:camera prst="isometricOffAxis2Top">
                  <a:rot lat="13800000" lon="0" rev="18141449"/>
                </a:camera>
                <a:lightRig rig="threePt" dir="t"/>
              </a:scene3d>
              <a:sp3d extrusionH="2286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3" name="Can 2302">
                <a:extLst>
                  <a:ext uri="{FF2B5EF4-FFF2-40B4-BE49-F238E27FC236}">
                    <a16:creationId xmlns:a16="http://schemas.microsoft.com/office/drawing/2014/main" id="{7FBADEE8-2D2A-91E5-3628-B9BFFD2A9675}"/>
                  </a:ext>
                </a:extLst>
              </p:cNvPr>
              <p:cNvSpPr/>
              <p:nvPr/>
            </p:nvSpPr>
            <p:spPr>
              <a:xfrm>
                <a:off x="4432905" y="5029179"/>
                <a:ext cx="428176" cy="600221"/>
              </a:xfrm>
              <a:prstGeom prst="can">
                <a:avLst/>
              </a:prstGeom>
              <a:solidFill>
                <a:schemeClr val="tx1">
                  <a:lumMod val="75000"/>
                  <a:lumOff val="25000"/>
                </a:schemeClr>
              </a:solidFill>
              <a:ln>
                <a:solidFill>
                  <a:schemeClr val="tx1">
                    <a:lumMod val="75000"/>
                    <a:lumOff val="25000"/>
                  </a:schemeClr>
                </a:solidFill>
              </a:ln>
              <a:scene3d>
                <a:camera prst="isometricBottomDown"/>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17" name="Group 2316">
                <a:extLst>
                  <a:ext uri="{FF2B5EF4-FFF2-40B4-BE49-F238E27FC236}">
                    <a16:creationId xmlns:a16="http://schemas.microsoft.com/office/drawing/2014/main" id="{9EE05962-B9D9-0E55-5042-A15E5FE88422}"/>
                  </a:ext>
                </a:extLst>
              </p:cNvPr>
              <p:cNvGrpSpPr/>
              <p:nvPr/>
            </p:nvGrpSpPr>
            <p:grpSpPr>
              <a:xfrm rot="6681463">
                <a:off x="4708295" y="5515118"/>
                <a:ext cx="408619" cy="287066"/>
                <a:chOff x="4908330" y="5456634"/>
                <a:chExt cx="408619" cy="287066"/>
              </a:xfrm>
              <a:scene3d>
                <a:camera prst="isometricTopUp">
                  <a:rot lat="19800000" lon="21594000" rev="3609745"/>
                </a:camera>
                <a:lightRig rig="threePt" dir="t"/>
              </a:scene3d>
            </p:grpSpPr>
            <p:sp>
              <p:nvSpPr>
                <p:cNvPr id="2306" name="Oval 2305">
                  <a:extLst>
                    <a:ext uri="{FF2B5EF4-FFF2-40B4-BE49-F238E27FC236}">
                      <a16:creationId xmlns:a16="http://schemas.microsoft.com/office/drawing/2014/main" id="{39B21398-FC46-3B7C-3D9F-19E8E2FCF6A3}"/>
                    </a:ext>
                  </a:extLst>
                </p:cNvPr>
                <p:cNvSpPr/>
                <p:nvPr/>
              </p:nvSpPr>
              <p:spPr>
                <a:xfrm>
                  <a:off x="4987645" y="5500468"/>
                  <a:ext cx="243232" cy="243232"/>
                </a:xfrm>
                <a:prstGeom prst="ellipse">
                  <a:avLst/>
                </a:prstGeom>
                <a:solidFill>
                  <a:schemeClr val="bg1">
                    <a:lumMod val="85000"/>
                  </a:schemeClr>
                </a:solidFill>
                <a:ln>
                  <a:solidFill>
                    <a:schemeClr val="bg1">
                      <a:lumMod val="50000"/>
                    </a:schemeClr>
                  </a:solidFill>
                </a:ln>
                <a:sp3d extrusionH="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7" name="TextBox 2306">
                  <a:extLst>
                    <a:ext uri="{FF2B5EF4-FFF2-40B4-BE49-F238E27FC236}">
                      <a16:creationId xmlns:a16="http://schemas.microsoft.com/office/drawing/2014/main" id="{60436F7C-29E5-DAEE-77A6-6D8F7116681E}"/>
                    </a:ext>
                  </a:extLst>
                </p:cNvPr>
                <p:cNvSpPr txBox="1"/>
                <p:nvPr/>
              </p:nvSpPr>
              <p:spPr>
                <a:xfrm>
                  <a:off x="4911447" y="5569717"/>
                  <a:ext cx="243210" cy="138499"/>
                </a:xfrm>
                <a:prstGeom prst="rect">
                  <a:avLst/>
                </a:prstGeom>
                <a:noFill/>
                <a:sp3d extrusionH="50800"/>
              </p:spPr>
              <p:txBody>
                <a:bodyPr wrap="square" rtlCol="0">
                  <a:spAutoFit/>
                </a:bodyPr>
                <a:lstStyle/>
                <a:p>
                  <a:r>
                    <a:rPr lang="en-US" sz="300" dirty="0"/>
                    <a:t>20</a:t>
                  </a:r>
                </a:p>
              </p:txBody>
            </p:sp>
            <p:sp>
              <p:nvSpPr>
                <p:cNvPr id="2308" name="TextBox 2307">
                  <a:extLst>
                    <a:ext uri="{FF2B5EF4-FFF2-40B4-BE49-F238E27FC236}">
                      <a16:creationId xmlns:a16="http://schemas.microsoft.com/office/drawing/2014/main" id="{2535C2A0-A867-77EE-9E27-6A57CF090789}"/>
                    </a:ext>
                  </a:extLst>
                </p:cNvPr>
                <p:cNvSpPr txBox="1"/>
                <p:nvPr/>
              </p:nvSpPr>
              <p:spPr>
                <a:xfrm>
                  <a:off x="4908330" y="5525882"/>
                  <a:ext cx="243210" cy="138499"/>
                </a:xfrm>
                <a:prstGeom prst="rect">
                  <a:avLst/>
                </a:prstGeom>
                <a:noFill/>
                <a:sp3d extrusionH="50800"/>
              </p:spPr>
              <p:txBody>
                <a:bodyPr wrap="square" rtlCol="0">
                  <a:spAutoFit/>
                </a:bodyPr>
                <a:lstStyle/>
                <a:p>
                  <a:r>
                    <a:rPr lang="en-US" sz="300" dirty="0"/>
                    <a:t>40</a:t>
                  </a:r>
                </a:p>
              </p:txBody>
            </p:sp>
            <p:sp>
              <p:nvSpPr>
                <p:cNvPr id="2309" name="TextBox 2308">
                  <a:extLst>
                    <a:ext uri="{FF2B5EF4-FFF2-40B4-BE49-F238E27FC236}">
                      <a16:creationId xmlns:a16="http://schemas.microsoft.com/office/drawing/2014/main" id="{D086565B-A6FF-D377-B121-D6E0B9BFB299}"/>
                    </a:ext>
                  </a:extLst>
                </p:cNvPr>
                <p:cNvSpPr txBox="1"/>
                <p:nvPr/>
              </p:nvSpPr>
              <p:spPr>
                <a:xfrm>
                  <a:off x="4947999" y="5478551"/>
                  <a:ext cx="243210" cy="138499"/>
                </a:xfrm>
                <a:prstGeom prst="rect">
                  <a:avLst/>
                </a:prstGeom>
                <a:noFill/>
                <a:sp3d extrusionH="50800"/>
              </p:spPr>
              <p:txBody>
                <a:bodyPr wrap="square" rtlCol="0">
                  <a:spAutoFit/>
                </a:bodyPr>
                <a:lstStyle/>
                <a:p>
                  <a:r>
                    <a:rPr lang="en-US" sz="300" dirty="0"/>
                    <a:t>60</a:t>
                  </a:r>
                </a:p>
              </p:txBody>
            </p:sp>
            <p:sp>
              <p:nvSpPr>
                <p:cNvPr id="2310" name="TextBox 2309">
                  <a:extLst>
                    <a:ext uri="{FF2B5EF4-FFF2-40B4-BE49-F238E27FC236}">
                      <a16:creationId xmlns:a16="http://schemas.microsoft.com/office/drawing/2014/main" id="{AC688A1C-9FCE-FB29-C283-2412ADF76938}"/>
                    </a:ext>
                  </a:extLst>
                </p:cNvPr>
                <p:cNvSpPr txBox="1"/>
                <p:nvPr/>
              </p:nvSpPr>
              <p:spPr>
                <a:xfrm>
                  <a:off x="5004255" y="5456634"/>
                  <a:ext cx="243210" cy="138499"/>
                </a:xfrm>
                <a:prstGeom prst="rect">
                  <a:avLst/>
                </a:prstGeom>
                <a:noFill/>
                <a:sp3d extrusionH="50800"/>
              </p:spPr>
              <p:txBody>
                <a:bodyPr wrap="square" rtlCol="0">
                  <a:spAutoFit/>
                </a:bodyPr>
                <a:lstStyle/>
                <a:p>
                  <a:r>
                    <a:rPr lang="en-US" sz="300" dirty="0"/>
                    <a:t>80</a:t>
                  </a:r>
                </a:p>
              </p:txBody>
            </p:sp>
            <p:sp>
              <p:nvSpPr>
                <p:cNvPr id="2311" name="TextBox 2310">
                  <a:extLst>
                    <a:ext uri="{FF2B5EF4-FFF2-40B4-BE49-F238E27FC236}">
                      <a16:creationId xmlns:a16="http://schemas.microsoft.com/office/drawing/2014/main" id="{0EF38F5F-59D3-1EB2-FC43-53CD333A53F2}"/>
                    </a:ext>
                  </a:extLst>
                </p:cNvPr>
                <p:cNvSpPr txBox="1"/>
                <p:nvPr/>
              </p:nvSpPr>
              <p:spPr>
                <a:xfrm>
                  <a:off x="5047986" y="5484900"/>
                  <a:ext cx="243210" cy="138499"/>
                </a:xfrm>
                <a:prstGeom prst="rect">
                  <a:avLst/>
                </a:prstGeom>
                <a:noFill/>
                <a:sp3d extrusionH="50800"/>
              </p:spPr>
              <p:txBody>
                <a:bodyPr wrap="square" rtlCol="0">
                  <a:spAutoFit/>
                </a:bodyPr>
                <a:lstStyle/>
                <a:p>
                  <a:r>
                    <a:rPr lang="en-US" sz="300" dirty="0"/>
                    <a:t>100</a:t>
                  </a:r>
                </a:p>
              </p:txBody>
            </p:sp>
            <p:sp>
              <p:nvSpPr>
                <p:cNvPr id="2312" name="TextBox 2311">
                  <a:extLst>
                    <a:ext uri="{FF2B5EF4-FFF2-40B4-BE49-F238E27FC236}">
                      <a16:creationId xmlns:a16="http://schemas.microsoft.com/office/drawing/2014/main" id="{96C84387-8A6A-DF6E-EEF0-2D5F49639D77}"/>
                    </a:ext>
                  </a:extLst>
                </p:cNvPr>
                <p:cNvSpPr txBox="1"/>
                <p:nvPr/>
              </p:nvSpPr>
              <p:spPr>
                <a:xfrm>
                  <a:off x="5073739" y="5533667"/>
                  <a:ext cx="243210" cy="138499"/>
                </a:xfrm>
                <a:prstGeom prst="rect">
                  <a:avLst/>
                </a:prstGeom>
                <a:noFill/>
                <a:sp3d extrusionH="50800"/>
              </p:spPr>
              <p:txBody>
                <a:bodyPr wrap="square" rtlCol="0">
                  <a:spAutoFit/>
                </a:bodyPr>
                <a:lstStyle/>
                <a:p>
                  <a:r>
                    <a:rPr lang="en-US" sz="300" dirty="0"/>
                    <a:t>120</a:t>
                  </a:r>
                </a:p>
              </p:txBody>
            </p:sp>
            <p:sp>
              <p:nvSpPr>
                <p:cNvPr id="2313" name="TextBox 2312">
                  <a:extLst>
                    <a:ext uri="{FF2B5EF4-FFF2-40B4-BE49-F238E27FC236}">
                      <a16:creationId xmlns:a16="http://schemas.microsoft.com/office/drawing/2014/main" id="{A5068CB6-D93E-69BF-F6DF-C519B5353484}"/>
                    </a:ext>
                  </a:extLst>
                </p:cNvPr>
                <p:cNvSpPr txBox="1"/>
                <p:nvPr/>
              </p:nvSpPr>
              <p:spPr>
                <a:xfrm>
                  <a:off x="5062920" y="5582434"/>
                  <a:ext cx="243210" cy="138499"/>
                </a:xfrm>
                <a:prstGeom prst="rect">
                  <a:avLst/>
                </a:prstGeom>
                <a:noFill/>
                <a:sp3d extrusionH="50800"/>
              </p:spPr>
              <p:txBody>
                <a:bodyPr wrap="square" rtlCol="0">
                  <a:spAutoFit/>
                </a:bodyPr>
                <a:lstStyle/>
                <a:p>
                  <a:r>
                    <a:rPr lang="en-US" sz="300" dirty="0"/>
                    <a:t>140</a:t>
                  </a:r>
                </a:p>
              </p:txBody>
            </p:sp>
            <p:sp>
              <p:nvSpPr>
                <p:cNvPr id="2314" name="Up Arrow 2313">
                  <a:extLst>
                    <a:ext uri="{FF2B5EF4-FFF2-40B4-BE49-F238E27FC236}">
                      <a16:creationId xmlns:a16="http://schemas.microsoft.com/office/drawing/2014/main" id="{CED4D8B9-9909-548C-5001-36890564315B}"/>
                    </a:ext>
                  </a:extLst>
                </p:cNvPr>
                <p:cNvSpPr/>
                <p:nvPr/>
              </p:nvSpPr>
              <p:spPr>
                <a:xfrm>
                  <a:off x="5085411" y="5557023"/>
                  <a:ext cx="45719" cy="116591"/>
                </a:xfrm>
                <a:prstGeom prst="upArrow">
                  <a:avLst/>
                </a:prstGeom>
                <a:solidFill>
                  <a:schemeClr val="bg1">
                    <a:lumMod val="50000"/>
                  </a:schemeClr>
                </a:solidFill>
                <a:ln>
                  <a:noFill/>
                </a:ln>
                <a:sp3d extrusionH="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05" name="Oval 2304">
                <a:extLst>
                  <a:ext uri="{FF2B5EF4-FFF2-40B4-BE49-F238E27FC236}">
                    <a16:creationId xmlns:a16="http://schemas.microsoft.com/office/drawing/2014/main" id="{A10B5FB9-02F4-49E9-836A-FD320328F982}"/>
                  </a:ext>
                </a:extLst>
              </p:cNvPr>
              <p:cNvSpPr/>
              <p:nvPr/>
            </p:nvSpPr>
            <p:spPr>
              <a:xfrm>
                <a:off x="4507096" y="5781945"/>
                <a:ext cx="174819" cy="180557"/>
              </a:xfrm>
              <a:prstGeom prst="ellipse">
                <a:avLst/>
              </a:prstGeom>
              <a:solidFill>
                <a:schemeClr val="tx1">
                  <a:lumMod val="85000"/>
                  <a:lumOff val="15000"/>
                </a:schemeClr>
              </a:solidFill>
              <a:scene3d>
                <a:camera prst="isometricOffAxis2Left"/>
                <a:lightRig rig="threePt" dir="t"/>
              </a:scene3d>
              <a:sp3d extrusionH="196850">
                <a:bevelT w="120650"/>
                <a:bevelB w="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46" name="Freeform 2345">
              <a:extLst>
                <a:ext uri="{FF2B5EF4-FFF2-40B4-BE49-F238E27FC236}">
                  <a16:creationId xmlns:a16="http://schemas.microsoft.com/office/drawing/2014/main" id="{B922108E-C36C-A864-2BDC-5171AD66BC33}"/>
                </a:ext>
              </a:extLst>
            </p:cNvPr>
            <p:cNvSpPr/>
            <p:nvPr/>
          </p:nvSpPr>
          <p:spPr>
            <a:xfrm>
              <a:off x="8472956" y="5775553"/>
              <a:ext cx="401255" cy="304977"/>
            </a:xfrm>
            <a:custGeom>
              <a:avLst/>
              <a:gdLst>
                <a:gd name="connsiteX0" fmla="*/ 391974 w 401255"/>
                <a:gd name="connsiteY0" fmla="*/ 7730 h 304977"/>
                <a:gd name="connsiteX1" fmla="*/ 320722 w 401255"/>
                <a:gd name="connsiteY1" fmla="*/ 25543 h 304977"/>
                <a:gd name="connsiteX2" fmla="*/ 130717 w 401255"/>
                <a:gd name="connsiteY2" fmla="*/ 73044 h 304977"/>
                <a:gd name="connsiteX3" fmla="*/ 88 w 401255"/>
                <a:gd name="connsiteY3" fmla="*/ 239299 h 304977"/>
                <a:gd name="connsiteX4" fmla="*/ 112904 w 401255"/>
                <a:gd name="connsiteY4" fmla="*/ 280863 h 304977"/>
                <a:gd name="connsiteX5" fmla="*/ 261345 w 401255"/>
                <a:gd name="connsiteY5" fmla="*/ 304613 h 304977"/>
                <a:gd name="connsiteX6" fmla="*/ 332597 w 401255"/>
                <a:gd name="connsiteY6" fmla="*/ 263050 h 304977"/>
                <a:gd name="connsiteX7" fmla="*/ 391974 w 401255"/>
                <a:gd name="connsiteY7" fmla="*/ 173985 h 304977"/>
                <a:gd name="connsiteX8" fmla="*/ 391974 w 401255"/>
                <a:gd name="connsiteY8" fmla="*/ 7730 h 30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255" h="304977">
                  <a:moveTo>
                    <a:pt x="391974" y="7730"/>
                  </a:moveTo>
                  <a:cubicBezTo>
                    <a:pt x="380099" y="-17010"/>
                    <a:pt x="320722" y="25543"/>
                    <a:pt x="320722" y="25543"/>
                  </a:cubicBezTo>
                  <a:cubicBezTo>
                    <a:pt x="277179" y="36429"/>
                    <a:pt x="184156" y="37418"/>
                    <a:pt x="130717" y="73044"/>
                  </a:cubicBezTo>
                  <a:cubicBezTo>
                    <a:pt x="77278" y="108670"/>
                    <a:pt x="3057" y="204663"/>
                    <a:pt x="88" y="239299"/>
                  </a:cubicBezTo>
                  <a:cubicBezTo>
                    <a:pt x="-2881" y="273935"/>
                    <a:pt x="69361" y="269977"/>
                    <a:pt x="112904" y="280863"/>
                  </a:cubicBezTo>
                  <a:cubicBezTo>
                    <a:pt x="156447" y="291749"/>
                    <a:pt x="224729" y="307582"/>
                    <a:pt x="261345" y="304613"/>
                  </a:cubicBezTo>
                  <a:cubicBezTo>
                    <a:pt x="297961" y="301644"/>
                    <a:pt x="310826" y="284821"/>
                    <a:pt x="332597" y="263050"/>
                  </a:cubicBezTo>
                  <a:cubicBezTo>
                    <a:pt x="354368" y="241279"/>
                    <a:pt x="379109" y="215549"/>
                    <a:pt x="391974" y="173985"/>
                  </a:cubicBezTo>
                  <a:cubicBezTo>
                    <a:pt x="404839" y="132421"/>
                    <a:pt x="403849" y="32470"/>
                    <a:pt x="391974" y="7730"/>
                  </a:cubicBezTo>
                  <a:close/>
                </a:path>
              </a:pathLst>
            </a:cu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47" name="Rectangle 2346">
            <a:extLst>
              <a:ext uri="{FF2B5EF4-FFF2-40B4-BE49-F238E27FC236}">
                <a16:creationId xmlns:a16="http://schemas.microsoft.com/office/drawing/2014/main" id="{453D19A4-8BC7-B591-1CF2-ECBC628FDC9B}"/>
              </a:ext>
            </a:extLst>
          </p:cNvPr>
          <p:cNvSpPr/>
          <p:nvPr/>
        </p:nvSpPr>
        <p:spPr>
          <a:xfrm>
            <a:off x="8539758" y="5599965"/>
            <a:ext cx="469938" cy="297825"/>
          </a:xfrm>
          <a:prstGeom prst="rect">
            <a:avLst/>
          </a:prstGeom>
          <a:gradFill>
            <a:gsLst>
              <a:gs pos="54000">
                <a:srgbClr val="F6F6F6"/>
              </a:gs>
              <a:gs pos="100000">
                <a:srgbClr val="F6F6F6">
                  <a:alpha val="6000"/>
                </a:srgbClr>
              </a:gs>
              <a:gs pos="83000">
                <a:srgbClr val="F6F6F6">
                  <a:alpha val="49020"/>
                </a:srgb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5" name="TextBox 2294">
            <a:extLst>
              <a:ext uri="{FF2B5EF4-FFF2-40B4-BE49-F238E27FC236}">
                <a16:creationId xmlns:a16="http://schemas.microsoft.com/office/drawing/2014/main" id="{E7D61425-49E2-EF53-3572-5D8F2B203503}"/>
              </a:ext>
            </a:extLst>
          </p:cNvPr>
          <p:cNvSpPr txBox="1"/>
          <p:nvPr/>
        </p:nvSpPr>
        <p:spPr>
          <a:xfrm>
            <a:off x="5529865" y="4505980"/>
            <a:ext cx="3554013" cy="1661993"/>
          </a:xfrm>
          <a:prstGeom prst="rect">
            <a:avLst/>
          </a:prstGeom>
          <a:noFill/>
        </p:spPr>
        <p:txBody>
          <a:bodyPr wrap="square" rtlCol="0">
            <a:spAutoFit/>
          </a:bodyPr>
          <a:lstStyle/>
          <a:p>
            <a:pPr algn="just"/>
            <a:r>
              <a:rPr lang="en-US" sz="800" b="1" spc="-50" dirty="0"/>
              <a:t>Hypobaric hypoxemia </a:t>
            </a:r>
            <a:r>
              <a:rPr lang="en-US" sz="800" spc="-50" dirty="0"/>
              <a:t>– commercial aircraft fly up to 42,000 feet (12,800m); commercial aircraft are typically pressurized to 8,000 feet (4,500m), this corresponds to ~11 psi. (This is about 25% less than the 14.7 psi at sea level). People with pre-existing lung disease can develop hypoxemia at altitude, which can precipitate neurological or cardiovascular events. Patients with underlying disease (particularly if on home O2) should have </a:t>
            </a:r>
            <a:r>
              <a:rPr lang="en-US" sz="800" spc="-50" dirty="0">
                <a:hlinkClick r:id="rId20"/>
              </a:rPr>
              <a:t>pre-flight clearance</a:t>
            </a:r>
            <a:r>
              <a:rPr lang="en-US" sz="800" spc="-50" dirty="0"/>
              <a:t>.</a:t>
            </a:r>
          </a:p>
          <a:p>
            <a:endParaRPr lang="en-US" sz="200" spc="-40" dirty="0"/>
          </a:p>
          <a:p>
            <a:r>
              <a:rPr lang="en-US" sz="800" b="1" spc="-40" dirty="0"/>
              <a:t>Barotrauma</a:t>
            </a:r>
            <a:r>
              <a:rPr lang="en-US" sz="800" spc="-40" dirty="0"/>
              <a:t> – the change in pressure causes gas in an enclosed space to expand by ~30%, which can be painful for people with otitis media. It can also cause pneumothorax to worsen.</a:t>
            </a:r>
          </a:p>
          <a:p>
            <a:endParaRPr lang="en-US" sz="200" spc="-40" dirty="0"/>
          </a:p>
          <a:p>
            <a:r>
              <a:rPr lang="en-US" sz="800" b="1" spc="-40" dirty="0"/>
              <a:t>Decompression sickness (DCS) </a:t>
            </a:r>
            <a:r>
              <a:rPr lang="en-US" sz="800" spc="-40" dirty="0"/>
              <a:t>– divers should avoid flying </a:t>
            </a:r>
            <a:r>
              <a:rPr lang="en-US" sz="800" spc="-40" dirty="0">
                <a:hlinkClick r:id="rId21"/>
              </a:rPr>
              <a:t>for at least 12-24 hours </a:t>
            </a:r>
            <a:r>
              <a:rPr lang="en-US" sz="800" spc="-40" dirty="0"/>
              <a:t>after diving, as ascent to altitude can cause inert gas (nitrogen) to come out of solution, potentially causing DCS.</a:t>
            </a:r>
          </a:p>
          <a:p>
            <a:endParaRPr lang="en-US" sz="200" spc="-40" dirty="0"/>
          </a:p>
          <a:p>
            <a:r>
              <a:rPr lang="en-US" sz="800" b="1" spc="-40" dirty="0"/>
              <a:t>Venous stasis </a:t>
            </a:r>
            <a:r>
              <a:rPr lang="en-US" sz="800" spc="-40" dirty="0"/>
              <a:t>– long </a:t>
            </a:r>
            <a:r>
              <a:rPr lang="en-US" sz="800" spc="-40" dirty="0">
                <a:hlinkClick r:id="rId22"/>
              </a:rPr>
              <a:t>duration or multiple flights </a:t>
            </a:r>
            <a:r>
              <a:rPr lang="en-US" sz="800" spc="-40" dirty="0"/>
              <a:t>increases the risk for VTE.</a:t>
            </a:r>
          </a:p>
        </p:txBody>
      </p:sp>
      <p:grpSp>
        <p:nvGrpSpPr>
          <p:cNvPr id="2355" name="Group 2354">
            <a:extLst>
              <a:ext uri="{FF2B5EF4-FFF2-40B4-BE49-F238E27FC236}">
                <a16:creationId xmlns:a16="http://schemas.microsoft.com/office/drawing/2014/main" id="{92605C67-9A20-4D04-D90C-7D074EFFAB3D}"/>
              </a:ext>
            </a:extLst>
          </p:cNvPr>
          <p:cNvGrpSpPr/>
          <p:nvPr/>
        </p:nvGrpSpPr>
        <p:grpSpPr>
          <a:xfrm rot="4047199">
            <a:off x="7670342" y="6711162"/>
            <a:ext cx="517768" cy="195594"/>
            <a:chOff x="2154340" y="5230028"/>
            <a:chExt cx="1534941" cy="536332"/>
          </a:xfrm>
        </p:grpSpPr>
        <p:sp>
          <p:nvSpPr>
            <p:cNvPr id="2354" name="Freeform 2353">
              <a:extLst>
                <a:ext uri="{FF2B5EF4-FFF2-40B4-BE49-F238E27FC236}">
                  <a16:creationId xmlns:a16="http://schemas.microsoft.com/office/drawing/2014/main" id="{A03638D9-2381-5D0A-082F-6FB1C4360EFE}"/>
                </a:ext>
              </a:extLst>
            </p:cNvPr>
            <p:cNvSpPr/>
            <p:nvPr/>
          </p:nvSpPr>
          <p:spPr>
            <a:xfrm>
              <a:off x="2154340" y="5230028"/>
              <a:ext cx="1401400" cy="273759"/>
            </a:xfrm>
            <a:custGeom>
              <a:avLst/>
              <a:gdLst>
                <a:gd name="connsiteX0" fmla="*/ 1401400 w 1401400"/>
                <a:gd name="connsiteY0" fmla="*/ 121839 h 300754"/>
                <a:gd name="connsiteX1" fmla="*/ 476840 w 1401400"/>
                <a:gd name="connsiteY1" fmla="*/ 10079 h 300754"/>
                <a:gd name="connsiteX2" fmla="*/ 29800 w 1401400"/>
                <a:gd name="connsiteY2" fmla="*/ 20239 h 300754"/>
                <a:gd name="connsiteX3" fmla="*/ 70440 w 1401400"/>
                <a:gd name="connsiteY3" fmla="*/ 142159 h 300754"/>
                <a:gd name="connsiteX4" fmla="*/ 304120 w 1401400"/>
                <a:gd name="connsiteY4" fmla="*/ 162479 h 300754"/>
                <a:gd name="connsiteX5" fmla="*/ 669880 w 1401400"/>
                <a:gd name="connsiteY5" fmla="*/ 182799 h 300754"/>
                <a:gd name="connsiteX6" fmla="*/ 1137240 w 1401400"/>
                <a:gd name="connsiteY6" fmla="*/ 233599 h 300754"/>
                <a:gd name="connsiteX7" fmla="*/ 1340440 w 1401400"/>
                <a:gd name="connsiteY7" fmla="*/ 294559 h 300754"/>
                <a:gd name="connsiteX8" fmla="*/ 1208360 w 1401400"/>
                <a:gd name="connsiteY8" fmla="*/ 71039 h 300754"/>
                <a:gd name="connsiteX9" fmla="*/ 852760 w 1401400"/>
                <a:gd name="connsiteY9" fmla="*/ 71039 h 300754"/>
                <a:gd name="connsiteX10" fmla="*/ 649560 w 1401400"/>
                <a:gd name="connsiteY10" fmla="*/ 20239 h 30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1400" h="300754">
                  <a:moveTo>
                    <a:pt x="1401400" y="121839"/>
                  </a:moveTo>
                  <a:cubicBezTo>
                    <a:pt x="1053420" y="74425"/>
                    <a:pt x="705440" y="27012"/>
                    <a:pt x="476840" y="10079"/>
                  </a:cubicBezTo>
                  <a:cubicBezTo>
                    <a:pt x="248240" y="-6854"/>
                    <a:pt x="97533" y="-1774"/>
                    <a:pt x="29800" y="20239"/>
                  </a:cubicBezTo>
                  <a:cubicBezTo>
                    <a:pt x="-37933" y="42252"/>
                    <a:pt x="24720" y="118452"/>
                    <a:pt x="70440" y="142159"/>
                  </a:cubicBezTo>
                  <a:cubicBezTo>
                    <a:pt x="116160" y="165866"/>
                    <a:pt x="204213" y="155706"/>
                    <a:pt x="304120" y="162479"/>
                  </a:cubicBezTo>
                  <a:cubicBezTo>
                    <a:pt x="404027" y="169252"/>
                    <a:pt x="531027" y="170946"/>
                    <a:pt x="669880" y="182799"/>
                  </a:cubicBezTo>
                  <a:cubicBezTo>
                    <a:pt x="808733" y="194652"/>
                    <a:pt x="1025480" y="214972"/>
                    <a:pt x="1137240" y="233599"/>
                  </a:cubicBezTo>
                  <a:cubicBezTo>
                    <a:pt x="1249000" y="252226"/>
                    <a:pt x="1328587" y="321652"/>
                    <a:pt x="1340440" y="294559"/>
                  </a:cubicBezTo>
                  <a:cubicBezTo>
                    <a:pt x="1352293" y="267466"/>
                    <a:pt x="1289640" y="108292"/>
                    <a:pt x="1208360" y="71039"/>
                  </a:cubicBezTo>
                  <a:cubicBezTo>
                    <a:pt x="1127080" y="33786"/>
                    <a:pt x="945893" y="79506"/>
                    <a:pt x="852760" y="71039"/>
                  </a:cubicBezTo>
                  <a:cubicBezTo>
                    <a:pt x="759627" y="62572"/>
                    <a:pt x="704593" y="41405"/>
                    <a:pt x="649560" y="20239"/>
                  </a:cubicBezTo>
                </a:path>
              </a:pathLst>
            </a:custGeom>
            <a:solidFill>
              <a:srgbClr val="7E5843"/>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3" name="Freeform 2352">
              <a:extLst>
                <a:ext uri="{FF2B5EF4-FFF2-40B4-BE49-F238E27FC236}">
                  <a16:creationId xmlns:a16="http://schemas.microsoft.com/office/drawing/2014/main" id="{CB1DF5C2-90CF-567E-28CE-6F7FCBAF18A1}"/>
                </a:ext>
              </a:extLst>
            </p:cNvPr>
            <p:cNvSpPr/>
            <p:nvPr/>
          </p:nvSpPr>
          <p:spPr>
            <a:xfrm>
              <a:off x="2523721" y="5241213"/>
              <a:ext cx="1165560" cy="525147"/>
            </a:xfrm>
            <a:custGeom>
              <a:avLst/>
              <a:gdLst>
                <a:gd name="connsiteX0" fmla="*/ 1150116 w 1165560"/>
                <a:gd name="connsiteY0" fmla="*/ 79565 h 525147"/>
                <a:gd name="connsiteX1" fmla="*/ 743716 w 1165560"/>
                <a:gd name="connsiteY1" fmla="*/ 38925 h 525147"/>
                <a:gd name="connsiteX2" fmla="*/ 316996 w 1165560"/>
                <a:gd name="connsiteY2" fmla="*/ 8445 h 525147"/>
                <a:gd name="connsiteX3" fmla="*/ 12196 w 1165560"/>
                <a:gd name="connsiteY3" fmla="*/ 201485 h 525147"/>
                <a:gd name="connsiteX4" fmla="*/ 83316 w 1165560"/>
                <a:gd name="connsiteY4" fmla="*/ 303085 h 525147"/>
                <a:gd name="connsiteX5" fmla="*/ 296676 w 1165560"/>
                <a:gd name="connsiteY5" fmla="*/ 130365 h 525147"/>
                <a:gd name="connsiteX6" fmla="*/ 93476 w 1165560"/>
                <a:gd name="connsiteY6" fmla="*/ 343725 h 525147"/>
                <a:gd name="connsiteX7" fmla="*/ 174756 w 1165560"/>
                <a:gd name="connsiteY7" fmla="*/ 384365 h 525147"/>
                <a:gd name="connsiteX8" fmla="*/ 316996 w 1165560"/>
                <a:gd name="connsiteY8" fmla="*/ 262445 h 525147"/>
                <a:gd name="connsiteX9" fmla="*/ 184916 w 1165560"/>
                <a:gd name="connsiteY9" fmla="*/ 414845 h 525147"/>
                <a:gd name="connsiteX10" fmla="*/ 245876 w 1165560"/>
                <a:gd name="connsiteY10" fmla="*/ 506285 h 525147"/>
                <a:gd name="connsiteX11" fmla="*/ 398276 w 1165560"/>
                <a:gd name="connsiteY11" fmla="*/ 516445 h 525147"/>
                <a:gd name="connsiteX12" fmla="*/ 438916 w 1165560"/>
                <a:gd name="connsiteY12" fmla="*/ 404685 h 525147"/>
                <a:gd name="connsiteX13" fmla="*/ 347476 w 1165560"/>
                <a:gd name="connsiteY13" fmla="*/ 384365 h 525147"/>
                <a:gd name="connsiteX14" fmla="*/ 306836 w 1165560"/>
                <a:gd name="connsiteY14" fmla="*/ 435165 h 525147"/>
                <a:gd name="connsiteX15" fmla="*/ 377956 w 1165560"/>
                <a:gd name="connsiteY15" fmla="*/ 384365 h 525147"/>
                <a:gd name="connsiteX16" fmla="*/ 570996 w 1165560"/>
                <a:gd name="connsiteY16" fmla="*/ 414845 h 525147"/>
                <a:gd name="connsiteX17" fmla="*/ 936756 w 1165560"/>
                <a:gd name="connsiteY17" fmla="*/ 414845 h 525147"/>
                <a:gd name="connsiteX18" fmla="*/ 1068836 w 1165560"/>
                <a:gd name="connsiteY18" fmla="*/ 394525 h 525147"/>
                <a:gd name="connsiteX19" fmla="*/ 1150116 w 1165560"/>
                <a:gd name="connsiteY19" fmla="*/ 79565 h 52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5560" h="525147">
                  <a:moveTo>
                    <a:pt x="1150116" y="79565"/>
                  </a:moveTo>
                  <a:cubicBezTo>
                    <a:pt x="1095929" y="20298"/>
                    <a:pt x="882569" y="50778"/>
                    <a:pt x="743716" y="38925"/>
                  </a:cubicBezTo>
                  <a:cubicBezTo>
                    <a:pt x="604863" y="27072"/>
                    <a:pt x="438916" y="-18648"/>
                    <a:pt x="316996" y="8445"/>
                  </a:cubicBezTo>
                  <a:cubicBezTo>
                    <a:pt x="195076" y="35538"/>
                    <a:pt x="51143" y="152378"/>
                    <a:pt x="12196" y="201485"/>
                  </a:cubicBezTo>
                  <a:cubicBezTo>
                    <a:pt x="-26751" y="250592"/>
                    <a:pt x="35903" y="314938"/>
                    <a:pt x="83316" y="303085"/>
                  </a:cubicBezTo>
                  <a:cubicBezTo>
                    <a:pt x="130729" y="291232"/>
                    <a:pt x="294983" y="123592"/>
                    <a:pt x="296676" y="130365"/>
                  </a:cubicBezTo>
                  <a:cubicBezTo>
                    <a:pt x="298369" y="137138"/>
                    <a:pt x="113796" y="301392"/>
                    <a:pt x="93476" y="343725"/>
                  </a:cubicBezTo>
                  <a:cubicBezTo>
                    <a:pt x="73156" y="386058"/>
                    <a:pt x="137503" y="397912"/>
                    <a:pt x="174756" y="384365"/>
                  </a:cubicBezTo>
                  <a:cubicBezTo>
                    <a:pt x="212009" y="370818"/>
                    <a:pt x="315303" y="257365"/>
                    <a:pt x="316996" y="262445"/>
                  </a:cubicBezTo>
                  <a:cubicBezTo>
                    <a:pt x="318689" y="267525"/>
                    <a:pt x="196769" y="374205"/>
                    <a:pt x="184916" y="414845"/>
                  </a:cubicBezTo>
                  <a:cubicBezTo>
                    <a:pt x="173063" y="455485"/>
                    <a:pt x="210316" y="489352"/>
                    <a:pt x="245876" y="506285"/>
                  </a:cubicBezTo>
                  <a:cubicBezTo>
                    <a:pt x="281436" y="523218"/>
                    <a:pt x="366103" y="533378"/>
                    <a:pt x="398276" y="516445"/>
                  </a:cubicBezTo>
                  <a:cubicBezTo>
                    <a:pt x="430449" y="499512"/>
                    <a:pt x="447383" y="426698"/>
                    <a:pt x="438916" y="404685"/>
                  </a:cubicBezTo>
                  <a:cubicBezTo>
                    <a:pt x="430449" y="382672"/>
                    <a:pt x="369489" y="379285"/>
                    <a:pt x="347476" y="384365"/>
                  </a:cubicBezTo>
                  <a:cubicBezTo>
                    <a:pt x="325463" y="389445"/>
                    <a:pt x="301756" y="435165"/>
                    <a:pt x="306836" y="435165"/>
                  </a:cubicBezTo>
                  <a:cubicBezTo>
                    <a:pt x="311916" y="435165"/>
                    <a:pt x="333929" y="387752"/>
                    <a:pt x="377956" y="384365"/>
                  </a:cubicBezTo>
                  <a:cubicBezTo>
                    <a:pt x="421983" y="380978"/>
                    <a:pt x="477863" y="409765"/>
                    <a:pt x="570996" y="414845"/>
                  </a:cubicBezTo>
                  <a:cubicBezTo>
                    <a:pt x="664129" y="419925"/>
                    <a:pt x="853783" y="418232"/>
                    <a:pt x="936756" y="414845"/>
                  </a:cubicBezTo>
                  <a:cubicBezTo>
                    <a:pt x="1019729" y="411458"/>
                    <a:pt x="1036663" y="447018"/>
                    <a:pt x="1068836" y="394525"/>
                  </a:cubicBezTo>
                  <a:cubicBezTo>
                    <a:pt x="1101009" y="342032"/>
                    <a:pt x="1204303" y="138832"/>
                    <a:pt x="1150116" y="79565"/>
                  </a:cubicBezTo>
                  <a:close/>
                </a:path>
              </a:pathLst>
            </a:custGeom>
            <a:solidFill>
              <a:srgbClr val="7E5843"/>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56" name="TextBox 2355">
            <a:extLst>
              <a:ext uri="{FF2B5EF4-FFF2-40B4-BE49-F238E27FC236}">
                <a16:creationId xmlns:a16="http://schemas.microsoft.com/office/drawing/2014/main" id="{EBB181CB-4E55-73EA-DFA2-A0E085173C32}"/>
              </a:ext>
            </a:extLst>
          </p:cNvPr>
          <p:cNvSpPr txBox="1"/>
          <p:nvPr/>
        </p:nvSpPr>
        <p:spPr>
          <a:xfrm>
            <a:off x="3806972" y="3813891"/>
            <a:ext cx="2119743" cy="584775"/>
          </a:xfrm>
          <a:prstGeom prst="rect">
            <a:avLst/>
          </a:prstGeom>
          <a:noFill/>
        </p:spPr>
        <p:txBody>
          <a:bodyPr wrap="square" rtlCol="0">
            <a:spAutoFit/>
          </a:bodyPr>
          <a:lstStyle/>
          <a:p>
            <a:pPr algn="just"/>
            <a:r>
              <a:rPr lang="en-US" sz="800" spc="-30" dirty="0"/>
              <a:t>Physicians on the ground are available 24/7 to assist with medical decision making. They can provide checklist support and can help with decision making about diversion.</a:t>
            </a:r>
          </a:p>
        </p:txBody>
      </p:sp>
      <p:grpSp>
        <p:nvGrpSpPr>
          <p:cNvPr id="2358" name="Group 2357">
            <a:extLst>
              <a:ext uri="{FF2B5EF4-FFF2-40B4-BE49-F238E27FC236}">
                <a16:creationId xmlns:a16="http://schemas.microsoft.com/office/drawing/2014/main" id="{568333F1-B256-7EA2-689F-2FF68A063A6F}"/>
              </a:ext>
            </a:extLst>
          </p:cNvPr>
          <p:cNvGrpSpPr/>
          <p:nvPr/>
        </p:nvGrpSpPr>
        <p:grpSpPr>
          <a:xfrm>
            <a:off x="5865302" y="3797663"/>
            <a:ext cx="513497" cy="519064"/>
            <a:chOff x="5889043" y="2848793"/>
            <a:chExt cx="324846" cy="276513"/>
          </a:xfrm>
        </p:grpSpPr>
        <p:sp>
          <p:nvSpPr>
            <p:cNvPr id="2359" name="Oval 2358">
              <a:extLst>
                <a:ext uri="{FF2B5EF4-FFF2-40B4-BE49-F238E27FC236}">
                  <a16:creationId xmlns:a16="http://schemas.microsoft.com/office/drawing/2014/main" id="{EC61F8CB-F314-EB59-09AE-E39780C40977}"/>
                </a:ext>
              </a:extLst>
            </p:cNvPr>
            <p:cNvSpPr/>
            <p:nvPr/>
          </p:nvSpPr>
          <p:spPr>
            <a:xfrm>
              <a:off x="5889043" y="2947890"/>
              <a:ext cx="68377" cy="82914"/>
            </a:xfrm>
            <a:prstGeom prst="ellipse">
              <a:avLst/>
            </a:prstGeom>
            <a:solidFill>
              <a:schemeClr val="tx1">
                <a:lumMod val="65000"/>
                <a:lumOff val="35000"/>
              </a:schemeClr>
            </a:solidFill>
            <a:ln w="6350">
              <a:solidFill>
                <a:schemeClr val="tx1">
                  <a:lumMod val="65000"/>
                  <a:lumOff val="35000"/>
                </a:schemeClr>
              </a:solidFill>
            </a:ln>
            <a:scene3d>
              <a:camera prst="isometricOffAxis1Left"/>
              <a:lightRig rig="threePt" dir="t"/>
            </a:scene3d>
            <a:sp3d>
              <a:bevelT w="19050" h="317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0" name="Oval 2359">
              <a:extLst>
                <a:ext uri="{FF2B5EF4-FFF2-40B4-BE49-F238E27FC236}">
                  <a16:creationId xmlns:a16="http://schemas.microsoft.com/office/drawing/2014/main" id="{1522F71B-2E75-6E37-2250-F67D4C08D7FC}"/>
                </a:ext>
              </a:extLst>
            </p:cNvPr>
            <p:cNvSpPr/>
            <p:nvPr/>
          </p:nvSpPr>
          <p:spPr>
            <a:xfrm>
              <a:off x="6028153" y="2889257"/>
              <a:ext cx="68377" cy="82914"/>
            </a:xfrm>
            <a:prstGeom prst="ellipse">
              <a:avLst/>
            </a:prstGeom>
            <a:solidFill>
              <a:schemeClr val="bg1">
                <a:lumMod val="65000"/>
              </a:schemeClr>
            </a:solidFill>
            <a:ln w="6350">
              <a:solidFill>
                <a:schemeClr val="tx1">
                  <a:lumMod val="65000"/>
                  <a:lumOff val="35000"/>
                </a:schemeClr>
              </a:solidFill>
            </a:ln>
            <a:scene3d>
              <a:camera prst="isometricOffAxis1Left"/>
              <a:lightRig rig="threePt" dir="t"/>
            </a:scene3d>
            <a:sp3d>
              <a:bevelT w="0" h="0"/>
              <a:bevelB w="19050" h="317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1" name="Block Arc 2360">
              <a:extLst>
                <a:ext uri="{FF2B5EF4-FFF2-40B4-BE49-F238E27FC236}">
                  <a16:creationId xmlns:a16="http://schemas.microsoft.com/office/drawing/2014/main" id="{C479BABB-19AF-98CE-0815-CF79CC512A29}"/>
                </a:ext>
              </a:extLst>
            </p:cNvPr>
            <p:cNvSpPr/>
            <p:nvPr/>
          </p:nvSpPr>
          <p:spPr>
            <a:xfrm>
              <a:off x="5917058" y="2848793"/>
              <a:ext cx="177240" cy="154249"/>
            </a:xfrm>
            <a:prstGeom prst="blockArc">
              <a:avLst>
                <a:gd name="adj1" fmla="val 10800000"/>
                <a:gd name="adj2" fmla="val 0"/>
                <a:gd name="adj3" fmla="val 3015"/>
              </a:avLst>
            </a:prstGeom>
            <a:solidFill>
              <a:schemeClr val="bg1">
                <a:lumMod val="65000"/>
              </a:schemeClr>
            </a:solidFill>
            <a:ln>
              <a:solidFill>
                <a:schemeClr val="tx1">
                  <a:lumMod val="65000"/>
                  <a:lumOff val="35000"/>
                </a:schemeClr>
              </a:solidFill>
            </a:ln>
            <a:scene3d>
              <a:camera prst="isometricRightUp"/>
              <a:lightRig rig="threePt" dir="t"/>
            </a:scene3d>
            <a:sp3d extrusionH="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62" name="Block Arc 2361">
              <a:extLst>
                <a:ext uri="{FF2B5EF4-FFF2-40B4-BE49-F238E27FC236}">
                  <a16:creationId xmlns:a16="http://schemas.microsoft.com/office/drawing/2014/main" id="{ACE2819C-F3A9-1482-FE77-C3D22FD88644}"/>
                </a:ext>
              </a:extLst>
            </p:cNvPr>
            <p:cNvSpPr/>
            <p:nvPr/>
          </p:nvSpPr>
          <p:spPr>
            <a:xfrm rot="13873159">
              <a:off x="6048145" y="2959561"/>
              <a:ext cx="177240" cy="154249"/>
            </a:xfrm>
            <a:prstGeom prst="blockArc">
              <a:avLst>
                <a:gd name="adj1" fmla="val 16546743"/>
                <a:gd name="adj2" fmla="val 0"/>
                <a:gd name="adj3" fmla="val 3015"/>
              </a:avLst>
            </a:prstGeom>
            <a:ln>
              <a:solidFill>
                <a:schemeClr val="bg1">
                  <a:lumMod val="75000"/>
                </a:schemeClr>
              </a:solidFill>
            </a:ln>
            <a:scene3d>
              <a:camera prst="isometricRightUp">
                <a:rot lat="21594000" lon="13200000" rev="5400000"/>
              </a:camera>
              <a:lightRig rig="threePt" dir="t"/>
            </a:scene3d>
            <a:sp3d extrusionH="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63" name="Oval 2362">
              <a:extLst>
                <a:ext uri="{FF2B5EF4-FFF2-40B4-BE49-F238E27FC236}">
                  <a16:creationId xmlns:a16="http://schemas.microsoft.com/office/drawing/2014/main" id="{B460187C-3A6F-2D11-15CC-D7DCC61D104B}"/>
                </a:ext>
              </a:extLst>
            </p:cNvPr>
            <p:cNvSpPr/>
            <p:nvPr/>
          </p:nvSpPr>
          <p:spPr>
            <a:xfrm>
              <a:off x="6062399" y="3079259"/>
              <a:ext cx="18288" cy="18288"/>
            </a:xfrm>
            <a:prstGeom prst="ellipse">
              <a:avLst/>
            </a:prstGeom>
            <a:solidFill>
              <a:schemeClr val="tx1"/>
            </a:solidFill>
            <a:ln w="6350">
              <a:solidFill>
                <a:schemeClr val="tx1">
                  <a:lumMod val="65000"/>
                  <a:lumOff val="35000"/>
                </a:schemeClr>
              </a:solidFill>
            </a:ln>
            <a:scene3d>
              <a:camera prst="isometricOffAxis1Left">
                <a:rot lat="1080000" lon="7800000" rev="0"/>
              </a:camera>
              <a:lightRig rig="threePt" dir="t"/>
            </a:scene3d>
            <a:sp3d extrusionH="19050" contourW="6350">
              <a:bevelT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66" name="TextBox 2365">
            <a:extLst>
              <a:ext uri="{FF2B5EF4-FFF2-40B4-BE49-F238E27FC236}">
                <a16:creationId xmlns:a16="http://schemas.microsoft.com/office/drawing/2014/main" id="{EB703E3D-6743-C8BB-0A56-32D7121C1B60}"/>
              </a:ext>
            </a:extLst>
          </p:cNvPr>
          <p:cNvSpPr txBox="1"/>
          <p:nvPr/>
        </p:nvSpPr>
        <p:spPr>
          <a:xfrm>
            <a:off x="-66866" y="2129817"/>
            <a:ext cx="1529509" cy="215444"/>
          </a:xfrm>
          <a:prstGeom prst="rect">
            <a:avLst/>
          </a:prstGeom>
          <a:noFill/>
        </p:spPr>
        <p:txBody>
          <a:bodyPr wrap="square">
            <a:spAutoFit/>
          </a:bodyPr>
          <a:lstStyle/>
          <a:p>
            <a:r>
              <a:rPr lang="en-US" sz="800" b="1" spc="-30" dirty="0">
                <a:effectLst/>
              </a:rPr>
              <a:t>GENERAL APPROACH</a:t>
            </a:r>
            <a:endParaRPr lang="en-US" sz="800" dirty="0"/>
          </a:p>
        </p:txBody>
      </p:sp>
      <p:sp>
        <p:nvSpPr>
          <p:cNvPr id="2367" name="TextBox 2366">
            <a:extLst>
              <a:ext uri="{FF2B5EF4-FFF2-40B4-BE49-F238E27FC236}">
                <a16:creationId xmlns:a16="http://schemas.microsoft.com/office/drawing/2014/main" id="{2D630C15-44E1-8B32-6771-682984C1AEC6}"/>
              </a:ext>
            </a:extLst>
          </p:cNvPr>
          <p:cNvSpPr txBox="1"/>
          <p:nvPr/>
        </p:nvSpPr>
        <p:spPr>
          <a:xfrm>
            <a:off x="-57698" y="2236811"/>
            <a:ext cx="3042102" cy="1077218"/>
          </a:xfrm>
          <a:prstGeom prst="rect">
            <a:avLst/>
          </a:prstGeom>
          <a:noFill/>
        </p:spPr>
        <p:txBody>
          <a:bodyPr wrap="square" rtlCol="0">
            <a:spAutoFit/>
          </a:bodyPr>
          <a:lstStyle/>
          <a:p>
            <a:pPr algn="just"/>
            <a:r>
              <a:rPr lang="en-US" sz="800" b="1" spc="-20" dirty="0"/>
              <a:t>· </a:t>
            </a:r>
            <a:r>
              <a:rPr lang="en-US" sz="800" spc="-30" dirty="0"/>
              <a:t>Identify yourself to crew; be prepared to provide proof of qualifications.</a:t>
            </a:r>
          </a:p>
          <a:p>
            <a:pPr algn="just"/>
            <a:r>
              <a:rPr lang="en-US" sz="800" b="1" spc="-20" dirty="0"/>
              <a:t>· </a:t>
            </a:r>
            <a:r>
              <a:rPr lang="en-US" sz="800" spc="-30" dirty="0"/>
              <a:t>Obtain a history, vital signs, and exam as able. Having the crew clear a row or help move the patient to the galley may be helpful (and provide privacy).</a:t>
            </a:r>
          </a:p>
          <a:p>
            <a:pPr algn="just"/>
            <a:r>
              <a:rPr lang="en-US" sz="800" b="1" spc="-20" dirty="0"/>
              <a:t>· </a:t>
            </a:r>
            <a:r>
              <a:rPr lang="en-US" sz="800" spc="-30" dirty="0"/>
              <a:t>Request the </a:t>
            </a:r>
            <a:r>
              <a:rPr lang="en-US" sz="800" b="1" spc="-30" dirty="0">
                <a:solidFill>
                  <a:schemeClr val="accent1"/>
                </a:solidFill>
              </a:rPr>
              <a:t>medical equipment </a:t>
            </a:r>
            <a:r>
              <a:rPr lang="en-US" sz="800" spc="-30" dirty="0"/>
              <a:t>from the crew &amp; provide treatment. Request </a:t>
            </a:r>
            <a:r>
              <a:rPr lang="en-US" sz="800" b="1" spc="-30" dirty="0">
                <a:solidFill>
                  <a:schemeClr val="accent6"/>
                </a:solidFill>
              </a:rPr>
              <a:t>supplemental O2 </a:t>
            </a:r>
            <a:r>
              <a:rPr lang="en-US" sz="800" spc="-30" dirty="0"/>
              <a:t>and </a:t>
            </a:r>
            <a:r>
              <a:rPr lang="en-US" sz="800" b="1" spc="-30" dirty="0">
                <a:solidFill>
                  <a:schemeClr val="accent2"/>
                </a:solidFill>
              </a:rPr>
              <a:t>AED</a:t>
            </a:r>
            <a:r>
              <a:rPr lang="en-US" sz="800" spc="-30" dirty="0"/>
              <a:t> if necessary.</a:t>
            </a:r>
          </a:p>
          <a:p>
            <a:pPr algn="just"/>
            <a:r>
              <a:rPr lang="en-US" sz="800" b="1" spc="-20" dirty="0"/>
              <a:t>· </a:t>
            </a:r>
            <a:r>
              <a:rPr lang="en-US" sz="800" spc="-30" dirty="0"/>
              <a:t>Confer with </a:t>
            </a:r>
            <a:r>
              <a:rPr lang="en-US" sz="800" b="1" spc="-30" dirty="0">
                <a:solidFill>
                  <a:schemeClr val="tx1">
                    <a:lumMod val="50000"/>
                    <a:lumOff val="50000"/>
                  </a:schemeClr>
                </a:solidFill>
              </a:rPr>
              <a:t>ground-based medical direction </a:t>
            </a:r>
            <a:r>
              <a:rPr lang="en-US" sz="800" spc="-30" dirty="0"/>
              <a:t>if necessary</a:t>
            </a:r>
          </a:p>
          <a:p>
            <a:pPr algn="just"/>
            <a:r>
              <a:rPr lang="en-US" sz="800" b="1" spc="-20" dirty="0"/>
              <a:t>· </a:t>
            </a:r>
            <a:r>
              <a:rPr lang="en-US" sz="800" spc="-30" dirty="0"/>
              <a:t>Inform the crew about recommendations, need for diversion</a:t>
            </a:r>
          </a:p>
          <a:p>
            <a:pPr algn="just"/>
            <a:r>
              <a:rPr lang="en-US" sz="800" b="1" spc="-20" dirty="0"/>
              <a:t>· </a:t>
            </a:r>
            <a:r>
              <a:rPr lang="en-US" sz="800" spc="-30" dirty="0"/>
              <a:t>Document presentation &amp; care provided (there may be specific forms)</a:t>
            </a:r>
          </a:p>
        </p:txBody>
      </p:sp>
      <p:sp>
        <p:nvSpPr>
          <p:cNvPr id="2369" name="TextBox 2368">
            <a:extLst>
              <a:ext uri="{FF2B5EF4-FFF2-40B4-BE49-F238E27FC236}">
                <a16:creationId xmlns:a16="http://schemas.microsoft.com/office/drawing/2014/main" id="{9B56BF26-A55F-7CA3-7935-88565765106E}"/>
              </a:ext>
            </a:extLst>
          </p:cNvPr>
          <p:cNvSpPr txBox="1"/>
          <p:nvPr/>
        </p:nvSpPr>
        <p:spPr>
          <a:xfrm>
            <a:off x="2785456" y="4451695"/>
            <a:ext cx="2768892" cy="2523768"/>
          </a:xfrm>
          <a:prstGeom prst="rect">
            <a:avLst/>
          </a:prstGeom>
          <a:noFill/>
        </p:spPr>
        <p:txBody>
          <a:bodyPr wrap="square">
            <a:spAutoFit/>
          </a:bodyPr>
          <a:lstStyle/>
          <a:p>
            <a:pPr algn="just"/>
            <a:r>
              <a:rPr lang="en-US" sz="800" b="1" dirty="0"/>
              <a:t>Seizure</a:t>
            </a:r>
            <a:r>
              <a:rPr lang="en-US" sz="800" dirty="0"/>
              <a:t> (5%) - if ongoing seizure, administer benzodiazepines IV or PR (if available), if </a:t>
            </a:r>
            <a:r>
              <a:rPr lang="en-US" sz="800" dirty="0" err="1"/>
              <a:t>postical</a:t>
            </a:r>
            <a:r>
              <a:rPr lang="en-US" sz="800" dirty="0"/>
              <a:t> place in lateral position. Check blood glucose &amp; give D50W if hypoglycemic. Confer with ground based medical direction. May require supplemental O2 and airway management.</a:t>
            </a:r>
          </a:p>
          <a:p>
            <a:pPr algn="just"/>
            <a:endParaRPr lang="en-US" sz="200" dirty="0"/>
          </a:p>
          <a:p>
            <a:pPr algn="just"/>
            <a:r>
              <a:rPr lang="en-US" sz="800" b="1" dirty="0"/>
              <a:t>Trauma</a:t>
            </a:r>
            <a:r>
              <a:rPr lang="en-US" sz="800" dirty="0"/>
              <a:t> (5%) – falling luggage &amp; ground level falls are the most common mechanisms. Control hemorrhage with direct pressure. Can improvise splint. Usually does not require diversion. </a:t>
            </a:r>
            <a:endParaRPr lang="en-US" sz="800" b="1" dirty="0"/>
          </a:p>
          <a:p>
            <a:pPr algn="just"/>
            <a:endParaRPr lang="en-US" sz="200" b="1" dirty="0"/>
          </a:p>
          <a:p>
            <a:pPr algn="just"/>
            <a:r>
              <a:rPr lang="en-US" sz="800" b="1" dirty="0"/>
              <a:t>Obstetric emergencies </a:t>
            </a:r>
            <a:r>
              <a:rPr lang="en-US" sz="800" dirty="0"/>
              <a:t>(1%) – if bleeding &lt;1 pad/hr expectant management. If more bleeding or &gt;20 weeks consider diversion.</a:t>
            </a:r>
          </a:p>
          <a:p>
            <a:pPr algn="just"/>
            <a:endParaRPr lang="en-US" sz="200" dirty="0"/>
          </a:p>
          <a:p>
            <a:pPr algn="just"/>
            <a:r>
              <a:rPr lang="en-US" sz="800" b="1" dirty="0"/>
              <a:t>Cardiac arrest </a:t>
            </a:r>
            <a:r>
              <a:rPr lang="en-US" sz="800" dirty="0"/>
              <a:t>(0.2%) – check pulse/breathing and </a:t>
            </a:r>
            <a:r>
              <a:rPr lang="en-US" sz="800" dirty="0" err="1"/>
              <a:t>prompty</a:t>
            </a:r>
            <a:r>
              <a:rPr lang="en-US" sz="800" dirty="0"/>
              <a:t> initiate CPR. Obtain AED and deliver shock if indicated. If additional rescuers are available to perform high quality CPR, consider taking charge of airway management and obtaining IV access. Give epinephrine. Consider reversible causes (see cardiac arrest OnePager). Divert promptly </a:t>
            </a:r>
            <a:r>
              <a:rPr lang="en-US" sz="800" dirty="0">
                <a:hlinkClick r:id="rId23"/>
              </a:rPr>
              <a:t>unless clearly futile</a:t>
            </a:r>
            <a:r>
              <a:rPr lang="en-US" sz="800" dirty="0"/>
              <a:t>.</a:t>
            </a:r>
          </a:p>
          <a:p>
            <a:pPr algn="just"/>
            <a:endParaRPr lang="en-US" sz="800" dirty="0"/>
          </a:p>
        </p:txBody>
      </p:sp>
      <p:sp>
        <p:nvSpPr>
          <p:cNvPr id="2371" name="Freeform 2370">
            <a:extLst>
              <a:ext uri="{FF2B5EF4-FFF2-40B4-BE49-F238E27FC236}">
                <a16:creationId xmlns:a16="http://schemas.microsoft.com/office/drawing/2014/main" id="{2F2E12A2-5E1B-8878-BB41-D3A9B55C6B4D}"/>
              </a:ext>
            </a:extLst>
          </p:cNvPr>
          <p:cNvSpPr/>
          <p:nvPr/>
        </p:nvSpPr>
        <p:spPr>
          <a:xfrm>
            <a:off x="2943367" y="1514901"/>
            <a:ext cx="1232848" cy="1869744"/>
          </a:xfrm>
          <a:custGeom>
            <a:avLst/>
            <a:gdLst>
              <a:gd name="connsiteX0" fmla="*/ 532263 w 1232848"/>
              <a:gd name="connsiteY0" fmla="*/ 0 h 1869744"/>
              <a:gd name="connsiteX1" fmla="*/ 555009 w 1232848"/>
              <a:gd name="connsiteY1" fmla="*/ 109183 h 1869744"/>
              <a:gd name="connsiteX2" fmla="*/ 514066 w 1232848"/>
              <a:gd name="connsiteY2" fmla="*/ 218365 h 1869744"/>
              <a:gd name="connsiteX3" fmla="*/ 477672 w 1232848"/>
              <a:gd name="connsiteY3" fmla="*/ 245660 h 1869744"/>
              <a:gd name="connsiteX4" fmla="*/ 163773 w 1232848"/>
              <a:gd name="connsiteY4" fmla="*/ 345744 h 1869744"/>
              <a:gd name="connsiteX5" fmla="*/ 4549 w 1232848"/>
              <a:gd name="connsiteY5" fmla="*/ 491320 h 1869744"/>
              <a:gd name="connsiteX6" fmla="*/ 0 w 1232848"/>
              <a:gd name="connsiteY6" fmla="*/ 705135 h 1869744"/>
              <a:gd name="connsiteX7" fmla="*/ 13648 w 1232848"/>
              <a:gd name="connsiteY7" fmla="*/ 978090 h 1869744"/>
              <a:gd name="connsiteX8" fmla="*/ 72788 w 1232848"/>
              <a:gd name="connsiteY8" fmla="*/ 1196454 h 1869744"/>
              <a:gd name="connsiteX9" fmla="*/ 1232848 w 1232848"/>
              <a:gd name="connsiteY9" fmla="*/ 1869744 h 186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2848" h="1869744">
                <a:moveTo>
                  <a:pt x="532263" y="0"/>
                </a:moveTo>
                <a:lnTo>
                  <a:pt x="555009" y="109183"/>
                </a:lnTo>
                <a:lnTo>
                  <a:pt x="514066" y="218365"/>
                </a:lnTo>
                <a:lnTo>
                  <a:pt x="477672" y="245660"/>
                </a:lnTo>
                <a:lnTo>
                  <a:pt x="163773" y="345744"/>
                </a:lnTo>
                <a:lnTo>
                  <a:pt x="4549" y="491320"/>
                </a:lnTo>
                <a:cubicBezTo>
                  <a:pt x="3033" y="562592"/>
                  <a:pt x="1516" y="633863"/>
                  <a:pt x="0" y="705135"/>
                </a:cubicBezTo>
                <a:lnTo>
                  <a:pt x="13648" y="978090"/>
                </a:lnTo>
                <a:lnTo>
                  <a:pt x="72788" y="1196454"/>
                </a:lnTo>
                <a:lnTo>
                  <a:pt x="1232848" y="1869744"/>
                </a:lnTo>
              </a:path>
            </a:pathLst>
          </a:cu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2" name="Freeform 2371">
            <a:extLst>
              <a:ext uri="{FF2B5EF4-FFF2-40B4-BE49-F238E27FC236}">
                <a16:creationId xmlns:a16="http://schemas.microsoft.com/office/drawing/2014/main" id="{2976B88D-298A-02FA-F2CC-E746BA3C8AE9}"/>
              </a:ext>
            </a:extLst>
          </p:cNvPr>
          <p:cNvSpPr/>
          <p:nvPr/>
        </p:nvSpPr>
        <p:spPr>
          <a:xfrm>
            <a:off x="2897875" y="1646830"/>
            <a:ext cx="104632" cy="1114567"/>
          </a:xfrm>
          <a:custGeom>
            <a:avLst/>
            <a:gdLst>
              <a:gd name="connsiteX0" fmla="*/ 90985 w 104632"/>
              <a:gd name="connsiteY0" fmla="*/ 0 h 1114567"/>
              <a:gd name="connsiteX1" fmla="*/ 27295 w 104632"/>
              <a:gd name="connsiteY1" fmla="*/ 277504 h 1114567"/>
              <a:gd name="connsiteX2" fmla="*/ 0 w 104632"/>
              <a:gd name="connsiteY2" fmla="*/ 532263 h 1114567"/>
              <a:gd name="connsiteX3" fmla="*/ 22746 w 104632"/>
              <a:gd name="connsiteY3" fmla="*/ 859809 h 1114567"/>
              <a:gd name="connsiteX4" fmla="*/ 104632 w 104632"/>
              <a:gd name="connsiteY4" fmla="*/ 1114567 h 1114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32" h="1114567">
                <a:moveTo>
                  <a:pt x="90985" y="0"/>
                </a:moveTo>
                <a:lnTo>
                  <a:pt x="27295" y="277504"/>
                </a:lnTo>
                <a:lnTo>
                  <a:pt x="0" y="532263"/>
                </a:lnTo>
                <a:lnTo>
                  <a:pt x="22746" y="859809"/>
                </a:lnTo>
                <a:lnTo>
                  <a:pt x="104632" y="1114567"/>
                </a:lnTo>
              </a:path>
            </a:pathLst>
          </a:cu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74" name="Straight Connector 2373">
            <a:extLst>
              <a:ext uri="{FF2B5EF4-FFF2-40B4-BE49-F238E27FC236}">
                <a16:creationId xmlns:a16="http://schemas.microsoft.com/office/drawing/2014/main" id="{F3762EE1-A306-1A5E-1FB3-817299FB46C5}"/>
              </a:ext>
            </a:extLst>
          </p:cNvPr>
          <p:cNvCxnSpPr>
            <a:cxnSpLocks/>
            <a:endCxn id="2371" idx="0"/>
          </p:cNvCxnSpPr>
          <p:nvPr/>
        </p:nvCxnSpPr>
        <p:spPr>
          <a:xfrm flipV="1">
            <a:off x="2984404" y="1514901"/>
            <a:ext cx="491226" cy="1297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76" name="Straight Connector 2375">
            <a:extLst>
              <a:ext uri="{FF2B5EF4-FFF2-40B4-BE49-F238E27FC236}">
                <a16:creationId xmlns:a16="http://schemas.microsoft.com/office/drawing/2014/main" id="{D3771987-DD11-8466-BF6E-D6F06174BF11}"/>
              </a:ext>
            </a:extLst>
          </p:cNvPr>
          <p:cNvCxnSpPr>
            <a:cxnSpLocks/>
          </p:cNvCxnSpPr>
          <p:nvPr/>
        </p:nvCxnSpPr>
        <p:spPr>
          <a:xfrm flipV="1">
            <a:off x="5146550" y="506894"/>
            <a:ext cx="432914" cy="8561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78" name="Rectangle 2377">
            <a:extLst>
              <a:ext uri="{FF2B5EF4-FFF2-40B4-BE49-F238E27FC236}">
                <a16:creationId xmlns:a16="http://schemas.microsoft.com/office/drawing/2014/main" id="{925B70AB-5ECA-F631-D20E-27AA606E96B5}"/>
              </a:ext>
            </a:extLst>
          </p:cNvPr>
          <p:cNvSpPr/>
          <p:nvPr/>
        </p:nvSpPr>
        <p:spPr>
          <a:xfrm>
            <a:off x="6073425" y="2003184"/>
            <a:ext cx="372209" cy="539304"/>
          </a:xfrm>
          <a:prstGeom prst="rect">
            <a:avLst/>
          </a:prstGeom>
          <a:gradFill>
            <a:gsLst>
              <a:gs pos="8000">
                <a:schemeClr val="bg1">
                  <a:alpha val="0"/>
                </a:schemeClr>
              </a:gs>
              <a:gs pos="55000">
                <a:schemeClr val="bg1"/>
              </a:gs>
              <a:gs pos="26000">
                <a:schemeClr val="bg1">
                  <a:alpha val="37008"/>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0" name="Rounded Rectangle 2299">
            <a:extLst>
              <a:ext uri="{FF2B5EF4-FFF2-40B4-BE49-F238E27FC236}">
                <a16:creationId xmlns:a16="http://schemas.microsoft.com/office/drawing/2014/main" id="{C942F038-B253-F3BA-7BE3-9E5DC9EDDE88}"/>
              </a:ext>
            </a:extLst>
          </p:cNvPr>
          <p:cNvSpPr/>
          <p:nvPr/>
        </p:nvSpPr>
        <p:spPr>
          <a:xfrm>
            <a:off x="6315944" y="509643"/>
            <a:ext cx="2795229" cy="2820036"/>
          </a:xfrm>
          <a:prstGeom prst="roundRect">
            <a:avLst>
              <a:gd name="adj" fmla="val 2082"/>
            </a:avLst>
          </a:prstGeom>
          <a:solidFill>
            <a:schemeClr val="accent5">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8" name="TextBox 2287">
            <a:extLst>
              <a:ext uri="{FF2B5EF4-FFF2-40B4-BE49-F238E27FC236}">
                <a16:creationId xmlns:a16="http://schemas.microsoft.com/office/drawing/2014/main" id="{DB059A2D-19D2-A27A-6F61-7408704C4D77}"/>
              </a:ext>
            </a:extLst>
          </p:cNvPr>
          <p:cNvSpPr txBox="1"/>
          <p:nvPr/>
        </p:nvSpPr>
        <p:spPr>
          <a:xfrm>
            <a:off x="6263140" y="466731"/>
            <a:ext cx="2150896" cy="215444"/>
          </a:xfrm>
          <a:prstGeom prst="rect">
            <a:avLst/>
          </a:prstGeom>
          <a:noFill/>
        </p:spPr>
        <p:txBody>
          <a:bodyPr wrap="square">
            <a:spAutoFit/>
          </a:bodyPr>
          <a:lstStyle/>
          <a:p>
            <a:r>
              <a:rPr lang="en-US" sz="800" b="1" spc="-30" dirty="0"/>
              <a:t>EQUIPMENT AVAILABLE IN FLIGHT</a:t>
            </a:r>
            <a:endParaRPr lang="en-US" sz="800" dirty="0"/>
          </a:p>
        </p:txBody>
      </p:sp>
      <p:sp>
        <p:nvSpPr>
          <p:cNvPr id="2292" name="TextBox 2291">
            <a:extLst>
              <a:ext uri="{FF2B5EF4-FFF2-40B4-BE49-F238E27FC236}">
                <a16:creationId xmlns:a16="http://schemas.microsoft.com/office/drawing/2014/main" id="{107DC502-AE51-11A8-7BA0-5A4ED05C5317}"/>
              </a:ext>
            </a:extLst>
          </p:cNvPr>
          <p:cNvSpPr txBox="1"/>
          <p:nvPr/>
        </p:nvSpPr>
        <p:spPr>
          <a:xfrm>
            <a:off x="6261557" y="570590"/>
            <a:ext cx="2945483" cy="2923877"/>
          </a:xfrm>
          <a:prstGeom prst="rect">
            <a:avLst/>
          </a:prstGeom>
          <a:noFill/>
        </p:spPr>
        <p:txBody>
          <a:bodyPr wrap="square" rtlCol="0">
            <a:spAutoFit/>
          </a:bodyPr>
          <a:lstStyle/>
          <a:p>
            <a:r>
              <a:rPr lang="en-US" sz="800" spc="-40" dirty="0"/>
              <a:t>Supplemental oxygen is available, but flow rates may be limited (2-4 lpm). </a:t>
            </a:r>
            <a:r>
              <a:rPr lang="en-US" sz="800" spc="-30" dirty="0"/>
              <a:t>Aircraft w ≥30 passengers are </a:t>
            </a:r>
            <a:r>
              <a:rPr lang="en-US" sz="800" b="1" i="1" spc="-30" dirty="0"/>
              <a:t>required</a:t>
            </a:r>
            <a:r>
              <a:rPr lang="en-US" sz="800" spc="-30" dirty="0"/>
              <a:t> by the FAA to have an </a:t>
            </a:r>
            <a:r>
              <a:rPr lang="en-US" sz="800" b="1" spc="-30" dirty="0"/>
              <a:t>AED</a:t>
            </a:r>
            <a:r>
              <a:rPr lang="en-US" sz="800" spc="-30" dirty="0"/>
              <a:t> &amp; </a:t>
            </a:r>
            <a:r>
              <a:rPr lang="en-US" sz="800" u="sng" spc="-30" dirty="0"/>
              <a:t>basic</a:t>
            </a:r>
            <a:r>
              <a:rPr lang="en-US" sz="800" b="1" spc="-30" dirty="0"/>
              <a:t> </a:t>
            </a:r>
            <a:r>
              <a:rPr lang="en-US" sz="800" b="1" spc="-30" dirty="0">
                <a:hlinkClick r:id="rId4"/>
              </a:rPr>
              <a:t>medical kit </a:t>
            </a:r>
            <a:r>
              <a:rPr lang="en-US" sz="800" spc="-30" dirty="0"/>
              <a:t>including:</a:t>
            </a:r>
          </a:p>
          <a:p>
            <a:r>
              <a:rPr lang="en-US" sz="800" b="1" spc="-30" dirty="0"/>
              <a:t>· Airway</a:t>
            </a:r>
            <a:r>
              <a:rPr lang="en-US" sz="800" spc="-30" dirty="0"/>
              <a:t>: BVM, CPR mask, OPAs</a:t>
            </a:r>
          </a:p>
          <a:p>
            <a:r>
              <a:rPr lang="en-US" sz="800" b="1" spc="-30" dirty="0"/>
              <a:t>· Assessment</a:t>
            </a:r>
            <a:r>
              <a:rPr lang="en-US" sz="800" spc="-30" dirty="0"/>
              <a:t>: stethoscope, sphygmomanometer</a:t>
            </a:r>
          </a:p>
          <a:p>
            <a:r>
              <a:rPr lang="en-US" sz="800" b="1" spc="-30" dirty="0"/>
              <a:t>· IV start kit</a:t>
            </a:r>
            <a:r>
              <a:rPr lang="en-US" sz="800" spc="-30" dirty="0"/>
              <a:t>: syringes, needles, tourniquet, dressing/tape</a:t>
            </a:r>
          </a:p>
          <a:p>
            <a:r>
              <a:rPr lang="en-US" sz="800" b="1" spc="-30" dirty="0"/>
              <a:t>· Medications</a:t>
            </a:r>
            <a:r>
              <a:rPr lang="en-US" sz="800" spc="-30" dirty="0"/>
              <a:t>: epinephrine, </a:t>
            </a:r>
            <a:r>
              <a:rPr lang="en-US" sz="800" spc="-30" dirty="0">
                <a:sym typeface="Wingdings" pitchFamily="2" charset="2"/>
              </a:rPr>
              <a:t>lidocaine, atropine, antihistamine, aspirin, bronchodilator (albuterol), dextrose (D50W), nitroglycerin, non-opioid analgesics (acetaminophen, ketorolac) </a:t>
            </a:r>
            <a:endParaRPr lang="en-US" sz="800" spc="-30" dirty="0"/>
          </a:p>
          <a:p>
            <a:r>
              <a:rPr lang="en-US" sz="800" b="1" spc="-30" dirty="0"/>
              <a:t>· Note: </a:t>
            </a:r>
            <a:r>
              <a:rPr lang="en-US" sz="800" spc="-30" dirty="0"/>
              <a:t>Epinephrine is usually </a:t>
            </a:r>
            <a:r>
              <a:rPr lang="en-US" sz="800" b="1" u="sng" spc="-30" dirty="0"/>
              <a:t>not</a:t>
            </a:r>
            <a:r>
              <a:rPr lang="en-US" sz="800" spc="-30" dirty="0"/>
              <a:t> supplied in auto-injectors. </a:t>
            </a:r>
          </a:p>
          <a:p>
            <a:r>
              <a:rPr lang="en-US" sz="800" spc="-40" dirty="0"/>
              <a:t>    </a:t>
            </a:r>
            <a:r>
              <a:rPr lang="en-US" sz="800" b="1" spc="-40" dirty="0"/>
              <a:t>· </a:t>
            </a:r>
            <a:r>
              <a:rPr lang="en-US" sz="800" spc="-40" dirty="0"/>
              <a:t>For anaphylaxis </a:t>
            </a:r>
            <a:r>
              <a:rPr lang="en-US" sz="800" spc="-40" dirty="0">
                <a:sym typeface="Wingdings" pitchFamily="2" charset="2"/>
              </a:rPr>
              <a:t> 0.3 mL SQ/IM = 0.3 mg of 1:1,000 (e.g. 1 mg in 1 mL)</a:t>
            </a:r>
            <a:endParaRPr lang="en-US" sz="800" spc="-40" dirty="0"/>
          </a:p>
          <a:p>
            <a:r>
              <a:rPr lang="en-US" sz="800" b="1" spc="-40" dirty="0"/>
              <a:t>    · </a:t>
            </a:r>
            <a:r>
              <a:rPr lang="en-US" sz="800" spc="-40" dirty="0"/>
              <a:t>For ACLS </a:t>
            </a:r>
            <a:r>
              <a:rPr lang="en-US" sz="800" spc="-40" dirty="0">
                <a:sym typeface="Wingdings" pitchFamily="2" charset="2"/>
              </a:rPr>
              <a:t> 10 ml IV = 1 mg of 1:10,000 epi (e.g. 1 mg in 10 mL)</a:t>
            </a:r>
          </a:p>
          <a:p>
            <a:endParaRPr lang="en-US" sz="200" spc="-30" dirty="0">
              <a:sym typeface="Wingdings" pitchFamily="2" charset="2"/>
            </a:endParaRPr>
          </a:p>
          <a:p>
            <a:r>
              <a:rPr lang="en-US" sz="800" spc="-40" dirty="0">
                <a:sym typeface="Wingdings" pitchFamily="2" charset="2"/>
              </a:rPr>
              <a:t>Some aircraft voluntarily carry </a:t>
            </a:r>
            <a:r>
              <a:rPr lang="en-US" sz="800" u="sng" spc="-40" dirty="0">
                <a:sym typeface="Wingdings" pitchFamily="2" charset="2"/>
              </a:rPr>
              <a:t>enhanced</a:t>
            </a:r>
            <a:r>
              <a:rPr lang="en-US" sz="800" spc="-40" dirty="0">
                <a:sym typeface="Wingdings" pitchFamily="2" charset="2"/>
              </a:rPr>
              <a:t> </a:t>
            </a:r>
            <a:r>
              <a:rPr lang="en-US" sz="800" b="1" spc="-40" dirty="0">
                <a:sym typeface="Wingdings" pitchFamily="2" charset="2"/>
                <a:hlinkClick r:id="rId24"/>
              </a:rPr>
              <a:t>medical kits</a:t>
            </a:r>
            <a:r>
              <a:rPr lang="en-US" sz="800" spc="-40" dirty="0">
                <a:sym typeface="Wingdings" pitchFamily="2" charset="2"/>
              </a:rPr>
              <a:t>, which </a:t>
            </a:r>
            <a:r>
              <a:rPr lang="en-US" sz="800" b="1" i="1" spc="-40" dirty="0">
                <a:sym typeface="Wingdings" pitchFamily="2" charset="2"/>
              </a:rPr>
              <a:t>may</a:t>
            </a:r>
            <a:r>
              <a:rPr lang="en-US" sz="800" spc="-40" dirty="0">
                <a:sym typeface="Wingdings" pitchFamily="2" charset="2"/>
              </a:rPr>
              <a:t> contain:</a:t>
            </a:r>
          </a:p>
          <a:p>
            <a:r>
              <a:rPr lang="en-US" sz="800" b="1" spc="-30" dirty="0"/>
              <a:t>· </a:t>
            </a:r>
            <a:r>
              <a:rPr lang="en-US" sz="800" b="1" spc="-30" dirty="0">
                <a:sym typeface="Wingdings" pitchFamily="2" charset="2"/>
              </a:rPr>
              <a:t>Advanced airway</a:t>
            </a:r>
            <a:r>
              <a:rPr lang="en-US" sz="800" spc="-30" dirty="0">
                <a:sym typeface="Wingdings" pitchFamily="2" charset="2"/>
              </a:rPr>
              <a:t>: laryngoscope, ET tubes, Magill forceps</a:t>
            </a:r>
          </a:p>
          <a:p>
            <a:r>
              <a:rPr lang="en-US" sz="800" b="1" spc="-30" dirty="0"/>
              <a:t>· Assessment: </a:t>
            </a:r>
            <a:r>
              <a:rPr lang="en-US" sz="800" spc="-30" dirty="0">
                <a:sym typeface="Wingdings" pitchFamily="2" charset="2"/>
              </a:rPr>
              <a:t>Thermometer/glucometer/pulse oximeter</a:t>
            </a:r>
          </a:p>
          <a:p>
            <a:r>
              <a:rPr lang="en-US" sz="800" b="1" spc="-30" dirty="0"/>
              <a:t>· </a:t>
            </a:r>
            <a:r>
              <a:rPr lang="en-US" sz="800" spc="-30" dirty="0">
                <a:sym typeface="Wingdings" pitchFamily="2" charset="2"/>
              </a:rPr>
              <a:t>Additional </a:t>
            </a:r>
            <a:r>
              <a:rPr lang="en-US" sz="800" b="1" spc="-30" dirty="0">
                <a:sym typeface="Wingdings" pitchFamily="2" charset="2"/>
              </a:rPr>
              <a:t>medications</a:t>
            </a:r>
            <a:r>
              <a:rPr lang="en-US" sz="800" spc="-30" dirty="0">
                <a:sym typeface="Wingdings" pitchFamily="2" charset="2"/>
              </a:rPr>
              <a:t>: (highly variable depending on country/airline) </a:t>
            </a:r>
          </a:p>
          <a:p>
            <a:r>
              <a:rPr lang="en-US" sz="800" spc="-30" dirty="0">
                <a:sym typeface="Wingdings" pitchFamily="2" charset="2"/>
              </a:rPr>
              <a:t>       </a:t>
            </a:r>
            <a:r>
              <a:rPr lang="en-US" sz="800" b="1" spc="-30" dirty="0"/>
              <a:t>· </a:t>
            </a:r>
            <a:r>
              <a:rPr lang="en-US" sz="800" spc="-30" dirty="0">
                <a:sym typeface="Wingdings" pitchFamily="2" charset="2"/>
              </a:rPr>
              <a:t>Antidotes: naloxone</a:t>
            </a:r>
          </a:p>
          <a:p>
            <a:r>
              <a:rPr lang="en-US" sz="800" spc="-30" dirty="0">
                <a:sym typeface="Wingdings" pitchFamily="2" charset="2"/>
              </a:rPr>
              <a:t>       </a:t>
            </a:r>
            <a:r>
              <a:rPr lang="en-US" sz="800" b="1" spc="-30" dirty="0"/>
              <a:t>· </a:t>
            </a:r>
            <a:r>
              <a:rPr lang="en-US" sz="800" spc="-30" dirty="0">
                <a:sym typeface="Wingdings" pitchFamily="2" charset="2"/>
              </a:rPr>
              <a:t>CV meds: amiodarone, digoxin, furosemide, metoprolol</a:t>
            </a:r>
          </a:p>
          <a:p>
            <a:r>
              <a:rPr lang="en-US" sz="800" b="1" spc="-30" dirty="0"/>
              <a:t>       · </a:t>
            </a:r>
            <a:r>
              <a:rPr lang="en-US" sz="800" spc="-30" dirty="0">
                <a:sym typeface="Wingdings" pitchFamily="2" charset="2"/>
              </a:rPr>
              <a:t>GI meds: ondansetron, metoclopramide, loperamide, antacids</a:t>
            </a:r>
          </a:p>
          <a:p>
            <a:r>
              <a:rPr lang="en-US" sz="800" b="1" spc="-30" dirty="0"/>
              <a:t>       · </a:t>
            </a:r>
            <a:r>
              <a:rPr lang="en-US" sz="800" spc="-30" dirty="0">
                <a:sym typeface="Wingdings" pitchFamily="2" charset="2"/>
              </a:rPr>
              <a:t>Motion sickness: meclizine, scopolamine</a:t>
            </a:r>
          </a:p>
          <a:p>
            <a:r>
              <a:rPr lang="en-US" sz="800" b="1" spc="-30" dirty="0"/>
              <a:t>       · </a:t>
            </a:r>
            <a:r>
              <a:rPr lang="en-US" sz="800" spc="-30" dirty="0">
                <a:sym typeface="Wingdings" pitchFamily="2" charset="2"/>
              </a:rPr>
              <a:t>Corticosteroids: dexamethasone, prednisone</a:t>
            </a:r>
          </a:p>
          <a:p>
            <a:r>
              <a:rPr lang="en-US" sz="800" b="1" spc="-30" dirty="0"/>
              <a:t>       · </a:t>
            </a:r>
            <a:r>
              <a:rPr lang="en-US" sz="800" spc="-30" dirty="0"/>
              <a:t>Neuro/psych: diazepam, midazolam, haloperidol</a:t>
            </a:r>
            <a:endParaRPr lang="en-US" sz="800" spc="-30" dirty="0">
              <a:sym typeface="Wingdings" pitchFamily="2" charset="2"/>
            </a:endParaRPr>
          </a:p>
        </p:txBody>
      </p:sp>
    </p:spTree>
    <p:extLst>
      <p:ext uri="{BB962C8B-B14F-4D97-AF65-F5344CB8AC3E}">
        <p14:creationId xmlns:p14="http://schemas.microsoft.com/office/powerpoint/2010/main" val="9919316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1903</TotalTime>
  <Words>1554</Words>
  <Application>Microsoft Macintosh PowerPoint</Application>
  <PresentationFormat>Letter Paper (8.5x11 in)</PresentationFormat>
  <Paragraphs>91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1979 Dot Matrix</vt:lpstr>
      <vt:lpstr>Arial</vt:lpstr>
      <vt:lpstr>Calibri</vt:lpstr>
      <vt:lpstr>Calibri Light</vt:lpstr>
      <vt:lpstr>Corbel</vt:lpstr>
      <vt:lpstr>Futura Condensed Medium</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Mark</dc:creator>
  <cp:lastModifiedBy>Nick Mark</cp:lastModifiedBy>
  <cp:revision>16</cp:revision>
  <cp:lastPrinted>2023-10-15T00:35:19Z</cp:lastPrinted>
  <dcterms:created xsi:type="dcterms:W3CDTF">2023-10-13T19:38:54Z</dcterms:created>
  <dcterms:modified xsi:type="dcterms:W3CDTF">2023-10-15T03:22:00Z</dcterms:modified>
</cp:coreProperties>
</file>