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  <a:srgbClr val="DB8883"/>
    <a:srgbClr val="BCA1B5"/>
    <a:srgbClr val="A6B4DB"/>
    <a:srgbClr val="7D9AD5"/>
    <a:srgbClr val="FFF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5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4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8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7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2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1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7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8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3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3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C746E-9576-F044-B590-EE7ACDCC0F72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0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chrane.org/CD006056/EMERG_weaning-mechanical-ventilation-using-pressure-support-or-t-tube-spontaneous-breathing-trial" TargetMode="External"/><Relationship Id="rId3" Type="http://schemas.openxmlformats.org/officeDocument/2006/relationships/image" Target="../media/image2.tiff"/><Relationship Id="rId7" Type="http://schemas.openxmlformats.org/officeDocument/2006/relationships/hyperlink" Target="https://www.ncbi.nlm.nih.gov/pmc/articles/PMC6457606/" TargetMode="External"/><Relationship Id="rId12" Type="http://schemas.openxmlformats.org/officeDocument/2006/relationships/hyperlink" Target="http://rc.rcjournal.com/content/respcare/52/3/301.full.pdf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nepagericu.com/" TargetMode="External"/><Relationship Id="rId11" Type="http://schemas.openxmlformats.org/officeDocument/2006/relationships/hyperlink" Target="http://rc.rcjournal.com/content/57/2/282" TargetMode="External"/><Relationship Id="rId5" Type="http://schemas.openxmlformats.org/officeDocument/2006/relationships/hyperlink" Target="http://www.ardsnet.org/files/ventilator_protocol_2008-07.pdf" TargetMode="External"/><Relationship Id="rId10" Type="http://schemas.openxmlformats.org/officeDocument/2006/relationships/hyperlink" Target="https://www.ncbi.nlm.nih.gov/pmc/articles/PMC2732103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ncbi.nlm.nih.gov/pubmed/185934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3956694" y="28626"/>
            <a:ext cx="1292293" cy="26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by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4143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>
                <a:latin typeface="Corbel" panose="020B0503020204020204" pitchFamily="34" charset="0"/>
              </a:rPr>
              <a:t>overview of ventilator modes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5978" y="-5276"/>
            <a:ext cx="968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</a:t>
            </a:r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nickmmark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567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319" y="227319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graphicFrame>
        <p:nvGraphicFramePr>
          <p:cNvPr id="151" name="Table 150">
            <a:extLst>
              <a:ext uri="{FF2B5EF4-FFF2-40B4-BE49-F238E27FC236}">
                <a16:creationId xmlns:a16="http://schemas.microsoft.com/office/drawing/2014/main" id="{F4139E7C-67C3-1244-B564-F075AFE7B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800146"/>
              </p:ext>
            </p:extLst>
          </p:nvPr>
        </p:nvGraphicFramePr>
        <p:xfrm>
          <a:off x="6841" y="2331614"/>
          <a:ext cx="9130318" cy="4508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479">
                  <a:extLst>
                    <a:ext uri="{9D8B030D-6E8A-4147-A177-3AD203B41FA5}">
                      <a16:colId xmlns:a16="http://schemas.microsoft.com/office/drawing/2014/main" val="125666685"/>
                    </a:ext>
                  </a:extLst>
                </a:gridCol>
                <a:gridCol w="2209428">
                  <a:extLst>
                    <a:ext uri="{9D8B030D-6E8A-4147-A177-3AD203B41FA5}">
                      <a16:colId xmlns:a16="http://schemas.microsoft.com/office/drawing/2014/main" val="4148399970"/>
                    </a:ext>
                  </a:extLst>
                </a:gridCol>
                <a:gridCol w="1587606">
                  <a:extLst>
                    <a:ext uri="{9D8B030D-6E8A-4147-A177-3AD203B41FA5}">
                      <a16:colId xmlns:a16="http://schemas.microsoft.com/office/drawing/2014/main" val="1021736161"/>
                    </a:ext>
                  </a:extLst>
                </a:gridCol>
                <a:gridCol w="1079613">
                  <a:extLst>
                    <a:ext uri="{9D8B030D-6E8A-4147-A177-3AD203B41FA5}">
                      <a16:colId xmlns:a16="http://schemas.microsoft.com/office/drawing/2014/main" val="2480232709"/>
                    </a:ext>
                  </a:extLst>
                </a:gridCol>
                <a:gridCol w="2615610">
                  <a:extLst>
                    <a:ext uri="{9D8B030D-6E8A-4147-A177-3AD203B41FA5}">
                      <a16:colId xmlns:a16="http://schemas.microsoft.com/office/drawing/2014/main" val="2814221667"/>
                    </a:ext>
                  </a:extLst>
                </a:gridCol>
                <a:gridCol w="588582">
                  <a:extLst>
                    <a:ext uri="{9D8B030D-6E8A-4147-A177-3AD203B41FA5}">
                      <a16:colId xmlns:a16="http://schemas.microsoft.com/office/drawing/2014/main" val="10468117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Pro’s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Con’s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Major settings / 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Monitor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207985"/>
                  </a:ext>
                </a:extLst>
              </a:tr>
              <a:tr h="26765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VC</a:t>
                      </a:r>
                    </a:p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Volume Control</a:t>
                      </a:r>
                    </a:p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(a.k.a. assist control volume)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Every breath delivered (mandatory and patient triggered) are all the same set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Good general-purpose mode; Ensures a minimum MV is achieved. Good mode for lung protective ventilation (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hlinkClick r:id="rId5"/>
                        </a:rPr>
                        <a:t>LPV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Requires you to monitor pressures to avoid barotrauma.</a:t>
                      </a:r>
                    </a:p>
                    <a:p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(See my </a:t>
                      </a:r>
                      <a:r>
                        <a:rPr lang="en-US" sz="800" i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hlinkClick r:id="rId6"/>
                        </a:rPr>
                        <a:t>OnePager</a:t>
                      </a:r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on ARDS for details.)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/>
                          </a:solidFill>
                        </a:rPr>
                        <a:t>RR, TV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PEEP, FIO2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Pressures (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Ppeak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Pplat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417200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 – time/pressure/flow, C – volume, L – volume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accent6"/>
                          </a:solidFill>
                        </a:rPr>
                        <a:t>12 bpm, 450cc</a:t>
                      </a:r>
                      <a:r>
                        <a:rPr lang="en-US" sz="900" b="1" dirty="0">
                          <a:solidFill>
                            <a:schemeClr val="accent1"/>
                          </a:solidFill>
                        </a:rPr>
                        <a:t>, +8, 60%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202500"/>
                  </a:ext>
                </a:extLst>
              </a:tr>
              <a:tr h="252016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PC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Pressure Control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(a.k.a. assist control pressure)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Every breath delivered (time &amp; patient) are a set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pressure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for a set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Good for limiting pressure; may be more comfortable for select patients. Also can be used for LPV (no difference in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hlinkClick r:id="rId7"/>
                        </a:rPr>
                        <a:t>mortality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Requires you to monitor volumes to avoid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volutrauma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or hypoventilation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</a:rPr>
                        <a:t>RR, IP, T</a:t>
                      </a:r>
                      <a:r>
                        <a:rPr lang="en-US" sz="1200" b="1" baseline="-25000" dirty="0">
                          <a:solidFill>
                            <a:schemeClr val="accent6"/>
                          </a:solidFill>
                        </a:rPr>
                        <a:t>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b="1" dirty="0">
                          <a:solidFill>
                            <a:schemeClr val="accent6"/>
                          </a:solidFill>
                        </a:rPr>
                        <a:t>Risetime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PEEP, FIO2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Volumes (TV, MV)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753467"/>
                  </a:ext>
                </a:extLst>
              </a:tr>
              <a:tr h="118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</a:rPr>
                        <a:t>12 bpm, 25 cmH</a:t>
                      </a:r>
                      <a:r>
                        <a:rPr lang="en-US" sz="900" b="1" baseline="-25000" dirty="0">
                          <a:solidFill>
                            <a:schemeClr val="accent6"/>
                          </a:solidFill>
                        </a:rPr>
                        <a:t>2</a:t>
                      </a:r>
                      <a:r>
                        <a:rPr lang="en-US" sz="900" b="1" dirty="0">
                          <a:solidFill>
                            <a:schemeClr val="accent6"/>
                          </a:solidFill>
                        </a:rPr>
                        <a:t>O, 0.9 sec, 0.15 sec</a:t>
                      </a:r>
                      <a:r>
                        <a:rPr lang="en-US" sz="900" b="1" dirty="0">
                          <a:solidFill>
                            <a:schemeClr val="accent1"/>
                          </a:solidFill>
                        </a:rPr>
                        <a:t>, +8, 60%</a:t>
                      </a:r>
                      <a:endParaRPr lang="en-U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568838"/>
                  </a:ext>
                </a:extLst>
              </a:tr>
              <a:tr h="305759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 - time/pressure/flow, C – time, L - pressure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</a:rPr>
                        <a:t>12 bpm, 25 cmH</a:t>
                      </a:r>
                      <a:r>
                        <a:rPr lang="en-US" sz="900" b="1" baseline="-25000" dirty="0">
                          <a:solidFill>
                            <a:schemeClr val="accent6"/>
                          </a:solidFill>
                        </a:rPr>
                        <a:t>2</a:t>
                      </a:r>
                      <a:r>
                        <a:rPr lang="en-US" sz="900" b="1" dirty="0">
                          <a:solidFill>
                            <a:schemeClr val="accent6"/>
                          </a:solidFill>
                        </a:rPr>
                        <a:t>O, 0.9 sec, 0.15 sec</a:t>
                      </a:r>
                      <a:r>
                        <a:rPr lang="en-US" sz="900" b="1" dirty="0">
                          <a:solidFill>
                            <a:schemeClr val="accent1"/>
                          </a:solidFill>
                        </a:rPr>
                        <a:t>, +8, 60%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1600853"/>
                  </a:ext>
                </a:extLst>
              </a:tr>
              <a:tr h="33189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PRVC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Pressure Regulated Volume Control</a:t>
                      </a:r>
                    </a:p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(a.k.a. VC+)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0000">
                          <a:schemeClr val="accent2">
                            <a:lumMod val="20000"/>
                            <a:lumOff val="80000"/>
                          </a:schemeClr>
                        </a:gs>
                        <a:gs pos="51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336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i="1" dirty="0">
                          <a:solidFill>
                            <a:schemeClr val="tx1"/>
                          </a:solidFill>
                        </a:rPr>
                        <a:t>Hybrid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PC mode that dynamically changes inspiratory pressure to deliver a desired volume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Guarantees TV but delivers pressure-controlled breaths; (e.g. low risk of causing VILI), which potentially may be more comfortable for patients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In patients who are struggling to breath the machine will provide less support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/>
                          </a:solidFill>
                        </a:rPr>
                        <a:t>RR, TV, T</a:t>
                      </a:r>
                      <a:r>
                        <a:rPr lang="en-US" sz="1200" b="1" baseline="-25000" dirty="0">
                          <a:solidFill>
                            <a:schemeClr val="accent6"/>
                          </a:solidFill>
                        </a:rPr>
                        <a:t>I</a:t>
                      </a:r>
                      <a:r>
                        <a:rPr lang="en-US" sz="1200" b="1" dirty="0">
                          <a:solidFill>
                            <a:schemeClr val="accent6"/>
                          </a:solidFill>
                        </a:rPr>
                        <a:t>, Risetime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chemeClr val="accent6"/>
                          </a:solidFill>
                        </a:rPr>
                        <a:t>P</a:t>
                      </a:r>
                      <a:r>
                        <a:rPr lang="en-US" sz="1200" b="1" baseline="-25000" dirty="0" err="1">
                          <a:solidFill>
                            <a:schemeClr val="accent6"/>
                          </a:solidFill>
                        </a:rPr>
                        <a:t>max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PEEP, FIO2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Pressures &amp; volumes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031212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 - time/pressure/flow, C – volume, L - volume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accent6"/>
                          </a:solidFill>
                        </a:rPr>
                        <a:t>12 bpm, 450cc, 0.9 sec, 0.15 sec, 30 cmH</a:t>
                      </a:r>
                      <a:r>
                        <a:rPr lang="en-US" sz="900" b="1" baseline="-25000" dirty="0">
                          <a:solidFill>
                            <a:schemeClr val="accent6"/>
                          </a:solidFill>
                        </a:rPr>
                        <a:t>2</a:t>
                      </a:r>
                      <a:r>
                        <a:rPr lang="en-US" sz="900" b="1" dirty="0">
                          <a:solidFill>
                            <a:schemeClr val="accent6"/>
                          </a:solidFill>
                        </a:rPr>
                        <a:t>O</a:t>
                      </a:r>
                      <a:r>
                        <a:rPr lang="en-US" sz="900" b="1" dirty="0">
                          <a:solidFill>
                            <a:schemeClr val="accent1"/>
                          </a:solidFill>
                        </a:rPr>
                        <a:t>, +8,60%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92247"/>
                  </a:ext>
                </a:extLst>
              </a:tr>
              <a:tr h="18751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SIMV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Synchronous Intermittent Mandatory Ventilation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Delivers mandatory breaths with a fixed volume but patient </a:t>
                      </a:r>
                      <a:r>
                        <a:rPr lang="en-US" sz="800" b="1" u="sng" dirty="0">
                          <a:solidFill>
                            <a:schemeClr val="tx1"/>
                          </a:solidFill>
                        </a:rPr>
                        <a:t>can’t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trigger (patient breaths are not the same as mandatory breaths); can use 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May be useful for patients with hiccups to avoid alkalemia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Seldom used; not effective for weaning; often found to be uncomfortable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/>
                          </a:solidFill>
                        </a:rPr>
                        <a:t>RR, TV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PEEP, FIO2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Pressure (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Ppeak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Pplat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218794"/>
                  </a:ext>
                </a:extLst>
              </a:tr>
              <a:tr h="253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 – time , C – volume, L - volume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accent6"/>
                          </a:solidFill>
                        </a:rPr>
                        <a:t>12 bpm, 450 cc</a:t>
                      </a:r>
                      <a:r>
                        <a:rPr lang="en-US" sz="900" b="1" dirty="0">
                          <a:solidFill>
                            <a:schemeClr val="accent1"/>
                          </a:solidFill>
                        </a:rPr>
                        <a:t>, +8, 60%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864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Pressure Support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u="sng" dirty="0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breaths are patient initiated; ventilation determined solely by patient (no backup rate).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hlinkClick r:id="rId8"/>
                        </a:rPr>
                        <a:t>Ideal weaning mode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(used in SBTs and for prolonged periods);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hlinkClick r:id="rId9"/>
                        </a:rPr>
                        <a:t>most comfortable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because it allows patient to control ventilation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Does not guarantee a rate; need to monitor to ensure adequate ventilation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/>
                          </a:solidFill>
                        </a:rPr>
                        <a:t>PS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PEEP, FiO2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Volumes (TV, MV)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920436"/>
                  </a:ext>
                </a:extLst>
              </a:tr>
              <a:tr h="209770"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 – pressure/flow, C – flow, L - pressure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</a:rPr>
                        <a:t>+10</a:t>
                      </a:r>
                      <a:r>
                        <a:rPr lang="en-US" sz="900" b="1" dirty="0">
                          <a:solidFill>
                            <a:schemeClr val="accent1"/>
                          </a:solidFill>
                        </a:rPr>
                        <a:t>, +5, 40%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228707"/>
                  </a:ext>
                </a:extLst>
              </a:tr>
              <a:tr h="300655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APRV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Airway Pressure Release Ventilation</a:t>
                      </a:r>
                    </a:p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(a.k.a. Bi-Vent)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Inverse ratio ventilation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(e.g. I time &gt; E time) that allows patient to breath spontaneously; can combine w/ PS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Great for ARDS patients who are spontaneously breathing (e.g. not on NMB); </a:t>
                      </a:r>
                      <a:r>
                        <a:rPr lang="en-US" sz="800" i="1" dirty="0">
                          <a:solidFill>
                            <a:schemeClr val="tx1"/>
                          </a:solidFill>
                          <a:hlinkClick r:id="rId10"/>
                        </a:rPr>
                        <a:t>may improve comfort &amp; oxygenation</a:t>
                      </a:r>
                      <a:r>
                        <a:rPr lang="en-US" sz="800" i="1" dirty="0">
                          <a:solidFill>
                            <a:schemeClr val="tx1"/>
                          </a:solidFill>
                        </a:rPr>
                        <a:t> (but </a:t>
                      </a:r>
                      <a:r>
                        <a:rPr lang="en-US" sz="800" i="1" dirty="0">
                          <a:solidFill>
                            <a:schemeClr val="tx1"/>
                          </a:solidFill>
                          <a:hlinkClick r:id="rId11"/>
                        </a:rPr>
                        <a:t>no mortality benefit</a:t>
                      </a:r>
                      <a:r>
                        <a:rPr lang="en-US" sz="800" i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Complex mode/settings; Risk of VILI if settings are done improperly; doesn’t make sense if on NMB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/>
                          </a:solidFill>
                        </a:rPr>
                        <a:t>T</a:t>
                      </a:r>
                      <a:r>
                        <a:rPr lang="en-US" sz="1200" b="1" baseline="-25000" dirty="0" err="1">
                          <a:solidFill>
                            <a:schemeClr val="accent6"/>
                          </a:solidFill>
                        </a:rPr>
                        <a:t>High</a:t>
                      </a:r>
                      <a:r>
                        <a:rPr lang="en-US" sz="1200" b="1" dirty="0">
                          <a:solidFill>
                            <a:schemeClr val="accent6"/>
                          </a:solidFill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chemeClr val="accent6"/>
                          </a:solidFill>
                        </a:rPr>
                        <a:t>T</a:t>
                      </a:r>
                      <a:r>
                        <a:rPr lang="en-US" sz="1200" b="1" baseline="-25000" dirty="0" err="1">
                          <a:solidFill>
                            <a:schemeClr val="accent6"/>
                          </a:solidFill>
                        </a:rPr>
                        <a:t>Low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chemeClr val="accent1"/>
                          </a:solidFill>
                        </a:rPr>
                        <a:t>P</a:t>
                      </a:r>
                      <a:r>
                        <a:rPr lang="en-US" sz="1200" b="1" baseline="-25000" dirty="0" err="1">
                          <a:solidFill>
                            <a:schemeClr val="accent1"/>
                          </a:solidFill>
                        </a:rPr>
                        <a:t>high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, P</a:t>
                      </a:r>
                      <a:r>
                        <a:rPr lang="en-US" sz="1200" b="1" baseline="-25000" dirty="0">
                          <a:solidFill>
                            <a:schemeClr val="accent1"/>
                          </a:solidFill>
                        </a:rPr>
                        <a:t>low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 FIO2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Volumes &amp; gas exchange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PCO2 /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EtCO2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855624"/>
                  </a:ext>
                </a:extLst>
              </a:tr>
              <a:tr h="1794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accent6"/>
                          </a:solidFill>
                        </a:rPr>
                        <a:t>5.5 sec, 0.5 sec, </a:t>
                      </a:r>
                      <a:r>
                        <a:rPr lang="en-US" sz="900" b="1" dirty="0">
                          <a:solidFill>
                            <a:schemeClr val="accent1"/>
                          </a:solidFill>
                        </a:rPr>
                        <a:t>25 cmH</a:t>
                      </a:r>
                      <a:r>
                        <a:rPr lang="en-US" sz="900" b="1" baseline="-25000" dirty="0">
                          <a:solidFill>
                            <a:schemeClr val="accent1"/>
                          </a:solidFill>
                        </a:rPr>
                        <a:t>2</a:t>
                      </a:r>
                      <a:r>
                        <a:rPr lang="en-US" sz="900" b="1" dirty="0">
                          <a:solidFill>
                            <a:schemeClr val="accent1"/>
                          </a:solidFill>
                        </a:rPr>
                        <a:t>O, 0 cmH</a:t>
                      </a:r>
                      <a:r>
                        <a:rPr lang="en-US" sz="900" b="1" baseline="-25000" dirty="0">
                          <a:solidFill>
                            <a:schemeClr val="accent1"/>
                          </a:solidFill>
                        </a:rPr>
                        <a:t>2</a:t>
                      </a:r>
                      <a:r>
                        <a:rPr lang="en-US" sz="900" b="1" dirty="0">
                          <a:solidFill>
                            <a:schemeClr val="accent1"/>
                          </a:solidFill>
                        </a:rPr>
                        <a:t>O, 60%</a:t>
                      </a:r>
                      <a:endParaRPr lang="en-U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99261"/>
                  </a:ext>
                </a:extLst>
              </a:tr>
              <a:tr h="186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 – time, C – time, L -  pressure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</a:rPr>
                        <a:t>5.5 sec, 0.5 sec, </a:t>
                      </a:r>
                      <a:r>
                        <a:rPr lang="en-US" sz="900" b="1" dirty="0">
                          <a:solidFill>
                            <a:schemeClr val="accent1"/>
                          </a:solidFill>
                        </a:rPr>
                        <a:t>25 cmH</a:t>
                      </a:r>
                      <a:r>
                        <a:rPr lang="en-US" sz="900" b="1" baseline="-25000" dirty="0">
                          <a:solidFill>
                            <a:schemeClr val="accent1"/>
                          </a:solidFill>
                        </a:rPr>
                        <a:t>2</a:t>
                      </a:r>
                      <a:r>
                        <a:rPr lang="en-US" sz="900" b="1" dirty="0">
                          <a:solidFill>
                            <a:schemeClr val="accent1"/>
                          </a:solidFill>
                        </a:rPr>
                        <a:t>O, 0 cmH</a:t>
                      </a:r>
                      <a:r>
                        <a:rPr lang="en-US" sz="900" b="1" baseline="-25000" dirty="0">
                          <a:solidFill>
                            <a:schemeClr val="accent1"/>
                          </a:solidFill>
                        </a:rPr>
                        <a:t>2</a:t>
                      </a:r>
                      <a:r>
                        <a:rPr lang="en-US" sz="900" b="1" dirty="0">
                          <a:solidFill>
                            <a:schemeClr val="accent1"/>
                          </a:solidFill>
                        </a:rPr>
                        <a:t>O, 60%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75289244"/>
                  </a:ext>
                </a:extLst>
              </a:tr>
            </a:tbl>
          </a:graphicData>
        </a:graphic>
      </p:graphicFrame>
      <p:sp>
        <p:nvSpPr>
          <p:cNvPr id="152" name="TextBox 151">
            <a:extLst>
              <a:ext uri="{FF2B5EF4-FFF2-40B4-BE49-F238E27FC236}">
                <a16:creationId xmlns:a16="http://schemas.microsoft.com/office/drawing/2014/main" id="{48625123-8E19-454C-8323-B113355FE2DF}"/>
              </a:ext>
            </a:extLst>
          </p:cNvPr>
          <p:cNvSpPr txBox="1"/>
          <p:nvPr/>
        </p:nvSpPr>
        <p:spPr>
          <a:xfrm>
            <a:off x="5982211" y="873094"/>
            <a:ext cx="3319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pH</a:t>
            </a:r>
            <a:r>
              <a:rPr lang="en-US" sz="1100" b="1" dirty="0"/>
              <a:t>  /  </a:t>
            </a:r>
            <a:r>
              <a:rPr lang="en-US" sz="1600" b="1" dirty="0"/>
              <a:t>PCO2</a:t>
            </a:r>
            <a:r>
              <a:rPr lang="en-US" sz="1100" b="1" dirty="0"/>
              <a:t>  /  </a:t>
            </a:r>
            <a:r>
              <a:rPr lang="en-US" sz="1600" b="1" dirty="0"/>
              <a:t>PaO2</a:t>
            </a:r>
            <a:r>
              <a:rPr lang="en-US" sz="1100" b="1" dirty="0"/>
              <a:t>  /  </a:t>
            </a:r>
            <a:r>
              <a:rPr lang="en-US" sz="1600" b="1" dirty="0"/>
              <a:t>HCO3       SpO2   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085FD7F-5D5E-7B40-A175-27E9D83EB14E}"/>
              </a:ext>
            </a:extLst>
          </p:cNvPr>
          <p:cNvSpPr txBox="1"/>
          <p:nvPr/>
        </p:nvSpPr>
        <p:spPr>
          <a:xfrm>
            <a:off x="5926747" y="1414571"/>
            <a:ext cx="981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75000"/>
                  </a:schemeClr>
                </a:solidFill>
              </a:rPr>
              <a:t>VENTILATION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21F587A-38B1-5742-8895-4B93AB9D28B2}"/>
              </a:ext>
            </a:extLst>
          </p:cNvPr>
          <p:cNvSpPr txBox="1"/>
          <p:nvPr/>
        </p:nvSpPr>
        <p:spPr>
          <a:xfrm>
            <a:off x="7445373" y="1400519"/>
            <a:ext cx="1076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OXYGENATION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643A8FFD-9CB8-E64A-AAC9-29E93051877D}"/>
              </a:ext>
            </a:extLst>
          </p:cNvPr>
          <p:cNvSpPr/>
          <p:nvPr/>
        </p:nvSpPr>
        <p:spPr>
          <a:xfrm>
            <a:off x="6023606" y="929742"/>
            <a:ext cx="282649" cy="2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B928C16-EB38-E946-9250-36746002E11B}"/>
              </a:ext>
            </a:extLst>
          </p:cNvPr>
          <p:cNvSpPr/>
          <p:nvPr/>
        </p:nvSpPr>
        <p:spPr>
          <a:xfrm>
            <a:off x="6550827" y="929742"/>
            <a:ext cx="282649" cy="2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Elbow Connector 164">
            <a:extLst>
              <a:ext uri="{FF2B5EF4-FFF2-40B4-BE49-F238E27FC236}">
                <a16:creationId xmlns:a16="http://schemas.microsoft.com/office/drawing/2014/main" id="{A4B67895-7B9C-724D-85F4-167A4C337C77}"/>
              </a:ext>
            </a:extLst>
          </p:cNvPr>
          <p:cNvCxnSpPr>
            <a:cxnSpLocks/>
            <a:stCxn id="164" idx="2"/>
            <a:endCxn id="153" idx="0"/>
          </p:cNvCxnSpPr>
          <p:nvPr/>
        </p:nvCxnSpPr>
        <p:spPr>
          <a:xfrm rot="5400000">
            <a:off x="6453402" y="1175820"/>
            <a:ext cx="202923" cy="274578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>
            <a:extLst>
              <a:ext uri="{FF2B5EF4-FFF2-40B4-BE49-F238E27FC236}">
                <a16:creationId xmlns:a16="http://schemas.microsoft.com/office/drawing/2014/main" id="{9B0BC154-BF75-9243-B111-B8CA19F0E192}"/>
              </a:ext>
            </a:extLst>
          </p:cNvPr>
          <p:cNvCxnSpPr>
            <a:cxnSpLocks/>
            <a:stCxn id="163" idx="2"/>
            <a:endCxn id="153" idx="0"/>
          </p:cNvCxnSpPr>
          <p:nvPr/>
        </p:nvCxnSpPr>
        <p:spPr>
          <a:xfrm rot="16200000" flipH="1">
            <a:off x="6189791" y="1186787"/>
            <a:ext cx="202923" cy="252643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>
            <a:extLst>
              <a:ext uri="{FF2B5EF4-FFF2-40B4-BE49-F238E27FC236}">
                <a16:creationId xmlns:a16="http://schemas.microsoft.com/office/drawing/2014/main" id="{17A80CDB-37A8-9A40-BBD0-E870FAA25D66}"/>
              </a:ext>
            </a:extLst>
          </p:cNvPr>
          <p:cNvSpPr/>
          <p:nvPr/>
        </p:nvSpPr>
        <p:spPr>
          <a:xfrm>
            <a:off x="7146977" y="923103"/>
            <a:ext cx="282649" cy="2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Elbow Connector 167">
            <a:extLst>
              <a:ext uri="{FF2B5EF4-FFF2-40B4-BE49-F238E27FC236}">
                <a16:creationId xmlns:a16="http://schemas.microsoft.com/office/drawing/2014/main" id="{2666D22C-853D-694B-8AEB-F8040796CEF2}"/>
              </a:ext>
            </a:extLst>
          </p:cNvPr>
          <p:cNvCxnSpPr>
            <a:cxnSpLocks/>
            <a:stCxn id="154" idx="0"/>
            <a:endCxn id="167" idx="2"/>
          </p:cNvCxnSpPr>
          <p:nvPr/>
        </p:nvCxnSpPr>
        <p:spPr>
          <a:xfrm rot="16200000" flipV="1">
            <a:off x="7538179" y="955132"/>
            <a:ext cx="195510" cy="6952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B09266C-EC2D-1F47-94DF-44E996FF6DF2}"/>
              </a:ext>
            </a:extLst>
          </p:cNvPr>
          <p:cNvSpPr/>
          <p:nvPr/>
        </p:nvSpPr>
        <p:spPr>
          <a:xfrm>
            <a:off x="5789962" y="1419609"/>
            <a:ext cx="135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900" dirty="0"/>
          </a:p>
          <a:p>
            <a:pPr algn="ctr"/>
            <a:r>
              <a:rPr lang="en-US" sz="900" dirty="0"/>
              <a:t>If you want to increase the pH </a:t>
            </a:r>
            <a:r>
              <a:rPr lang="en-US" sz="900" dirty="0">
                <a:sym typeface="Wingdings" pitchFamily="2" charset="2"/>
              </a:rPr>
              <a:t> increase the ventilation parameters</a:t>
            </a:r>
            <a:endParaRPr lang="en-US" sz="900" dirty="0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F988A5EF-10E8-0948-911B-DCBDD3D5FDB5}"/>
              </a:ext>
            </a:extLst>
          </p:cNvPr>
          <p:cNvSpPr/>
          <p:nvPr/>
        </p:nvSpPr>
        <p:spPr>
          <a:xfrm>
            <a:off x="7211264" y="1401846"/>
            <a:ext cx="1685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900" dirty="0"/>
          </a:p>
          <a:p>
            <a:pPr algn="ctr"/>
            <a:r>
              <a:rPr lang="en-US" sz="900" dirty="0"/>
              <a:t>If you want to change the PaO2 or SpO2 adjust oxygenation parameters (FiO2 and PEEP) 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304B539C-B9B0-634B-8456-38D5DE1ECDE3}"/>
              </a:ext>
            </a:extLst>
          </p:cNvPr>
          <p:cNvSpPr txBox="1"/>
          <p:nvPr/>
        </p:nvSpPr>
        <p:spPr>
          <a:xfrm>
            <a:off x="2803398" y="294598"/>
            <a:ext cx="275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Goals for mechanical ventilation: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b="1" dirty="0">
                <a:solidFill>
                  <a:schemeClr val="accent1"/>
                </a:solidFill>
              </a:rPr>
              <a:t>Oxygenation</a:t>
            </a:r>
            <a:r>
              <a:rPr lang="en-US" sz="900" dirty="0"/>
              <a:t> – support PaO2/SpO2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b="1" dirty="0">
                <a:solidFill>
                  <a:schemeClr val="accent6"/>
                </a:solidFill>
              </a:rPr>
              <a:t>Ventilation</a:t>
            </a:r>
            <a:r>
              <a:rPr lang="en-US" sz="900" dirty="0"/>
              <a:t> – maintain pH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b="1" dirty="0"/>
              <a:t>Patient comfort </a:t>
            </a:r>
            <a:r>
              <a:rPr lang="en-US" sz="900" dirty="0"/>
              <a:t>– vent synchrony, ↓ sedation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b="1" dirty="0"/>
              <a:t>Facilitate weaning </a:t>
            </a:r>
            <a:r>
              <a:rPr lang="en-US" sz="900" dirty="0"/>
              <a:t>– minimize muscle loss, promote readiness to wean from support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7A1CCB7A-7C29-A44C-AAEA-00D6EE809968}"/>
              </a:ext>
            </a:extLst>
          </p:cNvPr>
          <p:cNvSpPr/>
          <p:nvPr/>
        </p:nvSpPr>
        <p:spPr>
          <a:xfrm>
            <a:off x="5249073" y="747097"/>
            <a:ext cx="6387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900" dirty="0"/>
          </a:p>
          <a:p>
            <a:pPr algn="ctr"/>
            <a:r>
              <a:rPr lang="en-US" sz="900" b="1" dirty="0"/>
              <a:t>Measure</a:t>
            </a:r>
          </a:p>
          <a:p>
            <a:pPr algn="ctr"/>
            <a:r>
              <a:rPr lang="en-US" sz="800" b="1" dirty="0"/>
              <a:t>ABG/SpO2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EF08D6C4-7EEC-FB43-9BBA-EB0A5935EF48}"/>
              </a:ext>
            </a:extLst>
          </p:cNvPr>
          <p:cNvSpPr/>
          <p:nvPr/>
        </p:nvSpPr>
        <p:spPr>
          <a:xfrm>
            <a:off x="5258359" y="1491226"/>
            <a:ext cx="616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/>
              <a:t>Adjust</a:t>
            </a:r>
          </a:p>
          <a:p>
            <a:pPr algn="ctr"/>
            <a:r>
              <a:rPr lang="en-US" sz="900" b="1" dirty="0"/>
              <a:t>Settings</a:t>
            </a:r>
          </a:p>
        </p:txBody>
      </p:sp>
      <p:cxnSp>
        <p:nvCxnSpPr>
          <p:cNvPr id="187" name="Elbow Connector 186">
            <a:extLst>
              <a:ext uri="{FF2B5EF4-FFF2-40B4-BE49-F238E27FC236}">
                <a16:creationId xmlns:a16="http://schemas.microsoft.com/office/drawing/2014/main" id="{D0011F89-EB29-6140-BBAD-F164602DFABF}"/>
              </a:ext>
            </a:extLst>
          </p:cNvPr>
          <p:cNvCxnSpPr>
            <a:cxnSpLocks/>
            <a:stCxn id="154" idx="0"/>
            <a:endCxn id="191" idx="2"/>
          </p:cNvCxnSpPr>
          <p:nvPr/>
        </p:nvCxnSpPr>
        <p:spPr>
          <a:xfrm rot="5400000" flipH="1" flipV="1">
            <a:off x="8291586" y="896989"/>
            <a:ext cx="195510" cy="81155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ctangle 190">
            <a:extLst>
              <a:ext uri="{FF2B5EF4-FFF2-40B4-BE49-F238E27FC236}">
                <a16:creationId xmlns:a16="http://schemas.microsoft.com/office/drawing/2014/main" id="{4D0F2420-F615-ED49-918D-1C31F4A8A36A}"/>
              </a:ext>
            </a:extLst>
          </p:cNvPr>
          <p:cNvSpPr/>
          <p:nvPr/>
        </p:nvSpPr>
        <p:spPr>
          <a:xfrm>
            <a:off x="8653063" y="923103"/>
            <a:ext cx="284108" cy="2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0FFE2E9F-B459-5B4A-9ABE-F7A36F703A7F}"/>
              </a:ext>
            </a:extLst>
          </p:cNvPr>
          <p:cNvSpPr txBox="1"/>
          <p:nvPr/>
        </p:nvSpPr>
        <p:spPr>
          <a:xfrm>
            <a:off x="6632908" y="672782"/>
            <a:ext cx="981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ABG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5B99721C-B92E-E74C-9AEA-1A9F664B2B23}"/>
              </a:ext>
            </a:extLst>
          </p:cNvPr>
          <p:cNvSpPr txBox="1"/>
          <p:nvPr/>
        </p:nvSpPr>
        <p:spPr>
          <a:xfrm>
            <a:off x="8280479" y="672782"/>
            <a:ext cx="981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Pulse Ox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9" name="Elbow Connector 198">
            <a:extLst>
              <a:ext uri="{FF2B5EF4-FFF2-40B4-BE49-F238E27FC236}">
                <a16:creationId xmlns:a16="http://schemas.microsoft.com/office/drawing/2014/main" id="{C5D3803A-99D2-9A4A-ABCC-C8C4A10A284C}"/>
              </a:ext>
            </a:extLst>
          </p:cNvPr>
          <p:cNvCxnSpPr>
            <a:cxnSpLocks/>
            <a:stCxn id="176" idx="2"/>
            <a:endCxn id="203" idx="2"/>
          </p:cNvCxnSpPr>
          <p:nvPr/>
        </p:nvCxnSpPr>
        <p:spPr>
          <a:xfrm rot="5400000">
            <a:off x="7648311" y="1918417"/>
            <a:ext cx="276175" cy="5356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202">
            <a:extLst>
              <a:ext uri="{FF2B5EF4-FFF2-40B4-BE49-F238E27FC236}">
                <a16:creationId xmlns:a16="http://schemas.microsoft.com/office/drawing/2014/main" id="{E33DA44D-7BD7-1649-9FCD-69286EF53ECE}"/>
              </a:ext>
            </a:extLst>
          </p:cNvPr>
          <p:cNvSpPr/>
          <p:nvPr/>
        </p:nvSpPr>
        <p:spPr>
          <a:xfrm flipV="1">
            <a:off x="7376496" y="2324352"/>
            <a:ext cx="284108" cy="266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ounded Rectangle 206">
            <a:extLst>
              <a:ext uri="{FF2B5EF4-FFF2-40B4-BE49-F238E27FC236}">
                <a16:creationId xmlns:a16="http://schemas.microsoft.com/office/drawing/2014/main" id="{9E5630F2-D21F-6847-ACA6-C8635DE77AA1}"/>
              </a:ext>
            </a:extLst>
          </p:cNvPr>
          <p:cNvSpPr/>
          <p:nvPr/>
        </p:nvSpPr>
        <p:spPr>
          <a:xfrm>
            <a:off x="74116" y="347983"/>
            <a:ext cx="2176720" cy="3448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Define </a:t>
            </a:r>
            <a:r>
              <a:rPr lang="en-US" sz="1000" b="1" dirty="0">
                <a:solidFill>
                  <a:schemeClr val="tx1"/>
                </a:solidFill>
              </a:rPr>
              <a:t>treatment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goals </a:t>
            </a:r>
          </a:p>
        </p:txBody>
      </p:sp>
      <p:sp>
        <p:nvSpPr>
          <p:cNvPr id="208" name="Rounded Rectangle 207">
            <a:extLst>
              <a:ext uri="{FF2B5EF4-FFF2-40B4-BE49-F238E27FC236}">
                <a16:creationId xmlns:a16="http://schemas.microsoft.com/office/drawing/2014/main" id="{B69FA265-A87B-6343-9702-E3921AD783AF}"/>
              </a:ext>
            </a:extLst>
          </p:cNvPr>
          <p:cNvSpPr/>
          <p:nvPr/>
        </p:nvSpPr>
        <p:spPr>
          <a:xfrm>
            <a:off x="74115" y="840529"/>
            <a:ext cx="2176720" cy="3448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Choose a </a:t>
            </a:r>
            <a:r>
              <a:rPr lang="en-US" sz="1000" b="1" dirty="0">
                <a:solidFill>
                  <a:schemeClr val="tx1"/>
                </a:solidFill>
              </a:rPr>
              <a:t>ventilator mode </a:t>
            </a:r>
            <a:r>
              <a:rPr lang="en-US" sz="1000" dirty="0">
                <a:solidFill>
                  <a:schemeClr val="tx1"/>
                </a:solidFill>
              </a:rPr>
              <a:t>&amp; </a:t>
            </a:r>
            <a:r>
              <a:rPr lang="en-US" sz="1000" b="1" dirty="0">
                <a:solidFill>
                  <a:schemeClr val="tx1"/>
                </a:solidFill>
              </a:rPr>
              <a:t>initial settings</a:t>
            </a:r>
          </a:p>
        </p:txBody>
      </p:sp>
      <p:sp>
        <p:nvSpPr>
          <p:cNvPr id="209" name="Rounded Rectangle 208">
            <a:extLst>
              <a:ext uri="{FF2B5EF4-FFF2-40B4-BE49-F238E27FC236}">
                <a16:creationId xmlns:a16="http://schemas.microsoft.com/office/drawing/2014/main" id="{80F4ED4D-DE3A-5842-A564-087469FFE623}"/>
              </a:ext>
            </a:extLst>
          </p:cNvPr>
          <p:cNvSpPr/>
          <p:nvPr/>
        </p:nvSpPr>
        <p:spPr>
          <a:xfrm>
            <a:off x="74102" y="1348252"/>
            <a:ext cx="2176719" cy="3448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Measure</a:t>
            </a:r>
            <a:r>
              <a:rPr lang="en-US" sz="1000" dirty="0">
                <a:solidFill>
                  <a:schemeClr val="tx1"/>
                </a:solidFill>
              </a:rPr>
              <a:t> ABG/VBG/Spo2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Ask</a:t>
            </a:r>
            <a:r>
              <a:rPr lang="en-US" sz="1000" b="1" dirty="0">
                <a:solidFill>
                  <a:schemeClr val="tx1"/>
                </a:solidFill>
              </a:rPr>
              <a:t> am I achieving my goals?</a:t>
            </a:r>
          </a:p>
        </p:txBody>
      </p:sp>
      <p:sp>
        <p:nvSpPr>
          <p:cNvPr id="210" name="Rounded Rectangle 209">
            <a:extLst>
              <a:ext uri="{FF2B5EF4-FFF2-40B4-BE49-F238E27FC236}">
                <a16:creationId xmlns:a16="http://schemas.microsoft.com/office/drawing/2014/main" id="{5ED7AC04-2885-324D-90B5-B90A727050CE}"/>
              </a:ext>
            </a:extLst>
          </p:cNvPr>
          <p:cNvSpPr/>
          <p:nvPr/>
        </p:nvSpPr>
        <p:spPr>
          <a:xfrm>
            <a:off x="74102" y="1899273"/>
            <a:ext cx="716717" cy="4043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Adjust </a:t>
            </a:r>
            <a:r>
              <a:rPr lang="en-US" sz="900" b="1" dirty="0">
                <a:solidFill>
                  <a:schemeClr val="tx1"/>
                </a:solidFill>
              </a:rPr>
              <a:t>Settings</a:t>
            </a:r>
          </a:p>
        </p:txBody>
      </p:sp>
      <p:sp>
        <p:nvSpPr>
          <p:cNvPr id="211" name="Rounded Rectangle 210">
            <a:extLst>
              <a:ext uri="{FF2B5EF4-FFF2-40B4-BE49-F238E27FC236}">
                <a16:creationId xmlns:a16="http://schemas.microsoft.com/office/drawing/2014/main" id="{839BFCC7-4290-D54E-B060-78F7149E2250}"/>
              </a:ext>
            </a:extLst>
          </p:cNvPr>
          <p:cNvSpPr/>
          <p:nvPr/>
        </p:nvSpPr>
        <p:spPr>
          <a:xfrm>
            <a:off x="824680" y="1899273"/>
            <a:ext cx="735346" cy="4043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Try a different </a:t>
            </a:r>
            <a:r>
              <a:rPr lang="en-US" sz="900" b="1" dirty="0">
                <a:solidFill>
                  <a:schemeClr val="tx1"/>
                </a:solidFill>
              </a:rPr>
              <a:t>mode</a:t>
            </a:r>
          </a:p>
        </p:txBody>
      </p:sp>
      <p:sp>
        <p:nvSpPr>
          <p:cNvPr id="212" name="Freeform 211">
            <a:extLst>
              <a:ext uri="{FF2B5EF4-FFF2-40B4-BE49-F238E27FC236}">
                <a16:creationId xmlns:a16="http://schemas.microsoft.com/office/drawing/2014/main" id="{D81FB507-DB12-0348-A745-191D05FEF944}"/>
              </a:ext>
            </a:extLst>
          </p:cNvPr>
          <p:cNvSpPr/>
          <p:nvPr/>
        </p:nvSpPr>
        <p:spPr>
          <a:xfrm rot="464551">
            <a:off x="5628502" y="1207828"/>
            <a:ext cx="171006" cy="333518"/>
          </a:xfrm>
          <a:custGeom>
            <a:avLst/>
            <a:gdLst>
              <a:gd name="connsiteX0" fmla="*/ 0 w 184848"/>
              <a:gd name="connsiteY0" fmla="*/ 0 h 552734"/>
              <a:gd name="connsiteX1" fmla="*/ 184245 w 184848"/>
              <a:gd name="connsiteY1" fmla="*/ 266131 h 552734"/>
              <a:gd name="connsiteX2" fmla="*/ 47768 w 184848"/>
              <a:gd name="connsiteY2" fmla="*/ 552734 h 55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848" h="552734">
                <a:moveTo>
                  <a:pt x="0" y="0"/>
                </a:moveTo>
                <a:cubicBezTo>
                  <a:pt x="88142" y="87004"/>
                  <a:pt x="176284" y="174009"/>
                  <a:pt x="184245" y="266131"/>
                </a:cubicBezTo>
                <a:cubicBezTo>
                  <a:pt x="192206" y="358253"/>
                  <a:pt x="119987" y="455493"/>
                  <a:pt x="47768" y="552734"/>
                </a:cubicBezTo>
              </a:path>
            </a:pathLst>
          </a:custGeom>
          <a:noFill/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12">
            <a:extLst>
              <a:ext uri="{FF2B5EF4-FFF2-40B4-BE49-F238E27FC236}">
                <a16:creationId xmlns:a16="http://schemas.microsoft.com/office/drawing/2014/main" id="{265D491E-67CE-8341-B31D-D29467A530F2}"/>
              </a:ext>
            </a:extLst>
          </p:cNvPr>
          <p:cNvSpPr/>
          <p:nvPr/>
        </p:nvSpPr>
        <p:spPr>
          <a:xfrm rot="10800000">
            <a:off x="5286223" y="1201626"/>
            <a:ext cx="151034" cy="339719"/>
          </a:xfrm>
          <a:custGeom>
            <a:avLst/>
            <a:gdLst>
              <a:gd name="connsiteX0" fmla="*/ 0 w 184848"/>
              <a:gd name="connsiteY0" fmla="*/ 0 h 552734"/>
              <a:gd name="connsiteX1" fmla="*/ 184245 w 184848"/>
              <a:gd name="connsiteY1" fmla="*/ 266131 h 552734"/>
              <a:gd name="connsiteX2" fmla="*/ 47768 w 184848"/>
              <a:gd name="connsiteY2" fmla="*/ 552734 h 55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848" h="552734">
                <a:moveTo>
                  <a:pt x="0" y="0"/>
                </a:moveTo>
                <a:cubicBezTo>
                  <a:pt x="88142" y="87004"/>
                  <a:pt x="176284" y="174009"/>
                  <a:pt x="184245" y="266131"/>
                </a:cubicBezTo>
                <a:cubicBezTo>
                  <a:pt x="192206" y="358253"/>
                  <a:pt x="119987" y="455493"/>
                  <a:pt x="47768" y="552734"/>
                </a:cubicBezTo>
              </a:path>
            </a:pathLst>
          </a:custGeom>
          <a:noFill/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52EFBC10-4585-E544-8E18-F16B2F21B2C6}"/>
              </a:ext>
            </a:extLst>
          </p:cNvPr>
          <p:cNvCxnSpPr>
            <a:cxnSpLocks/>
            <a:stCxn id="207" idx="2"/>
            <a:endCxn id="208" idx="0"/>
          </p:cNvCxnSpPr>
          <p:nvPr/>
        </p:nvCxnSpPr>
        <p:spPr>
          <a:xfrm flipH="1">
            <a:off x="1162475" y="692847"/>
            <a:ext cx="1" cy="14768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C5EC7A5D-0BDA-4F40-A384-9CCC1B042629}"/>
              </a:ext>
            </a:extLst>
          </p:cNvPr>
          <p:cNvCxnSpPr>
            <a:cxnSpLocks/>
            <a:stCxn id="208" idx="2"/>
            <a:endCxn id="209" idx="0"/>
          </p:cNvCxnSpPr>
          <p:nvPr/>
        </p:nvCxnSpPr>
        <p:spPr>
          <a:xfrm flipH="1">
            <a:off x="1162462" y="1185393"/>
            <a:ext cx="13" cy="16285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39DCB239-2BD8-2040-BCBE-129BF168A006}"/>
              </a:ext>
            </a:extLst>
          </p:cNvPr>
          <p:cNvCxnSpPr>
            <a:cxnSpLocks/>
          </p:cNvCxnSpPr>
          <p:nvPr/>
        </p:nvCxnSpPr>
        <p:spPr>
          <a:xfrm>
            <a:off x="335889" y="1698621"/>
            <a:ext cx="0" cy="20539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701081FD-001C-1A45-814B-34E70D10B8E4}"/>
              </a:ext>
            </a:extLst>
          </p:cNvPr>
          <p:cNvCxnSpPr>
            <a:cxnSpLocks/>
          </p:cNvCxnSpPr>
          <p:nvPr/>
        </p:nvCxnSpPr>
        <p:spPr>
          <a:xfrm flipV="1">
            <a:off x="468737" y="1685277"/>
            <a:ext cx="0" cy="20539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FD3B363E-F65F-AF4D-B22A-C131E9DD0984}"/>
              </a:ext>
            </a:extLst>
          </p:cNvPr>
          <p:cNvCxnSpPr>
            <a:cxnSpLocks/>
          </p:cNvCxnSpPr>
          <p:nvPr/>
        </p:nvCxnSpPr>
        <p:spPr>
          <a:xfrm>
            <a:off x="1183879" y="1694069"/>
            <a:ext cx="0" cy="20539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Left Bracket 222">
            <a:extLst>
              <a:ext uri="{FF2B5EF4-FFF2-40B4-BE49-F238E27FC236}">
                <a16:creationId xmlns:a16="http://schemas.microsoft.com/office/drawing/2014/main" id="{76E9189C-178E-2643-91C7-4D292985B97C}"/>
              </a:ext>
            </a:extLst>
          </p:cNvPr>
          <p:cNvSpPr/>
          <p:nvPr/>
        </p:nvSpPr>
        <p:spPr>
          <a:xfrm rot="5400000">
            <a:off x="7154000" y="-176347"/>
            <a:ext cx="48543" cy="2179782"/>
          </a:xfrm>
          <a:prstGeom prst="lef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Left Bracket 223">
            <a:extLst>
              <a:ext uri="{FF2B5EF4-FFF2-40B4-BE49-F238E27FC236}">
                <a16:creationId xmlns:a16="http://schemas.microsoft.com/office/drawing/2014/main" id="{E3F31C14-DFEE-E44D-B523-FAFEA24B7D81}"/>
              </a:ext>
            </a:extLst>
          </p:cNvPr>
          <p:cNvSpPr/>
          <p:nvPr/>
        </p:nvSpPr>
        <p:spPr>
          <a:xfrm rot="5400000">
            <a:off x="8737791" y="597219"/>
            <a:ext cx="45853" cy="625478"/>
          </a:xfrm>
          <a:prstGeom prst="lef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DACB4880-B4E2-F049-931B-6FCBF106CC51}"/>
              </a:ext>
            </a:extLst>
          </p:cNvPr>
          <p:cNvSpPr/>
          <p:nvPr/>
        </p:nvSpPr>
        <p:spPr>
          <a:xfrm rot="16200000">
            <a:off x="1897130" y="861958"/>
            <a:ext cx="1315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00" dirty="0"/>
          </a:p>
          <a:p>
            <a:pPr algn="ctr"/>
            <a:r>
              <a:rPr lang="en-US" sz="600" dirty="0"/>
              <a:t>If unable to achieve, can redefine goals (e.g. permissive hypercapnia)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14D9A38F-FE14-F241-8035-B856DE31B926}"/>
              </a:ext>
            </a:extLst>
          </p:cNvPr>
          <p:cNvSpPr/>
          <p:nvPr/>
        </p:nvSpPr>
        <p:spPr>
          <a:xfrm>
            <a:off x="2796787" y="1246687"/>
            <a:ext cx="251141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/>
              <a:t>Ventilator Modes:</a:t>
            </a:r>
          </a:p>
          <a:p>
            <a:r>
              <a:rPr lang="en-US" sz="900" dirty="0"/>
              <a:t>Fall into two broad categories: </a:t>
            </a:r>
            <a:r>
              <a:rPr lang="en-US" sz="900" b="1" i="1" dirty="0">
                <a:solidFill>
                  <a:schemeClr val="accent4">
                    <a:lumMod val="75000"/>
                  </a:schemeClr>
                </a:solidFill>
              </a:rPr>
              <a:t>pressure</a:t>
            </a:r>
            <a:r>
              <a:rPr lang="en-US" sz="900" dirty="0"/>
              <a:t> and </a:t>
            </a:r>
            <a:r>
              <a:rPr lang="en-US" sz="900" b="1" i="1" dirty="0">
                <a:solidFill>
                  <a:schemeClr val="accent2"/>
                </a:solidFill>
              </a:rPr>
              <a:t>volume</a:t>
            </a:r>
            <a:r>
              <a:rPr lang="en-US" sz="900" dirty="0"/>
              <a:t> modes. </a:t>
            </a:r>
            <a:r>
              <a:rPr lang="en-US" sz="900" i="1" dirty="0">
                <a:hlinkClick r:id="rId12"/>
              </a:rPr>
              <a:t>Each mode has three features</a:t>
            </a:r>
            <a:r>
              <a:rPr lang="en-US" sz="9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Trigger (T)</a:t>
            </a:r>
            <a:r>
              <a:rPr lang="en-US" sz="900" b="1" dirty="0"/>
              <a:t> </a:t>
            </a:r>
            <a:r>
              <a:rPr lang="en-US" sz="900" dirty="0"/>
              <a:t>– what initiates a breath?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Cycle (C) – what ends a breath?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Limit (L) – what stops a breath early?</a:t>
            </a:r>
          </a:p>
          <a:p>
            <a:r>
              <a:rPr lang="en-US" sz="900" dirty="0"/>
              <a:t>Each mode has Pro’s and Con’s to consider.</a:t>
            </a:r>
          </a:p>
        </p:txBody>
      </p:sp>
      <p:cxnSp>
        <p:nvCxnSpPr>
          <p:cNvPr id="231" name="Elbow Connector 230">
            <a:extLst>
              <a:ext uri="{FF2B5EF4-FFF2-40B4-BE49-F238E27FC236}">
                <a16:creationId xmlns:a16="http://schemas.microsoft.com/office/drawing/2014/main" id="{94B4CFCF-205D-8A42-808F-32B2BF4B549A}"/>
              </a:ext>
            </a:extLst>
          </p:cNvPr>
          <p:cNvCxnSpPr>
            <a:cxnSpLocks/>
            <a:stCxn id="175" idx="2"/>
            <a:endCxn id="232" idx="2"/>
          </p:cNvCxnSpPr>
          <p:nvPr/>
        </p:nvCxnSpPr>
        <p:spPr>
          <a:xfrm rot="16200000" flipH="1">
            <a:off x="6605215" y="1929195"/>
            <a:ext cx="254899" cy="528388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Rectangle 231">
            <a:extLst>
              <a:ext uri="{FF2B5EF4-FFF2-40B4-BE49-F238E27FC236}">
                <a16:creationId xmlns:a16="http://schemas.microsoft.com/office/drawing/2014/main" id="{11DBF8A3-A735-1442-8643-40CA9EB6CF9A}"/>
              </a:ext>
            </a:extLst>
          </p:cNvPr>
          <p:cNvSpPr/>
          <p:nvPr/>
        </p:nvSpPr>
        <p:spPr>
          <a:xfrm flipV="1">
            <a:off x="6854804" y="2320839"/>
            <a:ext cx="284108" cy="266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6" name="Elbow Connector 235">
            <a:extLst>
              <a:ext uri="{FF2B5EF4-FFF2-40B4-BE49-F238E27FC236}">
                <a16:creationId xmlns:a16="http://schemas.microsoft.com/office/drawing/2014/main" id="{6AD7142D-37B6-9240-853F-747866C8557B}"/>
              </a:ext>
            </a:extLst>
          </p:cNvPr>
          <p:cNvCxnSpPr>
            <a:cxnSpLocks/>
            <a:stCxn id="209" idx="3"/>
            <a:endCxn id="207" idx="3"/>
          </p:cNvCxnSpPr>
          <p:nvPr/>
        </p:nvCxnSpPr>
        <p:spPr>
          <a:xfrm flipV="1">
            <a:off x="2250821" y="520415"/>
            <a:ext cx="15" cy="1000269"/>
          </a:xfrm>
          <a:prstGeom prst="bentConnector3">
            <a:avLst>
              <a:gd name="adj1" fmla="val 152410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>
            <a:extLst>
              <a:ext uri="{FF2B5EF4-FFF2-40B4-BE49-F238E27FC236}">
                <a16:creationId xmlns:a16="http://schemas.microsoft.com/office/drawing/2014/main" id="{ECE640BD-83A4-AC4C-B173-2DE5FD573844}"/>
              </a:ext>
            </a:extLst>
          </p:cNvPr>
          <p:cNvSpPr/>
          <p:nvPr/>
        </p:nvSpPr>
        <p:spPr>
          <a:xfrm>
            <a:off x="7680296" y="5318051"/>
            <a:ext cx="910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i="1" dirty="0"/>
          </a:p>
          <a:p>
            <a:pPr algn="ctr"/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Note that </a:t>
            </a:r>
            <a:r>
              <a:rPr lang="en-US" sz="800" b="1" i="1" dirty="0">
                <a:solidFill>
                  <a:schemeClr val="accent6"/>
                </a:solidFill>
              </a:rPr>
              <a:t>PS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 above </a:t>
            </a:r>
            <a:r>
              <a:rPr lang="en-US" sz="800" b="1" i="1" dirty="0">
                <a:solidFill>
                  <a:schemeClr val="accent1"/>
                </a:solidFill>
              </a:rPr>
              <a:t>PEEP</a:t>
            </a:r>
            <a:r>
              <a:rPr lang="en-US" sz="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 “Ten over Five” PIP = 15cmH2O</a:t>
            </a:r>
          </a:p>
          <a:p>
            <a:pPr algn="ctr"/>
            <a:endParaRPr lang="en-US" sz="800" b="1" i="1" dirty="0">
              <a:solidFill>
                <a:schemeClr val="accent1"/>
              </a:solidFill>
            </a:endParaRPr>
          </a:p>
        </p:txBody>
      </p:sp>
      <p:sp>
        <p:nvSpPr>
          <p:cNvPr id="240" name="Rounded Rectangle 239">
            <a:extLst>
              <a:ext uri="{FF2B5EF4-FFF2-40B4-BE49-F238E27FC236}">
                <a16:creationId xmlns:a16="http://schemas.microsoft.com/office/drawing/2014/main" id="{44A681BC-6CFD-6E47-BB1F-3D07D493AB62}"/>
              </a:ext>
            </a:extLst>
          </p:cNvPr>
          <p:cNvSpPr/>
          <p:nvPr/>
        </p:nvSpPr>
        <p:spPr>
          <a:xfrm>
            <a:off x="1604807" y="1899273"/>
            <a:ext cx="899814" cy="4043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Try </a:t>
            </a:r>
            <a:r>
              <a:rPr lang="en-US" sz="900" b="1" dirty="0">
                <a:solidFill>
                  <a:schemeClr val="tx1"/>
                </a:solidFill>
              </a:rPr>
              <a:t>adjunct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(sedation, NMB, bronchodilator, </a:t>
            </a:r>
            <a:r>
              <a:rPr lang="en-US" sz="600" dirty="0" err="1">
                <a:solidFill>
                  <a:schemeClr val="tx1"/>
                </a:solidFill>
              </a:rPr>
              <a:t>etc</a:t>
            </a:r>
            <a:r>
              <a:rPr lang="en-US" sz="6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9F5D7D8C-887B-6A46-9E1C-74DC0092C353}"/>
              </a:ext>
            </a:extLst>
          </p:cNvPr>
          <p:cNvCxnSpPr>
            <a:cxnSpLocks/>
          </p:cNvCxnSpPr>
          <p:nvPr/>
        </p:nvCxnSpPr>
        <p:spPr>
          <a:xfrm>
            <a:off x="1956098" y="1695567"/>
            <a:ext cx="0" cy="20539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55C06BE7-8F1D-1B4B-ABD5-A732822EFE88}"/>
              </a:ext>
            </a:extLst>
          </p:cNvPr>
          <p:cNvSpPr/>
          <p:nvPr/>
        </p:nvSpPr>
        <p:spPr>
          <a:xfrm>
            <a:off x="5982211" y="6419765"/>
            <a:ext cx="2634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i="1" dirty="0"/>
          </a:p>
          <a:p>
            <a:pPr algn="ctr"/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(Thigh/low – time high/low,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Phigh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/low – pressure high/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lowNote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</a:t>
            </a:r>
            <a:r>
              <a:rPr lang="en-US" sz="800" b="1" i="1" dirty="0">
                <a:solidFill>
                  <a:schemeClr val="accent1"/>
                </a:solidFill>
              </a:rPr>
              <a:t>Plow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 analogous to </a:t>
            </a:r>
            <a:r>
              <a:rPr lang="en-US" sz="800" b="1" i="1" dirty="0">
                <a:solidFill>
                  <a:schemeClr val="accent1"/>
                </a:solidFill>
              </a:rPr>
              <a:t>PEEP</a:t>
            </a:r>
            <a:r>
              <a:rPr lang="en-US" sz="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9CB29BC-A8D6-8941-A3C4-EC2627177473}"/>
              </a:ext>
            </a:extLst>
          </p:cNvPr>
          <p:cNvSpPr txBox="1"/>
          <p:nvPr/>
        </p:nvSpPr>
        <p:spPr>
          <a:xfrm>
            <a:off x="5321306" y="509227"/>
            <a:ext cx="2752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Measurement and optimization: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FD37523-8047-204D-B6E7-134362CD2771}"/>
              </a:ext>
            </a:extLst>
          </p:cNvPr>
          <p:cNvSpPr/>
          <p:nvPr/>
        </p:nvSpPr>
        <p:spPr>
          <a:xfrm>
            <a:off x="6291252" y="3009604"/>
            <a:ext cx="19052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i="1" dirty="0"/>
          </a:p>
          <a:p>
            <a:pPr algn="ctr"/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(RR – respiratory rate, TV – tidal volume)</a:t>
            </a:r>
            <a:endParaRPr lang="en-US" sz="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0FAE630-2729-1140-A56D-56AD520CBF54}"/>
              </a:ext>
            </a:extLst>
          </p:cNvPr>
          <p:cNvSpPr/>
          <p:nvPr/>
        </p:nvSpPr>
        <p:spPr>
          <a:xfrm>
            <a:off x="6213464" y="3818614"/>
            <a:ext cx="21758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(IP – inspiratory pressure, T</a:t>
            </a:r>
            <a:r>
              <a:rPr lang="en-US" sz="800" i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inspiratory time)</a:t>
            </a:r>
            <a:endParaRPr lang="en-US" sz="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5D498F8-DE8B-7D4C-A636-4585C3D0F226}"/>
              </a:ext>
            </a:extLst>
          </p:cNvPr>
          <p:cNvSpPr/>
          <p:nvPr/>
        </p:nvSpPr>
        <p:spPr>
          <a:xfrm>
            <a:off x="6213463" y="4529469"/>
            <a:ext cx="21758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800" i="1" baseline="-25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en-US" sz="800" i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maximum pressure)</a:t>
            </a:r>
            <a:endParaRPr lang="en-US" sz="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8D61068-83EE-E745-9029-B662E5345652}"/>
              </a:ext>
            </a:extLst>
          </p:cNvPr>
          <p:cNvSpPr/>
          <p:nvPr/>
        </p:nvSpPr>
        <p:spPr>
          <a:xfrm rot="16200000">
            <a:off x="8454763" y="1602258"/>
            <a:ext cx="12785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v1.0 (2020-04-03)</a:t>
            </a:r>
          </a:p>
        </p:txBody>
      </p:sp>
    </p:spTree>
    <p:extLst>
      <p:ext uri="{BB962C8B-B14F-4D97-AF65-F5344CB8AC3E}">
        <p14:creationId xmlns:p14="http://schemas.microsoft.com/office/powerpoint/2010/main" val="465573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26264</TotalTime>
  <Words>940</Words>
  <Application>Microsoft Macintosh PowerPoint</Application>
  <PresentationFormat>Letter Paper (8.5x11 in)</PresentationFormat>
  <Paragraphs>119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1979 Dot Matrix</vt:lpstr>
      <vt:lpstr>Arial</vt:lpstr>
      <vt:lpstr>Calibri</vt:lpstr>
      <vt:lpstr>Calibri Light</vt:lpstr>
      <vt:lpstr>Corbel</vt:lpstr>
      <vt:lpstr>Futura Condensed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160</cp:revision>
  <cp:lastPrinted>2020-04-05T18:24:40Z</cp:lastPrinted>
  <dcterms:created xsi:type="dcterms:W3CDTF">2020-04-01T12:46:12Z</dcterms:created>
  <dcterms:modified xsi:type="dcterms:W3CDTF">2020-10-30T18:50:34Z</dcterms:modified>
</cp:coreProperties>
</file>