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79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/>
    <p:restoredTop sz="96208"/>
  </p:normalViewPr>
  <p:slideViewPr>
    <p:cSldViewPr snapToGrid="0" snapToObjects="1">
      <p:cViewPr>
        <p:scale>
          <a:sx n="150" d="100"/>
          <a:sy n="150" d="100"/>
        </p:scale>
        <p:origin x="-17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A4DC1-0592-D346-987B-40C30AB3AB46}" type="datetimeFigureOut">
              <a:rPr lang="en-US" smtClean="0"/>
              <a:t>5/5/22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371E4-1D06-CB41-80BD-CD6DE85E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6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6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FCA6-5714-CC47-B1A6-BA7D5AA5343C}" type="datetimeFigureOut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7CEC-A1B5-814F-ADA8-1A9256CE2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4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FCA6-5714-CC47-B1A6-BA7D5AA5343C}" type="datetimeFigureOut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7CEC-A1B5-814F-ADA8-1A9256CE2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6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FCA6-5714-CC47-B1A6-BA7D5AA5343C}" type="datetimeFigureOut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7CEC-A1B5-814F-ADA8-1A9256CE2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6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FCA6-5714-CC47-B1A6-BA7D5AA5343C}" type="datetimeFigureOut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7CEC-A1B5-814F-ADA8-1A9256CE2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FCA6-5714-CC47-B1A6-BA7D5AA5343C}" type="datetimeFigureOut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7CEC-A1B5-814F-ADA8-1A9256CE2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6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FCA6-5714-CC47-B1A6-BA7D5AA5343C}" type="datetimeFigureOut">
              <a:rPr lang="en-US" smtClean="0"/>
              <a:t>5/5/22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7CEC-A1B5-814F-ADA8-1A9256CE2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7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FCA6-5714-CC47-B1A6-BA7D5AA5343C}" type="datetimeFigureOut">
              <a:rPr lang="en-US" smtClean="0"/>
              <a:t>5/5/22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7CEC-A1B5-814F-ADA8-1A9256CE2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5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FCA6-5714-CC47-B1A6-BA7D5AA5343C}" type="datetimeFigureOut">
              <a:rPr lang="en-US" smtClean="0"/>
              <a:t>5/5/22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7CEC-A1B5-814F-ADA8-1A9256CE2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9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FCA6-5714-CC47-B1A6-BA7D5AA5343C}" type="datetimeFigureOut">
              <a:rPr lang="en-US" smtClean="0"/>
              <a:t>5/5/22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7CEC-A1B5-814F-ADA8-1A9256CE2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1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FCA6-5714-CC47-B1A6-BA7D5AA5343C}" type="datetimeFigureOut">
              <a:rPr lang="en-US" smtClean="0"/>
              <a:t>5/5/22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7CEC-A1B5-814F-ADA8-1A9256CE2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5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FCA6-5714-CC47-B1A6-BA7D5AA5343C}" type="datetimeFigureOut">
              <a:rPr lang="en-US" smtClean="0"/>
              <a:t>5/5/22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7CEC-A1B5-814F-ADA8-1A9256CE2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4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7FCA6-5714-CC47-B1A6-BA7D5AA5343C}" type="datetimeFigureOut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17CEC-A1B5-814F-ADA8-1A9256CE2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4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14476646/" TargetMode="External"/><Relationship Id="rId13" Type="http://schemas.openxmlformats.org/officeDocument/2006/relationships/hyperlink" Target="https://pubs.asahq.org/anesthesiology/article/86/1/264/35953/Transesophageal-Atrial-Pacing-as-a-Trigger-for" TargetMode="External"/><Relationship Id="rId3" Type="http://schemas.openxmlformats.org/officeDocument/2006/relationships/image" Target="../media/image1.emf"/><Relationship Id="rId7" Type="http://schemas.openxmlformats.org/officeDocument/2006/relationships/image" Target="../media/image4.tiff"/><Relationship Id="rId12" Type="http://schemas.openxmlformats.org/officeDocument/2006/relationships/hyperlink" Target="https://www.cochranelibrary.com/cdsr/doi/10.1002/14651858.CD007398.pub3/full" TargetMode="External"/><Relationship Id="rId17" Type="http://schemas.openxmlformats.org/officeDocument/2006/relationships/hyperlink" Target="https://academic.oup.com/ejcts/article/42/2/325/499840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jacc.org/doi/10.1016/j.jchf.2021.05.01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11" Type="http://schemas.openxmlformats.org/officeDocument/2006/relationships/hyperlink" Target="https://www.nejm.org/doi/full/10.1056/nejmoa1208410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pubmed.ncbi.nlm.nih.gov/22495506/" TargetMode="External"/><Relationship Id="rId10" Type="http://schemas.openxmlformats.org/officeDocument/2006/relationships/hyperlink" Target="https://derangedphysiology.com/main/required-reading/cardiothoracic-intensive-care/Chapter%206.3.2/benefits-iabp-assisted-decrease-aortic-pressure" TargetMode="External"/><Relationship Id="rId4" Type="http://schemas.openxmlformats.org/officeDocument/2006/relationships/image" Target="../media/image2.tiff"/><Relationship Id="rId9" Type="http://schemas.openxmlformats.org/officeDocument/2006/relationships/hyperlink" Target="https://www.ncbi.nlm.nih.gov/pmc/articles/PMC6531683/" TargetMode="External"/><Relationship Id="rId14" Type="http://schemas.openxmlformats.org/officeDocument/2006/relationships/hyperlink" Target="https://journals.lww.com/asaiojournal/Fulltext/2003/03000/INTRAAORTIC_BALLOON_PUMP__IABP__TIMING_ERRORS_IN.59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ounded Rectangle 348">
            <a:extLst>
              <a:ext uri="{FF2B5EF4-FFF2-40B4-BE49-F238E27FC236}">
                <a16:creationId xmlns:a16="http://schemas.microsoft.com/office/drawing/2014/main" id="{781D67E4-F1A7-2E71-3ADF-DEB6A1CCCD5E}"/>
              </a:ext>
            </a:extLst>
          </p:cNvPr>
          <p:cNvSpPr/>
          <p:nvPr/>
        </p:nvSpPr>
        <p:spPr>
          <a:xfrm>
            <a:off x="20457" y="2150532"/>
            <a:ext cx="4071677" cy="1466881"/>
          </a:xfrm>
          <a:prstGeom prst="roundRect">
            <a:avLst>
              <a:gd name="adj" fmla="val 268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B09317C9-48C0-9D6F-E87E-E70A03000899}"/>
              </a:ext>
            </a:extLst>
          </p:cNvPr>
          <p:cNvSpPr/>
          <p:nvPr/>
        </p:nvSpPr>
        <p:spPr>
          <a:xfrm>
            <a:off x="6447492" y="4147110"/>
            <a:ext cx="613098" cy="4480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CB25E57-E0D9-2B3B-9680-45B224A0167B}"/>
              </a:ext>
            </a:extLst>
          </p:cNvPr>
          <p:cNvGrpSpPr/>
          <p:nvPr/>
        </p:nvGrpSpPr>
        <p:grpSpPr>
          <a:xfrm>
            <a:off x="6360460" y="714977"/>
            <a:ext cx="1888912" cy="3095373"/>
            <a:chOff x="4630478" y="675711"/>
            <a:chExt cx="1554217" cy="2546906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C6F2B9E-57B4-5EB1-C68A-50A82994B487}"/>
                </a:ext>
              </a:extLst>
            </p:cNvPr>
            <p:cNvSpPr/>
            <p:nvPr/>
          </p:nvSpPr>
          <p:spPr>
            <a:xfrm>
              <a:off x="4632445" y="683796"/>
              <a:ext cx="1552250" cy="2538821"/>
            </a:xfrm>
            <a:custGeom>
              <a:avLst/>
              <a:gdLst>
                <a:gd name="connsiteX0" fmla="*/ 932242 w 1552250"/>
                <a:gd name="connsiteY0" fmla="*/ 5264 h 2538821"/>
                <a:gd name="connsiteX1" fmla="*/ 932242 w 1552250"/>
                <a:gd name="connsiteY1" fmla="*/ 5264 h 2538821"/>
                <a:gd name="connsiteX2" fmla="*/ 883177 w 1552250"/>
                <a:gd name="connsiteY2" fmla="*/ 9725 h 2538821"/>
                <a:gd name="connsiteX3" fmla="*/ 660152 w 1552250"/>
                <a:gd name="connsiteY3" fmla="*/ 804 h 2538821"/>
                <a:gd name="connsiteX4" fmla="*/ 615547 w 1552250"/>
                <a:gd name="connsiteY4" fmla="*/ 5264 h 2538821"/>
                <a:gd name="connsiteX5" fmla="*/ 606626 w 1552250"/>
                <a:gd name="connsiteY5" fmla="*/ 54330 h 2538821"/>
                <a:gd name="connsiteX6" fmla="*/ 593245 w 1552250"/>
                <a:gd name="connsiteY6" fmla="*/ 58790 h 2538821"/>
                <a:gd name="connsiteX7" fmla="*/ 566482 w 1552250"/>
                <a:gd name="connsiteY7" fmla="*/ 76632 h 2538821"/>
                <a:gd name="connsiteX8" fmla="*/ 539719 w 1552250"/>
                <a:gd name="connsiteY8" fmla="*/ 85553 h 2538821"/>
                <a:gd name="connsiteX9" fmla="*/ 526338 w 1552250"/>
                <a:gd name="connsiteY9" fmla="*/ 90014 h 2538821"/>
                <a:gd name="connsiteX10" fmla="*/ 512956 w 1552250"/>
                <a:gd name="connsiteY10" fmla="*/ 98935 h 2538821"/>
                <a:gd name="connsiteX11" fmla="*/ 472812 w 1552250"/>
                <a:gd name="connsiteY11" fmla="*/ 112316 h 2538821"/>
                <a:gd name="connsiteX12" fmla="*/ 459430 w 1552250"/>
                <a:gd name="connsiteY12" fmla="*/ 116776 h 2538821"/>
                <a:gd name="connsiteX13" fmla="*/ 446049 w 1552250"/>
                <a:gd name="connsiteY13" fmla="*/ 125697 h 2538821"/>
                <a:gd name="connsiteX14" fmla="*/ 405904 w 1552250"/>
                <a:gd name="connsiteY14" fmla="*/ 134618 h 2538821"/>
                <a:gd name="connsiteX15" fmla="*/ 374681 w 1552250"/>
                <a:gd name="connsiteY15" fmla="*/ 143539 h 2538821"/>
                <a:gd name="connsiteX16" fmla="*/ 361300 w 1552250"/>
                <a:gd name="connsiteY16" fmla="*/ 148000 h 2538821"/>
                <a:gd name="connsiteX17" fmla="*/ 312234 w 1552250"/>
                <a:gd name="connsiteY17" fmla="*/ 161381 h 2538821"/>
                <a:gd name="connsiteX18" fmla="*/ 298853 w 1552250"/>
                <a:gd name="connsiteY18" fmla="*/ 165842 h 2538821"/>
                <a:gd name="connsiteX19" fmla="*/ 272090 w 1552250"/>
                <a:gd name="connsiteY19" fmla="*/ 183684 h 2538821"/>
                <a:gd name="connsiteX20" fmla="*/ 258708 w 1552250"/>
                <a:gd name="connsiteY20" fmla="*/ 192605 h 2538821"/>
                <a:gd name="connsiteX21" fmla="*/ 245327 w 1552250"/>
                <a:gd name="connsiteY21" fmla="*/ 197065 h 2538821"/>
                <a:gd name="connsiteX22" fmla="*/ 218564 w 1552250"/>
                <a:gd name="connsiteY22" fmla="*/ 210447 h 2538821"/>
                <a:gd name="connsiteX23" fmla="*/ 205182 w 1552250"/>
                <a:gd name="connsiteY23" fmla="*/ 219368 h 2538821"/>
                <a:gd name="connsiteX24" fmla="*/ 178420 w 1552250"/>
                <a:gd name="connsiteY24" fmla="*/ 228289 h 2538821"/>
                <a:gd name="connsiteX25" fmla="*/ 165038 w 1552250"/>
                <a:gd name="connsiteY25" fmla="*/ 237210 h 2538821"/>
                <a:gd name="connsiteX26" fmla="*/ 138275 w 1552250"/>
                <a:gd name="connsiteY26" fmla="*/ 263973 h 2538821"/>
                <a:gd name="connsiteX27" fmla="*/ 111512 w 1552250"/>
                <a:gd name="connsiteY27" fmla="*/ 281815 h 2538821"/>
                <a:gd name="connsiteX28" fmla="*/ 98131 w 1552250"/>
                <a:gd name="connsiteY28" fmla="*/ 290736 h 2538821"/>
                <a:gd name="connsiteX29" fmla="*/ 89210 w 1552250"/>
                <a:gd name="connsiteY29" fmla="*/ 304117 h 2538821"/>
                <a:gd name="connsiteX30" fmla="*/ 75828 w 1552250"/>
                <a:gd name="connsiteY30" fmla="*/ 308577 h 2538821"/>
                <a:gd name="connsiteX31" fmla="*/ 57986 w 1552250"/>
                <a:gd name="connsiteY31" fmla="*/ 335340 h 2538821"/>
                <a:gd name="connsiteX32" fmla="*/ 49065 w 1552250"/>
                <a:gd name="connsiteY32" fmla="*/ 362103 h 2538821"/>
                <a:gd name="connsiteX33" fmla="*/ 44605 w 1552250"/>
                <a:gd name="connsiteY33" fmla="*/ 375485 h 2538821"/>
                <a:gd name="connsiteX34" fmla="*/ 35684 w 1552250"/>
                <a:gd name="connsiteY34" fmla="*/ 388866 h 2538821"/>
                <a:gd name="connsiteX35" fmla="*/ 26763 w 1552250"/>
                <a:gd name="connsiteY35" fmla="*/ 415629 h 2538821"/>
                <a:gd name="connsiteX36" fmla="*/ 17842 w 1552250"/>
                <a:gd name="connsiteY36" fmla="*/ 429011 h 2538821"/>
                <a:gd name="connsiteX37" fmla="*/ 4461 w 1552250"/>
                <a:gd name="connsiteY37" fmla="*/ 482536 h 2538821"/>
                <a:gd name="connsiteX38" fmla="*/ 8921 w 1552250"/>
                <a:gd name="connsiteY38" fmla="*/ 696640 h 2538821"/>
                <a:gd name="connsiteX39" fmla="*/ 4461 w 1552250"/>
                <a:gd name="connsiteY39" fmla="*/ 754626 h 2538821"/>
                <a:gd name="connsiteX40" fmla="*/ 0 w 1552250"/>
                <a:gd name="connsiteY40" fmla="*/ 834915 h 2538821"/>
                <a:gd name="connsiteX41" fmla="*/ 4461 w 1552250"/>
                <a:gd name="connsiteY41" fmla="*/ 910743 h 2538821"/>
                <a:gd name="connsiteX42" fmla="*/ 8921 w 1552250"/>
                <a:gd name="connsiteY42" fmla="*/ 924125 h 2538821"/>
                <a:gd name="connsiteX43" fmla="*/ 26763 w 1552250"/>
                <a:gd name="connsiteY43" fmla="*/ 919664 h 2538821"/>
                <a:gd name="connsiteX44" fmla="*/ 53526 w 1552250"/>
                <a:gd name="connsiteY44" fmla="*/ 910743 h 2538821"/>
                <a:gd name="connsiteX45" fmla="*/ 66907 w 1552250"/>
                <a:gd name="connsiteY45" fmla="*/ 906283 h 2538821"/>
                <a:gd name="connsiteX46" fmla="*/ 84749 w 1552250"/>
                <a:gd name="connsiteY46" fmla="*/ 901822 h 2538821"/>
                <a:gd name="connsiteX47" fmla="*/ 169499 w 1552250"/>
                <a:gd name="connsiteY47" fmla="*/ 910743 h 2538821"/>
                <a:gd name="connsiteX48" fmla="*/ 191801 w 1552250"/>
                <a:gd name="connsiteY48" fmla="*/ 915204 h 2538821"/>
                <a:gd name="connsiteX49" fmla="*/ 218564 w 1552250"/>
                <a:gd name="connsiteY49" fmla="*/ 924125 h 2538821"/>
                <a:gd name="connsiteX50" fmla="*/ 245327 w 1552250"/>
                <a:gd name="connsiteY50" fmla="*/ 919664 h 2538821"/>
                <a:gd name="connsiteX51" fmla="*/ 258708 w 1552250"/>
                <a:gd name="connsiteY51" fmla="*/ 915204 h 2538821"/>
                <a:gd name="connsiteX52" fmla="*/ 263169 w 1552250"/>
                <a:gd name="connsiteY52" fmla="*/ 901822 h 2538821"/>
                <a:gd name="connsiteX53" fmla="*/ 281011 w 1552250"/>
                <a:gd name="connsiteY53" fmla="*/ 812613 h 2538821"/>
                <a:gd name="connsiteX54" fmla="*/ 294392 w 1552250"/>
                <a:gd name="connsiteY54" fmla="*/ 817073 h 2538821"/>
                <a:gd name="connsiteX55" fmla="*/ 307774 w 1552250"/>
                <a:gd name="connsiteY55" fmla="*/ 825994 h 2538821"/>
                <a:gd name="connsiteX56" fmla="*/ 321155 w 1552250"/>
                <a:gd name="connsiteY56" fmla="*/ 852757 h 2538821"/>
                <a:gd name="connsiteX57" fmla="*/ 325616 w 1552250"/>
                <a:gd name="connsiteY57" fmla="*/ 933046 h 2538821"/>
                <a:gd name="connsiteX58" fmla="*/ 330076 w 1552250"/>
                <a:gd name="connsiteY58" fmla="*/ 964269 h 2538821"/>
                <a:gd name="connsiteX59" fmla="*/ 338997 w 1552250"/>
                <a:gd name="connsiteY59" fmla="*/ 991032 h 2538821"/>
                <a:gd name="connsiteX60" fmla="*/ 334537 w 1552250"/>
                <a:gd name="connsiteY60" fmla="*/ 1093623 h 2538821"/>
                <a:gd name="connsiteX61" fmla="*/ 330076 w 1552250"/>
                <a:gd name="connsiteY61" fmla="*/ 1115926 h 2538821"/>
                <a:gd name="connsiteX62" fmla="*/ 325616 w 1552250"/>
                <a:gd name="connsiteY62" fmla="*/ 1160531 h 2538821"/>
                <a:gd name="connsiteX63" fmla="*/ 321155 w 1552250"/>
                <a:gd name="connsiteY63" fmla="*/ 1258661 h 2538821"/>
                <a:gd name="connsiteX64" fmla="*/ 312234 w 1552250"/>
                <a:gd name="connsiteY64" fmla="*/ 1512909 h 2538821"/>
                <a:gd name="connsiteX65" fmla="*/ 307774 w 1552250"/>
                <a:gd name="connsiteY65" fmla="*/ 1727013 h 2538821"/>
                <a:gd name="connsiteX66" fmla="*/ 303313 w 1552250"/>
                <a:gd name="connsiteY66" fmla="*/ 1767157 h 2538821"/>
                <a:gd name="connsiteX67" fmla="*/ 294392 w 1552250"/>
                <a:gd name="connsiteY67" fmla="*/ 1847446 h 2538821"/>
                <a:gd name="connsiteX68" fmla="*/ 289932 w 1552250"/>
                <a:gd name="connsiteY68" fmla="*/ 1976800 h 2538821"/>
                <a:gd name="connsiteX69" fmla="*/ 285471 w 1552250"/>
                <a:gd name="connsiteY69" fmla="*/ 2021405 h 2538821"/>
                <a:gd name="connsiteX70" fmla="*/ 281011 w 1552250"/>
                <a:gd name="connsiteY70" fmla="*/ 2132917 h 2538821"/>
                <a:gd name="connsiteX71" fmla="*/ 272090 w 1552250"/>
                <a:gd name="connsiteY71" fmla="*/ 2244429 h 2538821"/>
                <a:gd name="connsiteX72" fmla="*/ 263169 w 1552250"/>
                <a:gd name="connsiteY72" fmla="*/ 2458533 h 2538821"/>
                <a:gd name="connsiteX73" fmla="*/ 258708 w 1552250"/>
                <a:gd name="connsiteY73" fmla="*/ 2471914 h 2538821"/>
                <a:gd name="connsiteX74" fmla="*/ 263169 w 1552250"/>
                <a:gd name="connsiteY74" fmla="*/ 2494216 h 2538821"/>
                <a:gd name="connsiteX75" fmla="*/ 276550 w 1552250"/>
                <a:gd name="connsiteY75" fmla="*/ 2489756 h 2538821"/>
                <a:gd name="connsiteX76" fmla="*/ 312234 w 1552250"/>
                <a:gd name="connsiteY76" fmla="*/ 2480835 h 2538821"/>
                <a:gd name="connsiteX77" fmla="*/ 330076 w 1552250"/>
                <a:gd name="connsiteY77" fmla="*/ 2476375 h 2538821"/>
                <a:gd name="connsiteX78" fmla="*/ 347918 w 1552250"/>
                <a:gd name="connsiteY78" fmla="*/ 2471914 h 2538821"/>
                <a:gd name="connsiteX79" fmla="*/ 392523 w 1552250"/>
                <a:gd name="connsiteY79" fmla="*/ 2467454 h 2538821"/>
                <a:gd name="connsiteX80" fmla="*/ 566482 w 1552250"/>
                <a:gd name="connsiteY80" fmla="*/ 2471914 h 2538821"/>
                <a:gd name="connsiteX81" fmla="*/ 579863 w 1552250"/>
                <a:gd name="connsiteY81" fmla="*/ 2476375 h 2538821"/>
                <a:gd name="connsiteX82" fmla="*/ 655692 w 1552250"/>
                <a:gd name="connsiteY82" fmla="*/ 2480835 h 2538821"/>
                <a:gd name="connsiteX83" fmla="*/ 686915 w 1552250"/>
                <a:gd name="connsiteY83" fmla="*/ 2476375 h 2538821"/>
                <a:gd name="connsiteX84" fmla="*/ 691376 w 1552250"/>
                <a:gd name="connsiteY84" fmla="*/ 2462993 h 2538821"/>
                <a:gd name="connsiteX85" fmla="*/ 695836 w 1552250"/>
                <a:gd name="connsiteY85" fmla="*/ 2405007 h 2538821"/>
                <a:gd name="connsiteX86" fmla="*/ 704757 w 1552250"/>
                <a:gd name="connsiteY86" fmla="*/ 2378244 h 2538821"/>
                <a:gd name="connsiteX87" fmla="*/ 709218 w 1552250"/>
                <a:gd name="connsiteY87" fmla="*/ 2347020 h 2538821"/>
                <a:gd name="connsiteX88" fmla="*/ 713678 w 1552250"/>
                <a:gd name="connsiteY88" fmla="*/ 2311336 h 2538821"/>
                <a:gd name="connsiteX89" fmla="*/ 722599 w 1552250"/>
                <a:gd name="connsiteY89" fmla="*/ 2275653 h 2538821"/>
                <a:gd name="connsiteX90" fmla="*/ 735981 w 1552250"/>
                <a:gd name="connsiteY90" fmla="*/ 2213206 h 2538821"/>
                <a:gd name="connsiteX91" fmla="*/ 740441 w 1552250"/>
                <a:gd name="connsiteY91" fmla="*/ 2195364 h 2538821"/>
                <a:gd name="connsiteX92" fmla="*/ 744901 w 1552250"/>
                <a:gd name="connsiteY92" fmla="*/ 2177522 h 2538821"/>
                <a:gd name="connsiteX93" fmla="*/ 753822 w 1552250"/>
                <a:gd name="connsiteY93" fmla="*/ 2150759 h 2538821"/>
                <a:gd name="connsiteX94" fmla="*/ 771664 w 1552250"/>
                <a:gd name="connsiteY94" fmla="*/ 2119536 h 2538821"/>
                <a:gd name="connsiteX95" fmla="*/ 789506 w 1552250"/>
                <a:gd name="connsiteY95" fmla="*/ 2123996 h 2538821"/>
                <a:gd name="connsiteX96" fmla="*/ 802888 w 1552250"/>
                <a:gd name="connsiteY96" fmla="*/ 2173061 h 2538821"/>
                <a:gd name="connsiteX97" fmla="*/ 798427 w 1552250"/>
                <a:gd name="connsiteY97" fmla="*/ 2235508 h 2538821"/>
                <a:gd name="connsiteX98" fmla="*/ 802888 w 1552250"/>
                <a:gd name="connsiteY98" fmla="*/ 2266732 h 2538821"/>
                <a:gd name="connsiteX99" fmla="*/ 807348 w 1552250"/>
                <a:gd name="connsiteY99" fmla="*/ 2315797 h 2538821"/>
                <a:gd name="connsiteX100" fmla="*/ 811809 w 1552250"/>
                <a:gd name="connsiteY100" fmla="*/ 2338099 h 2538821"/>
                <a:gd name="connsiteX101" fmla="*/ 816269 w 1552250"/>
                <a:gd name="connsiteY101" fmla="*/ 2369323 h 2538821"/>
                <a:gd name="connsiteX102" fmla="*/ 820730 w 1552250"/>
                <a:gd name="connsiteY102" fmla="*/ 2396086 h 2538821"/>
                <a:gd name="connsiteX103" fmla="*/ 825190 w 1552250"/>
                <a:gd name="connsiteY103" fmla="*/ 2449612 h 2538821"/>
                <a:gd name="connsiteX104" fmla="*/ 829651 w 1552250"/>
                <a:gd name="connsiteY104" fmla="*/ 2516519 h 2538821"/>
                <a:gd name="connsiteX105" fmla="*/ 843032 w 1552250"/>
                <a:gd name="connsiteY105" fmla="*/ 2512058 h 2538821"/>
                <a:gd name="connsiteX106" fmla="*/ 967926 w 1552250"/>
                <a:gd name="connsiteY106" fmla="*/ 2516519 h 2538821"/>
                <a:gd name="connsiteX107" fmla="*/ 1021452 w 1552250"/>
                <a:gd name="connsiteY107" fmla="*/ 2529900 h 2538821"/>
                <a:gd name="connsiteX108" fmla="*/ 1155266 w 1552250"/>
                <a:gd name="connsiteY108" fmla="*/ 2538821 h 2538821"/>
                <a:gd name="connsiteX109" fmla="*/ 1244476 w 1552250"/>
                <a:gd name="connsiteY109" fmla="*/ 2534361 h 2538821"/>
                <a:gd name="connsiteX110" fmla="*/ 1257858 w 1552250"/>
                <a:gd name="connsiteY110" fmla="*/ 2529900 h 2538821"/>
                <a:gd name="connsiteX111" fmla="*/ 1284621 w 1552250"/>
                <a:gd name="connsiteY111" fmla="*/ 2512058 h 2538821"/>
                <a:gd name="connsiteX112" fmla="*/ 1271239 w 1552250"/>
                <a:gd name="connsiteY112" fmla="*/ 2436230 h 2538821"/>
                <a:gd name="connsiteX113" fmla="*/ 1262318 w 1552250"/>
                <a:gd name="connsiteY113" fmla="*/ 2422849 h 2538821"/>
                <a:gd name="connsiteX114" fmla="*/ 1253397 w 1552250"/>
                <a:gd name="connsiteY114" fmla="*/ 2289034 h 2538821"/>
                <a:gd name="connsiteX115" fmla="*/ 1248937 w 1552250"/>
                <a:gd name="connsiteY115" fmla="*/ 2248890 h 2538821"/>
                <a:gd name="connsiteX116" fmla="*/ 1235555 w 1552250"/>
                <a:gd name="connsiteY116" fmla="*/ 2199824 h 2538821"/>
                <a:gd name="connsiteX117" fmla="*/ 1231095 w 1552250"/>
                <a:gd name="connsiteY117" fmla="*/ 2186443 h 2538821"/>
                <a:gd name="connsiteX118" fmla="*/ 1226634 w 1552250"/>
                <a:gd name="connsiteY118" fmla="*/ 2173061 h 2538821"/>
                <a:gd name="connsiteX119" fmla="*/ 1231095 w 1552250"/>
                <a:gd name="connsiteY119" fmla="*/ 2123996 h 2538821"/>
                <a:gd name="connsiteX120" fmla="*/ 1222174 w 1552250"/>
                <a:gd name="connsiteY120" fmla="*/ 1923274 h 2538821"/>
                <a:gd name="connsiteX121" fmla="*/ 1217713 w 1552250"/>
                <a:gd name="connsiteY121" fmla="*/ 1851906 h 2538821"/>
                <a:gd name="connsiteX122" fmla="*/ 1213253 w 1552250"/>
                <a:gd name="connsiteY122" fmla="*/ 1802841 h 2538821"/>
                <a:gd name="connsiteX123" fmla="*/ 1204332 w 1552250"/>
                <a:gd name="connsiteY123" fmla="*/ 1611040 h 2538821"/>
                <a:gd name="connsiteX124" fmla="*/ 1199871 w 1552250"/>
                <a:gd name="connsiteY124" fmla="*/ 1584277 h 2538821"/>
                <a:gd name="connsiteX125" fmla="*/ 1195411 w 1552250"/>
                <a:gd name="connsiteY125" fmla="*/ 1548593 h 2538821"/>
                <a:gd name="connsiteX126" fmla="*/ 1199871 w 1552250"/>
                <a:gd name="connsiteY126" fmla="*/ 1303266 h 2538821"/>
                <a:gd name="connsiteX127" fmla="*/ 1190950 w 1552250"/>
                <a:gd name="connsiteY127" fmla="*/ 1107005 h 2538821"/>
                <a:gd name="connsiteX128" fmla="*/ 1199871 w 1552250"/>
                <a:gd name="connsiteY128" fmla="*/ 955348 h 2538821"/>
                <a:gd name="connsiteX129" fmla="*/ 1204332 w 1552250"/>
                <a:gd name="connsiteY129" fmla="*/ 924125 h 2538821"/>
                <a:gd name="connsiteX130" fmla="*/ 1208792 w 1552250"/>
                <a:gd name="connsiteY130" fmla="*/ 910743 h 2538821"/>
                <a:gd name="connsiteX131" fmla="*/ 1213253 w 1552250"/>
                <a:gd name="connsiteY131" fmla="*/ 892901 h 2538821"/>
                <a:gd name="connsiteX132" fmla="*/ 1226634 w 1552250"/>
                <a:gd name="connsiteY132" fmla="*/ 852757 h 2538821"/>
                <a:gd name="connsiteX133" fmla="*/ 1231095 w 1552250"/>
                <a:gd name="connsiteY133" fmla="*/ 839376 h 2538821"/>
                <a:gd name="connsiteX134" fmla="*/ 1235555 w 1552250"/>
                <a:gd name="connsiteY134" fmla="*/ 825994 h 2538821"/>
                <a:gd name="connsiteX135" fmla="*/ 1248937 w 1552250"/>
                <a:gd name="connsiteY135" fmla="*/ 830455 h 2538821"/>
                <a:gd name="connsiteX136" fmla="*/ 1257858 w 1552250"/>
                <a:gd name="connsiteY136" fmla="*/ 843836 h 2538821"/>
                <a:gd name="connsiteX137" fmla="*/ 1262318 w 1552250"/>
                <a:gd name="connsiteY137" fmla="*/ 879520 h 2538821"/>
                <a:gd name="connsiteX138" fmla="*/ 1266779 w 1552250"/>
                <a:gd name="connsiteY138" fmla="*/ 928585 h 2538821"/>
                <a:gd name="connsiteX139" fmla="*/ 1280160 w 1552250"/>
                <a:gd name="connsiteY139" fmla="*/ 933046 h 2538821"/>
                <a:gd name="connsiteX140" fmla="*/ 1405054 w 1552250"/>
                <a:gd name="connsiteY140" fmla="*/ 919664 h 2538821"/>
                <a:gd name="connsiteX141" fmla="*/ 1440738 w 1552250"/>
                <a:gd name="connsiteY141" fmla="*/ 915204 h 2538821"/>
                <a:gd name="connsiteX142" fmla="*/ 1538868 w 1552250"/>
                <a:gd name="connsiteY142" fmla="*/ 919664 h 2538821"/>
                <a:gd name="connsiteX143" fmla="*/ 1547789 w 1552250"/>
                <a:gd name="connsiteY143" fmla="*/ 892901 h 2538821"/>
                <a:gd name="connsiteX144" fmla="*/ 1552250 w 1552250"/>
                <a:gd name="connsiteY144" fmla="*/ 879520 h 2538821"/>
                <a:gd name="connsiteX145" fmla="*/ 1547789 w 1552250"/>
                <a:gd name="connsiteY145" fmla="*/ 768008 h 2538821"/>
                <a:gd name="connsiteX146" fmla="*/ 1543329 w 1552250"/>
                <a:gd name="connsiteY146" fmla="*/ 710021 h 2538821"/>
                <a:gd name="connsiteX147" fmla="*/ 1538868 w 1552250"/>
                <a:gd name="connsiteY147" fmla="*/ 625272 h 2538821"/>
                <a:gd name="connsiteX148" fmla="*/ 1534408 w 1552250"/>
                <a:gd name="connsiteY148" fmla="*/ 424550 h 2538821"/>
                <a:gd name="connsiteX149" fmla="*/ 1529947 w 1552250"/>
                <a:gd name="connsiteY149" fmla="*/ 411169 h 2538821"/>
                <a:gd name="connsiteX150" fmla="*/ 1525487 w 1552250"/>
                <a:gd name="connsiteY150" fmla="*/ 388866 h 2538821"/>
                <a:gd name="connsiteX151" fmla="*/ 1507645 w 1552250"/>
                <a:gd name="connsiteY151" fmla="*/ 362103 h 2538821"/>
                <a:gd name="connsiteX152" fmla="*/ 1498724 w 1552250"/>
                <a:gd name="connsiteY152" fmla="*/ 348722 h 2538821"/>
                <a:gd name="connsiteX153" fmla="*/ 1485342 w 1552250"/>
                <a:gd name="connsiteY153" fmla="*/ 321959 h 2538821"/>
                <a:gd name="connsiteX154" fmla="*/ 1471961 w 1552250"/>
                <a:gd name="connsiteY154" fmla="*/ 313038 h 2538821"/>
                <a:gd name="connsiteX155" fmla="*/ 1449659 w 1552250"/>
                <a:gd name="connsiteY155" fmla="*/ 290736 h 2538821"/>
                <a:gd name="connsiteX156" fmla="*/ 1440738 w 1552250"/>
                <a:gd name="connsiteY156" fmla="*/ 277354 h 2538821"/>
                <a:gd name="connsiteX157" fmla="*/ 1418435 w 1552250"/>
                <a:gd name="connsiteY157" fmla="*/ 272894 h 2538821"/>
                <a:gd name="connsiteX158" fmla="*/ 1382751 w 1552250"/>
                <a:gd name="connsiteY158" fmla="*/ 255052 h 2538821"/>
                <a:gd name="connsiteX159" fmla="*/ 1355988 w 1552250"/>
                <a:gd name="connsiteY159" fmla="*/ 237210 h 2538821"/>
                <a:gd name="connsiteX160" fmla="*/ 1342607 w 1552250"/>
                <a:gd name="connsiteY160" fmla="*/ 228289 h 2538821"/>
                <a:gd name="connsiteX161" fmla="*/ 1320304 w 1552250"/>
                <a:gd name="connsiteY161" fmla="*/ 205986 h 2538821"/>
                <a:gd name="connsiteX162" fmla="*/ 1293541 w 1552250"/>
                <a:gd name="connsiteY162" fmla="*/ 183684 h 2538821"/>
                <a:gd name="connsiteX163" fmla="*/ 1266779 w 1552250"/>
                <a:gd name="connsiteY163" fmla="*/ 174763 h 2538821"/>
                <a:gd name="connsiteX164" fmla="*/ 1240016 w 1552250"/>
                <a:gd name="connsiteY164" fmla="*/ 165842 h 2538821"/>
                <a:gd name="connsiteX165" fmla="*/ 1186490 w 1552250"/>
                <a:gd name="connsiteY165" fmla="*/ 152460 h 2538821"/>
                <a:gd name="connsiteX166" fmla="*/ 1159727 w 1552250"/>
                <a:gd name="connsiteY166" fmla="*/ 134618 h 2538821"/>
                <a:gd name="connsiteX167" fmla="*/ 1146345 w 1552250"/>
                <a:gd name="connsiteY167" fmla="*/ 125697 h 2538821"/>
                <a:gd name="connsiteX168" fmla="*/ 1106201 w 1552250"/>
                <a:gd name="connsiteY168" fmla="*/ 112316 h 2538821"/>
                <a:gd name="connsiteX169" fmla="*/ 1092820 w 1552250"/>
                <a:gd name="connsiteY169" fmla="*/ 107856 h 2538821"/>
                <a:gd name="connsiteX170" fmla="*/ 1039294 w 1552250"/>
                <a:gd name="connsiteY170" fmla="*/ 103395 h 2538821"/>
                <a:gd name="connsiteX171" fmla="*/ 999149 w 1552250"/>
                <a:gd name="connsiteY171" fmla="*/ 85553 h 2538821"/>
                <a:gd name="connsiteX172" fmla="*/ 972386 w 1552250"/>
                <a:gd name="connsiteY172" fmla="*/ 63251 h 2538821"/>
                <a:gd name="connsiteX173" fmla="*/ 945623 w 1552250"/>
                <a:gd name="connsiteY173" fmla="*/ 49869 h 2538821"/>
                <a:gd name="connsiteX174" fmla="*/ 932242 w 1552250"/>
                <a:gd name="connsiteY174" fmla="*/ 5264 h 253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552250" h="2538821">
                  <a:moveTo>
                    <a:pt x="932242" y="5264"/>
                  </a:moveTo>
                  <a:lnTo>
                    <a:pt x="932242" y="5264"/>
                  </a:lnTo>
                  <a:cubicBezTo>
                    <a:pt x="915887" y="6751"/>
                    <a:pt x="899599" y="9725"/>
                    <a:pt x="883177" y="9725"/>
                  </a:cubicBezTo>
                  <a:cubicBezTo>
                    <a:pt x="721827" y="9725"/>
                    <a:pt x="750531" y="12100"/>
                    <a:pt x="660152" y="804"/>
                  </a:cubicBezTo>
                  <a:cubicBezTo>
                    <a:pt x="645284" y="2291"/>
                    <a:pt x="627112" y="-4198"/>
                    <a:pt x="615547" y="5264"/>
                  </a:cubicBezTo>
                  <a:cubicBezTo>
                    <a:pt x="578348" y="35700"/>
                    <a:pt x="627491" y="33465"/>
                    <a:pt x="606626" y="54330"/>
                  </a:cubicBezTo>
                  <a:cubicBezTo>
                    <a:pt x="603301" y="57655"/>
                    <a:pt x="597705" y="57303"/>
                    <a:pt x="593245" y="58790"/>
                  </a:cubicBezTo>
                  <a:cubicBezTo>
                    <a:pt x="584324" y="64737"/>
                    <a:pt x="576654" y="73241"/>
                    <a:pt x="566482" y="76632"/>
                  </a:cubicBezTo>
                  <a:lnTo>
                    <a:pt x="539719" y="85553"/>
                  </a:lnTo>
                  <a:cubicBezTo>
                    <a:pt x="535259" y="87040"/>
                    <a:pt x="530250" y="87406"/>
                    <a:pt x="526338" y="90014"/>
                  </a:cubicBezTo>
                  <a:cubicBezTo>
                    <a:pt x="521877" y="92988"/>
                    <a:pt x="517855" y="96758"/>
                    <a:pt x="512956" y="98935"/>
                  </a:cubicBezTo>
                  <a:cubicBezTo>
                    <a:pt x="512951" y="98937"/>
                    <a:pt x="479506" y="110085"/>
                    <a:pt x="472812" y="112316"/>
                  </a:cubicBezTo>
                  <a:lnTo>
                    <a:pt x="459430" y="116776"/>
                  </a:lnTo>
                  <a:cubicBezTo>
                    <a:pt x="454970" y="119750"/>
                    <a:pt x="450844" y="123300"/>
                    <a:pt x="446049" y="125697"/>
                  </a:cubicBezTo>
                  <a:cubicBezTo>
                    <a:pt x="435066" y="131188"/>
                    <a:pt x="416187" y="132904"/>
                    <a:pt x="405904" y="134618"/>
                  </a:cubicBezTo>
                  <a:cubicBezTo>
                    <a:pt x="373821" y="145314"/>
                    <a:pt x="413886" y="132337"/>
                    <a:pt x="374681" y="143539"/>
                  </a:cubicBezTo>
                  <a:cubicBezTo>
                    <a:pt x="370160" y="144831"/>
                    <a:pt x="365861" y="146860"/>
                    <a:pt x="361300" y="148000"/>
                  </a:cubicBezTo>
                  <a:cubicBezTo>
                    <a:pt x="310861" y="160610"/>
                    <a:pt x="369651" y="142241"/>
                    <a:pt x="312234" y="161381"/>
                  </a:cubicBezTo>
                  <a:cubicBezTo>
                    <a:pt x="307774" y="162868"/>
                    <a:pt x="302765" y="163234"/>
                    <a:pt x="298853" y="165842"/>
                  </a:cubicBezTo>
                  <a:lnTo>
                    <a:pt x="272090" y="183684"/>
                  </a:lnTo>
                  <a:cubicBezTo>
                    <a:pt x="267629" y="186658"/>
                    <a:pt x="263794" y="190910"/>
                    <a:pt x="258708" y="192605"/>
                  </a:cubicBezTo>
                  <a:lnTo>
                    <a:pt x="245327" y="197065"/>
                  </a:lnTo>
                  <a:cubicBezTo>
                    <a:pt x="206975" y="222632"/>
                    <a:pt x="255499" y="191979"/>
                    <a:pt x="218564" y="210447"/>
                  </a:cubicBezTo>
                  <a:cubicBezTo>
                    <a:pt x="213769" y="212845"/>
                    <a:pt x="210081" y="217191"/>
                    <a:pt x="205182" y="219368"/>
                  </a:cubicBezTo>
                  <a:cubicBezTo>
                    <a:pt x="196589" y="223187"/>
                    <a:pt x="186244" y="223073"/>
                    <a:pt x="178420" y="228289"/>
                  </a:cubicBezTo>
                  <a:cubicBezTo>
                    <a:pt x="173959" y="231263"/>
                    <a:pt x="169045" y="233648"/>
                    <a:pt x="165038" y="237210"/>
                  </a:cubicBezTo>
                  <a:cubicBezTo>
                    <a:pt x="155608" y="245592"/>
                    <a:pt x="148772" y="256975"/>
                    <a:pt x="138275" y="263973"/>
                  </a:cubicBezTo>
                  <a:lnTo>
                    <a:pt x="111512" y="281815"/>
                  </a:lnTo>
                  <a:lnTo>
                    <a:pt x="98131" y="290736"/>
                  </a:lnTo>
                  <a:cubicBezTo>
                    <a:pt x="95157" y="295196"/>
                    <a:pt x="93396" y="300768"/>
                    <a:pt x="89210" y="304117"/>
                  </a:cubicBezTo>
                  <a:cubicBezTo>
                    <a:pt x="85538" y="307054"/>
                    <a:pt x="79153" y="305252"/>
                    <a:pt x="75828" y="308577"/>
                  </a:cubicBezTo>
                  <a:cubicBezTo>
                    <a:pt x="68246" y="316158"/>
                    <a:pt x="57986" y="335340"/>
                    <a:pt x="57986" y="335340"/>
                  </a:cubicBezTo>
                  <a:lnTo>
                    <a:pt x="49065" y="362103"/>
                  </a:lnTo>
                  <a:cubicBezTo>
                    <a:pt x="47578" y="366564"/>
                    <a:pt x="47213" y="371573"/>
                    <a:pt x="44605" y="375485"/>
                  </a:cubicBezTo>
                  <a:cubicBezTo>
                    <a:pt x="41631" y="379945"/>
                    <a:pt x="37861" y="383967"/>
                    <a:pt x="35684" y="388866"/>
                  </a:cubicBezTo>
                  <a:cubicBezTo>
                    <a:pt x="31865" y="397459"/>
                    <a:pt x="31979" y="407805"/>
                    <a:pt x="26763" y="415629"/>
                  </a:cubicBezTo>
                  <a:cubicBezTo>
                    <a:pt x="23789" y="420090"/>
                    <a:pt x="20019" y="424112"/>
                    <a:pt x="17842" y="429011"/>
                  </a:cubicBezTo>
                  <a:cubicBezTo>
                    <a:pt x="8417" y="450218"/>
                    <a:pt x="8201" y="460093"/>
                    <a:pt x="4461" y="482536"/>
                  </a:cubicBezTo>
                  <a:cubicBezTo>
                    <a:pt x="5948" y="553904"/>
                    <a:pt x="8921" y="625257"/>
                    <a:pt x="8921" y="696640"/>
                  </a:cubicBezTo>
                  <a:cubicBezTo>
                    <a:pt x="8921" y="716026"/>
                    <a:pt x="5709" y="735280"/>
                    <a:pt x="4461" y="754626"/>
                  </a:cubicBezTo>
                  <a:cubicBezTo>
                    <a:pt x="2735" y="781375"/>
                    <a:pt x="1487" y="808152"/>
                    <a:pt x="0" y="834915"/>
                  </a:cubicBezTo>
                  <a:cubicBezTo>
                    <a:pt x="1487" y="860191"/>
                    <a:pt x="1942" y="885549"/>
                    <a:pt x="4461" y="910743"/>
                  </a:cubicBezTo>
                  <a:cubicBezTo>
                    <a:pt x="4929" y="915422"/>
                    <a:pt x="4555" y="922379"/>
                    <a:pt x="8921" y="924125"/>
                  </a:cubicBezTo>
                  <a:cubicBezTo>
                    <a:pt x="14613" y="926402"/>
                    <a:pt x="20891" y="921426"/>
                    <a:pt x="26763" y="919664"/>
                  </a:cubicBezTo>
                  <a:cubicBezTo>
                    <a:pt x="35770" y="916962"/>
                    <a:pt x="44605" y="913717"/>
                    <a:pt x="53526" y="910743"/>
                  </a:cubicBezTo>
                  <a:cubicBezTo>
                    <a:pt x="57986" y="909256"/>
                    <a:pt x="62346" y="907423"/>
                    <a:pt x="66907" y="906283"/>
                  </a:cubicBezTo>
                  <a:lnTo>
                    <a:pt x="84749" y="901822"/>
                  </a:lnTo>
                  <a:lnTo>
                    <a:pt x="169499" y="910743"/>
                  </a:lnTo>
                  <a:cubicBezTo>
                    <a:pt x="177004" y="911815"/>
                    <a:pt x="184487" y="913209"/>
                    <a:pt x="191801" y="915204"/>
                  </a:cubicBezTo>
                  <a:cubicBezTo>
                    <a:pt x="200873" y="917678"/>
                    <a:pt x="218564" y="924125"/>
                    <a:pt x="218564" y="924125"/>
                  </a:cubicBezTo>
                  <a:cubicBezTo>
                    <a:pt x="227485" y="922638"/>
                    <a:pt x="236498" y="921626"/>
                    <a:pt x="245327" y="919664"/>
                  </a:cubicBezTo>
                  <a:cubicBezTo>
                    <a:pt x="249917" y="918644"/>
                    <a:pt x="255383" y="918529"/>
                    <a:pt x="258708" y="915204"/>
                  </a:cubicBezTo>
                  <a:cubicBezTo>
                    <a:pt x="262033" y="911879"/>
                    <a:pt x="261682" y="906283"/>
                    <a:pt x="263169" y="901822"/>
                  </a:cubicBezTo>
                  <a:cubicBezTo>
                    <a:pt x="263632" y="893025"/>
                    <a:pt x="241497" y="812613"/>
                    <a:pt x="281011" y="812613"/>
                  </a:cubicBezTo>
                  <a:cubicBezTo>
                    <a:pt x="285713" y="812613"/>
                    <a:pt x="289932" y="815586"/>
                    <a:pt x="294392" y="817073"/>
                  </a:cubicBezTo>
                  <a:cubicBezTo>
                    <a:pt x="298853" y="820047"/>
                    <a:pt x="303983" y="822203"/>
                    <a:pt x="307774" y="825994"/>
                  </a:cubicBezTo>
                  <a:cubicBezTo>
                    <a:pt x="316421" y="834641"/>
                    <a:pt x="317528" y="841874"/>
                    <a:pt x="321155" y="852757"/>
                  </a:cubicBezTo>
                  <a:cubicBezTo>
                    <a:pt x="322642" y="879520"/>
                    <a:pt x="323478" y="906327"/>
                    <a:pt x="325616" y="933046"/>
                  </a:cubicBezTo>
                  <a:cubicBezTo>
                    <a:pt x="326454" y="943526"/>
                    <a:pt x="327712" y="954025"/>
                    <a:pt x="330076" y="964269"/>
                  </a:cubicBezTo>
                  <a:cubicBezTo>
                    <a:pt x="332190" y="973432"/>
                    <a:pt x="338997" y="991032"/>
                    <a:pt x="338997" y="991032"/>
                  </a:cubicBezTo>
                  <a:cubicBezTo>
                    <a:pt x="337510" y="1025229"/>
                    <a:pt x="336976" y="1059481"/>
                    <a:pt x="334537" y="1093623"/>
                  </a:cubicBezTo>
                  <a:cubicBezTo>
                    <a:pt x="333997" y="1101185"/>
                    <a:pt x="331078" y="1108411"/>
                    <a:pt x="330076" y="1115926"/>
                  </a:cubicBezTo>
                  <a:cubicBezTo>
                    <a:pt x="328101" y="1130737"/>
                    <a:pt x="327103" y="1145663"/>
                    <a:pt x="325616" y="1160531"/>
                  </a:cubicBezTo>
                  <a:cubicBezTo>
                    <a:pt x="324129" y="1193241"/>
                    <a:pt x="322064" y="1225930"/>
                    <a:pt x="321155" y="1258661"/>
                  </a:cubicBezTo>
                  <a:cubicBezTo>
                    <a:pt x="314229" y="1507983"/>
                    <a:pt x="327531" y="1405845"/>
                    <a:pt x="312234" y="1512909"/>
                  </a:cubicBezTo>
                  <a:cubicBezTo>
                    <a:pt x="310747" y="1584277"/>
                    <a:pt x="310277" y="1655673"/>
                    <a:pt x="307774" y="1727013"/>
                  </a:cubicBezTo>
                  <a:cubicBezTo>
                    <a:pt x="307302" y="1740468"/>
                    <a:pt x="304886" y="1753786"/>
                    <a:pt x="303313" y="1767157"/>
                  </a:cubicBezTo>
                  <a:cubicBezTo>
                    <a:pt x="294898" y="1838685"/>
                    <a:pt x="302666" y="1764716"/>
                    <a:pt x="294392" y="1847446"/>
                  </a:cubicBezTo>
                  <a:cubicBezTo>
                    <a:pt x="292905" y="1890564"/>
                    <a:pt x="292142" y="1933713"/>
                    <a:pt x="289932" y="1976800"/>
                  </a:cubicBezTo>
                  <a:cubicBezTo>
                    <a:pt x="289167" y="1991723"/>
                    <a:pt x="286323" y="2006487"/>
                    <a:pt x="285471" y="2021405"/>
                  </a:cubicBezTo>
                  <a:cubicBezTo>
                    <a:pt x="283349" y="2058545"/>
                    <a:pt x="282627" y="2095752"/>
                    <a:pt x="281011" y="2132917"/>
                  </a:cubicBezTo>
                  <a:cubicBezTo>
                    <a:pt x="276759" y="2230707"/>
                    <a:pt x="284032" y="2196654"/>
                    <a:pt x="272090" y="2244429"/>
                  </a:cubicBezTo>
                  <a:cubicBezTo>
                    <a:pt x="271133" y="2285595"/>
                    <a:pt x="279733" y="2392277"/>
                    <a:pt x="263169" y="2458533"/>
                  </a:cubicBezTo>
                  <a:cubicBezTo>
                    <a:pt x="262029" y="2463094"/>
                    <a:pt x="260195" y="2467454"/>
                    <a:pt x="258708" y="2471914"/>
                  </a:cubicBezTo>
                  <a:cubicBezTo>
                    <a:pt x="260195" y="2479348"/>
                    <a:pt x="257808" y="2488855"/>
                    <a:pt x="263169" y="2494216"/>
                  </a:cubicBezTo>
                  <a:cubicBezTo>
                    <a:pt x="266494" y="2497541"/>
                    <a:pt x="272014" y="2490993"/>
                    <a:pt x="276550" y="2489756"/>
                  </a:cubicBezTo>
                  <a:cubicBezTo>
                    <a:pt x="288379" y="2486530"/>
                    <a:pt x="300339" y="2483809"/>
                    <a:pt x="312234" y="2480835"/>
                  </a:cubicBezTo>
                  <a:lnTo>
                    <a:pt x="330076" y="2476375"/>
                  </a:lnTo>
                  <a:cubicBezTo>
                    <a:pt x="336023" y="2474888"/>
                    <a:pt x="341818" y="2472524"/>
                    <a:pt x="347918" y="2471914"/>
                  </a:cubicBezTo>
                  <a:lnTo>
                    <a:pt x="392523" y="2467454"/>
                  </a:lnTo>
                  <a:cubicBezTo>
                    <a:pt x="450509" y="2468941"/>
                    <a:pt x="508542" y="2469155"/>
                    <a:pt x="566482" y="2471914"/>
                  </a:cubicBezTo>
                  <a:cubicBezTo>
                    <a:pt x="571178" y="2472138"/>
                    <a:pt x="575185" y="2475907"/>
                    <a:pt x="579863" y="2476375"/>
                  </a:cubicBezTo>
                  <a:cubicBezTo>
                    <a:pt x="605057" y="2478894"/>
                    <a:pt x="630416" y="2479348"/>
                    <a:pt x="655692" y="2480835"/>
                  </a:cubicBezTo>
                  <a:cubicBezTo>
                    <a:pt x="666100" y="2479348"/>
                    <a:pt x="677512" y="2481077"/>
                    <a:pt x="686915" y="2476375"/>
                  </a:cubicBezTo>
                  <a:cubicBezTo>
                    <a:pt x="691121" y="2474272"/>
                    <a:pt x="690793" y="2467659"/>
                    <a:pt x="691376" y="2462993"/>
                  </a:cubicBezTo>
                  <a:cubicBezTo>
                    <a:pt x="693781" y="2443757"/>
                    <a:pt x="692813" y="2424156"/>
                    <a:pt x="695836" y="2405007"/>
                  </a:cubicBezTo>
                  <a:cubicBezTo>
                    <a:pt x="697303" y="2395719"/>
                    <a:pt x="704757" y="2378244"/>
                    <a:pt x="704757" y="2378244"/>
                  </a:cubicBezTo>
                  <a:cubicBezTo>
                    <a:pt x="706244" y="2367836"/>
                    <a:pt x="707828" y="2357441"/>
                    <a:pt x="709218" y="2347020"/>
                  </a:cubicBezTo>
                  <a:cubicBezTo>
                    <a:pt x="710802" y="2335138"/>
                    <a:pt x="711469" y="2323118"/>
                    <a:pt x="713678" y="2311336"/>
                  </a:cubicBezTo>
                  <a:cubicBezTo>
                    <a:pt x="715937" y="2299286"/>
                    <a:pt x="720583" y="2287747"/>
                    <a:pt x="722599" y="2275653"/>
                  </a:cubicBezTo>
                  <a:cubicBezTo>
                    <a:pt x="729076" y="2236792"/>
                    <a:pt x="724866" y="2257669"/>
                    <a:pt x="735981" y="2213206"/>
                  </a:cubicBezTo>
                  <a:lnTo>
                    <a:pt x="740441" y="2195364"/>
                  </a:lnTo>
                  <a:cubicBezTo>
                    <a:pt x="741928" y="2189417"/>
                    <a:pt x="742962" y="2183338"/>
                    <a:pt x="744901" y="2177522"/>
                  </a:cubicBezTo>
                  <a:cubicBezTo>
                    <a:pt x="747875" y="2168601"/>
                    <a:pt x="749617" y="2159170"/>
                    <a:pt x="753822" y="2150759"/>
                  </a:cubicBezTo>
                  <a:cubicBezTo>
                    <a:pt x="765140" y="2128122"/>
                    <a:pt x="759055" y="2138450"/>
                    <a:pt x="771664" y="2119536"/>
                  </a:cubicBezTo>
                  <a:cubicBezTo>
                    <a:pt x="777611" y="2121023"/>
                    <a:pt x="785516" y="2119342"/>
                    <a:pt x="789506" y="2123996"/>
                  </a:cubicBezTo>
                  <a:cubicBezTo>
                    <a:pt x="795410" y="2130884"/>
                    <a:pt x="800948" y="2163360"/>
                    <a:pt x="802888" y="2173061"/>
                  </a:cubicBezTo>
                  <a:cubicBezTo>
                    <a:pt x="801401" y="2193877"/>
                    <a:pt x="798427" y="2214639"/>
                    <a:pt x="798427" y="2235508"/>
                  </a:cubicBezTo>
                  <a:cubicBezTo>
                    <a:pt x="798427" y="2246022"/>
                    <a:pt x="801727" y="2256283"/>
                    <a:pt x="802888" y="2266732"/>
                  </a:cubicBezTo>
                  <a:cubicBezTo>
                    <a:pt x="804702" y="2283054"/>
                    <a:pt x="805311" y="2299501"/>
                    <a:pt x="807348" y="2315797"/>
                  </a:cubicBezTo>
                  <a:cubicBezTo>
                    <a:pt x="808288" y="2323320"/>
                    <a:pt x="810563" y="2330621"/>
                    <a:pt x="811809" y="2338099"/>
                  </a:cubicBezTo>
                  <a:cubicBezTo>
                    <a:pt x="813537" y="2348470"/>
                    <a:pt x="814670" y="2358932"/>
                    <a:pt x="816269" y="2369323"/>
                  </a:cubicBezTo>
                  <a:cubicBezTo>
                    <a:pt x="817644" y="2378262"/>
                    <a:pt x="819243" y="2387165"/>
                    <a:pt x="820730" y="2396086"/>
                  </a:cubicBezTo>
                  <a:cubicBezTo>
                    <a:pt x="822217" y="2413928"/>
                    <a:pt x="823867" y="2431757"/>
                    <a:pt x="825190" y="2449612"/>
                  </a:cubicBezTo>
                  <a:cubicBezTo>
                    <a:pt x="826841" y="2471903"/>
                    <a:pt x="823510" y="2495027"/>
                    <a:pt x="829651" y="2516519"/>
                  </a:cubicBezTo>
                  <a:cubicBezTo>
                    <a:pt x="830943" y="2521040"/>
                    <a:pt x="838572" y="2513545"/>
                    <a:pt x="843032" y="2512058"/>
                  </a:cubicBezTo>
                  <a:cubicBezTo>
                    <a:pt x="884663" y="2513545"/>
                    <a:pt x="926344" y="2513999"/>
                    <a:pt x="967926" y="2516519"/>
                  </a:cubicBezTo>
                  <a:cubicBezTo>
                    <a:pt x="986851" y="2517666"/>
                    <a:pt x="1002954" y="2527257"/>
                    <a:pt x="1021452" y="2529900"/>
                  </a:cubicBezTo>
                  <a:cubicBezTo>
                    <a:pt x="1061433" y="2535612"/>
                    <a:pt x="1119376" y="2537027"/>
                    <a:pt x="1155266" y="2538821"/>
                  </a:cubicBezTo>
                  <a:cubicBezTo>
                    <a:pt x="1185003" y="2537334"/>
                    <a:pt x="1214814" y="2536940"/>
                    <a:pt x="1244476" y="2534361"/>
                  </a:cubicBezTo>
                  <a:cubicBezTo>
                    <a:pt x="1249160" y="2533954"/>
                    <a:pt x="1253748" y="2532184"/>
                    <a:pt x="1257858" y="2529900"/>
                  </a:cubicBezTo>
                  <a:cubicBezTo>
                    <a:pt x="1267230" y="2524693"/>
                    <a:pt x="1284621" y="2512058"/>
                    <a:pt x="1284621" y="2512058"/>
                  </a:cubicBezTo>
                  <a:cubicBezTo>
                    <a:pt x="1283201" y="2496442"/>
                    <a:pt x="1283124" y="2454057"/>
                    <a:pt x="1271239" y="2436230"/>
                  </a:cubicBezTo>
                  <a:lnTo>
                    <a:pt x="1262318" y="2422849"/>
                  </a:lnTo>
                  <a:cubicBezTo>
                    <a:pt x="1244831" y="2370380"/>
                    <a:pt x="1260812" y="2422507"/>
                    <a:pt x="1253397" y="2289034"/>
                  </a:cubicBezTo>
                  <a:cubicBezTo>
                    <a:pt x="1252650" y="2275591"/>
                    <a:pt x="1250841" y="2262218"/>
                    <a:pt x="1248937" y="2248890"/>
                  </a:cubicBezTo>
                  <a:cubicBezTo>
                    <a:pt x="1245785" y="2226825"/>
                    <a:pt x="1242962" y="2222047"/>
                    <a:pt x="1235555" y="2199824"/>
                  </a:cubicBezTo>
                  <a:lnTo>
                    <a:pt x="1231095" y="2186443"/>
                  </a:lnTo>
                  <a:lnTo>
                    <a:pt x="1226634" y="2173061"/>
                  </a:lnTo>
                  <a:cubicBezTo>
                    <a:pt x="1228121" y="2156706"/>
                    <a:pt x="1231095" y="2140418"/>
                    <a:pt x="1231095" y="2123996"/>
                  </a:cubicBezTo>
                  <a:cubicBezTo>
                    <a:pt x="1231095" y="1969156"/>
                    <a:pt x="1235437" y="2002863"/>
                    <a:pt x="1222174" y="1923274"/>
                  </a:cubicBezTo>
                  <a:cubicBezTo>
                    <a:pt x="1220687" y="1899485"/>
                    <a:pt x="1219474" y="1875677"/>
                    <a:pt x="1217713" y="1851906"/>
                  </a:cubicBezTo>
                  <a:cubicBezTo>
                    <a:pt x="1216500" y="1835528"/>
                    <a:pt x="1214073" y="1819243"/>
                    <a:pt x="1213253" y="1802841"/>
                  </a:cubicBezTo>
                  <a:cubicBezTo>
                    <a:pt x="1209645" y="1730672"/>
                    <a:pt x="1211105" y="1678772"/>
                    <a:pt x="1204332" y="1611040"/>
                  </a:cubicBezTo>
                  <a:cubicBezTo>
                    <a:pt x="1203432" y="1602041"/>
                    <a:pt x="1201150" y="1593230"/>
                    <a:pt x="1199871" y="1584277"/>
                  </a:cubicBezTo>
                  <a:cubicBezTo>
                    <a:pt x="1198176" y="1572410"/>
                    <a:pt x="1196898" y="1560488"/>
                    <a:pt x="1195411" y="1548593"/>
                  </a:cubicBezTo>
                  <a:cubicBezTo>
                    <a:pt x="1196898" y="1466817"/>
                    <a:pt x="1199871" y="1385055"/>
                    <a:pt x="1199871" y="1303266"/>
                  </a:cubicBezTo>
                  <a:cubicBezTo>
                    <a:pt x="1199871" y="1152911"/>
                    <a:pt x="1203952" y="1185008"/>
                    <a:pt x="1190950" y="1107005"/>
                  </a:cubicBezTo>
                  <a:cubicBezTo>
                    <a:pt x="1193872" y="1039809"/>
                    <a:pt x="1193393" y="1013649"/>
                    <a:pt x="1199871" y="955348"/>
                  </a:cubicBezTo>
                  <a:cubicBezTo>
                    <a:pt x="1201032" y="944899"/>
                    <a:pt x="1202270" y="934434"/>
                    <a:pt x="1204332" y="924125"/>
                  </a:cubicBezTo>
                  <a:cubicBezTo>
                    <a:pt x="1205254" y="919514"/>
                    <a:pt x="1207500" y="915264"/>
                    <a:pt x="1208792" y="910743"/>
                  </a:cubicBezTo>
                  <a:cubicBezTo>
                    <a:pt x="1210476" y="904848"/>
                    <a:pt x="1211491" y="898773"/>
                    <a:pt x="1213253" y="892901"/>
                  </a:cubicBezTo>
                  <a:cubicBezTo>
                    <a:pt x="1217306" y="879391"/>
                    <a:pt x="1222173" y="866138"/>
                    <a:pt x="1226634" y="852757"/>
                  </a:cubicBezTo>
                  <a:lnTo>
                    <a:pt x="1231095" y="839376"/>
                  </a:lnTo>
                  <a:lnTo>
                    <a:pt x="1235555" y="825994"/>
                  </a:lnTo>
                  <a:cubicBezTo>
                    <a:pt x="1240016" y="827481"/>
                    <a:pt x="1245265" y="827518"/>
                    <a:pt x="1248937" y="830455"/>
                  </a:cubicBezTo>
                  <a:cubicBezTo>
                    <a:pt x="1253123" y="833804"/>
                    <a:pt x="1256448" y="838664"/>
                    <a:pt x="1257858" y="843836"/>
                  </a:cubicBezTo>
                  <a:cubicBezTo>
                    <a:pt x="1261012" y="855401"/>
                    <a:pt x="1261063" y="867599"/>
                    <a:pt x="1262318" y="879520"/>
                  </a:cubicBezTo>
                  <a:cubicBezTo>
                    <a:pt x="1264037" y="895852"/>
                    <a:pt x="1261586" y="913005"/>
                    <a:pt x="1266779" y="928585"/>
                  </a:cubicBezTo>
                  <a:cubicBezTo>
                    <a:pt x="1268266" y="933045"/>
                    <a:pt x="1275700" y="931559"/>
                    <a:pt x="1280160" y="933046"/>
                  </a:cubicBezTo>
                  <a:cubicBezTo>
                    <a:pt x="1332079" y="915737"/>
                    <a:pt x="1263770" y="937322"/>
                    <a:pt x="1405054" y="919664"/>
                  </a:cubicBezTo>
                  <a:lnTo>
                    <a:pt x="1440738" y="915204"/>
                  </a:lnTo>
                  <a:cubicBezTo>
                    <a:pt x="1473448" y="916691"/>
                    <a:pt x="1506813" y="926342"/>
                    <a:pt x="1538868" y="919664"/>
                  </a:cubicBezTo>
                  <a:cubicBezTo>
                    <a:pt x="1548074" y="917746"/>
                    <a:pt x="1544815" y="901822"/>
                    <a:pt x="1547789" y="892901"/>
                  </a:cubicBezTo>
                  <a:lnTo>
                    <a:pt x="1552250" y="879520"/>
                  </a:lnTo>
                  <a:cubicBezTo>
                    <a:pt x="1550763" y="842349"/>
                    <a:pt x="1549744" y="805157"/>
                    <a:pt x="1547789" y="768008"/>
                  </a:cubicBezTo>
                  <a:cubicBezTo>
                    <a:pt x="1546770" y="748649"/>
                    <a:pt x="1544538" y="729369"/>
                    <a:pt x="1543329" y="710021"/>
                  </a:cubicBezTo>
                  <a:cubicBezTo>
                    <a:pt x="1541564" y="681787"/>
                    <a:pt x="1540355" y="653522"/>
                    <a:pt x="1538868" y="625272"/>
                  </a:cubicBezTo>
                  <a:cubicBezTo>
                    <a:pt x="1537381" y="558365"/>
                    <a:pt x="1537194" y="491416"/>
                    <a:pt x="1534408" y="424550"/>
                  </a:cubicBezTo>
                  <a:cubicBezTo>
                    <a:pt x="1534212" y="419852"/>
                    <a:pt x="1531087" y="415730"/>
                    <a:pt x="1529947" y="411169"/>
                  </a:cubicBezTo>
                  <a:cubicBezTo>
                    <a:pt x="1528108" y="403814"/>
                    <a:pt x="1528624" y="395768"/>
                    <a:pt x="1525487" y="388866"/>
                  </a:cubicBezTo>
                  <a:cubicBezTo>
                    <a:pt x="1521050" y="379105"/>
                    <a:pt x="1513592" y="371024"/>
                    <a:pt x="1507645" y="362103"/>
                  </a:cubicBezTo>
                  <a:cubicBezTo>
                    <a:pt x="1504671" y="357643"/>
                    <a:pt x="1500419" y="353808"/>
                    <a:pt x="1498724" y="348722"/>
                  </a:cubicBezTo>
                  <a:cubicBezTo>
                    <a:pt x="1495096" y="337838"/>
                    <a:pt x="1493989" y="330606"/>
                    <a:pt x="1485342" y="321959"/>
                  </a:cubicBezTo>
                  <a:cubicBezTo>
                    <a:pt x="1481551" y="318168"/>
                    <a:pt x="1476421" y="316012"/>
                    <a:pt x="1471961" y="313038"/>
                  </a:cubicBezTo>
                  <a:cubicBezTo>
                    <a:pt x="1448171" y="277351"/>
                    <a:pt x="1479396" y="320473"/>
                    <a:pt x="1449659" y="290736"/>
                  </a:cubicBezTo>
                  <a:cubicBezTo>
                    <a:pt x="1445868" y="286945"/>
                    <a:pt x="1445393" y="280014"/>
                    <a:pt x="1440738" y="277354"/>
                  </a:cubicBezTo>
                  <a:cubicBezTo>
                    <a:pt x="1434155" y="273593"/>
                    <a:pt x="1425790" y="274733"/>
                    <a:pt x="1418435" y="272894"/>
                  </a:cubicBezTo>
                  <a:cubicBezTo>
                    <a:pt x="1402837" y="268995"/>
                    <a:pt x="1398007" y="264760"/>
                    <a:pt x="1382751" y="255052"/>
                  </a:cubicBezTo>
                  <a:cubicBezTo>
                    <a:pt x="1373705" y="249296"/>
                    <a:pt x="1364909" y="243157"/>
                    <a:pt x="1355988" y="237210"/>
                  </a:cubicBezTo>
                  <a:lnTo>
                    <a:pt x="1342607" y="228289"/>
                  </a:lnTo>
                  <a:cubicBezTo>
                    <a:pt x="1326252" y="203756"/>
                    <a:pt x="1342607" y="224571"/>
                    <a:pt x="1320304" y="205986"/>
                  </a:cubicBezTo>
                  <a:cubicBezTo>
                    <a:pt x="1308297" y="195980"/>
                    <a:pt x="1307782" y="190013"/>
                    <a:pt x="1293541" y="183684"/>
                  </a:cubicBezTo>
                  <a:cubicBezTo>
                    <a:pt x="1284948" y="179865"/>
                    <a:pt x="1275700" y="177737"/>
                    <a:pt x="1266779" y="174763"/>
                  </a:cubicBezTo>
                  <a:cubicBezTo>
                    <a:pt x="1266775" y="174762"/>
                    <a:pt x="1240021" y="165843"/>
                    <a:pt x="1240016" y="165842"/>
                  </a:cubicBezTo>
                  <a:cubicBezTo>
                    <a:pt x="1226640" y="163612"/>
                    <a:pt x="1198270" y="160313"/>
                    <a:pt x="1186490" y="152460"/>
                  </a:cubicBezTo>
                  <a:lnTo>
                    <a:pt x="1159727" y="134618"/>
                  </a:lnTo>
                  <a:cubicBezTo>
                    <a:pt x="1155266" y="131644"/>
                    <a:pt x="1151431" y="127392"/>
                    <a:pt x="1146345" y="125697"/>
                  </a:cubicBezTo>
                  <a:lnTo>
                    <a:pt x="1106201" y="112316"/>
                  </a:lnTo>
                  <a:cubicBezTo>
                    <a:pt x="1101741" y="110829"/>
                    <a:pt x="1097505" y="108246"/>
                    <a:pt x="1092820" y="107856"/>
                  </a:cubicBezTo>
                  <a:lnTo>
                    <a:pt x="1039294" y="103395"/>
                  </a:lnTo>
                  <a:cubicBezTo>
                    <a:pt x="1019845" y="96912"/>
                    <a:pt x="1013286" y="97334"/>
                    <a:pt x="999149" y="85553"/>
                  </a:cubicBezTo>
                  <a:cubicBezTo>
                    <a:pt x="984348" y="73219"/>
                    <a:pt x="989001" y="71559"/>
                    <a:pt x="972386" y="63251"/>
                  </a:cubicBezTo>
                  <a:cubicBezTo>
                    <a:pt x="935451" y="44783"/>
                    <a:pt x="983975" y="75436"/>
                    <a:pt x="945623" y="49869"/>
                  </a:cubicBezTo>
                  <a:lnTo>
                    <a:pt x="932242" y="5264"/>
                  </a:lnTo>
                  <a:close/>
                </a:path>
              </a:pathLst>
            </a:custGeom>
            <a:solidFill>
              <a:srgbClr val="C194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820F662-6614-4EF7-8F2C-7DCE3B14D756}"/>
                </a:ext>
              </a:extLst>
            </p:cNvPr>
            <p:cNvSpPr/>
            <p:nvPr/>
          </p:nvSpPr>
          <p:spPr>
            <a:xfrm>
              <a:off x="5127348" y="983827"/>
              <a:ext cx="256988" cy="64473"/>
            </a:xfrm>
            <a:custGeom>
              <a:avLst/>
              <a:gdLst>
                <a:gd name="connsiteX0" fmla="*/ 335989 w 335989"/>
                <a:gd name="connsiteY0" fmla="*/ 85060 h 85060"/>
                <a:gd name="connsiteX1" fmla="*/ 187133 w 335989"/>
                <a:gd name="connsiteY1" fmla="*/ 21265 h 85060"/>
                <a:gd name="connsiteX2" fmla="*/ 0 w 335989"/>
                <a:gd name="connsiteY2" fmla="*/ 0 h 8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989" h="85060">
                  <a:moveTo>
                    <a:pt x="335989" y="85060"/>
                  </a:moveTo>
                  <a:cubicBezTo>
                    <a:pt x="289560" y="60251"/>
                    <a:pt x="243131" y="35442"/>
                    <a:pt x="187133" y="21265"/>
                  </a:cubicBezTo>
                  <a:cubicBezTo>
                    <a:pt x="131135" y="7088"/>
                    <a:pt x="65567" y="3544"/>
                    <a:pt x="0" y="0"/>
                  </a:cubicBezTo>
                </a:path>
              </a:pathLst>
            </a:custGeom>
            <a:noFill/>
            <a:ln w="63500">
              <a:solidFill>
                <a:srgbClr val="95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F65FB6D-DD1A-21D7-1DD1-7012A1244FA2}"/>
                </a:ext>
              </a:extLst>
            </p:cNvPr>
            <p:cNvSpPr/>
            <p:nvPr/>
          </p:nvSpPr>
          <p:spPr>
            <a:xfrm>
              <a:off x="5226503" y="1187493"/>
              <a:ext cx="486224" cy="559524"/>
            </a:xfrm>
            <a:custGeom>
              <a:avLst/>
              <a:gdLst>
                <a:gd name="connsiteX0" fmla="*/ 41959 w 635694"/>
                <a:gd name="connsiteY0" fmla="*/ 188853 h 738191"/>
                <a:gd name="connsiteX1" fmla="*/ 7191 w 635694"/>
                <a:gd name="connsiteY1" fmla="*/ 327925 h 738191"/>
                <a:gd name="connsiteX2" fmla="*/ 21098 w 635694"/>
                <a:gd name="connsiteY2" fmla="*/ 508719 h 738191"/>
                <a:gd name="connsiteX3" fmla="*/ 212322 w 635694"/>
                <a:gd name="connsiteY3" fmla="*/ 606070 h 738191"/>
                <a:gd name="connsiteX4" fmla="*/ 504374 w 635694"/>
                <a:gd name="connsiteY4" fmla="*/ 738188 h 738191"/>
                <a:gd name="connsiteX5" fmla="*/ 633016 w 635694"/>
                <a:gd name="connsiteY5" fmla="*/ 609546 h 738191"/>
                <a:gd name="connsiteX6" fmla="*/ 587817 w 635694"/>
                <a:gd name="connsiteY6" fmla="*/ 362693 h 738191"/>
                <a:gd name="connsiteX7" fmla="*/ 542619 w 635694"/>
                <a:gd name="connsiteY7" fmla="*/ 213191 h 738191"/>
                <a:gd name="connsiteX8" fmla="*/ 434838 w 635694"/>
                <a:gd name="connsiteY8" fmla="*/ 115840 h 738191"/>
                <a:gd name="connsiteX9" fmla="*/ 372255 w 635694"/>
                <a:gd name="connsiteY9" fmla="*/ 1105 h 738191"/>
                <a:gd name="connsiteX10" fmla="*/ 41959 w 635694"/>
                <a:gd name="connsiteY10" fmla="*/ 188853 h 73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694" h="738191">
                  <a:moveTo>
                    <a:pt x="41959" y="188853"/>
                  </a:moveTo>
                  <a:cubicBezTo>
                    <a:pt x="-18885" y="243323"/>
                    <a:pt x="10668" y="274614"/>
                    <a:pt x="7191" y="327925"/>
                  </a:cubicBezTo>
                  <a:cubicBezTo>
                    <a:pt x="3714" y="381236"/>
                    <a:pt x="-13090" y="462362"/>
                    <a:pt x="21098" y="508719"/>
                  </a:cubicBezTo>
                  <a:cubicBezTo>
                    <a:pt x="55286" y="555076"/>
                    <a:pt x="131776" y="567825"/>
                    <a:pt x="212322" y="606070"/>
                  </a:cubicBezTo>
                  <a:cubicBezTo>
                    <a:pt x="292868" y="644315"/>
                    <a:pt x="434258" y="737609"/>
                    <a:pt x="504374" y="738188"/>
                  </a:cubicBezTo>
                  <a:cubicBezTo>
                    <a:pt x="574490" y="738767"/>
                    <a:pt x="619109" y="672128"/>
                    <a:pt x="633016" y="609546"/>
                  </a:cubicBezTo>
                  <a:cubicBezTo>
                    <a:pt x="646923" y="546964"/>
                    <a:pt x="602883" y="428752"/>
                    <a:pt x="587817" y="362693"/>
                  </a:cubicBezTo>
                  <a:cubicBezTo>
                    <a:pt x="572751" y="296634"/>
                    <a:pt x="568116" y="254333"/>
                    <a:pt x="542619" y="213191"/>
                  </a:cubicBezTo>
                  <a:cubicBezTo>
                    <a:pt x="517122" y="172049"/>
                    <a:pt x="463232" y="151188"/>
                    <a:pt x="434838" y="115840"/>
                  </a:cubicBezTo>
                  <a:cubicBezTo>
                    <a:pt x="406444" y="80492"/>
                    <a:pt x="437155" y="-11064"/>
                    <a:pt x="372255" y="1105"/>
                  </a:cubicBezTo>
                  <a:cubicBezTo>
                    <a:pt x="307355" y="13274"/>
                    <a:pt x="102803" y="134383"/>
                    <a:pt x="41959" y="18885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A76170BA-439B-8316-74E2-E40364C31823}"/>
                </a:ext>
              </a:extLst>
            </p:cNvPr>
            <p:cNvSpPr/>
            <p:nvPr/>
          </p:nvSpPr>
          <p:spPr>
            <a:xfrm>
              <a:off x="5363209" y="1095337"/>
              <a:ext cx="174881" cy="1351953"/>
            </a:xfrm>
            <a:custGeom>
              <a:avLst/>
              <a:gdLst>
                <a:gd name="connsiteX0" fmla="*/ 83359 w 228641"/>
                <a:gd name="connsiteY0" fmla="*/ 363148 h 1783658"/>
                <a:gd name="connsiteX1" fmla="*/ 2552 w 228641"/>
                <a:gd name="connsiteY1" fmla="*/ 218545 h 1783658"/>
                <a:gd name="connsiteX2" fmla="*/ 32323 w 228641"/>
                <a:gd name="connsiteY2" fmla="*/ 35665 h 1783658"/>
                <a:gd name="connsiteX3" fmla="*/ 151408 w 228641"/>
                <a:gd name="connsiteY3" fmla="*/ 5894 h 1783658"/>
                <a:gd name="connsiteX4" fmla="*/ 227962 w 228641"/>
                <a:gd name="connsiteY4" fmla="*/ 112220 h 1783658"/>
                <a:gd name="connsiteX5" fmla="*/ 185432 w 228641"/>
                <a:gd name="connsiteY5" fmla="*/ 418437 h 1783658"/>
                <a:gd name="connsiteX6" fmla="*/ 125889 w 228641"/>
                <a:gd name="connsiteY6" fmla="*/ 907535 h 1783658"/>
                <a:gd name="connsiteX7" fmla="*/ 125889 w 228641"/>
                <a:gd name="connsiteY7" fmla="*/ 1290307 h 1783658"/>
                <a:gd name="connsiteX8" fmla="*/ 108877 w 228641"/>
                <a:gd name="connsiteY8" fmla="*/ 1698597 h 1783658"/>
                <a:gd name="connsiteX9" fmla="*/ 113130 w 228641"/>
                <a:gd name="connsiteY9" fmla="*/ 1783658 h 178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41" h="1783658">
                  <a:moveTo>
                    <a:pt x="83359" y="363148"/>
                  </a:moveTo>
                  <a:cubicBezTo>
                    <a:pt x="47208" y="318136"/>
                    <a:pt x="11058" y="273125"/>
                    <a:pt x="2552" y="218545"/>
                  </a:cubicBezTo>
                  <a:cubicBezTo>
                    <a:pt x="-5954" y="163965"/>
                    <a:pt x="7514" y="71107"/>
                    <a:pt x="32323" y="35665"/>
                  </a:cubicBezTo>
                  <a:cubicBezTo>
                    <a:pt x="57132" y="223"/>
                    <a:pt x="118802" y="-6865"/>
                    <a:pt x="151408" y="5894"/>
                  </a:cubicBezTo>
                  <a:cubicBezTo>
                    <a:pt x="184014" y="18653"/>
                    <a:pt x="222291" y="43463"/>
                    <a:pt x="227962" y="112220"/>
                  </a:cubicBezTo>
                  <a:cubicBezTo>
                    <a:pt x="233633" y="180977"/>
                    <a:pt x="202444" y="285885"/>
                    <a:pt x="185432" y="418437"/>
                  </a:cubicBezTo>
                  <a:cubicBezTo>
                    <a:pt x="168420" y="550989"/>
                    <a:pt x="135813" y="762223"/>
                    <a:pt x="125889" y="907535"/>
                  </a:cubicBezTo>
                  <a:cubicBezTo>
                    <a:pt x="115965" y="1052847"/>
                    <a:pt x="128724" y="1158463"/>
                    <a:pt x="125889" y="1290307"/>
                  </a:cubicBezTo>
                  <a:cubicBezTo>
                    <a:pt x="123054" y="1422151"/>
                    <a:pt x="111003" y="1616372"/>
                    <a:pt x="108877" y="1698597"/>
                  </a:cubicBezTo>
                  <a:cubicBezTo>
                    <a:pt x="106751" y="1780822"/>
                    <a:pt x="109940" y="1782240"/>
                    <a:pt x="113130" y="1783658"/>
                  </a:cubicBezTo>
                </a:path>
              </a:pathLst>
            </a:custGeom>
            <a:noFill/>
            <a:ln w="101600">
              <a:solidFill>
                <a:srgbClr val="95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7AFDDE7-8088-B3FD-662A-DE7EAC7E03F4}"/>
                </a:ext>
              </a:extLst>
            </p:cNvPr>
            <p:cNvSpPr/>
            <p:nvPr/>
          </p:nvSpPr>
          <p:spPr>
            <a:xfrm>
              <a:off x="5364675" y="741980"/>
              <a:ext cx="110368" cy="375802"/>
            </a:xfrm>
            <a:custGeom>
              <a:avLst/>
              <a:gdLst>
                <a:gd name="connsiteX0" fmla="*/ 0 w 144296"/>
                <a:gd name="connsiteY0" fmla="*/ 12759 h 495803"/>
                <a:gd name="connsiteX1" fmla="*/ 12759 w 144296"/>
                <a:gd name="connsiteY1" fmla="*/ 357254 h 495803"/>
                <a:gd name="connsiteX2" fmla="*/ 29771 w 144296"/>
                <a:gd name="connsiteY2" fmla="*/ 480591 h 495803"/>
                <a:gd name="connsiteX3" fmla="*/ 136096 w 144296"/>
                <a:gd name="connsiteY3" fmla="*/ 463579 h 495803"/>
                <a:gd name="connsiteX4" fmla="*/ 136096 w 144296"/>
                <a:gd name="connsiteY4" fmla="*/ 208398 h 495803"/>
                <a:gd name="connsiteX5" fmla="*/ 127590 w 144296"/>
                <a:gd name="connsiteY5" fmla="*/ 0 h 49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296" h="495803">
                  <a:moveTo>
                    <a:pt x="0" y="12759"/>
                  </a:moveTo>
                  <a:cubicBezTo>
                    <a:pt x="3898" y="146020"/>
                    <a:pt x="7797" y="279282"/>
                    <a:pt x="12759" y="357254"/>
                  </a:cubicBezTo>
                  <a:cubicBezTo>
                    <a:pt x="17721" y="435226"/>
                    <a:pt x="9215" y="462870"/>
                    <a:pt x="29771" y="480591"/>
                  </a:cubicBezTo>
                  <a:cubicBezTo>
                    <a:pt x="50327" y="498312"/>
                    <a:pt x="118375" y="508945"/>
                    <a:pt x="136096" y="463579"/>
                  </a:cubicBezTo>
                  <a:cubicBezTo>
                    <a:pt x="153817" y="418214"/>
                    <a:pt x="137514" y="285661"/>
                    <a:pt x="136096" y="208398"/>
                  </a:cubicBezTo>
                  <a:cubicBezTo>
                    <a:pt x="134678" y="131135"/>
                    <a:pt x="131134" y="65567"/>
                    <a:pt x="127590" y="0"/>
                  </a:cubicBezTo>
                </a:path>
              </a:pathLst>
            </a:custGeom>
            <a:noFill/>
            <a:ln w="63500">
              <a:solidFill>
                <a:srgbClr val="95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B27700B1-DB5F-26DC-0AEB-AFE5DD530091}"/>
                </a:ext>
              </a:extLst>
            </p:cNvPr>
            <p:cNvSpPr/>
            <p:nvPr/>
          </p:nvSpPr>
          <p:spPr>
            <a:xfrm>
              <a:off x="5527379" y="953545"/>
              <a:ext cx="260241" cy="132855"/>
            </a:xfrm>
            <a:custGeom>
              <a:avLst/>
              <a:gdLst>
                <a:gd name="connsiteX0" fmla="*/ 0 w 340242"/>
                <a:gd name="connsiteY0" fmla="*/ 175278 h 175278"/>
                <a:gd name="connsiteX1" fmla="*/ 59543 w 340242"/>
                <a:gd name="connsiteY1" fmla="*/ 73205 h 175278"/>
                <a:gd name="connsiteX2" fmla="*/ 191386 w 340242"/>
                <a:gd name="connsiteY2" fmla="*/ 904 h 175278"/>
                <a:gd name="connsiteX3" fmla="*/ 340242 w 340242"/>
                <a:gd name="connsiteY3" fmla="*/ 39181 h 17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42" h="175278">
                  <a:moveTo>
                    <a:pt x="0" y="175278"/>
                  </a:moveTo>
                  <a:cubicBezTo>
                    <a:pt x="13822" y="138772"/>
                    <a:pt x="27645" y="102267"/>
                    <a:pt x="59543" y="73205"/>
                  </a:cubicBezTo>
                  <a:cubicBezTo>
                    <a:pt x="91441" y="44143"/>
                    <a:pt x="144603" y="6575"/>
                    <a:pt x="191386" y="904"/>
                  </a:cubicBezTo>
                  <a:cubicBezTo>
                    <a:pt x="238169" y="-4767"/>
                    <a:pt x="289205" y="17207"/>
                    <a:pt x="340242" y="39181"/>
                  </a:cubicBezTo>
                </a:path>
              </a:pathLst>
            </a:custGeom>
            <a:noFill/>
            <a:ln w="63500">
              <a:solidFill>
                <a:srgbClr val="95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89008E3-48AF-61DA-6769-79F2FBB3BAB1}"/>
                </a:ext>
              </a:extLst>
            </p:cNvPr>
            <p:cNvSpPr/>
            <p:nvPr/>
          </p:nvSpPr>
          <p:spPr>
            <a:xfrm flipH="1">
              <a:off x="5457787" y="2421458"/>
              <a:ext cx="306596" cy="651178"/>
            </a:xfrm>
            <a:custGeom>
              <a:avLst/>
              <a:gdLst>
                <a:gd name="connsiteX0" fmla="*/ 561399 w 561399"/>
                <a:gd name="connsiteY0" fmla="*/ 0 h 859111"/>
                <a:gd name="connsiteX1" fmla="*/ 399784 w 561399"/>
                <a:gd name="connsiteY1" fmla="*/ 191387 h 859111"/>
                <a:gd name="connsiteX2" fmla="*/ 123338 w 561399"/>
                <a:gd name="connsiteY2" fmla="*/ 518869 h 859111"/>
                <a:gd name="connsiteX3" fmla="*/ 0 w 561399"/>
                <a:gd name="connsiteY3" fmla="*/ 859111 h 85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399" h="859111">
                  <a:moveTo>
                    <a:pt x="561399" y="0"/>
                  </a:moveTo>
                  <a:lnTo>
                    <a:pt x="399784" y="191387"/>
                  </a:lnTo>
                  <a:cubicBezTo>
                    <a:pt x="326774" y="277865"/>
                    <a:pt x="189969" y="407582"/>
                    <a:pt x="123338" y="518869"/>
                  </a:cubicBezTo>
                  <a:cubicBezTo>
                    <a:pt x="56707" y="630156"/>
                    <a:pt x="28353" y="744633"/>
                    <a:pt x="0" y="859111"/>
                  </a:cubicBezTo>
                </a:path>
              </a:pathLst>
            </a:custGeom>
            <a:noFill/>
            <a:ln w="88900" cap="rnd">
              <a:solidFill>
                <a:srgbClr val="95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9589388-C655-EAF8-6E24-E19DE02947BA}"/>
                </a:ext>
              </a:extLst>
            </p:cNvPr>
            <p:cNvSpPr/>
            <p:nvPr/>
          </p:nvSpPr>
          <p:spPr>
            <a:xfrm>
              <a:off x="4630478" y="675711"/>
              <a:ext cx="624830" cy="938736"/>
            </a:xfrm>
            <a:custGeom>
              <a:avLst/>
              <a:gdLst>
                <a:gd name="connsiteX0" fmla="*/ 816910 w 816910"/>
                <a:gd name="connsiteY0" fmla="*/ 0 h 1238492"/>
                <a:gd name="connsiteX1" fmla="*/ 747462 w 816910"/>
                <a:gd name="connsiteY1" fmla="*/ 104173 h 1238492"/>
                <a:gd name="connsiteX2" fmla="*/ 423371 w 816910"/>
                <a:gd name="connsiteY2" fmla="*/ 231494 h 1238492"/>
                <a:gd name="connsiteX3" fmla="*/ 76130 w 816910"/>
                <a:gd name="connsiteY3" fmla="*/ 439838 h 1238492"/>
                <a:gd name="connsiteX4" fmla="*/ 6682 w 816910"/>
                <a:gd name="connsiteY4" fmla="*/ 775504 h 1238492"/>
                <a:gd name="connsiteX5" fmla="*/ 6682 w 816910"/>
                <a:gd name="connsiteY5" fmla="*/ 1238492 h 123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910" h="1238492">
                  <a:moveTo>
                    <a:pt x="816910" y="0"/>
                  </a:moveTo>
                  <a:cubicBezTo>
                    <a:pt x="814981" y="32795"/>
                    <a:pt x="813052" y="65591"/>
                    <a:pt x="747462" y="104173"/>
                  </a:cubicBezTo>
                  <a:cubicBezTo>
                    <a:pt x="681872" y="142755"/>
                    <a:pt x="535260" y="175550"/>
                    <a:pt x="423371" y="231494"/>
                  </a:cubicBezTo>
                  <a:cubicBezTo>
                    <a:pt x="311482" y="287438"/>
                    <a:pt x="145578" y="349170"/>
                    <a:pt x="76130" y="439838"/>
                  </a:cubicBezTo>
                  <a:cubicBezTo>
                    <a:pt x="6682" y="530506"/>
                    <a:pt x="18257" y="642395"/>
                    <a:pt x="6682" y="775504"/>
                  </a:cubicBezTo>
                  <a:cubicBezTo>
                    <a:pt x="-4893" y="908613"/>
                    <a:pt x="894" y="1073552"/>
                    <a:pt x="6682" y="1238492"/>
                  </a:cubicBezTo>
                </a:path>
              </a:pathLst>
            </a:cu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3594DF4-28C7-FA1E-991A-AFD922680F42}"/>
                </a:ext>
              </a:extLst>
            </p:cNvPr>
            <p:cNvSpPr/>
            <p:nvPr/>
          </p:nvSpPr>
          <p:spPr>
            <a:xfrm>
              <a:off x="4889154" y="1469632"/>
              <a:ext cx="73878" cy="1702541"/>
            </a:xfrm>
            <a:custGeom>
              <a:avLst/>
              <a:gdLst>
                <a:gd name="connsiteX0" fmla="*/ 14379 w 84496"/>
                <a:gd name="connsiteY0" fmla="*/ 167907 h 2246195"/>
                <a:gd name="connsiteX1" fmla="*/ 37528 w 84496"/>
                <a:gd name="connsiteY1" fmla="*/ 5862 h 2246195"/>
                <a:gd name="connsiteX2" fmla="*/ 83827 w 84496"/>
                <a:gd name="connsiteY2" fmla="*/ 353102 h 2246195"/>
                <a:gd name="connsiteX3" fmla="*/ 60678 w 84496"/>
                <a:gd name="connsiteY3" fmla="*/ 1406398 h 2246195"/>
                <a:gd name="connsiteX4" fmla="*/ 2804 w 84496"/>
                <a:gd name="connsiteY4" fmla="*/ 2124029 h 2246195"/>
                <a:gd name="connsiteX5" fmla="*/ 14379 w 84496"/>
                <a:gd name="connsiteY5" fmla="*/ 2239775 h 224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496" h="2246195">
                  <a:moveTo>
                    <a:pt x="14379" y="167907"/>
                  </a:moveTo>
                  <a:cubicBezTo>
                    <a:pt x="20166" y="71451"/>
                    <a:pt x="25953" y="-25004"/>
                    <a:pt x="37528" y="5862"/>
                  </a:cubicBezTo>
                  <a:cubicBezTo>
                    <a:pt x="49103" y="36728"/>
                    <a:pt x="79969" y="119679"/>
                    <a:pt x="83827" y="353102"/>
                  </a:cubicBezTo>
                  <a:cubicBezTo>
                    <a:pt x="87685" y="586525"/>
                    <a:pt x="74182" y="1111244"/>
                    <a:pt x="60678" y="1406398"/>
                  </a:cubicBezTo>
                  <a:cubicBezTo>
                    <a:pt x="47174" y="1701552"/>
                    <a:pt x="10520" y="1985133"/>
                    <a:pt x="2804" y="2124029"/>
                  </a:cubicBezTo>
                  <a:cubicBezTo>
                    <a:pt x="-4913" y="2262925"/>
                    <a:pt x="4733" y="2251350"/>
                    <a:pt x="14379" y="2239775"/>
                  </a:cubicBezTo>
                </a:path>
              </a:pathLst>
            </a:cu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5BB6C84-204A-E0FB-F52A-F1336BC5B3B1}"/>
                </a:ext>
              </a:extLst>
            </p:cNvPr>
            <p:cNvCxnSpPr>
              <a:cxnSpLocks/>
              <a:stCxn id="47" idx="5"/>
              <a:endCxn id="48" idx="0"/>
            </p:cNvCxnSpPr>
            <p:nvPr/>
          </p:nvCxnSpPr>
          <p:spPr>
            <a:xfrm flipH="1">
              <a:off x="5886427" y="1614447"/>
              <a:ext cx="292294" cy="12680"/>
            </a:xfrm>
            <a:prstGeom prst="line">
              <a:avLst/>
            </a:prstGeom>
            <a:no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3394F52-D831-E452-93F4-2462CF97B88B}"/>
                </a:ext>
              </a:extLst>
            </p:cNvPr>
            <p:cNvCxnSpPr>
              <a:cxnSpLocks/>
              <a:endCxn id="36" idx="0"/>
            </p:cNvCxnSpPr>
            <p:nvPr/>
          </p:nvCxnSpPr>
          <p:spPr>
            <a:xfrm flipV="1">
              <a:off x="4644425" y="1596900"/>
              <a:ext cx="257301" cy="23888"/>
            </a:xfrm>
            <a:prstGeom prst="line">
              <a:avLst/>
            </a:prstGeom>
            <a:no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FC9EDBF-268F-9262-6E80-DC21E7103226}"/>
                </a:ext>
              </a:extLst>
            </p:cNvPr>
            <p:cNvCxnSpPr>
              <a:cxnSpLocks/>
              <a:stCxn id="47" idx="0"/>
              <a:endCxn id="35" idx="0"/>
            </p:cNvCxnSpPr>
            <p:nvPr/>
          </p:nvCxnSpPr>
          <p:spPr>
            <a:xfrm flipH="1">
              <a:off x="5255308" y="675711"/>
              <a:ext cx="303694" cy="0"/>
            </a:xfrm>
            <a:prstGeom prst="line">
              <a:avLst/>
            </a:prstGeom>
            <a:no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63CD836-6F01-4BEB-7513-9DC15DD6F7B1}"/>
                </a:ext>
              </a:extLst>
            </p:cNvPr>
            <p:cNvCxnSpPr>
              <a:cxnSpLocks/>
              <a:stCxn id="48" idx="5"/>
              <a:endCxn id="43" idx="4"/>
            </p:cNvCxnSpPr>
            <p:nvPr/>
          </p:nvCxnSpPr>
          <p:spPr>
            <a:xfrm flipH="1" flipV="1">
              <a:off x="5468995" y="3170870"/>
              <a:ext cx="417432" cy="26664"/>
            </a:xfrm>
            <a:prstGeom prst="line">
              <a:avLst/>
            </a:prstGeom>
            <a:no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21AA9DF-81A4-19BC-9C69-732E0D8570B6}"/>
                </a:ext>
              </a:extLst>
            </p:cNvPr>
            <p:cNvCxnSpPr>
              <a:cxnSpLocks/>
              <a:stCxn id="43" idx="0"/>
              <a:endCxn id="36" idx="5"/>
            </p:cNvCxnSpPr>
            <p:nvPr/>
          </p:nvCxnSpPr>
          <p:spPr>
            <a:xfrm flipH="1">
              <a:off x="4901726" y="3135777"/>
              <a:ext cx="423450" cy="31530"/>
            </a:xfrm>
            <a:prstGeom prst="line">
              <a:avLst/>
            </a:prstGeom>
            <a:no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10438F49-EBF4-345C-2101-36156B7EF17C}"/>
                </a:ext>
              </a:extLst>
            </p:cNvPr>
            <p:cNvSpPr/>
            <p:nvPr/>
          </p:nvSpPr>
          <p:spPr>
            <a:xfrm>
              <a:off x="5325176" y="2765606"/>
              <a:ext cx="143819" cy="405264"/>
            </a:xfrm>
            <a:custGeom>
              <a:avLst/>
              <a:gdLst>
                <a:gd name="connsiteX0" fmla="*/ 0 w 150471"/>
                <a:gd name="connsiteY0" fmla="*/ 488374 h 534673"/>
                <a:gd name="connsiteX1" fmla="*/ 46299 w 150471"/>
                <a:gd name="connsiteY1" fmla="*/ 152709 h 534673"/>
                <a:gd name="connsiteX2" fmla="*/ 92598 w 150471"/>
                <a:gd name="connsiteY2" fmla="*/ 2238 h 534673"/>
                <a:gd name="connsiteX3" fmla="*/ 115747 w 150471"/>
                <a:gd name="connsiteY3" fmla="*/ 256881 h 534673"/>
                <a:gd name="connsiteX4" fmla="*/ 150471 w 150471"/>
                <a:gd name="connsiteY4" fmla="*/ 534673 h 53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71" h="534673">
                  <a:moveTo>
                    <a:pt x="0" y="488374"/>
                  </a:moveTo>
                  <a:cubicBezTo>
                    <a:pt x="15433" y="361053"/>
                    <a:pt x="30866" y="233732"/>
                    <a:pt x="46299" y="152709"/>
                  </a:cubicBezTo>
                  <a:cubicBezTo>
                    <a:pt x="61732" y="71686"/>
                    <a:pt x="81023" y="-15124"/>
                    <a:pt x="92598" y="2238"/>
                  </a:cubicBezTo>
                  <a:cubicBezTo>
                    <a:pt x="104173" y="19600"/>
                    <a:pt x="106102" y="168142"/>
                    <a:pt x="115747" y="256881"/>
                  </a:cubicBezTo>
                  <a:cubicBezTo>
                    <a:pt x="125392" y="345620"/>
                    <a:pt x="137931" y="440146"/>
                    <a:pt x="150471" y="534673"/>
                  </a:cubicBezTo>
                </a:path>
              </a:pathLst>
            </a:cu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AA5BE52-78C5-E53F-319C-433BA3280176}"/>
                </a:ext>
              </a:extLst>
            </p:cNvPr>
            <p:cNvSpPr/>
            <p:nvPr/>
          </p:nvSpPr>
          <p:spPr>
            <a:xfrm flipH="1">
              <a:off x="5559002" y="675711"/>
              <a:ext cx="624830" cy="938736"/>
            </a:xfrm>
            <a:custGeom>
              <a:avLst/>
              <a:gdLst>
                <a:gd name="connsiteX0" fmla="*/ 816910 w 816910"/>
                <a:gd name="connsiteY0" fmla="*/ 0 h 1238492"/>
                <a:gd name="connsiteX1" fmla="*/ 747462 w 816910"/>
                <a:gd name="connsiteY1" fmla="*/ 104173 h 1238492"/>
                <a:gd name="connsiteX2" fmla="*/ 423371 w 816910"/>
                <a:gd name="connsiteY2" fmla="*/ 231494 h 1238492"/>
                <a:gd name="connsiteX3" fmla="*/ 76130 w 816910"/>
                <a:gd name="connsiteY3" fmla="*/ 439838 h 1238492"/>
                <a:gd name="connsiteX4" fmla="*/ 6682 w 816910"/>
                <a:gd name="connsiteY4" fmla="*/ 775504 h 1238492"/>
                <a:gd name="connsiteX5" fmla="*/ 6682 w 816910"/>
                <a:gd name="connsiteY5" fmla="*/ 1238492 h 123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910" h="1238492">
                  <a:moveTo>
                    <a:pt x="816910" y="0"/>
                  </a:moveTo>
                  <a:cubicBezTo>
                    <a:pt x="814981" y="32795"/>
                    <a:pt x="813052" y="65591"/>
                    <a:pt x="747462" y="104173"/>
                  </a:cubicBezTo>
                  <a:cubicBezTo>
                    <a:pt x="681872" y="142755"/>
                    <a:pt x="535260" y="175550"/>
                    <a:pt x="423371" y="231494"/>
                  </a:cubicBezTo>
                  <a:cubicBezTo>
                    <a:pt x="311482" y="287438"/>
                    <a:pt x="145578" y="349170"/>
                    <a:pt x="76130" y="439838"/>
                  </a:cubicBezTo>
                  <a:cubicBezTo>
                    <a:pt x="6682" y="530506"/>
                    <a:pt x="18257" y="642395"/>
                    <a:pt x="6682" y="775504"/>
                  </a:cubicBezTo>
                  <a:cubicBezTo>
                    <a:pt x="-4893" y="908613"/>
                    <a:pt x="894" y="1073552"/>
                    <a:pt x="6682" y="1238492"/>
                  </a:cubicBezTo>
                </a:path>
              </a:pathLst>
            </a:cu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B9C01F7F-0167-F71D-B49A-FDE9BB58D2F2}"/>
                </a:ext>
              </a:extLst>
            </p:cNvPr>
            <p:cNvSpPr/>
            <p:nvPr/>
          </p:nvSpPr>
          <p:spPr>
            <a:xfrm flipH="1">
              <a:off x="5832797" y="1499859"/>
              <a:ext cx="64628" cy="1702541"/>
            </a:xfrm>
            <a:custGeom>
              <a:avLst/>
              <a:gdLst>
                <a:gd name="connsiteX0" fmla="*/ 14379 w 84496"/>
                <a:gd name="connsiteY0" fmla="*/ 167907 h 2246195"/>
                <a:gd name="connsiteX1" fmla="*/ 37528 w 84496"/>
                <a:gd name="connsiteY1" fmla="*/ 5862 h 2246195"/>
                <a:gd name="connsiteX2" fmla="*/ 83827 w 84496"/>
                <a:gd name="connsiteY2" fmla="*/ 353102 h 2246195"/>
                <a:gd name="connsiteX3" fmla="*/ 60678 w 84496"/>
                <a:gd name="connsiteY3" fmla="*/ 1406398 h 2246195"/>
                <a:gd name="connsiteX4" fmla="*/ 2804 w 84496"/>
                <a:gd name="connsiteY4" fmla="*/ 2124029 h 2246195"/>
                <a:gd name="connsiteX5" fmla="*/ 14379 w 84496"/>
                <a:gd name="connsiteY5" fmla="*/ 2239775 h 224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496" h="2246195">
                  <a:moveTo>
                    <a:pt x="14379" y="167907"/>
                  </a:moveTo>
                  <a:cubicBezTo>
                    <a:pt x="20166" y="71451"/>
                    <a:pt x="25953" y="-25004"/>
                    <a:pt x="37528" y="5862"/>
                  </a:cubicBezTo>
                  <a:cubicBezTo>
                    <a:pt x="49103" y="36728"/>
                    <a:pt x="79969" y="119679"/>
                    <a:pt x="83827" y="353102"/>
                  </a:cubicBezTo>
                  <a:cubicBezTo>
                    <a:pt x="87685" y="586525"/>
                    <a:pt x="74182" y="1111244"/>
                    <a:pt x="60678" y="1406398"/>
                  </a:cubicBezTo>
                  <a:cubicBezTo>
                    <a:pt x="47174" y="1701552"/>
                    <a:pt x="10520" y="1985133"/>
                    <a:pt x="2804" y="2124029"/>
                  </a:cubicBezTo>
                  <a:cubicBezTo>
                    <a:pt x="-4913" y="2262925"/>
                    <a:pt x="4733" y="2251350"/>
                    <a:pt x="14379" y="2239775"/>
                  </a:cubicBezTo>
                </a:path>
              </a:pathLst>
            </a:cu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918051E0-2932-0827-2533-A4CE43766527}"/>
                </a:ext>
              </a:extLst>
            </p:cNvPr>
            <p:cNvSpPr/>
            <p:nvPr/>
          </p:nvSpPr>
          <p:spPr>
            <a:xfrm>
              <a:off x="5024274" y="2401158"/>
              <a:ext cx="429398" cy="651178"/>
            </a:xfrm>
            <a:custGeom>
              <a:avLst/>
              <a:gdLst>
                <a:gd name="connsiteX0" fmla="*/ 561399 w 561399"/>
                <a:gd name="connsiteY0" fmla="*/ 0 h 859111"/>
                <a:gd name="connsiteX1" fmla="*/ 399784 w 561399"/>
                <a:gd name="connsiteY1" fmla="*/ 191387 h 859111"/>
                <a:gd name="connsiteX2" fmla="*/ 123338 w 561399"/>
                <a:gd name="connsiteY2" fmla="*/ 518869 h 859111"/>
                <a:gd name="connsiteX3" fmla="*/ 0 w 561399"/>
                <a:gd name="connsiteY3" fmla="*/ 859111 h 85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399" h="859111">
                  <a:moveTo>
                    <a:pt x="561399" y="0"/>
                  </a:moveTo>
                  <a:lnTo>
                    <a:pt x="399784" y="191387"/>
                  </a:lnTo>
                  <a:cubicBezTo>
                    <a:pt x="326774" y="277865"/>
                    <a:pt x="189969" y="407582"/>
                    <a:pt x="123338" y="518869"/>
                  </a:cubicBezTo>
                  <a:cubicBezTo>
                    <a:pt x="56707" y="630156"/>
                    <a:pt x="28353" y="744633"/>
                    <a:pt x="0" y="859111"/>
                  </a:cubicBezTo>
                </a:path>
              </a:pathLst>
            </a:custGeom>
            <a:noFill/>
            <a:ln w="88900" cap="rnd">
              <a:solidFill>
                <a:srgbClr val="95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23B3B1A-2811-89C9-BAB7-13029914DCE5}"/>
                </a:ext>
              </a:extLst>
            </p:cNvPr>
            <p:cNvSpPr/>
            <p:nvPr/>
          </p:nvSpPr>
          <p:spPr>
            <a:xfrm rot="16942305">
              <a:off x="5368839" y="1309604"/>
              <a:ext cx="107777" cy="7462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8E74832-B332-1507-6027-76A9D823A4F2}"/>
                </a:ext>
              </a:extLst>
            </p:cNvPr>
            <p:cNvSpPr/>
            <p:nvPr/>
          </p:nvSpPr>
          <p:spPr>
            <a:xfrm rot="20202837">
              <a:off x="5315576" y="1291979"/>
              <a:ext cx="147940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A0028F3-ED77-A74C-DF83-7C4EF6F76012}"/>
                </a:ext>
              </a:extLst>
            </p:cNvPr>
            <p:cNvSpPr/>
            <p:nvPr/>
          </p:nvSpPr>
          <p:spPr>
            <a:xfrm rot="20202837">
              <a:off x="5353621" y="1329692"/>
              <a:ext cx="45719" cy="8999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E5228C9D-CA51-2C1F-3E33-F8AF653E0C70}"/>
              </a:ext>
            </a:extLst>
          </p:cNvPr>
          <p:cNvGrpSpPr/>
          <p:nvPr/>
        </p:nvGrpSpPr>
        <p:grpSpPr>
          <a:xfrm>
            <a:off x="6571365" y="6576388"/>
            <a:ext cx="237911" cy="290221"/>
            <a:chOff x="6571365" y="6533096"/>
            <a:chExt cx="237911" cy="290221"/>
          </a:xfrm>
        </p:grpSpPr>
        <p:grpSp>
          <p:nvGrpSpPr>
            <p:cNvPr id="1054" name="Group 1053">
              <a:extLst>
                <a:ext uri="{FF2B5EF4-FFF2-40B4-BE49-F238E27FC236}">
                  <a16:creationId xmlns:a16="http://schemas.microsoft.com/office/drawing/2014/main" id="{1BCEC790-3230-3776-3666-4CB8824CDBC9}"/>
                </a:ext>
              </a:extLst>
            </p:cNvPr>
            <p:cNvGrpSpPr/>
            <p:nvPr/>
          </p:nvGrpSpPr>
          <p:grpSpPr>
            <a:xfrm>
              <a:off x="6620079" y="6533096"/>
              <a:ext cx="134328" cy="246731"/>
              <a:chOff x="6620079" y="6533096"/>
              <a:chExt cx="134328" cy="246731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B33E9375-34CB-67CF-ABF9-74DF24AD5B83}"/>
                  </a:ext>
                </a:extLst>
              </p:cNvPr>
              <p:cNvSpPr/>
              <p:nvPr/>
            </p:nvSpPr>
            <p:spPr>
              <a:xfrm>
                <a:off x="6646055" y="6645499"/>
                <a:ext cx="82375" cy="13432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85627EAA-996A-4B4F-FA24-AE051890A4C1}"/>
                  </a:ext>
                </a:extLst>
              </p:cNvPr>
              <p:cNvSpPr/>
              <p:nvPr/>
            </p:nvSpPr>
            <p:spPr>
              <a:xfrm>
                <a:off x="6664383" y="6533096"/>
                <a:ext cx="45719" cy="13432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9CAEE293-563E-3D23-433B-5246F16D8631}"/>
                  </a:ext>
                </a:extLst>
              </p:cNvPr>
              <p:cNvSpPr/>
              <p:nvPr/>
            </p:nvSpPr>
            <p:spPr>
              <a:xfrm rot="5400000">
                <a:off x="6664383" y="6645499"/>
                <a:ext cx="45719" cy="13432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6" name="Rounded Rectangle 1055">
              <a:extLst>
                <a:ext uri="{FF2B5EF4-FFF2-40B4-BE49-F238E27FC236}">
                  <a16:creationId xmlns:a16="http://schemas.microsoft.com/office/drawing/2014/main" id="{00BD0E97-9ACD-A9AD-FFB8-81168BA99D74}"/>
                </a:ext>
              </a:extLst>
            </p:cNvPr>
            <p:cNvSpPr/>
            <p:nvPr/>
          </p:nvSpPr>
          <p:spPr>
            <a:xfrm>
              <a:off x="6571365" y="6602008"/>
              <a:ext cx="45719" cy="22130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ounded Rectangle 264">
              <a:extLst>
                <a:ext uri="{FF2B5EF4-FFF2-40B4-BE49-F238E27FC236}">
                  <a16:creationId xmlns:a16="http://schemas.microsoft.com/office/drawing/2014/main" id="{94283195-9B4E-D2C3-6A8A-40F470B15D9C}"/>
                </a:ext>
              </a:extLst>
            </p:cNvPr>
            <p:cNvSpPr/>
            <p:nvPr/>
          </p:nvSpPr>
          <p:spPr>
            <a:xfrm>
              <a:off x="6763557" y="6602008"/>
              <a:ext cx="45719" cy="22130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2D30986E-9AE9-B15C-D92C-15FD9E391E03}"/>
              </a:ext>
            </a:extLst>
          </p:cNvPr>
          <p:cNvGrpSpPr/>
          <p:nvPr/>
        </p:nvGrpSpPr>
        <p:grpSpPr>
          <a:xfrm>
            <a:off x="6973811" y="6580768"/>
            <a:ext cx="237911" cy="290221"/>
            <a:chOff x="6571365" y="6533096"/>
            <a:chExt cx="237911" cy="290221"/>
          </a:xfrm>
        </p:grpSpPr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5BF5CB2D-6961-FF80-F065-957C4EDABE78}"/>
                </a:ext>
              </a:extLst>
            </p:cNvPr>
            <p:cNvGrpSpPr/>
            <p:nvPr/>
          </p:nvGrpSpPr>
          <p:grpSpPr>
            <a:xfrm>
              <a:off x="6620079" y="6533096"/>
              <a:ext cx="134328" cy="246731"/>
              <a:chOff x="6620079" y="6533096"/>
              <a:chExt cx="134328" cy="246731"/>
            </a:xfrm>
          </p:grpSpPr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A48B73E3-06C6-6607-B49B-F027D16F44C2}"/>
                  </a:ext>
                </a:extLst>
              </p:cNvPr>
              <p:cNvSpPr/>
              <p:nvPr/>
            </p:nvSpPr>
            <p:spPr>
              <a:xfrm>
                <a:off x="6646055" y="6645499"/>
                <a:ext cx="82375" cy="13432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2D94822D-EE66-1455-B37D-D6F4E8181AC9}"/>
                  </a:ext>
                </a:extLst>
              </p:cNvPr>
              <p:cNvSpPr/>
              <p:nvPr/>
            </p:nvSpPr>
            <p:spPr>
              <a:xfrm>
                <a:off x="6664383" y="6533096"/>
                <a:ext cx="45719" cy="13432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70894E15-D794-8C9E-2848-22BA7AE5A8E3}"/>
                  </a:ext>
                </a:extLst>
              </p:cNvPr>
              <p:cNvSpPr/>
              <p:nvPr/>
            </p:nvSpPr>
            <p:spPr>
              <a:xfrm rot="5400000">
                <a:off x="6664383" y="6645499"/>
                <a:ext cx="45719" cy="13432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9" name="Rounded Rectangle 268">
              <a:extLst>
                <a:ext uri="{FF2B5EF4-FFF2-40B4-BE49-F238E27FC236}">
                  <a16:creationId xmlns:a16="http://schemas.microsoft.com/office/drawing/2014/main" id="{4326E3EA-76AE-AF94-7960-DA4AF824FF2C}"/>
                </a:ext>
              </a:extLst>
            </p:cNvPr>
            <p:cNvSpPr/>
            <p:nvPr/>
          </p:nvSpPr>
          <p:spPr>
            <a:xfrm>
              <a:off x="6571365" y="6602008"/>
              <a:ext cx="45719" cy="22130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ounded Rectangle 269">
              <a:extLst>
                <a:ext uri="{FF2B5EF4-FFF2-40B4-BE49-F238E27FC236}">
                  <a16:creationId xmlns:a16="http://schemas.microsoft.com/office/drawing/2014/main" id="{C50F064E-59A7-10B2-925F-2956B5B9F0AA}"/>
                </a:ext>
              </a:extLst>
            </p:cNvPr>
            <p:cNvSpPr/>
            <p:nvPr/>
          </p:nvSpPr>
          <p:spPr>
            <a:xfrm>
              <a:off x="6763557" y="6602008"/>
              <a:ext cx="45719" cy="22130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Freeform 138">
            <a:extLst>
              <a:ext uri="{FF2B5EF4-FFF2-40B4-BE49-F238E27FC236}">
                <a16:creationId xmlns:a16="http://schemas.microsoft.com/office/drawing/2014/main" id="{08E41748-205F-95D8-F403-3C66523D8CCF}"/>
              </a:ext>
            </a:extLst>
          </p:cNvPr>
          <p:cNvSpPr/>
          <p:nvPr/>
        </p:nvSpPr>
        <p:spPr>
          <a:xfrm>
            <a:off x="6690120" y="4868110"/>
            <a:ext cx="437179" cy="627824"/>
          </a:xfrm>
          <a:custGeom>
            <a:avLst/>
            <a:gdLst>
              <a:gd name="connsiteX0" fmla="*/ 0 w 408399"/>
              <a:gd name="connsiteY0" fmla="*/ 0 h 627824"/>
              <a:gd name="connsiteX1" fmla="*/ 75257 w 408399"/>
              <a:gd name="connsiteY1" fmla="*/ 0 h 627824"/>
              <a:gd name="connsiteX2" fmla="*/ 75257 w 408399"/>
              <a:gd name="connsiteY2" fmla="*/ 125143 h 627824"/>
              <a:gd name="connsiteX3" fmla="*/ 408399 w 408399"/>
              <a:gd name="connsiteY3" fmla="*/ 125143 h 627824"/>
              <a:gd name="connsiteX4" fmla="*/ 408399 w 408399"/>
              <a:gd name="connsiteY4" fmla="*/ 182399 h 627824"/>
              <a:gd name="connsiteX5" fmla="*/ 406530 w 408399"/>
              <a:gd name="connsiteY5" fmla="*/ 182399 h 627824"/>
              <a:gd name="connsiteX6" fmla="*/ 406530 w 408399"/>
              <a:gd name="connsiteY6" fmla="*/ 627824 h 627824"/>
              <a:gd name="connsiteX7" fmla="*/ 330123 w 408399"/>
              <a:gd name="connsiteY7" fmla="*/ 627824 h 627824"/>
              <a:gd name="connsiteX8" fmla="*/ 330123 w 408399"/>
              <a:gd name="connsiteY8" fmla="*/ 182399 h 627824"/>
              <a:gd name="connsiteX9" fmla="*/ 843 w 408399"/>
              <a:gd name="connsiteY9" fmla="*/ 182399 h 627824"/>
              <a:gd name="connsiteX10" fmla="*/ 843 w 408399"/>
              <a:gd name="connsiteY10" fmla="*/ 182398 h 627824"/>
              <a:gd name="connsiteX11" fmla="*/ 0 w 408399"/>
              <a:gd name="connsiteY11" fmla="*/ 182398 h 62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8399" h="627824">
                <a:moveTo>
                  <a:pt x="0" y="0"/>
                </a:moveTo>
                <a:lnTo>
                  <a:pt x="75257" y="0"/>
                </a:lnTo>
                <a:lnTo>
                  <a:pt x="75257" y="125143"/>
                </a:lnTo>
                <a:lnTo>
                  <a:pt x="408399" y="125143"/>
                </a:lnTo>
                <a:lnTo>
                  <a:pt x="408399" y="182399"/>
                </a:lnTo>
                <a:lnTo>
                  <a:pt x="406530" y="182399"/>
                </a:lnTo>
                <a:lnTo>
                  <a:pt x="406530" y="627824"/>
                </a:lnTo>
                <a:lnTo>
                  <a:pt x="330123" y="627824"/>
                </a:lnTo>
                <a:lnTo>
                  <a:pt x="330123" y="182399"/>
                </a:lnTo>
                <a:lnTo>
                  <a:pt x="843" y="182399"/>
                </a:lnTo>
                <a:lnTo>
                  <a:pt x="843" y="182398"/>
                </a:lnTo>
                <a:lnTo>
                  <a:pt x="0" y="182398"/>
                </a:lnTo>
                <a:close/>
              </a:path>
            </a:pathLst>
          </a:custGeom>
          <a:solidFill>
            <a:srgbClr val="CAC9C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29F96B6-AFE4-7A10-C4F6-FBAB5953E356}"/>
              </a:ext>
            </a:extLst>
          </p:cNvPr>
          <p:cNvSpPr/>
          <p:nvPr/>
        </p:nvSpPr>
        <p:spPr>
          <a:xfrm rot="5400000">
            <a:off x="7178278" y="6166584"/>
            <a:ext cx="52959" cy="127520"/>
          </a:xfrm>
          <a:prstGeom prst="rect">
            <a:avLst/>
          </a:prstGeom>
          <a:solidFill>
            <a:srgbClr val="7F7F80"/>
          </a:solidFill>
          <a:ln>
            <a:solidFill>
              <a:srgbClr val="7F7F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3535046" y="10166"/>
            <a:ext cx="1292293" cy="26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by </a:t>
            </a:r>
            <a:r>
              <a:rPr lang="en-US" sz="1100" b="1" dirty="0">
                <a:latin typeface="+mj-lt"/>
              </a:rPr>
              <a:t>Nick Mark</a:t>
            </a:r>
            <a:r>
              <a:rPr lang="en-US" sz="11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2" y="-127000"/>
            <a:ext cx="3752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>
                <a:latin typeface="Corbel" panose="020B0503020204020204" pitchFamily="34" charset="0"/>
              </a:rPr>
              <a:t>intra-aortic balloon pump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35978" y="-5276"/>
            <a:ext cx="9683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</a:t>
            </a:r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nickmmark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0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462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319" y="227319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426F0346-43C4-D444-8FDB-1E8BC0741F27}"/>
              </a:ext>
            </a:extLst>
          </p:cNvPr>
          <p:cNvSpPr/>
          <p:nvPr/>
        </p:nvSpPr>
        <p:spPr>
          <a:xfrm rot="16200000">
            <a:off x="8239181" y="5947273"/>
            <a:ext cx="1690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v1.0 (2022-05-05) </a:t>
            </a:r>
            <a:r>
              <a:rPr lang="en-US" sz="800" dirty="0">
                <a:hlinkClick r:id="rId6"/>
              </a:rPr>
              <a:t>CC BY-SA 3.0</a:t>
            </a:r>
            <a:endParaRPr lang="en-US" sz="800" dirty="0">
              <a:latin typeface="+mj-lt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17F396F-65FD-2CE3-55F7-0EB5B13E6D08}"/>
              </a:ext>
            </a:extLst>
          </p:cNvPr>
          <p:cNvSpPr/>
          <p:nvPr/>
        </p:nvSpPr>
        <p:spPr>
          <a:xfrm>
            <a:off x="6327950" y="4912455"/>
            <a:ext cx="854086" cy="48132"/>
          </a:xfrm>
          <a:prstGeom prst="rect">
            <a:avLst/>
          </a:prstGeom>
          <a:solidFill>
            <a:srgbClr val="CAC9C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rapezoid 102">
            <a:extLst>
              <a:ext uri="{FF2B5EF4-FFF2-40B4-BE49-F238E27FC236}">
                <a16:creationId xmlns:a16="http://schemas.microsoft.com/office/drawing/2014/main" id="{9EC166B6-E630-D1A1-A95D-964E5DE39588}"/>
              </a:ext>
            </a:extLst>
          </p:cNvPr>
          <p:cNvSpPr/>
          <p:nvPr/>
        </p:nvSpPr>
        <p:spPr>
          <a:xfrm>
            <a:off x="6327950" y="4630371"/>
            <a:ext cx="854087" cy="278521"/>
          </a:xfrm>
          <a:prstGeom prst="trapezoid">
            <a:avLst>
              <a:gd name="adj" fmla="val 33276"/>
            </a:avLst>
          </a:prstGeom>
          <a:solidFill>
            <a:srgbClr val="CAC9C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8E24015-821A-1D99-8298-434F26FFBA45}"/>
              </a:ext>
            </a:extLst>
          </p:cNvPr>
          <p:cNvGrpSpPr/>
          <p:nvPr/>
        </p:nvGrpSpPr>
        <p:grpSpPr>
          <a:xfrm>
            <a:off x="6506624" y="4188112"/>
            <a:ext cx="157194" cy="103354"/>
            <a:chOff x="6996369" y="3349826"/>
            <a:chExt cx="482532" cy="471584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8B9A0C5D-D3D4-3C53-CFEA-FEF7C0521045}"/>
                </a:ext>
              </a:extLst>
            </p:cNvPr>
            <p:cNvCxnSpPr>
              <a:cxnSpLocks/>
            </p:cNvCxnSpPr>
            <p:nvPr/>
          </p:nvCxnSpPr>
          <p:spPr>
            <a:xfrm>
              <a:off x="6996369" y="3765261"/>
              <a:ext cx="163086" cy="0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D7B9E7F-AB9D-6D5F-34D2-8643BB8EE20B}"/>
                </a:ext>
              </a:extLst>
            </p:cNvPr>
            <p:cNvCxnSpPr>
              <a:cxnSpLocks/>
            </p:cNvCxnSpPr>
            <p:nvPr/>
          </p:nvCxnSpPr>
          <p:spPr>
            <a:xfrm>
              <a:off x="7225912" y="3768436"/>
              <a:ext cx="62202" cy="0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Arc 144">
              <a:extLst>
                <a:ext uri="{FF2B5EF4-FFF2-40B4-BE49-F238E27FC236}">
                  <a16:creationId xmlns:a16="http://schemas.microsoft.com/office/drawing/2014/main" id="{8AFAA6E9-E955-D97E-E72B-D95C207164A2}"/>
                </a:ext>
              </a:extLst>
            </p:cNvPr>
            <p:cNvSpPr/>
            <p:nvPr/>
          </p:nvSpPr>
          <p:spPr>
            <a:xfrm>
              <a:off x="7159998" y="3745807"/>
              <a:ext cx="67645" cy="45719"/>
            </a:xfrm>
            <a:prstGeom prst="arc">
              <a:avLst>
                <a:gd name="adj1" fmla="val 11071024"/>
                <a:gd name="adj2" fmla="val 0"/>
              </a:avLst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A7312B69-013C-F37C-81CC-23BC2CC7DE05}"/>
                </a:ext>
              </a:extLst>
            </p:cNvPr>
            <p:cNvCxnSpPr>
              <a:cxnSpLocks/>
            </p:cNvCxnSpPr>
            <p:nvPr/>
          </p:nvCxnSpPr>
          <p:spPr>
            <a:xfrm>
              <a:off x="7281331" y="3763819"/>
              <a:ext cx="20289" cy="57591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2A05FF4-3D07-8AD5-9239-2EFFAEAB0B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05120" y="3349826"/>
              <a:ext cx="9801" cy="471584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B0BC8DD-6292-A65B-ACED-16B7B2E00633}"/>
                </a:ext>
              </a:extLst>
            </p:cNvPr>
            <p:cNvCxnSpPr>
              <a:cxnSpLocks/>
            </p:cNvCxnSpPr>
            <p:nvPr/>
          </p:nvCxnSpPr>
          <p:spPr>
            <a:xfrm>
              <a:off x="7318626" y="3349826"/>
              <a:ext cx="18243" cy="459374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ABF4643A-47D5-8DB4-A796-C686DE35A905}"/>
                </a:ext>
              </a:extLst>
            </p:cNvPr>
            <p:cNvCxnSpPr>
              <a:cxnSpLocks/>
            </p:cNvCxnSpPr>
            <p:nvPr/>
          </p:nvCxnSpPr>
          <p:spPr>
            <a:xfrm>
              <a:off x="7348872" y="3768437"/>
              <a:ext cx="62202" cy="0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F3696006-1B6F-F94D-3D61-FAF8C7AAF7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6172" y="3763819"/>
              <a:ext cx="12700" cy="43006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BAE74EE1-4DC1-BF2A-927C-15684F02D9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8134" y="3730050"/>
              <a:ext cx="35842" cy="38387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46AE59A9-9298-1DB3-EB2D-DC7EE7F652C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43059" y="3733225"/>
              <a:ext cx="35842" cy="38387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2931280-BA57-A6B8-1586-EDB2AF6F6620}"/>
              </a:ext>
            </a:extLst>
          </p:cNvPr>
          <p:cNvGrpSpPr/>
          <p:nvPr/>
        </p:nvGrpSpPr>
        <p:grpSpPr>
          <a:xfrm>
            <a:off x="6664475" y="4188112"/>
            <a:ext cx="157194" cy="103354"/>
            <a:chOff x="6996369" y="3349826"/>
            <a:chExt cx="482532" cy="471584"/>
          </a:xfrm>
        </p:grpSpPr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B1697185-4568-0F49-A20A-4C45EA0D34EF}"/>
                </a:ext>
              </a:extLst>
            </p:cNvPr>
            <p:cNvCxnSpPr>
              <a:cxnSpLocks/>
            </p:cNvCxnSpPr>
            <p:nvPr/>
          </p:nvCxnSpPr>
          <p:spPr>
            <a:xfrm>
              <a:off x="6996369" y="3765261"/>
              <a:ext cx="163086" cy="0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D9E03987-E5B1-468D-276B-F42A59B690CB}"/>
                </a:ext>
              </a:extLst>
            </p:cNvPr>
            <p:cNvCxnSpPr>
              <a:cxnSpLocks/>
            </p:cNvCxnSpPr>
            <p:nvPr/>
          </p:nvCxnSpPr>
          <p:spPr>
            <a:xfrm>
              <a:off x="7225912" y="3768436"/>
              <a:ext cx="62202" cy="0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Arc 155">
              <a:extLst>
                <a:ext uri="{FF2B5EF4-FFF2-40B4-BE49-F238E27FC236}">
                  <a16:creationId xmlns:a16="http://schemas.microsoft.com/office/drawing/2014/main" id="{942D86CA-FF5D-8D9D-1873-61AE1DA40FBB}"/>
                </a:ext>
              </a:extLst>
            </p:cNvPr>
            <p:cNvSpPr/>
            <p:nvPr/>
          </p:nvSpPr>
          <p:spPr>
            <a:xfrm>
              <a:off x="7159998" y="3745807"/>
              <a:ext cx="67645" cy="45719"/>
            </a:xfrm>
            <a:prstGeom prst="arc">
              <a:avLst>
                <a:gd name="adj1" fmla="val 11071024"/>
                <a:gd name="adj2" fmla="val 0"/>
              </a:avLst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003EBEB0-3A28-6748-6BB9-7257E6A78786}"/>
                </a:ext>
              </a:extLst>
            </p:cNvPr>
            <p:cNvCxnSpPr>
              <a:cxnSpLocks/>
            </p:cNvCxnSpPr>
            <p:nvPr/>
          </p:nvCxnSpPr>
          <p:spPr>
            <a:xfrm>
              <a:off x="7281331" y="3763819"/>
              <a:ext cx="20289" cy="57591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F7C00143-9913-914B-44F6-E3617F5CA3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05120" y="3349826"/>
              <a:ext cx="9801" cy="471584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CF791B38-73D5-061F-1A37-DD58E2A34BF9}"/>
                </a:ext>
              </a:extLst>
            </p:cNvPr>
            <p:cNvCxnSpPr>
              <a:cxnSpLocks/>
            </p:cNvCxnSpPr>
            <p:nvPr/>
          </p:nvCxnSpPr>
          <p:spPr>
            <a:xfrm>
              <a:off x="7318626" y="3349826"/>
              <a:ext cx="18243" cy="459374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3DAC6EE-1793-AA3A-01CE-E928087E045F}"/>
                </a:ext>
              </a:extLst>
            </p:cNvPr>
            <p:cNvCxnSpPr>
              <a:cxnSpLocks/>
            </p:cNvCxnSpPr>
            <p:nvPr/>
          </p:nvCxnSpPr>
          <p:spPr>
            <a:xfrm>
              <a:off x="7348872" y="3768437"/>
              <a:ext cx="62202" cy="0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50D88B9A-B9F6-8139-0FA2-E1BDFDF645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6172" y="3763819"/>
              <a:ext cx="12700" cy="43006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F166D7DE-9F3D-291D-A32E-FE8C7D7DF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8134" y="3730050"/>
              <a:ext cx="35842" cy="38387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EE37263A-BD6C-31C3-B050-DEF00E1F96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43059" y="3733225"/>
              <a:ext cx="35842" cy="38387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13F1DE1-5E38-AA83-4D3F-A2C2B31821D8}"/>
              </a:ext>
            </a:extLst>
          </p:cNvPr>
          <p:cNvGrpSpPr/>
          <p:nvPr/>
        </p:nvGrpSpPr>
        <p:grpSpPr>
          <a:xfrm>
            <a:off x="6819840" y="4188240"/>
            <a:ext cx="157194" cy="103354"/>
            <a:chOff x="6996369" y="3349826"/>
            <a:chExt cx="482532" cy="471584"/>
          </a:xfrm>
        </p:grpSpPr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379A15F4-3E5E-784D-FF47-94DCCE841469}"/>
                </a:ext>
              </a:extLst>
            </p:cNvPr>
            <p:cNvCxnSpPr>
              <a:cxnSpLocks/>
            </p:cNvCxnSpPr>
            <p:nvPr/>
          </p:nvCxnSpPr>
          <p:spPr>
            <a:xfrm>
              <a:off x="6996369" y="3765261"/>
              <a:ext cx="163086" cy="0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8B258FA-CC1B-ED61-3D7D-ACA89F55AF9A}"/>
                </a:ext>
              </a:extLst>
            </p:cNvPr>
            <p:cNvCxnSpPr>
              <a:cxnSpLocks/>
            </p:cNvCxnSpPr>
            <p:nvPr/>
          </p:nvCxnSpPr>
          <p:spPr>
            <a:xfrm>
              <a:off x="7225912" y="3768436"/>
              <a:ext cx="62202" cy="0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Arc 166">
              <a:extLst>
                <a:ext uri="{FF2B5EF4-FFF2-40B4-BE49-F238E27FC236}">
                  <a16:creationId xmlns:a16="http://schemas.microsoft.com/office/drawing/2014/main" id="{255AF378-24E4-6EC8-0B07-AF8FC2D4D71E}"/>
                </a:ext>
              </a:extLst>
            </p:cNvPr>
            <p:cNvSpPr/>
            <p:nvPr/>
          </p:nvSpPr>
          <p:spPr>
            <a:xfrm>
              <a:off x="7159998" y="3745807"/>
              <a:ext cx="67645" cy="45719"/>
            </a:xfrm>
            <a:prstGeom prst="arc">
              <a:avLst>
                <a:gd name="adj1" fmla="val 11071024"/>
                <a:gd name="adj2" fmla="val 0"/>
              </a:avLst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21FBFD25-71BA-9B33-E99B-6C453305868C}"/>
                </a:ext>
              </a:extLst>
            </p:cNvPr>
            <p:cNvCxnSpPr>
              <a:cxnSpLocks/>
            </p:cNvCxnSpPr>
            <p:nvPr/>
          </p:nvCxnSpPr>
          <p:spPr>
            <a:xfrm>
              <a:off x="7281331" y="3763819"/>
              <a:ext cx="20289" cy="57591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66319236-1B41-9836-0582-A51EAC76EC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05120" y="3349826"/>
              <a:ext cx="9801" cy="471584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5E680E0-2EF5-B7BC-1982-EFF67F80ED0A}"/>
                </a:ext>
              </a:extLst>
            </p:cNvPr>
            <p:cNvCxnSpPr>
              <a:cxnSpLocks/>
            </p:cNvCxnSpPr>
            <p:nvPr/>
          </p:nvCxnSpPr>
          <p:spPr>
            <a:xfrm>
              <a:off x="7318626" y="3349826"/>
              <a:ext cx="18243" cy="459374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8026BD2D-E57A-137E-CDC1-CA2BFD58A2EF}"/>
                </a:ext>
              </a:extLst>
            </p:cNvPr>
            <p:cNvCxnSpPr>
              <a:cxnSpLocks/>
            </p:cNvCxnSpPr>
            <p:nvPr/>
          </p:nvCxnSpPr>
          <p:spPr>
            <a:xfrm>
              <a:off x="7348872" y="3768437"/>
              <a:ext cx="62202" cy="0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70778BC-B3A8-B047-8763-639BE56FAF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6172" y="3763819"/>
              <a:ext cx="12700" cy="43006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3F266E1E-E735-AAB1-FC1D-39A839660C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8134" y="3730050"/>
              <a:ext cx="35842" cy="38387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208C09BD-3E4D-D22C-6548-A9541AB45F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43059" y="3733225"/>
              <a:ext cx="35842" cy="38387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Freeform 84">
            <a:extLst>
              <a:ext uri="{FF2B5EF4-FFF2-40B4-BE49-F238E27FC236}">
                <a16:creationId xmlns:a16="http://schemas.microsoft.com/office/drawing/2014/main" id="{8F4A7F59-0B48-0871-61FE-A09B382A8136}"/>
              </a:ext>
            </a:extLst>
          </p:cNvPr>
          <p:cNvSpPr/>
          <p:nvPr/>
        </p:nvSpPr>
        <p:spPr>
          <a:xfrm>
            <a:off x="7401702" y="5016108"/>
            <a:ext cx="611112" cy="820723"/>
          </a:xfrm>
          <a:custGeom>
            <a:avLst/>
            <a:gdLst>
              <a:gd name="connsiteX0" fmla="*/ 1942676 w 1942676"/>
              <a:gd name="connsiteY0" fmla="*/ 1681018 h 1689905"/>
              <a:gd name="connsiteX1" fmla="*/ 1822603 w 1942676"/>
              <a:gd name="connsiteY1" fmla="*/ 1681018 h 1689905"/>
              <a:gd name="connsiteX2" fmla="*/ 1748712 w 1942676"/>
              <a:gd name="connsiteY2" fmla="*/ 1588654 h 1689905"/>
              <a:gd name="connsiteX3" fmla="*/ 1721003 w 1942676"/>
              <a:gd name="connsiteY3" fmla="*/ 1450109 h 1689905"/>
              <a:gd name="connsiteX4" fmla="*/ 1730240 w 1942676"/>
              <a:gd name="connsiteY4" fmla="*/ 1163782 h 1689905"/>
              <a:gd name="connsiteX5" fmla="*/ 1637876 w 1942676"/>
              <a:gd name="connsiteY5" fmla="*/ 1016000 h 1689905"/>
              <a:gd name="connsiteX6" fmla="*/ 1222240 w 1942676"/>
              <a:gd name="connsiteY6" fmla="*/ 979054 h 1689905"/>
              <a:gd name="connsiteX7" fmla="*/ 317076 w 1942676"/>
              <a:gd name="connsiteY7" fmla="*/ 997527 h 1689905"/>
              <a:gd name="connsiteX8" fmla="*/ 30749 w 1942676"/>
              <a:gd name="connsiteY8" fmla="*/ 748145 h 1689905"/>
              <a:gd name="connsiteX9" fmla="*/ 21512 w 1942676"/>
              <a:gd name="connsiteY9" fmla="*/ 0 h 168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2676" h="1689905">
                <a:moveTo>
                  <a:pt x="1942676" y="1681018"/>
                </a:moveTo>
                <a:cubicBezTo>
                  <a:pt x="1898803" y="1688715"/>
                  <a:pt x="1854930" y="1696412"/>
                  <a:pt x="1822603" y="1681018"/>
                </a:cubicBezTo>
                <a:cubicBezTo>
                  <a:pt x="1790276" y="1665624"/>
                  <a:pt x="1765645" y="1627139"/>
                  <a:pt x="1748712" y="1588654"/>
                </a:cubicBezTo>
                <a:cubicBezTo>
                  <a:pt x="1731779" y="1550169"/>
                  <a:pt x="1724082" y="1520921"/>
                  <a:pt x="1721003" y="1450109"/>
                </a:cubicBezTo>
                <a:cubicBezTo>
                  <a:pt x="1717924" y="1379297"/>
                  <a:pt x="1744094" y="1236133"/>
                  <a:pt x="1730240" y="1163782"/>
                </a:cubicBezTo>
                <a:cubicBezTo>
                  <a:pt x="1716386" y="1091431"/>
                  <a:pt x="1722543" y="1046788"/>
                  <a:pt x="1637876" y="1016000"/>
                </a:cubicBezTo>
                <a:cubicBezTo>
                  <a:pt x="1553209" y="985212"/>
                  <a:pt x="1222240" y="979054"/>
                  <a:pt x="1222240" y="979054"/>
                </a:cubicBezTo>
                <a:cubicBezTo>
                  <a:pt x="1002107" y="975975"/>
                  <a:pt x="515658" y="1036012"/>
                  <a:pt x="317076" y="997527"/>
                </a:cubicBezTo>
                <a:cubicBezTo>
                  <a:pt x="118494" y="959042"/>
                  <a:pt x="80010" y="914399"/>
                  <a:pt x="30749" y="748145"/>
                </a:cubicBezTo>
                <a:cubicBezTo>
                  <a:pt x="-18512" y="581891"/>
                  <a:pt x="1500" y="290945"/>
                  <a:pt x="21512" y="0"/>
                </a:cubicBezTo>
              </a:path>
            </a:pathLst>
          </a:custGeom>
          <a:noFill/>
          <a:ln w="31750" cmpd="sng">
            <a:solidFill>
              <a:srgbClr val="B9CD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80FB3B51-6F76-3B8C-A899-0F6940BBA216}"/>
              </a:ext>
            </a:extLst>
          </p:cNvPr>
          <p:cNvSpPr/>
          <p:nvPr/>
        </p:nvSpPr>
        <p:spPr>
          <a:xfrm>
            <a:off x="7402573" y="5015502"/>
            <a:ext cx="611112" cy="820723"/>
          </a:xfrm>
          <a:custGeom>
            <a:avLst/>
            <a:gdLst>
              <a:gd name="connsiteX0" fmla="*/ 1942676 w 1942676"/>
              <a:gd name="connsiteY0" fmla="*/ 1681018 h 1689905"/>
              <a:gd name="connsiteX1" fmla="*/ 1822603 w 1942676"/>
              <a:gd name="connsiteY1" fmla="*/ 1681018 h 1689905"/>
              <a:gd name="connsiteX2" fmla="*/ 1748712 w 1942676"/>
              <a:gd name="connsiteY2" fmla="*/ 1588654 h 1689905"/>
              <a:gd name="connsiteX3" fmla="*/ 1721003 w 1942676"/>
              <a:gd name="connsiteY3" fmla="*/ 1450109 h 1689905"/>
              <a:gd name="connsiteX4" fmla="*/ 1730240 w 1942676"/>
              <a:gd name="connsiteY4" fmla="*/ 1163782 h 1689905"/>
              <a:gd name="connsiteX5" fmla="*/ 1637876 w 1942676"/>
              <a:gd name="connsiteY5" fmla="*/ 1016000 h 1689905"/>
              <a:gd name="connsiteX6" fmla="*/ 1222240 w 1942676"/>
              <a:gd name="connsiteY6" fmla="*/ 979054 h 1689905"/>
              <a:gd name="connsiteX7" fmla="*/ 317076 w 1942676"/>
              <a:gd name="connsiteY7" fmla="*/ 997527 h 1689905"/>
              <a:gd name="connsiteX8" fmla="*/ 30749 w 1942676"/>
              <a:gd name="connsiteY8" fmla="*/ 748145 h 1689905"/>
              <a:gd name="connsiteX9" fmla="*/ 21512 w 1942676"/>
              <a:gd name="connsiteY9" fmla="*/ 0 h 168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2676" h="1689905">
                <a:moveTo>
                  <a:pt x="1942676" y="1681018"/>
                </a:moveTo>
                <a:cubicBezTo>
                  <a:pt x="1898803" y="1688715"/>
                  <a:pt x="1854930" y="1696412"/>
                  <a:pt x="1822603" y="1681018"/>
                </a:cubicBezTo>
                <a:cubicBezTo>
                  <a:pt x="1790276" y="1665624"/>
                  <a:pt x="1765645" y="1627139"/>
                  <a:pt x="1748712" y="1588654"/>
                </a:cubicBezTo>
                <a:cubicBezTo>
                  <a:pt x="1731779" y="1550169"/>
                  <a:pt x="1724082" y="1520921"/>
                  <a:pt x="1721003" y="1450109"/>
                </a:cubicBezTo>
                <a:cubicBezTo>
                  <a:pt x="1717924" y="1379297"/>
                  <a:pt x="1744094" y="1236133"/>
                  <a:pt x="1730240" y="1163782"/>
                </a:cubicBezTo>
                <a:cubicBezTo>
                  <a:pt x="1716386" y="1091431"/>
                  <a:pt x="1722543" y="1046788"/>
                  <a:pt x="1637876" y="1016000"/>
                </a:cubicBezTo>
                <a:cubicBezTo>
                  <a:pt x="1553209" y="985212"/>
                  <a:pt x="1222240" y="979054"/>
                  <a:pt x="1222240" y="979054"/>
                </a:cubicBezTo>
                <a:cubicBezTo>
                  <a:pt x="1002107" y="975975"/>
                  <a:pt x="515658" y="1036012"/>
                  <a:pt x="317076" y="997527"/>
                </a:cubicBezTo>
                <a:cubicBezTo>
                  <a:pt x="118494" y="959042"/>
                  <a:pt x="80010" y="914399"/>
                  <a:pt x="30749" y="748145"/>
                </a:cubicBezTo>
                <a:cubicBezTo>
                  <a:pt x="-18512" y="581891"/>
                  <a:pt x="1500" y="290945"/>
                  <a:pt x="21512" y="0"/>
                </a:cubicBezTo>
              </a:path>
            </a:pathLst>
          </a:custGeom>
          <a:noFill/>
          <a:ln w="31750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 1045">
            <a:extLst>
              <a:ext uri="{FF2B5EF4-FFF2-40B4-BE49-F238E27FC236}">
                <a16:creationId xmlns:a16="http://schemas.microsoft.com/office/drawing/2014/main" id="{BFBF8AF1-4020-6D6C-722D-1FB1E6608995}"/>
              </a:ext>
            </a:extLst>
          </p:cNvPr>
          <p:cNvSpPr/>
          <p:nvPr/>
        </p:nvSpPr>
        <p:spPr>
          <a:xfrm>
            <a:off x="7388609" y="4871603"/>
            <a:ext cx="39303" cy="169601"/>
          </a:xfrm>
          <a:custGeom>
            <a:avLst/>
            <a:gdLst>
              <a:gd name="connsiteX0" fmla="*/ 0 w 75884"/>
              <a:gd name="connsiteY0" fmla="*/ 0 h 265593"/>
              <a:gd name="connsiteX1" fmla="*/ 0 w 75884"/>
              <a:gd name="connsiteY1" fmla="*/ 204886 h 265593"/>
              <a:gd name="connsiteX2" fmla="*/ 22766 w 75884"/>
              <a:gd name="connsiteY2" fmla="*/ 258005 h 265593"/>
              <a:gd name="connsiteX3" fmla="*/ 22766 w 75884"/>
              <a:gd name="connsiteY3" fmla="*/ 258005 h 265593"/>
              <a:gd name="connsiteX4" fmla="*/ 56913 w 75884"/>
              <a:gd name="connsiteY4" fmla="*/ 265593 h 265593"/>
              <a:gd name="connsiteX5" fmla="*/ 75884 w 75884"/>
              <a:gd name="connsiteY5" fmla="*/ 208681 h 265593"/>
              <a:gd name="connsiteX6" fmla="*/ 72090 w 75884"/>
              <a:gd name="connsiteY6" fmla="*/ 3794 h 265593"/>
              <a:gd name="connsiteX7" fmla="*/ 0 w 75884"/>
              <a:gd name="connsiteY7" fmla="*/ 0 h 26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884" h="265593">
                <a:moveTo>
                  <a:pt x="0" y="0"/>
                </a:moveTo>
                <a:lnTo>
                  <a:pt x="0" y="204886"/>
                </a:lnTo>
                <a:lnTo>
                  <a:pt x="22766" y="258005"/>
                </a:lnTo>
                <a:lnTo>
                  <a:pt x="22766" y="258005"/>
                </a:lnTo>
                <a:lnTo>
                  <a:pt x="56913" y="265593"/>
                </a:lnTo>
                <a:lnTo>
                  <a:pt x="75884" y="208681"/>
                </a:lnTo>
                <a:cubicBezTo>
                  <a:pt x="74619" y="140385"/>
                  <a:pt x="73355" y="72090"/>
                  <a:pt x="72090" y="37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EAA9C3D-144F-1A1D-C408-DC9E89F4CE1E}"/>
              </a:ext>
            </a:extLst>
          </p:cNvPr>
          <p:cNvCxnSpPr>
            <a:cxnSpLocks/>
          </p:cNvCxnSpPr>
          <p:nvPr/>
        </p:nvCxnSpPr>
        <p:spPr>
          <a:xfrm flipV="1">
            <a:off x="7407739" y="4728133"/>
            <a:ext cx="0" cy="105543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reeform 107">
            <a:extLst>
              <a:ext uri="{FF2B5EF4-FFF2-40B4-BE49-F238E27FC236}">
                <a16:creationId xmlns:a16="http://schemas.microsoft.com/office/drawing/2014/main" id="{9C3A7048-1770-25BF-B5FA-0DB6404FFBD0}"/>
              </a:ext>
            </a:extLst>
          </p:cNvPr>
          <p:cNvSpPr/>
          <p:nvPr/>
        </p:nvSpPr>
        <p:spPr>
          <a:xfrm>
            <a:off x="7357981" y="4080303"/>
            <a:ext cx="209729" cy="648052"/>
          </a:xfrm>
          <a:custGeom>
            <a:avLst/>
            <a:gdLst>
              <a:gd name="connsiteX0" fmla="*/ 196620 w 404934"/>
              <a:gd name="connsiteY0" fmla="*/ 22768 h 1014838"/>
              <a:gd name="connsiteX1" fmla="*/ 159184 w 404934"/>
              <a:gd name="connsiteY1" fmla="*/ 45628 h 1014838"/>
              <a:gd name="connsiteX2" fmla="*/ 196620 w 404934"/>
              <a:gd name="connsiteY2" fmla="*/ 68488 h 1014838"/>
              <a:gd name="connsiteX3" fmla="*/ 234056 w 404934"/>
              <a:gd name="connsiteY3" fmla="*/ 45628 h 1014838"/>
              <a:gd name="connsiteX4" fmla="*/ 196620 w 404934"/>
              <a:gd name="connsiteY4" fmla="*/ 22768 h 1014838"/>
              <a:gd name="connsiteX5" fmla="*/ 67490 w 404934"/>
              <a:gd name="connsiteY5" fmla="*/ 0 h 1014838"/>
              <a:gd name="connsiteX6" fmla="*/ 337444 w 404934"/>
              <a:gd name="connsiteY6" fmla="*/ 0 h 1014838"/>
              <a:gd name="connsiteX7" fmla="*/ 404934 w 404934"/>
              <a:gd name="connsiteY7" fmla="*/ 67490 h 1014838"/>
              <a:gd name="connsiteX8" fmla="*/ 404934 w 404934"/>
              <a:gd name="connsiteY8" fmla="*/ 947348 h 1014838"/>
              <a:gd name="connsiteX9" fmla="*/ 337444 w 404934"/>
              <a:gd name="connsiteY9" fmla="*/ 1014838 h 1014838"/>
              <a:gd name="connsiteX10" fmla="*/ 67490 w 404934"/>
              <a:gd name="connsiteY10" fmla="*/ 1014838 h 1014838"/>
              <a:gd name="connsiteX11" fmla="*/ 0 w 404934"/>
              <a:gd name="connsiteY11" fmla="*/ 947348 h 1014838"/>
              <a:gd name="connsiteX12" fmla="*/ 0 w 404934"/>
              <a:gd name="connsiteY12" fmla="*/ 67490 h 1014838"/>
              <a:gd name="connsiteX13" fmla="*/ 67490 w 404934"/>
              <a:gd name="connsiteY13" fmla="*/ 0 h 101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934" h="1014838">
                <a:moveTo>
                  <a:pt x="196620" y="22768"/>
                </a:moveTo>
                <a:cubicBezTo>
                  <a:pt x="175945" y="22768"/>
                  <a:pt x="159184" y="33003"/>
                  <a:pt x="159184" y="45628"/>
                </a:cubicBezTo>
                <a:cubicBezTo>
                  <a:pt x="159184" y="58253"/>
                  <a:pt x="175945" y="68488"/>
                  <a:pt x="196620" y="68488"/>
                </a:cubicBezTo>
                <a:cubicBezTo>
                  <a:pt x="217295" y="68488"/>
                  <a:pt x="234056" y="58253"/>
                  <a:pt x="234056" y="45628"/>
                </a:cubicBezTo>
                <a:cubicBezTo>
                  <a:pt x="234056" y="33003"/>
                  <a:pt x="217295" y="22768"/>
                  <a:pt x="196620" y="22768"/>
                </a:cubicBezTo>
                <a:close/>
                <a:moveTo>
                  <a:pt x="67490" y="0"/>
                </a:moveTo>
                <a:lnTo>
                  <a:pt x="337444" y="0"/>
                </a:lnTo>
                <a:cubicBezTo>
                  <a:pt x="374718" y="0"/>
                  <a:pt x="404934" y="30216"/>
                  <a:pt x="404934" y="67490"/>
                </a:cubicBezTo>
                <a:lnTo>
                  <a:pt x="404934" y="947348"/>
                </a:lnTo>
                <a:cubicBezTo>
                  <a:pt x="404934" y="984622"/>
                  <a:pt x="374718" y="1014838"/>
                  <a:pt x="337444" y="1014838"/>
                </a:cubicBezTo>
                <a:lnTo>
                  <a:pt x="67490" y="1014838"/>
                </a:lnTo>
                <a:cubicBezTo>
                  <a:pt x="30216" y="1014838"/>
                  <a:pt x="0" y="984622"/>
                  <a:pt x="0" y="947348"/>
                </a:cubicBezTo>
                <a:lnTo>
                  <a:pt x="0" y="67490"/>
                </a:lnTo>
                <a:cubicBezTo>
                  <a:pt x="0" y="30216"/>
                  <a:pt x="30216" y="0"/>
                  <a:pt x="6749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F1A31F3-B90B-4199-C4E7-806A49C55DCF}"/>
              </a:ext>
            </a:extLst>
          </p:cNvPr>
          <p:cNvSpPr/>
          <p:nvPr/>
        </p:nvSpPr>
        <p:spPr>
          <a:xfrm>
            <a:off x="7465432" y="5031628"/>
            <a:ext cx="86264" cy="1915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 118">
            <a:extLst>
              <a:ext uri="{FF2B5EF4-FFF2-40B4-BE49-F238E27FC236}">
                <a16:creationId xmlns:a16="http://schemas.microsoft.com/office/drawing/2014/main" id="{222EAF36-E0D5-AF31-1AA6-9040A680A077}"/>
              </a:ext>
            </a:extLst>
          </p:cNvPr>
          <p:cNvSpPr/>
          <p:nvPr/>
        </p:nvSpPr>
        <p:spPr>
          <a:xfrm>
            <a:off x="7268521" y="4006956"/>
            <a:ext cx="211684" cy="89513"/>
          </a:xfrm>
          <a:custGeom>
            <a:avLst/>
            <a:gdLst>
              <a:gd name="connsiteX0" fmla="*/ 0 w 381724"/>
              <a:gd name="connsiteY0" fmla="*/ 8792 h 140176"/>
              <a:gd name="connsiteX1" fmla="*/ 291547 w 381724"/>
              <a:gd name="connsiteY1" fmla="*/ 2166 h 140176"/>
              <a:gd name="connsiteX2" fmla="*/ 377686 w 381724"/>
              <a:gd name="connsiteY2" fmla="*/ 41922 h 140176"/>
              <a:gd name="connsiteX3" fmla="*/ 357808 w 381724"/>
              <a:gd name="connsiteY3" fmla="*/ 134688 h 140176"/>
              <a:gd name="connsiteX4" fmla="*/ 271669 w 381724"/>
              <a:gd name="connsiteY4" fmla="*/ 121435 h 140176"/>
              <a:gd name="connsiteX5" fmla="*/ 284921 w 381724"/>
              <a:gd name="connsiteY5" fmla="*/ 55174 h 14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24" h="140176">
                <a:moveTo>
                  <a:pt x="0" y="8792"/>
                </a:moveTo>
                <a:cubicBezTo>
                  <a:pt x="114299" y="2718"/>
                  <a:pt x="228599" y="-3356"/>
                  <a:pt x="291547" y="2166"/>
                </a:cubicBezTo>
                <a:cubicBezTo>
                  <a:pt x="354495" y="7688"/>
                  <a:pt x="366643" y="19835"/>
                  <a:pt x="377686" y="41922"/>
                </a:cubicBezTo>
                <a:cubicBezTo>
                  <a:pt x="388729" y="64009"/>
                  <a:pt x="375477" y="121436"/>
                  <a:pt x="357808" y="134688"/>
                </a:cubicBezTo>
                <a:cubicBezTo>
                  <a:pt x="340139" y="147940"/>
                  <a:pt x="283817" y="134687"/>
                  <a:pt x="271669" y="121435"/>
                </a:cubicBezTo>
                <a:cubicBezTo>
                  <a:pt x="259521" y="108183"/>
                  <a:pt x="272221" y="81678"/>
                  <a:pt x="284921" y="55174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Round Same Side Corner Rectangle 208">
            <a:extLst>
              <a:ext uri="{FF2B5EF4-FFF2-40B4-BE49-F238E27FC236}">
                <a16:creationId xmlns:a16="http://schemas.microsoft.com/office/drawing/2014/main" id="{6024D243-5C73-5BEF-F14B-FE7A9A849590}"/>
              </a:ext>
            </a:extLst>
          </p:cNvPr>
          <p:cNvSpPr/>
          <p:nvPr/>
        </p:nvSpPr>
        <p:spPr>
          <a:xfrm rot="10800000">
            <a:off x="7359434" y="4147110"/>
            <a:ext cx="207475" cy="580226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103">
            <a:extLst>
              <a:ext uri="{FF2B5EF4-FFF2-40B4-BE49-F238E27FC236}">
                <a16:creationId xmlns:a16="http://schemas.microsoft.com/office/drawing/2014/main" id="{AED5CC6D-1D71-2DFC-EFCB-A3A358B56C24}"/>
              </a:ext>
            </a:extLst>
          </p:cNvPr>
          <p:cNvSpPr/>
          <p:nvPr/>
        </p:nvSpPr>
        <p:spPr>
          <a:xfrm>
            <a:off x="7331187" y="4186050"/>
            <a:ext cx="268490" cy="45330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19EB33B-15D0-C933-65DC-44C9F0D3599B}"/>
              </a:ext>
            </a:extLst>
          </p:cNvPr>
          <p:cNvCxnSpPr>
            <a:cxnSpLocks/>
          </p:cNvCxnSpPr>
          <p:nvPr/>
        </p:nvCxnSpPr>
        <p:spPr>
          <a:xfrm flipH="1">
            <a:off x="7510130" y="4628953"/>
            <a:ext cx="1" cy="41516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Freeform 99">
            <a:extLst>
              <a:ext uri="{FF2B5EF4-FFF2-40B4-BE49-F238E27FC236}">
                <a16:creationId xmlns:a16="http://schemas.microsoft.com/office/drawing/2014/main" id="{652E6D52-E1A5-FEBF-EF66-A92ED6F402FB}"/>
              </a:ext>
            </a:extLst>
          </p:cNvPr>
          <p:cNvSpPr/>
          <p:nvPr/>
        </p:nvSpPr>
        <p:spPr>
          <a:xfrm rot="10800000">
            <a:off x="7381873" y="4837804"/>
            <a:ext cx="47068" cy="209148"/>
          </a:xfrm>
          <a:custGeom>
            <a:avLst/>
            <a:gdLst>
              <a:gd name="connsiteX0" fmla="*/ 173420 w 173420"/>
              <a:gd name="connsiteY0" fmla="*/ 979116 h 979116"/>
              <a:gd name="connsiteX1" fmla="*/ 0 w 173420"/>
              <a:gd name="connsiteY1" fmla="*/ 979116 h 979116"/>
              <a:gd name="connsiteX2" fmla="*/ 0 w 173420"/>
              <a:gd name="connsiteY2" fmla="*/ 158412 h 979116"/>
              <a:gd name="connsiteX3" fmla="*/ 3658 w 173420"/>
              <a:gd name="connsiteY3" fmla="*/ 158412 h 979116"/>
              <a:gd name="connsiteX4" fmla="*/ 43261 w 173420"/>
              <a:gd name="connsiteY4" fmla="*/ 0 h 979116"/>
              <a:gd name="connsiteX5" fmla="*/ 126671 w 173420"/>
              <a:gd name="connsiteY5" fmla="*/ 0 h 979116"/>
              <a:gd name="connsiteX6" fmla="*/ 166274 w 173420"/>
              <a:gd name="connsiteY6" fmla="*/ 158412 h 979116"/>
              <a:gd name="connsiteX7" fmla="*/ 173420 w 173420"/>
              <a:gd name="connsiteY7" fmla="*/ 158412 h 97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420" h="979116">
                <a:moveTo>
                  <a:pt x="173420" y="979116"/>
                </a:moveTo>
                <a:lnTo>
                  <a:pt x="0" y="979116"/>
                </a:lnTo>
                <a:lnTo>
                  <a:pt x="0" y="158412"/>
                </a:lnTo>
                <a:lnTo>
                  <a:pt x="3658" y="158412"/>
                </a:lnTo>
                <a:lnTo>
                  <a:pt x="43261" y="0"/>
                </a:lnTo>
                <a:lnTo>
                  <a:pt x="126671" y="0"/>
                </a:lnTo>
                <a:lnTo>
                  <a:pt x="166274" y="158412"/>
                </a:lnTo>
                <a:lnTo>
                  <a:pt x="173420" y="158412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8F79E2C0-470E-6E2C-B3B5-1C4D28930A2E}"/>
              </a:ext>
            </a:extLst>
          </p:cNvPr>
          <p:cNvGrpSpPr/>
          <p:nvPr/>
        </p:nvGrpSpPr>
        <p:grpSpPr>
          <a:xfrm>
            <a:off x="7137400" y="5589709"/>
            <a:ext cx="390565" cy="1026632"/>
            <a:chOff x="7137400" y="5490727"/>
            <a:chExt cx="390565" cy="1026632"/>
          </a:xfrm>
        </p:grpSpPr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90BBA2F7-E505-7D70-55D3-64E32FC535DE}"/>
                </a:ext>
              </a:extLst>
            </p:cNvPr>
            <p:cNvGrpSpPr/>
            <p:nvPr/>
          </p:nvGrpSpPr>
          <p:grpSpPr>
            <a:xfrm>
              <a:off x="7137400" y="5682322"/>
              <a:ext cx="390565" cy="835037"/>
              <a:chOff x="7137400" y="5452552"/>
              <a:chExt cx="390565" cy="835037"/>
            </a:xfrm>
          </p:grpSpPr>
          <p:grpSp>
            <p:nvGrpSpPr>
              <p:cNvPr id="1024" name="Group 1023">
                <a:extLst>
                  <a:ext uri="{FF2B5EF4-FFF2-40B4-BE49-F238E27FC236}">
                    <a16:creationId xmlns:a16="http://schemas.microsoft.com/office/drawing/2014/main" id="{41069DDF-F9B5-9519-ADD9-CA3BEA485203}"/>
                  </a:ext>
                </a:extLst>
              </p:cNvPr>
              <p:cNvGrpSpPr/>
              <p:nvPr/>
            </p:nvGrpSpPr>
            <p:grpSpPr>
              <a:xfrm>
                <a:off x="7137400" y="5452552"/>
                <a:ext cx="355390" cy="835037"/>
                <a:chOff x="7137400" y="5452552"/>
                <a:chExt cx="355390" cy="835037"/>
              </a:xfrm>
            </p:grpSpPr>
            <p:sp>
              <p:nvSpPr>
                <p:cNvPr id="127" name="Freeform 126">
                  <a:extLst>
                    <a:ext uri="{FF2B5EF4-FFF2-40B4-BE49-F238E27FC236}">
                      <a16:creationId xmlns:a16="http://schemas.microsoft.com/office/drawing/2014/main" id="{C167CA1B-9804-B7E4-87EA-2C1F5E3E836B}"/>
                    </a:ext>
                  </a:extLst>
                </p:cNvPr>
                <p:cNvSpPr/>
                <p:nvPr/>
              </p:nvSpPr>
              <p:spPr>
                <a:xfrm>
                  <a:off x="7137400" y="5462342"/>
                  <a:ext cx="200025" cy="66129"/>
                </a:xfrm>
                <a:custGeom>
                  <a:avLst/>
                  <a:gdLst>
                    <a:gd name="connsiteX0" fmla="*/ 200025 w 200025"/>
                    <a:gd name="connsiteY0" fmla="*/ 62158 h 66129"/>
                    <a:gd name="connsiteX1" fmla="*/ 111125 w 200025"/>
                    <a:gd name="connsiteY1" fmla="*/ 62158 h 66129"/>
                    <a:gd name="connsiteX2" fmla="*/ 98425 w 200025"/>
                    <a:gd name="connsiteY2" fmla="*/ 20883 h 66129"/>
                    <a:gd name="connsiteX3" fmla="*/ 73025 w 200025"/>
                    <a:gd name="connsiteY3" fmla="*/ 1833 h 66129"/>
                    <a:gd name="connsiteX4" fmla="*/ 0 w 200025"/>
                    <a:gd name="connsiteY4" fmla="*/ 1833 h 66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66129">
                      <a:moveTo>
                        <a:pt x="200025" y="62158"/>
                      </a:moveTo>
                      <a:cubicBezTo>
                        <a:pt x="164041" y="65597"/>
                        <a:pt x="128058" y="69037"/>
                        <a:pt x="111125" y="62158"/>
                      </a:cubicBezTo>
                      <a:cubicBezTo>
                        <a:pt x="94192" y="55279"/>
                        <a:pt x="104775" y="30937"/>
                        <a:pt x="98425" y="20883"/>
                      </a:cubicBezTo>
                      <a:cubicBezTo>
                        <a:pt x="92075" y="10829"/>
                        <a:pt x="89429" y="5008"/>
                        <a:pt x="73025" y="1833"/>
                      </a:cubicBezTo>
                      <a:cubicBezTo>
                        <a:pt x="56621" y="-1342"/>
                        <a:pt x="28310" y="245"/>
                        <a:pt x="0" y="1833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E2E187F0-4213-7823-9664-930CB3511B4E}"/>
                    </a:ext>
                  </a:extLst>
                </p:cNvPr>
                <p:cNvGrpSpPr/>
                <p:nvPr/>
              </p:nvGrpSpPr>
              <p:grpSpPr>
                <a:xfrm>
                  <a:off x="7234476" y="5452552"/>
                  <a:ext cx="258314" cy="835037"/>
                  <a:chOff x="7234476" y="5452552"/>
                  <a:chExt cx="258314" cy="835037"/>
                </a:xfrm>
              </p:grpSpPr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BE42E4FB-7E38-5DAE-9123-9EECACEB66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372097" y="5527311"/>
                    <a:ext cx="111418" cy="0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7" name="Round Same Side Corner Rectangle 106">
                    <a:extLst>
                      <a:ext uri="{FF2B5EF4-FFF2-40B4-BE49-F238E27FC236}">
                        <a16:creationId xmlns:a16="http://schemas.microsoft.com/office/drawing/2014/main" id="{A9B3ED74-61E6-8671-52F9-27D7A06B9D8D}"/>
                      </a:ext>
                    </a:extLst>
                  </p:cNvPr>
                  <p:cNvSpPr/>
                  <p:nvPr/>
                </p:nvSpPr>
                <p:spPr>
                  <a:xfrm>
                    <a:off x="7234476" y="5596782"/>
                    <a:ext cx="223950" cy="176017"/>
                  </a:xfrm>
                  <a:prstGeom prst="round2SameRect">
                    <a:avLst>
                      <a:gd name="adj1" fmla="val 44542"/>
                      <a:gd name="adj2" fmla="val 0"/>
                    </a:avLst>
                  </a:prstGeom>
                  <a:gradFill>
                    <a:gsLst>
                      <a:gs pos="0">
                        <a:srgbClr val="573223"/>
                      </a:gs>
                      <a:gs pos="93000">
                        <a:srgbClr val="573223"/>
                      </a:gs>
                      <a:gs pos="53000">
                        <a:srgbClr val="7E5743"/>
                      </a:gs>
                    </a:gsLst>
                    <a:lin ang="0" scaled="0"/>
                  </a:gradFill>
                  <a:ln>
                    <a:solidFill>
                      <a:srgbClr val="57322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ound Same Side Corner Rectangle 110">
                    <a:extLst>
                      <a:ext uri="{FF2B5EF4-FFF2-40B4-BE49-F238E27FC236}">
                        <a16:creationId xmlns:a16="http://schemas.microsoft.com/office/drawing/2014/main" id="{C5832949-4696-C4E0-4CC4-A8DD0FAC8B0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234476" y="5772799"/>
                    <a:ext cx="223950" cy="514790"/>
                  </a:xfrm>
                  <a:prstGeom prst="round2SameRect">
                    <a:avLst>
                      <a:gd name="adj1" fmla="val 44542"/>
                      <a:gd name="adj2" fmla="val 0"/>
                    </a:avLst>
                  </a:prstGeom>
                  <a:gradFill>
                    <a:gsLst>
                      <a:gs pos="49000">
                        <a:schemeClr val="bg1">
                          <a:lumMod val="85000"/>
                        </a:schemeClr>
                      </a:gs>
                      <a:gs pos="85000">
                        <a:srgbClr val="CCCCCC"/>
                      </a:gs>
                      <a:gs pos="20000">
                        <a:schemeClr val="bg1">
                          <a:lumMod val="75000"/>
                        </a:schemeClr>
                      </a:gs>
                    </a:gsLst>
                    <a:lin ang="0" scaled="0"/>
                  </a:gra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0F1AF053-9CA7-8ACB-E4BA-231C112EFA2A}"/>
                      </a:ext>
                    </a:extLst>
                  </p:cNvPr>
                  <p:cNvSpPr/>
                  <p:nvPr/>
                </p:nvSpPr>
                <p:spPr>
                  <a:xfrm>
                    <a:off x="7318901" y="5461930"/>
                    <a:ext cx="52959" cy="12752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7C6AF0B9-324F-EEBD-0CDA-4C3FA832FBA2}"/>
                      </a:ext>
                    </a:extLst>
                  </p:cNvPr>
                  <p:cNvSpPr/>
                  <p:nvPr/>
                </p:nvSpPr>
                <p:spPr>
                  <a:xfrm>
                    <a:off x="7275848" y="5493195"/>
                    <a:ext cx="143874" cy="68232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Round Same Side Corner Rectangle 109">
                    <a:extLst>
                      <a:ext uri="{FF2B5EF4-FFF2-40B4-BE49-F238E27FC236}">
                        <a16:creationId xmlns:a16="http://schemas.microsoft.com/office/drawing/2014/main" id="{A6EB5F5F-1E8D-C8C2-30B9-EE44C0F9AE6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397406" y="5502217"/>
                    <a:ext cx="145050" cy="45719"/>
                  </a:xfrm>
                  <a:prstGeom prst="round2Same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3" name="Straight Connector 112">
                    <a:extLst>
                      <a:ext uri="{FF2B5EF4-FFF2-40B4-BE49-F238E27FC236}">
                        <a16:creationId xmlns:a16="http://schemas.microsoft.com/office/drawing/2014/main" id="{037A5C17-1187-5BD9-BED6-55896C04F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449661" y="5485217"/>
                    <a:ext cx="42156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BEC472AE-CFEA-732E-F5DD-2E6CFA4784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448853" y="5521621"/>
                    <a:ext cx="42156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D829D209-388D-8B42-BACB-D0FC78ED4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444834" y="5561427"/>
                    <a:ext cx="42156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7B333D80-84ED-EC89-356E-D5635A86210E}"/>
                  </a:ext>
                </a:extLst>
              </p:cNvPr>
              <p:cNvSpPr txBox="1"/>
              <p:nvPr/>
            </p:nvSpPr>
            <p:spPr>
              <a:xfrm>
                <a:off x="7162159" y="5629609"/>
                <a:ext cx="36580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/>
                    </a:solidFill>
                    <a:latin typeface="DIN Condensed" pitchFamily="2" charset="0"/>
                  </a:rPr>
                  <a:t>HELIUM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BA42AE79-77FC-9CE3-7516-7F663D3E305C}"/>
                </a:ext>
              </a:extLst>
            </p:cNvPr>
            <p:cNvGrpSpPr/>
            <p:nvPr/>
          </p:nvGrpSpPr>
          <p:grpSpPr>
            <a:xfrm>
              <a:off x="7247131" y="5490727"/>
              <a:ext cx="197703" cy="197703"/>
              <a:chOff x="2492352" y="3090397"/>
              <a:chExt cx="441010" cy="44101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BFF30306-EAFB-0B66-E53C-2595A270F282}"/>
                  </a:ext>
                </a:extLst>
              </p:cNvPr>
              <p:cNvSpPr/>
              <p:nvPr/>
            </p:nvSpPr>
            <p:spPr>
              <a:xfrm>
                <a:off x="2492352" y="3090397"/>
                <a:ext cx="441010" cy="44101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BA7A9E4A-D306-B9E5-7847-2775C4664E39}"/>
                  </a:ext>
                </a:extLst>
              </p:cNvPr>
              <p:cNvSpPr/>
              <p:nvPr/>
            </p:nvSpPr>
            <p:spPr>
              <a:xfrm>
                <a:off x="2515873" y="3112248"/>
                <a:ext cx="396210" cy="39621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Donut 215">
                <a:extLst>
                  <a:ext uri="{FF2B5EF4-FFF2-40B4-BE49-F238E27FC236}">
                    <a16:creationId xmlns:a16="http://schemas.microsoft.com/office/drawing/2014/main" id="{CDEB5FE9-43F2-9DD5-4CAC-91CCD3821DDB}"/>
                  </a:ext>
                </a:extLst>
              </p:cNvPr>
              <p:cNvSpPr/>
              <p:nvPr/>
            </p:nvSpPr>
            <p:spPr>
              <a:xfrm>
                <a:off x="2530886" y="3127473"/>
                <a:ext cx="365596" cy="365596"/>
              </a:xfrm>
              <a:prstGeom prst="donut">
                <a:avLst>
                  <a:gd name="adj" fmla="val 9948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5207D9D0-80DF-7CDA-440F-04F48ED9EC3A}"/>
                  </a:ext>
                </a:extLst>
              </p:cNvPr>
              <p:cNvGrpSpPr/>
              <p:nvPr/>
            </p:nvGrpSpPr>
            <p:grpSpPr>
              <a:xfrm>
                <a:off x="2549828" y="3298462"/>
                <a:ext cx="246888" cy="49872"/>
                <a:chOff x="2549828" y="3298462"/>
                <a:chExt cx="246888" cy="49872"/>
              </a:xfrm>
            </p:grpSpPr>
            <p:sp>
              <p:nvSpPr>
                <p:cNvPr id="218" name="Triangle 217">
                  <a:extLst>
                    <a:ext uri="{FF2B5EF4-FFF2-40B4-BE49-F238E27FC236}">
                      <a16:creationId xmlns:a16="http://schemas.microsoft.com/office/drawing/2014/main" id="{24CB6556-8CC8-764D-F1A5-4C86414069FE}"/>
                    </a:ext>
                  </a:extLst>
                </p:cNvPr>
                <p:cNvSpPr/>
                <p:nvPr/>
              </p:nvSpPr>
              <p:spPr>
                <a:xfrm rot="14312625">
                  <a:off x="2664128" y="3215746"/>
                  <a:ext cx="18288" cy="246888"/>
                </a:xfrm>
                <a:prstGeom prst="triangl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Oval 218">
                  <a:extLst>
                    <a:ext uri="{FF2B5EF4-FFF2-40B4-BE49-F238E27FC236}">
                      <a16:creationId xmlns:a16="http://schemas.microsoft.com/office/drawing/2014/main" id="{569CC935-98AE-4106-4862-4D3829E1E34D}"/>
                    </a:ext>
                  </a:extLst>
                </p:cNvPr>
                <p:cNvSpPr/>
                <p:nvPr/>
              </p:nvSpPr>
              <p:spPr>
                <a:xfrm>
                  <a:off x="2705545" y="3298462"/>
                  <a:ext cx="27432" cy="274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41ABA645-0F5D-D337-C102-986359B5429C}"/>
              </a:ext>
            </a:extLst>
          </p:cNvPr>
          <p:cNvSpPr/>
          <p:nvPr/>
        </p:nvSpPr>
        <p:spPr>
          <a:xfrm>
            <a:off x="7472263" y="3226908"/>
            <a:ext cx="349431" cy="382714"/>
          </a:xfrm>
          <a:prstGeom prst="rect">
            <a:avLst/>
          </a:prstGeom>
          <a:solidFill>
            <a:srgbClr val="C29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B603772D-6802-4640-7613-BC4BF5F4F6FD}"/>
              </a:ext>
            </a:extLst>
          </p:cNvPr>
          <p:cNvSpPr/>
          <p:nvPr/>
        </p:nvSpPr>
        <p:spPr>
          <a:xfrm rot="19411851">
            <a:off x="7530916" y="3157250"/>
            <a:ext cx="195016" cy="65590"/>
          </a:xfrm>
          <a:prstGeom prst="rect">
            <a:avLst/>
          </a:prstGeom>
          <a:solidFill>
            <a:srgbClr val="C29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CAA39F4F-9829-F8D6-72F2-FA1834795E51}"/>
              </a:ext>
            </a:extLst>
          </p:cNvPr>
          <p:cNvSpPr/>
          <p:nvPr/>
        </p:nvSpPr>
        <p:spPr>
          <a:xfrm>
            <a:off x="7610504" y="5244916"/>
            <a:ext cx="668196" cy="687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25593FF-B2D3-7C40-E820-2AF1D67F6A45}"/>
              </a:ext>
            </a:extLst>
          </p:cNvPr>
          <p:cNvSpPr/>
          <p:nvPr/>
        </p:nvSpPr>
        <p:spPr>
          <a:xfrm rot="5400000">
            <a:off x="7389501" y="5181194"/>
            <a:ext cx="45719" cy="445860"/>
          </a:xfrm>
          <a:prstGeom prst="rect">
            <a:avLst/>
          </a:prstGeom>
          <a:solidFill>
            <a:srgbClr val="7F7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908E0AE-3E97-9639-2B3D-D38807273B2F}"/>
              </a:ext>
            </a:extLst>
          </p:cNvPr>
          <p:cNvSpPr/>
          <p:nvPr/>
        </p:nvSpPr>
        <p:spPr>
          <a:xfrm>
            <a:off x="6434763" y="3333897"/>
            <a:ext cx="1741049" cy="522677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51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9" name="Group 1058">
            <a:extLst>
              <a:ext uri="{FF2B5EF4-FFF2-40B4-BE49-F238E27FC236}">
                <a16:creationId xmlns:a16="http://schemas.microsoft.com/office/drawing/2014/main" id="{04830D23-B058-296D-E8CB-BAA2B01C633C}"/>
              </a:ext>
            </a:extLst>
          </p:cNvPr>
          <p:cNvGrpSpPr/>
          <p:nvPr/>
        </p:nvGrpSpPr>
        <p:grpSpPr>
          <a:xfrm>
            <a:off x="7588172" y="3546226"/>
            <a:ext cx="251605" cy="1962132"/>
            <a:chOff x="7575293" y="3494467"/>
            <a:chExt cx="251605" cy="1962132"/>
          </a:xfrm>
        </p:grpSpPr>
        <p:sp>
          <p:nvSpPr>
            <p:cNvPr id="1058" name="Freeform 1057">
              <a:extLst>
                <a:ext uri="{FF2B5EF4-FFF2-40B4-BE49-F238E27FC236}">
                  <a16:creationId xmlns:a16="http://schemas.microsoft.com/office/drawing/2014/main" id="{BB570AFA-F7DF-EECB-835D-275B7DDFD831}"/>
                </a:ext>
              </a:extLst>
            </p:cNvPr>
            <p:cNvSpPr/>
            <p:nvPr/>
          </p:nvSpPr>
          <p:spPr>
            <a:xfrm>
              <a:off x="7577070" y="3494468"/>
              <a:ext cx="249828" cy="1962131"/>
            </a:xfrm>
            <a:custGeom>
              <a:avLst/>
              <a:gdLst>
                <a:gd name="connsiteX0" fmla="*/ 0 w 249828"/>
                <a:gd name="connsiteY0" fmla="*/ 1957588 h 1962131"/>
                <a:gd name="connsiteX1" fmla="*/ 133082 w 249828"/>
                <a:gd name="connsiteY1" fmla="*/ 1957588 h 1962131"/>
                <a:gd name="connsiteX2" fmla="*/ 188891 w 249828"/>
                <a:gd name="connsiteY2" fmla="*/ 1910366 h 1962131"/>
                <a:gd name="connsiteX3" fmla="*/ 210355 w 249828"/>
                <a:gd name="connsiteY3" fmla="*/ 1751526 h 1962131"/>
                <a:gd name="connsiteX4" fmla="*/ 244699 w 249828"/>
                <a:gd name="connsiteY4" fmla="*/ 867177 h 1962131"/>
                <a:gd name="connsiteX5" fmla="*/ 244699 w 249828"/>
                <a:gd name="connsiteY5" fmla="*/ 296214 h 1962131"/>
                <a:gd name="connsiteX6" fmla="*/ 197476 w 249828"/>
                <a:gd name="connsiteY6" fmla="*/ 0 h 196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828" h="1962131">
                  <a:moveTo>
                    <a:pt x="0" y="1957588"/>
                  </a:moveTo>
                  <a:cubicBezTo>
                    <a:pt x="50800" y="1961523"/>
                    <a:pt x="101600" y="1965458"/>
                    <a:pt x="133082" y="1957588"/>
                  </a:cubicBezTo>
                  <a:cubicBezTo>
                    <a:pt x="164564" y="1949718"/>
                    <a:pt x="176012" y="1944710"/>
                    <a:pt x="188891" y="1910366"/>
                  </a:cubicBezTo>
                  <a:cubicBezTo>
                    <a:pt x="201770" y="1876022"/>
                    <a:pt x="201054" y="1925391"/>
                    <a:pt x="210355" y="1751526"/>
                  </a:cubicBezTo>
                  <a:cubicBezTo>
                    <a:pt x="219656" y="1577661"/>
                    <a:pt x="238975" y="1109729"/>
                    <a:pt x="244699" y="867177"/>
                  </a:cubicBezTo>
                  <a:cubicBezTo>
                    <a:pt x="250423" y="624625"/>
                    <a:pt x="252570" y="440744"/>
                    <a:pt x="244699" y="296214"/>
                  </a:cubicBezTo>
                  <a:cubicBezTo>
                    <a:pt x="236828" y="151684"/>
                    <a:pt x="217152" y="75842"/>
                    <a:pt x="197476" y="0"/>
                  </a:cubicBezTo>
                </a:path>
              </a:pathLst>
            </a:custGeom>
            <a:noFill/>
            <a:ln w="38100">
              <a:solidFill>
                <a:srgbClr val="B4C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B471F509-77F0-C88C-03EC-626475440563}"/>
                </a:ext>
              </a:extLst>
            </p:cNvPr>
            <p:cNvSpPr/>
            <p:nvPr/>
          </p:nvSpPr>
          <p:spPr>
            <a:xfrm>
              <a:off x="7575293" y="3494467"/>
              <a:ext cx="249828" cy="1962131"/>
            </a:xfrm>
            <a:custGeom>
              <a:avLst/>
              <a:gdLst>
                <a:gd name="connsiteX0" fmla="*/ 0 w 249828"/>
                <a:gd name="connsiteY0" fmla="*/ 1957588 h 1962131"/>
                <a:gd name="connsiteX1" fmla="*/ 133082 w 249828"/>
                <a:gd name="connsiteY1" fmla="*/ 1957588 h 1962131"/>
                <a:gd name="connsiteX2" fmla="*/ 188891 w 249828"/>
                <a:gd name="connsiteY2" fmla="*/ 1910366 h 1962131"/>
                <a:gd name="connsiteX3" fmla="*/ 210355 w 249828"/>
                <a:gd name="connsiteY3" fmla="*/ 1751526 h 1962131"/>
                <a:gd name="connsiteX4" fmla="*/ 244699 w 249828"/>
                <a:gd name="connsiteY4" fmla="*/ 867177 h 1962131"/>
                <a:gd name="connsiteX5" fmla="*/ 244699 w 249828"/>
                <a:gd name="connsiteY5" fmla="*/ 296214 h 1962131"/>
                <a:gd name="connsiteX6" fmla="*/ 197476 w 249828"/>
                <a:gd name="connsiteY6" fmla="*/ 0 h 196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828" h="1962131">
                  <a:moveTo>
                    <a:pt x="0" y="1957588"/>
                  </a:moveTo>
                  <a:cubicBezTo>
                    <a:pt x="50800" y="1961523"/>
                    <a:pt x="101600" y="1965458"/>
                    <a:pt x="133082" y="1957588"/>
                  </a:cubicBezTo>
                  <a:cubicBezTo>
                    <a:pt x="164564" y="1949718"/>
                    <a:pt x="176012" y="1944710"/>
                    <a:pt x="188891" y="1910366"/>
                  </a:cubicBezTo>
                  <a:cubicBezTo>
                    <a:pt x="201770" y="1876022"/>
                    <a:pt x="201054" y="1925391"/>
                    <a:pt x="210355" y="1751526"/>
                  </a:cubicBezTo>
                  <a:cubicBezTo>
                    <a:pt x="219656" y="1577661"/>
                    <a:pt x="238975" y="1109729"/>
                    <a:pt x="244699" y="867177"/>
                  </a:cubicBezTo>
                  <a:cubicBezTo>
                    <a:pt x="250423" y="624625"/>
                    <a:pt x="252570" y="440744"/>
                    <a:pt x="244699" y="296214"/>
                  </a:cubicBezTo>
                  <a:cubicBezTo>
                    <a:pt x="236828" y="151684"/>
                    <a:pt x="217152" y="75842"/>
                    <a:pt x="197476" y="0"/>
                  </a:cubicBezTo>
                </a:path>
              </a:pathLst>
            </a:custGeom>
            <a:noFill/>
            <a:ln w="38100" cmpd="dbl">
              <a:solidFill>
                <a:srgbClr val="807E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Freeform 96">
            <a:extLst>
              <a:ext uri="{FF2B5EF4-FFF2-40B4-BE49-F238E27FC236}">
                <a16:creationId xmlns:a16="http://schemas.microsoft.com/office/drawing/2014/main" id="{9E9D3D78-D7E8-B7D7-E8F3-66BFA6BF7051}"/>
              </a:ext>
            </a:extLst>
          </p:cNvPr>
          <p:cNvSpPr/>
          <p:nvPr/>
        </p:nvSpPr>
        <p:spPr>
          <a:xfrm flipV="1">
            <a:off x="7529562" y="5460722"/>
            <a:ext cx="97420" cy="59262"/>
          </a:xfrm>
          <a:custGeom>
            <a:avLst/>
            <a:gdLst>
              <a:gd name="connsiteX0" fmla="*/ 45592 w 126633"/>
              <a:gd name="connsiteY0" fmla="*/ 0 h 82160"/>
              <a:gd name="connsiteX1" fmla="*/ 81041 w 126633"/>
              <a:gd name="connsiteY1" fmla="*/ 0 h 82160"/>
              <a:gd name="connsiteX2" fmla="*/ 81041 w 126633"/>
              <a:gd name="connsiteY2" fmla="*/ 5001 h 82160"/>
              <a:gd name="connsiteX3" fmla="*/ 126633 w 126633"/>
              <a:gd name="connsiteY3" fmla="*/ 5001 h 82160"/>
              <a:gd name="connsiteX4" fmla="*/ 126633 w 126633"/>
              <a:gd name="connsiteY4" fmla="*/ 36568 h 82160"/>
              <a:gd name="connsiteX5" fmla="*/ 81041 w 126633"/>
              <a:gd name="connsiteY5" fmla="*/ 36568 h 82160"/>
              <a:gd name="connsiteX6" fmla="*/ 81041 w 126633"/>
              <a:gd name="connsiteY6" fmla="*/ 82160 h 82160"/>
              <a:gd name="connsiteX7" fmla="*/ 45592 w 126633"/>
              <a:gd name="connsiteY7" fmla="*/ 82160 h 82160"/>
              <a:gd name="connsiteX8" fmla="*/ 45592 w 126633"/>
              <a:gd name="connsiteY8" fmla="*/ 36568 h 82160"/>
              <a:gd name="connsiteX9" fmla="*/ 0 w 126633"/>
              <a:gd name="connsiteY9" fmla="*/ 36568 h 82160"/>
              <a:gd name="connsiteX10" fmla="*/ 0 w 126633"/>
              <a:gd name="connsiteY10" fmla="*/ 5001 h 82160"/>
              <a:gd name="connsiteX11" fmla="*/ 45592 w 126633"/>
              <a:gd name="connsiteY11" fmla="*/ 5001 h 8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633" h="82160">
                <a:moveTo>
                  <a:pt x="45592" y="0"/>
                </a:moveTo>
                <a:lnTo>
                  <a:pt x="81041" y="0"/>
                </a:lnTo>
                <a:lnTo>
                  <a:pt x="81041" y="5001"/>
                </a:lnTo>
                <a:lnTo>
                  <a:pt x="126633" y="5001"/>
                </a:lnTo>
                <a:lnTo>
                  <a:pt x="126633" y="36568"/>
                </a:lnTo>
                <a:lnTo>
                  <a:pt x="81041" y="36568"/>
                </a:lnTo>
                <a:lnTo>
                  <a:pt x="81041" y="82160"/>
                </a:lnTo>
                <a:lnTo>
                  <a:pt x="45592" y="82160"/>
                </a:lnTo>
                <a:lnTo>
                  <a:pt x="45592" y="36568"/>
                </a:lnTo>
                <a:lnTo>
                  <a:pt x="0" y="36568"/>
                </a:lnTo>
                <a:lnTo>
                  <a:pt x="0" y="5001"/>
                </a:lnTo>
                <a:lnTo>
                  <a:pt x="45592" y="500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2" name="Freeform 1061">
            <a:extLst>
              <a:ext uri="{FF2B5EF4-FFF2-40B4-BE49-F238E27FC236}">
                <a16:creationId xmlns:a16="http://schemas.microsoft.com/office/drawing/2014/main" id="{CA98D7B0-C553-7379-8158-ACC8E701F7D1}"/>
              </a:ext>
            </a:extLst>
          </p:cNvPr>
          <p:cNvSpPr/>
          <p:nvPr/>
        </p:nvSpPr>
        <p:spPr>
          <a:xfrm>
            <a:off x="6988935" y="3434609"/>
            <a:ext cx="958159" cy="2139423"/>
          </a:xfrm>
          <a:custGeom>
            <a:avLst/>
            <a:gdLst>
              <a:gd name="connsiteX0" fmla="*/ 751268 w 958159"/>
              <a:gd name="connsiteY0" fmla="*/ 0 h 2139423"/>
              <a:gd name="connsiteX1" fmla="*/ 918693 w 958159"/>
              <a:gd name="connsiteY1" fmla="*/ 257578 h 2139423"/>
              <a:gd name="connsiteX2" fmla="*/ 957330 w 958159"/>
              <a:gd name="connsiteY2" fmla="*/ 523741 h 2139423"/>
              <a:gd name="connsiteX3" fmla="*/ 944451 w 958159"/>
              <a:gd name="connsiteY3" fmla="*/ 1618445 h 2139423"/>
              <a:gd name="connsiteX4" fmla="*/ 935865 w 958159"/>
              <a:gd name="connsiteY4" fmla="*/ 1974761 h 2139423"/>
              <a:gd name="connsiteX5" fmla="*/ 811369 w 958159"/>
              <a:gd name="connsiteY5" fmla="*/ 2129307 h 2139423"/>
              <a:gd name="connsiteX6" fmla="*/ 493690 w 958159"/>
              <a:gd name="connsiteY6" fmla="*/ 2125014 h 2139423"/>
              <a:gd name="connsiteX7" fmla="*/ 0 w 958159"/>
              <a:gd name="connsiteY7" fmla="*/ 2107843 h 213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59" h="2139423">
                <a:moveTo>
                  <a:pt x="751268" y="0"/>
                </a:moveTo>
                <a:cubicBezTo>
                  <a:pt x="817808" y="85144"/>
                  <a:pt x="884349" y="170288"/>
                  <a:pt x="918693" y="257578"/>
                </a:cubicBezTo>
                <a:cubicBezTo>
                  <a:pt x="953037" y="344868"/>
                  <a:pt x="953037" y="296930"/>
                  <a:pt x="957330" y="523741"/>
                </a:cubicBezTo>
                <a:cubicBezTo>
                  <a:pt x="961623" y="750552"/>
                  <a:pt x="948028" y="1376608"/>
                  <a:pt x="944451" y="1618445"/>
                </a:cubicBezTo>
                <a:cubicBezTo>
                  <a:pt x="940874" y="1860282"/>
                  <a:pt x="958045" y="1889617"/>
                  <a:pt x="935865" y="1974761"/>
                </a:cubicBezTo>
                <a:cubicBezTo>
                  <a:pt x="913685" y="2059905"/>
                  <a:pt x="885065" y="2104265"/>
                  <a:pt x="811369" y="2129307"/>
                </a:cubicBezTo>
                <a:cubicBezTo>
                  <a:pt x="737673" y="2154349"/>
                  <a:pt x="493690" y="2125014"/>
                  <a:pt x="493690" y="2125014"/>
                </a:cubicBezTo>
                <a:lnTo>
                  <a:pt x="0" y="2107843"/>
                </a:ln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4" name="Group 1063">
            <a:extLst>
              <a:ext uri="{FF2B5EF4-FFF2-40B4-BE49-F238E27FC236}">
                <a16:creationId xmlns:a16="http://schemas.microsoft.com/office/drawing/2014/main" id="{FF905F80-E892-E575-ADAA-D13979864213}"/>
              </a:ext>
            </a:extLst>
          </p:cNvPr>
          <p:cNvGrpSpPr/>
          <p:nvPr/>
        </p:nvGrpSpPr>
        <p:grpSpPr>
          <a:xfrm rot="21267047">
            <a:off x="7758055" y="3325359"/>
            <a:ext cx="574808" cy="140970"/>
            <a:chOff x="7791718" y="3315948"/>
            <a:chExt cx="574808" cy="140970"/>
          </a:xfrm>
        </p:grpSpPr>
        <p:sp>
          <p:nvSpPr>
            <p:cNvPr id="1063" name="Freeform 1062">
              <a:extLst>
                <a:ext uri="{FF2B5EF4-FFF2-40B4-BE49-F238E27FC236}">
                  <a16:creationId xmlns:a16="http://schemas.microsoft.com/office/drawing/2014/main" id="{73434D2C-2DE7-D650-F9A9-DB9A5C940926}"/>
                </a:ext>
              </a:extLst>
            </p:cNvPr>
            <p:cNvSpPr/>
            <p:nvPr/>
          </p:nvSpPr>
          <p:spPr>
            <a:xfrm>
              <a:off x="7791718" y="3315949"/>
              <a:ext cx="570964" cy="140969"/>
            </a:xfrm>
            <a:custGeom>
              <a:avLst/>
              <a:gdLst>
                <a:gd name="connsiteX0" fmla="*/ 0 w 570964"/>
                <a:gd name="connsiteY0" fmla="*/ 109831 h 140969"/>
                <a:gd name="connsiteX1" fmla="*/ 171719 w 570964"/>
                <a:gd name="connsiteY1" fmla="*/ 139882 h 140969"/>
                <a:gd name="connsiteX2" fmla="*/ 291921 w 570964"/>
                <a:gd name="connsiteY2" fmla="*/ 75488 h 140969"/>
                <a:gd name="connsiteX3" fmla="*/ 420710 w 570964"/>
                <a:gd name="connsiteY3" fmla="*/ 2507 h 140969"/>
                <a:gd name="connsiteX4" fmla="*/ 570964 w 570964"/>
                <a:gd name="connsiteY4" fmla="*/ 23972 h 14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964" h="140969">
                  <a:moveTo>
                    <a:pt x="0" y="109831"/>
                  </a:moveTo>
                  <a:cubicBezTo>
                    <a:pt x="61533" y="127718"/>
                    <a:pt x="123066" y="145606"/>
                    <a:pt x="171719" y="139882"/>
                  </a:cubicBezTo>
                  <a:cubicBezTo>
                    <a:pt x="220373" y="134158"/>
                    <a:pt x="250422" y="98384"/>
                    <a:pt x="291921" y="75488"/>
                  </a:cubicBezTo>
                  <a:cubicBezTo>
                    <a:pt x="333420" y="52592"/>
                    <a:pt x="374203" y="11093"/>
                    <a:pt x="420710" y="2507"/>
                  </a:cubicBezTo>
                  <a:cubicBezTo>
                    <a:pt x="467217" y="-6079"/>
                    <a:pt x="519090" y="8946"/>
                    <a:pt x="570964" y="23972"/>
                  </a:cubicBez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F8D2C592-08DF-01AD-32C5-D51F3456C1FD}"/>
                </a:ext>
              </a:extLst>
            </p:cNvPr>
            <p:cNvSpPr/>
            <p:nvPr/>
          </p:nvSpPr>
          <p:spPr>
            <a:xfrm>
              <a:off x="7795562" y="3315948"/>
              <a:ext cx="570964" cy="140969"/>
            </a:xfrm>
            <a:custGeom>
              <a:avLst/>
              <a:gdLst>
                <a:gd name="connsiteX0" fmla="*/ 0 w 570964"/>
                <a:gd name="connsiteY0" fmla="*/ 109831 h 140969"/>
                <a:gd name="connsiteX1" fmla="*/ 171719 w 570964"/>
                <a:gd name="connsiteY1" fmla="*/ 139882 h 140969"/>
                <a:gd name="connsiteX2" fmla="*/ 291921 w 570964"/>
                <a:gd name="connsiteY2" fmla="*/ 75488 h 140969"/>
                <a:gd name="connsiteX3" fmla="*/ 420710 w 570964"/>
                <a:gd name="connsiteY3" fmla="*/ 2507 h 140969"/>
                <a:gd name="connsiteX4" fmla="*/ 570964 w 570964"/>
                <a:gd name="connsiteY4" fmla="*/ 23972 h 14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964" h="140969">
                  <a:moveTo>
                    <a:pt x="0" y="109831"/>
                  </a:moveTo>
                  <a:cubicBezTo>
                    <a:pt x="61533" y="127718"/>
                    <a:pt x="123066" y="145606"/>
                    <a:pt x="171719" y="139882"/>
                  </a:cubicBezTo>
                  <a:cubicBezTo>
                    <a:pt x="220373" y="134158"/>
                    <a:pt x="250422" y="98384"/>
                    <a:pt x="291921" y="75488"/>
                  </a:cubicBezTo>
                  <a:cubicBezTo>
                    <a:pt x="333420" y="52592"/>
                    <a:pt x="374203" y="11093"/>
                    <a:pt x="420710" y="2507"/>
                  </a:cubicBezTo>
                  <a:cubicBezTo>
                    <a:pt x="467217" y="-6079"/>
                    <a:pt x="519090" y="8946"/>
                    <a:pt x="570964" y="23972"/>
                  </a:cubicBezTo>
                </a:path>
              </a:pathLst>
            </a:custGeom>
            <a:noFill/>
            <a:ln w="31750" cmpd="dbl">
              <a:solidFill>
                <a:srgbClr val="807E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2" name="Rounded Rectangle 1041">
            <a:extLst>
              <a:ext uri="{FF2B5EF4-FFF2-40B4-BE49-F238E27FC236}">
                <a16:creationId xmlns:a16="http://schemas.microsoft.com/office/drawing/2014/main" id="{E247F77E-1979-7558-B2C7-0824EE878261}"/>
              </a:ext>
            </a:extLst>
          </p:cNvPr>
          <p:cNvSpPr/>
          <p:nvPr/>
        </p:nvSpPr>
        <p:spPr>
          <a:xfrm rot="19607561">
            <a:off x="7506258" y="3184713"/>
            <a:ext cx="195928" cy="60139"/>
          </a:xfrm>
          <a:prstGeom prst="roundRect">
            <a:avLst>
              <a:gd name="adj" fmla="val 50000"/>
            </a:avLst>
          </a:prstGeom>
          <a:solidFill>
            <a:srgbClr val="7F7F8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Freeform 229">
            <a:extLst>
              <a:ext uri="{FF2B5EF4-FFF2-40B4-BE49-F238E27FC236}">
                <a16:creationId xmlns:a16="http://schemas.microsoft.com/office/drawing/2014/main" id="{72BB718D-9114-ACBB-9902-EFAE99767E4C}"/>
              </a:ext>
            </a:extLst>
          </p:cNvPr>
          <p:cNvSpPr/>
          <p:nvPr/>
        </p:nvSpPr>
        <p:spPr>
          <a:xfrm rot="19644368">
            <a:off x="7434953" y="2781754"/>
            <a:ext cx="107480" cy="505962"/>
          </a:xfrm>
          <a:custGeom>
            <a:avLst/>
            <a:gdLst>
              <a:gd name="connsiteX0" fmla="*/ 77838 w 107480"/>
              <a:gd name="connsiteY0" fmla="*/ 0 h 505962"/>
              <a:gd name="connsiteX1" fmla="*/ 77838 w 107480"/>
              <a:gd name="connsiteY1" fmla="*/ 430432 h 505962"/>
              <a:gd name="connsiteX2" fmla="*/ 105280 w 107480"/>
              <a:gd name="connsiteY2" fmla="*/ 429607 h 505962"/>
              <a:gd name="connsiteX3" fmla="*/ 107480 w 107480"/>
              <a:gd name="connsiteY3" fmla="*/ 502798 h 505962"/>
              <a:gd name="connsiteX4" fmla="*/ 2199 w 107480"/>
              <a:gd name="connsiteY4" fmla="*/ 505962 h 505962"/>
              <a:gd name="connsiteX5" fmla="*/ 0 w 107480"/>
              <a:gd name="connsiteY5" fmla="*/ 432771 h 505962"/>
              <a:gd name="connsiteX6" fmla="*/ 32119 w 107480"/>
              <a:gd name="connsiteY6" fmla="*/ 431806 h 505962"/>
              <a:gd name="connsiteX7" fmla="*/ 32119 w 107480"/>
              <a:gd name="connsiteY7" fmla="*/ 0 h 50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480" h="505962">
                <a:moveTo>
                  <a:pt x="77838" y="0"/>
                </a:moveTo>
                <a:lnTo>
                  <a:pt x="77838" y="430432"/>
                </a:lnTo>
                <a:lnTo>
                  <a:pt x="105280" y="429607"/>
                </a:lnTo>
                <a:lnTo>
                  <a:pt x="107480" y="502798"/>
                </a:lnTo>
                <a:lnTo>
                  <a:pt x="2199" y="505962"/>
                </a:lnTo>
                <a:lnTo>
                  <a:pt x="0" y="432771"/>
                </a:lnTo>
                <a:lnTo>
                  <a:pt x="32119" y="431806"/>
                </a:lnTo>
                <a:lnTo>
                  <a:pt x="3211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3" name="Oval 1042">
            <a:extLst>
              <a:ext uri="{FF2B5EF4-FFF2-40B4-BE49-F238E27FC236}">
                <a16:creationId xmlns:a16="http://schemas.microsoft.com/office/drawing/2014/main" id="{FA9B005F-6E38-0F24-7E15-4775CECA9AF1}"/>
              </a:ext>
            </a:extLst>
          </p:cNvPr>
          <p:cNvSpPr/>
          <p:nvPr/>
        </p:nvSpPr>
        <p:spPr>
          <a:xfrm>
            <a:off x="7648910" y="3164129"/>
            <a:ext cx="27432" cy="27432"/>
          </a:xfrm>
          <a:prstGeom prst="ellipse">
            <a:avLst/>
          </a:prstGeom>
          <a:solidFill>
            <a:srgbClr val="C29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C6CD182E-80FB-64A8-6321-75A4FFCBF744}"/>
              </a:ext>
            </a:extLst>
          </p:cNvPr>
          <p:cNvSpPr/>
          <p:nvPr/>
        </p:nvSpPr>
        <p:spPr>
          <a:xfrm>
            <a:off x="7528260" y="3243504"/>
            <a:ext cx="27432" cy="27432"/>
          </a:xfrm>
          <a:prstGeom prst="ellipse">
            <a:avLst/>
          </a:prstGeom>
          <a:solidFill>
            <a:srgbClr val="C29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Freeform 248">
            <a:extLst>
              <a:ext uri="{FF2B5EF4-FFF2-40B4-BE49-F238E27FC236}">
                <a16:creationId xmlns:a16="http://schemas.microsoft.com/office/drawing/2014/main" id="{01F0DACB-6477-54BE-8A5B-C251EBC2E1FA}"/>
              </a:ext>
            </a:extLst>
          </p:cNvPr>
          <p:cNvSpPr/>
          <p:nvPr/>
        </p:nvSpPr>
        <p:spPr>
          <a:xfrm rot="19537869">
            <a:off x="7617826" y="3227470"/>
            <a:ext cx="112858" cy="190471"/>
          </a:xfrm>
          <a:custGeom>
            <a:avLst/>
            <a:gdLst>
              <a:gd name="connsiteX0" fmla="*/ 6858 w 152170"/>
              <a:gd name="connsiteY0" fmla="*/ 0 h 213299"/>
              <a:gd name="connsiteX1" fmla="*/ 145312 w 152170"/>
              <a:gd name="connsiteY1" fmla="*/ 0 h 213299"/>
              <a:gd name="connsiteX2" fmla="*/ 152170 w 152170"/>
              <a:gd name="connsiteY2" fmla="*/ 13716 h 213299"/>
              <a:gd name="connsiteX3" fmla="*/ 145569 w 152170"/>
              <a:gd name="connsiteY3" fmla="*/ 26919 h 213299"/>
              <a:gd name="connsiteX4" fmla="*/ 152170 w 152170"/>
              <a:gd name="connsiteY4" fmla="*/ 40122 h 213299"/>
              <a:gd name="connsiteX5" fmla="*/ 145312 w 152170"/>
              <a:gd name="connsiteY5" fmla="*/ 53838 h 213299"/>
              <a:gd name="connsiteX6" fmla="*/ 152170 w 152170"/>
              <a:gd name="connsiteY6" fmla="*/ 67554 h 213299"/>
              <a:gd name="connsiteX7" fmla="*/ 145569 w 152170"/>
              <a:gd name="connsiteY7" fmla="*/ 80757 h 213299"/>
              <a:gd name="connsiteX8" fmla="*/ 152170 w 152170"/>
              <a:gd name="connsiteY8" fmla="*/ 93960 h 213299"/>
              <a:gd name="connsiteX9" fmla="*/ 145569 w 152170"/>
              <a:gd name="connsiteY9" fmla="*/ 107163 h 213299"/>
              <a:gd name="connsiteX10" fmla="*/ 152170 w 152170"/>
              <a:gd name="connsiteY10" fmla="*/ 120366 h 213299"/>
              <a:gd name="connsiteX11" fmla="*/ 145569 w 152170"/>
              <a:gd name="connsiteY11" fmla="*/ 133569 h 213299"/>
              <a:gd name="connsiteX12" fmla="*/ 152170 w 152170"/>
              <a:gd name="connsiteY12" fmla="*/ 146772 h 213299"/>
              <a:gd name="connsiteX13" fmla="*/ 145569 w 152170"/>
              <a:gd name="connsiteY13" fmla="*/ 159974 h 213299"/>
              <a:gd name="connsiteX14" fmla="*/ 152170 w 152170"/>
              <a:gd name="connsiteY14" fmla="*/ 173177 h 213299"/>
              <a:gd name="connsiteX15" fmla="*/ 145569 w 152170"/>
              <a:gd name="connsiteY15" fmla="*/ 186380 h 213299"/>
              <a:gd name="connsiteX16" fmla="*/ 152170 w 152170"/>
              <a:gd name="connsiteY16" fmla="*/ 199583 h 213299"/>
              <a:gd name="connsiteX17" fmla="*/ 145312 w 152170"/>
              <a:gd name="connsiteY17" fmla="*/ 213299 h 213299"/>
              <a:gd name="connsiteX18" fmla="*/ 6858 w 152170"/>
              <a:gd name="connsiteY18" fmla="*/ 213299 h 213299"/>
              <a:gd name="connsiteX19" fmla="*/ 0 w 152170"/>
              <a:gd name="connsiteY19" fmla="*/ 199583 h 213299"/>
              <a:gd name="connsiteX20" fmla="*/ 6602 w 152170"/>
              <a:gd name="connsiteY20" fmla="*/ 186380 h 213299"/>
              <a:gd name="connsiteX21" fmla="*/ 0 w 152170"/>
              <a:gd name="connsiteY21" fmla="*/ 173177 h 213299"/>
              <a:gd name="connsiteX22" fmla="*/ 6602 w 152170"/>
              <a:gd name="connsiteY22" fmla="*/ 159974 h 213299"/>
              <a:gd name="connsiteX23" fmla="*/ 0 w 152170"/>
              <a:gd name="connsiteY23" fmla="*/ 146772 h 213299"/>
              <a:gd name="connsiteX24" fmla="*/ 6602 w 152170"/>
              <a:gd name="connsiteY24" fmla="*/ 133569 h 213299"/>
              <a:gd name="connsiteX25" fmla="*/ 0 w 152170"/>
              <a:gd name="connsiteY25" fmla="*/ 120366 h 213299"/>
              <a:gd name="connsiteX26" fmla="*/ 6602 w 152170"/>
              <a:gd name="connsiteY26" fmla="*/ 107163 h 213299"/>
              <a:gd name="connsiteX27" fmla="*/ 0 w 152170"/>
              <a:gd name="connsiteY27" fmla="*/ 93960 h 213299"/>
              <a:gd name="connsiteX28" fmla="*/ 6602 w 152170"/>
              <a:gd name="connsiteY28" fmla="*/ 80757 h 213299"/>
              <a:gd name="connsiteX29" fmla="*/ 0 w 152170"/>
              <a:gd name="connsiteY29" fmla="*/ 67554 h 213299"/>
              <a:gd name="connsiteX30" fmla="*/ 6858 w 152170"/>
              <a:gd name="connsiteY30" fmla="*/ 53838 h 213299"/>
              <a:gd name="connsiteX31" fmla="*/ 0 w 152170"/>
              <a:gd name="connsiteY31" fmla="*/ 40122 h 213299"/>
              <a:gd name="connsiteX32" fmla="*/ 6602 w 152170"/>
              <a:gd name="connsiteY32" fmla="*/ 26919 h 213299"/>
              <a:gd name="connsiteX33" fmla="*/ 0 w 152170"/>
              <a:gd name="connsiteY33" fmla="*/ 13716 h 21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2170" h="213299">
                <a:moveTo>
                  <a:pt x="6858" y="0"/>
                </a:moveTo>
                <a:lnTo>
                  <a:pt x="145312" y="0"/>
                </a:lnTo>
                <a:lnTo>
                  <a:pt x="152170" y="13716"/>
                </a:lnTo>
                <a:lnTo>
                  <a:pt x="145569" y="26919"/>
                </a:lnTo>
                <a:lnTo>
                  <a:pt x="152170" y="40122"/>
                </a:lnTo>
                <a:lnTo>
                  <a:pt x="145312" y="53838"/>
                </a:lnTo>
                <a:lnTo>
                  <a:pt x="152170" y="67554"/>
                </a:lnTo>
                <a:lnTo>
                  <a:pt x="145569" y="80757"/>
                </a:lnTo>
                <a:lnTo>
                  <a:pt x="152170" y="93960"/>
                </a:lnTo>
                <a:lnTo>
                  <a:pt x="145569" y="107163"/>
                </a:lnTo>
                <a:lnTo>
                  <a:pt x="152170" y="120366"/>
                </a:lnTo>
                <a:lnTo>
                  <a:pt x="145569" y="133569"/>
                </a:lnTo>
                <a:lnTo>
                  <a:pt x="152170" y="146772"/>
                </a:lnTo>
                <a:lnTo>
                  <a:pt x="145569" y="159974"/>
                </a:lnTo>
                <a:lnTo>
                  <a:pt x="152170" y="173177"/>
                </a:lnTo>
                <a:lnTo>
                  <a:pt x="145569" y="186380"/>
                </a:lnTo>
                <a:lnTo>
                  <a:pt x="152170" y="199583"/>
                </a:lnTo>
                <a:lnTo>
                  <a:pt x="145312" y="213299"/>
                </a:lnTo>
                <a:lnTo>
                  <a:pt x="6858" y="213299"/>
                </a:lnTo>
                <a:lnTo>
                  <a:pt x="0" y="199583"/>
                </a:lnTo>
                <a:lnTo>
                  <a:pt x="6602" y="186380"/>
                </a:lnTo>
                <a:lnTo>
                  <a:pt x="0" y="173177"/>
                </a:lnTo>
                <a:lnTo>
                  <a:pt x="6602" y="159974"/>
                </a:lnTo>
                <a:lnTo>
                  <a:pt x="0" y="146772"/>
                </a:lnTo>
                <a:lnTo>
                  <a:pt x="6602" y="133569"/>
                </a:lnTo>
                <a:lnTo>
                  <a:pt x="0" y="120366"/>
                </a:lnTo>
                <a:lnTo>
                  <a:pt x="6602" y="107163"/>
                </a:lnTo>
                <a:lnTo>
                  <a:pt x="0" y="93960"/>
                </a:lnTo>
                <a:lnTo>
                  <a:pt x="6602" y="80757"/>
                </a:lnTo>
                <a:lnTo>
                  <a:pt x="0" y="67554"/>
                </a:lnTo>
                <a:lnTo>
                  <a:pt x="6858" y="53838"/>
                </a:lnTo>
                <a:lnTo>
                  <a:pt x="0" y="40122"/>
                </a:lnTo>
                <a:lnTo>
                  <a:pt x="6602" y="26919"/>
                </a:lnTo>
                <a:lnTo>
                  <a:pt x="0" y="137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44B62D8-A4E9-0352-9A0C-6F3A9B24ED83}"/>
              </a:ext>
            </a:extLst>
          </p:cNvPr>
          <p:cNvSpPr/>
          <p:nvPr/>
        </p:nvSpPr>
        <p:spPr>
          <a:xfrm rot="5400000">
            <a:off x="7506792" y="5368949"/>
            <a:ext cx="137690" cy="698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3" name="Freeform 96">
            <a:extLst>
              <a:ext uri="{FF2B5EF4-FFF2-40B4-BE49-F238E27FC236}">
                <a16:creationId xmlns:a16="http://schemas.microsoft.com/office/drawing/2014/main" id="{9DAF8F5A-7D20-5DC8-4431-7BBE95EF0A96}"/>
              </a:ext>
            </a:extLst>
          </p:cNvPr>
          <p:cNvSpPr/>
          <p:nvPr/>
        </p:nvSpPr>
        <p:spPr>
          <a:xfrm rot="593799" flipV="1">
            <a:off x="8316859" y="3285261"/>
            <a:ext cx="97420" cy="59262"/>
          </a:xfrm>
          <a:custGeom>
            <a:avLst/>
            <a:gdLst>
              <a:gd name="connsiteX0" fmla="*/ 45592 w 126633"/>
              <a:gd name="connsiteY0" fmla="*/ 0 h 82160"/>
              <a:gd name="connsiteX1" fmla="*/ 81041 w 126633"/>
              <a:gd name="connsiteY1" fmla="*/ 0 h 82160"/>
              <a:gd name="connsiteX2" fmla="*/ 81041 w 126633"/>
              <a:gd name="connsiteY2" fmla="*/ 5001 h 82160"/>
              <a:gd name="connsiteX3" fmla="*/ 126633 w 126633"/>
              <a:gd name="connsiteY3" fmla="*/ 5001 h 82160"/>
              <a:gd name="connsiteX4" fmla="*/ 126633 w 126633"/>
              <a:gd name="connsiteY4" fmla="*/ 36568 h 82160"/>
              <a:gd name="connsiteX5" fmla="*/ 81041 w 126633"/>
              <a:gd name="connsiteY5" fmla="*/ 36568 h 82160"/>
              <a:gd name="connsiteX6" fmla="*/ 81041 w 126633"/>
              <a:gd name="connsiteY6" fmla="*/ 82160 h 82160"/>
              <a:gd name="connsiteX7" fmla="*/ 45592 w 126633"/>
              <a:gd name="connsiteY7" fmla="*/ 82160 h 82160"/>
              <a:gd name="connsiteX8" fmla="*/ 45592 w 126633"/>
              <a:gd name="connsiteY8" fmla="*/ 36568 h 82160"/>
              <a:gd name="connsiteX9" fmla="*/ 0 w 126633"/>
              <a:gd name="connsiteY9" fmla="*/ 36568 h 82160"/>
              <a:gd name="connsiteX10" fmla="*/ 0 w 126633"/>
              <a:gd name="connsiteY10" fmla="*/ 5001 h 82160"/>
              <a:gd name="connsiteX11" fmla="*/ 45592 w 126633"/>
              <a:gd name="connsiteY11" fmla="*/ 5001 h 8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633" h="82160">
                <a:moveTo>
                  <a:pt x="45592" y="0"/>
                </a:moveTo>
                <a:lnTo>
                  <a:pt x="81041" y="0"/>
                </a:lnTo>
                <a:lnTo>
                  <a:pt x="81041" y="5001"/>
                </a:lnTo>
                <a:lnTo>
                  <a:pt x="126633" y="5001"/>
                </a:lnTo>
                <a:lnTo>
                  <a:pt x="126633" y="36568"/>
                </a:lnTo>
                <a:lnTo>
                  <a:pt x="81041" y="36568"/>
                </a:lnTo>
                <a:lnTo>
                  <a:pt x="81041" y="82160"/>
                </a:lnTo>
                <a:lnTo>
                  <a:pt x="45592" y="82160"/>
                </a:lnTo>
                <a:lnTo>
                  <a:pt x="45592" y="36568"/>
                </a:lnTo>
                <a:lnTo>
                  <a:pt x="0" y="36568"/>
                </a:lnTo>
                <a:lnTo>
                  <a:pt x="0" y="5001"/>
                </a:lnTo>
                <a:lnTo>
                  <a:pt x="45592" y="500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C5200983-6837-8EEE-67AB-23F66766EFE4}"/>
              </a:ext>
            </a:extLst>
          </p:cNvPr>
          <p:cNvGrpSpPr/>
          <p:nvPr/>
        </p:nvGrpSpPr>
        <p:grpSpPr>
          <a:xfrm>
            <a:off x="8404601" y="3326904"/>
            <a:ext cx="405884" cy="80342"/>
            <a:chOff x="8404601" y="3326904"/>
            <a:chExt cx="405884" cy="80342"/>
          </a:xfrm>
        </p:grpSpPr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19B874EE-C8C2-09FF-C8B7-9B5A19416616}"/>
                </a:ext>
              </a:extLst>
            </p:cNvPr>
            <p:cNvSpPr/>
            <p:nvPr/>
          </p:nvSpPr>
          <p:spPr>
            <a:xfrm rot="406851">
              <a:off x="8443935" y="3328950"/>
              <a:ext cx="137213" cy="4571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C7BAA12F-7633-02D4-F67A-D91B4F1B3AD2}"/>
                </a:ext>
              </a:extLst>
            </p:cNvPr>
            <p:cNvCxnSpPr>
              <a:cxnSpLocks/>
            </p:cNvCxnSpPr>
            <p:nvPr/>
          </p:nvCxnSpPr>
          <p:spPr>
            <a:xfrm rot="520272" flipH="1">
              <a:off x="8406638" y="3339639"/>
              <a:ext cx="35279" cy="0"/>
            </a:xfrm>
            <a:prstGeom prst="line">
              <a:avLst/>
            </a:prstGeom>
            <a:ln w="317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FB7389C0-8E7C-823E-B1A3-CE6DDF6BAF31}"/>
                </a:ext>
              </a:extLst>
            </p:cNvPr>
            <p:cNvGrpSpPr/>
            <p:nvPr/>
          </p:nvGrpSpPr>
          <p:grpSpPr>
            <a:xfrm rot="520272">
              <a:off x="8404601" y="3326904"/>
              <a:ext cx="405884" cy="80342"/>
              <a:chOff x="7179113" y="5658701"/>
              <a:chExt cx="696261" cy="137820"/>
            </a:xfrm>
          </p:grpSpPr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2E5B7744-EEDB-B085-429C-7AAAE07C87CD}"/>
                  </a:ext>
                </a:extLst>
              </p:cNvPr>
              <p:cNvSpPr/>
              <p:nvPr/>
            </p:nvSpPr>
            <p:spPr>
              <a:xfrm>
                <a:off x="7239632" y="5679238"/>
                <a:ext cx="468772" cy="985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F8640F97-50F2-9655-A44C-067D161D6CE8}"/>
                  </a:ext>
                </a:extLst>
              </p:cNvPr>
              <p:cNvCxnSpPr>
                <a:cxnSpLocks/>
                <a:stCxn id="285" idx="1"/>
              </p:cNvCxnSpPr>
              <p:nvPr/>
            </p:nvCxnSpPr>
            <p:spPr>
              <a:xfrm flipH="1">
                <a:off x="7179113" y="5728501"/>
                <a:ext cx="60519" cy="0"/>
              </a:xfrm>
              <a:prstGeom prst="line">
                <a:avLst/>
              </a:prstGeom>
              <a:ln w="3175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7" name="Chord 286">
                <a:extLst>
                  <a:ext uri="{FF2B5EF4-FFF2-40B4-BE49-F238E27FC236}">
                    <a16:creationId xmlns:a16="http://schemas.microsoft.com/office/drawing/2014/main" id="{06228479-6121-2C41-1513-58E2C7FE04A9}"/>
                  </a:ext>
                </a:extLst>
              </p:cNvPr>
              <p:cNvSpPr/>
              <p:nvPr/>
            </p:nvSpPr>
            <p:spPr>
              <a:xfrm rot="1328629">
                <a:off x="7480499" y="5689047"/>
                <a:ext cx="80748" cy="78909"/>
              </a:xfrm>
              <a:prstGeom prst="chord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740C2558-4D8B-0D65-F13C-9C6E606E960F}"/>
                  </a:ext>
                </a:extLst>
              </p:cNvPr>
              <p:cNvSpPr/>
              <p:nvPr/>
            </p:nvSpPr>
            <p:spPr>
              <a:xfrm>
                <a:off x="7532738" y="5704292"/>
                <a:ext cx="342636" cy="4571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D0E8D946-E5FB-E41B-8FC7-04EEBE88A044}"/>
                  </a:ext>
                </a:extLst>
              </p:cNvPr>
              <p:cNvCxnSpPr/>
              <p:nvPr/>
            </p:nvCxnSpPr>
            <p:spPr>
              <a:xfrm>
                <a:off x="7871310" y="5658701"/>
                <a:ext cx="0" cy="13782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70" name="Rounded Rectangle 1069">
            <a:extLst>
              <a:ext uri="{FF2B5EF4-FFF2-40B4-BE49-F238E27FC236}">
                <a16:creationId xmlns:a16="http://schemas.microsoft.com/office/drawing/2014/main" id="{643789E3-DA4D-425D-3D52-3E156A77444D}"/>
              </a:ext>
            </a:extLst>
          </p:cNvPr>
          <p:cNvSpPr/>
          <p:nvPr/>
        </p:nvSpPr>
        <p:spPr>
          <a:xfrm rot="440261">
            <a:off x="7387078" y="1302431"/>
            <a:ext cx="61885" cy="717551"/>
          </a:xfrm>
          <a:prstGeom prst="roundRect">
            <a:avLst>
              <a:gd name="adj" fmla="val 47728"/>
            </a:avLst>
          </a:prstGeom>
          <a:solidFill>
            <a:schemeClr val="bg1">
              <a:lumMod val="95000"/>
            </a:schemeClr>
          </a:solidFill>
          <a:ln>
            <a:solidFill>
              <a:srgbClr val="807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Freeform 1082">
            <a:extLst>
              <a:ext uri="{FF2B5EF4-FFF2-40B4-BE49-F238E27FC236}">
                <a16:creationId xmlns:a16="http://schemas.microsoft.com/office/drawing/2014/main" id="{3A62B3FE-1108-A785-7196-23FABC8FBB71}"/>
              </a:ext>
            </a:extLst>
          </p:cNvPr>
          <p:cNvSpPr/>
          <p:nvPr/>
        </p:nvSpPr>
        <p:spPr>
          <a:xfrm>
            <a:off x="7332714" y="1987920"/>
            <a:ext cx="400452" cy="1431925"/>
          </a:xfrm>
          <a:custGeom>
            <a:avLst/>
            <a:gdLst>
              <a:gd name="connsiteX0" fmla="*/ 38502 w 400452"/>
              <a:gd name="connsiteY0" fmla="*/ 0 h 1431925"/>
              <a:gd name="connsiteX1" fmla="*/ 25802 w 400452"/>
              <a:gd name="connsiteY1" fmla="*/ 282575 h 1431925"/>
              <a:gd name="connsiteX2" fmla="*/ 13102 w 400452"/>
              <a:gd name="connsiteY2" fmla="*/ 584200 h 1431925"/>
              <a:gd name="connsiteX3" fmla="*/ 402 w 400452"/>
              <a:gd name="connsiteY3" fmla="*/ 771525 h 1431925"/>
              <a:gd name="connsiteX4" fmla="*/ 28977 w 400452"/>
              <a:gd name="connsiteY4" fmla="*/ 841375 h 1431925"/>
              <a:gd name="connsiteX5" fmla="*/ 136927 w 400452"/>
              <a:gd name="connsiteY5" fmla="*/ 1009650 h 1431925"/>
              <a:gd name="connsiteX6" fmla="*/ 400452 w 400452"/>
              <a:gd name="connsiteY6" fmla="*/ 1431925 h 143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452" h="1431925">
                <a:moveTo>
                  <a:pt x="38502" y="0"/>
                </a:moveTo>
                <a:cubicBezTo>
                  <a:pt x="34268" y="92604"/>
                  <a:pt x="30035" y="185208"/>
                  <a:pt x="25802" y="282575"/>
                </a:cubicBezTo>
                <a:cubicBezTo>
                  <a:pt x="21569" y="379942"/>
                  <a:pt x="17335" y="502708"/>
                  <a:pt x="13102" y="584200"/>
                </a:cubicBezTo>
                <a:cubicBezTo>
                  <a:pt x="8869" y="665692"/>
                  <a:pt x="-2244" y="728663"/>
                  <a:pt x="402" y="771525"/>
                </a:cubicBezTo>
                <a:cubicBezTo>
                  <a:pt x="3048" y="814387"/>
                  <a:pt x="6223" y="801688"/>
                  <a:pt x="28977" y="841375"/>
                </a:cubicBezTo>
                <a:cubicBezTo>
                  <a:pt x="51731" y="881062"/>
                  <a:pt x="75015" y="911225"/>
                  <a:pt x="136927" y="1009650"/>
                </a:cubicBezTo>
                <a:cubicBezTo>
                  <a:pt x="198839" y="1108075"/>
                  <a:pt x="299645" y="1270000"/>
                  <a:pt x="400452" y="1431925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Freeform 1072">
            <a:extLst>
              <a:ext uri="{FF2B5EF4-FFF2-40B4-BE49-F238E27FC236}">
                <a16:creationId xmlns:a16="http://schemas.microsoft.com/office/drawing/2014/main" id="{BC6A3962-D0B7-4471-6B8D-1B84F00955DB}"/>
              </a:ext>
            </a:extLst>
          </p:cNvPr>
          <p:cNvSpPr/>
          <p:nvPr/>
        </p:nvSpPr>
        <p:spPr>
          <a:xfrm>
            <a:off x="7347371" y="1293819"/>
            <a:ext cx="445984" cy="2198370"/>
          </a:xfrm>
          <a:custGeom>
            <a:avLst/>
            <a:gdLst>
              <a:gd name="connsiteX0" fmla="*/ 445984 w 445984"/>
              <a:gd name="connsiteY0" fmla="*/ 2198370 h 2198370"/>
              <a:gd name="connsiteX1" fmla="*/ 259294 w 445984"/>
              <a:gd name="connsiteY1" fmla="*/ 1908810 h 2198370"/>
              <a:gd name="connsiteX2" fmla="*/ 141184 w 445984"/>
              <a:gd name="connsiteY2" fmla="*/ 1722120 h 2198370"/>
              <a:gd name="connsiteX3" fmla="*/ 42124 w 445984"/>
              <a:gd name="connsiteY3" fmla="*/ 1573530 h 2198370"/>
              <a:gd name="connsiteX4" fmla="*/ 7834 w 445984"/>
              <a:gd name="connsiteY4" fmla="*/ 1512570 h 2198370"/>
              <a:gd name="connsiteX5" fmla="*/ 214 w 445984"/>
              <a:gd name="connsiteY5" fmla="*/ 1459230 h 2198370"/>
              <a:gd name="connsiteX6" fmla="*/ 4024 w 445984"/>
              <a:gd name="connsiteY6" fmla="*/ 1337310 h 2198370"/>
              <a:gd name="connsiteX7" fmla="*/ 23074 w 445984"/>
              <a:gd name="connsiteY7" fmla="*/ 1009650 h 2198370"/>
              <a:gd name="connsiteX8" fmla="*/ 30694 w 445984"/>
              <a:gd name="connsiteY8" fmla="*/ 773430 h 2198370"/>
              <a:gd name="connsiteX9" fmla="*/ 38314 w 445984"/>
              <a:gd name="connsiteY9" fmla="*/ 678180 h 2198370"/>
              <a:gd name="connsiteX10" fmla="*/ 64984 w 445984"/>
              <a:gd name="connsiteY10" fmla="*/ 472440 h 2198370"/>
              <a:gd name="connsiteX11" fmla="*/ 103084 w 445984"/>
              <a:gd name="connsiteY11" fmla="*/ 175260 h 2198370"/>
              <a:gd name="connsiteX12" fmla="*/ 125944 w 445984"/>
              <a:gd name="connsiteY12" fmla="*/ 0 h 219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5984" h="2198370">
                <a:moveTo>
                  <a:pt x="445984" y="2198370"/>
                </a:moveTo>
                <a:lnTo>
                  <a:pt x="259294" y="1908810"/>
                </a:lnTo>
                <a:cubicBezTo>
                  <a:pt x="208494" y="1829435"/>
                  <a:pt x="177379" y="1778000"/>
                  <a:pt x="141184" y="1722120"/>
                </a:cubicBezTo>
                <a:cubicBezTo>
                  <a:pt x="104989" y="1666240"/>
                  <a:pt x="64349" y="1608455"/>
                  <a:pt x="42124" y="1573530"/>
                </a:cubicBezTo>
                <a:cubicBezTo>
                  <a:pt x="19899" y="1538605"/>
                  <a:pt x="14819" y="1531620"/>
                  <a:pt x="7834" y="1512570"/>
                </a:cubicBezTo>
                <a:cubicBezTo>
                  <a:pt x="849" y="1493520"/>
                  <a:pt x="849" y="1488440"/>
                  <a:pt x="214" y="1459230"/>
                </a:cubicBezTo>
                <a:cubicBezTo>
                  <a:pt x="-421" y="1430020"/>
                  <a:pt x="214" y="1412240"/>
                  <a:pt x="4024" y="1337310"/>
                </a:cubicBezTo>
                <a:cubicBezTo>
                  <a:pt x="7834" y="1262380"/>
                  <a:pt x="18629" y="1103630"/>
                  <a:pt x="23074" y="1009650"/>
                </a:cubicBezTo>
                <a:cubicBezTo>
                  <a:pt x="27519" y="915670"/>
                  <a:pt x="28154" y="828675"/>
                  <a:pt x="30694" y="773430"/>
                </a:cubicBezTo>
                <a:cubicBezTo>
                  <a:pt x="33234" y="718185"/>
                  <a:pt x="32599" y="728345"/>
                  <a:pt x="38314" y="678180"/>
                </a:cubicBezTo>
                <a:cubicBezTo>
                  <a:pt x="44029" y="628015"/>
                  <a:pt x="54189" y="556260"/>
                  <a:pt x="64984" y="472440"/>
                </a:cubicBezTo>
                <a:cubicBezTo>
                  <a:pt x="75779" y="388620"/>
                  <a:pt x="92924" y="254000"/>
                  <a:pt x="103084" y="175260"/>
                </a:cubicBezTo>
                <a:cubicBezTo>
                  <a:pt x="113244" y="96520"/>
                  <a:pt x="119594" y="48260"/>
                  <a:pt x="125944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Freeform 309">
            <a:extLst>
              <a:ext uri="{FF2B5EF4-FFF2-40B4-BE49-F238E27FC236}">
                <a16:creationId xmlns:a16="http://schemas.microsoft.com/office/drawing/2014/main" id="{33081294-5740-AD0D-1846-99396509DED6}"/>
              </a:ext>
            </a:extLst>
          </p:cNvPr>
          <p:cNvSpPr/>
          <p:nvPr/>
        </p:nvSpPr>
        <p:spPr>
          <a:xfrm>
            <a:off x="7322704" y="1998077"/>
            <a:ext cx="400452" cy="1431925"/>
          </a:xfrm>
          <a:custGeom>
            <a:avLst/>
            <a:gdLst>
              <a:gd name="connsiteX0" fmla="*/ 38502 w 400452"/>
              <a:gd name="connsiteY0" fmla="*/ 0 h 1431925"/>
              <a:gd name="connsiteX1" fmla="*/ 25802 w 400452"/>
              <a:gd name="connsiteY1" fmla="*/ 282575 h 1431925"/>
              <a:gd name="connsiteX2" fmla="*/ 13102 w 400452"/>
              <a:gd name="connsiteY2" fmla="*/ 584200 h 1431925"/>
              <a:gd name="connsiteX3" fmla="*/ 402 w 400452"/>
              <a:gd name="connsiteY3" fmla="*/ 771525 h 1431925"/>
              <a:gd name="connsiteX4" fmla="*/ 28977 w 400452"/>
              <a:gd name="connsiteY4" fmla="*/ 841375 h 1431925"/>
              <a:gd name="connsiteX5" fmla="*/ 136927 w 400452"/>
              <a:gd name="connsiteY5" fmla="*/ 1009650 h 1431925"/>
              <a:gd name="connsiteX6" fmla="*/ 400452 w 400452"/>
              <a:gd name="connsiteY6" fmla="*/ 1431925 h 143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452" h="1431925">
                <a:moveTo>
                  <a:pt x="38502" y="0"/>
                </a:moveTo>
                <a:cubicBezTo>
                  <a:pt x="34268" y="92604"/>
                  <a:pt x="30035" y="185208"/>
                  <a:pt x="25802" y="282575"/>
                </a:cubicBezTo>
                <a:cubicBezTo>
                  <a:pt x="21569" y="379942"/>
                  <a:pt x="17335" y="502708"/>
                  <a:pt x="13102" y="584200"/>
                </a:cubicBezTo>
                <a:cubicBezTo>
                  <a:pt x="8869" y="665692"/>
                  <a:pt x="-2244" y="728663"/>
                  <a:pt x="402" y="771525"/>
                </a:cubicBezTo>
                <a:cubicBezTo>
                  <a:pt x="3048" y="814387"/>
                  <a:pt x="6223" y="801688"/>
                  <a:pt x="28977" y="841375"/>
                </a:cubicBezTo>
                <a:cubicBezTo>
                  <a:pt x="51731" y="881062"/>
                  <a:pt x="75015" y="911225"/>
                  <a:pt x="136927" y="1009650"/>
                </a:cubicBezTo>
                <a:cubicBezTo>
                  <a:pt x="198839" y="1108075"/>
                  <a:pt x="299645" y="1270000"/>
                  <a:pt x="400452" y="1431925"/>
                </a:cubicBez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Freeform 310">
            <a:extLst>
              <a:ext uri="{FF2B5EF4-FFF2-40B4-BE49-F238E27FC236}">
                <a16:creationId xmlns:a16="http://schemas.microsoft.com/office/drawing/2014/main" id="{EFB4B4E6-A424-44D4-85E4-10A4163CBEDC}"/>
              </a:ext>
            </a:extLst>
          </p:cNvPr>
          <p:cNvSpPr/>
          <p:nvPr/>
        </p:nvSpPr>
        <p:spPr>
          <a:xfrm>
            <a:off x="6988353" y="3433675"/>
            <a:ext cx="958159" cy="2139423"/>
          </a:xfrm>
          <a:custGeom>
            <a:avLst/>
            <a:gdLst>
              <a:gd name="connsiteX0" fmla="*/ 751268 w 958159"/>
              <a:gd name="connsiteY0" fmla="*/ 0 h 2139423"/>
              <a:gd name="connsiteX1" fmla="*/ 918693 w 958159"/>
              <a:gd name="connsiteY1" fmla="*/ 257578 h 2139423"/>
              <a:gd name="connsiteX2" fmla="*/ 957330 w 958159"/>
              <a:gd name="connsiteY2" fmla="*/ 523741 h 2139423"/>
              <a:gd name="connsiteX3" fmla="*/ 944451 w 958159"/>
              <a:gd name="connsiteY3" fmla="*/ 1618445 h 2139423"/>
              <a:gd name="connsiteX4" fmla="*/ 935865 w 958159"/>
              <a:gd name="connsiteY4" fmla="*/ 1974761 h 2139423"/>
              <a:gd name="connsiteX5" fmla="*/ 811369 w 958159"/>
              <a:gd name="connsiteY5" fmla="*/ 2129307 h 2139423"/>
              <a:gd name="connsiteX6" fmla="*/ 493690 w 958159"/>
              <a:gd name="connsiteY6" fmla="*/ 2125014 h 2139423"/>
              <a:gd name="connsiteX7" fmla="*/ 0 w 958159"/>
              <a:gd name="connsiteY7" fmla="*/ 2107843 h 213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59" h="2139423">
                <a:moveTo>
                  <a:pt x="751268" y="0"/>
                </a:moveTo>
                <a:cubicBezTo>
                  <a:pt x="817808" y="85144"/>
                  <a:pt x="884349" y="170288"/>
                  <a:pt x="918693" y="257578"/>
                </a:cubicBezTo>
                <a:cubicBezTo>
                  <a:pt x="953037" y="344868"/>
                  <a:pt x="953037" y="296930"/>
                  <a:pt x="957330" y="523741"/>
                </a:cubicBezTo>
                <a:cubicBezTo>
                  <a:pt x="961623" y="750552"/>
                  <a:pt x="948028" y="1376608"/>
                  <a:pt x="944451" y="1618445"/>
                </a:cubicBezTo>
                <a:cubicBezTo>
                  <a:pt x="940874" y="1860282"/>
                  <a:pt x="958045" y="1889617"/>
                  <a:pt x="935865" y="1974761"/>
                </a:cubicBezTo>
                <a:cubicBezTo>
                  <a:pt x="913685" y="2059905"/>
                  <a:pt x="885065" y="2104265"/>
                  <a:pt x="811369" y="2129307"/>
                </a:cubicBezTo>
                <a:cubicBezTo>
                  <a:pt x="737673" y="2154349"/>
                  <a:pt x="493690" y="2125014"/>
                  <a:pt x="493690" y="2125014"/>
                </a:cubicBezTo>
                <a:lnTo>
                  <a:pt x="0" y="2107843"/>
                </a:lnTo>
              </a:path>
            </a:pathLst>
          </a:custGeom>
          <a:noFill/>
          <a:ln w="381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79F8BAE8-1625-CD4F-FFE0-8D1ED6ED5123}"/>
              </a:ext>
            </a:extLst>
          </p:cNvPr>
          <p:cNvGrpSpPr/>
          <p:nvPr/>
        </p:nvGrpSpPr>
        <p:grpSpPr>
          <a:xfrm>
            <a:off x="7698721" y="3403748"/>
            <a:ext cx="121005" cy="165587"/>
            <a:chOff x="7698721" y="3351989"/>
            <a:chExt cx="121005" cy="165587"/>
          </a:xfrm>
        </p:grpSpPr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F496CFEF-6991-C7ED-F25F-4165138E4698}"/>
                </a:ext>
              </a:extLst>
            </p:cNvPr>
            <p:cNvSpPr/>
            <p:nvPr/>
          </p:nvSpPr>
          <p:spPr>
            <a:xfrm rot="19334316" flipH="1">
              <a:off x="7715783" y="3362867"/>
              <a:ext cx="103943" cy="154709"/>
            </a:xfrm>
            <a:custGeom>
              <a:avLst/>
              <a:gdLst>
                <a:gd name="connsiteX0" fmla="*/ 9215 w 251867"/>
                <a:gd name="connsiteY0" fmla="*/ 0 h 287970"/>
                <a:gd name="connsiteX1" fmla="*/ 116374 w 251867"/>
                <a:gd name="connsiteY1" fmla="*/ 0 h 287970"/>
                <a:gd name="connsiteX2" fmla="*/ 251867 w 251867"/>
                <a:gd name="connsiteY2" fmla="*/ 287970 h 287970"/>
                <a:gd name="connsiteX3" fmla="*/ 0 w 251867"/>
                <a:gd name="connsiteY3" fmla="*/ 287970 h 287970"/>
                <a:gd name="connsiteX4" fmla="*/ 0 w 251867"/>
                <a:gd name="connsiteY4" fmla="*/ 19585 h 28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867" h="287970">
                  <a:moveTo>
                    <a:pt x="9215" y="0"/>
                  </a:moveTo>
                  <a:lnTo>
                    <a:pt x="116374" y="0"/>
                  </a:lnTo>
                  <a:lnTo>
                    <a:pt x="251867" y="287970"/>
                  </a:lnTo>
                  <a:lnTo>
                    <a:pt x="0" y="287970"/>
                  </a:lnTo>
                  <a:lnTo>
                    <a:pt x="0" y="19585"/>
                  </a:lnTo>
                  <a:close/>
                </a:path>
              </a:pathLst>
            </a:custGeom>
            <a:solidFill>
              <a:srgbClr val="CAC9C3"/>
            </a:solidFill>
            <a:ln>
              <a:solidFill>
                <a:srgbClr val="7F7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4" name="Rectangle 1043">
              <a:extLst>
                <a:ext uri="{FF2B5EF4-FFF2-40B4-BE49-F238E27FC236}">
                  <a16:creationId xmlns:a16="http://schemas.microsoft.com/office/drawing/2014/main" id="{0E1CB1BD-270B-E1A5-4F45-C2A12671EFF3}"/>
                </a:ext>
              </a:extLst>
            </p:cNvPr>
            <p:cNvSpPr/>
            <p:nvPr/>
          </p:nvSpPr>
          <p:spPr>
            <a:xfrm rot="19427811">
              <a:off x="7698721" y="3351989"/>
              <a:ext cx="91020" cy="45719"/>
            </a:xfrm>
            <a:prstGeom prst="rect">
              <a:avLst/>
            </a:prstGeom>
            <a:solidFill>
              <a:srgbClr val="CAC9C3"/>
            </a:solidFill>
            <a:ln>
              <a:solidFill>
                <a:srgbClr val="7F7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55266A35-E1AD-53D9-1852-7AD5D01EE3F1}"/>
              </a:ext>
            </a:extLst>
          </p:cNvPr>
          <p:cNvSpPr/>
          <p:nvPr/>
        </p:nvSpPr>
        <p:spPr>
          <a:xfrm>
            <a:off x="6568767" y="5140430"/>
            <a:ext cx="634796" cy="1485856"/>
          </a:xfrm>
          <a:prstGeom prst="roundRect">
            <a:avLst/>
          </a:prstGeom>
          <a:solidFill>
            <a:srgbClr val="CAC9C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6" name="Straight Connector 1075">
            <a:extLst>
              <a:ext uri="{FF2B5EF4-FFF2-40B4-BE49-F238E27FC236}">
                <a16:creationId xmlns:a16="http://schemas.microsoft.com/office/drawing/2014/main" id="{F939CE7F-4699-151E-2450-CAE7E42558AE}"/>
              </a:ext>
            </a:extLst>
          </p:cNvPr>
          <p:cNvCxnSpPr>
            <a:cxnSpLocks/>
          </p:cNvCxnSpPr>
          <p:nvPr/>
        </p:nvCxnSpPr>
        <p:spPr>
          <a:xfrm rot="600000">
            <a:off x="7472370" y="1272040"/>
            <a:ext cx="0" cy="39703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Rectangle 311">
            <a:extLst>
              <a:ext uri="{FF2B5EF4-FFF2-40B4-BE49-F238E27FC236}">
                <a16:creationId xmlns:a16="http://schemas.microsoft.com/office/drawing/2014/main" id="{4DBABCBE-5476-0366-C19B-191C3E551F77}"/>
              </a:ext>
            </a:extLst>
          </p:cNvPr>
          <p:cNvSpPr/>
          <p:nvPr/>
        </p:nvSpPr>
        <p:spPr>
          <a:xfrm>
            <a:off x="7934321" y="4078644"/>
            <a:ext cx="124412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Pressure transducer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&amp; pressure bag used to measure pressure within 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the aorta. Some newer IABP systems use a fiberoptic sensor to measure pressure changes more rapidly.</a:t>
            </a:r>
            <a:endParaRPr kumimoji="0" lang="en-US" sz="9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313" name="Freeform 140">
            <a:extLst>
              <a:ext uri="{FF2B5EF4-FFF2-40B4-BE49-F238E27FC236}">
                <a16:creationId xmlns:a16="http://schemas.microsoft.com/office/drawing/2014/main" id="{4D104CB7-2D8F-9AFF-4246-D8657B3FAE2F}"/>
              </a:ext>
            </a:extLst>
          </p:cNvPr>
          <p:cNvSpPr/>
          <p:nvPr/>
        </p:nvSpPr>
        <p:spPr>
          <a:xfrm rot="15607559" flipH="1" flipV="1">
            <a:off x="7869335" y="5136257"/>
            <a:ext cx="87055" cy="512271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3F8BC3CE-035A-441F-1596-6106A68C8543}"/>
              </a:ext>
            </a:extLst>
          </p:cNvPr>
          <p:cNvSpPr/>
          <p:nvPr/>
        </p:nvSpPr>
        <p:spPr>
          <a:xfrm>
            <a:off x="7412353" y="5721609"/>
            <a:ext cx="16844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Helium tank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Helium is used because it has lower airflow resistance, which enables faster balloon inflation &amp; deflation. Helium is also highly soluble in blood, so it is less likely to cause air embolism if the balloon ruptures.</a:t>
            </a:r>
            <a:endParaRPr kumimoji="0" lang="en-US" sz="9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315" name="Freeform 140">
            <a:extLst>
              <a:ext uri="{FF2B5EF4-FFF2-40B4-BE49-F238E27FC236}">
                <a16:creationId xmlns:a16="http://schemas.microsoft.com/office/drawing/2014/main" id="{E995B435-090E-807E-F2AB-C3877550407C}"/>
              </a:ext>
            </a:extLst>
          </p:cNvPr>
          <p:cNvSpPr/>
          <p:nvPr/>
        </p:nvSpPr>
        <p:spPr>
          <a:xfrm rot="4879558" flipH="1">
            <a:off x="7657600" y="5669766"/>
            <a:ext cx="90334" cy="454684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96F17361-81E2-E8D5-FA5D-2148FC6E046D}"/>
              </a:ext>
            </a:extLst>
          </p:cNvPr>
          <p:cNvSpPr/>
          <p:nvPr/>
        </p:nvSpPr>
        <p:spPr>
          <a:xfrm>
            <a:off x="8135982" y="3556916"/>
            <a:ext cx="11094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Sheath side port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can be used for blood draws</a:t>
            </a:r>
            <a:endParaRPr kumimoji="0" lang="en-US" sz="9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E99F3CAE-5B37-5213-9C84-6B8692E6E029}"/>
              </a:ext>
            </a:extLst>
          </p:cNvPr>
          <p:cNvSpPr/>
          <p:nvPr/>
        </p:nvSpPr>
        <p:spPr>
          <a:xfrm>
            <a:off x="7865223" y="519631"/>
            <a:ext cx="127511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Radio-opaque tip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should be ~2cm distal to the left subclavian</a:t>
            </a:r>
            <a:endParaRPr kumimoji="0" lang="en-US" sz="9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318" name="Freeform 317">
            <a:extLst>
              <a:ext uri="{FF2B5EF4-FFF2-40B4-BE49-F238E27FC236}">
                <a16:creationId xmlns:a16="http://schemas.microsoft.com/office/drawing/2014/main" id="{9CC85F13-18E0-CD82-336F-CB22FED7F5F3}"/>
              </a:ext>
            </a:extLst>
          </p:cNvPr>
          <p:cNvSpPr/>
          <p:nvPr/>
        </p:nvSpPr>
        <p:spPr>
          <a:xfrm rot="9757206">
            <a:off x="7145055" y="2052271"/>
            <a:ext cx="176957" cy="54218"/>
          </a:xfrm>
          <a:custGeom>
            <a:avLst/>
            <a:gdLst>
              <a:gd name="connsiteX0" fmla="*/ 335989 w 335989"/>
              <a:gd name="connsiteY0" fmla="*/ 85060 h 85060"/>
              <a:gd name="connsiteX1" fmla="*/ 187133 w 335989"/>
              <a:gd name="connsiteY1" fmla="*/ 21265 h 85060"/>
              <a:gd name="connsiteX2" fmla="*/ 0 w 335989"/>
              <a:gd name="connsiteY2" fmla="*/ 0 h 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89" h="85060">
                <a:moveTo>
                  <a:pt x="335989" y="85060"/>
                </a:moveTo>
                <a:cubicBezTo>
                  <a:pt x="289560" y="60251"/>
                  <a:pt x="243131" y="35442"/>
                  <a:pt x="187133" y="21265"/>
                </a:cubicBezTo>
                <a:cubicBezTo>
                  <a:pt x="131135" y="7088"/>
                  <a:pt x="65567" y="3544"/>
                  <a:pt x="0" y="0"/>
                </a:cubicBezTo>
              </a:path>
            </a:pathLst>
          </a:custGeom>
          <a:noFill/>
          <a:ln w="38100">
            <a:solidFill>
              <a:srgbClr val="9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Freeform 318">
            <a:extLst>
              <a:ext uri="{FF2B5EF4-FFF2-40B4-BE49-F238E27FC236}">
                <a16:creationId xmlns:a16="http://schemas.microsoft.com/office/drawing/2014/main" id="{430F1D4F-D9E4-0348-EE4E-FA096F064B8C}"/>
              </a:ext>
            </a:extLst>
          </p:cNvPr>
          <p:cNvSpPr/>
          <p:nvPr/>
        </p:nvSpPr>
        <p:spPr>
          <a:xfrm rot="13012419" flipH="1">
            <a:off x="7392595" y="2075501"/>
            <a:ext cx="176957" cy="54218"/>
          </a:xfrm>
          <a:custGeom>
            <a:avLst/>
            <a:gdLst>
              <a:gd name="connsiteX0" fmla="*/ 335989 w 335989"/>
              <a:gd name="connsiteY0" fmla="*/ 85060 h 85060"/>
              <a:gd name="connsiteX1" fmla="*/ 187133 w 335989"/>
              <a:gd name="connsiteY1" fmla="*/ 21265 h 85060"/>
              <a:gd name="connsiteX2" fmla="*/ 0 w 335989"/>
              <a:gd name="connsiteY2" fmla="*/ 0 h 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89" h="85060">
                <a:moveTo>
                  <a:pt x="335989" y="85060"/>
                </a:moveTo>
                <a:cubicBezTo>
                  <a:pt x="289560" y="60251"/>
                  <a:pt x="243131" y="35442"/>
                  <a:pt x="187133" y="21265"/>
                </a:cubicBezTo>
                <a:cubicBezTo>
                  <a:pt x="131135" y="7088"/>
                  <a:pt x="65567" y="3544"/>
                  <a:pt x="0" y="0"/>
                </a:cubicBezTo>
              </a:path>
            </a:pathLst>
          </a:custGeom>
          <a:noFill/>
          <a:ln w="38100">
            <a:solidFill>
              <a:srgbClr val="9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0BB8E604-2431-F563-74BD-D904CF894538}"/>
              </a:ext>
            </a:extLst>
          </p:cNvPr>
          <p:cNvSpPr/>
          <p:nvPr/>
        </p:nvSpPr>
        <p:spPr>
          <a:xfrm>
            <a:off x="7740923" y="1929598"/>
            <a:ext cx="1509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Balloon 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should be proximal to the renal arteries</a:t>
            </a:r>
            <a:endParaRPr kumimoji="0" lang="en-US" sz="9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6E6935FA-B108-25A2-24F9-F9DF1F296F4A}"/>
              </a:ext>
            </a:extLst>
          </p:cNvPr>
          <p:cNvSpPr/>
          <p:nvPr/>
        </p:nvSpPr>
        <p:spPr>
          <a:xfrm>
            <a:off x="7757325" y="2293853"/>
            <a:ext cx="14763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Sheath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is placed in artery &amp; allows balloon catheter to be advanced to the aorta</a:t>
            </a:r>
            <a:endParaRPr kumimoji="0" lang="en-US" sz="9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A43156D9-EE57-5FC4-6928-C0C4DCC14C09}"/>
              </a:ext>
            </a:extLst>
          </p:cNvPr>
          <p:cNvSpPr/>
          <p:nvPr/>
        </p:nvSpPr>
        <p:spPr>
          <a:xfrm>
            <a:off x="7918247" y="2794867"/>
            <a:ext cx="128996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Sterile sleeve 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permits adjusting the depth of the intra-aortic balloon</a:t>
            </a:r>
            <a:endParaRPr kumimoji="0" lang="en-US" sz="9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323" name="Freeform 140">
            <a:extLst>
              <a:ext uri="{FF2B5EF4-FFF2-40B4-BE49-F238E27FC236}">
                <a16:creationId xmlns:a16="http://schemas.microsoft.com/office/drawing/2014/main" id="{EBF1F6B7-97AF-3F0C-BAA2-2E320C91BB1E}"/>
              </a:ext>
            </a:extLst>
          </p:cNvPr>
          <p:cNvSpPr/>
          <p:nvPr/>
        </p:nvSpPr>
        <p:spPr>
          <a:xfrm rot="15607559" flipH="1" flipV="1">
            <a:off x="7995931" y="3553372"/>
            <a:ext cx="280103" cy="172039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5" name="Freeform 140">
            <a:extLst>
              <a:ext uri="{FF2B5EF4-FFF2-40B4-BE49-F238E27FC236}">
                <a16:creationId xmlns:a16="http://schemas.microsoft.com/office/drawing/2014/main" id="{3CB09E0F-782D-FE12-60CC-AAA9A9608A64}"/>
              </a:ext>
            </a:extLst>
          </p:cNvPr>
          <p:cNvSpPr/>
          <p:nvPr/>
        </p:nvSpPr>
        <p:spPr>
          <a:xfrm rot="15607559" flipH="1" flipV="1">
            <a:off x="7742479" y="1934482"/>
            <a:ext cx="64794" cy="383918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6" name="Freeform 140">
            <a:extLst>
              <a:ext uri="{FF2B5EF4-FFF2-40B4-BE49-F238E27FC236}">
                <a16:creationId xmlns:a16="http://schemas.microsoft.com/office/drawing/2014/main" id="{03A8C1DA-B926-503C-9C99-BA266AAD980B}"/>
              </a:ext>
            </a:extLst>
          </p:cNvPr>
          <p:cNvSpPr/>
          <p:nvPr/>
        </p:nvSpPr>
        <p:spPr>
          <a:xfrm rot="14108070" flipV="1">
            <a:off x="7636470" y="536676"/>
            <a:ext cx="208906" cy="799049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" name="Freeform 409">
            <a:extLst>
              <a:ext uri="{FF2B5EF4-FFF2-40B4-BE49-F238E27FC236}">
                <a16:creationId xmlns:a16="http://schemas.microsoft.com/office/drawing/2014/main" id="{3F8F717B-187C-932C-92E7-B5170EF222D3}"/>
              </a:ext>
            </a:extLst>
          </p:cNvPr>
          <p:cNvSpPr/>
          <p:nvPr/>
        </p:nvSpPr>
        <p:spPr>
          <a:xfrm>
            <a:off x="6434339" y="4318758"/>
            <a:ext cx="495727" cy="117657"/>
          </a:xfrm>
          <a:custGeom>
            <a:avLst/>
            <a:gdLst>
              <a:gd name="connsiteX0" fmla="*/ 0 w 2139461"/>
              <a:gd name="connsiteY0" fmla="*/ 1031978 h 1204270"/>
              <a:gd name="connsiteX1" fmla="*/ 87923 w 2139461"/>
              <a:gd name="connsiteY1" fmla="*/ 1043701 h 1204270"/>
              <a:gd name="connsiteX2" fmla="*/ 111369 w 2139461"/>
              <a:gd name="connsiteY2" fmla="*/ 879578 h 1204270"/>
              <a:gd name="connsiteX3" fmla="*/ 158261 w 2139461"/>
              <a:gd name="connsiteY3" fmla="*/ 363762 h 1204270"/>
              <a:gd name="connsiteX4" fmla="*/ 187569 w 2139461"/>
              <a:gd name="connsiteY4" fmla="*/ 240670 h 1204270"/>
              <a:gd name="connsiteX5" fmla="*/ 222738 w 2139461"/>
              <a:gd name="connsiteY5" fmla="*/ 334455 h 1204270"/>
              <a:gd name="connsiteX6" fmla="*/ 287215 w 2139461"/>
              <a:gd name="connsiteY6" fmla="*/ 674424 h 1204270"/>
              <a:gd name="connsiteX7" fmla="*/ 310661 w 2139461"/>
              <a:gd name="connsiteY7" fmla="*/ 721316 h 1204270"/>
              <a:gd name="connsiteX8" fmla="*/ 357553 w 2139461"/>
              <a:gd name="connsiteY8" fmla="*/ 674424 h 1204270"/>
              <a:gd name="connsiteX9" fmla="*/ 386861 w 2139461"/>
              <a:gd name="connsiteY9" fmla="*/ 867855 h 1204270"/>
              <a:gd name="connsiteX10" fmla="*/ 474784 w 2139461"/>
              <a:gd name="connsiteY10" fmla="*/ 1002670 h 1204270"/>
              <a:gd name="connsiteX11" fmla="*/ 762000 w 2139461"/>
              <a:gd name="connsiteY11" fmla="*/ 1055424 h 1204270"/>
              <a:gd name="connsiteX12" fmla="*/ 808892 w 2139461"/>
              <a:gd name="connsiteY12" fmla="*/ 967501 h 1204270"/>
              <a:gd name="connsiteX13" fmla="*/ 844061 w 2139461"/>
              <a:gd name="connsiteY13" fmla="*/ 686147 h 1204270"/>
              <a:gd name="connsiteX14" fmla="*/ 890953 w 2139461"/>
              <a:gd name="connsiteY14" fmla="*/ 287562 h 1204270"/>
              <a:gd name="connsiteX15" fmla="*/ 908538 w 2139461"/>
              <a:gd name="connsiteY15" fmla="*/ 211362 h 1204270"/>
              <a:gd name="connsiteX16" fmla="*/ 943707 w 2139461"/>
              <a:gd name="connsiteY16" fmla="*/ 346178 h 1204270"/>
              <a:gd name="connsiteX17" fmla="*/ 978876 w 2139461"/>
              <a:gd name="connsiteY17" fmla="*/ 563055 h 1204270"/>
              <a:gd name="connsiteX18" fmla="*/ 984738 w 2139461"/>
              <a:gd name="connsiteY18" fmla="*/ 609947 h 1204270"/>
              <a:gd name="connsiteX19" fmla="*/ 990600 w 2139461"/>
              <a:gd name="connsiteY19" fmla="*/ 422378 h 1204270"/>
              <a:gd name="connsiteX20" fmla="*/ 1025769 w 2139461"/>
              <a:gd name="connsiteY20" fmla="*/ 164470 h 1204270"/>
              <a:gd name="connsiteX21" fmla="*/ 1060938 w 2139461"/>
              <a:gd name="connsiteY21" fmla="*/ 347 h 1204270"/>
              <a:gd name="connsiteX22" fmla="*/ 1096107 w 2139461"/>
              <a:gd name="connsiteY22" fmla="*/ 129301 h 1204270"/>
              <a:gd name="connsiteX23" fmla="*/ 1143000 w 2139461"/>
              <a:gd name="connsiteY23" fmla="*/ 393070 h 1204270"/>
              <a:gd name="connsiteX24" fmla="*/ 1195753 w 2139461"/>
              <a:gd name="connsiteY24" fmla="*/ 522024 h 1204270"/>
              <a:gd name="connsiteX25" fmla="*/ 1213338 w 2139461"/>
              <a:gd name="connsiteY25" fmla="*/ 815101 h 1204270"/>
              <a:gd name="connsiteX26" fmla="*/ 1260230 w 2139461"/>
              <a:gd name="connsiteY26" fmla="*/ 1078870 h 1204270"/>
              <a:gd name="connsiteX27" fmla="*/ 1453661 w 2139461"/>
              <a:gd name="connsiteY27" fmla="*/ 1184378 h 1204270"/>
              <a:gd name="connsiteX28" fmla="*/ 1658815 w 2139461"/>
              <a:gd name="connsiteY28" fmla="*/ 1184378 h 1204270"/>
              <a:gd name="connsiteX29" fmla="*/ 1693984 w 2139461"/>
              <a:gd name="connsiteY29" fmla="*/ 979224 h 1204270"/>
              <a:gd name="connsiteX30" fmla="*/ 1723292 w 2139461"/>
              <a:gd name="connsiteY30" fmla="*/ 580639 h 1204270"/>
              <a:gd name="connsiteX31" fmla="*/ 1764323 w 2139461"/>
              <a:gd name="connsiteY31" fmla="*/ 381347 h 1204270"/>
              <a:gd name="connsiteX32" fmla="*/ 1805353 w 2139461"/>
              <a:gd name="connsiteY32" fmla="*/ 463409 h 1204270"/>
              <a:gd name="connsiteX33" fmla="*/ 1863969 w 2139461"/>
              <a:gd name="connsiteY33" fmla="*/ 768209 h 1204270"/>
              <a:gd name="connsiteX34" fmla="*/ 1887415 w 2139461"/>
              <a:gd name="connsiteY34" fmla="*/ 879578 h 1204270"/>
              <a:gd name="connsiteX35" fmla="*/ 1922584 w 2139461"/>
              <a:gd name="connsiteY35" fmla="*/ 826824 h 1204270"/>
              <a:gd name="connsiteX36" fmla="*/ 1963615 w 2139461"/>
              <a:gd name="connsiteY36" fmla="*/ 908886 h 1204270"/>
              <a:gd name="connsiteX37" fmla="*/ 2051538 w 2139461"/>
              <a:gd name="connsiteY37" fmla="*/ 1002670 h 1204270"/>
              <a:gd name="connsiteX38" fmla="*/ 2139461 w 2139461"/>
              <a:gd name="connsiteY38" fmla="*/ 1049562 h 1204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139461" h="1204270">
                <a:moveTo>
                  <a:pt x="0" y="1031978"/>
                </a:moveTo>
                <a:cubicBezTo>
                  <a:pt x="34681" y="1050539"/>
                  <a:pt x="69362" y="1069101"/>
                  <a:pt x="87923" y="1043701"/>
                </a:cubicBezTo>
                <a:cubicBezTo>
                  <a:pt x="106485" y="1018301"/>
                  <a:pt x="99646" y="992901"/>
                  <a:pt x="111369" y="879578"/>
                </a:cubicBezTo>
                <a:cubicBezTo>
                  <a:pt x="123092" y="766255"/>
                  <a:pt x="145561" y="470247"/>
                  <a:pt x="158261" y="363762"/>
                </a:cubicBezTo>
                <a:cubicBezTo>
                  <a:pt x="170961" y="257277"/>
                  <a:pt x="176823" y="245554"/>
                  <a:pt x="187569" y="240670"/>
                </a:cubicBezTo>
                <a:cubicBezTo>
                  <a:pt x="198315" y="235786"/>
                  <a:pt x="206130" y="262163"/>
                  <a:pt x="222738" y="334455"/>
                </a:cubicBezTo>
                <a:cubicBezTo>
                  <a:pt x="239346" y="406747"/>
                  <a:pt x="272561" y="609947"/>
                  <a:pt x="287215" y="674424"/>
                </a:cubicBezTo>
                <a:cubicBezTo>
                  <a:pt x="301869" y="738901"/>
                  <a:pt x="298938" y="721316"/>
                  <a:pt x="310661" y="721316"/>
                </a:cubicBezTo>
                <a:cubicBezTo>
                  <a:pt x="322384" y="721316"/>
                  <a:pt x="344853" y="650001"/>
                  <a:pt x="357553" y="674424"/>
                </a:cubicBezTo>
                <a:cubicBezTo>
                  <a:pt x="370253" y="698847"/>
                  <a:pt x="367323" y="813147"/>
                  <a:pt x="386861" y="867855"/>
                </a:cubicBezTo>
                <a:cubicBezTo>
                  <a:pt x="406399" y="922563"/>
                  <a:pt x="412261" y="971408"/>
                  <a:pt x="474784" y="1002670"/>
                </a:cubicBezTo>
                <a:cubicBezTo>
                  <a:pt x="537307" y="1033932"/>
                  <a:pt x="706315" y="1061285"/>
                  <a:pt x="762000" y="1055424"/>
                </a:cubicBezTo>
                <a:cubicBezTo>
                  <a:pt x="817685" y="1049563"/>
                  <a:pt x="795215" y="1029047"/>
                  <a:pt x="808892" y="967501"/>
                </a:cubicBezTo>
                <a:cubicBezTo>
                  <a:pt x="822569" y="905955"/>
                  <a:pt x="830384" y="799470"/>
                  <a:pt x="844061" y="686147"/>
                </a:cubicBezTo>
                <a:cubicBezTo>
                  <a:pt x="857738" y="572824"/>
                  <a:pt x="880207" y="366693"/>
                  <a:pt x="890953" y="287562"/>
                </a:cubicBezTo>
                <a:cubicBezTo>
                  <a:pt x="901699" y="208431"/>
                  <a:pt x="899746" y="201593"/>
                  <a:pt x="908538" y="211362"/>
                </a:cubicBezTo>
                <a:cubicBezTo>
                  <a:pt x="917330" y="221131"/>
                  <a:pt x="931984" y="287562"/>
                  <a:pt x="943707" y="346178"/>
                </a:cubicBezTo>
                <a:cubicBezTo>
                  <a:pt x="955430" y="404793"/>
                  <a:pt x="972038" y="519094"/>
                  <a:pt x="978876" y="563055"/>
                </a:cubicBezTo>
                <a:cubicBezTo>
                  <a:pt x="985714" y="607016"/>
                  <a:pt x="982784" y="633393"/>
                  <a:pt x="984738" y="609947"/>
                </a:cubicBezTo>
                <a:cubicBezTo>
                  <a:pt x="986692" y="586501"/>
                  <a:pt x="983762" y="496624"/>
                  <a:pt x="990600" y="422378"/>
                </a:cubicBezTo>
                <a:cubicBezTo>
                  <a:pt x="997438" y="348132"/>
                  <a:pt x="1014046" y="234808"/>
                  <a:pt x="1025769" y="164470"/>
                </a:cubicBezTo>
                <a:cubicBezTo>
                  <a:pt x="1037492" y="94132"/>
                  <a:pt x="1049215" y="6208"/>
                  <a:pt x="1060938" y="347"/>
                </a:cubicBezTo>
                <a:cubicBezTo>
                  <a:pt x="1072661" y="-5514"/>
                  <a:pt x="1082430" y="63847"/>
                  <a:pt x="1096107" y="129301"/>
                </a:cubicBezTo>
                <a:cubicBezTo>
                  <a:pt x="1109784" y="194755"/>
                  <a:pt x="1126392" y="327616"/>
                  <a:pt x="1143000" y="393070"/>
                </a:cubicBezTo>
                <a:cubicBezTo>
                  <a:pt x="1159608" y="458524"/>
                  <a:pt x="1184030" y="451686"/>
                  <a:pt x="1195753" y="522024"/>
                </a:cubicBezTo>
                <a:cubicBezTo>
                  <a:pt x="1207476" y="592362"/>
                  <a:pt x="1202592" y="722293"/>
                  <a:pt x="1213338" y="815101"/>
                </a:cubicBezTo>
                <a:cubicBezTo>
                  <a:pt x="1224084" y="907909"/>
                  <a:pt x="1220176" y="1017324"/>
                  <a:pt x="1260230" y="1078870"/>
                </a:cubicBezTo>
                <a:cubicBezTo>
                  <a:pt x="1300284" y="1140416"/>
                  <a:pt x="1387230" y="1166793"/>
                  <a:pt x="1453661" y="1184378"/>
                </a:cubicBezTo>
                <a:cubicBezTo>
                  <a:pt x="1520092" y="1201963"/>
                  <a:pt x="1618761" y="1218570"/>
                  <a:pt x="1658815" y="1184378"/>
                </a:cubicBezTo>
                <a:cubicBezTo>
                  <a:pt x="1698869" y="1150186"/>
                  <a:pt x="1683238" y="1079847"/>
                  <a:pt x="1693984" y="979224"/>
                </a:cubicBezTo>
                <a:cubicBezTo>
                  <a:pt x="1704730" y="878601"/>
                  <a:pt x="1711569" y="680285"/>
                  <a:pt x="1723292" y="580639"/>
                </a:cubicBezTo>
                <a:cubicBezTo>
                  <a:pt x="1735015" y="480993"/>
                  <a:pt x="1750646" y="400885"/>
                  <a:pt x="1764323" y="381347"/>
                </a:cubicBezTo>
                <a:cubicBezTo>
                  <a:pt x="1778000" y="361809"/>
                  <a:pt x="1788745" y="398932"/>
                  <a:pt x="1805353" y="463409"/>
                </a:cubicBezTo>
                <a:cubicBezTo>
                  <a:pt x="1821961" y="527886"/>
                  <a:pt x="1850292" y="698848"/>
                  <a:pt x="1863969" y="768209"/>
                </a:cubicBezTo>
                <a:cubicBezTo>
                  <a:pt x="1877646" y="837570"/>
                  <a:pt x="1877646" y="869809"/>
                  <a:pt x="1887415" y="879578"/>
                </a:cubicBezTo>
                <a:cubicBezTo>
                  <a:pt x="1897184" y="889347"/>
                  <a:pt x="1909884" y="821939"/>
                  <a:pt x="1922584" y="826824"/>
                </a:cubicBezTo>
                <a:cubicBezTo>
                  <a:pt x="1935284" y="831709"/>
                  <a:pt x="1942123" y="879578"/>
                  <a:pt x="1963615" y="908886"/>
                </a:cubicBezTo>
                <a:cubicBezTo>
                  <a:pt x="1985107" y="938194"/>
                  <a:pt x="2022230" y="979224"/>
                  <a:pt x="2051538" y="1002670"/>
                </a:cubicBezTo>
                <a:cubicBezTo>
                  <a:pt x="2080846" y="1026116"/>
                  <a:pt x="2110153" y="1037839"/>
                  <a:pt x="2139461" y="1049562"/>
                </a:cubicBezTo>
              </a:path>
            </a:pathLst>
          </a:custGeom>
          <a:noFill/>
          <a:ln w="254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35BC5E74-070C-7CE6-9C7B-2582B5175516}"/>
              </a:ext>
            </a:extLst>
          </p:cNvPr>
          <p:cNvGrpSpPr/>
          <p:nvPr/>
        </p:nvGrpSpPr>
        <p:grpSpPr>
          <a:xfrm>
            <a:off x="6350448" y="4187335"/>
            <a:ext cx="157194" cy="103354"/>
            <a:chOff x="6996369" y="3349826"/>
            <a:chExt cx="482532" cy="471584"/>
          </a:xfrm>
        </p:grpSpPr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381AB5E3-81DA-6CDF-A456-72914733BEE9}"/>
                </a:ext>
              </a:extLst>
            </p:cNvPr>
            <p:cNvCxnSpPr>
              <a:cxnSpLocks/>
            </p:cNvCxnSpPr>
            <p:nvPr/>
          </p:nvCxnSpPr>
          <p:spPr>
            <a:xfrm>
              <a:off x="6996369" y="3765261"/>
              <a:ext cx="163086" cy="0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A45D7B3B-872F-2E29-A6CB-3AEAF131CF2A}"/>
                </a:ext>
              </a:extLst>
            </p:cNvPr>
            <p:cNvCxnSpPr>
              <a:cxnSpLocks/>
            </p:cNvCxnSpPr>
            <p:nvPr/>
          </p:nvCxnSpPr>
          <p:spPr>
            <a:xfrm>
              <a:off x="7225912" y="3768436"/>
              <a:ext cx="62202" cy="0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4" name="Arc 413">
              <a:extLst>
                <a:ext uri="{FF2B5EF4-FFF2-40B4-BE49-F238E27FC236}">
                  <a16:creationId xmlns:a16="http://schemas.microsoft.com/office/drawing/2014/main" id="{F9BF9014-0B78-198A-EFB7-DEC0FB121634}"/>
                </a:ext>
              </a:extLst>
            </p:cNvPr>
            <p:cNvSpPr/>
            <p:nvPr/>
          </p:nvSpPr>
          <p:spPr>
            <a:xfrm>
              <a:off x="7159998" y="3745807"/>
              <a:ext cx="67645" cy="45719"/>
            </a:xfrm>
            <a:prstGeom prst="arc">
              <a:avLst>
                <a:gd name="adj1" fmla="val 11071024"/>
                <a:gd name="adj2" fmla="val 0"/>
              </a:avLst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3164B5DE-EDBF-B330-7C32-037E4CCE9EDA}"/>
                </a:ext>
              </a:extLst>
            </p:cNvPr>
            <p:cNvCxnSpPr>
              <a:cxnSpLocks/>
            </p:cNvCxnSpPr>
            <p:nvPr/>
          </p:nvCxnSpPr>
          <p:spPr>
            <a:xfrm>
              <a:off x="7281331" y="3763819"/>
              <a:ext cx="20289" cy="57591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B8654A1B-3FE4-7CAD-A8E9-31DE26E847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05120" y="3349826"/>
              <a:ext cx="9801" cy="471584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5880DE71-B42A-CEF5-A3C8-2C8D6EE604D0}"/>
                </a:ext>
              </a:extLst>
            </p:cNvPr>
            <p:cNvCxnSpPr>
              <a:cxnSpLocks/>
            </p:cNvCxnSpPr>
            <p:nvPr/>
          </p:nvCxnSpPr>
          <p:spPr>
            <a:xfrm>
              <a:off x="7318626" y="3349826"/>
              <a:ext cx="18243" cy="459374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ECA755AF-5A9E-BEFF-8296-66E9C00F34CD}"/>
                </a:ext>
              </a:extLst>
            </p:cNvPr>
            <p:cNvCxnSpPr>
              <a:cxnSpLocks/>
            </p:cNvCxnSpPr>
            <p:nvPr/>
          </p:nvCxnSpPr>
          <p:spPr>
            <a:xfrm>
              <a:off x="7348872" y="3768437"/>
              <a:ext cx="62202" cy="0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8CC3E510-5337-1F5D-7D22-50D33002CC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6172" y="3763819"/>
              <a:ext cx="12700" cy="43006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492DF8C0-FCDA-5CEF-4FE4-AA7DF442F0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8134" y="3730050"/>
              <a:ext cx="35842" cy="38387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FA2FB429-D8D4-C00D-16A5-F612C53F21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43059" y="3733225"/>
              <a:ext cx="35842" cy="38387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2" name="Freeform 421">
            <a:extLst>
              <a:ext uri="{FF2B5EF4-FFF2-40B4-BE49-F238E27FC236}">
                <a16:creationId xmlns:a16="http://schemas.microsoft.com/office/drawing/2014/main" id="{05493EC4-7E8A-848A-0969-FD0EA8A6C657}"/>
              </a:ext>
            </a:extLst>
          </p:cNvPr>
          <p:cNvSpPr/>
          <p:nvPr/>
        </p:nvSpPr>
        <p:spPr>
          <a:xfrm>
            <a:off x="6436542" y="4444557"/>
            <a:ext cx="541804" cy="91636"/>
          </a:xfrm>
          <a:custGeom>
            <a:avLst/>
            <a:gdLst>
              <a:gd name="connsiteX0" fmla="*/ 0 w 2332893"/>
              <a:gd name="connsiteY0" fmla="*/ 334108 h 422031"/>
              <a:gd name="connsiteX1" fmla="*/ 926123 w 2332893"/>
              <a:gd name="connsiteY1" fmla="*/ 339970 h 422031"/>
              <a:gd name="connsiteX2" fmla="*/ 973016 w 2332893"/>
              <a:gd name="connsiteY2" fmla="*/ 0 h 422031"/>
              <a:gd name="connsiteX3" fmla="*/ 990600 w 2332893"/>
              <a:gd name="connsiteY3" fmla="*/ 82062 h 422031"/>
              <a:gd name="connsiteX4" fmla="*/ 1119554 w 2332893"/>
              <a:gd name="connsiteY4" fmla="*/ 87923 h 422031"/>
              <a:gd name="connsiteX5" fmla="*/ 1143000 w 2332893"/>
              <a:gd name="connsiteY5" fmla="*/ 422031 h 422031"/>
              <a:gd name="connsiteX6" fmla="*/ 1166447 w 2332893"/>
              <a:gd name="connsiteY6" fmla="*/ 334108 h 422031"/>
              <a:gd name="connsiteX7" fmla="*/ 2332893 w 2332893"/>
              <a:gd name="connsiteY7" fmla="*/ 328246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2893" h="422031">
                <a:moveTo>
                  <a:pt x="0" y="334108"/>
                </a:moveTo>
                <a:lnTo>
                  <a:pt x="926123" y="339970"/>
                </a:lnTo>
                <a:lnTo>
                  <a:pt x="973016" y="0"/>
                </a:lnTo>
                <a:lnTo>
                  <a:pt x="990600" y="82062"/>
                </a:lnTo>
                <a:lnTo>
                  <a:pt x="1119554" y="87923"/>
                </a:lnTo>
                <a:lnTo>
                  <a:pt x="1143000" y="422031"/>
                </a:lnTo>
                <a:lnTo>
                  <a:pt x="1166447" y="334108"/>
                </a:lnTo>
                <a:lnTo>
                  <a:pt x="2332893" y="328246"/>
                </a:lnTo>
              </a:path>
            </a:pathLst>
          </a:custGeom>
          <a:noFill/>
          <a:ln w="254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76152392-C4B3-D79F-1BC8-70599E7FEF9E}"/>
              </a:ext>
            </a:extLst>
          </p:cNvPr>
          <p:cNvGrpSpPr/>
          <p:nvPr/>
        </p:nvGrpSpPr>
        <p:grpSpPr>
          <a:xfrm>
            <a:off x="2921347" y="3648447"/>
            <a:ext cx="3003192" cy="3283795"/>
            <a:chOff x="3092577" y="3549971"/>
            <a:chExt cx="3003192" cy="3283795"/>
          </a:xfrm>
        </p:grpSpPr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AE226D4E-1E90-6983-A348-F24980A647F1}"/>
                </a:ext>
              </a:extLst>
            </p:cNvPr>
            <p:cNvCxnSpPr/>
            <p:nvPr/>
          </p:nvCxnSpPr>
          <p:spPr>
            <a:xfrm>
              <a:off x="4220308" y="3549971"/>
              <a:ext cx="0" cy="307739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37A5199E-C55C-8949-5CFE-A37F1812E4CB}"/>
                </a:ext>
              </a:extLst>
            </p:cNvPr>
            <p:cNvCxnSpPr/>
            <p:nvPr/>
          </p:nvCxnSpPr>
          <p:spPr>
            <a:xfrm>
              <a:off x="5029200" y="3549971"/>
              <a:ext cx="0" cy="307739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029822B1-FDC1-9714-705C-8A1131530D60}"/>
                </a:ext>
              </a:extLst>
            </p:cNvPr>
            <p:cNvGrpSpPr/>
            <p:nvPr/>
          </p:nvGrpSpPr>
          <p:grpSpPr>
            <a:xfrm>
              <a:off x="3092577" y="3590563"/>
              <a:ext cx="3003192" cy="2793710"/>
              <a:chOff x="3092577" y="3590563"/>
              <a:chExt cx="3003192" cy="2793710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4AB6F853-B508-4915-DAF0-EDF97C9B6D63}"/>
                  </a:ext>
                </a:extLst>
              </p:cNvPr>
              <p:cNvGrpSpPr/>
              <p:nvPr/>
            </p:nvGrpSpPr>
            <p:grpSpPr>
              <a:xfrm>
                <a:off x="3190908" y="3794978"/>
                <a:ext cx="723448" cy="600745"/>
                <a:chOff x="6996369" y="3349826"/>
                <a:chExt cx="482532" cy="471584"/>
              </a:xfrm>
            </p:grpSpPr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08758AED-3282-807D-8333-24F0DE0B67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96369" y="3765261"/>
                  <a:ext cx="163086" cy="0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1315BEEF-B139-A7BC-2BB5-0D0E994CED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25912" y="3768436"/>
                  <a:ext cx="62202" cy="0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0" name="Arc 199">
                  <a:extLst>
                    <a:ext uri="{FF2B5EF4-FFF2-40B4-BE49-F238E27FC236}">
                      <a16:creationId xmlns:a16="http://schemas.microsoft.com/office/drawing/2014/main" id="{CFB2EB37-CDA9-1B23-85C2-94FE7DACC142}"/>
                    </a:ext>
                  </a:extLst>
                </p:cNvPr>
                <p:cNvSpPr/>
                <p:nvPr/>
              </p:nvSpPr>
              <p:spPr>
                <a:xfrm>
                  <a:off x="7159998" y="3745807"/>
                  <a:ext cx="67645" cy="45719"/>
                </a:xfrm>
                <a:prstGeom prst="arc">
                  <a:avLst>
                    <a:gd name="adj1" fmla="val 11071024"/>
                    <a:gd name="adj2" fmla="val 0"/>
                  </a:avLst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E8926ADE-97A1-C4B4-A7CA-074F21F949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81331" y="3763819"/>
                  <a:ext cx="20289" cy="57591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6919529E-72BD-5301-FD1C-220D491EB3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05120" y="3349826"/>
                  <a:ext cx="9801" cy="47158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26901DAA-17DC-78D5-0C55-B3CB432543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18626" y="3349826"/>
                  <a:ext cx="18243" cy="45937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15202293-6A68-C99F-0D4F-5F94B3BBA4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48872" y="3768437"/>
                  <a:ext cx="62202" cy="0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EF9A3CD2-5489-9C26-FC97-2220580088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36172" y="3763819"/>
                  <a:ext cx="12700" cy="43006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5D229B60-E9F6-FC7D-A7E5-CE01763B72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08134" y="3730050"/>
                  <a:ext cx="35842" cy="38387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E97EBA8E-4FB4-47CE-1AF0-8A2325A8EF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443059" y="3733225"/>
                  <a:ext cx="35842" cy="38387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EFB26D41-4AA0-C386-5D3F-367B06C2BBAB}"/>
                  </a:ext>
                </a:extLst>
              </p:cNvPr>
              <p:cNvGrpSpPr/>
              <p:nvPr/>
            </p:nvGrpSpPr>
            <p:grpSpPr>
              <a:xfrm>
                <a:off x="3907703" y="3800840"/>
                <a:ext cx="734149" cy="600745"/>
                <a:chOff x="6996369" y="3349826"/>
                <a:chExt cx="460876" cy="471584"/>
              </a:xfrm>
            </p:grpSpPr>
            <p:cxnSp>
              <p:nvCxnSpPr>
                <p:cNvPr id="328" name="Straight Connector 327">
                  <a:extLst>
                    <a:ext uri="{FF2B5EF4-FFF2-40B4-BE49-F238E27FC236}">
                      <a16:creationId xmlns:a16="http://schemas.microsoft.com/office/drawing/2014/main" id="{26BDEA7D-886F-4C1D-4801-A6D58D84DC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96369" y="3765261"/>
                  <a:ext cx="163086" cy="0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>
                  <a:extLst>
                    <a:ext uri="{FF2B5EF4-FFF2-40B4-BE49-F238E27FC236}">
                      <a16:creationId xmlns:a16="http://schemas.microsoft.com/office/drawing/2014/main" id="{506FACE7-9454-1290-7AD2-AF6133E9C4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25912" y="3768436"/>
                  <a:ext cx="62202" cy="0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0" name="Arc 329">
                  <a:extLst>
                    <a:ext uri="{FF2B5EF4-FFF2-40B4-BE49-F238E27FC236}">
                      <a16:creationId xmlns:a16="http://schemas.microsoft.com/office/drawing/2014/main" id="{BCA41FDA-CDEE-675B-10C1-5F5EF3EC2970}"/>
                    </a:ext>
                  </a:extLst>
                </p:cNvPr>
                <p:cNvSpPr/>
                <p:nvPr/>
              </p:nvSpPr>
              <p:spPr>
                <a:xfrm>
                  <a:off x="7159998" y="3745807"/>
                  <a:ext cx="67645" cy="45719"/>
                </a:xfrm>
                <a:prstGeom prst="arc">
                  <a:avLst>
                    <a:gd name="adj1" fmla="val 11071024"/>
                    <a:gd name="adj2" fmla="val 0"/>
                  </a:avLst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1" name="Straight Connector 330">
                  <a:extLst>
                    <a:ext uri="{FF2B5EF4-FFF2-40B4-BE49-F238E27FC236}">
                      <a16:creationId xmlns:a16="http://schemas.microsoft.com/office/drawing/2014/main" id="{14A9320E-0451-7033-2FFE-69759CDC0C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81331" y="3763819"/>
                  <a:ext cx="20289" cy="57591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2DF3F1AD-454F-B69A-960A-BD2CC4F687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05120" y="3349826"/>
                  <a:ext cx="9801" cy="47158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9FEDB0A6-81BB-B2B8-0205-99109FB9C2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18626" y="3349826"/>
                  <a:ext cx="18243" cy="45937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D1C42BBC-F504-B9B4-22DA-FED6D1F07E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48872" y="3768437"/>
                  <a:ext cx="38498" cy="0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877B28F0-C954-979E-F960-0F04F4DD90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36172" y="3763819"/>
                  <a:ext cx="12700" cy="43006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365704E0-9678-4F27-FB47-EFAE5E56EF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86477" y="3730050"/>
                  <a:ext cx="35842" cy="38387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585AAB65-E3CF-1DF0-73FC-94F742EA65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421403" y="3733225"/>
                  <a:ext cx="35842" cy="38387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094D3F4C-033B-EFB4-787B-85A87DD2CF3B}"/>
                  </a:ext>
                </a:extLst>
              </p:cNvPr>
              <p:cNvGrpSpPr/>
              <p:nvPr/>
            </p:nvGrpSpPr>
            <p:grpSpPr>
              <a:xfrm>
                <a:off x="4634069" y="3806702"/>
                <a:ext cx="907571" cy="600745"/>
                <a:chOff x="6975523" y="3349826"/>
                <a:chExt cx="503378" cy="471584"/>
              </a:xfrm>
            </p:grpSpPr>
            <p:cxnSp>
              <p:nvCxnSpPr>
                <p:cNvPr id="339" name="Straight Connector 338">
                  <a:extLst>
                    <a:ext uri="{FF2B5EF4-FFF2-40B4-BE49-F238E27FC236}">
                      <a16:creationId xmlns:a16="http://schemas.microsoft.com/office/drawing/2014/main" id="{7364A3B8-9D8A-3FB1-CB9A-2F1BB9F595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75523" y="3765261"/>
                  <a:ext cx="183933" cy="0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>
                  <a:extLst>
                    <a:ext uri="{FF2B5EF4-FFF2-40B4-BE49-F238E27FC236}">
                      <a16:creationId xmlns:a16="http://schemas.microsoft.com/office/drawing/2014/main" id="{637E6105-7B40-C4D3-3E23-8E534BCA19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25912" y="3768436"/>
                  <a:ext cx="62202" cy="0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1" name="Arc 340">
                  <a:extLst>
                    <a:ext uri="{FF2B5EF4-FFF2-40B4-BE49-F238E27FC236}">
                      <a16:creationId xmlns:a16="http://schemas.microsoft.com/office/drawing/2014/main" id="{EF57DEB7-3F97-E247-9758-8D27EEC86270}"/>
                    </a:ext>
                  </a:extLst>
                </p:cNvPr>
                <p:cNvSpPr/>
                <p:nvPr/>
              </p:nvSpPr>
              <p:spPr>
                <a:xfrm>
                  <a:off x="7159998" y="3745807"/>
                  <a:ext cx="67645" cy="45719"/>
                </a:xfrm>
                <a:prstGeom prst="arc">
                  <a:avLst>
                    <a:gd name="adj1" fmla="val 11071024"/>
                    <a:gd name="adj2" fmla="val 0"/>
                  </a:avLst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4A897742-B66F-D49D-A72A-0195DDDF6A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81331" y="3763819"/>
                  <a:ext cx="20289" cy="57591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>
                  <a:extLst>
                    <a:ext uri="{FF2B5EF4-FFF2-40B4-BE49-F238E27FC236}">
                      <a16:creationId xmlns:a16="http://schemas.microsoft.com/office/drawing/2014/main" id="{46BD3F01-6EA1-40B6-F552-0A8D0E5D3F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05120" y="3349826"/>
                  <a:ext cx="9801" cy="47158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343">
                  <a:extLst>
                    <a:ext uri="{FF2B5EF4-FFF2-40B4-BE49-F238E27FC236}">
                      <a16:creationId xmlns:a16="http://schemas.microsoft.com/office/drawing/2014/main" id="{F1974A8C-7973-ABBF-A495-AEDEAE5EEF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18626" y="3349826"/>
                  <a:ext cx="18243" cy="459374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Straight Connector 344">
                  <a:extLst>
                    <a:ext uri="{FF2B5EF4-FFF2-40B4-BE49-F238E27FC236}">
                      <a16:creationId xmlns:a16="http://schemas.microsoft.com/office/drawing/2014/main" id="{46873F1E-942B-2EE7-5F6A-442BE89DB6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48872" y="3768437"/>
                  <a:ext cx="62202" cy="0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>
                  <a:extLst>
                    <a:ext uri="{FF2B5EF4-FFF2-40B4-BE49-F238E27FC236}">
                      <a16:creationId xmlns:a16="http://schemas.microsoft.com/office/drawing/2014/main" id="{C43CE6B6-6437-F58A-FBA7-60BCB30EC6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36172" y="3763819"/>
                  <a:ext cx="12700" cy="43006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>
                  <a:extLst>
                    <a:ext uri="{FF2B5EF4-FFF2-40B4-BE49-F238E27FC236}">
                      <a16:creationId xmlns:a16="http://schemas.microsoft.com/office/drawing/2014/main" id="{80531569-47B4-5E81-9BF1-28F5747275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08134" y="3730050"/>
                  <a:ext cx="35842" cy="38387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>
                  <a:extLst>
                    <a:ext uri="{FF2B5EF4-FFF2-40B4-BE49-F238E27FC236}">
                      <a16:creationId xmlns:a16="http://schemas.microsoft.com/office/drawing/2014/main" id="{C0999400-93AB-3CAF-32FB-5FA759810A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443059" y="3733225"/>
                  <a:ext cx="35842" cy="38387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85" name="Freeform 1084">
                <a:extLst>
                  <a:ext uri="{FF2B5EF4-FFF2-40B4-BE49-F238E27FC236}">
                    <a16:creationId xmlns:a16="http://schemas.microsoft.com/office/drawing/2014/main" id="{4E4F4009-890B-DE93-C698-64A76332494F}"/>
                  </a:ext>
                </a:extLst>
              </p:cNvPr>
              <p:cNvSpPr/>
              <p:nvPr/>
            </p:nvSpPr>
            <p:spPr>
              <a:xfrm>
                <a:off x="3587262" y="4489586"/>
                <a:ext cx="2139461" cy="1204270"/>
              </a:xfrm>
              <a:custGeom>
                <a:avLst/>
                <a:gdLst>
                  <a:gd name="connsiteX0" fmla="*/ 0 w 2139461"/>
                  <a:gd name="connsiteY0" fmla="*/ 1031978 h 1204270"/>
                  <a:gd name="connsiteX1" fmla="*/ 87923 w 2139461"/>
                  <a:gd name="connsiteY1" fmla="*/ 1043701 h 1204270"/>
                  <a:gd name="connsiteX2" fmla="*/ 111369 w 2139461"/>
                  <a:gd name="connsiteY2" fmla="*/ 879578 h 1204270"/>
                  <a:gd name="connsiteX3" fmla="*/ 158261 w 2139461"/>
                  <a:gd name="connsiteY3" fmla="*/ 363762 h 1204270"/>
                  <a:gd name="connsiteX4" fmla="*/ 187569 w 2139461"/>
                  <a:gd name="connsiteY4" fmla="*/ 240670 h 1204270"/>
                  <a:gd name="connsiteX5" fmla="*/ 222738 w 2139461"/>
                  <a:gd name="connsiteY5" fmla="*/ 334455 h 1204270"/>
                  <a:gd name="connsiteX6" fmla="*/ 287215 w 2139461"/>
                  <a:gd name="connsiteY6" fmla="*/ 674424 h 1204270"/>
                  <a:gd name="connsiteX7" fmla="*/ 310661 w 2139461"/>
                  <a:gd name="connsiteY7" fmla="*/ 721316 h 1204270"/>
                  <a:gd name="connsiteX8" fmla="*/ 357553 w 2139461"/>
                  <a:gd name="connsiteY8" fmla="*/ 674424 h 1204270"/>
                  <a:gd name="connsiteX9" fmla="*/ 386861 w 2139461"/>
                  <a:gd name="connsiteY9" fmla="*/ 867855 h 1204270"/>
                  <a:gd name="connsiteX10" fmla="*/ 474784 w 2139461"/>
                  <a:gd name="connsiteY10" fmla="*/ 1002670 h 1204270"/>
                  <a:gd name="connsiteX11" fmla="*/ 762000 w 2139461"/>
                  <a:gd name="connsiteY11" fmla="*/ 1055424 h 1204270"/>
                  <a:gd name="connsiteX12" fmla="*/ 808892 w 2139461"/>
                  <a:gd name="connsiteY12" fmla="*/ 967501 h 1204270"/>
                  <a:gd name="connsiteX13" fmla="*/ 844061 w 2139461"/>
                  <a:gd name="connsiteY13" fmla="*/ 686147 h 1204270"/>
                  <a:gd name="connsiteX14" fmla="*/ 890953 w 2139461"/>
                  <a:gd name="connsiteY14" fmla="*/ 287562 h 1204270"/>
                  <a:gd name="connsiteX15" fmla="*/ 908538 w 2139461"/>
                  <a:gd name="connsiteY15" fmla="*/ 211362 h 1204270"/>
                  <a:gd name="connsiteX16" fmla="*/ 943707 w 2139461"/>
                  <a:gd name="connsiteY16" fmla="*/ 346178 h 1204270"/>
                  <a:gd name="connsiteX17" fmla="*/ 978876 w 2139461"/>
                  <a:gd name="connsiteY17" fmla="*/ 563055 h 1204270"/>
                  <a:gd name="connsiteX18" fmla="*/ 984738 w 2139461"/>
                  <a:gd name="connsiteY18" fmla="*/ 609947 h 1204270"/>
                  <a:gd name="connsiteX19" fmla="*/ 990600 w 2139461"/>
                  <a:gd name="connsiteY19" fmla="*/ 422378 h 1204270"/>
                  <a:gd name="connsiteX20" fmla="*/ 1025769 w 2139461"/>
                  <a:gd name="connsiteY20" fmla="*/ 164470 h 1204270"/>
                  <a:gd name="connsiteX21" fmla="*/ 1060938 w 2139461"/>
                  <a:gd name="connsiteY21" fmla="*/ 347 h 1204270"/>
                  <a:gd name="connsiteX22" fmla="*/ 1096107 w 2139461"/>
                  <a:gd name="connsiteY22" fmla="*/ 129301 h 1204270"/>
                  <a:gd name="connsiteX23" fmla="*/ 1143000 w 2139461"/>
                  <a:gd name="connsiteY23" fmla="*/ 393070 h 1204270"/>
                  <a:gd name="connsiteX24" fmla="*/ 1195753 w 2139461"/>
                  <a:gd name="connsiteY24" fmla="*/ 522024 h 1204270"/>
                  <a:gd name="connsiteX25" fmla="*/ 1213338 w 2139461"/>
                  <a:gd name="connsiteY25" fmla="*/ 815101 h 1204270"/>
                  <a:gd name="connsiteX26" fmla="*/ 1260230 w 2139461"/>
                  <a:gd name="connsiteY26" fmla="*/ 1078870 h 1204270"/>
                  <a:gd name="connsiteX27" fmla="*/ 1453661 w 2139461"/>
                  <a:gd name="connsiteY27" fmla="*/ 1184378 h 1204270"/>
                  <a:gd name="connsiteX28" fmla="*/ 1658815 w 2139461"/>
                  <a:gd name="connsiteY28" fmla="*/ 1184378 h 1204270"/>
                  <a:gd name="connsiteX29" fmla="*/ 1693984 w 2139461"/>
                  <a:gd name="connsiteY29" fmla="*/ 979224 h 1204270"/>
                  <a:gd name="connsiteX30" fmla="*/ 1723292 w 2139461"/>
                  <a:gd name="connsiteY30" fmla="*/ 580639 h 1204270"/>
                  <a:gd name="connsiteX31" fmla="*/ 1764323 w 2139461"/>
                  <a:gd name="connsiteY31" fmla="*/ 381347 h 1204270"/>
                  <a:gd name="connsiteX32" fmla="*/ 1805353 w 2139461"/>
                  <a:gd name="connsiteY32" fmla="*/ 463409 h 1204270"/>
                  <a:gd name="connsiteX33" fmla="*/ 1863969 w 2139461"/>
                  <a:gd name="connsiteY33" fmla="*/ 768209 h 1204270"/>
                  <a:gd name="connsiteX34" fmla="*/ 1887415 w 2139461"/>
                  <a:gd name="connsiteY34" fmla="*/ 879578 h 1204270"/>
                  <a:gd name="connsiteX35" fmla="*/ 1922584 w 2139461"/>
                  <a:gd name="connsiteY35" fmla="*/ 826824 h 1204270"/>
                  <a:gd name="connsiteX36" fmla="*/ 1963615 w 2139461"/>
                  <a:gd name="connsiteY36" fmla="*/ 908886 h 1204270"/>
                  <a:gd name="connsiteX37" fmla="*/ 2051538 w 2139461"/>
                  <a:gd name="connsiteY37" fmla="*/ 1002670 h 1204270"/>
                  <a:gd name="connsiteX38" fmla="*/ 2139461 w 2139461"/>
                  <a:gd name="connsiteY38" fmla="*/ 1049562 h 1204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39461" h="1204270">
                    <a:moveTo>
                      <a:pt x="0" y="1031978"/>
                    </a:moveTo>
                    <a:cubicBezTo>
                      <a:pt x="34681" y="1050539"/>
                      <a:pt x="69362" y="1069101"/>
                      <a:pt x="87923" y="1043701"/>
                    </a:cubicBezTo>
                    <a:cubicBezTo>
                      <a:pt x="106485" y="1018301"/>
                      <a:pt x="99646" y="992901"/>
                      <a:pt x="111369" y="879578"/>
                    </a:cubicBezTo>
                    <a:cubicBezTo>
                      <a:pt x="123092" y="766255"/>
                      <a:pt x="145561" y="470247"/>
                      <a:pt x="158261" y="363762"/>
                    </a:cubicBezTo>
                    <a:cubicBezTo>
                      <a:pt x="170961" y="257277"/>
                      <a:pt x="176823" y="245554"/>
                      <a:pt x="187569" y="240670"/>
                    </a:cubicBezTo>
                    <a:cubicBezTo>
                      <a:pt x="198315" y="235786"/>
                      <a:pt x="206130" y="262163"/>
                      <a:pt x="222738" y="334455"/>
                    </a:cubicBezTo>
                    <a:cubicBezTo>
                      <a:pt x="239346" y="406747"/>
                      <a:pt x="272561" y="609947"/>
                      <a:pt x="287215" y="674424"/>
                    </a:cubicBezTo>
                    <a:cubicBezTo>
                      <a:pt x="301869" y="738901"/>
                      <a:pt x="298938" y="721316"/>
                      <a:pt x="310661" y="721316"/>
                    </a:cubicBezTo>
                    <a:cubicBezTo>
                      <a:pt x="322384" y="721316"/>
                      <a:pt x="344853" y="650001"/>
                      <a:pt x="357553" y="674424"/>
                    </a:cubicBezTo>
                    <a:cubicBezTo>
                      <a:pt x="370253" y="698847"/>
                      <a:pt x="367323" y="813147"/>
                      <a:pt x="386861" y="867855"/>
                    </a:cubicBezTo>
                    <a:cubicBezTo>
                      <a:pt x="406399" y="922563"/>
                      <a:pt x="412261" y="971408"/>
                      <a:pt x="474784" y="1002670"/>
                    </a:cubicBezTo>
                    <a:cubicBezTo>
                      <a:pt x="537307" y="1033932"/>
                      <a:pt x="706315" y="1061285"/>
                      <a:pt x="762000" y="1055424"/>
                    </a:cubicBezTo>
                    <a:cubicBezTo>
                      <a:pt x="817685" y="1049563"/>
                      <a:pt x="795215" y="1029047"/>
                      <a:pt x="808892" y="967501"/>
                    </a:cubicBezTo>
                    <a:cubicBezTo>
                      <a:pt x="822569" y="905955"/>
                      <a:pt x="830384" y="799470"/>
                      <a:pt x="844061" y="686147"/>
                    </a:cubicBezTo>
                    <a:cubicBezTo>
                      <a:pt x="857738" y="572824"/>
                      <a:pt x="880207" y="366693"/>
                      <a:pt x="890953" y="287562"/>
                    </a:cubicBezTo>
                    <a:cubicBezTo>
                      <a:pt x="901699" y="208431"/>
                      <a:pt x="899746" y="201593"/>
                      <a:pt x="908538" y="211362"/>
                    </a:cubicBezTo>
                    <a:cubicBezTo>
                      <a:pt x="917330" y="221131"/>
                      <a:pt x="931984" y="287562"/>
                      <a:pt x="943707" y="346178"/>
                    </a:cubicBezTo>
                    <a:cubicBezTo>
                      <a:pt x="955430" y="404793"/>
                      <a:pt x="972038" y="519094"/>
                      <a:pt x="978876" y="563055"/>
                    </a:cubicBezTo>
                    <a:cubicBezTo>
                      <a:pt x="985714" y="607016"/>
                      <a:pt x="982784" y="633393"/>
                      <a:pt x="984738" y="609947"/>
                    </a:cubicBezTo>
                    <a:cubicBezTo>
                      <a:pt x="986692" y="586501"/>
                      <a:pt x="983762" y="496624"/>
                      <a:pt x="990600" y="422378"/>
                    </a:cubicBezTo>
                    <a:cubicBezTo>
                      <a:pt x="997438" y="348132"/>
                      <a:pt x="1014046" y="234808"/>
                      <a:pt x="1025769" y="164470"/>
                    </a:cubicBezTo>
                    <a:cubicBezTo>
                      <a:pt x="1037492" y="94132"/>
                      <a:pt x="1049215" y="6208"/>
                      <a:pt x="1060938" y="347"/>
                    </a:cubicBezTo>
                    <a:cubicBezTo>
                      <a:pt x="1072661" y="-5514"/>
                      <a:pt x="1082430" y="63847"/>
                      <a:pt x="1096107" y="129301"/>
                    </a:cubicBezTo>
                    <a:cubicBezTo>
                      <a:pt x="1109784" y="194755"/>
                      <a:pt x="1126392" y="327616"/>
                      <a:pt x="1143000" y="393070"/>
                    </a:cubicBezTo>
                    <a:cubicBezTo>
                      <a:pt x="1159608" y="458524"/>
                      <a:pt x="1184030" y="451686"/>
                      <a:pt x="1195753" y="522024"/>
                    </a:cubicBezTo>
                    <a:cubicBezTo>
                      <a:pt x="1207476" y="592362"/>
                      <a:pt x="1202592" y="722293"/>
                      <a:pt x="1213338" y="815101"/>
                    </a:cubicBezTo>
                    <a:cubicBezTo>
                      <a:pt x="1224084" y="907909"/>
                      <a:pt x="1220176" y="1017324"/>
                      <a:pt x="1260230" y="1078870"/>
                    </a:cubicBezTo>
                    <a:cubicBezTo>
                      <a:pt x="1300284" y="1140416"/>
                      <a:pt x="1387230" y="1166793"/>
                      <a:pt x="1453661" y="1184378"/>
                    </a:cubicBezTo>
                    <a:cubicBezTo>
                      <a:pt x="1520092" y="1201963"/>
                      <a:pt x="1618761" y="1218570"/>
                      <a:pt x="1658815" y="1184378"/>
                    </a:cubicBezTo>
                    <a:cubicBezTo>
                      <a:pt x="1698869" y="1150186"/>
                      <a:pt x="1683238" y="1079847"/>
                      <a:pt x="1693984" y="979224"/>
                    </a:cubicBezTo>
                    <a:cubicBezTo>
                      <a:pt x="1704730" y="878601"/>
                      <a:pt x="1711569" y="680285"/>
                      <a:pt x="1723292" y="580639"/>
                    </a:cubicBezTo>
                    <a:cubicBezTo>
                      <a:pt x="1735015" y="480993"/>
                      <a:pt x="1750646" y="400885"/>
                      <a:pt x="1764323" y="381347"/>
                    </a:cubicBezTo>
                    <a:cubicBezTo>
                      <a:pt x="1778000" y="361809"/>
                      <a:pt x="1788745" y="398932"/>
                      <a:pt x="1805353" y="463409"/>
                    </a:cubicBezTo>
                    <a:cubicBezTo>
                      <a:pt x="1821961" y="527886"/>
                      <a:pt x="1850292" y="698848"/>
                      <a:pt x="1863969" y="768209"/>
                    </a:cubicBezTo>
                    <a:cubicBezTo>
                      <a:pt x="1877646" y="837570"/>
                      <a:pt x="1877646" y="869809"/>
                      <a:pt x="1887415" y="879578"/>
                    </a:cubicBezTo>
                    <a:cubicBezTo>
                      <a:pt x="1897184" y="889347"/>
                      <a:pt x="1909884" y="821939"/>
                      <a:pt x="1922584" y="826824"/>
                    </a:cubicBezTo>
                    <a:cubicBezTo>
                      <a:pt x="1935284" y="831709"/>
                      <a:pt x="1942123" y="879578"/>
                      <a:pt x="1963615" y="908886"/>
                    </a:cubicBezTo>
                    <a:cubicBezTo>
                      <a:pt x="1985107" y="938194"/>
                      <a:pt x="2022230" y="979224"/>
                      <a:pt x="2051538" y="1002670"/>
                    </a:cubicBezTo>
                    <a:cubicBezTo>
                      <a:pt x="2080846" y="1026116"/>
                      <a:pt x="2110153" y="1037839"/>
                      <a:pt x="2139461" y="1049562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6" name="Freeform 1085">
                <a:extLst>
                  <a:ext uri="{FF2B5EF4-FFF2-40B4-BE49-F238E27FC236}">
                    <a16:creationId xmlns:a16="http://schemas.microsoft.com/office/drawing/2014/main" id="{E55B611F-6825-13D9-D989-D188FB5D744A}"/>
                  </a:ext>
                </a:extLst>
              </p:cNvPr>
              <p:cNvSpPr/>
              <p:nvPr/>
            </p:nvSpPr>
            <p:spPr>
              <a:xfrm>
                <a:off x="3640015" y="5900516"/>
                <a:ext cx="2332893" cy="422031"/>
              </a:xfrm>
              <a:custGeom>
                <a:avLst/>
                <a:gdLst>
                  <a:gd name="connsiteX0" fmla="*/ 0 w 2332893"/>
                  <a:gd name="connsiteY0" fmla="*/ 334108 h 422031"/>
                  <a:gd name="connsiteX1" fmla="*/ 926123 w 2332893"/>
                  <a:gd name="connsiteY1" fmla="*/ 339970 h 422031"/>
                  <a:gd name="connsiteX2" fmla="*/ 973016 w 2332893"/>
                  <a:gd name="connsiteY2" fmla="*/ 0 h 422031"/>
                  <a:gd name="connsiteX3" fmla="*/ 990600 w 2332893"/>
                  <a:gd name="connsiteY3" fmla="*/ 82062 h 422031"/>
                  <a:gd name="connsiteX4" fmla="*/ 1119554 w 2332893"/>
                  <a:gd name="connsiteY4" fmla="*/ 87923 h 422031"/>
                  <a:gd name="connsiteX5" fmla="*/ 1143000 w 2332893"/>
                  <a:gd name="connsiteY5" fmla="*/ 422031 h 422031"/>
                  <a:gd name="connsiteX6" fmla="*/ 1166447 w 2332893"/>
                  <a:gd name="connsiteY6" fmla="*/ 334108 h 422031"/>
                  <a:gd name="connsiteX7" fmla="*/ 2332893 w 2332893"/>
                  <a:gd name="connsiteY7" fmla="*/ 328246 h 422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32893" h="422031">
                    <a:moveTo>
                      <a:pt x="0" y="334108"/>
                    </a:moveTo>
                    <a:lnTo>
                      <a:pt x="926123" y="339970"/>
                    </a:lnTo>
                    <a:lnTo>
                      <a:pt x="973016" y="0"/>
                    </a:lnTo>
                    <a:lnTo>
                      <a:pt x="990600" y="82062"/>
                    </a:lnTo>
                    <a:lnTo>
                      <a:pt x="1119554" y="87923"/>
                    </a:lnTo>
                    <a:lnTo>
                      <a:pt x="1143000" y="422031"/>
                    </a:lnTo>
                    <a:lnTo>
                      <a:pt x="1166447" y="334108"/>
                    </a:lnTo>
                    <a:lnTo>
                      <a:pt x="2332893" y="328246"/>
                    </a:ln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59E00329-BA5F-A4DE-8942-4FC36E6D10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46581" y="6233953"/>
                <a:ext cx="224653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7" name="Rectangle 1086">
                <a:extLst>
                  <a:ext uri="{FF2B5EF4-FFF2-40B4-BE49-F238E27FC236}">
                    <a16:creationId xmlns:a16="http://schemas.microsoft.com/office/drawing/2014/main" id="{B66E570C-8C8D-C048-593D-2A4CE98E1C62}"/>
                  </a:ext>
                </a:extLst>
              </p:cNvPr>
              <p:cNvSpPr/>
              <p:nvPr/>
            </p:nvSpPr>
            <p:spPr>
              <a:xfrm>
                <a:off x="3092577" y="3640014"/>
                <a:ext cx="386603" cy="27442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A46F469A-F09A-D131-7095-53F31B8F8C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37242" y="4342729"/>
                <a:ext cx="224653" cy="0"/>
              </a:xfrm>
              <a:prstGeom prst="line">
                <a:avLst/>
              </a:prstGeom>
              <a:ln w="12700">
                <a:solidFill>
                  <a:srgbClr val="70AD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E942BA68-082E-B5D0-63E3-E52E644EF625}"/>
                  </a:ext>
                </a:extLst>
              </p:cNvPr>
              <p:cNvSpPr/>
              <p:nvPr/>
            </p:nvSpPr>
            <p:spPr>
              <a:xfrm>
                <a:off x="5674560" y="3590563"/>
                <a:ext cx="421209" cy="27706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915DC02A-7F1A-0EA2-09AA-EEB3EC25C7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3424" y="4728096"/>
              <a:ext cx="43933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20919DA2-406E-538F-911F-7151ADEC9E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273" y="5561801"/>
              <a:ext cx="94184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1FF1F0D1-580F-6FE0-1684-5859EA1CEF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8699" y="4481746"/>
              <a:ext cx="1228604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59DE37E9-98A9-B965-5393-38437A6F45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8234" y="5705890"/>
              <a:ext cx="819069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D5D1B564-A08A-CFFD-15B0-AB98714DA961}"/>
                </a:ext>
              </a:extLst>
            </p:cNvPr>
            <p:cNvSpPr/>
            <p:nvPr/>
          </p:nvSpPr>
          <p:spPr>
            <a:xfrm>
              <a:off x="3353670" y="5513594"/>
              <a:ext cx="110947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Una</a:t>
              </a:r>
              <a:r>
                <a:rPr kumimoji="0" lang="en-US" sz="9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</a:rPr>
                <a:t>ssisted</a:t>
              </a:r>
              <a:r>
                <a:rPr kumimoji="0" lang="en-US" sz="9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diastolic</a:t>
              </a:r>
              <a:endParaRPr kumimoji="0" lang="en-US" sz="90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Futura Medium" panose="020B0602020204020303" pitchFamily="34" charset="-79"/>
              </a:endParaRPr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B182B697-DB66-3217-6212-094F37B25602}"/>
                </a:ext>
              </a:extLst>
            </p:cNvPr>
            <p:cNvSpPr/>
            <p:nvPr/>
          </p:nvSpPr>
          <p:spPr>
            <a:xfrm>
              <a:off x="3348096" y="4553625"/>
              <a:ext cx="110947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Una</a:t>
              </a:r>
              <a:r>
                <a:rPr kumimoji="0" lang="en-US" sz="9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</a:rPr>
                <a:t>ssisted</a:t>
              </a:r>
              <a:r>
                <a:rPr kumimoji="0" lang="en-US" sz="9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systolic</a:t>
              </a:r>
              <a:endParaRPr kumimoji="0" lang="en-US" sz="90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Futura Medium" panose="020B0602020204020303" pitchFamily="34" charset="-79"/>
              </a:endParaRPr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EFAB84AD-797E-08A8-336C-646FBC0EBB57}"/>
                </a:ext>
              </a:extLst>
            </p:cNvPr>
            <p:cNvSpPr/>
            <p:nvPr/>
          </p:nvSpPr>
          <p:spPr>
            <a:xfrm>
              <a:off x="5034121" y="3578833"/>
              <a:ext cx="64206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N Condensed" pitchFamily="2" charset="0"/>
                </a:rPr>
                <a:t>UNA</a:t>
              </a:r>
              <a:r>
                <a:rPr kumimoji="0" lang="en-US" sz="9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DIN Condensed" pitchFamily="2" charset="0"/>
                </a:rPr>
                <a:t>SSISTED</a:t>
              </a:r>
              <a:endParaRPr kumimoji="0" lang="en-US" sz="900" i="0" u="none" strike="noStrike" kern="1200" cap="small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DIN Condensed" pitchFamily="2" charset="0"/>
                <a:cs typeface="Futura Medium" panose="020B0602020204020303" pitchFamily="34" charset="-79"/>
              </a:endParaRPr>
            </a:p>
          </p:txBody>
        </p: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1172EBF9-D962-2242-5111-781C11C0E94C}"/>
                </a:ext>
              </a:extLst>
            </p:cNvPr>
            <p:cNvCxnSpPr>
              <a:cxnSpLocks/>
            </p:cNvCxnSpPr>
            <p:nvPr/>
          </p:nvCxnSpPr>
          <p:spPr>
            <a:xfrm>
              <a:off x="3468029" y="3628187"/>
              <a:ext cx="754701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Arrow Connector 362">
              <a:extLst>
                <a:ext uri="{FF2B5EF4-FFF2-40B4-BE49-F238E27FC236}">
                  <a16:creationId xmlns:a16="http://schemas.microsoft.com/office/drawing/2014/main" id="{6BBE73AC-FBAA-3D3F-E2CB-B6A839782085}"/>
                </a:ext>
              </a:extLst>
            </p:cNvPr>
            <p:cNvCxnSpPr>
              <a:cxnSpLocks/>
            </p:cNvCxnSpPr>
            <p:nvPr/>
          </p:nvCxnSpPr>
          <p:spPr>
            <a:xfrm>
              <a:off x="4228306" y="3628187"/>
              <a:ext cx="808892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Arrow Connector 363">
              <a:extLst>
                <a:ext uri="{FF2B5EF4-FFF2-40B4-BE49-F238E27FC236}">
                  <a16:creationId xmlns:a16="http://schemas.microsoft.com/office/drawing/2014/main" id="{4BD700C6-64E2-6C1A-C187-590D4540FAAD}"/>
                </a:ext>
              </a:extLst>
            </p:cNvPr>
            <p:cNvCxnSpPr>
              <a:cxnSpLocks/>
            </p:cNvCxnSpPr>
            <p:nvPr/>
          </p:nvCxnSpPr>
          <p:spPr>
            <a:xfrm>
              <a:off x="5037198" y="3628187"/>
              <a:ext cx="634072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 w="sm" len="sm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A83F507B-82F2-A2B2-634C-2A4876C67809}"/>
                </a:ext>
              </a:extLst>
            </p:cNvPr>
            <p:cNvSpPr/>
            <p:nvPr/>
          </p:nvSpPr>
          <p:spPr>
            <a:xfrm>
              <a:off x="3548525" y="3578833"/>
              <a:ext cx="63654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N Condensed" pitchFamily="2" charset="0"/>
                </a:rPr>
                <a:t>UNA</a:t>
              </a:r>
              <a:r>
                <a:rPr kumimoji="0" lang="en-US" sz="9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DIN Condensed" pitchFamily="2" charset="0"/>
                </a:rPr>
                <a:t>SSISTED</a:t>
              </a:r>
              <a:endParaRPr kumimoji="0" lang="en-US" sz="900" i="0" u="none" strike="noStrike" kern="1200" cap="small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DIN Condensed" pitchFamily="2" charset="0"/>
                <a:cs typeface="Futura Medium" panose="020B0602020204020303" pitchFamily="34" charset="-79"/>
              </a:endParaRPr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41D645A2-83EC-7689-3081-DE2EA47C0CB2}"/>
                </a:ext>
              </a:extLst>
            </p:cNvPr>
            <p:cNvSpPr/>
            <p:nvPr/>
          </p:nvSpPr>
          <p:spPr>
            <a:xfrm>
              <a:off x="4377577" y="3578833"/>
              <a:ext cx="538407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schemeClr val="accent1"/>
                  </a:solidFill>
                  <a:latin typeface="DIN Condensed" pitchFamily="2" charset="0"/>
                </a:rPr>
                <a:t>ASSISTED</a:t>
              </a:r>
              <a:endParaRPr kumimoji="0" lang="en-US" sz="900" i="0" u="none" strike="noStrike" kern="1200" cap="sm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IN Condensed" pitchFamily="2" charset="0"/>
                <a:cs typeface="Futura Medium" panose="020B0602020204020303" pitchFamily="34" charset="-79"/>
              </a:endParaRPr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0BBE4052-827B-E954-EAC2-FA615C8DDAFD}"/>
                </a:ext>
              </a:extLst>
            </p:cNvPr>
            <p:cNvSpPr/>
            <p:nvPr/>
          </p:nvSpPr>
          <p:spPr>
            <a:xfrm rot="16200000">
              <a:off x="3175362" y="3980072"/>
              <a:ext cx="36440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schemeClr val="accent6"/>
                  </a:solidFill>
                  <a:latin typeface="DIN Condensed" pitchFamily="2" charset="0"/>
                </a:rPr>
                <a:t>EKG</a:t>
              </a:r>
              <a:endParaRPr kumimoji="0" lang="en-US" sz="900" i="0" u="none" strike="noStrike" kern="1200" cap="small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DIN Condensed" pitchFamily="2" charset="0"/>
                <a:cs typeface="Futura Medium" panose="020B0602020204020303" pitchFamily="34" charset="-79"/>
              </a:endParaRPr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97EFFEBA-40A1-73CE-4CFF-42270FA17B67}"/>
                </a:ext>
              </a:extLst>
            </p:cNvPr>
            <p:cNvSpPr/>
            <p:nvPr/>
          </p:nvSpPr>
          <p:spPr>
            <a:xfrm rot="16200000">
              <a:off x="2966259" y="4980379"/>
              <a:ext cx="782609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srgbClr val="C00000"/>
                  </a:solidFill>
                  <a:latin typeface="DIN Condensed" pitchFamily="2" charset="0"/>
                </a:rPr>
                <a:t>Aortic Pressure</a:t>
              </a:r>
              <a:endParaRPr kumimoji="0" lang="en-US" sz="900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IN Condensed" pitchFamily="2" charset="0"/>
                <a:cs typeface="Futura Medium" panose="020B0602020204020303" pitchFamily="34" charset="-79"/>
              </a:endParaRPr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C5437BB6-2206-CEBA-8AC1-B5E93359227D}"/>
                </a:ext>
              </a:extLst>
            </p:cNvPr>
            <p:cNvSpPr/>
            <p:nvPr/>
          </p:nvSpPr>
          <p:spPr>
            <a:xfrm rot="16200000">
              <a:off x="2907651" y="6069198"/>
              <a:ext cx="89982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  <a:latin typeface="DIN Condensed" pitchFamily="2" charset="0"/>
                </a:rPr>
                <a:t>Balloon Pressure</a:t>
              </a:r>
              <a:endParaRPr kumimoji="0" lang="en-US" sz="900" i="0" u="none" strike="noStrike" kern="1200" cap="small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DIN Condensed" pitchFamily="2" charset="0"/>
                <a:cs typeface="Futura Medium" panose="020B0602020204020303" pitchFamily="34" charset="-79"/>
              </a:endParaRP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7DF55D01-83BB-3AA1-C810-656C8FADD59B}"/>
                </a:ext>
              </a:extLst>
            </p:cNvPr>
            <p:cNvSpPr/>
            <p:nvPr/>
          </p:nvSpPr>
          <p:spPr>
            <a:xfrm>
              <a:off x="4578875" y="3696219"/>
              <a:ext cx="217308" cy="2934447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015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46B4595F-5D58-F308-D92B-3BD427932922}"/>
                </a:ext>
              </a:extLst>
            </p:cNvPr>
            <p:cNvSpPr/>
            <p:nvPr/>
          </p:nvSpPr>
          <p:spPr>
            <a:xfrm>
              <a:off x="4218043" y="6284442"/>
              <a:ext cx="6967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DIN Condensed" pitchFamily="2" charset="0"/>
                </a:rPr>
                <a:t>Balloon inflation</a:t>
              </a:r>
              <a:endParaRPr kumimoji="0" lang="en-US" sz="900" i="0" u="none" strike="noStrike" kern="1200" cap="small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DIN Condensed" pitchFamily="2" charset="0"/>
                <a:cs typeface="Futura Medium" panose="020B0602020204020303" pitchFamily="34" charset="-79"/>
              </a:endParaRPr>
            </a:p>
          </p:txBody>
        </p:sp>
        <p:cxnSp>
          <p:nvCxnSpPr>
            <p:cNvPr id="240" name="Straight Arrow Connector 239">
              <a:extLst>
                <a:ext uri="{FF2B5EF4-FFF2-40B4-BE49-F238E27FC236}">
                  <a16:creationId xmlns:a16="http://schemas.microsoft.com/office/drawing/2014/main" id="{263497B5-2756-7F4F-AB11-34E7C192906F}"/>
                </a:ext>
              </a:extLst>
            </p:cNvPr>
            <p:cNvCxnSpPr>
              <a:cxnSpLocks/>
            </p:cNvCxnSpPr>
            <p:nvPr/>
          </p:nvCxnSpPr>
          <p:spPr>
            <a:xfrm>
              <a:off x="3422796" y="6634527"/>
              <a:ext cx="2370263" cy="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Arrow Connector 399">
              <a:extLst>
                <a:ext uri="{FF2B5EF4-FFF2-40B4-BE49-F238E27FC236}">
                  <a16:creationId xmlns:a16="http://schemas.microsoft.com/office/drawing/2014/main" id="{ACFFDBD0-B30E-3389-DB05-86C4366600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2894" y="5761989"/>
              <a:ext cx="0" cy="872538"/>
            </a:xfrm>
            <a:prstGeom prst="straightConnector1">
              <a:avLst/>
            </a:prstGeom>
            <a:ln w="127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Arrow Connector 403">
              <a:extLst>
                <a:ext uri="{FF2B5EF4-FFF2-40B4-BE49-F238E27FC236}">
                  <a16:creationId xmlns:a16="http://schemas.microsoft.com/office/drawing/2014/main" id="{3F791CF5-119A-D0F8-A2F9-082C11A1FA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2796" y="4462779"/>
              <a:ext cx="0" cy="1270048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Arrow Connector 406">
              <a:extLst>
                <a:ext uri="{FF2B5EF4-FFF2-40B4-BE49-F238E27FC236}">
                  <a16:creationId xmlns:a16="http://schemas.microsoft.com/office/drawing/2014/main" id="{AE9D47F2-9356-23BD-0E95-AEAB17A057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2796" y="3740361"/>
              <a:ext cx="0" cy="695911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Rectangle 422">
              <a:extLst>
                <a:ext uri="{FF2B5EF4-FFF2-40B4-BE49-F238E27FC236}">
                  <a16:creationId xmlns:a16="http://schemas.microsoft.com/office/drawing/2014/main" id="{D23E2EA5-BF12-540F-40DA-1C6F3DE3630D}"/>
                </a:ext>
              </a:extLst>
            </p:cNvPr>
            <p:cNvSpPr/>
            <p:nvPr/>
          </p:nvSpPr>
          <p:spPr>
            <a:xfrm>
              <a:off x="4235424" y="6602934"/>
              <a:ext cx="89982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N Condensed" pitchFamily="2" charset="0"/>
                </a:rPr>
                <a:t>Time</a:t>
              </a:r>
              <a:endParaRPr kumimoji="0" lang="en-US" sz="900" i="0" u="none" strike="noStrike" kern="1200" cap="small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DIN Condensed" pitchFamily="2" charset="0"/>
                <a:cs typeface="Futura Medium" panose="020B0602020204020303" pitchFamily="34" charset="-79"/>
              </a:endParaRPr>
            </a:p>
          </p:txBody>
        </p:sp>
      </p:grpSp>
      <p:sp>
        <p:nvSpPr>
          <p:cNvPr id="429" name="Rectangle 428">
            <a:extLst>
              <a:ext uri="{FF2B5EF4-FFF2-40B4-BE49-F238E27FC236}">
                <a16:creationId xmlns:a16="http://schemas.microsoft.com/office/drawing/2014/main" id="{1B934312-7389-08D8-546A-0510FFF7281D}"/>
              </a:ext>
            </a:extLst>
          </p:cNvPr>
          <p:cNvSpPr/>
          <p:nvPr/>
        </p:nvSpPr>
        <p:spPr>
          <a:xfrm>
            <a:off x="4603335" y="4522012"/>
            <a:ext cx="1663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Augmented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diastolic </a:t>
            </a: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pressure is increased by balloon inflation</a:t>
            </a:r>
            <a:endParaRPr kumimoji="0" lang="en-US" sz="800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B2C9EBE5-8CA8-DCEE-5113-0BC117954641}"/>
              </a:ext>
            </a:extLst>
          </p:cNvPr>
          <p:cNvSpPr/>
          <p:nvPr/>
        </p:nvSpPr>
        <p:spPr>
          <a:xfrm>
            <a:off x="4798184" y="5749522"/>
            <a:ext cx="16520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Assisted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diastolic</a:t>
            </a: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pressure decreased by balloon deflation</a:t>
            </a:r>
            <a:endParaRPr kumimoji="0" lang="en-US" sz="8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A94DA5BE-A857-6A48-6EFF-13B7D69D9ED5}"/>
              </a:ext>
            </a:extLst>
          </p:cNvPr>
          <p:cNvSpPr/>
          <p:nvPr/>
        </p:nvSpPr>
        <p:spPr>
          <a:xfrm>
            <a:off x="6343825" y="4228254"/>
            <a:ext cx="93217" cy="185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Freeform 433">
            <a:extLst>
              <a:ext uri="{FF2B5EF4-FFF2-40B4-BE49-F238E27FC236}">
                <a16:creationId xmlns:a16="http://schemas.microsoft.com/office/drawing/2014/main" id="{F996F518-54ED-F343-2105-88033823B79B}"/>
              </a:ext>
            </a:extLst>
          </p:cNvPr>
          <p:cNvSpPr/>
          <p:nvPr/>
        </p:nvSpPr>
        <p:spPr>
          <a:xfrm>
            <a:off x="6740304" y="4443724"/>
            <a:ext cx="541804" cy="91636"/>
          </a:xfrm>
          <a:custGeom>
            <a:avLst/>
            <a:gdLst>
              <a:gd name="connsiteX0" fmla="*/ 0 w 2332893"/>
              <a:gd name="connsiteY0" fmla="*/ 334108 h 422031"/>
              <a:gd name="connsiteX1" fmla="*/ 926123 w 2332893"/>
              <a:gd name="connsiteY1" fmla="*/ 339970 h 422031"/>
              <a:gd name="connsiteX2" fmla="*/ 973016 w 2332893"/>
              <a:gd name="connsiteY2" fmla="*/ 0 h 422031"/>
              <a:gd name="connsiteX3" fmla="*/ 990600 w 2332893"/>
              <a:gd name="connsiteY3" fmla="*/ 82062 h 422031"/>
              <a:gd name="connsiteX4" fmla="*/ 1119554 w 2332893"/>
              <a:gd name="connsiteY4" fmla="*/ 87923 h 422031"/>
              <a:gd name="connsiteX5" fmla="*/ 1143000 w 2332893"/>
              <a:gd name="connsiteY5" fmla="*/ 422031 h 422031"/>
              <a:gd name="connsiteX6" fmla="*/ 1166447 w 2332893"/>
              <a:gd name="connsiteY6" fmla="*/ 334108 h 422031"/>
              <a:gd name="connsiteX7" fmla="*/ 2332893 w 2332893"/>
              <a:gd name="connsiteY7" fmla="*/ 328246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2893" h="422031">
                <a:moveTo>
                  <a:pt x="0" y="334108"/>
                </a:moveTo>
                <a:lnTo>
                  <a:pt x="926123" y="339970"/>
                </a:lnTo>
                <a:lnTo>
                  <a:pt x="973016" y="0"/>
                </a:lnTo>
                <a:lnTo>
                  <a:pt x="990600" y="82062"/>
                </a:lnTo>
                <a:lnTo>
                  <a:pt x="1119554" y="87923"/>
                </a:lnTo>
                <a:lnTo>
                  <a:pt x="1143000" y="422031"/>
                </a:lnTo>
                <a:lnTo>
                  <a:pt x="1166447" y="334108"/>
                </a:lnTo>
                <a:lnTo>
                  <a:pt x="2332893" y="328246"/>
                </a:lnTo>
              </a:path>
            </a:pathLst>
          </a:custGeom>
          <a:noFill/>
          <a:ln w="254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Freeform 279">
            <a:extLst>
              <a:ext uri="{FF2B5EF4-FFF2-40B4-BE49-F238E27FC236}">
                <a16:creationId xmlns:a16="http://schemas.microsoft.com/office/drawing/2014/main" id="{42355F4D-D5A7-8799-DEE1-4B53B4948878}"/>
              </a:ext>
            </a:extLst>
          </p:cNvPr>
          <p:cNvSpPr/>
          <p:nvPr/>
        </p:nvSpPr>
        <p:spPr>
          <a:xfrm>
            <a:off x="6924764" y="4312342"/>
            <a:ext cx="148036" cy="124778"/>
          </a:xfrm>
          <a:custGeom>
            <a:avLst/>
            <a:gdLst>
              <a:gd name="connsiteX0" fmla="*/ 0 w 914400"/>
              <a:gd name="connsiteY0" fmla="*/ 1046796 h 1202371"/>
              <a:gd name="connsiteX1" fmla="*/ 155575 w 914400"/>
              <a:gd name="connsiteY1" fmla="*/ 1056321 h 1202371"/>
              <a:gd name="connsiteX2" fmla="*/ 184150 w 914400"/>
              <a:gd name="connsiteY2" fmla="*/ 884871 h 1202371"/>
              <a:gd name="connsiteX3" fmla="*/ 234950 w 914400"/>
              <a:gd name="connsiteY3" fmla="*/ 497521 h 1202371"/>
              <a:gd name="connsiteX4" fmla="*/ 260350 w 914400"/>
              <a:gd name="connsiteY4" fmla="*/ 221296 h 1202371"/>
              <a:gd name="connsiteX5" fmla="*/ 301625 w 914400"/>
              <a:gd name="connsiteY5" fmla="*/ 338771 h 1202371"/>
              <a:gd name="connsiteX6" fmla="*/ 342900 w 914400"/>
              <a:gd name="connsiteY6" fmla="*/ 624521 h 1202371"/>
              <a:gd name="connsiteX7" fmla="*/ 346075 w 914400"/>
              <a:gd name="connsiteY7" fmla="*/ 481646 h 1202371"/>
              <a:gd name="connsiteX8" fmla="*/ 371475 w 914400"/>
              <a:gd name="connsiteY8" fmla="*/ 272096 h 1202371"/>
              <a:gd name="connsiteX9" fmla="*/ 412750 w 914400"/>
              <a:gd name="connsiteY9" fmla="*/ 5396 h 1202371"/>
              <a:gd name="connsiteX10" fmla="*/ 454025 w 914400"/>
              <a:gd name="connsiteY10" fmla="*/ 116521 h 1202371"/>
              <a:gd name="connsiteX11" fmla="*/ 501650 w 914400"/>
              <a:gd name="connsiteY11" fmla="*/ 392746 h 1202371"/>
              <a:gd name="connsiteX12" fmla="*/ 552450 w 914400"/>
              <a:gd name="connsiteY12" fmla="*/ 516571 h 1202371"/>
              <a:gd name="connsiteX13" fmla="*/ 568325 w 914400"/>
              <a:gd name="connsiteY13" fmla="*/ 751521 h 1202371"/>
              <a:gd name="connsiteX14" fmla="*/ 590550 w 914400"/>
              <a:gd name="connsiteY14" fmla="*/ 1005521 h 1202371"/>
              <a:gd name="connsiteX15" fmla="*/ 650875 w 914400"/>
              <a:gd name="connsiteY15" fmla="*/ 1126171 h 1202371"/>
              <a:gd name="connsiteX16" fmla="*/ 809625 w 914400"/>
              <a:gd name="connsiteY16" fmla="*/ 1183321 h 1202371"/>
              <a:gd name="connsiteX17" fmla="*/ 914400 w 914400"/>
              <a:gd name="connsiteY17" fmla="*/ 1202371 h 120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14400" h="1202371">
                <a:moveTo>
                  <a:pt x="0" y="1046796"/>
                </a:moveTo>
                <a:cubicBezTo>
                  <a:pt x="62441" y="1065052"/>
                  <a:pt x="124883" y="1083308"/>
                  <a:pt x="155575" y="1056321"/>
                </a:cubicBezTo>
                <a:cubicBezTo>
                  <a:pt x="186267" y="1029334"/>
                  <a:pt x="170921" y="978004"/>
                  <a:pt x="184150" y="884871"/>
                </a:cubicBezTo>
                <a:cubicBezTo>
                  <a:pt x="197379" y="791738"/>
                  <a:pt x="222250" y="608117"/>
                  <a:pt x="234950" y="497521"/>
                </a:cubicBezTo>
                <a:cubicBezTo>
                  <a:pt x="247650" y="386925"/>
                  <a:pt x="249238" y="247754"/>
                  <a:pt x="260350" y="221296"/>
                </a:cubicBezTo>
                <a:cubicBezTo>
                  <a:pt x="271463" y="194838"/>
                  <a:pt x="287867" y="271567"/>
                  <a:pt x="301625" y="338771"/>
                </a:cubicBezTo>
                <a:cubicBezTo>
                  <a:pt x="315383" y="405975"/>
                  <a:pt x="335492" y="600708"/>
                  <a:pt x="342900" y="624521"/>
                </a:cubicBezTo>
                <a:cubicBezTo>
                  <a:pt x="350308" y="648333"/>
                  <a:pt x="341313" y="540383"/>
                  <a:pt x="346075" y="481646"/>
                </a:cubicBezTo>
                <a:cubicBezTo>
                  <a:pt x="350838" y="422908"/>
                  <a:pt x="360363" y="351471"/>
                  <a:pt x="371475" y="272096"/>
                </a:cubicBezTo>
                <a:cubicBezTo>
                  <a:pt x="382587" y="192721"/>
                  <a:pt x="398992" y="31325"/>
                  <a:pt x="412750" y="5396"/>
                </a:cubicBezTo>
                <a:cubicBezTo>
                  <a:pt x="426508" y="-20533"/>
                  <a:pt x="439208" y="51963"/>
                  <a:pt x="454025" y="116521"/>
                </a:cubicBezTo>
                <a:cubicBezTo>
                  <a:pt x="468842" y="181079"/>
                  <a:pt x="485246" y="326071"/>
                  <a:pt x="501650" y="392746"/>
                </a:cubicBezTo>
                <a:cubicBezTo>
                  <a:pt x="518054" y="459421"/>
                  <a:pt x="541338" y="456775"/>
                  <a:pt x="552450" y="516571"/>
                </a:cubicBezTo>
                <a:cubicBezTo>
                  <a:pt x="563563" y="576367"/>
                  <a:pt x="561975" y="670029"/>
                  <a:pt x="568325" y="751521"/>
                </a:cubicBezTo>
                <a:cubicBezTo>
                  <a:pt x="574675" y="833013"/>
                  <a:pt x="576792" y="943079"/>
                  <a:pt x="590550" y="1005521"/>
                </a:cubicBezTo>
                <a:cubicBezTo>
                  <a:pt x="604308" y="1067963"/>
                  <a:pt x="614362" y="1096538"/>
                  <a:pt x="650875" y="1126171"/>
                </a:cubicBezTo>
                <a:cubicBezTo>
                  <a:pt x="687388" y="1155804"/>
                  <a:pt x="765704" y="1170621"/>
                  <a:pt x="809625" y="1183321"/>
                </a:cubicBezTo>
                <a:cubicBezTo>
                  <a:pt x="853546" y="1196021"/>
                  <a:pt x="883973" y="1199196"/>
                  <a:pt x="914400" y="1202371"/>
                </a:cubicBezTo>
              </a:path>
            </a:pathLst>
          </a:custGeom>
          <a:noFill/>
          <a:ln w="254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A6E1EF22-2899-1716-245F-9110CBAE8894}"/>
              </a:ext>
            </a:extLst>
          </p:cNvPr>
          <p:cNvGrpSpPr/>
          <p:nvPr/>
        </p:nvGrpSpPr>
        <p:grpSpPr>
          <a:xfrm>
            <a:off x="6978019" y="4188421"/>
            <a:ext cx="157194" cy="103354"/>
            <a:chOff x="6996369" y="3349826"/>
            <a:chExt cx="482532" cy="471584"/>
          </a:xfrm>
        </p:grpSpPr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21972F31-C541-C9E4-446A-980BF687BEE1}"/>
                </a:ext>
              </a:extLst>
            </p:cNvPr>
            <p:cNvCxnSpPr>
              <a:cxnSpLocks/>
            </p:cNvCxnSpPr>
            <p:nvPr/>
          </p:nvCxnSpPr>
          <p:spPr>
            <a:xfrm>
              <a:off x="6996369" y="3765261"/>
              <a:ext cx="163086" cy="0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1B2E8B14-F22E-458A-7EB8-1E1505C97011}"/>
                </a:ext>
              </a:extLst>
            </p:cNvPr>
            <p:cNvCxnSpPr>
              <a:cxnSpLocks/>
            </p:cNvCxnSpPr>
            <p:nvPr/>
          </p:nvCxnSpPr>
          <p:spPr>
            <a:xfrm>
              <a:off x="7225912" y="3768436"/>
              <a:ext cx="62202" cy="0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" name="Arc 439">
              <a:extLst>
                <a:ext uri="{FF2B5EF4-FFF2-40B4-BE49-F238E27FC236}">
                  <a16:creationId xmlns:a16="http://schemas.microsoft.com/office/drawing/2014/main" id="{F71878FC-A63F-3EFD-2EFC-1FEF7D6C0F80}"/>
                </a:ext>
              </a:extLst>
            </p:cNvPr>
            <p:cNvSpPr/>
            <p:nvPr/>
          </p:nvSpPr>
          <p:spPr>
            <a:xfrm>
              <a:off x="7159998" y="3745807"/>
              <a:ext cx="67645" cy="45719"/>
            </a:xfrm>
            <a:prstGeom prst="arc">
              <a:avLst>
                <a:gd name="adj1" fmla="val 11071024"/>
                <a:gd name="adj2" fmla="val 0"/>
              </a:avLst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376DF8AF-4E9A-FC76-82A5-6DE67306A677}"/>
                </a:ext>
              </a:extLst>
            </p:cNvPr>
            <p:cNvCxnSpPr>
              <a:cxnSpLocks/>
            </p:cNvCxnSpPr>
            <p:nvPr/>
          </p:nvCxnSpPr>
          <p:spPr>
            <a:xfrm>
              <a:off x="7281331" y="3763819"/>
              <a:ext cx="20289" cy="57591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6B0DB15C-C301-4205-C3FB-F816A80184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05120" y="3349826"/>
              <a:ext cx="9801" cy="471584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6556DBE9-7EBB-7BAE-6909-9F86552186F1}"/>
                </a:ext>
              </a:extLst>
            </p:cNvPr>
            <p:cNvCxnSpPr>
              <a:cxnSpLocks/>
            </p:cNvCxnSpPr>
            <p:nvPr/>
          </p:nvCxnSpPr>
          <p:spPr>
            <a:xfrm>
              <a:off x="7318626" y="3349826"/>
              <a:ext cx="18243" cy="459374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A1EFE24A-211F-4B2B-72A5-A9AA01E86904}"/>
                </a:ext>
              </a:extLst>
            </p:cNvPr>
            <p:cNvCxnSpPr>
              <a:cxnSpLocks/>
            </p:cNvCxnSpPr>
            <p:nvPr/>
          </p:nvCxnSpPr>
          <p:spPr>
            <a:xfrm>
              <a:off x="7348872" y="3768437"/>
              <a:ext cx="62202" cy="0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0B193647-9F58-44FA-8145-2C1E14FB10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6172" y="3763819"/>
              <a:ext cx="12700" cy="43006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1D763E53-6805-4304-CEDC-E1FCBE6B21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8134" y="3730050"/>
              <a:ext cx="35842" cy="38387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E520EDC7-7CB0-7D2C-2C33-6E4A4ED551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43059" y="3733225"/>
              <a:ext cx="35842" cy="38387"/>
            </a:xfrm>
            <a:prstGeom prst="line">
              <a:avLst/>
            </a:prstGeom>
            <a:ln w="254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8" name="Rectangle 447">
            <a:extLst>
              <a:ext uri="{FF2B5EF4-FFF2-40B4-BE49-F238E27FC236}">
                <a16:creationId xmlns:a16="http://schemas.microsoft.com/office/drawing/2014/main" id="{A918B7F3-51D4-A510-4787-174CCD649651}"/>
              </a:ext>
            </a:extLst>
          </p:cNvPr>
          <p:cNvSpPr/>
          <p:nvPr/>
        </p:nvSpPr>
        <p:spPr>
          <a:xfrm>
            <a:off x="7079971" y="4180925"/>
            <a:ext cx="208143" cy="371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Freeform 430">
            <a:extLst>
              <a:ext uri="{FF2B5EF4-FFF2-40B4-BE49-F238E27FC236}">
                <a16:creationId xmlns:a16="http://schemas.microsoft.com/office/drawing/2014/main" id="{3A0872FC-04C5-96B5-D124-8B8FD05B13C2}"/>
              </a:ext>
            </a:extLst>
          </p:cNvPr>
          <p:cNvSpPr/>
          <p:nvPr/>
        </p:nvSpPr>
        <p:spPr>
          <a:xfrm>
            <a:off x="6421167" y="4129680"/>
            <a:ext cx="667222" cy="506892"/>
          </a:xfrm>
          <a:custGeom>
            <a:avLst/>
            <a:gdLst>
              <a:gd name="connsiteX0" fmla="*/ 38420 w 667222"/>
              <a:gd name="connsiteY0" fmla="*/ 40559 h 506892"/>
              <a:gd name="connsiteX1" fmla="*/ 38420 w 667222"/>
              <a:gd name="connsiteY1" fmla="*/ 455659 h 506892"/>
              <a:gd name="connsiteX2" fmla="*/ 633589 w 667222"/>
              <a:gd name="connsiteY2" fmla="*/ 455659 h 506892"/>
              <a:gd name="connsiteX3" fmla="*/ 633589 w 667222"/>
              <a:gd name="connsiteY3" fmla="*/ 40559 h 506892"/>
              <a:gd name="connsiteX4" fmla="*/ 0 w 667222"/>
              <a:gd name="connsiteY4" fmla="*/ 0 h 506892"/>
              <a:gd name="connsiteX5" fmla="*/ 667222 w 667222"/>
              <a:gd name="connsiteY5" fmla="*/ 0 h 506892"/>
              <a:gd name="connsiteX6" fmla="*/ 667222 w 667222"/>
              <a:gd name="connsiteY6" fmla="*/ 506892 h 506892"/>
              <a:gd name="connsiteX7" fmla="*/ 0 w 667222"/>
              <a:gd name="connsiteY7" fmla="*/ 506892 h 50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7222" h="506892">
                <a:moveTo>
                  <a:pt x="38420" y="40559"/>
                </a:moveTo>
                <a:lnTo>
                  <a:pt x="38420" y="455659"/>
                </a:lnTo>
                <a:lnTo>
                  <a:pt x="633589" y="455659"/>
                </a:lnTo>
                <a:lnTo>
                  <a:pt x="633589" y="40559"/>
                </a:lnTo>
                <a:close/>
                <a:moveTo>
                  <a:pt x="0" y="0"/>
                </a:moveTo>
                <a:lnTo>
                  <a:pt x="667222" y="0"/>
                </a:lnTo>
                <a:lnTo>
                  <a:pt x="667222" y="506892"/>
                </a:lnTo>
                <a:lnTo>
                  <a:pt x="0" y="506892"/>
                </a:lnTo>
                <a:close/>
              </a:path>
            </a:pathLst>
          </a:custGeom>
          <a:solidFill>
            <a:srgbClr val="CAC9C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C15183EE-87B9-E517-254A-BBB4025A2477}"/>
              </a:ext>
            </a:extLst>
          </p:cNvPr>
          <p:cNvSpPr/>
          <p:nvPr/>
        </p:nvSpPr>
        <p:spPr>
          <a:xfrm>
            <a:off x="5678055" y="3578775"/>
            <a:ext cx="17221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The controller unit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rapidly inflates the intra-aortic balloon 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just after aortic valve closure</a:t>
            </a:r>
            <a:endParaRPr kumimoji="0" lang="en-US" sz="9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450" name="Freeform 140">
            <a:extLst>
              <a:ext uri="{FF2B5EF4-FFF2-40B4-BE49-F238E27FC236}">
                <a16:creationId xmlns:a16="http://schemas.microsoft.com/office/drawing/2014/main" id="{0C3CF873-7BD5-2852-FF37-23FA8D7E876F}"/>
              </a:ext>
            </a:extLst>
          </p:cNvPr>
          <p:cNvSpPr/>
          <p:nvPr/>
        </p:nvSpPr>
        <p:spPr>
          <a:xfrm rot="10800000" flipV="1">
            <a:off x="6083516" y="4096454"/>
            <a:ext cx="269029" cy="286277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4DA75EB-3871-EE54-C51B-46504B1C5FB8}"/>
              </a:ext>
            </a:extLst>
          </p:cNvPr>
          <p:cNvCxnSpPr>
            <a:cxnSpLocks/>
          </p:cNvCxnSpPr>
          <p:nvPr/>
        </p:nvCxnSpPr>
        <p:spPr>
          <a:xfrm flipV="1">
            <a:off x="7289374" y="3999122"/>
            <a:ext cx="0" cy="1382075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" name="Freeform 140">
            <a:extLst>
              <a:ext uri="{FF2B5EF4-FFF2-40B4-BE49-F238E27FC236}">
                <a16:creationId xmlns:a16="http://schemas.microsoft.com/office/drawing/2014/main" id="{DC8C64FA-B511-C38F-E1CC-854A253DC1C3}"/>
              </a:ext>
            </a:extLst>
          </p:cNvPr>
          <p:cNvSpPr/>
          <p:nvPr/>
        </p:nvSpPr>
        <p:spPr>
          <a:xfrm rot="15607559" flipV="1">
            <a:off x="7519755" y="2481368"/>
            <a:ext cx="321289" cy="430861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4B5C0134-7123-C066-1AD2-41E30E71C825}"/>
              </a:ext>
            </a:extLst>
          </p:cNvPr>
          <p:cNvSpPr/>
          <p:nvPr/>
        </p:nvSpPr>
        <p:spPr>
          <a:xfrm>
            <a:off x="8151791" y="1131160"/>
            <a:ext cx="1083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 25-50 ml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aortic balloon 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fills 85-90% of the thoracic aorta</a:t>
            </a:r>
            <a:endParaRPr kumimoji="0" lang="en-US" sz="9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7F503859-CD56-068A-5522-1F1C7725BB93}"/>
              </a:ext>
            </a:extLst>
          </p:cNvPr>
          <p:cNvSpPr txBox="1"/>
          <p:nvPr/>
        </p:nvSpPr>
        <p:spPr>
          <a:xfrm>
            <a:off x="-49236" y="377443"/>
            <a:ext cx="41438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8"/>
              </a:rPr>
              <a:t>Intra-aortic balloon counter-pulsation </a:t>
            </a:r>
            <a:r>
              <a:rPr lang="en-US" sz="900" dirty="0"/>
              <a:t>is a method of invasive hemodynamic support. A catheter is placed through an arterial sheath and advanced into the thoracic aorta. A gas filled balloon at the end of the catheter inflates in sync with the cardiac cycle:</a:t>
            </a:r>
          </a:p>
          <a:p>
            <a:r>
              <a:rPr lang="en-US" sz="900" b="1" dirty="0"/>
              <a:t>· </a:t>
            </a:r>
            <a:r>
              <a:rPr lang="en-US" sz="900" dirty="0"/>
              <a:t>Balloon</a:t>
            </a:r>
            <a:r>
              <a:rPr lang="en-US" sz="900" b="1" dirty="0"/>
              <a:t> </a:t>
            </a:r>
            <a:r>
              <a:rPr lang="en-US" sz="900" b="1" i="1" dirty="0"/>
              <a:t>inflates</a:t>
            </a:r>
            <a:r>
              <a:rPr lang="en-US" sz="900" dirty="0"/>
              <a:t> in diastole </a:t>
            </a:r>
            <a:r>
              <a:rPr lang="en-US" sz="900" dirty="0">
                <a:sym typeface="Wingdings" pitchFamily="2" charset="2"/>
              </a:rPr>
              <a:t> </a:t>
            </a:r>
            <a:r>
              <a:rPr lang="en-US" sz="900" b="1" i="1" dirty="0">
                <a:sym typeface="Wingdings" pitchFamily="2" charset="2"/>
              </a:rPr>
              <a:t>increases</a:t>
            </a:r>
            <a:r>
              <a:rPr lang="en-US" sz="900" dirty="0">
                <a:sym typeface="Wingdings" pitchFamily="2" charset="2"/>
              </a:rPr>
              <a:t> coronary perfusion</a:t>
            </a:r>
          </a:p>
          <a:p>
            <a:r>
              <a:rPr lang="en-US" sz="900" b="1" dirty="0"/>
              <a:t>· </a:t>
            </a:r>
            <a:r>
              <a:rPr lang="en-US" sz="900" dirty="0"/>
              <a:t>Balloon </a:t>
            </a:r>
            <a:r>
              <a:rPr lang="en-US" sz="900" b="1" i="1" dirty="0">
                <a:sym typeface="Wingdings" pitchFamily="2" charset="2"/>
              </a:rPr>
              <a:t>deflates</a:t>
            </a:r>
            <a:r>
              <a:rPr lang="en-US" sz="900" dirty="0">
                <a:sym typeface="Wingdings" pitchFamily="2" charset="2"/>
              </a:rPr>
              <a:t> in systole  </a:t>
            </a:r>
            <a:r>
              <a:rPr lang="en-US" sz="900" b="1" i="1" dirty="0">
                <a:sym typeface="Wingdings" pitchFamily="2" charset="2"/>
              </a:rPr>
              <a:t>decreases</a:t>
            </a:r>
            <a:r>
              <a:rPr lang="en-US" sz="900" dirty="0">
                <a:sym typeface="Wingdings" pitchFamily="2" charset="2"/>
              </a:rPr>
              <a:t> afterload &amp; </a:t>
            </a:r>
            <a:r>
              <a:rPr lang="en-US" sz="900" b="1" i="1" dirty="0">
                <a:sym typeface="Wingdings" pitchFamily="2" charset="2"/>
              </a:rPr>
              <a:t>increases</a:t>
            </a:r>
            <a:r>
              <a:rPr lang="en-US" sz="900" dirty="0">
                <a:sym typeface="Wingdings" pitchFamily="2" charset="2"/>
              </a:rPr>
              <a:t> LV stroke volume (SV)</a:t>
            </a:r>
          </a:p>
          <a:p>
            <a:r>
              <a:rPr lang="en-US" sz="900" dirty="0">
                <a:sym typeface="Wingdings" pitchFamily="2" charset="2"/>
              </a:rPr>
              <a:t>The thick-walled LV is only perfused by the coronaries during diastole. By increasing diastolic pressure, the IABP improves coronary artery perfusion.</a:t>
            </a:r>
          </a:p>
          <a:p>
            <a:endParaRPr lang="en-US" sz="200" dirty="0"/>
          </a:p>
          <a:p>
            <a:r>
              <a:rPr lang="en-US" sz="900" dirty="0"/>
              <a:t>Intra-aortic balloon pumps (IABP) can be used to support people in </a:t>
            </a:r>
            <a:r>
              <a:rPr lang="en-US" sz="900" b="1" i="1" dirty="0"/>
              <a:t>cardiogenic shock</a:t>
            </a:r>
            <a:r>
              <a:rPr lang="en-US" sz="900" dirty="0"/>
              <a:t>, those </a:t>
            </a:r>
            <a:r>
              <a:rPr lang="en-US" sz="900" b="1" i="1" dirty="0"/>
              <a:t>undergoing revascularization</a:t>
            </a:r>
            <a:r>
              <a:rPr lang="en-US" sz="900" dirty="0"/>
              <a:t>, or </a:t>
            </a:r>
            <a:r>
              <a:rPr lang="en-US" sz="900" b="1" i="1" dirty="0"/>
              <a:t>as a bridge to to intervention </a:t>
            </a:r>
            <a:r>
              <a:rPr lang="en-US" sz="900" dirty="0"/>
              <a:t>or for </a:t>
            </a:r>
            <a:r>
              <a:rPr lang="en-US" sz="900" b="1" i="1" dirty="0"/>
              <a:t>interfacility transport</a:t>
            </a:r>
            <a:r>
              <a:rPr lang="en-US" sz="900" dirty="0"/>
              <a:t>. </a:t>
            </a:r>
            <a:r>
              <a:rPr lang="en-US" sz="900" spc="-20" dirty="0"/>
              <a:t>It can also be used as an </a:t>
            </a:r>
            <a:r>
              <a:rPr lang="en-US" sz="900" b="1" i="1" spc="-20" dirty="0">
                <a:hlinkClick r:id="rId9"/>
              </a:rPr>
              <a:t>LV vent in patients receiving VA ECMO</a:t>
            </a:r>
            <a:r>
              <a:rPr lang="en-US" sz="900" spc="-20" dirty="0"/>
              <a:t>.</a:t>
            </a:r>
          </a:p>
          <a:p>
            <a:endParaRPr lang="en-US" sz="200" dirty="0"/>
          </a:p>
          <a:p>
            <a:r>
              <a:rPr lang="en-US" sz="900" dirty="0"/>
              <a:t>While </a:t>
            </a:r>
            <a:r>
              <a:rPr lang="en-US" sz="900" dirty="0" err="1"/>
              <a:t>ithas</a:t>
            </a:r>
            <a:r>
              <a:rPr lang="en-US" sz="900" dirty="0"/>
              <a:t> salubrious </a:t>
            </a:r>
            <a:r>
              <a:rPr lang="en-US" sz="900" dirty="0">
                <a:hlinkClick r:id="rId10"/>
              </a:rPr>
              <a:t>hemodynamic effects</a:t>
            </a:r>
            <a:r>
              <a:rPr lang="en-US" sz="900" dirty="0"/>
              <a:t>, neither </a:t>
            </a:r>
            <a:r>
              <a:rPr lang="en-US" sz="900" dirty="0">
                <a:hlinkClick r:id="rId11"/>
              </a:rPr>
              <a:t>RCTs</a:t>
            </a:r>
            <a:r>
              <a:rPr lang="en-US" sz="900" dirty="0"/>
              <a:t> nor </a:t>
            </a:r>
            <a:r>
              <a:rPr lang="en-US" sz="900" dirty="0">
                <a:hlinkClick r:id="rId12"/>
              </a:rPr>
              <a:t>meta-analysis</a:t>
            </a:r>
            <a:r>
              <a:rPr lang="en-US" sz="900" dirty="0"/>
              <a:t> has found a survival benefit to IABP use in people with cardiogenic shock.</a:t>
            </a:r>
          </a:p>
        </p:txBody>
      </p:sp>
      <p:cxnSp>
        <p:nvCxnSpPr>
          <p:cNvPr id="485" name="Straight Connector 484">
            <a:extLst>
              <a:ext uri="{FF2B5EF4-FFF2-40B4-BE49-F238E27FC236}">
                <a16:creationId xmlns:a16="http://schemas.microsoft.com/office/drawing/2014/main" id="{0BCCF5E8-B8E3-5D43-87C9-7D0539D595DF}"/>
              </a:ext>
            </a:extLst>
          </p:cNvPr>
          <p:cNvCxnSpPr>
            <a:cxnSpLocks/>
          </p:cNvCxnSpPr>
          <p:nvPr/>
        </p:nvCxnSpPr>
        <p:spPr>
          <a:xfrm flipH="1">
            <a:off x="4915870" y="4951096"/>
            <a:ext cx="871773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" name="Rectangle 551">
            <a:extLst>
              <a:ext uri="{FF2B5EF4-FFF2-40B4-BE49-F238E27FC236}">
                <a16:creationId xmlns:a16="http://schemas.microsoft.com/office/drawing/2014/main" id="{0E3E5BCC-14E9-0036-7601-C263ED73482D}"/>
              </a:ext>
            </a:extLst>
          </p:cNvPr>
          <p:cNvSpPr/>
          <p:nvPr/>
        </p:nvSpPr>
        <p:spPr>
          <a:xfrm>
            <a:off x="5177032" y="4901075"/>
            <a:ext cx="1109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Assisted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systolic</a:t>
            </a: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pressure is decreased</a:t>
            </a:r>
            <a:endParaRPr kumimoji="0" lang="en-US" sz="8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582" name="Rectangle 581">
            <a:extLst>
              <a:ext uri="{FF2B5EF4-FFF2-40B4-BE49-F238E27FC236}">
                <a16:creationId xmlns:a16="http://schemas.microsoft.com/office/drawing/2014/main" id="{0984F842-E168-8E00-2471-2F69017A61CA}"/>
              </a:ext>
            </a:extLst>
          </p:cNvPr>
          <p:cNvSpPr/>
          <p:nvPr/>
        </p:nvSpPr>
        <p:spPr>
          <a:xfrm>
            <a:off x="-48662" y="257562"/>
            <a:ext cx="7713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PRINCIPLE:</a:t>
            </a:r>
          </a:p>
        </p:txBody>
      </p:sp>
      <p:grpSp>
        <p:nvGrpSpPr>
          <p:cNvPr id="577" name="Group 576">
            <a:extLst>
              <a:ext uri="{FF2B5EF4-FFF2-40B4-BE49-F238E27FC236}">
                <a16:creationId xmlns:a16="http://schemas.microsoft.com/office/drawing/2014/main" id="{939F2FCE-D393-156F-0D5C-CCF8AB2D519F}"/>
              </a:ext>
            </a:extLst>
          </p:cNvPr>
          <p:cNvGrpSpPr/>
          <p:nvPr/>
        </p:nvGrpSpPr>
        <p:grpSpPr>
          <a:xfrm>
            <a:off x="3946325" y="403729"/>
            <a:ext cx="2548732" cy="2036238"/>
            <a:chOff x="3944358" y="403729"/>
            <a:chExt cx="2363127" cy="1849295"/>
          </a:xfrm>
        </p:grpSpPr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32CD64CC-31DC-0EA0-163A-ABA864286906}"/>
                </a:ext>
              </a:extLst>
            </p:cNvPr>
            <p:cNvGrpSpPr/>
            <p:nvPr/>
          </p:nvGrpSpPr>
          <p:grpSpPr>
            <a:xfrm>
              <a:off x="3996426" y="403729"/>
              <a:ext cx="2311059" cy="1849295"/>
              <a:chOff x="3046693" y="463200"/>
              <a:chExt cx="1813698" cy="1377755"/>
            </a:xfrm>
          </p:grpSpPr>
          <p:sp>
            <p:nvSpPr>
              <p:cNvPr id="559" name="TextBox 558">
                <a:extLst>
                  <a:ext uri="{FF2B5EF4-FFF2-40B4-BE49-F238E27FC236}">
                    <a16:creationId xmlns:a16="http://schemas.microsoft.com/office/drawing/2014/main" id="{363EE3E4-2B94-C366-7FF7-BA505D1DE55B}"/>
                  </a:ext>
                </a:extLst>
              </p:cNvPr>
              <p:cNvSpPr txBox="1"/>
              <p:nvPr/>
            </p:nvSpPr>
            <p:spPr>
              <a:xfrm>
                <a:off x="4346205" y="865808"/>
                <a:ext cx="514186" cy="275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DIN Condensed" pitchFamily="2" charset="0"/>
                  </a:rPr>
                  <a:t>AORTIC </a:t>
                </a:r>
              </a:p>
              <a:p>
                <a:r>
                  <a:rPr lang="en-US" sz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DIN Condensed" pitchFamily="2" charset="0"/>
                  </a:rPr>
                  <a:t> VALVE   </a:t>
                </a:r>
              </a:p>
              <a:p>
                <a:r>
                  <a:rPr lang="en-US" sz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DIN Condensed" pitchFamily="2" charset="0"/>
                  </a:rPr>
                  <a:t>  OPENS</a:t>
                </a:r>
              </a:p>
            </p:txBody>
          </p:sp>
          <p:grpSp>
            <p:nvGrpSpPr>
              <p:cNvPr id="474" name="Group 473">
                <a:extLst>
                  <a:ext uri="{FF2B5EF4-FFF2-40B4-BE49-F238E27FC236}">
                    <a16:creationId xmlns:a16="http://schemas.microsoft.com/office/drawing/2014/main" id="{56F84CDF-3CFE-9098-DE4A-6DE50ED890C1}"/>
                  </a:ext>
                </a:extLst>
              </p:cNvPr>
              <p:cNvGrpSpPr/>
              <p:nvPr/>
            </p:nvGrpSpPr>
            <p:grpSpPr>
              <a:xfrm>
                <a:off x="3046693" y="463200"/>
                <a:ext cx="1648524" cy="1377755"/>
                <a:chOff x="3046693" y="463200"/>
                <a:chExt cx="1648524" cy="1377755"/>
              </a:xfrm>
            </p:grpSpPr>
            <p:cxnSp>
              <p:nvCxnSpPr>
                <p:cNvPr id="460" name="Straight Arrow Connector 459">
                  <a:extLst>
                    <a:ext uri="{FF2B5EF4-FFF2-40B4-BE49-F238E27FC236}">
                      <a16:creationId xmlns:a16="http://schemas.microsoft.com/office/drawing/2014/main" id="{DC3A7D52-6C2B-8A80-DB59-6E3ED07611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90446" y="1715514"/>
                  <a:ext cx="1504771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1" name="Rectangle 460">
                  <a:extLst>
                    <a:ext uri="{FF2B5EF4-FFF2-40B4-BE49-F238E27FC236}">
                      <a16:creationId xmlns:a16="http://schemas.microsoft.com/office/drawing/2014/main" id="{F9B87CC9-A444-73A1-8E95-B39D8228D5BC}"/>
                    </a:ext>
                  </a:extLst>
                </p:cNvPr>
                <p:cNvSpPr/>
                <p:nvPr/>
              </p:nvSpPr>
              <p:spPr>
                <a:xfrm>
                  <a:off x="3458328" y="1703376"/>
                  <a:ext cx="899826" cy="1375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DIN Condensed" pitchFamily="2" charset="0"/>
                    </a:rPr>
                    <a:t>LV volume</a:t>
                  </a:r>
                  <a:endParaRPr kumimoji="0" lang="en-US" sz="600" i="0" u="none" strike="noStrike" kern="1200" cap="small" spc="0" normalizeH="0" baseline="0" noProof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DIN Condensed" pitchFamily="2" charset="0"/>
                    <a:cs typeface="Futura Medium" panose="020B0602020204020303" pitchFamily="34" charset="-79"/>
                  </a:endParaRPr>
                </a:p>
              </p:txBody>
            </p:sp>
            <p:cxnSp>
              <p:nvCxnSpPr>
                <p:cNvPr id="463" name="Straight Arrow Connector 462">
                  <a:extLst>
                    <a:ext uri="{FF2B5EF4-FFF2-40B4-BE49-F238E27FC236}">
                      <a16:creationId xmlns:a16="http://schemas.microsoft.com/office/drawing/2014/main" id="{AEF6DFCC-C527-FB7B-8B90-B2D47C8A1B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90446" y="519631"/>
                  <a:ext cx="0" cy="1195883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5F02A727-7BEA-F0C0-1E8D-4CE790F81DCB}"/>
                    </a:ext>
                  </a:extLst>
                </p:cNvPr>
                <p:cNvSpPr/>
                <p:nvPr/>
              </p:nvSpPr>
              <p:spPr>
                <a:xfrm rot="16200000">
                  <a:off x="2640282" y="1052213"/>
                  <a:ext cx="957745" cy="1449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DIN Condensed" pitchFamily="2" charset="0"/>
                    </a:rPr>
                    <a:t>LV pressure</a:t>
                  </a:r>
                  <a:endParaRPr kumimoji="0" lang="en-US" sz="600" i="0" u="none" strike="noStrike" kern="1200" cap="small" spc="0" normalizeH="0" baseline="0" noProof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DIN Condensed" pitchFamily="2" charset="0"/>
                    <a:cs typeface="Futura Medium" panose="020B0602020204020303" pitchFamily="34" charset="-79"/>
                  </a:endParaRPr>
                </a:p>
              </p:txBody>
            </p:sp>
            <p:sp>
              <p:nvSpPr>
                <p:cNvPr id="296" name="Freeform 295">
                  <a:extLst>
                    <a:ext uri="{FF2B5EF4-FFF2-40B4-BE49-F238E27FC236}">
                      <a16:creationId xmlns:a16="http://schemas.microsoft.com/office/drawing/2014/main" id="{183B4A4B-203D-B82E-EA80-72F7D1BEB9A2}"/>
                    </a:ext>
                  </a:extLst>
                </p:cNvPr>
                <p:cNvSpPr/>
                <p:nvPr/>
              </p:nvSpPr>
              <p:spPr>
                <a:xfrm>
                  <a:off x="3278019" y="1309992"/>
                  <a:ext cx="1225685" cy="402076"/>
                </a:xfrm>
                <a:custGeom>
                  <a:avLst/>
                  <a:gdLst>
                    <a:gd name="connsiteX0" fmla="*/ 0 w 1225685"/>
                    <a:gd name="connsiteY0" fmla="*/ 402076 h 402076"/>
                    <a:gd name="connsiteX1" fmla="*/ 343710 w 1225685"/>
                    <a:gd name="connsiteY1" fmla="*/ 389106 h 402076"/>
                    <a:gd name="connsiteX2" fmla="*/ 765242 w 1225685"/>
                    <a:gd name="connsiteY2" fmla="*/ 350195 h 402076"/>
                    <a:gd name="connsiteX3" fmla="*/ 1011676 w 1225685"/>
                    <a:gd name="connsiteY3" fmla="*/ 233463 h 402076"/>
                    <a:gd name="connsiteX4" fmla="*/ 1225685 w 1225685"/>
                    <a:gd name="connsiteY4" fmla="*/ 0 h 40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685" h="402076">
                      <a:moveTo>
                        <a:pt x="0" y="402076"/>
                      </a:moveTo>
                      <a:cubicBezTo>
                        <a:pt x="108085" y="399914"/>
                        <a:pt x="216170" y="397753"/>
                        <a:pt x="343710" y="389106"/>
                      </a:cubicBezTo>
                      <a:cubicBezTo>
                        <a:pt x="471250" y="380459"/>
                        <a:pt x="653914" y="376135"/>
                        <a:pt x="765242" y="350195"/>
                      </a:cubicBezTo>
                      <a:cubicBezTo>
                        <a:pt x="876570" y="324255"/>
                        <a:pt x="934936" y="291829"/>
                        <a:pt x="1011676" y="233463"/>
                      </a:cubicBezTo>
                      <a:cubicBezTo>
                        <a:pt x="1088417" y="175097"/>
                        <a:pt x="1157051" y="87548"/>
                        <a:pt x="1225685" y="0"/>
                      </a:cubicBezTo>
                    </a:path>
                  </a:pathLst>
                </a:custGeom>
                <a:no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298" name="Straight Connector 297">
                  <a:extLst>
                    <a:ext uri="{FF2B5EF4-FFF2-40B4-BE49-F238E27FC236}">
                      <a16:creationId xmlns:a16="http://schemas.microsoft.com/office/drawing/2014/main" id="{14ACF9CE-620F-67B5-03E6-2B8364C392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90446" y="478209"/>
                  <a:ext cx="1275119" cy="1226050"/>
                </a:xfrm>
                <a:prstGeom prst="line">
                  <a:avLst/>
                </a:prstGeom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7" name="Freeform 306">
                  <a:extLst>
                    <a:ext uri="{FF2B5EF4-FFF2-40B4-BE49-F238E27FC236}">
                      <a16:creationId xmlns:a16="http://schemas.microsoft.com/office/drawing/2014/main" id="{4AF9AEE2-8676-0D61-B838-179ADC9AD4CF}"/>
                    </a:ext>
                  </a:extLst>
                </p:cNvPr>
                <p:cNvSpPr/>
                <p:nvPr/>
              </p:nvSpPr>
              <p:spPr>
                <a:xfrm>
                  <a:off x="4083588" y="796478"/>
                  <a:ext cx="333436" cy="712649"/>
                </a:xfrm>
                <a:custGeom>
                  <a:avLst/>
                  <a:gdLst>
                    <a:gd name="connsiteX0" fmla="*/ 242 w 266211"/>
                    <a:gd name="connsiteY0" fmla="*/ 337155 h 681057"/>
                    <a:gd name="connsiteX1" fmla="*/ 9767 w 266211"/>
                    <a:gd name="connsiteY1" fmla="*/ 587980 h 681057"/>
                    <a:gd name="connsiteX2" fmla="*/ 60567 w 266211"/>
                    <a:gd name="connsiteY2" fmla="*/ 670530 h 681057"/>
                    <a:gd name="connsiteX3" fmla="*/ 174867 w 266211"/>
                    <a:gd name="connsiteY3" fmla="*/ 673705 h 681057"/>
                    <a:gd name="connsiteX4" fmla="*/ 251067 w 266211"/>
                    <a:gd name="connsiteY4" fmla="*/ 613380 h 681057"/>
                    <a:gd name="connsiteX5" fmla="*/ 263767 w 266211"/>
                    <a:gd name="connsiteY5" fmla="*/ 527655 h 681057"/>
                    <a:gd name="connsiteX6" fmla="*/ 263767 w 266211"/>
                    <a:gd name="connsiteY6" fmla="*/ 270480 h 681057"/>
                    <a:gd name="connsiteX7" fmla="*/ 238367 w 266211"/>
                    <a:gd name="connsiteY7" fmla="*/ 111730 h 681057"/>
                    <a:gd name="connsiteX8" fmla="*/ 165342 w 266211"/>
                    <a:gd name="connsiteY8" fmla="*/ 29180 h 681057"/>
                    <a:gd name="connsiteX9" fmla="*/ 73267 w 266211"/>
                    <a:gd name="connsiteY9" fmla="*/ 605 h 681057"/>
                    <a:gd name="connsiteX10" fmla="*/ 12942 w 266211"/>
                    <a:gd name="connsiteY10" fmla="*/ 51405 h 681057"/>
                    <a:gd name="connsiteX11" fmla="*/ 3417 w 266211"/>
                    <a:gd name="connsiteY11" fmla="*/ 238730 h 681057"/>
                    <a:gd name="connsiteX12" fmla="*/ 242 w 266211"/>
                    <a:gd name="connsiteY12" fmla="*/ 337155 h 681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6211" h="681057">
                      <a:moveTo>
                        <a:pt x="242" y="337155"/>
                      </a:moveTo>
                      <a:cubicBezTo>
                        <a:pt x="1300" y="395363"/>
                        <a:pt x="-287" y="532418"/>
                        <a:pt x="9767" y="587980"/>
                      </a:cubicBezTo>
                      <a:cubicBezTo>
                        <a:pt x="19821" y="643543"/>
                        <a:pt x="33050" y="656243"/>
                        <a:pt x="60567" y="670530"/>
                      </a:cubicBezTo>
                      <a:cubicBezTo>
                        <a:pt x="88084" y="684818"/>
                        <a:pt x="143117" y="683230"/>
                        <a:pt x="174867" y="673705"/>
                      </a:cubicBezTo>
                      <a:cubicBezTo>
                        <a:pt x="206617" y="664180"/>
                        <a:pt x="236250" y="637722"/>
                        <a:pt x="251067" y="613380"/>
                      </a:cubicBezTo>
                      <a:cubicBezTo>
                        <a:pt x="265884" y="589038"/>
                        <a:pt x="261650" y="584805"/>
                        <a:pt x="263767" y="527655"/>
                      </a:cubicBezTo>
                      <a:cubicBezTo>
                        <a:pt x="265884" y="470505"/>
                        <a:pt x="268000" y="339801"/>
                        <a:pt x="263767" y="270480"/>
                      </a:cubicBezTo>
                      <a:cubicBezTo>
                        <a:pt x="259534" y="201159"/>
                        <a:pt x="254771" y="151947"/>
                        <a:pt x="238367" y="111730"/>
                      </a:cubicBezTo>
                      <a:cubicBezTo>
                        <a:pt x="221963" y="71513"/>
                        <a:pt x="192859" y="47701"/>
                        <a:pt x="165342" y="29180"/>
                      </a:cubicBezTo>
                      <a:cubicBezTo>
                        <a:pt x="137825" y="10659"/>
                        <a:pt x="98667" y="-3099"/>
                        <a:pt x="73267" y="605"/>
                      </a:cubicBezTo>
                      <a:cubicBezTo>
                        <a:pt x="47867" y="4309"/>
                        <a:pt x="24584" y="11717"/>
                        <a:pt x="12942" y="51405"/>
                      </a:cubicBezTo>
                      <a:cubicBezTo>
                        <a:pt x="1300" y="91092"/>
                        <a:pt x="5004" y="190576"/>
                        <a:pt x="3417" y="238730"/>
                      </a:cubicBezTo>
                      <a:cubicBezTo>
                        <a:pt x="1830" y="286884"/>
                        <a:pt x="-816" y="278947"/>
                        <a:pt x="242" y="337155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556" name="TextBox 555">
                  <a:extLst>
                    <a:ext uri="{FF2B5EF4-FFF2-40B4-BE49-F238E27FC236}">
                      <a16:creationId xmlns:a16="http://schemas.microsoft.com/office/drawing/2014/main" id="{93192B7E-008C-D141-31AB-3E45D08AF92E}"/>
                    </a:ext>
                  </a:extLst>
                </p:cNvPr>
                <p:cNvSpPr txBox="1"/>
                <p:nvPr/>
              </p:nvSpPr>
              <p:spPr>
                <a:xfrm>
                  <a:off x="3185392" y="463200"/>
                  <a:ext cx="606619" cy="2980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DIN Condensed" pitchFamily="2" charset="0"/>
                    </a:rPr>
                    <a:t>UNASSISTED</a:t>
                  </a:r>
                </a:p>
                <a:p>
                  <a:r>
                    <a:rPr lang="en-US" sz="1000" dirty="0">
                      <a:solidFill>
                        <a:schemeClr val="accent1"/>
                      </a:solidFill>
                      <a:latin typeface="DIN Condensed" pitchFamily="2" charset="0"/>
                    </a:rPr>
                    <a:t>IABP ASSISTED</a:t>
                  </a:r>
                </a:p>
              </p:txBody>
            </p:sp>
            <p:sp>
              <p:nvSpPr>
                <p:cNvPr id="560" name="Oval 559">
                  <a:extLst>
                    <a:ext uri="{FF2B5EF4-FFF2-40B4-BE49-F238E27FC236}">
                      <a16:creationId xmlns:a16="http://schemas.microsoft.com/office/drawing/2014/main" id="{CFED4DCB-8D70-FB78-F5C8-1F0AE2620305}"/>
                    </a:ext>
                  </a:extLst>
                </p:cNvPr>
                <p:cNvSpPr/>
                <p:nvPr/>
              </p:nvSpPr>
              <p:spPr>
                <a:xfrm>
                  <a:off x="4095742" y="814511"/>
                  <a:ext cx="27432" cy="27432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561" name="TextBox 560">
                  <a:extLst>
                    <a:ext uri="{FF2B5EF4-FFF2-40B4-BE49-F238E27FC236}">
                      <a16:creationId xmlns:a16="http://schemas.microsoft.com/office/drawing/2014/main" id="{A4507970-B8A5-0D99-4E19-68E71CBA94F2}"/>
                    </a:ext>
                  </a:extLst>
                </p:cNvPr>
                <p:cNvSpPr txBox="1"/>
                <p:nvPr/>
              </p:nvSpPr>
              <p:spPr>
                <a:xfrm>
                  <a:off x="3891508" y="587409"/>
                  <a:ext cx="352939" cy="249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DIN Condensed" pitchFamily="2" charset="0"/>
                    </a:rPr>
                    <a:t>AORTIC VALVE CLOSES</a:t>
                  </a:r>
                </a:p>
              </p:txBody>
            </p:sp>
            <p:cxnSp>
              <p:nvCxnSpPr>
                <p:cNvPr id="464" name="Straight Arrow Connector 463">
                  <a:extLst>
                    <a:ext uri="{FF2B5EF4-FFF2-40B4-BE49-F238E27FC236}">
                      <a16:creationId xmlns:a16="http://schemas.microsoft.com/office/drawing/2014/main" id="{2DD6ED6C-A170-FA9A-D628-1913C3C08F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262435" y="812314"/>
                  <a:ext cx="86566" cy="51877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Arrow Connector 565">
                  <a:extLst>
                    <a:ext uri="{FF2B5EF4-FFF2-40B4-BE49-F238E27FC236}">
                      <a16:creationId xmlns:a16="http://schemas.microsoft.com/office/drawing/2014/main" id="{A3A5C859-2ED1-F89C-DD1F-6E88A61D25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416169" y="1098753"/>
                  <a:ext cx="0" cy="87052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Straight Arrow Connector 567">
                  <a:extLst>
                    <a:ext uri="{FF2B5EF4-FFF2-40B4-BE49-F238E27FC236}">
                      <a16:creationId xmlns:a16="http://schemas.microsoft.com/office/drawing/2014/main" id="{7BD39AE5-C868-F8DC-7761-A0A98221CB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83734" y="1100660"/>
                  <a:ext cx="0" cy="87052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2" name="Oval 571">
                  <a:extLst>
                    <a:ext uri="{FF2B5EF4-FFF2-40B4-BE49-F238E27FC236}">
                      <a16:creationId xmlns:a16="http://schemas.microsoft.com/office/drawing/2014/main" id="{892442B4-0B76-1B77-E170-E2AC46C085E2}"/>
                    </a:ext>
                  </a:extLst>
                </p:cNvPr>
                <p:cNvSpPr/>
                <p:nvPr/>
              </p:nvSpPr>
              <p:spPr>
                <a:xfrm>
                  <a:off x="4371967" y="912936"/>
                  <a:ext cx="27432" cy="27432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573" name="Straight Arrow Connector 572">
                  <a:extLst>
                    <a:ext uri="{FF2B5EF4-FFF2-40B4-BE49-F238E27FC236}">
                      <a16:creationId xmlns:a16="http://schemas.microsoft.com/office/drawing/2014/main" id="{3556EF5B-0F48-6960-2FCB-04E748AD94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03391" y="1483003"/>
                  <a:ext cx="25028" cy="8216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4" name="Freeform 483">
                  <a:extLst>
                    <a:ext uri="{FF2B5EF4-FFF2-40B4-BE49-F238E27FC236}">
                      <a16:creationId xmlns:a16="http://schemas.microsoft.com/office/drawing/2014/main" id="{551A999F-0EEC-6E95-312B-1571A957BBC4}"/>
                    </a:ext>
                  </a:extLst>
                </p:cNvPr>
                <p:cNvSpPr/>
                <p:nvPr/>
              </p:nvSpPr>
              <p:spPr>
                <a:xfrm>
                  <a:off x="3972312" y="877165"/>
                  <a:ext cx="407339" cy="662633"/>
                </a:xfrm>
                <a:custGeom>
                  <a:avLst/>
                  <a:gdLst>
                    <a:gd name="connsiteX0" fmla="*/ 78393 w 360924"/>
                    <a:gd name="connsiteY0" fmla="*/ 1582 h 619259"/>
                    <a:gd name="connsiteX1" fmla="*/ 123595 w 360924"/>
                    <a:gd name="connsiteY1" fmla="*/ 3856 h 619259"/>
                    <a:gd name="connsiteX2" fmla="*/ 273831 w 360924"/>
                    <a:gd name="connsiteY2" fmla="*/ 70536 h 619259"/>
                    <a:gd name="connsiteX3" fmla="*/ 349987 w 360924"/>
                    <a:gd name="connsiteY3" fmla="*/ 197763 h 619259"/>
                    <a:gd name="connsiteX4" fmla="*/ 360924 w 360924"/>
                    <a:gd name="connsiteY4" fmla="*/ 236192 h 619259"/>
                    <a:gd name="connsiteX5" fmla="*/ 360924 w 360924"/>
                    <a:gd name="connsiteY5" fmla="*/ 537550 h 619259"/>
                    <a:gd name="connsiteX6" fmla="*/ 337594 w 360924"/>
                    <a:gd name="connsiteY6" fmla="*/ 560787 h 619259"/>
                    <a:gd name="connsiteX7" fmla="*/ 298288 w 360924"/>
                    <a:gd name="connsiteY7" fmla="*/ 582761 h 619259"/>
                    <a:gd name="connsiteX8" fmla="*/ 172509 w 360924"/>
                    <a:gd name="connsiteY8" fmla="*/ 619132 h 619259"/>
                    <a:gd name="connsiteX9" fmla="*/ 57212 w 360924"/>
                    <a:gd name="connsiteY9" fmla="*/ 591854 h 619259"/>
                    <a:gd name="connsiteX10" fmla="*/ 8297 w 360924"/>
                    <a:gd name="connsiteY10" fmla="*/ 519112 h 619259"/>
                    <a:gd name="connsiteX11" fmla="*/ 1310 w 360924"/>
                    <a:gd name="connsiteY11" fmla="*/ 303917 h 619259"/>
                    <a:gd name="connsiteX12" fmla="*/ 4804 w 360924"/>
                    <a:gd name="connsiteY12" fmla="*/ 109938 h 619259"/>
                    <a:gd name="connsiteX13" fmla="*/ 46730 w 360924"/>
                    <a:gd name="connsiteY13" fmla="*/ 19010 h 619259"/>
                    <a:gd name="connsiteX14" fmla="*/ 78393 w 360924"/>
                    <a:gd name="connsiteY14" fmla="*/ 1582 h 61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60924" h="619259">
                      <a:moveTo>
                        <a:pt x="78393" y="1582"/>
                      </a:moveTo>
                      <a:cubicBezTo>
                        <a:pt x="90403" y="-1070"/>
                        <a:pt x="104670" y="-438"/>
                        <a:pt x="123595" y="3856"/>
                      </a:cubicBezTo>
                      <a:cubicBezTo>
                        <a:pt x="161445" y="12444"/>
                        <a:pt x="233652" y="29618"/>
                        <a:pt x="273831" y="70536"/>
                      </a:cubicBezTo>
                      <a:cubicBezTo>
                        <a:pt x="303966" y="101224"/>
                        <a:pt x="331808" y="147256"/>
                        <a:pt x="349987" y="197763"/>
                      </a:cubicBezTo>
                      <a:lnTo>
                        <a:pt x="360924" y="236192"/>
                      </a:lnTo>
                      <a:lnTo>
                        <a:pt x="360924" y="537550"/>
                      </a:lnTo>
                      <a:lnTo>
                        <a:pt x="337594" y="560787"/>
                      </a:lnTo>
                      <a:cubicBezTo>
                        <a:pt x="327113" y="568491"/>
                        <a:pt x="314011" y="575942"/>
                        <a:pt x="298288" y="582761"/>
                      </a:cubicBezTo>
                      <a:cubicBezTo>
                        <a:pt x="266844" y="596400"/>
                        <a:pt x="212688" y="617617"/>
                        <a:pt x="172509" y="619132"/>
                      </a:cubicBezTo>
                      <a:cubicBezTo>
                        <a:pt x="132330" y="620647"/>
                        <a:pt x="84580" y="608523"/>
                        <a:pt x="57212" y="591854"/>
                      </a:cubicBezTo>
                      <a:cubicBezTo>
                        <a:pt x="29843" y="575184"/>
                        <a:pt x="17615" y="567102"/>
                        <a:pt x="8297" y="519112"/>
                      </a:cubicBezTo>
                      <a:cubicBezTo>
                        <a:pt x="-1020" y="471122"/>
                        <a:pt x="1892" y="372113"/>
                        <a:pt x="1310" y="303917"/>
                      </a:cubicBezTo>
                      <a:cubicBezTo>
                        <a:pt x="728" y="235721"/>
                        <a:pt x="-2767" y="158433"/>
                        <a:pt x="4804" y="109938"/>
                      </a:cubicBezTo>
                      <a:cubicBezTo>
                        <a:pt x="12373" y="61443"/>
                        <a:pt x="26931" y="36691"/>
                        <a:pt x="46730" y="19010"/>
                      </a:cubicBezTo>
                      <a:cubicBezTo>
                        <a:pt x="56629" y="10170"/>
                        <a:pt x="66383" y="4235"/>
                        <a:pt x="78393" y="1582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600"/>
                </a:p>
              </p:txBody>
            </p:sp>
          </p:grpSp>
        </p:grpSp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id="{5C545F34-BAC3-FB37-298B-158672984374}"/>
                </a:ext>
              </a:extLst>
            </p:cNvPr>
            <p:cNvCxnSpPr>
              <a:cxnSpLocks/>
            </p:cNvCxnSpPr>
            <p:nvPr/>
          </p:nvCxnSpPr>
          <p:spPr>
            <a:xfrm>
              <a:off x="4187442" y="849614"/>
              <a:ext cx="1544143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5" name="TextBox 584">
              <a:extLst>
                <a:ext uri="{FF2B5EF4-FFF2-40B4-BE49-F238E27FC236}">
                  <a16:creationId xmlns:a16="http://schemas.microsoft.com/office/drawing/2014/main" id="{953234EB-7510-DD74-A829-A91EDD743DA1}"/>
                </a:ext>
              </a:extLst>
            </p:cNvPr>
            <p:cNvSpPr txBox="1"/>
            <p:nvPr/>
          </p:nvSpPr>
          <p:spPr>
            <a:xfrm>
              <a:off x="4097147" y="806818"/>
              <a:ext cx="6551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N Condensed" pitchFamily="2" charset="0"/>
                </a:rPr>
                <a:t>LVSP = Systolic BP</a:t>
              </a:r>
            </a:p>
          </p:txBody>
        </p:sp>
        <p:cxnSp>
          <p:nvCxnSpPr>
            <p:cNvPr id="586" name="Straight Connector 585">
              <a:extLst>
                <a:ext uri="{FF2B5EF4-FFF2-40B4-BE49-F238E27FC236}">
                  <a16:creationId xmlns:a16="http://schemas.microsoft.com/office/drawing/2014/main" id="{DD63B102-8602-B75D-5762-8C8F7E2F4D03}"/>
                </a:ext>
              </a:extLst>
            </p:cNvPr>
            <p:cNvCxnSpPr>
              <a:cxnSpLocks/>
            </p:cNvCxnSpPr>
            <p:nvPr/>
          </p:nvCxnSpPr>
          <p:spPr>
            <a:xfrm>
              <a:off x="4187442" y="1805817"/>
              <a:ext cx="1544143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7" name="TextBox 586">
              <a:extLst>
                <a:ext uri="{FF2B5EF4-FFF2-40B4-BE49-F238E27FC236}">
                  <a16:creationId xmlns:a16="http://schemas.microsoft.com/office/drawing/2014/main" id="{B71FCD22-7B46-0823-EE80-54BA6B049CDA}"/>
                </a:ext>
              </a:extLst>
            </p:cNvPr>
            <p:cNvSpPr txBox="1"/>
            <p:nvPr/>
          </p:nvSpPr>
          <p:spPr>
            <a:xfrm>
              <a:off x="3944358" y="1680197"/>
              <a:ext cx="6551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IN Condensed" pitchFamily="2" charset="0"/>
                </a:rPr>
                <a:t>LVEDP</a:t>
              </a:r>
            </a:p>
          </p:txBody>
        </p:sp>
      </p:grpSp>
      <p:sp>
        <p:nvSpPr>
          <p:cNvPr id="486" name="Rectangle 485">
            <a:extLst>
              <a:ext uri="{FF2B5EF4-FFF2-40B4-BE49-F238E27FC236}">
                <a16:creationId xmlns:a16="http://schemas.microsoft.com/office/drawing/2014/main" id="{833D8250-1075-3B17-104D-56DEAD2BC398}"/>
              </a:ext>
            </a:extLst>
          </p:cNvPr>
          <p:cNvSpPr/>
          <p:nvPr/>
        </p:nvSpPr>
        <p:spPr>
          <a:xfrm>
            <a:off x="-49236" y="2280663"/>
            <a:ext cx="422984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ym typeface="Wingdings" pitchFamily="2" charset="2"/>
              </a:rPr>
              <a:t>Proper IABP support depends on precise inflation &amp; deflation timing. In order to sync the balloon with the cardiac cycles, the controller uses EKG or aortic pressure to </a:t>
            </a:r>
            <a:r>
              <a:rPr lang="en-US" sz="900" b="1" i="1" dirty="0">
                <a:sym typeface="Wingdings" pitchFamily="2" charset="2"/>
              </a:rPr>
              <a:t>trigger</a:t>
            </a:r>
            <a:r>
              <a:rPr lang="en-US" sz="900" dirty="0">
                <a:sym typeface="Wingdings" pitchFamily="2" charset="2"/>
              </a:rPr>
              <a:t> inflation. Asynchronous (e.g. set at a rate of 80) can be used as a backup.</a:t>
            </a:r>
          </a:p>
          <a:p>
            <a:r>
              <a:rPr lang="en-US" sz="900" b="1" dirty="0"/>
              <a:t>· EKG</a:t>
            </a:r>
            <a:r>
              <a:rPr lang="en-US" sz="900" dirty="0"/>
              <a:t>: triggers inflation at the middle of the T-wave &amp; triggers deflation at the peak of the R wave. Arrythmias such as </a:t>
            </a:r>
            <a:r>
              <a:rPr lang="en-US" sz="900" dirty="0" err="1"/>
              <a:t>afib</a:t>
            </a:r>
            <a:r>
              <a:rPr lang="en-US" sz="900" dirty="0"/>
              <a:t> &amp; pacer spikes can disrupt EKG triggering. (Atrial pacing is </a:t>
            </a:r>
            <a:r>
              <a:rPr lang="en-US" sz="900" dirty="0">
                <a:hlinkClick r:id="rId13"/>
              </a:rPr>
              <a:t>particularly problematic</a:t>
            </a:r>
            <a:r>
              <a:rPr lang="en-US" sz="900" dirty="0"/>
              <a:t>). ECG triggering is preferable in most patients.</a:t>
            </a:r>
          </a:p>
          <a:p>
            <a:r>
              <a:rPr lang="en-US" sz="900" b="1" dirty="0"/>
              <a:t>· Pressure:</a:t>
            </a:r>
            <a:r>
              <a:rPr lang="en-US" sz="900" dirty="0"/>
              <a:t> aortic pressure triggers inflation at the dicrotic notch and deflates based elapsed time. Pressure trigger is inherently less precise than EKG (the </a:t>
            </a:r>
            <a:r>
              <a:rPr lang="en-US" sz="900" dirty="0">
                <a:hlinkClick r:id="rId14"/>
              </a:rPr>
              <a:t>pressure wave propagates slower than electricity</a:t>
            </a:r>
            <a:r>
              <a:rPr lang="en-US" sz="900" dirty="0"/>
              <a:t>)</a:t>
            </a:r>
            <a:endParaRPr lang="en-US" sz="900" dirty="0">
              <a:sym typeface="Wingdings" pitchFamily="2" charset="2"/>
            </a:endParaRPr>
          </a:p>
        </p:txBody>
      </p:sp>
      <p:grpSp>
        <p:nvGrpSpPr>
          <p:cNvPr id="555" name="Group 554">
            <a:extLst>
              <a:ext uri="{FF2B5EF4-FFF2-40B4-BE49-F238E27FC236}">
                <a16:creationId xmlns:a16="http://schemas.microsoft.com/office/drawing/2014/main" id="{7E8C7FE0-785D-F3FF-7AD6-497108E0E629}"/>
              </a:ext>
            </a:extLst>
          </p:cNvPr>
          <p:cNvGrpSpPr/>
          <p:nvPr/>
        </p:nvGrpSpPr>
        <p:grpSpPr>
          <a:xfrm>
            <a:off x="6479548" y="1138670"/>
            <a:ext cx="119133" cy="119133"/>
            <a:chOff x="6479548" y="1138670"/>
            <a:chExt cx="119133" cy="119133"/>
          </a:xfrm>
        </p:grpSpPr>
        <p:sp>
          <p:nvSpPr>
            <p:cNvPr id="554" name="Rounded Rectangle 553">
              <a:extLst>
                <a:ext uri="{FF2B5EF4-FFF2-40B4-BE49-F238E27FC236}">
                  <a16:creationId xmlns:a16="http://schemas.microsoft.com/office/drawing/2014/main" id="{AD7DBDEA-835E-B81E-C6C9-75AABB892BB2}"/>
                </a:ext>
              </a:extLst>
            </p:cNvPr>
            <p:cNvSpPr/>
            <p:nvPr/>
          </p:nvSpPr>
          <p:spPr>
            <a:xfrm>
              <a:off x="6479548" y="1138670"/>
              <a:ext cx="119133" cy="1191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85A443E1-F157-733D-AABF-963B9FD9572D}"/>
                </a:ext>
              </a:extLst>
            </p:cNvPr>
            <p:cNvSpPr/>
            <p:nvPr/>
          </p:nvSpPr>
          <p:spPr>
            <a:xfrm>
              <a:off x="6525006" y="1177026"/>
              <a:ext cx="31257" cy="3125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2" name="Oval 561">
            <a:extLst>
              <a:ext uri="{FF2B5EF4-FFF2-40B4-BE49-F238E27FC236}">
                <a16:creationId xmlns:a16="http://schemas.microsoft.com/office/drawing/2014/main" id="{E2BE09CC-B179-0D99-01A5-CB4F92516D14}"/>
              </a:ext>
            </a:extLst>
          </p:cNvPr>
          <p:cNvSpPr/>
          <p:nvPr/>
        </p:nvSpPr>
        <p:spPr>
          <a:xfrm>
            <a:off x="6508988" y="1168027"/>
            <a:ext cx="58731" cy="587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Freeform 562">
            <a:extLst>
              <a:ext uri="{FF2B5EF4-FFF2-40B4-BE49-F238E27FC236}">
                <a16:creationId xmlns:a16="http://schemas.microsoft.com/office/drawing/2014/main" id="{87221A07-3835-9166-8055-E079C67BF36D}"/>
              </a:ext>
            </a:extLst>
          </p:cNvPr>
          <p:cNvSpPr/>
          <p:nvPr/>
        </p:nvSpPr>
        <p:spPr>
          <a:xfrm>
            <a:off x="6501162" y="1217098"/>
            <a:ext cx="114988" cy="870256"/>
          </a:xfrm>
          <a:custGeom>
            <a:avLst/>
            <a:gdLst>
              <a:gd name="connsiteX0" fmla="*/ 38375 w 114988"/>
              <a:gd name="connsiteY0" fmla="*/ 0 h 870256"/>
              <a:gd name="connsiteX1" fmla="*/ 6844 w 114988"/>
              <a:gd name="connsiteY1" fmla="*/ 151349 h 870256"/>
              <a:gd name="connsiteX2" fmla="*/ 107743 w 114988"/>
              <a:gd name="connsiteY2" fmla="*/ 220717 h 870256"/>
              <a:gd name="connsiteX3" fmla="*/ 95130 w 114988"/>
              <a:gd name="connsiteY3" fmla="*/ 435128 h 870256"/>
              <a:gd name="connsiteX4" fmla="*/ 537 w 114988"/>
              <a:gd name="connsiteY4" fmla="*/ 618008 h 870256"/>
              <a:gd name="connsiteX5" fmla="*/ 63599 w 114988"/>
              <a:gd name="connsiteY5" fmla="*/ 870256 h 87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988" h="870256">
                <a:moveTo>
                  <a:pt x="38375" y="0"/>
                </a:moveTo>
                <a:cubicBezTo>
                  <a:pt x="16829" y="57281"/>
                  <a:pt x="-4717" y="114563"/>
                  <a:pt x="6844" y="151349"/>
                </a:cubicBezTo>
                <a:cubicBezTo>
                  <a:pt x="18405" y="188135"/>
                  <a:pt x="93029" y="173421"/>
                  <a:pt x="107743" y="220717"/>
                </a:cubicBezTo>
                <a:cubicBezTo>
                  <a:pt x="122457" y="268013"/>
                  <a:pt x="112998" y="368913"/>
                  <a:pt x="95130" y="435128"/>
                </a:cubicBezTo>
                <a:cubicBezTo>
                  <a:pt x="77262" y="501343"/>
                  <a:pt x="5792" y="545487"/>
                  <a:pt x="537" y="618008"/>
                </a:cubicBezTo>
                <a:cubicBezTo>
                  <a:pt x="-4718" y="690529"/>
                  <a:pt x="29440" y="780392"/>
                  <a:pt x="63599" y="870256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36503DD8-2F6B-F36E-9B0C-D2A5C672375D}"/>
              </a:ext>
            </a:extLst>
          </p:cNvPr>
          <p:cNvGrpSpPr/>
          <p:nvPr/>
        </p:nvGrpSpPr>
        <p:grpSpPr>
          <a:xfrm>
            <a:off x="8012814" y="1133055"/>
            <a:ext cx="119133" cy="119133"/>
            <a:chOff x="6479548" y="1138670"/>
            <a:chExt cx="119133" cy="119133"/>
          </a:xfrm>
        </p:grpSpPr>
        <p:sp>
          <p:nvSpPr>
            <p:cNvPr id="597" name="Rounded Rectangle 596">
              <a:extLst>
                <a:ext uri="{FF2B5EF4-FFF2-40B4-BE49-F238E27FC236}">
                  <a16:creationId xmlns:a16="http://schemas.microsoft.com/office/drawing/2014/main" id="{AA8352EE-77B4-019E-E72D-CB620DD907CA}"/>
                </a:ext>
              </a:extLst>
            </p:cNvPr>
            <p:cNvSpPr/>
            <p:nvPr/>
          </p:nvSpPr>
          <p:spPr>
            <a:xfrm>
              <a:off x="6479548" y="1138670"/>
              <a:ext cx="119133" cy="1191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4A8AAFF-3138-183F-92DD-05CB12DF789E}"/>
                </a:ext>
              </a:extLst>
            </p:cNvPr>
            <p:cNvSpPr/>
            <p:nvPr/>
          </p:nvSpPr>
          <p:spPr>
            <a:xfrm>
              <a:off x="6525006" y="1177026"/>
              <a:ext cx="31257" cy="3125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9" name="Oval 598">
            <a:extLst>
              <a:ext uri="{FF2B5EF4-FFF2-40B4-BE49-F238E27FC236}">
                <a16:creationId xmlns:a16="http://schemas.microsoft.com/office/drawing/2014/main" id="{8983D910-9AE1-D076-9DC4-4D3BF452B894}"/>
              </a:ext>
            </a:extLst>
          </p:cNvPr>
          <p:cNvSpPr/>
          <p:nvPr/>
        </p:nvSpPr>
        <p:spPr>
          <a:xfrm>
            <a:off x="8042254" y="1162412"/>
            <a:ext cx="58731" cy="5873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Freeform 563">
            <a:extLst>
              <a:ext uri="{FF2B5EF4-FFF2-40B4-BE49-F238E27FC236}">
                <a16:creationId xmlns:a16="http://schemas.microsoft.com/office/drawing/2014/main" id="{66D5A98E-825D-D415-79EA-67D7057EAEDE}"/>
              </a:ext>
            </a:extLst>
          </p:cNvPr>
          <p:cNvSpPr/>
          <p:nvPr/>
        </p:nvSpPr>
        <p:spPr>
          <a:xfrm>
            <a:off x="7996249" y="1223403"/>
            <a:ext cx="58731" cy="674995"/>
          </a:xfrm>
          <a:custGeom>
            <a:avLst/>
            <a:gdLst>
              <a:gd name="connsiteX0" fmla="*/ 75696 w 88308"/>
              <a:gd name="connsiteY0" fmla="*/ 0 h 536028"/>
              <a:gd name="connsiteX1" fmla="*/ 21 w 88308"/>
              <a:gd name="connsiteY1" fmla="*/ 100899 h 536028"/>
              <a:gd name="connsiteX2" fmla="*/ 82002 w 88308"/>
              <a:gd name="connsiteY2" fmla="*/ 208105 h 536028"/>
              <a:gd name="connsiteX3" fmla="*/ 37859 w 88308"/>
              <a:gd name="connsiteY3" fmla="*/ 428822 h 536028"/>
              <a:gd name="connsiteX4" fmla="*/ 88308 w 88308"/>
              <a:gd name="connsiteY4" fmla="*/ 536028 h 53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08" h="536028">
                <a:moveTo>
                  <a:pt x="75696" y="0"/>
                </a:moveTo>
                <a:cubicBezTo>
                  <a:pt x="37333" y="33107"/>
                  <a:pt x="-1030" y="66215"/>
                  <a:pt x="21" y="100899"/>
                </a:cubicBezTo>
                <a:cubicBezTo>
                  <a:pt x="1072" y="135583"/>
                  <a:pt x="75696" y="153451"/>
                  <a:pt x="82002" y="208105"/>
                </a:cubicBezTo>
                <a:cubicBezTo>
                  <a:pt x="88308" y="262759"/>
                  <a:pt x="36808" y="374168"/>
                  <a:pt x="37859" y="428822"/>
                </a:cubicBezTo>
                <a:cubicBezTo>
                  <a:pt x="38910" y="483476"/>
                  <a:pt x="63609" y="509752"/>
                  <a:pt x="88308" y="53602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Rectangle 600">
            <a:extLst>
              <a:ext uri="{FF2B5EF4-FFF2-40B4-BE49-F238E27FC236}">
                <a16:creationId xmlns:a16="http://schemas.microsoft.com/office/drawing/2014/main" id="{B0A648D5-7502-6E67-5230-139BEDF291C0}"/>
              </a:ext>
            </a:extLst>
          </p:cNvPr>
          <p:cNvSpPr/>
          <p:nvPr/>
        </p:nvSpPr>
        <p:spPr>
          <a:xfrm>
            <a:off x="6286138" y="1582812"/>
            <a:ext cx="416594" cy="522677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51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Rectangle 601">
            <a:extLst>
              <a:ext uri="{FF2B5EF4-FFF2-40B4-BE49-F238E27FC236}">
                <a16:creationId xmlns:a16="http://schemas.microsoft.com/office/drawing/2014/main" id="{9B419AF9-496B-4882-9931-EA6CE9FC3875}"/>
              </a:ext>
            </a:extLst>
          </p:cNvPr>
          <p:cNvSpPr/>
          <p:nvPr/>
        </p:nvSpPr>
        <p:spPr>
          <a:xfrm rot="20753750">
            <a:off x="7838098" y="1473630"/>
            <a:ext cx="416594" cy="507831"/>
          </a:xfrm>
          <a:prstGeom prst="rect">
            <a:avLst/>
          </a:prstGeom>
          <a:gradFill>
            <a:gsLst>
              <a:gs pos="37000">
                <a:schemeClr val="bg1">
                  <a:alpha val="0"/>
                </a:schemeClr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Freeform 140">
            <a:extLst>
              <a:ext uri="{FF2B5EF4-FFF2-40B4-BE49-F238E27FC236}">
                <a16:creationId xmlns:a16="http://schemas.microsoft.com/office/drawing/2014/main" id="{9D54431A-E2F9-D4A0-29B0-5BB70E7D02CD}"/>
              </a:ext>
            </a:extLst>
          </p:cNvPr>
          <p:cNvSpPr/>
          <p:nvPr/>
        </p:nvSpPr>
        <p:spPr>
          <a:xfrm rot="15607559" flipV="1">
            <a:off x="7871624" y="1166681"/>
            <a:ext cx="68265" cy="813817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07" name="Group 606">
            <a:extLst>
              <a:ext uri="{FF2B5EF4-FFF2-40B4-BE49-F238E27FC236}">
                <a16:creationId xmlns:a16="http://schemas.microsoft.com/office/drawing/2014/main" id="{3BD5DE7E-F0CC-8C9A-046B-06E6BF28C8DA}"/>
              </a:ext>
            </a:extLst>
          </p:cNvPr>
          <p:cNvGrpSpPr/>
          <p:nvPr/>
        </p:nvGrpSpPr>
        <p:grpSpPr>
          <a:xfrm>
            <a:off x="7628202" y="2867070"/>
            <a:ext cx="119133" cy="119133"/>
            <a:chOff x="6479548" y="1138670"/>
            <a:chExt cx="119133" cy="119133"/>
          </a:xfrm>
        </p:grpSpPr>
        <p:sp>
          <p:nvSpPr>
            <p:cNvPr id="608" name="Rounded Rectangle 607">
              <a:extLst>
                <a:ext uri="{FF2B5EF4-FFF2-40B4-BE49-F238E27FC236}">
                  <a16:creationId xmlns:a16="http://schemas.microsoft.com/office/drawing/2014/main" id="{30BB805E-EE79-C6FE-4C7F-67D7400BD461}"/>
                </a:ext>
              </a:extLst>
            </p:cNvPr>
            <p:cNvSpPr/>
            <p:nvPr/>
          </p:nvSpPr>
          <p:spPr>
            <a:xfrm>
              <a:off x="6479548" y="1138670"/>
              <a:ext cx="119133" cy="1191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76DBAEDA-DF45-F351-6776-9DFAF4D56333}"/>
                </a:ext>
              </a:extLst>
            </p:cNvPr>
            <p:cNvSpPr/>
            <p:nvPr/>
          </p:nvSpPr>
          <p:spPr>
            <a:xfrm>
              <a:off x="6525006" y="1177026"/>
              <a:ext cx="31257" cy="3125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0" name="Oval 609">
            <a:extLst>
              <a:ext uri="{FF2B5EF4-FFF2-40B4-BE49-F238E27FC236}">
                <a16:creationId xmlns:a16="http://schemas.microsoft.com/office/drawing/2014/main" id="{3DAF244F-F733-0B5F-7E2B-7EE9A4F68993}"/>
              </a:ext>
            </a:extLst>
          </p:cNvPr>
          <p:cNvSpPr/>
          <p:nvPr/>
        </p:nvSpPr>
        <p:spPr>
          <a:xfrm>
            <a:off x="7657642" y="2896427"/>
            <a:ext cx="58731" cy="58731"/>
          </a:xfrm>
          <a:prstGeom prst="ellipse">
            <a:avLst/>
          </a:prstGeom>
          <a:solidFill>
            <a:srgbClr val="AE2D2A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Freeform 564">
            <a:extLst>
              <a:ext uri="{FF2B5EF4-FFF2-40B4-BE49-F238E27FC236}">
                <a16:creationId xmlns:a16="http://schemas.microsoft.com/office/drawing/2014/main" id="{BFC774A5-7D08-12AA-7F84-A41F45BDF281}"/>
              </a:ext>
            </a:extLst>
          </p:cNvPr>
          <p:cNvSpPr/>
          <p:nvPr/>
        </p:nvSpPr>
        <p:spPr>
          <a:xfrm>
            <a:off x="7693572" y="2944999"/>
            <a:ext cx="245942" cy="422515"/>
          </a:xfrm>
          <a:custGeom>
            <a:avLst/>
            <a:gdLst>
              <a:gd name="connsiteX0" fmla="*/ 0 w 245942"/>
              <a:gd name="connsiteY0" fmla="*/ 0 h 422515"/>
              <a:gd name="connsiteX1" fmla="*/ 157656 w 245942"/>
              <a:gd name="connsiteY1" fmla="*/ 69368 h 422515"/>
              <a:gd name="connsiteX2" fmla="*/ 208105 w 245942"/>
              <a:gd name="connsiteY2" fmla="*/ 309004 h 422515"/>
              <a:gd name="connsiteX3" fmla="*/ 245942 w 245942"/>
              <a:gd name="connsiteY3" fmla="*/ 422515 h 42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942" h="422515">
                <a:moveTo>
                  <a:pt x="0" y="0"/>
                </a:moveTo>
                <a:cubicBezTo>
                  <a:pt x="61486" y="8933"/>
                  <a:pt x="122972" y="17867"/>
                  <a:pt x="157656" y="69368"/>
                </a:cubicBezTo>
                <a:cubicBezTo>
                  <a:pt x="192340" y="120869"/>
                  <a:pt x="193391" y="250146"/>
                  <a:pt x="208105" y="309004"/>
                </a:cubicBezTo>
                <a:cubicBezTo>
                  <a:pt x="222819" y="367862"/>
                  <a:pt x="234380" y="395188"/>
                  <a:pt x="245942" y="422515"/>
                </a:cubicBezTo>
              </a:path>
            </a:pathLst>
          </a:custGeom>
          <a:noFill/>
          <a:ln>
            <a:solidFill>
              <a:srgbClr val="AE2D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Freeform 140">
            <a:extLst>
              <a:ext uri="{FF2B5EF4-FFF2-40B4-BE49-F238E27FC236}">
                <a16:creationId xmlns:a16="http://schemas.microsoft.com/office/drawing/2014/main" id="{1252843D-56E6-C8E9-0C5E-39806CCC5EFC}"/>
              </a:ext>
            </a:extLst>
          </p:cNvPr>
          <p:cNvSpPr/>
          <p:nvPr/>
        </p:nvSpPr>
        <p:spPr>
          <a:xfrm rot="15607559" flipV="1">
            <a:off x="7781217" y="2979339"/>
            <a:ext cx="150812" cy="286277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2" name="Rectangle 611">
            <a:extLst>
              <a:ext uri="{FF2B5EF4-FFF2-40B4-BE49-F238E27FC236}">
                <a16:creationId xmlns:a16="http://schemas.microsoft.com/office/drawing/2014/main" id="{77F9A9B7-DA72-4BFB-7D73-9F3775A57046}"/>
              </a:ext>
            </a:extLst>
          </p:cNvPr>
          <p:cNvSpPr/>
          <p:nvPr/>
        </p:nvSpPr>
        <p:spPr>
          <a:xfrm rot="10800000">
            <a:off x="7023928" y="512969"/>
            <a:ext cx="562597" cy="461823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51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Rectangle 613">
            <a:extLst>
              <a:ext uri="{FF2B5EF4-FFF2-40B4-BE49-F238E27FC236}">
                <a16:creationId xmlns:a16="http://schemas.microsoft.com/office/drawing/2014/main" id="{392A7740-4103-41D1-6FFF-030153A10816}"/>
              </a:ext>
            </a:extLst>
          </p:cNvPr>
          <p:cNvSpPr/>
          <p:nvPr/>
        </p:nvSpPr>
        <p:spPr>
          <a:xfrm>
            <a:off x="5862609" y="454565"/>
            <a:ext cx="1309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ECG electrodes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are used to trigger inflation</a:t>
            </a:r>
            <a:endParaRPr kumimoji="0" lang="en-US" sz="9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615" name="Freeform 140">
            <a:extLst>
              <a:ext uri="{FF2B5EF4-FFF2-40B4-BE49-F238E27FC236}">
                <a16:creationId xmlns:a16="http://schemas.microsoft.com/office/drawing/2014/main" id="{DC78FECD-990B-ED0D-EF5C-3943DC56F290}"/>
              </a:ext>
            </a:extLst>
          </p:cNvPr>
          <p:cNvSpPr/>
          <p:nvPr/>
        </p:nvSpPr>
        <p:spPr>
          <a:xfrm rot="10252986" flipV="1">
            <a:off x="6274447" y="754481"/>
            <a:ext cx="145186" cy="451412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6" name="Rectangle 615">
            <a:extLst>
              <a:ext uri="{FF2B5EF4-FFF2-40B4-BE49-F238E27FC236}">
                <a16:creationId xmlns:a16="http://schemas.microsoft.com/office/drawing/2014/main" id="{A263FCEE-1EF0-2E39-7346-1C9F7EDAB0B4}"/>
              </a:ext>
            </a:extLst>
          </p:cNvPr>
          <p:cNvSpPr/>
          <p:nvPr/>
        </p:nvSpPr>
        <p:spPr>
          <a:xfrm>
            <a:off x="-48662" y="2151022"/>
            <a:ext cx="7040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TRIGGER:</a:t>
            </a:r>
          </a:p>
        </p:txBody>
      </p:sp>
      <p:sp>
        <p:nvSpPr>
          <p:cNvPr id="617" name="Freeform 140">
            <a:extLst>
              <a:ext uri="{FF2B5EF4-FFF2-40B4-BE49-F238E27FC236}">
                <a16:creationId xmlns:a16="http://schemas.microsoft.com/office/drawing/2014/main" id="{21C622B1-71BE-BF09-81A0-CF72070FF765}"/>
              </a:ext>
            </a:extLst>
          </p:cNvPr>
          <p:cNvSpPr/>
          <p:nvPr/>
        </p:nvSpPr>
        <p:spPr>
          <a:xfrm rot="1144816" flipV="1">
            <a:off x="4304433" y="5260513"/>
            <a:ext cx="69887" cy="593189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8" name="Rectangle 617">
            <a:extLst>
              <a:ext uri="{FF2B5EF4-FFF2-40B4-BE49-F238E27FC236}">
                <a16:creationId xmlns:a16="http://schemas.microsoft.com/office/drawing/2014/main" id="{01F3961F-84F3-9261-0AAF-8D1488272F22}"/>
              </a:ext>
            </a:extLst>
          </p:cNvPr>
          <p:cNvSpPr/>
          <p:nvPr/>
        </p:nvSpPr>
        <p:spPr>
          <a:xfrm>
            <a:off x="3203878" y="5804256"/>
            <a:ext cx="1263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sharp V  morphology </a:t>
            </a: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at the dicrotic notch indicates optimal timing</a:t>
            </a:r>
            <a:endParaRPr kumimoji="0" lang="en-US" sz="800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624" name="Rectangle 623">
            <a:extLst>
              <a:ext uri="{FF2B5EF4-FFF2-40B4-BE49-F238E27FC236}">
                <a16:creationId xmlns:a16="http://schemas.microsoft.com/office/drawing/2014/main" id="{59B78486-B3C7-53C2-4CF6-70511D9E17AD}"/>
              </a:ext>
            </a:extLst>
          </p:cNvPr>
          <p:cNvSpPr/>
          <p:nvPr/>
        </p:nvSpPr>
        <p:spPr>
          <a:xfrm>
            <a:off x="6094423" y="2303860"/>
            <a:ext cx="172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7.5Fr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catheter</a:t>
            </a:r>
            <a:endParaRPr kumimoji="0" lang="en-US" sz="9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625" name="Freeform 140">
            <a:extLst>
              <a:ext uri="{FF2B5EF4-FFF2-40B4-BE49-F238E27FC236}">
                <a16:creationId xmlns:a16="http://schemas.microsoft.com/office/drawing/2014/main" id="{AB4E4700-0048-8328-80AC-7334164ADC62}"/>
              </a:ext>
            </a:extLst>
          </p:cNvPr>
          <p:cNvSpPr/>
          <p:nvPr/>
        </p:nvSpPr>
        <p:spPr>
          <a:xfrm rot="5113560" flipV="1">
            <a:off x="7187576" y="2341493"/>
            <a:ext cx="52402" cy="192966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7" name="Rectangle 626">
            <a:extLst>
              <a:ext uri="{FF2B5EF4-FFF2-40B4-BE49-F238E27FC236}">
                <a16:creationId xmlns:a16="http://schemas.microsoft.com/office/drawing/2014/main" id="{2A6480D9-6D68-2489-DEE7-AF42EE0CFC76}"/>
              </a:ext>
            </a:extLst>
          </p:cNvPr>
          <p:cNvSpPr/>
          <p:nvPr/>
        </p:nvSpPr>
        <p:spPr>
          <a:xfrm>
            <a:off x="4242598" y="1506119"/>
            <a:ext cx="960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Stroke work </a:t>
            </a: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(area of the PV curve) is similar</a:t>
            </a:r>
            <a:endParaRPr kumimoji="0" lang="en-US" sz="800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628" name="Rectangle 627">
            <a:extLst>
              <a:ext uri="{FF2B5EF4-FFF2-40B4-BE49-F238E27FC236}">
                <a16:creationId xmlns:a16="http://schemas.microsoft.com/office/drawing/2014/main" id="{8205F097-C27E-81DA-7E83-C1A1487D2C89}"/>
              </a:ext>
            </a:extLst>
          </p:cNvPr>
          <p:cNvSpPr/>
          <p:nvPr/>
        </p:nvSpPr>
        <p:spPr>
          <a:xfrm>
            <a:off x="4246823" y="1046417"/>
            <a:ext cx="968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Stroke volume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 is increased with IABP support</a:t>
            </a:r>
            <a:endParaRPr kumimoji="0" lang="en-US" sz="800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cxnSp>
        <p:nvCxnSpPr>
          <p:cNvPr id="629" name="Straight Arrow Connector 628">
            <a:extLst>
              <a:ext uri="{FF2B5EF4-FFF2-40B4-BE49-F238E27FC236}">
                <a16:creationId xmlns:a16="http://schemas.microsoft.com/office/drawing/2014/main" id="{A3A2FB84-8579-1676-4E76-E67848210C48}"/>
              </a:ext>
            </a:extLst>
          </p:cNvPr>
          <p:cNvCxnSpPr>
            <a:cxnSpLocks/>
          </p:cNvCxnSpPr>
          <p:nvPr/>
        </p:nvCxnSpPr>
        <p:spPr>
          <a:xfrm>
            <a:off x="5287263" y="1606402"/>
            <a:ext cx="536716" cy="873"/>
          </a:xfrm>
          <a:prstGeom prst="straightConnector1">
            <a:avLst/>
          </a:prstGeom>
          <a:ln>
            <a:solidFill>
              <a:schemeClr val="accent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1" name="TextBox 630">
            <a:extLst>
              <a:ext uri="{FF2B5EF4-FFF2-40B4-BE49-F238E27FC236}">
                <a16:creationId xmlns:a16="http://schemas.microsoft.com/office/drawing/2014/main" id="{961B7E57-61C8-3B01-C3E2-4DE4385BD9B3}"/>
              </a:ext>
            </a:extLst>
          </p:cNvPr>
          <p:cNvSpPr txBox="1"/>
          <p:nvPr/>
        </p:nvSpPr>
        <p:spPr>
          <a:xfrm>
            <a:off x="5398528" y="1427200"/>
            <a:ext cx="6551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  <a:latin typeface="DIN Condensed" pitchFamily="2" charset="0"/>
              </a:rPr>
              <a:t>SV</a:t>
            </a:r>
          </a:p>
        </p:txBody>
      </p:sp>
      <p:sp>
        <p:nvSpPr>
          <p:cNvPr id="351" name="Rounded Rectangle 350">
            <a:extLst>
              <a:ext uri="{FF2B5EF4-FFF2-40B4-BE49-F238E27FC236}">
                <a16:creationId xmlns:a16="http://schemas.microsoft.com/office/drawing/2014/main" id="{438A78CA-22E7-4FA5-AE5A-96E82ECE435D}"/>
              </a:ext>
            </a:extLst>
          </p:cNvPr>
          <p:cNvSpPr/>
          <p:nvPr/>
        </p:nvSpPr>
        <p:spPr>
          <a:xfrm>
            <a:off x="26227" y="3664852"/>
            <a:ext cx="3084836" cy="1543990"/>
          </a:xfrm>
          <a:prstGeom prst="roundRect">
            <a:avLst>
              <a:gd name="adj" fmla="val 381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Rectangle 568">
            <a:extLst>
              <a:ext uri="{FF2B5EF4-FFF2-40B4-BE49-F238E27FC236}">
                <a16:creationId xmlns:a16="http://schemas.microsoft.com/office/drawing/2014/main" id="{B5B16211-8F92-6319-3C06-4000AD15E41E}"/>
              </a:ext>
            </a:extLst>
          </p:cNvPr>
          <p:cNvSpPr/>
          <p:nvPr/>
        </p:nvSpPr>
        <p:spPr>
          <a:xfrm>
            <a:off x="-49236" y="3749653"/>
            <a:ext cx="3253503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ym typeface="Wingdings" pitchFamily="2" charset="2"/>
              </a:rPr>
              <a:t>Ideally the balloon would inflate immediately at the onset of diastole (40 msec before the dicrotic notch). Modern IABP have automatic timing but </a:t>
            </a:r>
            <a:r>
              <a:rPr lang="en-US" sz="900" spc="-10" dirty="0">
                <a:sym typeface="Wingdings" pitchFamily="2" charset="2"/>
              </a:rPr>
              <a:t>timing can (&amp; should be) manually optimized.</a:t>
            </a:r>
          </a:p>
          <a:p>
            <a:endParaRPr lang="en-US" sz="300" dirty="0">
              <a:sym typeface="Wingdings" pitchFamily="2" charset="2"/>
            </a:endParaRPr>
          </a:p>
          <a:p>
            <a:r>
              <a:rPr lang="en-US" sz="900" dirty="0">
                <a:sym typeface="Wingdings" pitchFamily="2" charset="2"/>
              </a:rPr>
              <a:t>Consequences of improper timing include:</a:t>
            </a:r>
          </a:p>
          <a:p>
            <a:r>
              <a:rPr lang="en-US" sz="900" b="1" dirty="0"/>
              <a:t>· </a:t>
            </a:r>
            <a:r>
              <a:rPr lang="en-US" sz="900" dirty="0"/>
              <a:t>Early balloon inflation </a:t>
            </a:r>
            <a:r>
              <a:rPr lang="en-US" sz="900" dirty="0">
                <a:sym typeface="Wingdings" pitchFamily="2" charset="2"/>
              </a:rPr>
              <a:t></a:t>
            </a:r>
            <a:r>
              <a:rPr lang="en-US" sz="900" dirty="0"/>
              <a:t>increased afterload</a:t>
            </a:r>
          </a:p>
          <a:p>
            <a:r>
              <a:rPr lang="en-US" sz="900" b="1" dirty="0"/>
              <a:t>· </a:t>
            </a:r>
            <a:r>
              <a:rPr lang="en-US" sz="900" dirty="0"/>
              <a:t>Late balloon inflation </a:t>
            </a:r>
            <a:r>
              <a:rPr lang="en-US" sz="900" dirty="0">
                <a:sym typeface="Wingdings" pitchFamily="2" charset="2"/>
              </a:rPr>
              <a:t></a:t>
            </a:r>
            <a:r>
              <a:rPr lang="en-US" sz="900" dirty="0"/>
              <a:t> decreased diastolic augmentation</a:t>
            </a:r>
          </a:p>
          <a:p>
            <a:r>
              <a:rPr lang="en-US" sz="900" b="1" dirty="0"/>
              <a:t>· </a:t>
            </a:r>
            <a:r>
              <a:rPr lang="en-US" sz="900" dirty="0"/>
              <a:t>Early balloon deflation </a:t>
            </a:r>
            <a:r>
              <a:rPr lang="en-US" sz="900" dirty="0">
                <a:sym typeface="Wingdings" pitchFamily="2" charset="2"/>
              </a:rPr>
              <a:t> no </a:t>
            </a:r>
            <a:r>
              <a:rPr lang="en-US" sz="900" dirty="0"/>
              <a:t>decrease in myocardial O</a:t>
            </a:r>
            <a:r>
              <a:rPr lang="en-US" sz="900" baseline="-25000" dirty="0"/>
              <a:t>2</a:t>
            </a:r>
            <a:r>
              <a:rPr lang="en-US" sz="900" dirty="0"/>
              <a:t> demand</a:t>
            </a:r>
          </a:p>
          <a:p>
            <a:r>
              <a:rPr lang="en-US" sz="900" b="1" dirty="0"/>
              <a:t>· </a:t>
            </a:r>
            <a:r>
              <a:rPr lang="en-US" sz="900" dirty="0"/>
              <a:t>Late balloon deflation </a:t>
            </a:r>
            <a:r>
              <a:rPr lang="en-US" sz="900" dirty="0">
                <a:sym typeface="Wingdings" pitchFamily="2" charset="2"/>
              </a:rPr>
              <a:t> </a:t>
            </a:r>
            <a:r>
              <a:rPr lang="en-US" sz="900" dirty="0"/>
              <a:t>increases afterload</a:t>
            </a:r>
          </a:p>
          <a:p>
            <a:r>
              <a:rPr lang="en-US" sz="900" b="1" dirty="0"/>
              <a:t>· </a:t>
            </a:r>
            <a:r>
              <a:rPr lang="en-US" sz="900" dirty="0"/>
              <a:t>Poor diastolic augmentation </a:t>
            </a:r>
            <a:r>
              <a:rPr lang="en-US" sz="900" dirty="0">
                <a:sym typeface="Wingdings" pitchFamily="2" charset="2"/>
              </a:rPr>
              <a:t> </a:t>
            </a:r>
            <a:r>
              <a:rPr lang="en-US" sz="900" dirty="0"/>
              <a:t>suboptimal coronary perfusion</a:t>
            </a:r>
          </a:p>
          <a:p>
            <a:r>
              <a:rPr lang="en-US" sz="900" dirty="0">
                <a:sym typeface="Wingdings" pitchFamily="2" charset="2"/>
              </a:rPr>
              <a:t>Timing should always be adjusted in 1:2 support mode.</a:t>
            </a:r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094000F4-405F-3020-578B-4161E0D8F744}"/>
              </a:ext>
            </a:extLst>
          </p:cNvPr>
          <p:cNvSpPr/>
          <p:nvPr/>
        </p:nvSpPr>
        <p:spPr>
          <a:xfrm>
            <a:off x="-48662" y="3610462"/>
            <a:ext cx="60305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TIMING:</a:t>
            </a:r>
          </a:p>
        </p:txBody>
      </p:sp>
      <p:sp>
        <p:nvSpPr>
          <p:cNvPr id="352" name="Rounded Rectangle 351">
            <a:extLst>
              <a:ext uri="{FF2B5EF4-FFF2-40B4-BE49-F238E27FC236}">
                <a16:creationId xmlns:a16="http://schemas.microsoft.com/office/drawing/2014/main" id="{491245A7-CA8F-24B8-FF86-29E18654E30C}"/>
              </a:ext>
            </a:extLst>
          </p:cNvPr>
          <p:cNvSpPr/>
          <p:nvPr/>
        </p:nvSpPr>
        <p:spPr>
          <a:xfrm>
            <a:off x="26921" y="5279551"/>
            <a:ext cx="3077723" cy="583447"/>
          </a:xfrm>
          <a:prstGeom prst="roundRect">
            <a:avLst>
              <a:gd name="adj" fmla="val 6703"/>
            </a:avLst>
          </a:prstGeom>
          <a:solidFill>
            <a:srgbClr val="C00000">
              <a:alpha val="1012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Rectangle 619">
            <a:extLst>
              <a:ext uri="{FF2B5EF4-FFF2-40B4-BE49-F238E27FC236}">
                <a16:creationId xmlns:a16="http://schemas.microsoft.com/office/drawing/2014/main" id="{5552E68E-0E87-90B5-EC51-C1D873F77584}"/>
              </a:ext>
            </a:extLst>
          </p:cNvPr>
          <p:cNvSpPr/>
          <p:nvPr/>
        </p:nvSpPr>
        <p:spPr>
          <a:xfrm>
            <a:off x="-48662" y="5234948"/>
            <a:ext cx="12634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ANTICOAGULATION:</a:t>
            </a:r>
          </a:p>
        </p:txBody>
      </p:sp>
      <p:sp>
        <p:nvSpPr>
          <p:cNvPr id="621" name="Rectangle 620">
            <a:extLst>
              <a:ext uri="{FF2B5EF4-FFF2-40B4-BE49-F238E27FC236}">
                <a16:creationId xmlns:a16="http://schemas.microsoft.com/office/drawing/2014/main" id="{7EE0ACC4-DD0C-BACB-5DA1-3C55FAACFD37}"/>
              </a:ext>
            </a:extLst>
          </p:cNvPr>
          <p:cNvSpPr/>
          <p:nvPr/>
        </p:nvSpPr>
        <p:spPr>
          <a:xfrm>
            <a:off x="-49236" y="5363835"/>
            <a:ext cx="32535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The catheter is potentially thrombogenic, however based on </a:t>
            </a:r>
            <a:r>
              <a:rPr lang="en-US" sz="900" dirty="0">
                <a:hlinkClick r:id="rId15"/>
              </a:rPr>
              <a:t>limited data</a:t>
            </a:r>
            <a:r>
              <a:rPr lang="en-US" sz="900" dirty="0"/>
              <a:t>, routine anticoagulation may not be required</a:t>
            </a:r>
            <a:r>
              <a:rPr lang="en-US" sz="900" dirty="0">
                <a:hlinkClick r:id="rId15"/>
              </a:rPr>
              <a:t> </a:t>
            </a:r>
            <a:r>
              <a:rPr lang="en-US" sz="900" dirty="0"/>
              <a:t>in 1:1 mode. It may be necessary if augmentation is reduced to 1:2, 1:3. </a:t>
            </a:r>
          </a:p>
        </p:txBody>
      </p:sp>
      <p:sp>
        <p:nvSpPr>
          <p:cNvPr id="353" name="Rounded Rectangle 352">
            <a:extLst>
              <a:ext uri="{FF2B5EF4-FFF2-40B4-BE49-F238E27FC236}">
                <a16:creationId xmlns:a16="http://schemas.microsoft.com/office/drawing/2014/main" id="{E0AAF9C7-6827-CED7-45E2-DB5385F7CD8A}"/>
              </a:ext>
            </a:extLst>
          </p:cNvPr>
          <p:cNvSpPr/>
          <p:nvPr/>
        </p:nvSpPr>
        <p:spPr>
          <a:xfrm>
            <a:off x="26921" y="5903635"/>
            <a:ext cx="3077723" cy="954365"/>
          </a:xfrm>
          <a:prstGeom prst="roundRect">
            <a:avLst>
              <a:gd name="adj" fmla="val 6703"/>
            </a:avLst>
          </a:prstGeom>
          <a:solidFill>
            <a:schemeClr val="accent2">
              <a:lumMod val="20000"/>
              <a:lumOff val="8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Rectangle 622">
            <a:extLst>
              <a:ext uri="{FF2B5EF4-FFF2-40B4-BE49-F238E27FC236}">
                <a16:creationId xmlns:a16="http://schemas.microsoft.com/office/drawing/2014/main" id="{0F0519A6-073B-EBC1-5544-43371EEDCA13}"/>
              </a:ext>
            </a:extLst>
          </p:cNvPr>
          <p:cNvSpPr/>
          <p:nvPr/>
        </p:nvSpPr>
        <p:spPr>
          <a:xfrm>
            <a:off x="-49236" y="5836225"/>
            <a:ext cx="325350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b="1" dirty="0"/>
          </a:p>
          <a:p>
            <a:r>
              <a:rPr lang="en-US" sz="900" b="1" dirty="0"/>
              <a:t>· </a:t>
            </a:r>
            <a:r>
              <a:rPr lang="en-US" sz="900" dirty="0">
                <a:sym typeface="Wingdings" pitchFamily="2" charset="2"/>
              </a:rPr>
              <a:t>Limb ischemia  monitor distal pulses</a:t>
            </a:r>
          </a:p>
          <a:p>
            <a:r>
              <a:rPr lang="en-US" sz="900" b="1" dirty="0"/>
              <a:t>· </a:t>
            </a:r>
            <a:r>
              <a:rPr lang="en-US" sz="900" dirty="0">
                <a:sym typeface="Wingdings" pitchFamily="2" charset="2"/>
              </a:rPr>
              <a:t>Juxta-renal positioning  monitor urine output, CXR</a:t>
            </a:r>
          </a:p>
          <a:p>
            <a:r>
              <a:rPr lang="en-US" sz="900" b="1" dirty="0"/>
              <a:t>· </a:t>
            </a:r>
            <a:r>
              <a:rPr lang="en-US" sz="900" dirty="0">
                <a:sym typeface="Wingdings" pitchFamily="2" charset="2"/>
              </a:rPr>
              <a:t>Bleeding, hematoma  monitor sheath site, check </a:t>
            </a:r>
            <a:r>
              <a:rPr lang="en-US" sz="900" dirty="0" err="1">
                <a:sym typeface="Wingdings" pitchFamily="2" charset="2"/>
              </a:rPr>
              <a:t>coags</a:t>
            </a:r>
            <a:endParaRPr lang="en-US" sz="900" dirty="0">
              <a:sym typeface="Wingdings" pitchFamily="2" charset="2"/>
            </a:endParaRPr>
          </a:p>
          <a:p>
            <a:r>
              <a:rPr lang="en-US" sz="900" b="1" dirty="0"/>
              <a:t>· </a:t>
            </a:r>
            <a:r>
              <a:rPr lang="en-US" sz="900" dirty="0">
                <a:sym typeface="Wingdings" pitchFamily="2" charset="2"/>
              </a:rPr>
              <a:t>Decreased augmentation  consider low SVR (sepsis), decreased cardiac output (AIBP requires a CI of &gt;1 to “augment”)</a:t>
            </a:r>
          </a:p>
          <a:p>
            <a:r>
              <a:rPr lang="en-US" sz="900" b="1" dirty="0"/>
              <a:t>· </a:t>
            </a:r>
            <a:r>
              <a:rPr lang="en-US" sz="900" dirty="0"/>
              <a:t>Worsening cardiac ischemia </a:t>
            </a:r>
            <a:r>
              <a:rPr lang="en-US" sz="900" dirty="0">
                <a:sym typeface="Wingdings" pitchFamily="2" charset="2"/>
              </a:rPr>
              <a:t> adjust timing/trigger</a:t>
            </a:r>
          </a:p>
        </p:txBody>
      </p:sp>
      <p:sp>
        <p:nvSpPr>
          <p:cNvPr id="622" name="Rectangle 621">
            <a:extLst>
              <a:ext uri="{FF2B5EF4-FFF2-40B4-BE49-F238E27FC236}">
                <a16:creationId xmlns:a16="http://schemas.microsoft.com/office/drawing/2014/main" id="{0556ECC9-CAB2-012C-D297-3B905A12111F}"/>
              </a:ext>
            </a:extLst>
          </p:cNvPr>
          <p:cNvSpPr/>
          <p:nvPr/>
        </p:nvSpPr>
        <p:spPr>
          <a:xfrm>
            <a:off x="-48662" y="5843572"/>
            <a:ext cx="19431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COMPLICATIONS &amp; MONITORING:</a:t>
            </a:r>
          </a:p>
        </p:txBody>
      </p:sp>
      <p:sp>
        <p:nvSpPr>
          <p:cNvPr id="355" name="Rounded Rectangle 354">
            <a:extLst>
              <a:ext uri="{FF2B5EF4-FFF2-40B4-BE49-F238E27FC236}">
                <a16:creationId xmlns:a16="http://schemas.microsoft.com/office/drawing/2014/main" id="{47E872E8-D755-910E-B99E-4DDD91219DE5}"/>
              </a:ext>
            </a:extLst>
          </p:cNvPr>
          <p:cNvSpPr/>
          <p:nvPr/>
        </p:nvSpPr>
        <p:spPr>
          <a:xfrm>
            <a:off x="4164222" y="2407577"/>
            <a:ext cx="2475128" cy="1211913"/>
          </a:xfrm>
          <a:prstGeom prst="roundRect">
            <a:avLst>
              <a:gd name="adj" fmla="val 3178"/>
            </a:avLst>
          </a:prstGeom>
          <a:solidFill>
            <a:srgbClr val="7030A0">
              <a:alpha val="1377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4F443942-10F0-4666-A8D6-FE3265B313BA}"/>
              </a:ext>
            </a:extLst>
          </p:cNvPr>
          <p:cNvSpPr/>
          <p:nvPr/>
        </p:nvSpPr>
        <p:spPr>
          <a:xfrm>
            <a:off x="4107698" y="2380300"/>
            <a:ext cx="16578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AUGMENTATION/WEANING:</a:t>
            </a:r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55B2F477-4AC3-C101-2E27-04A84C72C8A9}"/>
              </a:ext>
            </a:extLst>
          </p:cNvPr>
          <p:cNvSpPr/>
          <p:nvPr/>
        </p:nvSpPr>
        <p:spPr>
          <a:xfrm>
            <a:off x="4111356" y="2532546"/>
            <a:ext cx="264525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The level of hemodynamic support can be adjusted. By default, the IABP augments </a:t>
            </a:r>
            <a:r>
              <a:rPr lang="en-US" sz="900" b="1" i="1" dirty="0"/>
              <a:t>every</a:t>
            </a:r>
            <a:r>
              <a:rPr lang="en-US" sz="900" dirty="0"/>
              <a:t> cycle (1:1). It can be decreased to </a:t>
            </a:r>
            <a:r>
              <a:rPr lang="en-US" sz="900" b="1" i="1" dirty="0"/>
              <a:t>every other </a:t>
            </a:r>
            <a:r>
              <a:rPr lang="en-US" sz="900" dirty="0"/>
              <a:t>(1:2) or </a:t>
            </a:r>
            <a:r>
              <a:rPr lang="en-US" sz="900" b="1" i="1" dirty="0"/>
              <a:t>every third </a:t>
            </a:r>
            <a:r>
              <a:rPr lang="en-US" sz="900" dirty="0"/>
              <a:t>(1:3) cycle. Timing &amp; adjustments should be done in 1:2 mode. Decreasing support (1:1 </a:t>
            </a:r>
            <a:r>
              <a:rPr lang="en-US" sz="900" dirty="0">
                <a:sym typeface="Wingdings" pitchFamily="2" charset="2"/>
              </a:rPr>
              <a:t> 1:2  1:3) is often </a:t>
            </a:r>
            <a:r>
              <a:rPr lang="en-US" sz="900" dirty="0">
                <a:sym typeface="Wingdings" pitchFamily="2" charset="2"/>
                <a:hlinkClick r:id="rId16"/>
              </a:rPr>
              <a:t>done to wean IABP</a:t>
            </a:r>
            <a:r>
              <a:rPr lang="en-US" sz="900" dirty="0">
                <a:sym typeface="Wingdings" pitchFamily="2" charset="2"/>
              </a:rPr>
              <a:t>, though the actual coronary </a:t>
            </a:r>
            <a:r>
              <a:rPr lang="en-US" sz="900" dirty="0">
                <a:sym typeface="Wingdings" pitchFamily="2" charset="2"/>
                <a:hlinkClick r:id="rId17"/>
              </a:rPr>
              <a:t>perfusion provided in 1:3 may be minimal</a:t>
            </a:r>
            <a:r>
              <a:rPr lang="en-US" sz="900" dirty="0">
                <a:sym typeface="Wingdings" pitchFamily="2" charset="2"/>
              </a:rPr>
              <a:t>.</a:t>
            </a:r>
            <a:endParaRPr lang="en-US" sz="9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8C5C140-6C80-B1D5-3CFE-72162102111E}"/>
              </a:ext>
            </a:extLst>
          </p:cNvPr>
          <p:cNvSpPr/>
          <p:nvPr/>
        </p:nvSpPr>
        <p:spPr>
          <a:xfrm>
            <a:off x="6987408" y="4659515"/>
            <a:ext cx="82296" cy="27432"/>
          </a:xfrm>
          <a:prstGeom prst="ellipse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>
            <a:extLst>
              <a:ext uri="{FF2B5EF4-FFF2-40B4-BE49-F238E27FC236}">
                <a16:creationId xmlns:a16="http://schemas.microsoft.com/office/drawing/2014/main" id="{D73DA594-BA2A-EEC3-F52D-4A123F811AB5}"/>
              </a:ext>
            </a:extLst>
          </p:cNvPr>
          <p:cNvSpPr/>
          <p:nvPr/>
        </p:nvSpPr>
        <p:spPr>
          <a:xfrm>
            <a:off x="6852220" y="4659515"/>
            <a:ext cx="82296" cy="27432"/>
          </a:xfrm>
          <a:prstGeom prst="ellipse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>
            <a:extLst>
              <a:ext uri="{FF2B5EF4-FFF2-40B4-BE49-F238E27FC236}">
                <a16:creationId xmlns:a16="http://schemas.microsoft.com/office/drawing/2014/main" id="{0BB556C6-8C8F-65B4-2A86-9D2397DB739C}"/>
              </a:ext>
            </a:extLst>
          </p:cNvPr>
          <p:cNvSpPr/>
          <p:nvPr/>
        </p:nvSpPr>
        <p:spPr>
          <a:xfrm>
            <a:off x="6717031" y="4659515"/>
            <a:ext cx="82296" cy="274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>
            <a:extLst>
              <a:ext uri="{FF2B5EF4-FFF2-40B4-BE49-F238E27FC236}">
                <a16:creationId xmlns:a16="http://schemas.microsoft.com/office/drawing/2014/main" id="{A92CABCA-A9E1-8416-97E1-E40C96D5AEDF}"/>
              </a:ext>
            </a:extLst>
          </p:cNvPr>
          <p:cNvSpPr/>
          <p:nvPr/>
        </p:nvSpPr>
        <p:spPr>
          <a:xfrm>
            <a:off x="6446653" y="4659515"/>
            <a:ext cx="82296" cy="27432"/>
          </a:xfrm>
          <a:prstGeom prst="ellipse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>
            <a:extLst>
              <a:ext uri="{FF2B5EF4-FFF2-40B4-BE49-F238E27FC236}">
                <a16:creationId xmlns:a16="http://schemas.microsoft.com/office/drawing/2014/main" id="{A9E6CC55-8D2B-6419-CCD5-C22C3B00199A}"/>
              </a:ext>
            </a:extLst>
          </p:cNvPr>
          <p:cNvSpPr/>
          <p:nvPr/>
        </p:nvSpPr>
        <p:spPr>
          <a:xfrm>
            <a:off x="6581842" y="4659515"/>
            <a:ext cx="82296" cy="274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>
            <a:extLst>
              <a:ext uri="{FF2B5EF4-FFF2-40B4-BE49-F238E27FC236}">
                <a16:creationId xmlns:a16="http://schemas.microsoft.com/office/drawing/2014/main" id="{4DBE0C4A-B095-8BB4-D2A9-1861F7BE4285}"/>
              </a:ext>
            </a:extLst>
          </p:cNvPr>
          <p:cNvSpPr/>
          <p:nvPr/>
        </p:nvSpPr>
        <p:spPr>
          <a:xfrm>
            <a:off x="6423890" y="4709345"/>
            <a:ext cx="82296" cy="274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>
            <a:extLst>
              <a:ext uri="{FF2B5EF4-FFF2-40B4-BE49-F238E27FC236}">
                <a16:creationId xmlns:a16="http://schemas.microsoft.com/office/drawing/2014/main" id="{BC724F71-C179-C64F-A48B-16921D88E254}"/>
              </a:ext>
            </a:extLst>
          </p:cNvPr>
          <p:cNvSpPr/>
          <p:nvPr/>
        </p:nvSpPr>
        <p:spPr>
          <a:xfrm>
            <a:off x="6407243" y="4757983"/>
            <a:ext cx="82296" cy="274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>
            <a:extLst>
              <a:ext uri="{FF2B5EF4-FFF2-40B4-BE49-F238E27FC236}">
                <a16:creationId xmlns:a16="http://schemas.microsoft.com/office/drawing/2014/main" id="{22A6D71D-59AB-3307-9BEF-2C0472B23939}"/>
              </a:ext>
            </a:extLst>
          </p:cNvPr>
          <p:cNvSpPr/>
          <p:nvPr/>
        </p:nvSpPr>
        <p:spPr>
          <a:xfrm>
            <a:off x="6569978" y="4709345"/>
            <a:ext cx="82296" cy="274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>
            <a:extLst>
              <a:ext uri="{FF2B5EF4-FFF2-40B4-BE49-F238E27FC236}">
                <a16:creationId xmlns:a16="http://schemas.microsoft.com/office/drawing/2014/main" id="{D0236A36-FA2C-BF8A-4417-C0758670CA06}"/>
              </a:ext>
            </a:extLst>
          </p:cNvPr>
          <p:cNvSpPr/>
          <p:nvPr/>
        </p:nvSpPr>
        <p:spPr>
          <a:xfrm>
            <a:off x="6554331" y="4757983"/>
            <a:ext cx="82296" cy="274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>
            <a:extLst>
              <a:ext uri="{FF2B5EF4-FFF2-40B4-BE49-F238E27FC236}">
                <a16:creationId xmlns:a16="http://schemas.microsoft.com/office/drawing/2014/main" id="{B8DBE959-7062-E302-D7F7-885702754CBD}"/>
              </a:ext>
            </a:extLst>
          </p:cNvPr>
          <p:cNvSpPr/>
          <p:nvPr/>
        </p:nvSpPr>
        <p:spPr>
          <a:xfrm>
            <a:off x="6718655" y="4709345"/>
            <a:ext cx="82296" cy="274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>
            <a:extLst>
              <a:ext uri="{FF2B5EF4-FFF2-40B4-BE49-F238E27FC236}">
                <a16:creationId xmlns:a16="http://schemas.microsoft.com/office/drawing/2014/main" id="{9AE40018-75F8-2420-04ED-84572D1E3F46}"/>
              </a:ext>
            </a:extLst>
          </p:cNvPr>
          <p:cNvSpPr/>
          <p:nvPr/>
        </p:nvSpPr>
        <p:spPr>
          <a:xfrm>
            <a:off x="6720820" y="4757983"/>
            <a:ext cx="82296" cy="274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>
            <a:extLst>
              <a:ext uri="{FF2B5EF4-FFF2-40B4-BE49-F238E27FC236}">
                <a16:creationId xmlns:a16="http://schemas.microsoft.com/office/drawing/2014/main" id="{D3E78FC9-CDD7-1B5C-430B-A239B480A169}"/>
              </a:ext>
            </a:extLst>
          </p:cNvPr>
          <p:cNvSpPr/>
          <p:nvPr/>
        </p:nvSpPr>
        <p:spPr>
          <a:xfrm>
            <a:off x="7006707" y="4709345"/>
            <a:ext cx="82296" cy="274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>
            <a:extLst>
              <a:ext uri="{FF2B5EF4-FFF2-40B4-BE49-F238E27FC236}">
                <a16:creationId xmlns:a16="http://schemas.microsoft.com/office/drawing/2014/main" id="{A3C85421-6454-309A-CCD6-0D9EC0E2C782}"/>
              </a:ext>
            </a:extLst>
          </p:cNvPr>
          <p:cNvSpPr/>
          <p:nvPr/>
        </p:nvSpPr>
        <p:spPr>
          <a:xfrm>
            <a:off x="7026696" y="4757983"/>
            <a:ext cx="82296" cy="274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>
            <a:extLst>
              <a:ext uri="{FF2B5EF4-FFF2-40B4-BE49-F238E27FC236}">
                <a16:creationId xmlns:a16="http://schemas.microsoft.com/office/drawing/2014/main" id="{2C7142A8-9236-F736-C7A2-6DB4C512B3AF}"/>
              </a:ext>
            </a:extLst>
          </p:cNvPr>
          <p:cNvSpPr/>
          <p:nvPr/>
        </p:nvSpPr>
        <p:spPr>
          <a:xfrm>
            <a:off x="6889210" y="4830551"/>
            <a:ext cx="82296" cy="274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>
            <a:extLst>
              <a:ext uri="{FF2B5EF4-FFF2-40B4-BE49-F238E27FC236}">
                <a16:creationId xmlns:a16="http://schemas.microsoft.com/office/drawing/2014/main" id="{DFD78775-D520-44D9-52BE-7F12748209DE}"/>
              </a:ext>
            </a:extLst>
          </p:cNvPr>
          <p:cNvSpPr/>
          <p:nvPr/>
        </p:nvSpPr>
        <p:spPr>
          <a:xfrm>
            <a:off x="6382742" y="4826160"/>
            <a:ext cx="82296" cy="27432"/>
          </a:xfrm>
          <a:prstGeom prst="ellipse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D50E3A41-FD84-8AFC-9ED1-833F61BF0889}"/>
              </a:ext>
            </a:extLst>
          </p:cNvPr>
          <p:cNvSpPr/>
          <p:nvPr/>
        </p:nvSpPr>
        <p:spPr>
          <a:xfrm>
            <a:off x="6388236" y="4700351"/>
            <a:ext cx="463984" cy="101051"/>
          </a:xfrm>
          <a:prstGeom prst="trapezoid">
            <a:avLst>
              <a:gd name="adj" fmla="val 31418"/>
            </a:avLst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572D31B-913C-00AE-10E8-2ABE9140CA4E}"/>
              </a:ext>
            </a:extLst>
          </p:cNvPr>
          <p:cNvGrpSpPr/>
          <p:nvPr/>
        </p:nvGrpSpPr>
        <p:grpSpPr>
          <a:xfrm>
            <a:off x="6590749" y="6171003"/>
            <a:ext cx="598681" cy="308322"/>
            <a:chOff x="6590749" y="5417472"/>
            <a:chExt cx="598681" cy="30832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6AE7758-272E-EDE8-1459-3DA79CB86436}"/>
                </a:ext>
              </a:extLst>
            </p:cNvPr>
            <p:cNvCxnSpPr>
              <a:cxnSpLocks/>
            </p:cNvCxnSpPr>
            <p:nvPr/>
          </p:nvCxnSpPr>
          <p:spPr>
            <a:xfrm>
              <a:off x="6607683" y="5417472"/>
              <a:ext cx="0" cy="30832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CDAA75D1-B453-AD61-6696-4DD6E1447362}"/>
                </a:ext>
              </a:extLst>
            </p:cNvPr>
            <p:cNvCxnSpPr>
              <a:cxnSpLocks/>
            </p:cNvCxnSpPr>
            <p:nvPr/>
          </p:nvCxnSpPr>
          <p:spPr>
            <a:xfrm>
              <a:off x="6651086" y="5417472"/>
              <a:ext cx="0" cy="30832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3DF6BE5A-032A-3E22-F4E3-7274D658064E}"/>
                </a:ext>
              </a:extLst>
            </p:cNvPr>
            <p:cNvCxnSpPr>
              <a:cxnSpLocks/>
            </p:cNvCxnSpPr>
            <p:nvPr/>
          </p:nvCxnSpPr>
          <p:spPr>
            <a:xfrm>
              <a:off x="6694489" y="5417472"/>
              <a:ext cx="0" cy="30832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1A3FD214-B3D0-75BC-91A6-4B8E49B1BFBF}"/>
                </a:ext>
              </a:extLst>
            </p:cNvPr>
            <p:cNvCxnSpPr>
              <a:cxnSpLocks/>
            </p:cNvCxnSpPr>
            <p:nvPr/>
          </p:nvCxnSpPr>
          <p:spPr>
            <a:xfrm>
              <a:off x="6737892" y="5417472"/>
              <a:ext cx="0" cy="30832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7C2CDF94-6D0E-C27A-3FEE-CF58B2A7744F}"/>
                </a:ext>
              </a:extLst>
            </p:cNvPr>
            <p:cNvCxnSpPr>
              <a:cxnSpLocks/>
            </p:cNvCxnSpPr>
            <p:nvPr/>
          </p:nvCxnSpPr>
          <p:spPr>
            <a:xfrm>
              <a:off x="6781295" y="5417472"/>
              <a:ext cx="0" cy="30832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226B6CAC-16CD-0FF0-8A18-299B5614D160}"/>
                </a:ext>
              </a:extLst>
            </p:cNvPr>
            <p:cNvCxnSpPr>
              <a:cxnSpLocks/>
            </p:cNvCxnSpPr>
            <p:nvPr/>
          </p:nvCxnSpPr>
          <p:spPr>
            <a:xfrm>
              <a:off x="6824698" y="5417472"/>
              <a:ext cx="0" cy="30832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04245867-E6C5-D17B-8E3A-C44DF0764355}"/>
                </a:ext>
              </a:extLst>
            </p:cNvPr>
            <p:cNvCxnSpPr>
              <a:cxnSpLocks/>
            </p:cNvCxnSpPr>
            <p:nvPr/>
          </p:nvCxnSpPr>
          <p:spPr>
            <a:xfrm>
              <a:off x="6868101" y="5417472"/>
              <a:ext cx="0" cy="30832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5E2B0086-C78A-2991-3772-1009635B25DD}"/>
                </a:ext>
              </a:extLst>
            </p:cNvPr>
            <p:cNvCxnSpPr>
              <a:cxnSpLocks/>
            </p:cNvCxnSpPr>
            <p:nvPr/>
          </p:nvCxnSpPr>
          <p:spPr>
            <a:xfrm>
              <a:off x="6911504" y="5417472"/>
              <a:ext cx="0" cy="30832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77AB59A1-3A82-719B-1353-1B3C47E36AB8}"/>
                </a:ext>
              </a:extLst>
            </p:cNvPr>
            <p:cNvCxnSpPr>
              <a:cxnSpLocks/>
            </p:cNvCxnSpPr>
            <p:nvPr/>
          </p:nvCxnSpPr>
          <p:spPr>
            <a:xfrm>
              <a:off x="6954907" y="5417472"/>
              <a:ext cx="0" cy="30832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0163BCD4-17E7-3053-843D-F3F3D092455E}"/>
                </a:ext>
              </a:extLst>
            </p:cNvPr>
            <p:cNvCxnSpPr>
              <a:cxnSpLocks/>
            </p:cNvCxnSpPr>
            <p:nvPr/>
          </p:nvCxnSpPr>
          <p:spPr>
            <a:xfrm>
              <a:off x="6998310" y="5417472"/>
              <a:ext cx="0" cy="30832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72205388-75A6-A1E8-7DA9-AD3D7C374B0F}"/>
                </a:ext>
              </a:extLst>
            </p:cNvPr>
            <p:cNvCxnSpPr>
              <a:cxnSpLocks/>
            </p:cNvCxnSpPr>
            <p:nvPr/>
          </p:nvCxnSpPr>
          <p:spPr>
            <a:xfrm>
              <a:off x="7041713" y="5417472"/>
              <a:ext cx="0" cy="30832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CB7F555F-1464-03ED-EDCB-B2D482F7F5A8}"/>
                </a:ext>
              </a:extLst>
            </p:cNvPr>
            <p:cNvCxnSpPr>
              <a:cxnSpLocks/>
            </p:cNvCxnSpPr>
            <p:nvPr/>
          </p:nvCxnSpPr>
          <p:spPr>
            <a:xfrm>
              <a:off x="7085116" y="5417472"/>
              <a:ext cx="0" cy="30832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55624C47-C561-EF4A-A962-1257F82BEDB6}"/>
                </a:ext>
              </a:extLst>
            </p:cNvPr>
            <p:cNvCxnSpPr>
              <a:cxnSpLocks/>
            </p:cNvCxnSpPr>
            <p:nvPr/>
          </p:nvCxnSpPr>
          <p:spPr>
            <a:xfrm>
              <a:off x="7128519" y="5417472"/>
              <a:ext cx="0" cy="30832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88DE1466-11C0-AD7E-1505-CA03ACFD3AB1}"/>
                </a:ext>
              </a:extLst>
            </p:cNvPr>
            <p:cNvCxnSpPr>
              <a:cxnSpLocks/>
            </p:cNvCxnSpPr>
            <p:nvPr/>
          </p:nvCxnSpPr>
          <p:spPr>
            <a:xfrm>
              <a:off x="7171928" y="5417472"/>
              <a:ext cx="0" cy="30832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CA68D76-636D-C88C-F3F8-09E50C92B320}"/>
                </a:ext>
              </a:extLst>
            </p:cNvPr>
            <p:cNvCxnSpPr>
              <a:cxnSpLocks/>
            </p:cNvCxnSpPr>
            <p:nvPr/>
          </p:nvCxnSpPr>
          <p:spPr>
            <a:xfrm>
              <a:off x="6590749" y="5573098"/>
              <a:ext cx="598681" cy="0"/>
            </a:xfrm>
            <a:prstGeom prst="line">
              <a:avLst/>
            </a:prstGeom>
            <a:ln w="38100">
              <a:solidFill>
                <a:srgbClr val="CCC9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5" name="Straight Connector 404">
            <a:extLst>
              <a:ext uri="{FF2B5EF4-FFF2-40B4-BE49-F238E27FC236}">
                <a16:creationId xmlns:a16="http://schemas.microsoft.com/office/drawing/2014/main" id="{9AC1108C-61E3-30D2-825D-F448E458DD73}"/>
              </a:ext>
            </a:extLst>
          </p:cNvPr>
          <p:cNvCxnSpPr>
            <a:cxnSpLocks/>
          </p:cNvCxnSpPr>
          <p:nvPr/>
        </p:nvCxnSpPr>
        <p:spPr>
          <a:xfrm flipH="1">
            <a:off x="6630568" y="5932874"/>
            <a:ext cx="49334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>
            <a:extLst>
              <a:ext uri="{FF2B5EF4-FFF2-40B4-BE49-F238E27FC236}">
                <a16:creationId xmlns:a16="http://schemas.microsoft.com/office/drawing/2014/main" id="{3099E475-6F6D-3D36-7F0B-7BAB26364D79}"/>
              </a:ext>
            </a:extLst>
          </p:cNvPr>
          <p:cNvCxnSpPr>
            <a:cxnSpLocks/>
          </p:cNvCxnSpPr>
          <p:nvPr/>
        </p:nvCxnSpPr>
        <p:spPr>
          <a:xfrm flipH="1">
            <a:off x="6630568" y="5901376"/>
            <a:ext cx="49334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66B2CEAF-FE1F-BFE0-A69B-B6C3679E223C}"/>
              </a:ext>
            </a:extLst>
          </p:cNvPr>
          <p:cNvCxnSpPr>
            <a:cxnSpLocks/>
          </p:cNvCxnSpPr>
          <p:nvPr/>
        </p:nvCxnSpPr>
        <p:spPr>
          <a:xfrm flipH="1">
            <a:off x="6630568" y="5871666"/>
            <a:ext cx="49334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B1261F20-AF97-AC51-0427-CE2E93E0411D}"/>
              </a:ext>
            </a:extLst>
          </p:cNvPr>
          <p:cNvCxnSpPr>
            <a:cxnSpLocks/>
          </p:cNvCxnSpPr>
          <p:nvPr/>
        </p:nvCxnSpPr>
        <p:spPr>
          <a:xfrm flipH="1">
            <a:off x="6633952" y="5455138"/>
            <a:ext cx="49334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E192266B-13BA-9058-2186-DC38C8F8B902}"/>
              </a:ext>
            </a:extLst>
          </p:cNvPr>
          <p:cNvCxnSpPr>
            <a:cxnSpLocks/>
          </p:cNvCxnSpPr>
          <p:nvPr/>
        </p:nvCxnSpPr>
        <p:spPr>
          <a:xfrm flipH="1">
            <a:off x="6633952" y="5423640"/>
            <a:ext cx="49334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7170EBF1-B837-089F-D154-2F9119838851}"/>
              </a:ext>
            </a:extLst>
          </p:cNvPr>
          <p:cNvCxnSpPr>
            <a:cxnSpLocks/>
          </p:cNvCxnSpPr>
          <p:nvPr/>
        </p:nvCxnSpPr>
        <p:spPr>
          <a:xfrm flipH="1">
            <a:off x="6633952" y="5393930"/>
            <a:ext cx="49334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TextBox 427">
            <a:extLst>
              <a:ext uri="{FF2B5EF4-FFF2-40B4-BE49-F238E27FC236}">
                <a16:creationId xmlns:a16="http://schemas.microsoft.com/office/drawing/2014/main" id="{C823C649-2E44-81E7-6947-1449ED8C4D77}"/>
              </a:ext>
            </a:extLst>
          </p:cNvPr>
          <p:cNvSpPr txBox="1"/>
          <p:nvPr/>
        </p:nvSpPr>
        <p:spPr>
          <a:xfrm>
            <a:off x="5028929" y="6310507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DIN Condensed" pitchFamily="2" charset="0"/>
            </a:endParaRPr>
          </a:p>
          <a:p>
            <a:r>
              <a:rPr lang="en-US" sz="1000" dirty="0">
                <a:solidFill>
                  <a:schemeClr val="accent1"/>
                </a:solidFill>
                <a:latin typeface="DIN Condensed" pitchFamily="2" charset="0"/>
              </a:rPr>
              <a:t>IABP 1:2 AUGMENTATION</a:t>
            </a:r>
          </a:p>
        </p:txBody>
      </p:sp>
    </p:spTree>
    <p:extLst>
      <p:ext uri="{BB962C8B-B14F-4D97-AF65-F5344CB8AC3E}">
        <p14:creationId xmlns:p14="http://schemas.microsoft.com/office/powerpoint/2010/main" val="613710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929</TotalTime>
  <Words>853</Words>
  <Application>Microsoft Macintosh PowerPoint</Application>
  <PresentationFormat>Letter Paper (8.5x11 in)</PresentationFormat>
  <Paragraphs>85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1979 Dot Matrix</vt:lpstr>
      <vt:lpstr>Arial</vt:lpstr>
      <vt:lpstr>Calibri</vt:lpstr>
      <vt:lpstr>Calibri Light</vt:lpstr>
      <vt:lpstr>Corbel</vt:lpstr>
      <vt:lpstr>DIN Condensed</vt:lpstr>
      <vt:lpstr>Futura Condensed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9</cp:revision>
  <cp:lastPrinted>2022-05-05T23:06:45Z</cp:lastPrinted>
  <dcterms:created xsi:type="dcterms:W3CDTF">2022-05-05T13:22:03Z</dcterms:created>
  <dcterms:modified xsi:type="dcterms:W3CDTF">2022-05-06T04:51:49Z</dcterms:modified>
</cp:coreProperties>
</file>