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332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/>
    <p:restoredTop sz="96208"/>
  </p:normalViewPr>
  <p:slideViewPr>
    <p:cSldViewPr snapToGrid="0" snapToObjects="1">
      <p:cViewPr varScale="1">
        <p:scale>
          <a:sx n="124" d="100"/>
          <a:sy n="124" d="100"/>
        </p:scale>
        <p:origin x="1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4T04:36:44.424"/>
    </inkml:context>
    <inkml:brush xml:id="br0">
      <inkml:brushProperty name="width" value="0.03528" units="cm"/>
      <inkml:brushProperty name="height" value="0.03528" units="cm"/>
      <inkml:brushProperty name="color" value="#783F05"/>
    </inkml:brush>
  </inkml:definitions>
  <inkml:trace contextRef="#ctx0" brushRef="#br0">698 5592 8 0 0,'3'22'6139'0'0,"-1"-20"-5847"0"0,20 14-680 0 0,2 0 4489 0 0,-14-7-3580 0 0,-1-1 0 0 0,1 0 0 0 0,1-1 1 0 0,0 0-1 0 0,0 0 0 0 0,1-1 1 0 0,0 0-1 0 0,0-2 0 0 0,13 5 1 0 0,6 4 190 0 0,-25-10-503 0 0,0 0 0 0 0,2 0 0 0 0,-2-1 0 0 0,1 0 0 0 0,-1 0 0 0 0,1-1 0 0 0,1 0 1 0 0,9 1-1 0 0,32-1 171 0 0,-36 0-186 0 0,1 0 1 0 0,0-1-1 0 0,0 0 1 0 0,0-1-1 0 0,-1 0 0 0 0,2-2 1 0 0,-1 1-1 0 0,-1-2 1 0 0,1 1-1 0 0,12-7 1 0 0,34-14 507 0 0,-42 18-525 0 0,-1-1-1 0 0,25-13 1 0 0,46-30 433 0 0,4-3-45 0 0,-32 15 7 0 0,83-71 382 0 0,-106 78-881 0 0,71-65 282 0 0,-32 26-121 0 0,37-34 89 0 0,67-81-184 0 0,-138 144-109 0 0,92-69 0 0 0,126-70 7 0 0,-183 130 132 0 0,1 2 0 0 0,115-48 0 0 0,27 6 407 0 0,-135 57-433 0 0,1 2-112 0 0,39-15-12 0 0,-7-3-41 0 0,-22 11 10 0 0,291-121 130 0 0,-171 69-87 0 0,-192 80-31 0 0,16-11 30 0 0,54-33-1 0 0,-64 34 0 0 0,19-13 42 0 0,58-52-1 0 0,-54 41-7 0 0,98-92-85 0 0,-139 126 33 0 0,-3-1 0 0 0,-1-2 0 0 0,13-19 1 0 0,16-25 15 0 0,-30 48-11 0 0,0-1 0 0 0,0 0 1 0 0,0 0-1 0 0,-2-1 1 0 0,0 0-1 0 0,6-19 1 0 0,14-72 63 0 0,-23 93-83 0 0,3-19 3 0 0,0 0 0 0 0,-2 0 0 0 0,-1 0 1 0 0,-2-35-1 0 0,-30-146-5 0 0,19 149 5 0 0,7 22-37 0 0,1-69 1 0 0,3 83 33 0 0,-9-155-58 0 0,5 118-17 0 0,3-36-65 0 0,2 44-17 0 0,1 32 77 0 0,-1 17 56 0 0,-1 0 1 0 0,1 0-1 0 0,-1 0 0 0 0,0 0 0 0 0,0-1 1 0 0,0 1-1 0 0,-1-1 0 0 0,1 1 0 0 0,-2-5 0 0 0,2 73-537 0 0,17 169 436 0 0,-14-101 281 0 0,-4-80-116 0 0,3 23 45 0 0,18 114 1 0 0,-7-14 115 0 0,-6-61-76 0 0,-4-91-128 0 0,-1 6 8 0 0,1 1 0 0 0,2 0-1 0 0,12 42 1 0 0,-14-66 15 0 0,1 1 0 0 0,-1-1 0 0 0,0 0 0 0 0,1-1-1 0 0,0 1 1 0 0,0-1 0 0 0,8 9 0 0 0,12 13 18 0 0,-19-21-14 0 0,0-1 1 0 0,1 0-1 0 0,0 0 0 0 0,-1-1 1 0 0,13 8-1 0 0,9 7 28 0 0,-21-14-17 0 0,2 1-1 0 0,-1-2 0 0 0,0 0 1 0 0,16 6-1 0 0,-2 0-17 0 0,-16-6 4 0 0,2-2 1 0 0,-2 1 0 0 0,1-1-1 0 0,-1 0 1 0 0,1-1 0 0 0,0 1 0 0 0,1-1-1 0 0,-1 0 1 0 0,0 0 0 0 0,8-1-1 0 0,10 1-15 0 0,-17-1 19 0 0,0 1 1 0 0,1-1-1 0 0,-1-1 1 0 0,0 1-1 0 0,-1-1 1 0 0,1-1-1 0 0,8-1 1 0 0,34-10 78 0 0,-35 10-62 0 0,-1 0 1 0 0,0-1-1 0 0,15-5 1 0 0,59-29-12 0 0,72-34 46 0 0,-115 50-26 0 0,107-64 126 0 0,-140 78-171 0 0,40-23 32 0 0,86-73 0 0 0,-37 18 16 0 0,38-36-91 0 0,-73 56 48 0 0,68-64 5 0 0,39-45-3 0 0,-170 172-13 0 0,66-63-69 0 0,25-28 76 0 0,-80 76-10 0 0,129-140 13 0 0,66-62-38 0 0,-202 213 30 0 0,226-222-59 0 0,-155 155 123 0 0,5-6-103 0 0,-10 17 27 0 0,184-145-85 0 0,-65 99-9 0 0,-141 84 94 0 0,-33 16 13 0 0,248-119 11 0 0,-130 66-37 0 0,-116 54 9 0 0,2-3 0 0 0,-2 1 0 0 0,26-19 0 0 0,-43 28 11 0 0,0 0-1 0 0,-1-1 0 0 0,1 1 1 0 0,-1 0-1 0 0,1-1 0 0 0,-1 1 1 0 0,0-1-1 0 0,0 0 1 0 0,0 1-1 0 0,0-1 0 0 0,0 0 1 0 0,0 0-1 0 0,0 0 0 0 0,0 0 1 0 0,0 0-1 0 0,-1 0 0 0 0,1-4 1 0 0,-1 4 3 0 0,0 0 1 0 0,-1 0 0 0 0,1 0-1 0 0,-1 0 1 0 0,1 0-1 0 0,-1 0 1 0 0,0 0 0 0 0,0 0-1 0 0,0 0 1 0 0,0-1-1 0 0,0 2 1 0 0,0-1 0 0 0,0 0-1 0 0,-1 1 1 0 0,1-1-1 0 0,0 1 1 0 0,-3-2 0 0 0,-8-8 7 0 0,0 0 0 0 0,0 2 1 0 0,-2 0-1 0 0,2 1 0 0 0,-27-12 1 0 0,-78-26 29 0 0,86 34-1 0 0,-187-63 30 0 0,50 25-49 0 0,60 17 17 0 0,53 15-59 0 0,-13-1 79 0 0,-95-14 0 0 0,-73 3-90 0 0,227 29 39 0 0,-418-59 109 0 0,130 31-102 0 0,-12 0 32 0 0,254 22-47 0 0,-1 3 0 0 0,1 2 1 0 0,-1 3-1 0 0,-63 7 0 0 0,-203 15 35 0 0,-21 5-32 0 0,291-20-16 0 0,-72 22 1 0 0,-133 56 12 0 0,197-61 26 0 0,-22 8-24 0 0,60-23 20 0 0,-1 2 1 0 0,-1-1-1 0 0,3 3 1 0 0,-32 24-1 0 0,37-28 10 0 0,-15 12-36 0 0,13-11 5 0 0,2 0 1 0 0,-24 22-1 0 0,40-33 22 0 0,-9-35-16 0 0,8 30 6 0 0,-1 0-1 0 0,1 0 1 0 0,-1 0 0 0 0,0-1-1 0 0,-1 2 1 0 0,1-1-1 0 0,-1 1 1 0 0,1-1-1 0 0,-1 1 1 0 0,-1 0-1 0 0,-6-8 1 0 0,-2 2-10 0 0,-1-1-1 0 0,-21-12 1 0 0,-11-10 6 0 0,22 16 19 0 0,-2-1 0 0 0,0 3-1 0 0,-38-17 1 0 0,-18-11-2 0 0,-158-69 58 0 0,175 84-50 0 0,-64-22 57 0 0,27 10-65 0 0,31 12 62 0 0,-8-3-20 0 0,-105-33-42 0 0,121 52-31 0 0,-105-10 0 0 0,74 12 4 0 0,-51-1 4 0 0,-20-3-2 0 0,136 11 3 0 0,-31 1 0 0 0,-1 0 4 0 0,-21 0-28 0 0,-103 10 0 0 0,157-7 40 0 0,-26 4-18 0 0,-32 2 14 0 0,-3-3-12 0 0,-89 14 0 0 0,122-12 20 0 0,17-2-47 0 0,0 2-1 0 0,1 0 1 0 0,-71 23-1 0 0,-19 15 27 0 0,72-28 2 0 0,-8 2-55 0 0,2 3 0 0 0,-92 42 0 0 0,147-59 53 0 0,-52 25-22 0 0,3 3 1 0 0,-58 42 0 0 0,26-13 7 0 0,57-42 7 0 0,1 0 1 0 0,-44 42-1 0 0,-68 76-26 0 0,6 21 75 0 0,125-144-37 0 0,-77 119-13 0 0,71-104 8 0 0,-30 52 7 0 0,-40 96 0 0 0,72-143 26 0 0,-52 140-2 0 0,-5 26-5 0 0,58-169-16 0 0,-49 156 14 0 0,45-133-20 0 0,5 1 0 0 0,1 1 0 0 0,3 0 0 0 0,3 0 0 0 0,2 82 0 0 0,29 75-85 0 0,-5-35 126 0 0,-14-130-26 0 0,18 198-27 0 0,3-25 32 0 0,-1 27 30 0 0,-14-119-49 0 0,6 82-1 0 0,-9-5 50 0 0,-7-152-30 0 0,0-14-18 0 0,-1 0 0 0 0,-8 79 0 0 0,3-88-17 0 0,1 46 1 0 0,1-10 8 0 0,-1-31 11 0 0,2 0 0 0 0,1 0 0 0 0,2 0 0 0 0,1-1-1 0 0,16 57 1 0 0,32 98-42 0 0,-23-95 33 0 0,37 104-37 0 0,-44-150 9 0 0,1 0 1 0 0,46 66-1 0 0,5-22 105 0 0,-59-72-79 0 0,-1-1-1 0 0,3-2 1 0 0,-1 0-1 0 0,2-1 1 0 0,1 0-1 0 0,30 21 1 0 0,-20-22 19 0 0,1 1-1 0 0,0-3 1 0 0,39 13 0 0 0,-55-21 4 0 0,-1-2 1 0 0,1 0-1 0 0,0-1 1 0 0,0 1 0 0 0,26 1-1 0 0,-29-5 0 0 0,-1 0 0 0 0,0-1-1 0 0,1-1 1 0 0,18-4 0 0 0,3-9 53 0 0,5-2-4 0 0,-26 15-66 0 0,-2 1 0 0 0,2 0 0 0 0,0 0 0 0 0,9 2 0 0 0,-14 0 2 0 0,1-1-1 0 0,-1 0 0 0 0,0 0 1 0 0,0 0-1 0 0,0 0 1 0 0,1-1-1 0 0,-1 0 1 0 0,0-1-1 0 0,1 1 0 0 0,-2-1 1 0 0,1 0-1 0 0,1-1 1 0 0,7-4-1 0 0,19-26 68 0 0,-33 34-95 0 0,0-1 0 0 0,0 0 0 0 0,0 0 0 0 0,0 0 0 0 0,0 1 0 0 0,0-1 0 0 0,0 0 0 0 0,0 0 0 0 0,0 0 0 0 0,0 1 0 0 0,0-1 0 0 0,0 0 0 0 0,0 0 0 0 0,0 0 0 0 0,0 0 0 0 0,0 1 0 0 0,1-1 0 0 0,-1 0 0 0 0,0 0 0 0 0,0 0 0 0 0,0 0-1 0 0,0 0 1 0 0,0 1 0 0 0,1-1 0 0 0,-1 0 0 0 0,0 0 0 0 0,0 0 0 0 0,0 0 0 0 0,1 0 0 0 0,-1 0 0 0 0,0 0 0 0 0,0 0 0 0 0,0 0 0 0 0,0 0 0 0 0,1 0 0 0 0,-1 1 0 0 0,0-1 0 0 0,0 0 0 0 0,0 0 0 0 0,1 0 0 0 0,-1-1 0 0 0,0 1 0 0 0,0 0 0 0 0,0 0-1 0 0,1 0 1 0 0,-1 0 0 0 0,0 0 0 0 0,0 0 0 0 0,0 0 0 0 0,1 0 0 0 0,-1 0 0 0 0,0 0 0 0 0,0 0 0 0 0,0-1 0 0 0,0 1 0 0 0,1 0 0 0 0,-1 0 0 0 0,0 0 0 0 0,0 0 0 0 0,0 0 0 0 0,0-1 0 0 0,0 1 0 0 0,0 0 0 0 0,0 0 0 0 0,1 0 0 0 0,-1-1 0 0 0,0 1-1 0 0,0 0 1 0 0,0 0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9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7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0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6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4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7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0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4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1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56196-B401-4AC0-B9D0-FF5FDAF52065}" type="datetimeFigureOut">
              <a:rPr lang="en-US" smtClean="0"/>
              <a:t>1/24/21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1C480-2C8E-489F-AE60-69B0B0C4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2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13" Type="http://schemas.openxmlformats.org/officeDocument/2006/relationships/hyperlink" Target="https://pubmed.ncbi.nlm.nih.gov/15987839/" TargetMode="External"/><Relationship Id="rId18" Type="http://schemas.microsoft.com/office/2007/relationships/hdphoto" Target="../media/hdphoto1.wdp"/><Relationship Id="rId26" Type="http://schemas.openxmlformats.org/officeDocument/2006/relationships/image" Target="../media/image11.png"/><Relationship Id="rId3" Type="http://schemas.openxmlformats.org/officeDocument/2006/relationships/image" Target="../media/image2.emf"/><Relationship Id="rId21" Type="http://schemas.openxmlformats.org/officeDocument/2006/relationships/image" Target="../media/image9.png"/><Relationship Id="rId7" Type="http://schemas.openxmlformats.org/officeDocument/2006/relationships/hyperlink" Target="https://twitter.com/nickmmark" TargetMode="External"/><Relationship Id="rId12" Type="http://schemas.openxmlformats.org/officeDocument/2006/relationships/hyperlink" Target="https://pubmed.ncbi.nlm.nih.gov/7851197/" TargetMode="External"/><Relationship Id="rId17" Type="http://schemas.openxmlformats.org/officeDocument/2006/relationships/image" Target="../media/image8.png"/><Relationship Id="rId25" Type="http://schemas.openxmlformats.org/officeDocument/2006/relationships/hyperlink" Target="https://pubmed.ncbi.nlm.nih.gov/30216302/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MRamzyDO" TargetMode="External"/><Relationship Id="rId11" Type="http://schemas.openxmlformats.org/officeDocument/2006/relationships/image" Target="../media/image5.png"/><Relationship Id="rId24" Type="http://schemas.openxmlformats.org/officeDocument/2006/relationships/hyperlink" Target="https://www.ncbi.nlm.nih.gov/pmc/articles/PMC5667335/" TargetMode="External"/><Relationship Id="rId5" Type="http://schemas.openxmlformats.org/officeDocument/2006/relationships/hyperlink" Target="http://www.onepagericu.com/" TargetMode="External"/><Relationship Id="rId15" Type="http://schemas.openxmlformats.org/officeDocument/2006/relationships/image" Target="../media/image6.png"/><Relationship Id="rId23" Type="http://schemas.openxmlformats.org/officeDocument/2006/relationships/hyperlink" Target="https://pubmed.ncbi.nlm.nih.gov/22202128/" TargetMode="External"/><Relationship Id="rId10" Type="http://schemas.openxmlformats.org/officeDocument/2006/relationships/hyperlink" Target="https://www.ncbi.nlm.nih.gov/pmc/articles/PMC3608508/" TargetMode="External"/><Relationship Id="rId19" Type="http://schemas.openxmlformats.org/officeDocument/2006/relationships/customXml" Target="../ink/ink1.xml"/><Relationship Id="rId4" Type="http://schemas.openxmlformats.org/officeDocument/2006/relationships/image" Target="../media/image3.png"/><Relationship Id="rId9" Type="http://schemas.openxmlformats.org/officeDocument/2006/relationships/hyperlink" Target="https://annalsofintensivecare.springeropen.com/articles/10.1186/2110-5820-3-12" TargetMode="External"/><Relationship Id="rId14" Type="http://schemas.openxmlformats.org/officeDocument/2006/relationships/hyperlink" Target="https://creativecommons.org/licenses/by-sa/3.0/" TargetMode="External"/><Relationship Id="rId22" Type="http://schemas.microsoft.com/office/2007/relationships/hdphoto" Target="../media/hdphoto2.wdp"/><Relationship Id="rId2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2">
            <a:extLst>
              <a:ext uri="{FF2B5EF4-FFF2-40B4-BE49-F238E27FC236}">
                <a16:creationId xmlns:a16="http://schemas.microsoft.com/office/drawing/2014/main" id="{BC38D662-C727-7045-B64D-368987F98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0" r="1682" b="15156"/>
          <a:stretch/>
        </p:blipFill>
        <p:spPr bwMode="auto">
          <a:xfrm>
            <a:off x="6032116" y="1915242"/>
            <a:ext cx="572471" cy="53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" name="Rounded Rectangle 162">
            <a:extLst>
              <a:ext uri="{FF2B5EF4-FFF2-40B4-BE49-F238E27FC236}">
                <a16:creationId xmlns:a16="http://schemas.microsoft.com/office/drawing/2014/main" id="{2213E109-7FDD-A942-B83C-639B6B6430B9}"/>
              </a:ext>
            </a:extLst>
          </p:cNvPr>
          <p:cNvSpPr/>
          <p:nvPr/>
        </p:nvSpPr>
        <p:spPr>
          <a:xfrm>
            <a:off x="7392563" y="4379971"/>
            <a:ext cx="1413381" cy="425672"/>
          </a:xfrm>
          <a:prstGeom prst="roundRect">
            <a:avLst>
              <a:gd name="adj" fmla="val 5425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Rounded Rectangle 34">
            <a:extLst>
              <a:ext uri="{FF2B5EF4-FFF2-40B4-BE49-F238E27FC236}">
                <a16:creationId xmlns:a16="http://schemas.microsoft.com/office/drawing/2014/main" id="{5D393E2F-ADC2-7F48-8DA5-6D37A11CC64E}"/>
              </a:ext>
            </a:extLst>
          </p:cNvPr>
          <p:cNvSpPr/>
          <p:nvPr/>
        </p:nvSpPr>
        <p:spPr>
          <a:xfrm>
            <a:off x="5390262" y="5853601"/>
            <a:ext cx="1692093" cy="937358"/>
          </a:xfrm>
          <a:prstGeom prst="roundRect">
            <a:avLst>
              <a:gd name="adj" fmla="val 13953"/>
            </a:avLst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04878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Rounded Rectangle 34">
            <a:extLst>
              <a:ext uri="{FF2B5EF4-FFF2-40B4-BE49-F238E27FC236}">
                <a16:creationId xmlns:a16="http://schemas.microsoft.com/office/drawing/2014/main" id="{190676C0-2D9A-CD48-A86A-B7C190D0EC35}"/>
              </a:ext>
            </a:extLst>
          </p:cNvPr>
          <p:cNvSpPr/>
          <p:nvPr/>
        </p:nvSpPr>
        <p:spPr>
          <a:xfrm>
            <a:off x="5377288" y="4972765"/>
            <a:ext cx="1692093" cy="837003"/>
          </a:xfrm>
          <a:prstGeom prst="roundRect">
            <a:avLst>
              <a:gd name="adj" fmla="val 13953"/>
            </a:avLst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04878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Rounded Rectangle 34">
            <a:extLst>
              <a:ext uri="{FF2B5EF4-FFF2-40B4-BE49-F238E27FC236}">
                <a16:creationId xmlns:a16="http://schemas.microsoft.com/office/drawing/2014/main" id="{2208AB0F-86D3-4842-9062-18209C1387F1}"/>
              </a:ext>
            </a:extLst>
          </p:cNvPr>
          <p:cNvSpPr/>
          <p:nvPr/>
        </p:nvSpPr>
        <p:spPr>
          <a:xfrm>
            <a:off x="3589661" y="4972766"/>
            <a:ext cx="1692093" cy="1818193"/>
          </a:xfrm>
          <a:prstGeom prst="roundRect">
            <a:avLst>
              <a:gd name="adj" fmla="val 4731"/>
            </a:avLst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04878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ounded Rectangle 34">
            <a:extLst>
              <a:ext uri="{FF2B5EF4-FFF2-40B4-BE49-F238E27FC236}">
                <a16:creationId xmlns:a16="http://schemas.microsoft.com/office/drawing/2014/main" id="{2D834B9A-BFC1-1146-A5E2-360B99C8844D}"/>
              </a:ext>
            </a:extLst>
          </p:cNvPr>
          <p:cNvSpPr/>
          <p:nvPr/>
        </p:nvSpPr>
        <p:spPr>
          <a:xfrm>
            <a:off x="1761067" y="4972766"/>
            <a:ext cx="1692093" cy="1818193"/>
          </a:xfrm>
          <a:prstGeom prst="roundRect">
            <a:avLst>
              <a:gd name="adj" fmla="val 473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04878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ounded Rectangle 162">
            <a:extLst>
              <a:ext uri="{FF2B5EF4-FFF2-40B4-BE49-F238E27FC236}">
                <a16:creationId xmlns:a16="http://schemas.microsoft.com/office/drawing/2014/main" id="{8992FDCA-5C98-40CE-B223-ED92E4696A59}"/>
              </a:ext>
            </a:extLst>
          </p:cNvPr>
          <p:cNvSpPr/>
          <p:nvPr/>
        </p:nvSpPr>
        <p:spPr>
          <a:xfrm>
            <a:off x="612140" y="4415802"/>
            <a:ext cx="2526659" cy="241886"/>
          </a:xfrm>
          <a:prstGeom prst="roundRect">
            <a:avLst>
              <a:gd name="adj" fmla="val 542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Rounded Rectangle 162">
            <a:extLst>
              <a:ext uri="{FF2B5EF4-FFF2-40B4-BE49-F238E27FC236}">
                <a16:creationId xmlns:a16="http://schemas.microsoft.com/office/drawing/2014/main" id="{499BC487-F518-4D32-A0F4-FB92EEF8E068}"/>
              </a:ext>
            </a:extLst>
          </p:cNvPr>
          <p:cNvSpPr/>
          <p:nvPr/>
        </p:nvSpPr>
        <p:spPr>
          <a:xfrm>
            <a:off x="7122073" y="4960214"/>
            <a:ext cx="1971541" cy="1884723"/>
          </a:xfrm>
          <a:prstGeom prst="roundRect">
            <a:avLst>
              <a:gd name="adj" fmla="val 542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9" name="Group 236">
            <a:extLst>
              <a:ext uri="{FF2B5EF4-FFF2-40B4-BE49-F238E27FC236}">
                <a16:creationId xmlns:a16="http://schemas.microsoft.com/office/drawing/2014/main" id="{5499AC26-485A-4D2E-A0EE-4F79F3C7B257}"/>
              </a:ext>
            </a:extLst>
          </p:cNvPr>
          <p:cNvGrpSpPr/>
          <p:nvPr/>
        </p:nvGrpSpPr>
        <p:grpSpPr>
          <a:xfrm>
            <a:off x="6409899" y="0"/>
            <a:ext cx="2734101" cy="496351"/>
            <a:chOff x="9809971" y="-1"/>
            <a:chExt cx="2382029" cy="496351"/>
          </a:xfrm>
        </p:grpSpPr>
        <p:sp>
          <p:nvSpPr>
            <p:cNvPr id="80" name="Round Same Side Corner Rectangle 4">
              <a:extLst>
                <a:ext uri="{FF2B5EF4-FFF2-40B4-BE49-F238E27FC236}">
                  <a16:creationId xmlns:a16="http://schemas.microsoft.com/office/drawing/2014/main" id="{A067B569-B63B-4FE6-936F-37D34616B1C5}"/>
                </a:ext>
              </a:extLst>
            </p:cNvPr>
            <p:cNvSpPr/>
            <p:nvPr/>
          </p:nvSpPr>
          <p:spPr>
            <a:xfrm rot="10800000">
              <a:off x="9941650" y="-1"/>
              <a:ext cx="2250350" cy="496351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9AE0B7FF-2019-4179-917D-B842AFF685B9}"/>
                </a:ext>
              </a:extLst>
            </p:cNvPr>
            <p:cNvSpPr/>
            <p:nvPr/>
          </p:nvSpPr>
          <p:spPr>
            <a:xfrm>
              <a:off x="9809971" y="219336"/>
              <a:ext cx="263357" cy="219262"/>
            </a:xfrm>
            <a:custGeom>
              <a:avLst/>
              <a:gdLst>
                <a:gd name="connsiteX0" fmla="*/ 106 w 184256"/>
                <a:gd name="connsiteY0" fmla="*/ 46626 h 153405"/>
                <a:gd name="connsiteX1" fmla="*/ 82656 w 184256"/>
                <a:gd name="connsiteY1" fmla="*/ 65676 h 153405"/>
                <a:gd name="connsiteX2" fmla="*/ 101706 w 184256"/>
                <a:gd name="connsiteY2" fmla="*/ 148226 h 153405"/>
                <a:gd name="connsiteX3" fmla="*/ 184256 w 184256"/>
                <a:gd name="connsiteY3" fmla="*/ 129176 h 153405"/>
                <a:gd name="connsiteX4" fmla="*/ 101706 w 184256"/>
                <a:gd name="connsiteY4" fmla="*/ 2176 h 153405"/>
                <a:gd name="connsiteX5" fmla="*/ 106 w 184256"/>
                <a:gd name="connsiteY5" fmla="*/ 46626 h 15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256" h="153405">
                  <a:moveTo>
                    <a:pt x="106" y="46626"/>
                  </a:moveTo>
                  <a:cubicBezTo>
                    <a:pt x="-3069" y="57209"/>
                    <a:pt x="65723" y="48743"/>
                    <a:pt x="82656" y="65676"/>
                  </a:cubicBezTo>
                  <a:cubicBezTo>
                    <a:pt x="99589" y="82609"/>
                    <a:pt x="84773" y="137643"/>
                    <a:pt x="101706" y="148226"/>
                  </a:cubicBezTo>
                  <a:cubicBezTo>
                    <a:pt x="118639" y="158809"/>
                    <a:pt x="184256" y="153518"/>
                    <a:pt x="184256" y="129176"/>
                  </a:cubicBezTo>
                  <a:cubicBezTo>
                    <a:pt x="184256" y="104834"/>
                    <a:pt x="131339" y="14876"/>
                    <a:pt x="101706" y="2176"/>
                  </a:cubicBezTo>
                  <a:cubicBezTo>
                    <a:pt x="72073" y="-10524"/>
                    <a:pt x="3281" y="36043"/>
                    <a:pt x="106" y="466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Round Same Side Corner Rectangle 3">
            <a:extLst>
              <a:ext uri="{FF2B5EF4-FFF2-40B4-BE49-F238E27FC236}">
                <a16:creationId xmlns:a16="http://schemas.microsoft.com/office/drawing/2014/main" id="{03DC9361-6EE8-4F83-AA90-D29ED64D397F}"/>
              </a:ext>
            </a:extLst>
          </p:cNvPr>
          <p:cNvSpPr/>
          <p:nvPr/>
        </p:nvSpPr>
        <p:spPr>
          <a:xfrm rot="10800000">
            <a:off x="-2" y="-2"/>
            <a:ext cx="8711497" cy="300101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225">
            <a:extLst>
              <a:ext uri="{FF2B5EF4-FFF2-40B4-BE49-F238E27FC236}">
                <a16:creationId xmlns:a16="http://schemas.microsoft.com/office/drawing/2014/main" id="{F98CE419-36A2-432D-B5B8-E8E46B1A24CA}"/>
              </a:ext>
            </a:extLst>
          </p:cNvPr>
          <p:cNvSpPr/>
          <p:nvPr/>
        </p:nvSpPr>
        <p:spPr>
          <a:xfrm>
            <a:off x="1984904" y="39924"/>
            <a:ext cx="25157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by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Mark Ramzy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 &amp;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Nick Mark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MD </a:t>
            </a:r>
          </a:p>
        </p:txBody>
      </p:sp>
      <p:sp>
        <p:nvSpPr>
          <p:cNvPr id="84" name="Rectangle 227">
            <a:extLst>
              <a:ext uri="{FF2B5EF4-FFF2-40B4-BE49-F238E27FC236}">
                <a16:creationId xmlns:a16="http://schemas.microsoft.com/office/drawing/2014/main" id="{EF20CC13-5106-455C-853D-0ECF4CEC77FB}"/>
              </a:ext>
            </a:extLst>
          </p:cNvPr>
          <p:cNvSpPr/>
          <p:nvPr/>
        </p:nvSpPr>
        <p:spPr>
          <a:xfrm>
            <a:off x="7961395" y="0"/>
            <a:ext cx="701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Link to the most current version →</a:t>
            </a:r>
          </a:p>
        </p:txBody>
      </p:sp>
      <p:pic>
        <p:nvPicPr>
          <p:cNvPr id="85" name="Picture 228">
            <a:extLst>
              <a:ext uri="{FF2B5EF4-FFF2-40B4-BE49-F238E27FC236}">
                <a16:creationId xmlns:a16="http://schemas.microsoft.com/office/drawing/2014/main" id="{740EA759-2FBC-4587-B21D-ADBFA3DD0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770" y="-3"/>
            <a:ext cx="505227" cy="505227"/>
          </a:xfrm>
          <a:prstGeom prst="rect">
            <a:avLst/>
          </a:prstGeom>
        </p:spPr>
      </p:pic>
      <p:sp>
        <p:nvSpPr>
          <p:cNvPr id="86" name="Rectangle 239">
            <a:extLst>
              <a:ext uri="{FF2B5EF4-FFF2-40B4-BE49-F238E27FC236}">
                <a16:creationId xmlns:a16="http://schemas.microsoft.com/office/drawing/2014/main" id="{452398F5-2DA9-4192-9B10-11A89ADE3DCE}"/>
              </a:ext>
            </a:extLst>
          </p:cNvPr>
          <p:cNvSpPr/>
          <p:nvPr/>
        </p:nvSpPr>
        <p:spPr>
          <a:xfrm>
            <a:off x="-38099" y="-65068"/>
            <a:ext cx="28678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LACTIC ACIDOSIS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grpSp>
        <p:nvGrpSpPr>
          <p:cNvPr id="88" name="Group 231">
            <a:extLst>
              <a:ext uri="{FF2B5EF4-FFF2-40B4-BE49-F238E27FC236}">
                <a16:creationId xmlns:a16="http://schemas.microsoft.com/office/drawing/2014/main" id="{92E2C174-BFBF-4125-ADF7-6E57F756DB6D}"/>
              </a:ext>
            </a:extLst>
          </p:cNvPr>
          <p:cNvGrpSpPr/>
          <p:nvPr/>
        </p:nvGrpSpPr>
        <p:grpSpPr>
          <a:xfrm>
            <a:off x="6433721" y="-137396"/>
            <a:ext cx="918456" cy="767831"/>
            <a:chOff x="6115746" y="1063724"/>
            <a:chExt cx="918456" cy="767830"/>
          </a:xfrm>
        </p:grpSpPr>
        <p:pic>
          <p:nvPicPr>
            <p:cNvPr id="89" name="Picture 88" descr="A close up of a logo&#10;&#10;Description automatically generated">
              <a:extLst>
                <a:ext uri="{FF2B5EF4-FFF2-40B4-BE49-F238E27FC236}">
                  <a16:creationId xmlns:a16="http://schemas.microsoft.com/office/drawing/2014/main" id="{68B1CE7F-8489-4DEE-9D8C-EB496F903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DC3ECB5-E236-497F-B232-F7A82437D37D}"/>
                </a:ext>
              </a:extLst>
            </p:cNvPr>
            <p:cNvSpPr txBox="1"/>
            <p:nvPr/>
          </p:nvSpPr>
          <p:spPr>
            <a:xfrm>
              <a:off x="6315690" y="1284560"/>
              <a:ext cx="518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1979 Dot Matrix" pitchFamily="2" charset="-79"/>
                  <a:ea typeface="+mn-ea"/>
                  <a:cs typeface="1979 Dot Matrix" pitchFamily="2" charset="-79"/>
                </a:rPr>
                <a:t>ONE</a:t>
              </a:r>
            </a:p>
          </p:txBody>
        </p:sp>
      </p:grpSp>
      <p:grpSp>
        <p:nvGrpSpPr>
          <p:cNvPr id="91" name="Group 21">
            <a:extLst>
              <a:ext uri="{FF2B5EF4-FFF2-40B4-BE49-F238E27FC236}">
                <a16:creationId xmlns:a16="http://schemas.microsoft.com/office/drawing/2014/main" id="{E0D14B4F-981A-477F-81DE-D68AFB731714}"/>
              </a:ext>
            </a:extLst>
          </p:cNvPr>
          <p:cNvGrpSpPr/>
          <p:nvPr/>
        </p:nvGrpSpPr>
        <p:grpSpPr>
          <a:xfrm>
            <a:off x="7096017" y="-55502"/>
            <a:ext cx="1099011" cy="707886"/>
            <a:chOff x="7065530" y="92661"/>
            <a:chExt cx="1099011" cy="707886"/>
          </a:xfrm>
        </p:grpSpPr>
        <p:grpSp>
          <p:nvGrpSpPr>
            <p:cNvPr id="92" name="Group 237">
              <a:extLst>
                <a:ext uri="{FF2B5EF4-FFF2-40B4-BE49-F238E27FC236}">
                  <a16:creationId xmlns:a16="http://schemas.microsoft.com/office/drawing/2014/main" id="{D7AB8295-EB4F-4622-A008-729BCA55ABBB}"/>
                </a:ext>
              </a:extLst>
            </p:cNvPr>
            <p:cNvGrpSpPr/>
            <p:nvPr/>
          </p:nvGrpSpPr>
          <p:grpSpPr>
            <a:xfrm>
              <a:off x="7065530" y="92661"/>
              <a:ext cx="1099011" cy="707886"/>
              <a:chOff x="10173362" y="75946"/>
              <a:chExt cx="1099010" cy="707886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40A10886-0BD3-4E0E-B3E9-8D7C601E2BBE}"/>
                  </a:ext>
                </a:extLst>
              </p:cNvPr>
              <p:cNvSpPr/>
              <p:nvPr/>
            </p:nvSpPr>
            <p:spPr>
              <a:xfrm>
                <a:off x="10173362" y="75946"/>
                <a:ext cx="109901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Bahnschrift SemiLight Condensed" panose="020B0502040204020203" pitchFamily="34" charset="0"/>
                    <a:ea typeface="+mn-ea"/>
                    <a:cs typeface="Futura Condensed Medium" panose="020B0602020204020303" pitchFamily="34" charset="-79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onepagericu.com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Futura Condensed Medium" panose="020B0602020204020303" pitchFamily="34" charset="-79"/>
                </a:endParaRPr>
              </a:p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Bahnschrift SemiLight Condensed" panose="020B0502040204020203" pitchFamily="34" charset="0"/>
                    <a:ea typeface="+mn-ea"/>
                    <a:cs typeface="Futura Condensed Medium" panose="020B0602020204020303" pitchFamily="34" charset="-79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@MRamzyDO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Futura Condensed Medium" panose="020B0602020204020303" pitchFamily="34" charset="-79"/>
                </a:endParaRPr>
              </a:p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Bahnschrift SemiLight Condensed" panose="020B0502040204020203" pitchFamily="34" charset="0"/>
                    <a:ea typeface="+mn-ea"/>
                    <a:cs typeface="Futura Condensed Medium" panose="020B0602020204020303" pitchFamily="34" charset="-79"/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@Nickmmark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Futura Condensed Medium" panose="020B0602020204020303" pitchFamily="34" charset="-79"/>
                </a:endParaRPr>
              </a:p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Futura Condensed Medium" panose="020B0602020204020303" pitchFamily="34" charset="-79"/>
                </a:endParaRPr>
              </a:p>
            </p:txBody>
          </p:sp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C2EA5B91-E2F1-4703-9818-AFDEE0F014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31428" y="289989"/>
                <a:ext cx="126795" cy="126795"/>
              </a:xfrm>
              <a:prstGeom prst="rect">
                <a:avLst/>
              </a:prstGeom>
            </p:spPr>
          </p:pic>
        </p:grp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707BC90E-C850-429F-A75F-F7F2E865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25495" y="467660"/>
              <a:ext cx="126795" cy="126795"/>
            </a:xfrm>
            <a:prstGeom prst="rect">
              <a:avLst/>
            </a:prstGeom>
          </p:spPr>
        </p:pic>
      </p:grpSp>
      <p:sp>
        <p:nvSpPr>
          <p:cNvPr id="98" name="Rectangle 57">
            <a:extLst>
              <a:ext uri="{FF2B5EF4-FFF2-40B4-BE49-F238E27FC236}">
                <a16:creationId xmlns:a16="http://schemas.microsoft.com/office/drawing/2014/main" id="{9A7DAEDF-A056-4CC2-A9C7-FE4E197D0EDB}"/>
              </a:ext>
            </a:extLst>
          </p:cNvPr>
          <p:cNvSpPr/>
          <p:nvPr/>
        </p:nvSpPr>
        <p:spPr>
          <a:xfrm>
            <a:off x="-51909" y="277907"/>
            <a:ext cx="9060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DEFINITIONS: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56">
                <a:extLst>
                  <a:ext uri="{FF2B5EF4-FFF2-40B4-BE49-F238E27FC236}">
                    <a16:creationId xmlns:a16="http://schemas.microsoft.com/office/drawing/2014/main" id="{5A02E957-4E12-45E2-9BCD-04FFE9E7A0FC}"/>
                  </a:ext>
                </a:extLst>
              </p:cNvPr>
              <p:cNvSpPr txBox="1"/>
              <p:nvPr/>
            </p:nvSpPr>
            <p:spPr>
              <a:xfrm>
                <a:off x="-52147" y="407509"/>
                <a:ext cx="4078758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· </a:t>
                </a: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Lactic acid 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is an endogenous substrate for gluconeogenesis, that is constantly produced by muscle and other tissues and is increased with exercise/activity. Lactic acid is non-toxic, though it 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  <a:hlinkClick r:id="rId9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can cause a metabolic acidosis 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and importantly can be a 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  <a:hlinkClick r:id="rId10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marker for severity of underlying disease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· </a:t>
                </a: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Lactate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is the conjugate base of lactic acid (this is why LR does not cause acidosis)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·  </a:t>
                </a: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Lactic Acidosis 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is defined as an arterial lactate level </a:t>
                </a:r>
                <a14:m>
                  <m:oMath xmlns:m="http://schemas.openxmlformats.org/officeDocument/2006/math">
                    <m:r>
                      <a:rPr kumimoji="0" lang="en-US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≥</m:t>
                    </m:r>
                  </m:oMath>
                </a14:m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2 mmol/L PLUS a pH &lt; 7.35</a:t>
                </a:r>
              </a:p>
            </p:txBody>
          </p:sp>
        </mc:Choice>
        <mc:Fallback>
          <p:sp>
            <p:nvSpPr>
              <p:cNvPr id="99" name="TextBox 56">
                <a:extLst>
                  <a:ext uri="{FF2B5EF4-FFF2-40B4-BE49-F238E27FC236}">
                    <a16:creationId xmlns:a16="http://schemas.microsoft.com/office/drawing/2014/main" id="{5A02E957-4E12-45E2-9BCD-04FFE9E7A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147" y="407509"/>
                <a:ext cx="4078758" cy="9387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Box 225">
            <a:extLst>
              <a:ext uri="{FF2B5EF4-FFF2-40B4-BE49-F238E27FC236}">
                <a16:creationId xmlns:a16="http://schemas.microsoft.com/office/drawing/2014/main" id="{EC79CD77-33C2-49D1-AD90-B81547C05CC8}"/>
              </a:ext>
            </a:extLst>
          </p:cNvPr>
          <p:cNvSpPr txBox="1"/>
          <p:nvPr/>
        </p:nvSpPr>
        <p:spPr>
          <a:xfrm>
            <a:off x="7109279" y="4939585"/>
            <a:ext cx="200938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Presents as AG acidosis with negative lactate. Difficult to diagnosis as it requires separate D-lactate testing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Seen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 Short Bowel Syndrome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decreased carbohydrate digestion leads to presence of additional sugars in the colon.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Bacteria ferment and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convert these sugars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into D-Lactate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Diabetic Ketoacidosis and Propylene Glycol administration have also been associated with D-Lactate accumulation</a:t>
            </a:r>
          </a:p>
        </p:txBody>
      </p:sp>
      <p:sp>
        <p:nvSpPr>
          <p:cNvPr id="122" name="Rounded Rectangle 34">
            <a:extLst>
              <a:ext uri="{FF2B5EF4-FFF2-40B4-BE49-F238E27FC236}">
                <a16:creationId xmlns:a16="http://schemas.microsoft.com/office/drawing/2014/main" id="{2DE4CAB0-3F24-491B-B6D6-6C098B7FD661}"/>
              </a:ext>
            </a:extLst>
          </p:cNvPr>
          <p:cNvSpPr/>
          <p:nvPr/>
        </p:nvSpPr>
        <p:spPr>
          <a:xfrm>
            <a:off x="60403" y="4972766"/>
            <a:ext cx="1595681" cy="1818193"/>
          </a:xfrm>
          <a:prstGeom prst="roundRect">
            <a:avLst>
              <a:gd name="adj" fmla="val 473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04878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Rectangle 127">
            <a:extLst>
              <a:ext uri="{FF2B5EF4-FFF2-40B4-BE49-F238E27FC236}">
                <a16:creationId xmlns:a16="http://schemas.microsoft.com/office/drawing/2014/main" id="{A709C30C-8ACC-44A0-917D-D37BC1D1F4A5}"/>
              </a:ext>
            </a:extLst>
          </p:cNvPr>
          <p:cNvSpPr/>
          <p:nvPr/>
        </p:nvSpPr>
        <p:spPr>
          <a:xfrm rot="16200000">
            <a:off x="8372781" y="1073837"/>
            <a:ext cx="1278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4"/>
              </a:rPr>
              <a:t>CC BY-SA 3.0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v1.0 (2020-01-25)</a:t>
            </a:r>
          </a:p>
        </p:txBody>
      </p:sp>
      <p:sp>
        <p:nvSpPr>
          <p:cNvPr id="124" name="TextBox 30">
            <a:extLst>
              <a:ext uri="{FF2B5EF4-FFF2-40B4-BE49-F238E27FC236}">
                <a16:creationId xmlns:a16="http://schemas.microsoft.com/office/drawing/2014/main" id="{D37F7801-85CB-4B34-99FA-319AAD262497}"/>
              </a:ext>
            </a:extLst>
          </p:cNvPr>
          <p:cNvSpPr txBox="1"/>
          <p:nvPr/>
        </p:nvSpPr>
        <p:spPr>
          <a:xfrm>
            <a:off x="591479" y="4387527"/>
            <a:ext cx="2702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A: IMPAIRED O</a:t>
            </a:r>
            <a:r>
              <a:rPr kumimoji="0" lang="en-US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DELIVERY (DO</a:t>
            </a:r>
            <a:r>
              <a:rPr kumimoji="0" lang="en-US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 </a:t>
            </a:r>
          </a:p>
        </p:txBody>
      </p:sp>
      <p:sp>
        <p:nvSpPr>
          <p:cNvPr id="125" name="TextBox 35">
            <a:extLst>
              <a:ext uri="{FF2B5EF4-FFF2-40B4-BE49-F238E27FC236}">
                <a16:creationId xmlns:a16="http://schemas.microsoft.com/office/drawing/2014/main" id="{27334599-E473-4B51-A61D-AA70D2D0B679}"/>
              </a:ext>
            </a:extLst>
          </p:cNvPr>
          <p:cNvSpPr txBox="1"/>
          <p:nvPr/>
        </p:nvSpPr>
        <p:spPr>
          <a:xfrm>
            <a:off x="45516" y="4931119"/>
            <a:ext cx="16628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DECREASED O2 </a:t>
            </a:r>
            <a:r>
              <a:rPr kumimoji="0" lang="en-US" sz="10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DELIVERY</a:t>
            </a:r>
          </a:p>
        </p:txBody>
      </p:sp>
      <p:sp>
        <p:nvSpPr>
          <p:cNvPr id="126" name="TextBox 36">
            <a:extLst>
              <a:ext uri="{FF2B5EF4-FFF2-40B4-BE49-F238E27FC236}">
                <a16:creationId xmlns:a16="http://schemas.microsoft.com/office/drawing/2014/main" id="{13BF137F-6610-4F35-9E52-C6D5E70AF29C}"/>
              </a:ext>
            </a:extLst>
          </p:cNvPr>
          <p:cNvSpPr txBox="1"/>
          <p:nvPr/>
        </p:nvSpPr>
        <p:spPr>
          <a:xfrm>
            <a:off x="1751169" y="4937371"/>
            <a:ext cx="16547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O2 </a:t>
            </a:r>
            <a:r>
              <a:rPr kumimoji="0" lang="en-US" sz="10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2">
                <a:extLst>
                  <a:ext uri="{FF2B5EF4-FFF2-40B4-BE49-F238E27FC236}">
                    <a16:creationId xmlns:a16="http://schemas.microsoft.com/office/drawing/2014/main" id="{491EBA3D-4D56-4A9B-AFD5-DA68C3E2C4B3}"/>
                  </a:ext>
                </a:extLst>
              </p:cNvPr>
              <p:cNvSpPr txBox="1"/>
              <p:nvPr/>
            </p:nvSpPr>
            <p:spPr>
              <a:xfrm>
                <a:off x="1715079" y="5109136"/>
                <a:ext cx="1801702" cy="1646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Consider etiologies that increase O2 consumption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Stress / Pain / Exercise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Fever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Hypothermia &amp; Shivering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Seizures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𝜷</m:t>
                    </m:r>
                  </m:oMath>
                </a14:m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eta-Agonists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↑</m:t>
                    </m:r>
                  </m:oMath>
                </a14:m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work of breathing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Localized soft-tissue infection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Mesenteric Ischemia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Microcirculatory dysfunction</a:t>
                </a:r>
              </a:p>
            </p:txBody>
          </p:sp>
        </mc:Choice>
        <mc:Fallback xmlns="">
          <p:sp>
            <p:nvSpPr>
              <p:cNvPr id="127" name="TextBox 2">
                <a:extLst>
                  <a:ext uri="{FF2B5EF4-FFF2-40B4-BE49-F238E27FC236}">
                    <a16:creationId xmlns:a16="http://schemas.microsoft.com/office/drawing/2014/main" id="{491EBA3D-4D56-4A9B-AFD5-DA68C3E2C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079" y="5109136"/>
                <a:ext cx="1801702" cy="1646605"/>
              </a:xfrm>
              <a:prstGeom prst="rect">
                <a:avLst/>
              </a:prstGeom>
              <a:blipFill>
                <a:blip r:embed="rId15"/>
                <a:stretch>
                  <a:fillRect b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TextBox 68">
            <a:extLst>
              <a:ext uri="{FF2B5EF4-FFF2-40B4-BE49-F238E27FC236}">
                <a16:creationId xmlns:a16="http://schemas.microsoft.com/office/drawing/2014/main" id="{AAA0DEA5-671A-4801-A80D-873A7F7B0A3F}"/>
              </a:ext>
            </a:extLst>
          </p:cNvPr>
          <p:cNvSpPr txBox="1"/>
          <p:nvPr/>
        </p:nvSpPr>
        <p:spPr>
          <a:xfrm>
            <a:off x="50386" y="5124865"/>
            <a:ext cx="16515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 etiologies that impair adequate perfusion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Hypotension &amp; Hypovolemia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Trauma &amp; burns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Cardiogenic &amp; Septic Shock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Severe Anemia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Cardiac Arrest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Severe Hypoxemia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Regional Ischemia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Compartment Syndrome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ounded Rectangle 162">
            <a:extLst>
              <a:ext uri="{FF2B5EF4-FFF2-40B4-BE49-F238E27FC236}">
                <a16:creationId xmlns:a16="http://schemas.microsoft.com/office/drawing/2014/main" id="{2AFB06BA-8F80-471C-9DFF-E0875A6F5871}"/>
              </a:ext>
            </a:extLst>
          </p:cNvPr>
          <p:cNvSpPr/>
          <p:nvPr/>
        </p:nvSpPr>
        <p:spPr>
          <a:xfrm>
            <a:off x="3814733" y="4386455"/>
            <a:ext cx="2582022" cy="232376"/>
          </a:xfrm>
          <a:prstGeom prst="roundRect">
            <a:avLst>
              <a:gd name="adj" fmla="val 5425"/>
            </a:avLst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TextBox 41">
            <a:extLst>
              <a:ext uri="{FF2B5EF4-FFF2-40B4-BE49-F238E27FC236}">
                <a16:creationId xmlns:a16="http://schemas.microsoft.com/office/drawing/2014/main" id="{6C2C84C2-3E7F-4F07-A8FB-CC8AA229D69B}"/>
              </a:ext>
            </a:extLst>
          </p:cNvPr>
          <p:cNvSpPr txBox="1"/>
          <p:nvPr/>
        </p:nvSpPr>
        <p:spPr>
          <a:xfrm>
            <a:off x="7380878" y="4361975"/>
            <a:ext cx="141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D: BACTERIAL OVERGROWTH</a:t>
            </a:r>
          </a:p>
        </p:txBody>
      </p:sp>
      <p:sp>
        <p:nvSpPr>
          <p:cNvPr id="146" name="TextBox 70">
            <a:extLst>
              <a:ext uri="{FF2B5EF4-FFF2-40B4-BE49-F238E27FC236}">
                <a16:creationId xmlns:a16="http://schemas.microsoft.com/office/drawing/2014/main" id="{17CC7AFC-19DF-4137-8146-EAF43CB30678}"/>
              </a:ext>
            </a:extLst>
          </p:cNvPr>
          <p:cNvSpPr txBox="1"/>
          <p:nvPr/>
        </p:nvSpPr>
        <p:spPr>
          <a:xfrm>
            <a:off x="3847039" y="4938813"/>
            <a:ext cx="12404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DRUGS / TOXINS</a:t>
            </a:r>
          </a:p>
        </p:txBody>
      </p:sp>
      <p:sp>
        <p:nvSpPr>
          <p:cNvPr id="147" name="TextBox 72">
            <a:extLst>
              <a:ext uri="{FF2B5EF4-FFF2-40B4-BE49-F238E27FC236}">
                <a16:creationId xmlns:a16="http://schemas.microsoft.com/office/drawing/2014/main" id="{98DEE89A-0C7E-478B-B5EE-E58808DBE88E}"/>
              </a:ext>
            </a:extLst>
          </p:cNvPr>
          <p:cNvSpPr txBox="1"/>
          <p:nvPr/>
        </p:nvSpPr>
        <p:spPr>
          <a:xfrm>
            <a:off x="5436235" y="4948481"/>
            <a:ext cx="16780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IMPAIRED CLEARANCE</a:t>
            </a:r>
          </a:p>
        </p:txBody>
      </p:sp>
      <p:sp>
        <p:nvSpPr>
          <p:cNvPr id="148" name="TextBox 74">
            <a:extLst>
              <a:ext uri="{FF2B5EF4-FFF2-40B4-BE49-F238E27FC236}">
                <a16:creationId xmlns:a16="http://schemas.microsoft.com/office/drawing/2014/main" id="{E5640F13-CB9E-46B5-BE33-F704D04C2F30}"/>
              </a:ext>
            </a:extLst>
          </p:cNvPr>
          <p:cNvSpPr txBox="1"/>
          <p:nvPr/>
        </p:nvSpPr>
        <p:spPr>
          <a:xfrm>
            <a:off x="5350544" y="5998552"/>
            <a:ext cx="183192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Infections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HIV, Malaria, Late Sepsis)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Malignancy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(Leukemia/Lymphoma)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Diabetes Mellitus +/- DKA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Alcoholic lactic acidosis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Deficiencies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(Thiamine &amp; Biotin)</a:t>
            </a: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75">
            <a:extLst>
              <a:ext uri="{FF2B5EF4-FFF2-40B4-BE49-F238E27FC236}">
                <a16:creationId xmlns:a16="http://schemas.microsoft.com/office/drawing/2014/main" id="{AEC6DDBF-DD05-4B0D-AC0E-A8D1AEABC204}"/>
              </a:ext>
            </a:extLst>
          </p:cNvPr>
          <p:cNvSpPr txBox="1"/>
          <p:nvPr/>
        </p:nvSpPr>
        <p:spPr>
          <a:xfrm>
            <a:off x="3589964" y="5103160"/>
            <a:ext cx="1660465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Propofol (PRIS),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Valproic Acid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Biguanides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(Metformin)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Linezolid, Lactulose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HIV Antiretrovirals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(esp. NRTIs)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Acetaminophen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Ethanol, Methanol &amp; Other toxic alcohols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Sodium Nitroprusside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Others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Ricin, Strychnine, Niacin, Salicylates, Isoniazid)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E27C00-430C-4AB1-88FB-503ADE9EEA1F}"/>
              </a:ext>
            </a:extLst>
          </p:cNvPr>
          <p:cNvGrpSpPr/>
          <p:nvPr/>
        </p:nvGrpSpPr>
        <p:grpSpPr>
          <a:xfrm>
            <a:off x="6604587" y="4186755"/>
            <a:ext cx="744640" cy="734660"/>
            <a:chOff x="7883623" y="3385017"/>
            <a:chExt cx="744640" cy="73466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FC9B9CCB-D90C-465B-B46F-0A159AA598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05" t="18253" b="16647"/>
            <a:stretch/>
          </p:blipFill>
          <p:spPr bwMode="auto">
            <a:xfrm>
              <a:off x="7961394" y="3385017"/>
              <a:ext cx="566119" cy="511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24B2FEA7-400F-49D6-BFC7-8BC69ED13080}"/>
                </a:ext>
              </a:extLst>
            </p:cNvPr>
            <p:cNvSpPr txBox="1"/>
            <p:nvPr/>
          </p:nvSpPr>
          <p:spPr>
            <a:xfrm>
              <a:off x="7883623" y="3919622"/>
              <a:ext cx="74464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D-Lactic Acid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585700B-6B37-B04B-B4A6-B17991C451D6}"/>
              </a:ext>
            </a:extLst>
          </p:cNvPr>
          <p:cNvGrpSpPr/>
          <p:nvPr/>
        </p:nvGrpSpPr>
        <p:grpSpPr>
          <a:xfrm>
            <a:off x="-2262" y="2359998"/>
            <a:ext cx="2496798" cy="1916701"/>
            <a:chOff x="84558" y="1883587"/>
            <a:chExt cx="1941757" cy="1465297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147CDB3F-6342-914A-A113-E4A6859359BC}"/>
                </a:ext>
              </a:extLst>
            </p:cNvPr>
            <p:cNvSpPr/>
            <p:nvPr/>
          </p:nvSpPr>
          <p:spPr>
            <a:xfrm>
              <a:off x="239967" y="1963093"/>
              <a:ext cx="1722849" cy="1239493"/>
            </a:xfrm>
            <a:prstGeom prst="rect">
              <a:avLst/>
            </a:prstGeom>
            <a:gradFill>
              <a:gsLst>
                <a:gs pos="38000">
                  <a:schemeClr val="accent4">
                    <a:lumMod val="20000"/>
                    <a:lumOff val="80000"/>
                  </a:schemeClr>
                </a:gs>
                <a:gs pos="56000">
                  <a:schemeClr val="accent4">
                    <a:lumMod val="20000"/>
                    <a:lumOff val="80000"/>
                  </a:schemeClr>
                </a:gs>
                <a:gs pos="92000">
                  <a:schemeClr val="accent1">
                    <a:lumMod val="45000"/>
                    <a:lumOff val="55000"/>
                    <a:alpha val="50000"/>
                  </a:schemeClr>
                </a:gs>
                <a:gs pos="71000">
                  <a:schemeClr val="accent1">
                    <a:lumMod val="30000"/>
                    <a:lumOff val="70000"/>
                    <a:alpha val="5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85D282F-2C67-394F-9547-44AC898729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966" y="2412032"/>
              <a:ext cx="580561" cy="7838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9AEC669F-D233-F148-A929-011B269C6D60}"/>
                </a:ext>
              </a:extLst>
            </p:cNvPr>
            <p:cNvGrpSpPr/>
            <p:nvPr/>
          </p:nvGrpSpPr>
          <p:grpSpPr>
            <a:xfrm>
              <a:off x="84558" y="1883587"/>
              <a:ext cx="1941757" cy="1465297"/>
              <a:chOff x="5805222" y="3049498"/>
              <a:chExt cx="1554881" cy="1226973"/>
            </a:xfrm>
          </p:grpSpPr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B0EF5C8F-48C6-9A4F-8A9E-E1583F500A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29671" y="3049498"/>
                <a:ext cx="0" cy="110447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F24BF054-E297-D84A-873D-3D2D2C2B73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9671" y="4148395"/>
                <a:ext cx="1430432" cy="557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D0B96F5E-6C3C-5346-AEAB-02F28EC7AC7B}"/>
                  </a:ext>
                </a:extLst>
              </p:cNvPr>
              <p:cNvSpPr/>
              <p:nvPr/>
            </p:nvSpPr>
            <p:spPr>
              <a:xfrm>
                <a:off x="6486813" y="4128704"/>
                <a:ext cx="232796" cy="147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DO</a:t>
                </a:r>
                <a:r>
                  <a:rPr kumimoji="0" lang="en-US" sz="9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AFE08A67-6D01-674E-B6F5-771EF7A19DDE}"/>
                  </a:ext>
                </a:extLst>
              </p:cNvPr>
              <p:cNvSpPr/>
              <p:nvPr/>
            </p:nvSpPr>
            <p:spPr>
              <a:xfrm rot="16200000">
                <a:off x="5758474" y="3474339"/>
                <a:ext cx="237248" cy="143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VO</a:t>
                </a:r>
                <a:r>
                  <a:rPr kumimoji="0" lang="en-US" sz="9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</p:grp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EF012E0-F067-F14B-B20A-1581976F1B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0527" y="2421741"/>
              <a:ext cx="11422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B3CF8EF1-DCFD-7947-9673-874495574B34}"/>
                </a:ext>
              </a:extLst>
            </p:cNvPr>
            <p:cNvSpPr txBox="1"/>
            <p:nvPr/>
          </p:nvSpPr>
          <p:spPr>
            <a:xfrm>
              <a:off x="1002558" y="1923999"/>
              <a:ext cx="6844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Aerobic State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(VO</a:t>
              </a:r>
              <a:r>
                <a:rPr kumimoji="0" lang="en-US" sz="7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&lt; DO</a:t>
              </a:r>
              <a:r>
                <a:rPr kumimoji="0" lang="en-US" sz="7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Type B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lactic acidosis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B765107E-8E69-FF41-9BFC-84508E84DD65}"/>
                </a:ext>
              </a:extLst>
            </p:cNvPr>
            <p:cNvSpPr txBox="1"/>
            <p:nvPr/>
          </p:nvSpPr>
          <p:spPr>
            <a:xfrm>
              <a:off x="156257" y="1916829"/>
              <a:ext cx="743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Anaerobic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(DO</a:t>
              </a:r>
              <a:r>
                <a:rPr kumimoji="0" lang="en-US" sz="7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&lt; VO</a:t>
              </a:r>
              <a:r>
                <a:rPr kumimoji="0" lang="en-US" sz="7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07F0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Type-A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lactic acidosis</a:t>
              </a:r>
            </a:p>
          </p:txBody>
        </p:sp>
      </p:grpSp>
      <p:sp>
        <p:nvSpPr>
          <p:cNvPr id="139" name="Rectangle 57">
            <a:extLst>
              <a:ext uri="{FF2B5EF4-FFF2-40B4-BE49-F238E27FC236}">
                <a16:creationId xmlns:a16="http://schemas.microsoft.com/office/drawing/2014/main" id="{6F062395-8913-AF41-9368-6110973DE512}"/>
              </a:ext>
            </a:extLst>
          </p:cNvPr>
          <p:cNvSpPr/>
          <p:nvPr/>
        </p:nvSpPr>
        <p:spPr>
          <a:xfrm>
            <a:off x="-45100" y="1360616"/>
            <a:ext cx="112082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ROLE IN DISEASE:</a:t>
            </a:r>
          </a:p>
        </p:txBody>
      </p:sp>
      <p:cxnSp>
        <p:nvCxnSpPr>
          <p:cNvPr id="112" name="Elbow Connector 111">
            <a:extLst>
              <a:ext uri="{FF2B5EF4-FFF2-40B4-BE49-F238E27FC236}">
                <a16:creationId xmlns:a16="http://schemas.microsoft.com/office/drawing/2014/main" id="{DCAF4B71-0C80-194F-84AB-EDDBA2B79DC1}"/>
              </a:ext>
            </a:extLst>
          </p:cNvPr>
          <p:cNvCxnSpPr>
            <a:cxnSpLocks/>
            <a:stCxn id="138" idx="2"/>
            <a:endCxn id="124" idx="0"/>
          </p:cNvCxnSpPr>
          <p:nvPr/>
        </p:nvCxnSpPr>
        <p:spPr>
          <a:xfrm rot="16200000" flipH="1">
            <a:off x="605432" y="3050385"/>
            <a:ext cx="1299641" cy="1374641"/>
          </a:xfrm>
          <a:prstGeom prst="bentConnector3">
            <a:avLst>
              <a:gd name="adj1" fmla="val 91444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>
            <a:extLst>
              <a:ext uri="{FF2B5EF4-FFF2-40B4-BE49-F238E27FC236}">
                <a16:creationId xmlns:a16="http://schemas.microsoft.com/office/drawing/2014/main" id="{8E95D75F-F0B5-5F43-B070-E1CCC3D7E646}"/>
              </a:ext>
            </a:extLst>
          </p:cNvPr>
          <p:cNvCxnSpPr>
            <a:cxnSpLocks/>
            <a:stCxn id="137" idx="2"/>
            <a:endCxn id="173" idx="0"/>
          </p:cNvCxnSpPr>
          <p:nvPr/>
        </p:nvCxnSpPr>
        <p:spPr>
          <a:xfrm rot="16200000" flipH="1">
            <a:off x="2771708" y="1943766"/>
            <a:ext cx="1264618" cy="3571614"/>
          </a:xfrm>
          <a:prstGeom prst="bentConnector3">
            <a:avLst>
              <a:gd name="adj1" fmla="val 87639"/>
            </a:avLst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Elbow Connector 159">
            <a:extLst>
              <a:ext uri="{FF2B5EF4-FFF2-40B4-BE49-F238E27FC236}">
                <a16:creationId xmlns:a16="http://schemas.microsoft.com/office/drawing/2014/main" id="{50913957-CFE5-A947-9802-63407FB7E5AC}"/>
              </a:ext>
            </a:extLst>
          </p:cNvPr>
          <p:cNvCxnSpPr>
            <a:cxnSpLocks/>
            <a:stCxn id="124" idx="2"/>
            <a:endCxn id="122" idx="0"/>
          </p:cNvCxnSpPr>
          <p:nvPr/>
        </p:nvCxnSpPr>
        <p:spPr>
          <a:xfrm rot="5400000">
            <a:off x="1246289" y="4276482"/>
            <a:ext cx="308240" cy="108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>
            <a:extLst>
              <a:ext uri="{FF2B5EF4-FFF2-40B4-BE49-F238E27FC236}">
                <a16:creationId xmlns:a16="http://schemas.microsoft.com/office/drawing/2014/main" id="{59B01DC0-3F22-964F-8CFA-6B255B8B0138}"/>
              </a:ext>
            </a:extLst>
          </p:cNvPr>
          <p:cNvCxnSpPr>
            <a:cxnSpLocks/>
            <a:stCxn id="124" idx="2"/>
            <a:endCxn id="140" idx="0"/>
          </p:cNvCxnSpPr>
          <p:nvPr/>
        </p:nvCxnSpPr>
        <p:spPr>
          <a:xfrm rot="16200000" flipH="1">
            <a:off x="2120723" y="4486375"/>
            <a:ext cx="308240" cy="66454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41">
            <a:extLst>
              <a:ext uri="{FF2B5EF4-FFF2-40B4-BE49-F238E27FC236}">
                <a16:creationId xmlns:a16="http://schemas.microsoft.com/office/drawing/2014/main" id="{0C1257B0-CC09-7A4E-951E-014553F8BB7F}"/>
              </a:ext>
            </a:extLst>
          </p:cNvPr>
          <p:cNvSpPr txBox="1"/>
          <p:nvPr/>
        </p:nvSpPr>
        <p:spPr>
          <a:xfrm>
            <a:off x="3783239" y="4361882"/>
            <a:ext cx="2813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B: IMPAIRED O</a:t>
            </a:r>
            <a:r>
              <a:rPr kumimoji="0" lang="en-US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UTILIZATION (VO</a:t>
            </a:r>
            <a:r>
              <a:rPr kumimoji="0" lang="en-US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 </a:t>
            </a:r>
          </a:p>
        </p:txBody>
      </p:sp>
      <p:sp>
        <p:nvSpPr>
          <p:cNvPr id="181" name="TextBox 74">
            <a:extLst>
              <a:ext uri="{FF2B5EF4-FFF2-40B4-BE49-F238E27FC236}">
                <a16:creationId xmlns:a16="http://schemas.microsoft.com/office/drawing/2014/main" id="{88886ECD-3230-7F4F-BEE2-7A4FABC12709}"/>
              </a:ext>
            </a:extLst>
          </p:cNvPr>
          <p:cNvSpPr txBox="1"/>
          <p:nvPr/>
        </p:nvSpPr>
        <p:spPr>
          <a:xfrm>
            <a:off x="5291861" y="5085693"/>
            <a:ext cx="16920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Systemic liver Failure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Renal failure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Mitochondrial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dynsfxn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Inborn Errors of Metabolism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Rectangle: Rounded Corners 3">
            <a:extLst>
              <a:ext uri="{FF2B5EF4-FFF2-40B4-BE49-F238E27FC236}">
                <a16:creationId xmlns:a16="http://schemas.microsoft.com/office/drawing/2014/main" id="{93C973C6-FFF8-0C49-BCE2-F2A2B5C48C57}"/>
              </a:ext>
            </a:extLst>
          </p:cNvPr>
          <p:cNvSpPr/>
          <p:nvPr/>
        </p:nvSpPr>
        <p:spPr>
          <a:xfrm>
            <a:off x="3981135" y="416516"/>
            <a:ext cx="1858308" cy="22755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1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E8542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3" name="Picture 182" descr="Mitochondria Clip Art">
            <a:extLst>
              <a:ext uri="{FF2B5EF4-FFF2-40B4-BE49-F238E27FC236}">
                <a16:creationId xmlns:a16="http://schemas.microsoft.com/office/drawing/2014/main" id="{039B7C3C-E757-C84F-8AEA-16D4B89EA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547" b="93556" l="6571" r="98143">
                        <a14:foregroundMark x1="12714" y1="33413" x2="11857" y2="36038"/>
                        <a14:foregroundMark x1="96857" y1="39618" x2="97714" y2="42959"/>
                        <a14:foregroundMark x1="97714" y1="42959" x2="98143" y2="46778"/>
                        <a14:foregroundMark x1="95714" y1="38902" x2="91714" y2="32458"/>
                        <a14:foregroundMark x1="92714" y1="26014" x2="91571" y2="24582"/>
                        <a14:foregroundMark x1="77000" y1="11933" x2="73857" y2="11933"/>
                        <a14:foregroundMark x1="73714" y1="11933" x2="65571" y2="10740"/>
                        <a14:foregroundMark x1="31286" y1="21002" x2="15571" y2="46778"/>
                        <a14:foregroundMark x1="15571" y1="46778" x2="13714" y2="77566"/>
                        <a14:foregroundMark x1="66286" y1="92363" x2="61000" y2="92363"/>
                        <a14:foregroundMark x1="60286" y1="93317" x2="58286" y2="93317"/>
                        <a14:foregroundMark x1="65857" y1="11933" x2="57714" y2="10501"/>
                        <a14:foregroundMark x1="63857" y1="10740" x2="63857" y2="10740"/>
                        <a14:foregroundMark x1="56000" y1="13842" x2="48857" y2="14081"/>
                        <a14:foregroundMark x1="54857" y1="11456" x2="26714" y2="19332"/>
                        <a14:foregroundMark x1="47429" y1="11456" x2="25857" y2="21002"/>
                        <a14:foregroundMark x1="11571" y1="36516" x2="6714" y2="56563"/>
                        <a14:foregroundMark x1="8429" y1="55370" x2="8143" y2="80907"/>
                        <a14:foregroundMark x1="11571" y1="80430" x2="20857" y2="9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051" y="2080116"/>
            <a:ext cx="886487" cy="53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" name="TextBox 183">
            <a:extLst>
              <a:ext uri="{FF2B5EF4-FFF2-40B4-BE49-F238E27FC236}">
                <a16:creationId xmlns:a16="http://schemas.microsoft.com/office/drawing/2014/main" id="{381F1702-BE96-9142-86B6-54F7E9F8417A}"/>
              </a:ext>
            </a:extLst>
          </p:cNvPr>
          <p:cNvSpPr txBox="1"/>
          <p:nvPr/>
        </p:nvSpPr>
        <p:spPr>
          <a:xfrm>
            <a:off x="3991488" y="665522"/>
            <a:ext cx="620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Glucose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73DC344D-80D2-8C47-B429-24BE0C21F451}"/>
              </a:ext>
            </a:extLst>
          </p:cNvPr>
          <p:cNvSpPr txBox="1"/>
          <p:nvPr/>
        </p:nvSpPr>
        <p:spPr>
          <a:xfrm>
            <a:off x="3966313" y="1543082"/>
            <a:ext cx="6678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Pyruvate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C4B2E921-BD4C-B744-9ACB-B76827FCD651}"/>
              </a:ext>
            </a:extLst>
          </p:cNvPr>
          <p:cNvSpPr txBox="1"/>
          <p:nvPr/>
        </p:nvSpPr>
        <p:spPr>
          <a:xfrm>
            <a:off x="4451463" y="1188127"/>
            <a:ext cx="931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Lactate Dehydrogenase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(LDH)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7712C0DC-5039-7449-9B56-87826EE65F06}"/>
              </a:ext>
            </a:extLst>
          </p:cNvPr>
          <p:cNvSpPr txBox="1"/>
          <p:nvPr/>
        </p:nvSpPr>
        <p:spPr>
          <a:xfrm>
            <a:off x="4124839" y="379244"/>
            <a:ext cx="1950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D6BD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Muscles / Other Tissues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E3192AF4-EA2B-3344-A4DB-73107C9EC979}"/>
              </a:ext>
            </a:extLst>
          </p:cNvPr>
          <p:cNvSpPr txBox="1"/>
          <p:nvPr/>
        </p:nvSpPr>
        <p:spPr>
          <a:xfrm>
            <a:off x="5242285" y="1535571"/>
            <a:ext cx="667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Lactate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FCCD83C3-E143-894B-A838-5690279AC41A}"/>
                  </a:ext>
                </a:extLst>
              </p14:cNvPr>
              <p14:cNvContentPartPr/>
              <p14:nvPr/>
            </p14:nvContentPartPr>
            <p14:xfrm>
              <a:off x="5937707" y="545016"/>
              <a:ext cx="3189999" cy="2074889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FCCD83C3-E143-894B-A838-5690279AC41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31226" y="538536"/>
                <a:ext cx="3202241" cy="2087128"/>
              </a:xfrm>
              <a:prstGeom prst="rect">
                <a:avLst/>
              </a:prstGeom>
            </p:spPr>
          </p:pic>
        </mc:Fallback>
      </mc:AlternateContent>
      <p:sp>
        <p:nvSpPr>
          <p:cNvPr id="190" name="TextBox 189">
            <a:extLst>
              <a:ext uri="{FF2B5EF4-FFF2-40B4-BE49-F238E27FC236}">
                <a16:creationId xmlns:a16="http://schemas.microsoft.com/office/drawing/2014/main" id="{631C5873-2A11-A045-A72A-29CAEE549B3B}"/>
              </a:ext>
            </a:extLst>
          </p:cNvPr>
          <p:cNvSpPr txBox="1"/>
          <p:nvPr/>
        </p:nvSpPr>
        <p:spPr>
          <a:xfrm>
            <a:off x="6677818" y="502330"/>
            <a:ext cx="1950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07F0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Liver</a:t>
            </a:r>
          </a:p>
        </p:txBody>
      </p: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C035366F-5802-1545-9EC0-84C4E2CCA5EC}"/>
              </a:ext>
            </a:extLst>
          </p:cNvPr>
          <p:cNvCxnSpPr>
            <a:cxnSpLocks/>
          </p:cNvCxnSpPr>
          <p:nvPr/>
        </p:nvCxnSpPr>
        <p:spPr>
          <a:xfrm flipH="1">
            <a:off x="4300236" y="891477"/>
            <a:ext cx="1358" cy="631339"/>
          </a:xfrm>
          <a:prstGeom prst="straightConnector1">
            <a:avLst/>
          </a:prstGeom>
          <a:ln w="158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Arc 47">
            <a:extLst>
              <a:ext uri="{FF2B5EF4-FFF2-40B4-BE49-F238E27FC236}">
                <a16:creationId xmlns:a16="http://schemas.microsoft.com/office/drawing/2014/main" id="{105C947C-0736-3740-8AF0-339A7A5FEC3A}"/>
              </a:ext>
            </a:extLst>
          </p:cNvPr>
          <p:cNvSpPr/>
          <p:nvPr/>
        </p:nvSpPr>
        <p:spPr>
          <a:xfrm>
            <a:off x="4253836" y="857230"/>
            <a:ext cx="330929" cy="274728"/>
          </a:xfrm>
          <a:prstGeom prst="arc">
            <a:avLst>
              <a:gd name="adj1" fmla="val 2336485"/>
              <a:gd name="adj2" fmla="val 835351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098ED4FB-8262-3040-9F71-EF48D1D4C364}"/>
              </a:ext>
            </a:extLst>
          </p:cNvPr>
          <p:cNvSpPr txBox="1"/>
          <p:nvPr/>
        </p:nvSpPr>
        <p:spPr>
          <a:xfrm>
            <a:off x="4468317" y="950266"/>
            <a:ext cx="4820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E8542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+2 ATP</a:t>
            </a:r>
          </a:p>
        </p:txBody>
      </p: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558F7A2E-83AA-EC42-9439-880FEEE28BA7}"/>
              </a:ext>
            </a:extLst>
          </p:cNvPr>
          <p:cNvCxnSpPr>
            <a:cxnSpLocks/>
          </p:cNvCxnSpPr>
          <p:nvPr/>
        </p:nvCxnSpPr>
        <p:spPr>
          <a:xfrm flipV="1">
            <a:off x="4621018" y="1634183"/>
            <a:ext cx="611612" cy="3051"/>
          </a:xfrm>
          <a:prstGeom prst="straightConnector1">
            <a:avLst/>
          </a:prstGeom>
          <a:ln w="127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F0F4F4C3-9577-9344-87A3-E35020E4D055}"/>
              </a:ext>
            </a:extLst>
          </p:cNvPr>
          <p:cNvCxnSpPr>
            <a:cxnSpLocks/>
          </p:cNvCxnSpPr>
          <p:nvPr/>
        </p:nvCxnSpPr>
        <p:spPr>
          <a:xfrm flipH="1">
            <a:off x="4606518" y="1715531"/>
            <a:ext cx="611499" cy="2707"/>
          </a:xfrm>
          <a:prstGeom prst="straightConnector1">
            <a:avLst/>
          </a:prstGeom>
          <a:ln w="127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DA0A9A62-0942-4549-9B7E-7304353C2545}"/>
              </a:ext>
            </a:extLst>
          </p:cNvPr>
          <p:cNvSpPr txBox="1"/>
          <p:nvPr/>
        </p:nvSpPr>
        <p:spPr>
          <a:xfrm>
            <a:off x="4606517" y="2729990"/>
            <a:ext cx="4892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105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EFF367F6-0830-A240-AD56-FB3CE04E739E}"/>
              </a:ext>
            </a:extLst>
          </p:cNvPr>
          <p:cNvSpPr txBox="1"/>
          <p:nvPr/>
        </p:nvSpPr>
        <p:spPr>
          <a:xfrm>
            <a:off x="4002841" y="2695695"/>
            <a:ext cx="510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11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Arc 47">
            <a:extLst>
              <a:ext uri="{FF2B5EF4-FFF2-40B4-BE49-F238E27FC236}">
                <a16:creationId xmlns:a16="http://schemas.microsoft.com/office/drawing/2014/main" id="{CE76DEB6-2A7B-9A4D-A49B-F3450F52A224}"/>
              </a:ext>
            </a:extLst>
          </p:cNvPr>
          <p:cNvSpPr/>
          <p:nvPr/>
        </p:nvSpPr>
        <p:spPr>
          <a:xfrm flipV="1">
            <a:off x="4142372" y="2619905"/>
            <a:ext cx="648508" cy="375146"/>
          </a:xfrm>
          <a:prstGeom prst="arc">
            <a:avLst>
              <a:gd name="adj1" fmla="val 364885"/>
              <a:gd name="adj2" fmla="val 1010449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Arc 47">
            <a:extLst>
              <a:ext uri="{FF2B5EF4-FFF2-40B4-BE49-F238E27FC236}">
                <a16:creationId xmlns:a16="http://schemas.microsoft.com/office/drawing/2014/main" id="{34BBF111-B07F-4D4C-9D81-5BE53C0D955B}"/>
              </a:ext>
            </a:extLst>
          </p:cNvPr>
          <p:cNvSpPr/>
          <p:nvPr/>
        </p:nvSpPr>
        <p:spPr>
          <a:xfrm rot="10800000" flipH="1" flipV="1">
            <a:off x="4184950" y="1779009"/>
            <a:ext cx="385849" cy="375146"/>
          </a:xfrm>
          <a:prstGeom prst="arc">
            <a:avLst>
              <a:gd name="adj1" fmla="val 18216346"/>
              <a:gd name="adj2" fmla="val 14146868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Arc 47">
            <a:extLst>
              <a:ext uri="{FF2B5EF4-FFF2-40B4-BE49-F238E27FC236}">
                <a16:creationId xmlns:a16="http://schemas.microsoft.com/office/drawing/2014/main" id="{F0B8E89F-E281-EC41-BCEF-2BD76F4558D9}"/>
              </a:ext>
            </a:extLst>
          </p:cNvPr>
          <p:cNvSpPr/>
          <p:nvPr/>
        </p:nvSpPr>
        <p:spPr>
          <a:xfrm rot="12724098" flipH="1">
            <a:off x="5380569" y="1738701"/>
            <a:ext cx="1040094" cy="590112"/>
          </a:xfrm>
          <a:prstGeom prst="arc">
            <a:avLst>
              <a:gd name="adj1" fmla="val 2336485"/>
              <a:gd name="adj2" fmla="val 7984870"/>
            </a:avLst>
          </a:prstGeom>
          <a:ln w="952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8F2AF457-AB4A-584C-9243-2F6F810A8221}"/>
              </a:ext>
            </a:extLst>
          </p:cNvPr>
          <p:cNvCxnSpPr>
            <a:cxnSpLocks/>
          </p:cNvCxnSpPr>
          <p:nvPr/>
        </p:nvCxnSpPr>
        <p:spPr>
          <a:xfrm flipV="1">
            <a:off x="6464933" y="1425953"/>
            <a:ext cx="336263" cy="496234"/>
          </a:xfrm>
          <a:prstGeom prst="straightConnector1">
            <a:avLst/>
          </a:prstGeom>
          <a:ln w="127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BF855720-180F-624F-B7C8-3B6CBAF15183}"/>
              </a:ext>
            </a:extLst>
          </p:cNvPr>
          <p:cNvCxnSpPr>
            <a:cxnSpLocks/>
          </p:cNvCxnSpPr>
          <p:nvPr/>
        </p:nvCxnSpPr>
        <p:spPr>
          <a:xfrm flipH="1">
            <a:off x="6542138" y="1516885"/>
            <a:ext cx="309165" cy="445834"/>
          </a:xfrm>
          <a:prstGeom prst="straightConnector1">
            <a:avLst/>
          </a:prstGeom>
          <a:ln w="127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446A299E-B6F9-324A-9562-378DA8060455}"/>
              </a:ext>
            </a:extLst>
          </p:cNvPr>
          <p:cNvSpPr txBox="1"/>
          <p:nvPr/>
        </p:nvSpPr>
        <p:spPr>
          <a:xfrm>
            <a:off x="6497967" y="1201747"/>
            <a:ext cx="6678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Pyruvate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8435F3FE-5231-FA4E-9064-F82EB5F094CA}"/>
              </a:ext>
            </a:extLst>
          </p:cNvPr>
          <p:cNvSpPr txBox="1"/>
          <p:nvPr/>
        </p:nvSpPr>
        <p:spPr>
          <a:xfrm>
            <a:off x="6032191" y="1529628"/>
            <a:ext cx="931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LDH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AEF58183-2F3A-FE4C-87EB-8032027E8168}"/>
              </a:ext>
            </a:extLst>
          </p:cNvPr>
          <p:cNvSpPr txBox="1"/>
          <p:nvPr/>
        </p:nvSpPr>
        <p:spPr>
          <a:xfrm>
            <a:off x="3814732" y="997725"/>
            <a:ext cx="6202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GAPDH</a:t>
            </a: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126C9340-CFE1-6B4D-946F-ABF375E3CAB8}"/>
              </a:ext>
            </a:extLst>
          </p:cNvPr>
          <p:cNvCxnSpPr>
            <a:cxnSpLocks/>
            <a:endCxn id="208" idx="2"/>
          </p:cNvCxnSpPr>
          <p:nvPr/>
        </p:nvCxnSpPr>
        <p:spPr>
          <a:xfrm flipH="1" flipV="1">
            <a:off x="6742452" y="921509"/>
            <a:ext cx="54292" cy="333584"/>
          </a:xfrm>
          <a:prstGeom prst="straightConnector1">
            <a:avLst/>
          </a:prstGeom>
          <a:ln w="158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5CD051FB-E0EA-5042-9CA7-E3E1D65261DF}"/>
              </a:ext>
            </a:extLst>
          </p:cNvPr>
          <p:cNvSpPr txBox="1"/>
          <p:nvPr/>
        </p:nvSpPr>
        <p:spPr>
          <a:xfrm>
            <a:off x="6432345" y="675288"/>
            <a:ext cx="620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Glucose</a:t>
            </a:r>
          </a:p>
        </p:txBody>
      </p: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938CD995-56A0-FC42-9CFD-2359F9728801}"/>
              </a:ext>
            </a:extLst>
          </p:cNvPr>
          <p:cNvCxnSpPr>
            <a:cxnSpLocks/>
            <a:stCxn id="208" idx="1"/>
            <a:endCxn id="184" idx="3"/>
          </p:cNvCxnSpPr>
          <p:nvPr/>
        </p:nvCxnSpPr>
        <p:spPr>
          <a:xfrm flipH="1" flipV="1">
            <a:off x="4611701" y="788633"/>
            <a:ext cx="1820644" cy="9766"/>
          </a:xfrm>
          <a:prstGeom prst="straightConnector1">
            <a:avLst/>
          </a:prstGeom>
          <a:ln w="9525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0" name="Picture 4" descr="Mitochondria Clip Art">
            <a:extLst>
              <a:ext uri="{FF2B5EF4-FFF2-40B4-BE49-F238E27FC236}">
                <a16:creationId xmlns:a16="http://schemas.microsoft.com/office/drawing/2014/main" id="{869AAD25-0D69-304D-B620-2827B4187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547" b="93556" l="6571" r="98143">
                        <a14:foregroundMark x1="12714" y1="33413" x2="11857" y2="36038"/>
                        <a14:foregroundMark x1="96857" y1="39618" x2="97714" y2="42959"/>
                        <a14:foregroundMark x1="97714" y1="42959" x2="98143" y2="46778"/>
                        <a14:foregroundMark x1="95714" y1="38902" x2="91714" y2="32458"/>
                        <a14:foregroundMark x1="92714" y1="26014" x2="91571" y2="24582"/>
                        <a14:foregroundMark x1="77000" y1="11933" x2="73857" y2="11933"/>
                        <a14:foregroundMark x1="73714" y1="11933" x2="65571" y2="10740"/>
                        <a14:foregroundMark x1="31286" y1="21002" x2="15571" y2="46778"/>
                        <a14:foregroundMark x1="15571" y1="46778" x2="13714" y2="77566"/>
                        <a14:foregroundMark x1="66286" y1="92363" x2="61000" y2="92363"/>
                        <a14:foregroundMark x1="60286" y1="93317" x2="58286" y2="93317"/>
                        <a14:foregroundMark x1="65857" y1="11933" x2="57714" y2="10501"/>
                        <a14:foregroundMark x1="63857" y1="10740" x2="63857" y2="10740"/>
                        <a14:foregroundMark x1="56000" y1="13842" x2="48857" y2="14081"/>
                        <a14:foregroundMark x1="54857" y1="11456" x2="26714" y2="19332"/>
                        <a14:foregroundMark x1="47429" y1="11456" x2="25857" y2="21002"/>
                        <a14:foregroundMark x1="11571" y1="36516" x2="6714" y2="56563"/>
                        <a14:foregroundMark x1="8429" y1="55370" x2="8143" y2="80907"/>
                        <a14:foregroundMark x1="11571" y1="80430" x2="20857" y2="9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41665" y="981637"/>
            <a:ext cx="886487" cy="53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id="{D5ED9EBA-FF42-DE4A-B46C-DA8C89016BDD}"/>
              </a:ext>
            </a:extLst>
          </p:cNvPr>
          <p:cNvSpPr txBox="1"/>
          <p:nvPr/>
        </p:nvSpPr>
        <p:spPr>
          <a:xfrm>
            <a:off x="7921022" y="650133"/>
            <a:ext cx="4892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105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CB075E38-2980-B942-8F24-A12764991F7F}"/>
              </a:ext>
            </a:extLst>
          </p:cNvPr>
          <p:cNvSpPr txBox="1"/>
          <p:nvPr/>
        </p:nvSpPr>
        <p:spPr>
          <a:xfrm>
            <a:off x="7895480" y="1230409"/>
            <a:ext cx="510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11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Arc 212">
            <a:extLst>
              <a:ext uri="{FF2B5EF4-FFF2-40B4-BE49-F238E27FC236}">
                <a16:creationId xmlns:a16="http://schemas.microsoft.com/office/drawing/2014/main" id="{4D1D3131-AFB0-204D-AB76-B1447BB19D8B}"/>
              </a:ext>
            </a:extLst>
          </p:cNvPr>
          <p:cNvSpPr/>
          <p:nvPr/>
        </p:nvSpPr>
        <p:spPr>
          <a:xfrm rot="16200000" flipV="1">
            <a:off x="7684044" y="894809"/>
            <a:ext cx="648508" cy="375146"/>
          </a:xfrm>
          <a:prstGeom prst="arc">
            <a:avLst>
              <a:gd name="adj1" fmla="val 364885"/>
              <a:gd name="adj2" fmla="val 1010449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Arc 47">
            <a:extLst>
              <a:ext uri="{FF2B5EF4-FFF2-40B4-BE49-F238E27FC236}">
                <a16:creationId xmlns:a16="http://schemas.microsoft.com/office/drawing/2014/main" id="{2E7DA6A4-E981-3C48-B1C9-11D7C937ED54}"/>
              </a:ext>
            </a:extLst>
          </p:cNvPr>
          <p:cNvSpPr/>
          <p:nvPr/>
        </p:nvSpPr>
        <p:spPr>
          <a:xfrm rot="4294790" flipH="1" flipV="1">
            <a:off x="6997781" y="1072546"/>
            <a:ext cx="385849" cy="375146"/>
          </a:xfrm>
          <a:prstGeom prst="arc">
            <a:avLst>
              <a:gd name="adj1" fmla="val 18216346"/>
              <a:gd name="adj2" fmla="val 14499051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Arc 47">
            <a:extLst>
              <a:ext uri="{FF2B5EF4-FFF2-40B4-BE49-F238E27FC236}">
                <a16:creationId xmlns:a16="http://schemas.microsoft.com/office/drawing/2014/main" id="{130D18C8-7215-AC49-A2F1-F1003A17B0F3}"/>
              </a:ext>
            </a:extLst>
          </p:cNvPr>
          <p:cNvSpPr/>
          <p:nvPr/>
        </p:nvSpPr>
        <p:spPr>
          <a:xfrm rot="3017523">
            <a:off x="4910476" y="1613206"/>
            <a:ext cx="330929" cy="274728"/>
          </a:xfrm>
          <a:prstGeom prst="arc">
            <a:avLst>
              <a:gd name="adj1" fmla="val 2336485"/>
              <a:gd name="adj2" fmla="val 835351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0E16B3E-27FE-FA40-8148-D04553D3B9FD}"/>
              </a:ext>
            </a:extLst>
          </p:cNvPr>
          <p:cNvSpPr txBox="1"/>
          <p:nvPr/>
        </p:nvSpPr>
        <p:spPr>
          <a:xfrm>
            <a:off x="5009843" y="1741563"/>
            <a:ext cx="7517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Occurs when O</a:t>
            </a:r>
            <a:r>
              <a:rPr kumimoji="0" lang="en-US" sz="8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ABSENT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Left Brace 209">
            <a:extLst>
              <a:ext uri="{FF2B5EF4-FFF2-40B4-BE49-F238E27FC236}">
                <a16:creationId xmlns:a16="http://schemas.microsoft.com/office/drawing/2014/main" id="{A8C9A4B4-234A-7A4A-B242-2B290FBFE2B2}"/>
              </a:ext>
            </a:extLst>
          </p:cNvPr>
          <p:cNvSpPr/>
          <p:nvPr/>
        </p:nvSpPr>
        <p:spPr>
          <a:xfrm rot="10800000">
            <a:off x="4893415" y="2049691"/>
            <a:ext cx="82444" cy="617667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98E8F1B0-5849-CE4A-9F3B-C5797D72595E}"/>
              </a:ext>
            </a:extLst>
          </p:cNvPr>
          <p:cNvSpPr txBox="1"/>
          <p:nvPr/>
        </p:nvSpPr>
        <p:spPr>
          <a:xfrm>
            <a:off x="4946294" y="2196467"/>
            <a:ext cx="8976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Oxidative Phosphorylation</a:t>
            </a: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247789C4-DA77-A543-B8A0-6AD304899FC7}"/>
              </a:ext>
            </a:extLst>
          </p:cNvPr>
          <p:cNvGrpSpPr/>
          <p:nvPr/>
        </p:nvGrpSpPr>
        <p:grpSpPr>
          <a:xfrm>
            <a:off x="5284837" y="1066024"/>
            <a:ext cx="608951" cy="634986"/>
            <a:chOff x="1618358" y="771447"/>
            <a:chExt cx="1100272" cy="1107673"/>
          </a:xfrm>
        </p:grpSpPr>
        <p:pic>
          <p:nvPicPr>
            <p:cNvPr id="220" name="Picture 2">
              <a:extLst>
                <a:ext uri="{FF2B5EF4-FFF2-40B4-BE49-F238E27FC236}">
                  <a16:creationId xmlns:a16="http://schemas.microsoft.com/office/drawing/2014/main" id="{624D790D-D380-AF47-BB6E-A3F062BC31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57633" r="94854">
                          <a14:backgroundMark x1="83018" y1="22725" x2="84810" y2="22013"/>
                          <a14:backgroundMark x1="70570" y1="27673" x2="72347" y2="26967"/>
                          <a14:backgroundMark x1="76734" y1="33019" x2="72785" y2="33333"/>
                          <a14:backgroundMark x1="79430" y1="17610" x2="77215" y2="345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80" r="493"/>
            <a:stretch/>
          </p:blipFill>
          <p:spPr bwMode="auto">
            <a:xfrm>
              <a:off x="1618358" y="779342"/>
              <a:ext cx="1016936" cy="1099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473B437A-62F3-D145-8D55-C1DD8750B37E}"/>
                </a:ext>
              </a:extLst>
            </p:cNvPr>
            <p:cNvCxnSpPr/>
            <p:nvPr/>
          </p:nvCxnSpPr>
          <p:spPr>
            <a:xfrm flipV="1">
              <a:off x="2141880" y="998927"/>
              <a:ext cx="0" cy="18197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51DC5F43-7924-3140-93B8-58C038613DA3}"/>
                </a:ext>
              </a:extLst>
            </p:cNvPr>
            <p:cNvCxnSpPr/>
            <p:nvPr/>
          </p:nvCxnSpPr>
          <p:spPr>
            <a:xfrm flipV="1">
              <a:off x="2177562" y="999900"/>
              <a:ext cx="0" cy="18197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335BF8A0-97F3-8946-B63C-5FCF29C9ABEE}"/>
                </a:ext>
              </a:extLst>
            </p:cNvPr>
            <p:cNvSpPr txBox="1"/>
            <p:nvPr/>
          </p:nvSpPr>
          <p:spPr>
            <a:xfrm>
              <a:off x="1634446" y="1472054"/>
              <a:ext cx="521580" cy="32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55262549-F513-9345-AD82-EC76AF899DC6}"/>
                </a:ext>
              </a:extLst>
            </p:cNvPr>
            <p:cNvSpPr txBox="1"/>
            <p:nvPr/>
          </p:nvSpPr>
          <p:spPr>
            <a:xfrm rot="10800000">
              <a:off x="2208605" y="1141486"/>
              <a:ext cx="510025" cy="32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02B74C0B-BAA4-4449-B214-711C181696F7}"/>
                </a:ext>
              </a:extLst>
            </p:cNvPr>
            <p:cNvSpPr txBox="1"/>
            <p:nvPr/>
          </p:nvSpPr>
          <p:spPr>
            <a:xfrm>
              <a:off x="2010618" y="771447"/>
              <a:ext cx="210615" cy="3221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6" name="Isosceles Triangle 60">
            <a:extLst>
              <a:ext uri="{FF2B5EF4-FFF2-40B4-BE49-F238E27FC236}">
                <a16:creationId xmlns:a16="http://schemas.microsoft.com/office/drawing/2014/main" id="{509003A1-3A51-7E45-8AB9-F3E40CFA931C}"/>
              </a:ext>
            </a:extLst>
          </p:cNvPr>
          <p:cNvSpPr/>
          <p:nvPr/>
        </p:nvSpPr>
        <p:spPr>
          <a:xfrm>
            <a:off x="5420761" y="1403234"/>
            <a:ext cx="45719" cy="9579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59DCFA45-65B1-7A47-87B1-DEF51F05E2AF}"/>
              </a:ext>
            </a:extLst>
          </p:cNvPr>
          <p:cNvGrpSpPr/>
          <p:nvPr/>
        </p:nvGrpSpPr>
        <p:grpSpPr>
          <a:xfrm>
            <a:off x="8064577" y="1887766"/>
            <a:ext cx="1076292" cy="880411"/>
            <a:chOff x="3990488" y="2542781"/>
            <a:chExt cx="1076292" cy="880411"/>
          </a:xfrm>
        </p:grpSpPr>
        <p:sp>
          <p:nvSpPr>
            <p:cNvPr id="234" name="Rounded Rectangle 162">
              <a:extLst>
                <a:ext uri="{FF2B5EF4-FFF2-40B4-BE49-F238E27FC236}">
                  <a16:creationId xmlns:a16="http://schemas.microsoft.com/office/drawing/2014/main" id="{34A16167-89F1-ED4E-9E0F-65A923670EEB}"/>
                </a:ext>
              </a:extLst>
            </p:cNvPr>
            <p:cNvSpPr/>
            <p:nvPr/>
          </p:nvSpPr>
          <p:spPr>
            <a:xfrm>
              <a:off x="4040603" y="2805774"/>
              <a:ext cx="988793" cy="607615"/>
            </a:xfrm>
            <a:prstGeom prst="roundRect">
              <a:avLst>
                <a:gd name="adj" fmla="val 5425"/>
              </a:avLst>
            </a:prstGeom>
            <a:solidFill>
              <a:schemeClr val="accent4">
                <a:lumMod val="20000"/>
                <a:lumOff val="8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Rounded Rectangle 162">
              <a:extLst>
                <a:ext uri="{FF2B5EF4-FFF2-40B4-BE49-F238E27FC236}">
                  <a16:creationId xmlns:a16="http://schemas.microsoft.com/office/drawing/2014/main" id="{921853CF-EB23-1B4F-8741-AB611B77B32A}"/>
                </a:ext>
              </a:extLst>
            </p:cNvPr>
            <p:cNvSpPr/>
            <p:nvPr/>
          </p:nvSpPr>
          <p:spPr>
            <a:xfrm>
              <a:off x="4034238" y="2590047"/>
              <a:ext cx="988793" cy="232681"/>
            </a:xfrm>
            <a:prstGeom prst="roundRect">
              <a:avLst>
                <a:gd name="adj" fmla="val 5425"/>
              </a:avLst>
            </a:prstGeom>
            <a:solidFill>
              <a:schemeClr val="accent4">
                <a:lumMod val="20000"/>
                <a:lumOff val="8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12323D65-1EC9-2D44-AB76-5D09A74573BF}"/>
                </a:ext>
              </a:extLst>
            </p:cNvPr>
            <p:cNvSpPr txBox="1"/>
            <p:nvPr/>
          </p:nvSpPr>
          <p:spPr>
            <a:xfrm>
              <a:off x="3990488" y="2542781"/>
              <a:ext cx="10762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LACTATE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CLEARANCE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0753A154-23D0-614D-A906-ECA1D639F26F}"/>
                </a:ext>
              </a:extLst>
            </p:cNvPr>
            <p:cNvSpPr txBox="1"/>
            <p:nvPr/>
          </p:nvSpPr>
          <p:spPr>
            <a:xfrm>
              <a:off x="4119376" y="2915361"/>
              <a:ext cx="92520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70% Liver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20% Kidney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10% Muscle</a:t>
              </a: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2C157CCC-C66C-4B4D-B57F-0DB70CC50481}"/>
              </a:ext>
            </a:extLst>
          </p:cNvPr>
          <p:cNvGrpSpPr/>
          <p:nvPr/>
        </p:nvGrpSpPr>
        <p:grpSpPr>
          <a:xfrm rot="2129472">
            <a:off x="5795353" y="2543839"/>
            <a:ext cx="158871" cy="606812"/>
            <a:chOff x="4570105" y="3455006"/>
            <a:chExt cx="122243" cy="638663"/>
          </a:xfrm>
        </p:grpSpPr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55C604C3-D136-924B-B7D6-D53CB23A922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385017" y="3786337"/>
              <a:ext cx="611612" cy="3051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B47596A4-F2E8-404D-8592-DE8F88B6B058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265709" y="3759402"/>
              <a:ext cx="611499" cy="2707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9" name="TextBox 238">
            <a:extLst>
              <a:ext uri="{FF2B5EF4-FFF2-40B4-BE49-F238E27FC236}">
                <a16:creationId xmlns:a16="http://schemas.microsoft.com/office/drawing/2014/main" id="{9C5096D8-8970-F449-A473-ED3E2B5D5B25}"/>
              </a:ext>
            </a:extLst>
          </p:cNvPr>
          <p:cNvSpPr txBox="1"/>
          <p:nvPr/>
        </p:nvSpPr>
        <p:spPr>
          <a:xfrm>
            <a:off x="4201770" y="3065094"/>
            <a:ext cx="67839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Hydrogen Ion</a:t>
            </a:r>
          </a:p>
        </p:txBody>
      </p:sp>
      <p:sp>
        <p:nvSpPr>
          <p:cNvPr id="241" name="TextBox 72">
            <a:extLst>
              <a:ext uri="{FF2B5EF4-FFF2-40B4-BE49-F238E27FC236}">
                <a16:creationId xmlns:a16="http://schemas.microsoft.com/office/drawing/2014/main" id="{F41B97C4-1389-224C-AA61-3E320CEE74A4}"/>
              </a:ext>
            </a:extLst>
          </p:cNvPr>
          <p:cNvSpPr txBox="1"/>
          <p:nvPr/>
        </p:nvSpPr>
        <p:spPr>
          <a:xfrm>
            <a:off x="5364695" y="5842543"/>
            <a:ext cx="16780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</a:t>
            </a:r>
          </a:p>
        </p:txBody>
      </p:sp>
      <p:cxnSp>
        <p:nvCxnSpPr>
          <p:cNvPr id="242" name="Elbow Connector 241">
            <a:extLst>
              <a:ext uri="{FF2B5EF4-FFF2-40B4-BE49-F238E27FC236}">
                <a16:creationId xmlns:a16="http://schemas.microsoft.com/office/drawing/2014/main" id="{CBF0A3ED-6A82-894C-9607-8C3268C39D2E}"/>
              </a:ext>
            </a:extLst>
          </p:cNvPr>
          <p:cNvCxnSpPr>
            <a:cxnSpLocks/>
            <a:stCxn id="173" idx="2"/>
            <a:endCxn id="147" idx="0"/>
          </p:cNvCxnSpPr>
          <p:nvPr/>
        </p:nvCxnSpPr>
        <p:spPr>
          <a:xfrm rot="16200000" flipH="1">
            <a:off x="5577730" y="4250975"/>
            <a:ext cx="309600" cy="108541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Elbow Connector 244">
            <a:extLst>
              <a:ext uri="{FF2B5EF4-FFF2-40B4-BE49-F238E27FC236}">
                <a16:creationId xmlns:a16="http://schemas.microsoft.com/office/drawing/2014/main" id="{BE03EFC0-C1CC-8C49-962E-3E32A0775BE9}"/>
              </a:ext>
            </a:extLst>
          </p:cNvPr>
          <p:cNvCxnSpPr>
            <a:cxnSpLocks/>
            <a:stCxn id="173" idx="2"/>
            <a:endCxn id="146" idx="0"/>
          </p:cNvCxnSpPr>
          <p:nvPr/>
        </p:nvCxnSpPr>
        <p:spPr>
          <a:xfrm rot="5400000">
            <a:off x="4678582" y="4427571"/>
            <a:ext cx="299932" cy="7225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TextBox 1030">
            <a:extLst>
              <a:ext uri="{FF2B5EF4-FFF2-40B4-BE49-F238E27FC236}">
                <a16:creationId xmlns:a16="http://schemas.microsoft.com/office/drawing/2014/main" id="{67E3E816-465C-2D4C-83B3-BED248FCE974}"/>
              </a:ext>
            </a:extLst>
          </p:cNvPr>
          <p:cNvSpPr txBox="1"/>
          <p:nvPr/>
        </p:nvSpPr>
        <p:spPr>
          <a:xfrm>
            <a:off x="4719853" y="30532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pic>
        <p:nvPicPr>
          <p:cNvPr id="251" name="Picture 2">
            <a:extLst>
              <a:ext uri="{FF2B5EF4-FFF2-40B4-BE49-F238E27FC236}">
                <a16:creationId xmlns:a16="http://schemas.microsoft.com/office/drawing/2014/main" id="{F3318ACC-01ED-C84E-8B45-A20F4B82B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0" r="493" b="14067"/>
          <a:stretch/>
        </p:blipFill>
        <p:spPr bwMode="auto">
          <a:xfrm>
            <a:off x="4916903" y="2871537"/>
            <a:ext cx="697772" cy="64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Box 1031">
            <a:extLst>
              <a:ext uri="{FF2B5EF4-FFF2-40B4-BE49-F238E27FC236}">
                <a16:creationId xmlns:a16="http://schemas.microsoft.com/office/drawing/2014/main" id="{AC7BE344-F2D0-F546-A46A-D9753A102497}"/>
              </a:ext>
            </a:extLst>
          </p:cNvPr>
          <p:cNvSpPr txBox="1"/>
          <p:nvPr/>
        </p:nvSpPr>
        <p:spPr>
          <a:xfrm>
            <a:off x="5917497" y="2646307"/>
            <a:ext cx="1858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The Cori Cycle: Oxygen deprived cells produce lactate. In the presence of O2, the liver/kidney convert lactate back to pyruvate, repaying the “oxygen debt” of the tissue</a:t>
            </a:r>
          </a:p>
        </p:txBody>
      </p:sp>
      <p:sp>
        <p:nvSpPr>
          <p:cNvPr id="253" name="TextBox 227">
            <a:extLst>
              <a:ext uri="{FF2B5EF4-FFF2-40B4-BE49-F238E27FC236}">
                <a16:creationId xmlns:a16="http://schemas.microsoft.com/office/drawing/2014/main" id="{A11FD9E9-C1FA-CF46-A467-4BEE525ED229}"/>
              </a:ext>
            </a:extLst>
          </p:cNvPr>
          <p:cNvSpPr txBox="1"/>
          <p:nvPr/>
        </p:nvSpPr>
        <p:spPr>
          <a:xfrm>
            <a:off x="-51430" y="1484464"/>
            <a:ext cx="4014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Lactatic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acid may be elevated in critical illness due to 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impaired O2 delivery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(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07F0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Type A lactic acidosis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) 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or impaired O2 utilization by cells 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(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Type B Lactic Acidosis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).  Rarely, an enantiomer of lactate (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D-lactate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) may be produced by gut bacteria in patients with bacterial overgrowth, causing another type of lactic acidosis.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Elevation in serum lactic acid is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associated with severe sepsis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, 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but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lactic acid clearance is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unreliable as a resuscitation endpoint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255" name="Freeform 254">
            <a:extLst>
              <a:ext uri="{FF2B5EF4-FFF2-40B4-BE49-F238E27FC236}">
                <a16:creationId xmlns:a16="http://schemas.microsoft.com/office/drawing/2014/main" id="{DDAFE95E-B6C7-5345-9904-C5756AAD625A}"/>
              </a:ext>
            </a:extLst>
          </p:cNvPr>
          <p:cNvSpPr/>
          <p:nvPr/>
        </p:nvSpPr>
        <p:spPr>
          <a:xfrm rot="10586321" flipH="1">
            <a:off x="6667335" y="2430482"/>
            <a:ext cx="234643" cy="286528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B17C821D-CD8F-2540-A7A6-EE879D99D404}"/>
                  </a:ext>
                </a:extLst>
              </p:cNvPr>
              <p:cNvSpPr/>
              <p:nvPr/>
            </p:nvSpPr>
            <p:spPr>
              <a:xfrm>
                <a:off x="2452342" y="2214858"/>
                <a:ext cx="1563649" cy="2043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· 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In sepsis &amp; septic shock, lactate elevations may be due to 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  <a:hlinkClick r:id="rId2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increased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𝛽</m:t>
                    </m:r>
                  </m:oMath>
                </a14:m>
                <a:r>
                  <a:rPr kumimoji="0" lang="en-US" sz="9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2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adrenergic tone rather than end-organ hypoperfusion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· 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Septic patients with elevated lactate typically have 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  <a:hlinkClick r:id="rId2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hyperdynamic circulation 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&amp; O2 delivery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Importantly, in severe sepsis increasing oxygen delivery (DO2) may not increase O2 consumption (VO2) nor does it affect lactate clearance.</a:t>
                </a:r>
              </a:p>
            </p:txBody>
          </p:sp>
        </mc:Choice>
        <mc:Fallback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B17C821D-CD8F-2540-A7A6-EE879D99D4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342" y="2214858"/>
                <a:ext cx="1563649" cy="204318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7" name="Group 11">
            <a:extLst>
              <a:ext uri="{FF2B5EF4-FFF2-40B4-BE49-F238E27FC236}">
                <a16:creationId xmlns:a16="http://schemas.microsoft.com/office/drawing/2014/main" id="{F350B545-FBF6-44D9-B842-AE4466060CBB}"/>
              </a:ext>
            </a:extLst>
          </p:cNvPr>
          <p:cNvGrpSpPr/>
          <p:nvPr/>
        </p:nvGrpSpPr>
        <p:grpSpPr>
          <a:xfrm>
            <a:off x="5142487" y="3463389"/>
            <a:ext cx="4300568" cy="695771"/>
            <a:chOff x="88944" y="4996133"/>
            <a:chExt cx="4300568" cy="695771"/>
          </a:xfrm>
        </p:grpSpPr>
        <p:sp>
          <p:nvSpPr>
            <p:cNvPr id="170" name="Rounded Rectangle 162">
              <a:extLst>
                <a:ext uri="{FF2B5EF4-FFF2-40B4-BE49-F238E27FC236}">
                  <a16:creationId xmlns:a16="http://schemas.microsoft.com/office/drawing/2014/main" id="{473F1281-BB76-46F4-AC4C-DEDD071F6C73}"/>
                </a:ext>
              </a:extLst>
            </p:cNvPr>
            <p:cNvSpPr/>
            <p:nvPr/>
          </p:nvSpPr>
          <p:spPr>
            <a:xfrm>
              <a:off x="419737" y="5049722"/>
              <a:ext cx="3603407" cy="619114"/>
            </a:xfrm>
            <a:prstGeom prst="roundRect">
              <a:avLst>
                <a:gd name="adj" fmla="val 542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2" name="Rectangle 21">
                  <a:extLst>
                    <a:ext uri="{FF2B5EF4-FFF2-40B4-BE49-F238E27FC236}">
                      <a16:creationId xmlns:a16="http://schemas.microsoft.com/office/drawing/2014/main" id="{E206E860-D19A-42EF-896F-B9F764D892B1}"/>
                    </a:ext>
                  </a:extLst>
                </p:cNvPr>
                <p:cNvSpPr/>
                <p:nvPr/>
              </p:nvSpPr>
              <p:spPr>
                <a:xfrm>
                  <a:off x="88944" y="5445683"/>
                  <a:ext cx="4300568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𝐃</m:t>
                        </m:r>
                        <m:sSub>
                          <m:sSubPr>
                            <m:ctrlPr>
                              <a:rPr kumimoji="0" lang="en-US" sz="1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𝑶</m:t>
                            </m:r>
                          </m:e>
                          <m:sub>
                            <m:r>
                              <a:rPr kumimoji="0" lang="en-US" sz="1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  <m:r>
                          <a:rPr kumimoji="0" lang="en-US" sz="1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 </m:t>
                        </m:r>
                        <m:d>
                          <m:dPr>
                            <m:ctrlPr>
                              <a:rPr kumimoji="0" lang="en-US" sz="1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𝑯𝑹</m:t>
                            </m:r>
                            <m:r>
                              <a:rPr kumimoji="0" lang="en-US" sz="1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× </m:t>
                            </m:r>
                            <m:r>
                              <a:rPr kumimoji="0" lang="en-US" sz="1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𝑺𝑽</m:t>
                            </m:r>
                          </m:e>
                        </m:d>
                        <m:r>
                          <a:rPr kumimoji="0" lang="en-US" sz="1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×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sz="1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kumimoji="0" lang="en-US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  <m:r>
                                  <a:rPr kumimoji="0" lang="en-US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.</m:t>
                                </m:r>
                                <m:r>
                                  <a:rPr kumimoji="0" lang="en-US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𝟑𝟒</m:t>
                                </m:r>
                                <m:r>
                                  <a:rPr kumimoji="0" lang="en-US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 × </m:t>
                                </m:r>
                                <m:r>
                                  <a:rPr kumimoji="0" lang="en-US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𝑯𝒃</m:t>
                                </m:r>
                                <m:r>
                                  <a:rPr kumimoji="0" lang="en-US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 × </m:t>
                                </m:r>
                                <m:r>
                                  <a:rPr kumimoji="0" lang="en-US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𝑺𝒂</m:t>
                                </m:r>
                                <m:sSub>
                                  <m:sSubPr>
                                    <m:ctrlPr>
                                      <a:rPr kumimoji="0" lang="en-US" sz="1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kumimoji="0" lang="en-US" sz="1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US" sz="1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+(</m:t>
                            </m:r>
                            <m:r>
                              <a:rPr kumimoji="0" lang="en-US" sz="1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𝑷𝒂</m:t>
                            </m:r>
                            <m:sSub>
                              <m:sSubPr>
                                <m:ctrlPr>
                                  <a:rPr kumimoji="0" lang="en-US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𝑶</m:t>
                                </m:r>
                              </m:e>
                              <m:sub>
                                <m:r>
                                  <a:rPr kumimoji="0" lang="en-US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  <m:r>
                                  <a:rPr kumimoji="0" lang="en-US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kumimoji="0" lang="en-US" sz="1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× </m:t>
                            </m:r>
                            <m:r>
                              <a:rPr kumimoji="0" lang="en-US" sz="1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𝟎</m:t>
                            </m:r>
                            <m:r>
                              <a:rPr kumimoji="0" lang="en-US" sz="1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.</m:t>
                            </m:r>
                            <m:r>
                              <a:rPr kumimoji="0" lang="en-US" sz="1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𝟎𝟎𝟑</m:t>
                            </m:r>
                            <m:r>
                              <a:rPr kumimoji="0" lang="en-US" sz="1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72" name="Rectangle 21">
                  <a:extLst>
                    <a:ext uri="{FF2B5EF4-FFF2-40B4-BE49-F238E27FC236}">
                      <a16:creationId xmlns:a16="http://schemas.microsoft.com/office/drawing/2014/main" id="{E206E860-D19A-42EF-896F-B9F764D892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44" y="5445683"/>
                  <a:ext cx="4300568" cy="246221"/>
                </a:xfrm>
                <a:prstGeom prst="rect">
                  <a:avLst/>
                </a:prstGeom>
                <a:blipFill>
                  <a:blip r:embed="rId27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8" name="Rectangle 25">
              <a:extLst>
                <a:ext uri="{FF2B5EF4-FFF2-40B4-BE49-F238E27FC236}">
                  <a16:creationId xmlns:a16="http://schemas.microsoft.com/office/drawing/2014/main" id="{0E9F3A78-B165-4541-A9DF-C6B769FF4F4C}"/>
                </a:ext>
              </a:extLst>
            </p:cNvPr>
            <p:cNvSpPr/>
            <p:nvPr/>
          </p:nvSpPr>
          <p:spPr>
            <a:xfrm>
              <a:off x="186932" y="4996133"/>
              <a:ext cx="4139304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sm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Futura Medium" panose="020B0602020204020303" pitchFamily="34" charset="-79"/>
                </a:rPr>
                <a:t>delivery of oxygen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(DO</a:t>
              </a:r>
              <a:r>
                <a:rPr kumimoji="0" lang="en-US" sz="9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 is dependent on the following: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sm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Futura Medium" panose="020B0602020204020303" pitchFamily="34" charset="-79"/>
                </a:rPr>
                <a:t>cardiac output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(CO)	           &amp;             </a:t>
              </a:r>
              <a:r>
                <a:rPr kumimoji="0" lang="en-US" sz="1000" b="1" i="0" u="none" strike="noStrike" kern="1200" cap="small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Futura Medium" panose="020B0602020204020303" pitchFamily="34" charset="-79"/>
                </a:rPr>
                <a:t>blood O</a:t>
              </a:r>
              <a:r>
                <a:rPr kumimoji="0" lang="en-US" sz="1000" b="1" i="0" u="none" strike="noStrike" kern="1200" cap="small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Futura Medium" panose="020B0602020204020303" pitchFamily="34" charset="-79"/>
                </a:rPr>
                <a:t>2</a:t>
              </a:r>
              <a:r>
                <a:rPr kumimoji="0" lang="en-US" sz="1000" b="1" i="0" u="none" strike="noStrike" kern="1200" cap="small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Futura Medium" panose="020B0602020204020303" pitchFamily="34" charset="-79"/>
                </a:rPr>
                <a:t> content 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CaO</a:t>
              </a:r>
              <a:r>
                <a:rPr kumimoji="0" lang="en-US" sz="1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80" name="Left Brace 27">
              <a:extLst>
                <a:ext uri="{FF2B5EF4-FFF2-40B4-BE49-F238E27FC236}">
                  <a16:creationId xmlns:a16="http://schemas.microsoft.com/office/drawing/2014/main" id="{AFA9F28A-0CAE-4376-9690-D1B2E9BDEB05}"/>
                </a:ext>
              </a:extLst>
            </p:cNvPr>
            <p:cNvSpPr/>
            <p:nvPr/>
          </p:nvSpPr>
          <p:spPr>
            <a:xfrm rot="5400000">
              <a:off x="2736115" y="4329065"/>
              <a:ext cx="85549" cy="2188046"/>
            </a:xfrm>
            <a:prstGeom prst="leftBrac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Left Brace 30">
              <a:extLst>
                <a:ext uri="{FF2B5EF4-FFF2-40B4-BE49-F238E27FC236}">
                  <a16:creationId xmlns:a16="http://schemas.microsoft.com/office/drawing/2014/main" id="{0B7383A7-E9E5-42B6-B967-992FB62AC0A5}"/>
                </a:ext>
              </a:extLst>
            </p:cNvPr>
            <p:cNvSpPr/>
            <p:nvPr/>
          </p:nvSpPr>
          <p:spPr>
            <a:xfrm rot="5400000" flipV="1">
              <a:off x="1170573" y="5116380"/>
              <a:ext cx="100601" cy="627829"/>
            </a:xfrm>
            <a:prstGeom prst="leftBrac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1AA71FAD-ACF8-2B4C-AE24-FCD539887B86}"/>
              </a:ext>
            </a:extLst>
          </p:cNvPr>
          <p:cNvSpPr txBox="1"/>
          <p:nvPr/>
        </p:nvSpPr>
        <p:spPr>
          <a:xfrm>
            <a:off x="4975859" y="3467458"/>
            <a:ext cx="74464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L-Lactate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2750436-AA56-4E46-8E69-6A4D50E27DBA}"/>
              </a:ext>
            </a:extLst>
          </p:cNvPr>
          <p:cNvSpPr txBox="1"/>
          <p:nvPr/>
        </p:nvSpPr>
        <p:spPr>
          <a:xfrm>
            <a:off x="7945808" y="2807788"/>
            <a:ext cx="126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Liver and Renal dysfunction will increase lactate due to impaired clearance</a:t>
            </a:r>
          </a:p>
        </p:txBody>
      </p:sp>
      <p:sp>
        <p:nvSpPr>
          <p:cNvPr id="156" name="Freeform 155">
            <a:extLst>
              <a:ext uri="{FF2B5EF4-FFF2-40B4-BE49-F238E27FC236}">
                <a16:creationId xmlns:a16="http://schemas.microsoft.com/office/drawing/2014/main" id="{F8D78F8F-23EC-784A-97E6-C7698D5F62F3}"/>
              </a:ext>
            </a:extLst>
          </p:cNvPr>
          <p:cNvSpPr/>
          <p:nvPr/>
        </p:nvSpPr>
        <p:spPr>
          <a:xfrm rot="10250204">
            <a:off x="7961301" y="2577103"/>
            <a:ext cx="155928" cy="411958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6760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XA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D6BD00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680</Words>
  <Application>Microsoft Macintosh PowerPoint</Application>
  <PresentationFormat>Letter Paper (8.5x11 in)</PresentationFormat>
  <Paragraphs>113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1979 Dot Matrix</vt:lpstr>
      <vt:lpstr>Arial</vt:lpstr>
      <vt:lpstr>Bahnschrift SemiLight Condensed</vt:lpstr>
      <vt:lpstr>Calibri</vt:lpstr>
      <vt:lpstr>Calibri Light</vt:lpstr>
      <vt:lpstr>Cambria Math</vt:lpstr>
      <vt:lpstr>Corbel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1</cp:revision>
  <dcterms:created xsi:type="dcterms:W3CDTF">2021-01-25T14:58:40Z</dcterms:created>
  <dcterms:modified xsi:type="dcterms:W3CDTF">2021-01-25T15:00:18Z</dcterms:modified>
</cp:coreProperties>
</file>