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78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7"/>
    <p:restoredTop sz="96208"/>
  </p:normalViewPr>
  <p:slideViewPr>
    <p:cSldViewPr snapToGrid="0" snapToObjects="1">
      <p:cViewPr varScale="1">
        <p:scale>
          <a:sx n="119" d="100"/>
          <a:sy n="119" d="100"/>
        </p:scale>
        <p:origin x="150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BC42-889A-734D-B27E-2734BBABC04E}" type="datetimeFigureOut">
              <a:rPr lang="en-US" smtClean="0"/>
              <a:t>8/29/21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20CB-1FB6-3649-AF2A-5C8C89C6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7292-0E07-8841-AC99-8B849C57A2FA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1.tiff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emf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AB4C976-1DB3-AB41-990E-40BC33A91BC7}"/>
              </a:ext>
            </a:extLst>
          </p:cNvPr>
          <p:cNvSpPr/>
          <p:nvPr/>
        </p:nvSpPr>
        <p:spPr>
          <a:xfrm>
            <a:off x="4685730" y="6006875"/>
            <a:ext cx="4458270" cy="847365"/>
          </a:xfrm>
          <a:prstGeom prst="roundRect">
            <a:avLst>
              <a:gd name="adj" fmla="val 96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79FB5DC1-F8F5-4A46-B8BF-3BFFF371CAEA}"/>
              </a:ext>
            </a:extLst>
          </p:cNvPr>
          <p:cNvSpPr/>
          <p:nvPr/>
        </p:nvSpPr>
        <p:spPr>
          <a:xfrm>
            <a:off x="4650219" y="4628382"/>
            <a:ext cx="3114479" cy="1292535"/>
          </a:xfrm>
          <a:custGeom>
            <a:avLst/>
            <a:gdLst>
              <a:gd name="connsiteX0" fmla="*/ 105093 w 3114479"/>
              <a:gd name="connsiteY0" fmla="*/ 0 h 1342936"/>
              <a:gd name="connsiteX1" fmla="*/ 1073023 w 3114479"/>
              <a:gd name="connsiteY1" fmla="*/ 0 h 1342936"/>
              <a:gd name="connsiteX2" fmla="*/ 1174688 w 3114479"/>
              <a:gd name="connsiteY2" fmla="*/ 101665 h 1342936"/>
              <a:gd name="connsiteX3" fmla="*/ 1174688 w 3114479"/>
              <a:gd name="connsiteY3" fmla="*/ 107194 h 1342936"/>
              <a:gd name="connsiteX4" fmla="*/ 2998529 w 3114479"/>
              <a:gd name="connsiteY4" fmla="*/ 107194 h 1342936"/>
              <a:gd name="connsiteX5" fmla="*/ 3114479 w 3114479"/>
              <a:gd name="connsiteY5" fmla="*/ 223144 h 1342936"/>
              <a:gd name="connsiteX6" fmla="*/ 3114479 w 3114479"/>
              <a:gd name="connsiteY6" fmla="*/ 1226986 h 1342936"/>
              <a:gd name="connsiteX7" fmla="*/ 2998529 w 3114479"/>
              <a:gd name="connsiteY7" fmla="*/ 1342936 h 1342936"/>
              <a:gd name="connsiteX8" fmla="*/ 115950 w 3114479"/>
              <a:gd name="connsiteY8" fmla="*/ 1342936 h 1342936"/>
              <a:gd name="connsiteX9" fmla="*/ 0 w 3114479"/>
              <a:gd name="connsiteY9" fmla="*/ 1226986 h 1342936"/>
              <a:gd name="connsiteX10" fmla="*/ 0 w 3114479"/>
              <a:gd name="connsiteY10" fmla="*/ 223144 h 1342936"/>
              <a:gd name="connsiteX11" fmla="*/ 3428 w 3114479"/>
              <a:gd name="connsiteY11" fmla="*/ 206165 h 1342936"/>
              <a:gd name="connsiteX12" fmla="*/ 3428 w 3114479"/>
              <a:gd name="connsiteY12" fmla="*/ 101665 h 1342936"/>
              <a:gd name="connsiteX13" fmla="*/ 105093 w 3114479"/>
              <a:gd name="connsiteY13" fmla="*/ 0 h 134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4479" h="1342936">
                <a:moveTo>
                  <a:pt x="105093" y="0"/>
                </a:moveTo>
                <a:lnTo>
                  <a:pt x="1073023" y="0"/>
                </a:lnTo>
                <a:cubicBezTo>
                  <a:pt x="1129171" y="0"/>
                  <a:pt x="1174688" y="45517"/>
                  <a:pt x="1174688" y="101665"/>
                </a:cubicBezTo>
                <a:lnTo>
                  <a:pt x="1174688" y="107194"/>
                </a:lnTo>
                <a:lnTo>
                  <a:pt x="2998529" y="107194"/>
                </a:lnTo>
                <a:cubicBezTo>
                  <a:pt x="3062566" y="107194"/>
                  <a:pt x="3114479" y="159107"/>
                  <a:pt x="3114479" y="223144"/>
                </a:cubicBezTo>
                <a:lnTo>
                  <a:pt x="3114479" y="1226986"/>
                </a:lnTo>
                <a:cubicBezTo>
                  <a:pt x="3114479" y="1291023"/>
                  <a:pt x="3062566" y="1342936"/>
                  <a:pt x="2998529" y="1342936"/>
                </a:cubicBezTo>
                <a:lnTo>
                  <a:pt x="115950" y="1342936"/>
                </a:lnTo>
                <a:cubicBezTo>
                  <a:pt x="51913" y="1342936"/>
                  <a:pt x="0" y="1291023"/>
                  <a:pt x="0" y="1226986"/>
                </a:cubicBezTo>
                <a:lnTo>
                  <a:pt x="0" y="223144"/>
                </a:lnTo>
                <a:lnTo>
                  <a:pt x="3428" y="206165"/>
                </a:lnTo>
                <a:lnTo>
                  <a:pt x="3428" y="101665"/>
                </a:lnTo>
                <a:cubicBezTo>
                  <a:pt x="3428" y="45517"/>
                  <a:pt x="48945" y="0"/>
                  <a:pt x="105093" y="0"/>
                </a:cubicBezTo>
                <a:close/>
              </a:path>
            </a:pathLst>
          </a:cu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59CF25E2-95FC-F04F-9958-5E89D88DC3AE}"/>
              </a:ext>
            </a:extLst>
          </p:cNvPr>
          <p:cNvSpPr/>
          <p:nvPr/>
        </p:nvSpPr>
        <p:spPr>
          <a:xfrm>
            <a:off x="4644793" y="1792358"/>
            <a:ext cx="3110180" cy="2790711"/>
          </a:xfrm>
          <a:custGeom>
            <a:avLst/>
            <a:gdLst>
              <a:gd name="connsiteX0" fmla="*/ 78329 w 3110180"/>
              <a:gd name="connsiteY0" fmla="*/ 0 h 2878456"/>
              <a:gd name="connsiteX1" fmla="*/ 1278933 w 3110180"/>
              <a:gd name="connsiteY1" fmla="*/ 0 h 2878456"/>
              <a:gd name="connsiteX2" fmla="*/ 1357262 w 3110180"/>
              <a:gd name="connsiteY2" fmla="*/ 78329 h 2878456"/>
              <a:gd name="connsiteX3" fmla="*/ 1357262 w 3110180"/>
              <a:gd name="connsiteY3" fmla="*/ 110529 h 2878456"/>
              <a:gd name="connsiteX4" fmla="*/ 2965860 w 3110180"/>
              <a:gd name="connsiteY4" fmla="*/ 110529 h 2878456"/>
              <a:gd name="connsiteX5" fmla="*/ 3110180 w 3110180"/>
              <a:gd name="connsiteY5" fmla="*/ 254849 h 2878456"/>
              <a:gd name="connsiteX6" fmla="*/ 3110180 w 3110180"/>
              <a:gd name="connsiteY6" fmla="*/ 2734136 h 2878456"/>
              <a:gd name="connsiteX7" fmla="*/ 2965860 w 3110180"/>
              <a:gd name="connsiteY7" fmla="*/ 2878456 h 2878456"/>
              <a:gd name="connsiteX8" fmla="*/ 144320 w 3110180"/>
              <a:gd name="connsiteY8" fmla="*/ 2878456 h 2878456"/>
              <a:gd name="connsiteX9" fmla="*/ 0 w 3110180"/>
              <a:gd name="connsiteY9" fmla="*/ 2734136 h 2878456"/>
              <a:gd name="connsiteX10" fmla="*/ 0 w 3110180"/>
              <a:gd name="connsiteY10" fmla="*/ 254849 h 2878456"/>
              <a:gd name="connsiteX11" fmla="*/ 4542 w 3110180"/>
              <a:gd name="connsiteY11" fmla="*/ 232354 h 2878456"/>
              <a:gd name="connsiteX12" fmla="*/ 0 w 3110180"/>
              <a:gd name="connsiteY12" fmla="*/ 209859 h 2878456"/>
              <a:gd name="connsiteX13" fmla="*/ 0 w 3110180"/>
              <a:gd name="connsiteY13" fmla="*/ 78329 h 2878456"/>
              <a:gd name="connsiteX14" fmla="*/ 78329 w 3110180"/>
              <a:gd name="connsiteY14" fmla="*/ 0 h 287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0180" h="2878456">
                <a:moveTo>
                  <a:pt x="78329" y="0"/>
                </a:moveTo>
                <a:lnTo>
                  <a:pt x="1278933" y="0"/>
                </a:lnTo>
                <a:cubicBezTo>
                  <a:pt x="1322193" y="0"/>
                  <a:pt x="1357262" y="35069"/>
                  <a:pt x="1357262" y="78329"/>
                </a:cubicBezTo>
                <a:lnTo>
                  <a:pt x="1357262" y="110529"/>
                </a:lnTo>
                <a:lnTo>
                  <a:pt x="2965860" y="110529"/>
                </a:lnTo>
                <a:cubicBezTo>
                  <a:pt x="3045566" y="110529"/>
                  <a:pt x="3110180" y="175143"/>
                  <a:pt x="3110180" y="254849"/>
                </a:cubicBezTo>
                <a:lnTo>
                  <a:pt x="3110180" y="2734136"/>
                </a:lnTo>
                <a:cubicBezTo>
                  <a:pt x="3110180" y="2813842"/>
                  <a:pt x="3045566" y="2878456"/>
                  <a:pt x="2965860" y="2878456"/>
                </a:cubicBezTo>
                <a:lnTo>
                  <a:pt x="144320" y="2878456"/>
                </a:lnTo>
                <a:cubicBezTo>
                  <a:pt x="64614" y="2878456"/>
                  <a:pt x="0" y="2813842"/>
                  <a:pt x="0" y="2734136"/>
                </a:cubicBezTo>
                <a:lnTo>
                  <a:pt x="0" y="254849"/>
                </a:lnTo>
                <a:lnTo>
                  <a:pt x="4542" y="232354"/>
                </a:lnTo>
                <a:lnTo>
                  <a:pt x="0" y="209859"/>
                </a:lnTo>
                <a:lnTo>
                  <a:pt x="0" y="78329"/>
                </a:lnTo>
                <a:cubicBezTo>
                  <a:pt x="0" y="35069"/>
                  <a:pt x="35069" y="0"/>
                  <a:pt x="78329" y="0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D1CF1D9D-9CE8-8044-B7B5-EBBD80043A3E}"/>
              </a:ext>
            </a:extLst>
          </p:cNvPr>
          <p:cNvSpPr/>
          <p:nvPr/>
        </p:nvSpPr>
        <p:spPr>
          <a:xfrm>
            <a:off x="4649450" y="359450"/>
            <a:ext cx="3116015" cy="1386059"/>
          </a:xfrm>
          <a:custGeom>
            <a:avLst/>
            <a:gdLst>
              <a:gd name="connsiteX0" fmla="*/ 73952 w 2976858"/>
              <a:gd name="connsiteY0" fmla="*/ 0 h 2002843"/>
              <a:gd name="connsiteX1" fmla="*/ 1223204 w 2976858"/>
              <a:gd name="connsiteY1" fmla="*/ 0 h 2002843"/>
              <a:gd name="connsiteX2" fmla="*/ 1297156 w 2976858"/>
              <a:gd name="connsiteY2" fmla="*/ 73952 h 2002843"/>
              <a:gd name="connsiteX3" fmla="*/ 1297156 w 2976858"/>
              <a:gd name="connsiteY3" fmla="*/ 143544 h 2002843"/>
              <a:gd name="connsiteX4" fmla="*/ 2879914 w 2976858"/>
              <a:gd name="connsiteY4" fmla="*/ 143544 h 2002843"/>
              <a:gd name="connsiteX5" fmla="*/ 2976858 w 2976858"/>
              <a:gd name="connsiteY5" fmla="*/ 240488 h 2002843"/>
              <a:gd name="connsiteX6" fmla="*/ 2976858 w 2976858"/>
              <a:gd name="connsiteY6" fmla="*/ 1905899 h 2002843"/>
              <a:gd name="connsiteX7" fmla="*/ 2879914 w 2976858"/>
              <a:gd name="connsiteY7" fmla="*/ 2002843 h 2002843"/>
              <a:gd name="connsiteX8" fmla="*/ 98213 w 2976858"/>
              <a:gd name="connsiteY8" fmla="*/ 2002843 h 2002843"/>
              <a:gd name="connsiteX9" fmla="*/ 1269 w 2976858"/>
              <a:gd name="connsiteY9" fmla="*/ 1905899 h 2002843"/>
              <a:gd name="connsiteX10" fmla="*/ 1269 w 2976858"/>
              <a:gd name="connsiteY10" fmla="*/ 266643 h 2002843"/>
              <a:gd name="connsiteX11" fmla="*/ 0 w 2976858"/>
              <a:gd name="connsiteY11" fmla="*/ 260357 h 2002843"/>
              <a:gd name="connsiteX12" fmla="*/ 0 w 2976858"/>
              <a:gd name="connsiteY12" fmla="*/ 73952 h 2002843"/>
              <a:gd name="connsiteX13" fmla="*/ 73952 w 2976858"/>
              <a:gd name="connsiteY13" fmla="*/ 0 h 20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6858" h="2002843">
                <a:moveTo>
                  <a:pt x="73952" y="0"/>
                </a:moveTo>
                <a:lnTo>
                  <a:pt x="1223204" y="0"/>
                </a:lnTo>
                <a:cubicBezTo>
                  <a:pt x="1264047" y="0"/>
                  <a:pt x="1297156" y="33109"/>
                  <a:pt x="1297156" y="73952"/>
                </a:cubicBezTo>
                <a:lnTo>
                  <a:pt x="1297156" y="143544"/>
                </a:lnTo>
                <a:lnTo>
                  <a:pt x="2879914" y="143544"/>
                </a:lnTo>
                <a:cubicBezTo>
                  <a:pt x="2933455" y="143544"/>
                  <a:pt x="2976858" y="186947"/>
                  <a:pt x="2976858" y="240488"/>
                </a:cubicBezTo>
                <a:lnTo>
                  <a:pt x="2976858" y="1905899"/>
                </a:lnTo>
                <a:cubicBezTo>
                  <a:pt x="2976858" y="1959440"/>
                  <a:pt x="2933455" y="2002843"/>
                  <a:pt x="2879914" y="2002843"/>
                </a:cubicBezTo>
                <a:lnTo>
                  <a:pt x="98213" y="2002843"/>
                </a:lnTo>
                <a:cubicBezTo>
                  <a:pt x="44672" y="2002843"/>
                  <a:pt x="1269" y="1959440"/>
                  <a:pt x="1269" y="1905899"/>
                </a:cubicBezTo>
                <a:lnTo>
                  <a:pt x="1269" y="266643"/>
                </a:lnTo>
                <a:lnTo>
                  <a:pt x="0" y="260357"/>
                </a:lnTo>
                <a:lnTo>
                  <a:pt x="0" y="73952"/>
                </a:lnTo>
                <a:cubicBezTo>
                  <a:pt x="0" y="33109"/>
                  <a:pt x="33109" y="0"/>
                  <a:pt x="7395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59AA9303-5982-D14E-818E-5AB9A4EACEEE}"/>
              </a:ext>
            </a:extLst>
          </p:cNvPr>
          <p:cNvSpPr/>
          <p:nvPr/>
        </p:nvSpPr>
        <p:spPr>
          <a:xfrm rot="17678265">
            <a:off x="2798816" y="5825767"/>
            <a:ext cx="431017" cy="727169"/>
          </a:xfrm>
          <a:prstGeom prst="triangle">
            <a:avLst/>
          </a:prstGeom>
          <a:gradFill>
            <a:gsLst>
              <a:gs pos="52000">
                <a:schemeClr val="accent4">
                  <a:lumMod val="40000"/>
                  <a:lumOff val="60000"/>
                  <a:alpha val="30000"/>
                </a:schemeClr>
              </a:gs>
              <a:gs pos="89000">
                <a:schemeClr val="accent4">
                  <a:lumMod val="20000"/>
                  <a:lumOff val="80000"/>
                  <a:alpha val="2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E7DF8C90-ADE5-3C4C-B8E2-2643337F001D}"/>
              </a:ext>
            </a:extLst>
          </p:cNvPr>
          <p:cNvSpPr/>
          <p:nvPr/>
        </p:nvSpPr>
        <p:spPr>
          <a:xfrm rot="1197423">
            <a:off x="2138132" y="4070503"/>
            <a:ext cx="1072804" cy="860902"/>
          </a:xfrm>
          <a:custGeom>
            <a:avLst/>
            <a:gdLst>
              <a:gd name="connsiteX0" fmla="*/ 297851 w 1072804"/>
              <a:gd name="connsiteY0" fmla="*/ 79951 h 860902"/>
              <a:gd name="connsiteX1" fmla="*/ 82878 w 1072804"/>
              <a:gd name="connsiteY1" fmla="*/ 540061 h 860902"/>
              <a:gd name="connsiteX2" fmla="*/ 542988 w 1072804"/>
              <a:gd name="connsiteY2" fmla="*/ 755034 h 860902"/>
              <a:gd name="connsiteX3" fmla="*/ 757960 w 1072804"/>
              <a:gd name="connsiteY3" fmla="*/ 294924 h 860902"/>
              <a:gd name="connsiteX4" fmla="*/ 297851 w 1072804"/>
              <a:gd name="connsiteY4" fmla="*/ 79951 h 860902"/>
              <a:gd name="connsiteX5" fmla="*/ 257313 w 1072804"/>
              <a:gd name="connsiteY5" fmla="*/ 33108 h 860902"/>
              <a:gd name="connsiteX6" fmla="*/ 421303 w 1072804"/>
              <a:gd name="connsiteY6" fmla="*/ 0 h 860902"/>
              <a:gd name="connsiteX7" fmla="*/ 809498 w 1072804"/>
              <a:gd name="connsiteY7" fmla="*/ 257313 h 860902"/>
              <a:gd name="connsiteX8" fmla="*/ 814035 w 1072804"/>
              <a:gd name="connsiteY8" fmla="*/ 271930 h 860902"/>
              <a:gd name="connsiteX9" fmla="*/ 1072804 w 1072804"/>
              <a:gd name="connsiteY9" fmla="*/ 808435 h 860902"/>
              <a:gd name="connsiteX10" fmla="*/ 964024 w 1072804"/>
              <a:gd name="connsiteY10" fmla="*/ 860902 h 860902"/>
              <a:gd name="connsiteX11" fmla="*/ 881766 w 1072804"/>
              <a:gd name="connsiteY11" fmla="*/ 690355 h 860902"/>
              <a:gd name="connsiteX12" fmla="*/ 858116 w 1072804"/>
              <a:gd name="connsiteY12" fmla="*/ 676822 h 860902"/>
              <a:gd name="connsiteX13" fmla="*/ 804151 w 1072804"/>
              <a:gd name="connsiteY13" fmla="*/ 657280 h 860902"/>
              <a:gd name="connsiteX14" fmla="*/ 747946 w 1072804"/>
              <a:gd name="connsiteY14" fmla="*/ 689194 h 860902"/>
              <a:gd name="connsiteX15" fmla="*/ 741722 w 1072804"/>
              <a:gd name="connsiteY15" fmla="*/ 693542 h 860902"/>
              <a:gd name="connsiteX16" fmla="*/ 656858 w 1072804"/>
              <a:gd name="connsiteY16" fmla="*/ 770654 h 860902"/>
              <a:gd name="connsiteX17" fmla="*/ 421303 w 1072804"/>
              <a:gd name="connsiteY17" fmla="*/ 842606 h 860902"/>
              <a:gd name="connsiteX18" fmla="*/ 0 w 1072804"/>
              <a:gd name="connsiteY18" fmla="*/ 421303 h 860902"/>
              <a:gd name="connsiteX19" fmla="*/ 257313 w 1072804"/>
              <a:gd name="connsiteY19" fmla="*/ 33108 h 86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2804" h="860902">
                <a:moveTo>
                  <a:pt x="297851" y="79951"/>
                </a:moveTo>
                <a:cubicBezTo>
                  <a:pt x="111432" y="147644"/>
                  <a:pt x="15185" y="353642"/>
                  <a:pt x="82878" y="540061"/>
                </a:cubicBezTo>
                <a:cubicBezTo>
                  <a:pt x="150571" y="726480"/>
                  <a:pt x="356569" y="822727"/>
                  <a:pt x="542988" y="755034"/>
                </a:cubicBezTo>
                <a:cubicBezTo>
                  <a:pt x="729407" y="687341"/>
                  <a:pt x="825653" y="481343"/>
                  <a:pt x="757960" y="294924"/>
                </a:cubicBezTo>
                <a:cubicBezTo>
                  <a:pt x="690268" y="108505"/>
                  <a:pt x="484270" y="12259"/>
                  <a:pt x="297851" y="79951"/>
                </a:cubicBezTo>
                <a:close/>
                <a:moveTo>
                  <a:pt x="257313" y="33108"/>
                </a:moveTo>
                <a:cubicBezTo>
                  <a:pt x="307717" y="11789"/>
                  <a:pt x="363133" y="0"/>
                  <a:pt x="421303" y="0"/>
                </a:cubicBezTo>
                <a:cubicBezTo>
                  <a:pt x="595812" y="0"/>
                  <a:pt x="745541" y="106101"/>
                  <a:pt x="809498" y="257313"/>
                </a:cubicBezTo>
                <a:lnTo>
                  <a:pt x="814035" y="271930"/>
                </a:lnTo>
                <a:lnTo>
                  <a:pt x="1072804" y="808435"/>
                </a:lnTo>
                <a:lnTo>
                  <a:pt x="964024" y="860902"/>
                </a:lnTo>
                <a:lnTo>
                  <a:pt x="881766" y="690355"/>
                </a:lnTo>
                <a:lnTo>
                  <a:pt x="858116" y="676822"/>
                </a:lnTo>
                <a:cubicBezTo>
                  <a:pt x="840549" y="666309"/>
                  <a:pt x="821268" y="655616"/>
                  <a:pt x="804151" y="657280"/>
                </a:cubicBezTo>
                <a:cubicBezTo>
                  <a:pt x="787034" y="658944"/>
                  <a:pt x="767102" y="674557"/>
                  <a:pt x="747946" y="689194"/>
                </a:cubicBezTo>
                <a:lnTo>
                  <a:pt x="741722" y="693542"/>
                </a:lnTo>
                <a:lnTo>
                  <a:pt x="656858" y="770654"/>
                </a:lnTo>
                <a:cubicBezTo>
                  <a:pt x="589617" y="816081"/>
                  <a:pt x="508558" y="842606"/>
                  <a:pt x="421303" y="842606"/>
                </a:cubicBezTo>
                <a:cubicBezTo>
                  <a:pt x="188624" y="842606"/>
                  <a:pt x="0" y="653982"/>
                  <a:pt x="0" y="421303"/>
                </a:cubicBezTo>
                <a:cubicBezTo>
                  <a:pt x="0" y="246794"/>
                  <a:pt x="106101" y="97065"/>
                  <a:pt x="257313" y="3310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FF3954A3-D4DB-5643-A135-7A12FDF27E6E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DDD91A-F116-3842-88A8-1CC6FD50C8F8}"/>
              </a:ext>
            </a:extLst>
          </p:cNvPr>
          <p:cNvSpPr/>
          <p:nvPr/>
        </p:nvSpPr>
        <p:spPr>
          <a:xfrm>
            <a:off x="5300548" y="-36531"/>
            <a:ext cx="220451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800" dirty="0">
                <a:latin typeface="+mj-lt"/>
              </a:rPr>
              <a:t>por </a:t>
            </a:r>
            <a:r>
              <a:rPr lang="en-US" sz="800" b="1" dirty="0">
                <a:latin typeface="+mj-lt"/>
              </a:rPr>
              <a:t>Nick Mark</a:t>
            </a:r>
            <a:r>
              <a:rPr lang="en-US" sz="800" dirty="0">
                <a:latin typeface="+mj-lt"/>
              </a:rPr>
              <a:t> MD </a:t>
            </a:r>
          </a:p>
          <a:p>
            <a:r>
              <a:rPr lang="en-US" sz="800" dirty="0">
                <a:latin typeface="+mj-lt"/>
              </a:rPr>
              <a:t>y </a:t>
            </a:r>
            <a:r>
              <a:rPr lang="en-US" sz="800" b="1" dirty="0">
                <a:latin typeface="Calibri Light" panose="020F0302020204030204"/>
              </a:rPr>
              <a:t>Pedro Salinas </a:t>
            </a:r>
            <a:r>
              <a:rPr lang="en-US" sz="800" dirty="0">
                <a:latin typeface="Calibri Light" panose="020F0302020204030204"/>
              </a:rPr>
              <a:t>MD</a:t>
            </a:r>
            <a:r>
              <a:rPr lang="en-US" sz="800" dirty="0">
                <a:latin typeface="+mj-lt"/>
              </a:rPr>
              <a:t> </a:t>
            </a: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FB1A601-811E-A744-AD1B-D102120D7737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45686-0823-194D-A9BC-BD0B14DE693B}"/>
              </a:ext>
            </a:extLst>
          </p:cNvPr>
          <p:cNvSpPr/>
          <p:nvPr/>
        </p:nvSpPr>
        <p:spPr>
          <a:xfrm>
            <a:off x="7004663" y="-61031"/>
            <a:ext cx="1187543" cy="5386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000" dirty="0" err="1">
                <a:latin typeface="Futura Condensed Medium"/>
                <a:cs typeface="Futura Condensed Medium"/>
              </a:rPr>
              <a:t>onepagericu</a:t>
            </a:r>
            <a:r>
              <a:rPr lang="en-US" sz="1100" dirty="0" err="1">
                <a:latin typeface="Futura Condensed Medium"/>
                <a:cs typeface="Futura Condensed Medium"/>
              </a:rPr>
              <a:t>.</a:t>
            </a:r>
            <a:r>
              <a:rPr lang="en-US" sz="900" dirty="0" err="1">
                <a:latin typeface="Futura Condensed Medium"/>
                <a:cs typeface="Futura Condensed Medium"/>
              </a:rPr>
              <a:t>com</a:t>
            </a:r>
            <a:r>
              <a:rPr lang="en-US" sz="900" dirty="0" err="1">
                <a:latin typeface="Futura Condensed Medium"/>
                <a:cs typeface="Futura Condensed Medium" panose="020B0602020204020303" pitchFamily="34" charset="-79"/>
              </a:rPr>
              <a:t>@nickmmark</a:t>
            </a:r>
            <a:endParaRPr lang="en-US" dirty="0" err="1"/>
          </a:p>
          <a:p>
            <a:r>
              <a:rPr lang="en-US" sz="900" dirty="0">
                <a:latin typeface="Futura Condensed Medium"/>
                <a:cs typeface="Futura Condensed Medium" panose="020B0602020204020303" pitchFamily="34" charset="-79"/>
              </a:rPr>
              <a:t>       @pdsalinas </a:t>
            </a:r>
            <a:endParaRPr lang="en-US" sz="90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B6735C-EE0E-D342-9C17-A7FB8D936580}"/>
              </a:ext>
            </a:extLst>
          </p:cNvPr>
          <p:cNvSpPr/>
          <p:nvPr/>
        </p:nvSpPr>
        <p:spPr>
          <a:xfrm>
            <a:off x="8105883" y="3908"/>
            <a:ext cx="53152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800" dirty="0"/>
              <a:t>Enlace a version actual →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16B51AC-E7BF-CF44-965C-D3513E4F41B5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08B7E7-598D-9440-986A-63F3DAC9B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19" y="160413"/>
            <a:ext cx="126795" cy="1267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9CCA4-E29D-D64F-9857-B736821BDA04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D2471EFF-D173-4446-8CDE-2AF8D36E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6DE851-7799-9F4C-89BA-16D5C413628A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A2CA28D2-085A-2040-80DF-7F9972B8EFE6}"/>
              </a:ext>
            </a:extLst>
          </p:cNvPr>
          <p:cNvSpPr txBox="1"/>
          <p:nvPr/>
        </p:nvSpPr>
        <p:spPr>
          <a:xfrm>
            <a:off x="2639283" y="1302750"/>
            <a:ext cx="2260464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i="1" dirty="0" err="1"/>
              <a:t>Contraindicaciones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Obesidad</a:t>
            </a:r>
            <a:endParaRPr lang="en-US" sz="800" dirty="0" err="1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cs typeface="Calibri"/>
              </a:rPr>
              <a:t>Cuello </a:t>
            </a:r>
            <a:r>
              <a:rPr lang="en-US" sz="800" dirty="0" err="1">
                <a:cs typeface="Calibri"/>
              </a:rPr>
              <a:t>corto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PEEP&amp;FiO2 alto </a:t>
            </a:r>
            <a:endParaRPr lang="en-US" sz="8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Terapia</a:t>
            </a:r>
            <a:r>
              <a:rPr lang="en-US" sz="800" dirty="0"/>
              <a:t> </a:t>
            </a:r>
            <a:r>
              <a:rPr lang="en-US" sz="800" dirty="0" err="1"/>
              <a:t>antiplaquetaria</a:t>
            </a:r>
            <a:r>
              <a:rPr lang="en-US" sz="800" dirty="0"/>
              <a:t> 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anticoagulación</a:t>
            </a:r>
            <a:r>
              <a:rPr lang="en-US" sz="800" dirty="0"/>
              <a:t> </a:t>
            </a:r>
            <a:endParaRPr lang="en-US" sz="8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Trombocitopenia</a:t>
            </a:r>
            <a:endParaRPr lang="en-US" sz="800" dirty="0" err="1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Coagulopatía</a:t>
            </a:r>
            <a:r>
              <a:rPr lang="en-US" sz="800" dirty="0"/>
              <a:t>, </a:t>
            </a:r>
            <a:r>
              <a:rPr lang="en-US" sz="800" dirty="0" err="1"/>
              <a:t>leve</a:t>
            </a:r>
            <a:endParaRPr lang="en-US" sz="800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Cirugía</a:t>
            </a:r>
            <a:r>
              <a:rPr lang="en-US" sz="800" dirty="0"/>
              <a:t> de </a:t>
            </a:r>
            <a:r>
              <a:rPr lang="en-US" sz="800" dirty="0" err="1"/>
              <a:t>mediastino</a:t>
            </a:r>
            <a:r>
              <a:rPr lang="en-US" sz="800" dirty="0"/>
              <a:t> y </a:t>
            </a:r>
            <a:r>
              <a:rPr lang="en-US" sz="800" dirty="0" err="1"/>
              <a:t>cuello</a:t>
            </a:r>
            <a:endParaRPr lang="en-US" sz="8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Inserción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sitio con </a:t>
            </a:r>
            <a:r>
              <a:rPr lang="en-US" sz="800" dirty="0" err="1"/>
              <a:t>infección</a:t>
            </a:r>
            <a:endParaRPr lang="en-US" sz="8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cs typeface="Calibri"/>
              </a:rPr>
              <a:t>Experiencia </a:t>
            </a:r>
            <a:r>
              <a:rPr lang="en-US" sz="800" dirty="0" err="1">
                <a:cs typeface="Calibri"/>
              </a:rPr>
              <a:t>inadecuada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cs typeface="Calibri"/>
              </a:rPr>
              <a:t>Inestabilidad</a:t>
            </a:r>
            <a:r>
              <a:rPr lang="en-US" sz="800" dirty="0">
                <a:cs typeface="Calibri"/>
              </a:rPr>
              <a:t> cervical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cs typeface="Calibri"/>
              </a:rPr>
              <a:t>Coagulopatia</a:t>
            </a:r>
            <a:r>
              <a:rPr lang="en-US" sz="800" dirty="0">
                <a:cs typeface="Calibri"/>
              </a:rPr>
              <a:t> no </a:t>
            </a:r>
            <a:r>
              <a:rPr lang="en-US" sz="800" dirty="0" err="1">
                <a:cs typeface="Calibri"/>
              </a:rPr>
              <a:t>controlada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57B4608-C051-E64E-BD9B-7704A5CB03FB}"/>
              </a:ext>
            </a:extLst>
          </p:cNvPr>
          <p:cNvSpPr txBox="1"/>
          <p:nvPr/>
        </p:nvSpPr>
        <p:spPr>
          <a:xfrm>
            <a:off x="4628335" y="6100645"/>
            <a:ext cx="45902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 err="1"/>
              <a:t>Muy</a:t>
            </a:r>
            <a:r>
              <a:rPr lang="en-US" sz="750" b="1" dirty="0"/>
              <a:t> </a:t>
            </a:r>
            <a:r>
              <a:rPr lang="en-US" sz="750" b="1" dirty="0" err="1"/>
              <a:t>comunes</a:t>
            </a:r>
            <a:r>
              <a:rPr lang="en-US" sz="750" dirty="0" err="1"/>
              <a:t>:el</a:t>
            </a:r>
            <a:r>
              <a:rPr lang="en-US" sz="750" dirty="0"/>
              <a:t> </a:t>
            </a:r>
            <a:r>
              <a:rPr lang="en-US" sz="750" dirty="0" err="1"/>
              <a:t>tubo</a:t>
            </a:r>
            <a:r>
              <a:rPr lang="en-US" sz="750" dirty="0"/>
              <a:t> </a:t>
            </a:r>
            <a:r>
              <a:rPr lang="en-US" sz="750" dirty="0" err="1"/>
              <a:t>endotraqueal</a:t>
            </a:r>
            <a:r>
              <a:rPr lang="en-US" sz="750" dirty="0"/>
              <a:t> </a:t>
            </a:r>
            <a:r>
              <a:rPr lang="en-US" sz="750" dirty="0" err="1"/>
              <a:t>está</a:t>
            </a:r>
            <a:r>
              <a:rPr lang="en-US" sz="750" dirty="0"/>
              <a:t> </a:t>
            </a:r>
            <a:r>
              <a:rPr lang="en-US" sz="750" dirty="0" err="1"/>
              <a:t>muy</a:t>
            </a:r>
            <a:r>
              <a:rPr lang="en-US" sz="750" dirty="0"/>
              <a:t> bajo y la </a:t>
            </a:r>
            <a:r>
              <a:rPr lang="en-US" sz="750" dirty="0" err="1"/>
              <a:t>aguja</a:t>
            </a:r>
            <a:r>
              <a:rPr lang="en-US" sz="750" dirty="0"/>
              <a:t> no es </a:t>
            </a:r>
            <a:r>
              <a:rPr lang="en-US" sz="750" dirty="0" err="1"/>
              <a:t>visualizada</a:t>
            </a:r>
            <a:r>
              <a:rPr lang="en-US" sz="750" dirty="0"/>
              <a:t>. </a:t>
            </a:r>
            <a:r>
              <a:rPr lang="en-US" sz="750" dirty="0" err="1"/>
              <a:t>Retirar</a:t>
            </a:r>
            <a:r>
              <a:rPr lang="en-US" sz="750" dirty="0"/>
              <a:t> el </a:t>
            </a:r>
            <a:r>
              <a:rPr lang="en-US" sz="750" dirty="0" err="1"/>
              <a:t>tubo</a:t>
            </a:r>
            <a:r>
              <a:rPr lang="en-US" sz="750" dirty="0"/>
              <a:t> </a:t>
            </a:r>
            <a:r>
              <a:rPr lang="en-US" sz="750" dirty="0" err="1"/>
              <a:t>endotraqueal</a:t>
            </a:r>
            <a:r>
              <a:rPr lang="en-US" sz="750" dirty="0"/>
              <a:t> es </a:t>
            </a:r>
            <a:r>
              <a:rPr lang="en-US" sz="750" dirty="0" err="1"/>
              <a:t>muy</a:t>
            </a:r>
            <a:r>
              <a:rPr lang="en-US" sz="750" dirty="0"/>
              <a:t> </a:t>
            </a:r>
            <a:r>
              <a:rPr lang="en-US" sz="750" dirty="0" err="1"/>
              <a:t>seguro</a:t>
            </a:r>
            <a:r>
              <a:rPr lang="en-US" sz="750" dirty="0"/>
              <a:t> bajo  </a:t>
            </a:r>
            <a:r>
              <a:rPr lang="en-US" sz="750" dirty="0" err="1"/>
              <a:t>guiamiento</a:t>
            </a:r>
            <a:r>
              <a:rPr lang="en-US" sz="750" dirty="0"/>
              <a:t> </a:t>
            </a:r>
            <a:r>
              <a:rPr lang="en-US" sz="750" dirty="0" err="1"/>
              <a:t>endoscopico</a:t>
            </a:r>
            <a:r>
              <a:rPr lang="en-US" sz="750" dirty="0"/>
              <a:t>  </a:t>
            </a:r>
          </a:p>
          <a:p>
            <a:r>
              <a:rPr lang="en-US" sz="750" b="1" dirty="0"/>
              <a:t>Sangrado </a:t>
            </a:r>
            <a:r>
              <a:rPr lang="en-US" sz="750" b="1" dirty="0" err="1"/>
              <a:t>menor</a:t>
            </a:r>
            <a:r>
              <a:rPr lang="en-US" sz="750" b="1" dirty="0"/>
              <a:t> </a:t>
            </a:r>
            <a:r>
              <a:rPr lang="en-US" sz="750" b="1" dirty="0" err="1"/>
              <a:t>durante</a:t>
            </a:r>
            <a:r>
              <a:rPr lang="en-US" sz="750" b="1" dirty="0"/>
              <a:t> </a:t>
            </a:r>
            <a:r>
              <a:rPr lang="en-US" sz="750" b="1" dirty="0" err="1"/>
              <a:t>procedimiento</a:t>
            </a:r>
            <a:r>
              <a:rPr lang="en-US" sz="750" dirty="0"/>
              <a:t>: </a:t>
            </a:r>
            <a:r>
              <a:rPr lang="en-US" sz="750" dirty="0" err="1"/>
              <a:t>usualmente</a:t>
            </a:r>
            <a:r>
              <a:rPr lang="en-US" sz="750" dirty="0"/>
              <a:t> para por </a:t>
            </a:r>
            <a:r>
              <a:rPr lang="en-US" sz="750" dirty="0" err="1"/>
              <a:t>taponamiento</a:t>
            </a:r>
            <a:r>
              <a:rPr lang="en-US" sz="750" dirty="0"/>
              <a:t> una </a:t>
            </a:r>
            <a:r>
              <a:rPr lang="en-US" sz="750" dirty="0" err="1"/>
              <a:t>vez</a:t>
            </a:r>
            <a:r>
              <a:rPr lang="en-US" sz="750" dirty="0"/>
              <a:t> que la </a:t>
            </a:r>
            <a:r>
              <a:rPr lang="en-US" sz="750" dirty="0" err="1"/>
              <a:t>traqueostomía</a:t>
            </a:r>
            <a:r>
              <a:rPr lang="en-US" sz="750" dirty="0"/>
              <a:t> es </a:t>
            </a:r>
            <a:r>
              <a:rPr lang="en-US" sz="750" dirty="0" err="1"/>
              <a:t>insertada</a:t>
            </a:r>
            <a:endParaRPr lang="en-US" sz="750" dirty="0"/>
          </a:p>
          <a:p>
            <a:r>
              <a:rPr lang="en-US" sz="750" b="1" dirty="0" err="1"/>
              <a:t>Dificultad</a:t>
            </a:r>
            <a:r>
              <a:rPr lang="en-US" sz="750" b="1" dirty="0"/>
              <a:t> para </a:t>
            </a:r>
            <a:r>
              <a:rPr lang="en-US" sz="750" b="1" dirty="0" err="1"/>
              <a:t>dilatar</a:t>
            </a:r>
            <a:r>
              <a:rPr lang="en-US" sz="750" dirty="0"/>
              <a:t>: la </a:t>
            </a:r>
            <a:r>
              <a:rPr lang="en-US" sz="750" dirty="0" err="1"/>
              <a:t>mayoría</a:t>
            </a:r>
            <a:r>
              <a:rPr lang="en-US" sz="750" dirty="0"/>
              <a:t> de la </a:t>
            </a:r>
            <a:r>
              <a:rPr lang="en-US" sz="750" dirty="0" err="1"/>
              <a:t>resistancia</a:t>
            </a:r>
            <a:r>
              <a:rPr lang="en-US" sz="750" dirty="0"/>
              <a:t> </a:t>
            </a:r>
            <a:r>
              <a:rPr lang="en-US" sz="750" dirty="0" err="1"/>
              <a:t>proviene</a:t>
            </a:r>
            <a:r>
              <a:rPr lang="en-US" sz="750" dirty="0"/>
              <a:t> de </a:t>
            </a:r>
            <a:r>
              <a:rPr lang="es-ES_tradnl" sz="750" dirty="0"/>
              <a:t>incisión </a:t>
            </a:r>
            <a:r>
              <a:rPr lang="es-ES_tradnl" sz="750" dirty="0" err="1"/>
              <a:t>pequeñna</a:t>
            </a:r>
            <a:r>
              <a:rPr lang="es-ES_tradnl" sz="750" dirty="0"/>
              <a:t> en la piel o fascia</a:t>
            </a:r>
            <a:r>
              <a:rPr lang="en-US" sz="750" dirty="0"/>
              <a:t>  </a:t>
            </a:r>
          </a:p>
          <a:p>
            <a:r>
              <a:rPr lang="en-US" sz="750" dirty="0"/>
              <a:t>Tip: </a:t>
            </a:r>
            <a:r>
              <a:rPr lang="en-US" sz="750" dirty="0" err="1"/>
              <a:t>Utilizar</a:t>
            </a:r>
            <a:r>
              <a:rPr lang="en-US" sz="750" dirty="0"/>
              <a:t> el </a:t>
            </a:r>
            <a:r>
              <a:rPr lang="en-US" sz="750" dirty="0" err="1"/>
              <a:t>broncoscopio</a:t>
            </a:r>
            <a:r>
              <a:rPr lang="en-US" sz="750" dirty="0"/>
              <a:t> para </a:t>
            </a:r>
            <a:r>
              <a:rPr lang="en-US" sz="750" dirty="0" err="1"/>
              <a:t>asegurar</a:t>
            </a:r>
            <a:r>
              <a:rPr lang="en-US" sz="750" dirty="0"/>
              <a:t> que la </a:t>
            </a:r>
            <a:r>
              <a:rPr lang="en-US" sz="750" dirty="0" err="1"/>
              <a:t>guia</a:t>
            </a:r>
            <a:r>
              <a:rPr lang="en-US" sz="750" dirty="0"/>
              <a:t> </a:t>
            </a:r>
            <a:r>
              <a:rPr lang="en-US" sz="750" dirty="0" err="1"/>
              <a:t>permanece</a:t>
            </a:r>
            <a:r>
              <a:rPr lang="en-US" sz="750" dirty="0"/>
              <a:t> </a:t>
            </a:r>
            <a:r>
              <a:rPr lang="en-US" sz="750" dirty="0" err="1"/>
              <a:t>en</a:t>
            </a:r>
            <a:r>
              <a:rPr lang="en-US" sz="750" dirty="0"/>
              <a:t> la </a:t>
            </a:r>
            <a:r>
              <a:rPr lang="en-US" sz="750" dirty="0" err="1"/>
              <a:t>tráquea</a:t>
            </a:r>
            <a:r>
              <a:rPr lang="en-US" sz="750" dirty="0"/>
              <a:t> </a:t>
            </a:r>
            <a:r>
              <a:rPr lang="en-US" sz="750" dirty="0" err="1"/>
              <a:t>durante</a:t>
            </a:r>
            <a:r>
              <a:rPr lang="en-US" sz="750" dirty="0"/>
              <a:t> </a:t>
            </a:r>
            <a:r>
              <a:rPr lang="en-US" sz="750" dirty="0" err="1"/>
              <a:t>todo</a:t>
            </a:r>
            <a:r>
              <a:rPr lang="en-US" sz="750" dirty="0"/>
              <a:t> el </a:t>
            </a:r>
            <a:r>
              <a:rPr lang="en-US" sz="750" dirty="0" err="1"/>
              <a:t>procedimiento</a:t>
            </a:r>
            <a:r>
              <a:rPr lang="en-US" sz="750" dirty="0"/>
              <a:t>.</a:t>
            </a:r>
          </a:p>
          <a:p>
            <a:endParaRPr lang="en-US" sz="750" dirty="0"/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75BD5FB9-E1C7-CD40-8934-FA9ABB39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55" y="312813"/>
            <a:ext cx="126795" cy="1267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FD33C1C-4DB8-3642-898A-4A5571AEEC4F}"/>
              </a:ext>
            </a:extLst>
          </p:cNvPr>
          <p:cNvSpPr txBox="1"/>
          <p:nvPr/>
        </p:nvSpPr>
        <p:spPr>
          <a:xfrm>
            <a:off x="2590245" y="373437"/>
            <a:ext cx="1983732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i="1" dirty="0" err="1"/>
              <a:t>Indicaciones</a:t>
            </a:r>
            <a:endParaRPr lang="en-US" sz="800" b="1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 err="1"/>
              <a:t>Destete</a:t>
            </a:r>
            <a:r>
              <a:rPr lang="en-US" sz="700" dirty="0"/>
              <a:t> </a:t>
            </a:r>
            <a:r>
              <a:rPr lang="en-US" sz="700" dirty="0" err="1"/>
              <a:t>prolongado</a:t>
            </a:r>
            <a:r>
              <a:rPr lang="en-US" sz="700" dirty="0"/>
              <a:t> y </a:t>
            </a:r>
            <a:r>
              <a:rPr lang="en-US" sz="700" dirty="0" err="1"/>
              <a:t>ventilación</a:t>
            </a:r>
            <a:r>
              <a:rPr lang="en-US" sz="700" dirty="0"/>
              <a:t> </a:t>
            </a:r>
            <a:r>
              <a:rPr lang="en-US" sz="700" dirty="0" err="1"/>
              <a:t>mecánica</a:t>
            </a:r>
            <a:r>
              <a:rPr lang="en-US" sz="700" dirty="0"/>
              <a:t> &gt;7 días</a:t>
            </a:r>
            <a:endParaRPr lang="en-US" sz="7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 err="1"/>
              <a:t>Facilitar</a:t>
            </a:r>
            <a:r>
              <a:rPr lang="en-US" sz="700" dirty="0"/>
              <a:t> </a:t>
            </a:r>
            <a:r>
              <a:rPr lang="en-US" sz="700" dirty="0" err="1"/>
              <a:t>liberación</a:t>
            </a:r>
            <a:r>
              <a:rPr lang="en-US" sz="700" dirty="0"/>
              <a:t> del </a:t>
            </a:r>
            <a:r>
              <a:rPr lang="en-US" sz="700" dirty="0" err="1"/>
              <a:t>soporte</a:t>
            </a:r>
            <a:r>
              <a:rPr lang="en-US" sz="700" dirty="0"/>
              <a:t> </a:t>
            </a:r>
            <a:r>
              <a:rPr lang="en-US" sz="700" dirty="0" err="1"/>
              <a:t>mecánico</a:t>
            </a:r>
            <a:endParaRPr lang="en-US" sz="7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 err="1"/>
              <a:t>Disminuir</a:t>
            </a:r>
            <a:r>
              <a:rPr lang="en-US" sz="700" dirty="0"/>
              <a:t> </a:t>
            </a:r>
            <a:r>
              <a:rPr lang="en-US" sz="700" dirty="0" err="1"/>
              <a:t>sedación</a:t>
            </a:r>
            <a:r>
              <a:rPr lang="en-US" sz="700" dirty="0"/>
              <a:t> </a:t>
            </a:r>
            <a:endParaRPr lang="en-US" sz="700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 err="1">
                <a:cs typeface="Calibri" panose="020F0502020204030204"/>
              </a:rPr>
              <a:t>Obstrucción</a:t>
            </a:r>
            <a:r>
              <a:rPr lang="en-US" sz="700" dirty="0">
                <a:cs typeface="Calibri" panose="020F0502020204030204"/>
              </a:rPr>
              <a:t> via area superior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 err="1"/>
              <a:t>Protección</a:t>
            </a:r>
            <a:r>
              <a:rPr lang="en-US" sz="700" dirty="0"/>
              <a:t> de via area y </a:t>
            </a:r>
            <a:r>
              <a:rPr lang="en-US" sz="700" dirty="0" err="1"/>
              <a:t>manejo</a:t>
            </a:r>
            <a:r>
              <a:rPr lang="en-US" sz="700" dirty="0"/>
              <a:t> de </a:t>
            </a:r>
            <a:r>
              <a:rPr lang="en-US" sz="700" dirty="0" err="1"/>
              <a:t>secreciones</a:t>
            </a:r>
            <a:endParaRPr lang="en-US" sz="7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CBBC75-F193-D649-8F42-1A1E33B03028}"/>
              </a:ext>
            </a:extLst>
          </p:cNvPr>
          <p:cNvSpPr txBox="1"/>
          <p:nvPr/>
        </p:nvSpPr>
        <p:spPr>
          <a:xfrm>
            <a:off x="-32798" y="244189"/>
            <a:ext cx="2768199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dirty="0"/>
          </a:p>
          <a:p>
            <a:r>
              <a:rPr lang="en-US" sz="800" dirty="0"/>
              <a:t>La </a:t>
            </a:r>
            <a:r>
              <a:rPr lang="en-US" sz="800" dirty="0" err="1"/>
              <a:t>traqueostomía</a:t>
            </a:r>
            <a:r>
              <a:rPr lang="en-US" sz="800" dirty="0"/>
              <a:t> se </a:t>
            </a:r>
            <a:r>
              <a:rPr lang="en-US" sz="800" dirty="0" err="1"/>
              <a:t>lleva</a:t>
            </a:r>
            <a:r>
              <a:rPr lang="en-US" sz="800" dirty="0"/>
              <a:t> a </a:t>
            </a:r>
            <a:r>
              <a:rPr lang="en-US" sz="800" dirty="0" err="1"/>
              <a:t>cabo</a:t>
            </a:r>
            <a:r>
              <a:rPr lang="en-US" sz="800" dirty="0"/>
              <a:t> para </a:t>
            </a:r>
            <a:r>
              <a:rPr lang="en-US" sz="800" dirty="0" err="1"/>
              <a:t>establecer</a:t>
            </a:r>
            <a:r>
              <a:rPr lang="en-US" sz="800" dirty="0"/>
              <a:t> un </a:t>
            </a:r>
            <a:r>
              <a:rPr lang="en-US" sz="800" dirty="0" err="1"/>
              <a:t>apertura</a:t>
            </a:r>
            <a:r>
              <a:rPr lang="en-US" sz="800" dirty="0"/>
              <a:t> </a:t>
            </a:r>
            <a:r>
              <a:rPr lang="en-US" sz="800" dirty="0" err="1"/>
              <a:t>quirúrigca</a:t>
            </a:r>
            <a:r>
              <a:rPr lang="en-US" sz="800" dirty="0"/>
              <a:t> </a:t>
            </a:r>
            <a:r>
              <a:rPr lang="en-US" sz="800" dirty="0" err="1"/>
              <a:t>definitiva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la </a:t>
            </a:r>
            <a:r>
              <a:rPr lang="es-ES_tradnl" sz="800" dirty="0"/>
              <a:t>tráquea</a:t>
            </a:r>
            <a:r>
              <a:rPr lang="en-US" sz="800" dirty="0"/>
              <a:t>. Es </a:t>
            </a:r>
            <a:r>
              <a:rPr lang="en-US" sz="800" dirty="0" err="1"/>
              <a:t>comunmente</a:t>
            </a:r>
            <a:r>
              <a:rPr lang="en-US" sz="800" dirty="0"/>
              <a:t> </a:t>
            </a:r>
            <a:r>
              <a:rPr lang="en-US" sz="800" dirty="0" err="1"/>
              <a:t>ejecutada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la UCI </a:t>
            </a:r>
            <a:r>
              <a:rPr lang="en-US" sz="800" dirty="0" err="1"/>
              <a:t>en</a:t>
            </a:r>
            <a:r>
              <a:rPr lang="en-US" sz="800" dirty="0"/>
              <a:t> </a:t>
            </a:r>
            <a:r>
              <a:rPr lang="en-US" sz="800" dirty="0" err="1"/>
              <a:t>pacientes</a:t>
            </a:r>
            <a:r>
              <a:rPr lang="en-US" sz="800" dirty="0"/>
              <a:t> que </a:t>
            </a:r>
            <a:r>
              <a:rPr lang="en-US" sz="800" dirty="0" err="1"/>
              <a:t>requieren</a:t>
            </a:r>
            <a:r>
              <a:rPr lang="en-US" sz="800" dirty="0"/>
              <a:t> </a:t>
            </a:r>
            <a:r>
              <a:rPr lang="en-US" sz="800" dirty="0" err="1"/>
              <a:t>soporte</a:t>
            </a:r>
            <a:r>
              <a:rPr lang="en-US" sz="800" dirty="0"/>
              <a:t> </a:t>
            </a:r>
            <a:r>
              <a:rPr lang="en-US" sz="800" dirty="0" err="1"/>
              <a:t>ventilatorio</a:t>
            </a:r>
            <a:r>
              <a:rPr lang="en-US" sz="800" dirty="0"/>
              <a:t> </a:t>
            </a:r>
            <a:r>
              <a:rPr lang="en-US" sz="800" dirty="0" err="1"/>
              <a:t>prolongado</a:t>
            </a:r>
            <a:r>
              <a:rPr lang="en-US" sz="800" dirty="0"/>
              <a:t>.</a:t>
            </a:r>
            <a:endParaRPr lang="en-US" sz="800" dirty="0">
              <a:cs typeface="Calibri"/>
            </a:endParaRPr>
          </a:p>
          <a:p>
            <a:r>
              <a:rPr lang="en-US" sz="800" dirty="0"/>
              <a:t>Existen </a:t>
            </a:r>
            <a:r>
              <a:rPr lang="en-US" sz="800" dirty="0" err="1"/>
              <a:t>diferentes</a:t>
            </a:r>
            <a:r>
              <a:rPr lang="en-US" sz="800" dirty="0"/>
              <a:t> </a:t>
            </a:r>
            <a:r>
              <a:rPr lang="en-US" sz="800" dirty="0" err="1"/>
              <a:t>técnicas</a:t>
            </a:r>
            <a:r>
              <a:rPr lang="en-US" sz="800" dirty="0"/>
              <a:t> y </a:t>
            </a:r>
            <a:r>
              <a:rPr lang="en-US" sz="800" dirty="0" err="1"/>
              <a:t>equipos</a:t>
            </a:r>
            <a:r>
              <a:rPr lang="en-US" sz="800" dirty="0"/>
              <a:t>; la </a:t>
            </a:r>
            <a:r>
              <a:rPr lang="en-US" sz="800" dirty="0" err="1"/>
              <a:t>traqueostomía</a:t>
            </a:r>
            <a:r>
              <a:rPr lang="en-US" sz="800" dirty="0"/>
              <a:t> </a:t>
            </a:r>
            <a:r>
              <a:rPr lang="en-US" sz="800" dirty="0" err="1"/>
              <a:t>percutánea</a:t>
            </a:r>
            <a:r>
              <a:rPr lang="en-US" sz="800" dirty="0"/>
              <a:t> por </a:t>
            </a:r>
            <a:r>
              <a:rPr lang="en-US" sz="800" dirty="0" err="1"/>
              <a:t>dilatacion</a:t>
            </a:r>
            <a:r>
              <a:rPr lang="en-US" sz="800" dirty="0"/>
              <a:t> es la </a:t>
            </a:r>
            <a:r>
              <a:rPr lang="en-US" sz="800" dirty="0" err="1"/>
              <a:t>más</a:t>
            </a:r>
            <a:r>
              <a:rPr lang="en-US" sz="800" dirty="0"/>
              <a:t> </a:t>
            </a:r>
            <a:r>
              <a:rPr lang="en-US" sz="800" dirty="0" err="1"/>
              <a:t>común</a:t>
            </a:r>
            <a:r>
              <a:rPr lang="en-US" sz="800" dirty="0"/>
              <a:t> y se </a:t>
            </a:r>
            <a:r>
              <a:rPr lang="en-US" sz="800" dirty="0" err="1"/>
              <a:t>utiliza</a:t>
            </a:r>
            <a:r>
              <a:rPr lang="en-US" sz="800" dirty="0"/>
              <a:t> una </a:t>
            </a:r>
            <a:r>
              <a:rPr lang="en-US" sz="800" dirty="0" err="1"/>
              <a:t>técnica</a:t>
            </a:r>
            <a:r>
              <a:rPr lang="en-US" sz="800" dirty="0"/>
              <a:t> </a:t>
            </a:r>
            <a:r>
              <a:rPr lang="en-US" sz="800" dirty="0" err="1"/>
              <a:t>Seldinger</a:t>
            </a:r>
            <a:r>
              <a:rPr lang="en-US" sz="800" dirty="0"/>
              <a:t> </a:t>
            </a:r>
            <a:r>
              <a:rPr lang="en-US" sz="800" dirty="0" err="1"/>
              <a:t>modificada</a:t>
            </a:r>
            <a:r>
              <a:rPr lang="en-US" sz="800" dirty="0"/>
              <a:t> con </a:t>
            </a:r>
            <a:r>
              <a:rPr lang="en-US" sz="800" dirty="0" err="1"/>
              <a:t>guía</a:t>
            </a:r>
            <a:r>
              <a:rPr lang="en-US" sz="800" dirty="0"/>
              <a:t> </a:t>
            </a:r>
            <a:r>
              <a:rPr lang="en-US" sz="800" dirty="0" err="1"/>
              <a:t>broncoscópica</a:t>
            </a:r>
            <a:r>
              <a:rPr lang="en-US" sz="800" dirty="0"/>
              <a:t>. El POCUS se </a:t>
            </a:r>
            <a:r>
              <a:rPr lang="en-US" sz="800" dirty="0" err="1"/>
              <a:t>puede</a:t>
            </a:r>
            <a:r>
              <a:rPr lang="en-US" sz="800" dirty="0"/>
              <a:t> </a:t>
            </a:r>
            <a:r>
              <a:rPr lang="en-US" sz="800" dirty="0" err="1"/>
              <a:t>utlizar</a:t>
            </a:r>
            <a:r>
              <a:rPr lang="en-US" sz="800" dirty="0"/>
              <a:t> para </a:t>
            </a:r>
            <a:r>
              <a:rPr lang="en-US" sz="800" dirty="0" err="1"/>
              <a:t>excluir</a:t>
            </a:r>
            <a:r>
              <a:rPr lang="en-US" sz="800" dirty="0"/>
              <a:t> la </a:t>
            </a:r>
            <a:r>
              <a:rPr lang="en-US" sz="800" dirty="0" err="1"/>
              <a:t>presencia</a:t>
            </a:r>
            <a:r>
              <a:rPr lang="en-US" sz="800" dirty="0"/>
              <a:t> de </a:t>
            </a:r>
            <a:r>
              <a:rPr lang="en-US" sz="800" dirty="0" err="1"/>
              <a:t>vasos</a:t>
            </a:r>
            <a:r>
              <a:rPr lang="en-US" sz="800" dirty="0"/>
              <a:t> </a:t>
            </a:r>
            <a:r>
              <a:rPr lang="en-US" sz="800" dirty="0" err="1"/>
              <a:t>sanguíneos</a:t>
            </a:r>
            <a:r>
              <a:rPr lang="en-US" sz="800" dirty="0"/>
              <a:t> pre-</a:t>
            </a:r>
            <a:r>
              <a:rPr lang="en-US" sz="800" dirty="0" err="1"/>
              <a:t>traqueales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el  </a:t>
            </a:r>
            <a:r>
              <a:rPr lang="en-US" sz="800" dirty="0" err="1"/>
              <a:t>trayecto</a:t>
            </a:r>
            <a:r>
              <a:rPr lang="en-US" sz="900" dirty="0"/>
              <a:t>.</a:t>
            </a:r>
            <a:endParaRPr lang="en-US" sz="900" dirty="0">
              <a:cs typeface="Calibri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62436DB-8814-9E4D-99C1-102E6FC3EAA9}"/>
              </a:ext>
            </a:extLst>
          </p:cNvPr>
          <p:cNvSpPr/>
          <p:nvPr/>
        </p:nvSpPr>
        <p:spPr>
          <a:xfrm rot="16200000" flipH="1">
            <a:off x="1520511" y="3693333"/>
            <a:ext cx="1998802" cy="3227952"/>
          </a:xfrm>
          <a:custGeom>
            <a:avLst/>
            <a:gdLst>
              <a:gd name="connsiteX0" fmla="*/ 1 w 1998802"/>
              <a:gd name="connsiteY0" fmla="*/ 243351 h 3227952"/>
              <a:gd name="connsiteX1" fmla="*/ 6309 w 1998802"/>
              <a:gd name="connsiteY1" fmla="*/ 292141 h 3227952"/>
              <a:gd name="connsiteX2" fmla="*/ 181407 w 1998802"/>
              <a:gd name="connsiteY2" fmla="*/ 574243 h 3227952"/>
              <a:gd name="connsiteX3" fmla="*/ 103586 w 1998802"/>
              <a:gd name="connsiteY3" fmla="*/ 827162 h 3227952"/>
              <a:gd name="connsiteX4" fmla="*/ 191134 w 1998802"/>
              <a:gd name="connsiteY4" fmla="*/ 992532 h 3227952"/>
              <a:gd name="connsiteX5" fmla="*/ 453781 w 1998802"/>
              <a:gd name="connsiteY5" fmla="*/ 1099536 h 3227952"/>
              <a:gd name="connsiteX6" fmla="*/ 881798 w 1998802"/>
              <a:gd name="connsiteY6" fmla="*/ 1138447 h 3227952"/>
              <a:gd name="connsiteX7" fmla="*/ 1134717 w 1998802"/>
              <a:gd name="connsiteY7" fmla="*/ 1177358 h 3227952"/>
              <a:gd name="connsiteX8" fmla="*/ 1173628 w 1998802"/>
              <a:gd name="connsiteY8" fmla="*/ 1401094 h 3227952"/>
              <a:gd name="connsiteX9" fmla="*/ 1154173 w 1998802"/>
              <a:gd name="connsiteY9" fmla="*/ 1624830 h 3227952"/>
              <a:gd name="connsiteX10" fmla="*/ 1270905 w 1998802"/>
              <a:gd name="connsiteY10" fmla="*/ 1770745 h 3227952"/>
              <a:gd name="connsiteX11" fmla="*/ 1276823 w 1998802"/>
              <a:gd name="connsiteY11" fmla="*/ 1815698 h 3227952"/>
              <a:gd name="connsiteX12" fmla="*/ 1279883 w 1998802"/>
              <a:gd name="connsiteY12" fmla="*/ 1864818 h 3227952"/>
              <a:gd name="connsiteX13" fmla="*/ 1279883 w 1998802"/>
              <a:gd name="connsiteY13" fmla="*/ 2107458 h 3227952"/>
              <a:gd name="connsiteX14" fmla="*/ 1277850 w 1998802"/>
              <a:gd name="connsiteY14" fmla="*/ 2107616 h 3227952"/>
              <a:gd name="connsiteX15" fmla="*/ 1277061 w 1998802"/>
              <a:gd name="connsiteY15" fmla="*/ 2132796 h 3227952"/>
              <a:gd name="connsiteX16" fmla="*/ 1270905 w 1998802"/>
              <a:gd name="connsiteY16" fmla="*/ 2247400 h 3227952"/>
              <a:gd name="connsiteX17" fmla="*/ 1222266 w 1998802"/>
              <a:gd name="connsiteY17" fmla="*/ 2548958 h 3227952"/>
              <a:gd name="connsiteX18" fmla="*/ 1037441 w 1998802"/>
              <a:gd name="connsiteY18" fmla="*/ 2753239 h 3227952"/>
              <a:gd name="connsiteX19" fmla="*/ 784522 w 1998802"/>
              <a:gd name="connsiteY19" fmla="*/ 3181256 h 3227952"/>
              <a:gd name="connsiteX20" fmla="*/ 774956 w 1998802"/>
              <a:gd name="connsiteY20" fmla="*/ 3227952 h 3227952"/>
              <a:gd name="connsiteX21" fmla="*/ 1998802 w 1998802"/>
              <a:gd name="connsiteY21" fmla="*/ 3227952 h 3227952"/>
              <a:gd name="connsiteX22" fmla="*/ 1995007 w 1998802"/>
              <a:gd name="connsiteY22" fmla="*/ 3214694 h 3227952"/>
              <a:gd name="connsiteX23" fmla="*/ 1942113 w 1998802"/>
              <a:gd name="connsiteY23" fmla="*/ 3045068 h 3227952"/>
              <a:gd name="connsiteX24" fmla="*/ 1805926 w 1998802"/>
              <a:gd name="connsiteY24" fmla="*/ 2558685 h 3227952"/>
              <a:gd name="connsiteX25" fmla="*/ 1712221 w 1998802"/>
              <a:gd name="connsiteY25" fmla="*/ 2274835 h 3227952"/>
              <a:gd name="connsiteX26" fmla="*/ 1693323 w 1998802"/>
              <a:gd name="connsiteY26" fmla="*/ 2214107 h 3227952"/>
              <a:gd name="connsiteX27" fmla="*/ 1578739 w 1998802"/>
              <a:gd name="connsiteY27" fmla="*/ 1818876 h 3227952"/>
              <a:gd name="connsiteX28" fmla="*/ 1577971 w 1998802"/>
              <a:gd name="connsiteY28" fmla="*/ 1819099 h 3227952"/>
              <a:gd name="connsiteX29" fmla="*/ 1561594 w 1998802"/>
              <a:gd name="connsiteY29" fmla="*/ 1758738 h 3227952"/>
              <a:gd name="connsiteX30" fmla="*/ 1533551 w 1998802"/>
              <a:gd name="connsiteY30" fmla="*/ 1634558 h 3227952"/>
              <a:gd name="connsiteX31" fmla="*/ 1514096 w 1998802"/>
              <a:gd name="connsiteY31" fmla="*/ 1284362 h 3227952"/>
              <a:gd name="connsiteX32" fmla="*/ 1601645 w 1998802"/>
              <a:gd name="connsiteY32" fmla="*/ 1196813 h 3227952"/>
              <a:gd name="connsiteX33" fmla="*/ 1728105 w 1998802"/>
              <a:gd name="connsiteY33" fmla="*/ 1021715 h 3227952"/>
              <a:gd name="connsiteX34" fmla="*/ 1759175 w 1998802"/>
              <a:gd name="connsiteY34" fmla="*/ 1000706 h 3227952"/>
              <a:gd name="connsiteX35" fmla="*/ 1824571 w 1998802"/>
              <a:gd name="connsiteY35" fmla="*/ 816160 h 3227952"/>
              <a:gd name="connsiteX36" fmla="*/ 1808966 w 1998802"/>
              <a:gd name="connsiteY36" fmla="*/ 822906 h 3227952"/>
              <a:gd name="connsiteX37" fmla="*/ 1660011 w 1998802"/>
              <a:gd name="connsiteY37" fmla="*/ 875800 h 3227952"/>
              <a:gd name="connsiteX38" fmla="*/ 1737832 w 1998802"/>
              <a:gd name="connsiteY38" fmla="*/ 720158 h 3227952"/>
              <a:gd name="connsiteX39" fmla="*/ 1835109 w 1998802"/>
              <a:gd name="connsiteY39" fmla="*/ 642336 h 3227952"/>
              <a:gd name="connsiteX40" fmla="*/ 1669739 w 1998802"/>
              <a:gd name="connsiteY40" fmla="*/ 652064 h 3227952"/>
              <a:gd name="connsiteX41" fmla="*/ 1825381 w 1998802"/>
              <a:gd name="connsiteY41" fmla="*/ 515877 h 3227952"/>
              <a:gd name="connsiteX42" fmla="*/ 1689194 w 1998802"/>
              <a:gd name="connsiteY42" fmla="*/ 97587 h 3227952"/>
              <a:gd name="connsiteX43" fmla="*/ 1222266 w 1998802"/>
              <a:gd name="connsiteY43" fmla="*/ 311 h 3227952"/>
              <a:gd name="connsiteX44" fmla="*/ 842888 w 1998802"/>
              <a:gd name="connsiteY44" fmla="*/ 68404 h 3227952"/>
              <a:gd name="connsiteX45" fmla="*/ 502420 w 1998802"/>
              <a:gd name="connsiteY45" fmla="*/ 117043 h 3227952"/>
              <a:gd name="connsiteX46" fmla="*/ 84130 w 1998802"/>
              <a:gd name="connsiteY46" fmla="*/ 146226 h 3227952"/>
              <a:gd name="connsiteX47" fmla="*/ 1 w 1998802"/>
              <a:gd name="connsiteY47" fmla="*/ 243351 h 32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98802" h="3227952">
                <a:moveTo>
                  <a:pt x="1" y="243351"/>
                </a:moveTo>
                <a:cubicBezTo>
                  <a:pt x="-75" y="258094"/>
                  <a:pt x="2256" y="274307"/>
                  <a:pt x="6309" y="292141"/>
                </a:cubicBezTo>
                <a:cubicBezTo>
                  <a:pt x="22522" y="363477"/>
                  <a:pt x="165194" y="485073"/>
                  <a:pt x="181407" y="574243"/>
                </a:cubicBezTo>
                <a:cubicBezTo>
                  <a:pt x="197620" y="663413"/>
                  <a:pt x="101965" y="757447"/>
                  <a:pt x="103586" y="827162"/>
                </a:cubicBezTo>
                <a:cubicBezTo>
                  <a:pt x="105207" y="896877"/>
                  <a:pt x="132768" y="947136"/>
                  <a:pt x="191134" y="992532"/>
                </a:cubicBezTo>
                <a:cubicBezTo>
                  <a:pt x="249500" y="1037928"/>
                  <a:pt x="338670" y="1075217"/>
                  <a:pt x="453781" y="1099536"/>
                </a:cubicBezTo>
                <a:cubicBezTo>
                  <a:pt x="568892" y="1123855"/>
                  <a:pt x="768309" y="1125477"/>
                  <a:pt x="881798" y="1138447"/>
                </a:cubicBezTo>
                <a:cubicBezTo>
                  <a:pt x="995287" y="1151417"/>
                  <a:pt x="1086079" y="1133584"/>
                  <a:pt x="1134717" y="1177358"/>
                </a:cubicBezTo>
                <a:cubicBezTo>
                  <a:pt x="1183355" y="1221133"/>
                  <a:pt x="1170385" y="1326516"/>
                  <a:pt x="1173628" y="1401094"/>
                </a:cubicBezTo>
                <a:cubicBezTo>
                  <a:pt x="1176871" y="1475672"/>
                  <a:pt x="1137960" y="1563222"/>
                  <a:pt x="1154173" y="1624830"/>
                </a:cubicBezTo>
                <a:cubicBezTo>
                  <a:pt x="1170386" y="1686438"/>
                  <a:pt x="1251450" y="1666983"/>
                  <a:pt x="1270905" y="1770745"/>
                </a:cubicBezTo>
                <a:cubicBezTo>
                  <a:pt x="1273337" y="1783716"/>
                  <a:pt x="1275288" y="1798864"/>
                  <a:pt x="1276823" y="1815698"/>
                </a:cubicBezTo>
                <a:lnTo>
                  <a:pt x="1279883" y="1864818"/>
                </a:lnTo>
                <a:lnTo>
                  <a:pt x="1279883" y="2107458"/>
                </a:lnTo>
                <a:lnTo>
                  <a:pt x="1277850" y="2107616"/>
                </a:lnTo>
                <a:lnTo>
                  <a:pt x="1277061" y="2132796"/>
                </a:lnTo>
                <a:cubicBezTo>
                  <a:pt x="1275161" y="2175456"/>
                  <a:pt x="1272932" y="2214975"/>
                  <a:pt x="1270905" y="2247400"/>
                </a:cubicBezTo>
                <a:cubicBezTo>
                  <a:pt x="1262799" y="2377102"/>
                  <a:pt x="1261177" y="2464652"/>
                  <a:pt x="1222266" y="2548958"/>
                </a:cubicBezTo>
                <a:cubicBezTo>
                  <a:pt x="1183355" y="2633265"/>
                  <a:pt x="1110398" y="2647856"/>
                  <a:pt x="1037441" y="2753239"/>
                </a:cubicBezTo>
                <a:cubicBezTo>
                  <a:pt x="964484" y="2858622"/>
                  <a:pt x="807220" y="3080737"/>
                  <a:pt x="784522" y="3181256"/>
                </a:cubicBezTo>
                <a:lnTo>
                  <a:pt x="774956" y="3227952"/>
                </a:lnTo>
                <a:lnTo>
                  <a:pt x="1998802" y="3227952"/>
                </a:lnTo>
                <a:lnTo>
                  <a:pt x="1995007" y="3214694"/>
                </a:lnTo>
                <a:cubicBezTo>
                  <a:pt x="1979808" y="3166664"/>
                  <a:pt x="1959947" y="3109109"/>
                  <a:pt x="1942113" y="3045068"/>
                </a:cubicBezTo>
                <a:cubicBezTo>
                  <a:pt x="1906445" y="2916987"/>
                  <a:pt x="1849700" y="2704600"/>
                  <a:pt x="1805926" y="2558685"/>
                </a:cubicBezTo>
                <a:cubicBezTo>
                  <a:pt x="1773096" y="2449249"/>
                  <a:pt x="1743912" y="2371732"/>
                  <a:pt x="1712221" y="2274835"/>
                </a:cubicBezTo>
                <a:lnTo>
                  <a:pt x="1693323" y="2214107"/>
                </a:lnTo>
                <a:lnTo>
                  <a:pt x="1578739" y="1818876"/>
                </a:lnTo>
                <a:lnTo>
                  <a:pt x="1577971" y="1819099"/>
                </a:lnTo>
                <a:lnTo>
                  <a:pt x="1561594" y="1758738"/>
                </a:lnTo>
                <a:cubicBezTo>
                  <a:pt x="1550169" y="1713697"/>
                  <a:pt x="1540442" y="1671442"/>
                  <a:pt x="1533551" y="1634558"/>
                </a:cubicBezTo>
                <a:cubicBezTo>
                  <a:pt x="1505989" y="1487022"/>
                  <a:pt x="1502747" y="1357319"/>
                  <a:pt x="1514096" y="1284362"/>
                </a:cubicBezTo>
                <a:cubicBezTo>
                  <a:pt x="1525445" y="1211405"/>
                  <a:pt x="1565977" y="1240587"/>
                  <a:pt x="1601645" y="1196813"/>
                </a:cubicBezTo>
                <a:cubicBezTo>
                  <a:pt x="1637313" y="1153039"/>
                  <a:pt x="1676224" y="1068732"/>
                  <a:pt x="1728105" y="1021715"/>
                </a:cubicBezTo>
                <a:lnTo>
                  <a:pt x="1759175" y="1000706"/>
                </a:lnTo>
                <a:lnTo>
                  <a:pt x="1824571" y="816160"/>
                </a:lnTo>
                <a:lnTo>
                  <a:pt x="1808966" y="822906"/>
                </a:lnTo>
                <a:cubicBezTo>
                  <a:pt x="1743507" y="851481"/>
                  <a:pt x="1678656" y="879853"/>
                  <a:pt x="1660011" y="875800"/>
                </a:cubicBezTo>
                <a:cubicBezTo>
                  <a:pt x="1622721" y="867694"/>
                  <a:pt x="1707028" y="755826"/>
                  <a:pt x="1737832" y="720158"/>
                </a:cubicBezTo>
                <a:cubicBezTo>
                  <a:pt x="1768636" y="684490"/>
                  <a:pt x="1846458" y="653685"/>
                  <a:pt x="1835109" y="642336"/>
                </a:cubicBezTo>
                <a:cubicBezTo>
                  <a:pt x="1823760" y="630987"/>
                  <a:pt x="1671360" y="673140"/>
                  <a:pt x="1669739" y="652064"/>
                </a:cubicBezTo>
                <a:cubicBezTo>
                  <a:pt x="1668118" y="630988"/>
                  <a:pt x="1822139" y="608290"/>
                  <a:pt x="1825381" y="515877"/>
                </a:cubicBezTo>
                <a:cubicBezTo>
                  <a:pt x="1828623" y="423464"/>
                  <a:pt x="1789713" y="183515"/>
                  <a:pt x="1689194" y="97587"/>
                </a:cubicBezTo>
                <a:cubicBezTo>
                  <a:pt x="1588675" y="11659"/>
                  <a:pt x="1363317" y="5175"/>
                  <a:pt x="1222266" y="311"/>
                </a:cubicBezTo>
                <a:cubicBezTo>
                  <a:pt x="1081215" y="-4553"/>
                  <a:pt x="962862" y="48949"/>
                  <a:pt x="842888" y="68404"/>
                </a:cubicBezTo>
                <a:cubicBezTo>
                  <a:pt x="722914" y="87859"/>
                  <a:pt x="628880" y="104073"/>
                  <a:pt x="502420" y="117043"/>
                </a:cubicBezTo>
                <a:cubicBezTo>
                  <a:pt x="375960" y="130013"/>
                  <a:pt x="166815" y="117043"/>
                  <a:pt x="84130" y="146226"/>
                </a:cubicBezTo>
                <a:cubicBezTo>
                  <a:pt x="22116" y="168113"/>
                  <a:pt x="229" y="199120"/>
                  <a:pt x="1" y="2433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9C31555-0F13-6749-9440-2E85289FEF5A}"/>
              </a:ext>
            </a:extLst>
          </p:cNvPr>
          <p:cNvSpPr/>
          <p:nvPr/>
        </p:nvSpPr>
        <p:spPr>
          <a:xfrm rot="16200000" flipH="1">
            <a:off x="-364392" y="4951215"/>
            <a:ext cx="2201533" cy="779595"/>
          </a:xfrm>
          <a:custGeom>
            <a:avLst/>
            <a:gdLst>
              <a:gd name="connsiteX0" fmla="*/ 58779 w 2201533"/>
              <a:gd name="connsiteY0" fmla="*/ 189 h 779595"/>
              <a:gd name="connsiteX1" fmla="*/ 10141 w 2201533"/>
              <a:gd name="connsiteY1" fmla="*/ 68282 h 779595"/>
              <a:gd name="connsiteX2" fmla="*/ 185239 w 2201533"/>
              <a:gd name="connsiteY2" fmla="*/ 194742 h 779595"/>
              <a:gd name="connsiteX3" fmla="*/ 126873 w 2201533"/>
              <a:gd name="connsiteY3" fmla="*/ 321201 h 779595"/>
              <a:gd name="connsiteX4" fmla="*/ 175511 w 2201533"/>
              <a:gd name="connsiteY4" fmla="*/ 467116 h 779595"/>
              <a:gd name="connsiteX5" fmla="*/ 554890 w 2201533"/>
              <a:gd name="connsiteY5" fmla="*/ 418478 h 779595"/>
              <a:gd name="connsiteX6" fmla="*/ 1196915 w 2201533"/>
              <a:gd name="connsiteY6" fmla="*/ 262835 h 779595"/>
              <a:gd name="connsiteX7" fmla="*/ 1693026 w 2201533"/>
              <a:gd name="connsiteY7" fmla="*/ 321201 h 779595"/>
              <a:gd name="connsiteX8" fmla="*/ 2004311 w 2201533"/>
              <a:gd name="connsiteY8" fmla="*/ 574120 h 779595"/>
              <a:gd name="connsiteX9" fmla="*/ 2121043 w 2201533"/>
              <a:gd name="connsiteY9" fmla="*/ 778401 h 779595"/>
              <a:gd name="connsiteX10" fmla="*/ 2198864 w 2201533"/>
              <a:gd name="connsiteY10" fmla="*/ 642214 h 779595"/>
              <a:gd name="connsiteX11" fmla="*/ 2023767 w 2201533"/>
              <a:gd name="connsiteY11" fmla="*/ 321201 h 779595"/>
              <a:gd name="connsiteX12" fmla="*/ 1605477 w 2201533"/>
              <a:gd name="connsiteY12" fmla="*/ 126648 h 779595"/>
              <a:gd name="connsiteX13" fmla="*/ 943996 w 2201533"/>
              <a:gd name="connsiteY13" fmla="*/ 107193 h 779595"/>
              <a:gd name="connsiteX14" fmla="*/ 370064 w 2201533"/>
              <a:gd name="connsiteY14" fmla="*/ 87737 h 779595"/>
              <a:gd name="connsiteX15" fmla="*/ 58779 w 2201533"/>
              <a:gd name="connsiteY15" fmla="*/ 189 h 7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1533" h="779595">
                <a:moveTo>
                  <a:pt x="58779" y="189"/>
                </a:moveTo>
                <a:cubicBezTo>
                  <a:pt x="-1208" y="-3054"/>
                  <a:pt x="-10936" y="35857"/>
                  <a:pt x="10141" y="68282"/>
                </a:cubicBezTo>
                <a:cubicBezTo>
                  <a:pt x="31218" y="100708"/>
                  <a:pt x="165784" y="152589"/>
                  <a:pt x="185239" y="194742"/>
                </a:cubicBezTo>
                <a:cubicBezTo>
                  <a:pt x="204694" y="236895"/>
                  <a:pt x="128494" y="275805"/>
                  <a:pt x="126873" y="321201"/>
                </a:cubicBezTo>
                <a:cubicBezTo>
                  <a:pt x="125252" y="366597"/>
                  <a:pt x="104175" y="450903"/>
                  <a:pt x="175511" y="467116"/>
                </a:cubicBezTo>
                <a:cubicBezTo>
                  <a:pt x="246847" y="483329"/>
                  <a:pt x="384656" y="452525"/>
                  <a:pt x="554890" y="418478"/>
                </a:cubicBezTo>
                <a:cubicBezTo>
                  <a:pt x="725124" y="384431"/>
                  <a:pt x="1007226" y="279048"/>
                  <a:pt x="1196915" y="262835"/>
                </a:cubicBezTo>
                <a:cubicBezTo>
                  <a:pt x="1386604" y="246622"/>
                  <a:pt x="1558460" y="269320"/>
                  <a:pt x="1693026" y="321201"/>
                </a:cubicBezTo>
                <a:cubicBezTo>
                  <a:pt x="1827592" y="373082"/>
                  <a:pt x="1932975" y="497920"/>
                  <a:pt x="2004311" y="574120"/>
                </a:cubicBezTo>
                <a:cubicBezTo>
                  <a:pt x="2075647" y="650320"/>
                  <a:pt x="2088617" y="767052"/>
                  <a:pt x="2121043" y="778401"/>
                </a:cubicBezTo>
                <a:cubicBezTo>
                  <a:pt x="2153469" y="789750"/>
                  <a:pt x="2215077" y="718414"/>
                  <a:pt x="2198864" y="642214"/>
                </a:cubicBezTo>
                <a:cubicBezTo>
                  <a:pt x="2182651" y="566014"/>
                  <a:pt x="2122665" y="407129"/>
                  <a:pt x="2023767" y="321201"/>
                </a:cubicBezTo>
                <a:cubicBezTo>
                  <a:pt x="1924869" y="235273"/>
                  <a:pt x="1785439" y="162316"/>
                  <a:pt x="1605477" y="126648"/>
                </a:cubicBezTo>
                <a:cubicBezTo>
                  <a:pt x="1425515" y="90980"/>
                  <a:pt x="943996" y="107193"/>
                  <a:pt x="943996" y="107193"/>
                </a:cubicBezTo>
                <a:cubicBezTo>
                  <a:pt x="738094" y="100708"/>
                  <a:pt x="519221" y="102329"/>
                  <a:pt x="370064" y="87737"/>
                </a:cubicBezTo>
                <a:cubicBezTo>
                  <a:pt x="220907" y="73146"/>
                  <a:pt x="118766" y="3432"/>
                  <a:pt x="58779" y="1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EF2A662C-C18A-0349-87F3-F33C5043636F}"/>
              </a:ext>
            </a:extLst>
          </p:cNvPr>
          <p:cNvSpPr/>
          <p:nvPr/>
        </p:nvSpPr>
        <p:spPr>
          <a:xfrm rot="16200000" flipH="1">
            <a:off x="617655" y="3485254"/>
            <a:ext cx="2814214" cy="4141639"/>
          </a:xfrm>
          <a:custGeom>
            <a:avLst/>
            <a:gdLst>
              <a:gd name="connsiteX0" fmla="*/ 123683 w 2814214"/>
              <a:gd name="connsiteY0" fmla="*/ 0 h 4141639"/>
              <a:gd name="connsiteX1" fmla="*/ 2814214 w 2814214"/>
              <a:gd name="connsiteY1" fmla="*/ 0 h 4141639"/>
              <a:gd name="connsiteX2" fmla="*/ 2814214 w 2814214"/>
              <a:gd name="connsiteY2" fmla="*/ 4141639 h 4141639"/>
              <a:gd name="connsiteX3" fmla="*/ 2706740 w 2814214"/>
              <a:gd name="connsiteY3" fmla="*/ 4141639 h 4141639"/>
              <a:gd name="connsiteX4" fmla="*/ 2713173 w 2814214"/>
              <a:gd name="connsiteY4" fmla="*/ 4115934 h 4141639"/>
              <a:gd name="connsiteX5" fmla="*/ 2712738 w 2814214"/>
              <a:gd name="connsiteY5" fmla="*/ 4019909 h 4141639"/>
              <a:gd name="connsiteX6" fmla="*/ 2582865 w 2814214"/>
              <a:gd name="connsiteY6" fmla="*/ 3312852 h 4141639"/>
              <a:gd name="connsiteX7" fmla="*/ 2304565 w 2814214"/>
              <a:gd name="connsiteY7" fmla="*/ 2499254 h 4141639"/>
              <a:gd name="connsiteX8" fmla="*/ 2286012 w 2814214"/>
              <a:gd name="connsiteY8" fmla="*/ 2063397 h 4141639"/>
              <a:gd name="connsiteX9" fmla="*/ 2360225 w 2814214"/>
              <a:gd name="connsiteY9" fmla="*/ 1520997 h 4141639"/>
              <a:gd name="connsiteX10" fmla="*/ 2545758 w 2814214"/>
              <a:gd name="connsiteY10" fmla="*/ 1162627 h 4141639"/>
              <a:gd name="connsiteX11" fmla="*/ 2638525 w 2814214"/>
              <a:gd name="connsiteY11" fmla="*/ 726770 h 4141639"/>
              <a:gd name="connsiteX12" fmla="*/ 2360225 w 2814214"/>
              <a:gd name="connsiteY12" fmla="*/ 523370 h 4141639"/>
              <a:gd name="connsiteX13" fmla="*/ 2016989 w 2814214"/>
              <a:gd name="connsiteY13" fmla="*/ 164999 h 4141639"/>
              <a:gd name="connsiteX14" fmla="*/ 1293409 w 2814214"/>
              <a:gd name="connsiteY14" fmla="*/ 155313 h 4141639"/>
              <a:gd name="connsiteX15" fmla="*/ 393572 w 2814214"/>
              <a:gd name="connsiteY15" fmla="*/ 184370 h 4141639"/>
              <a:gd name="connsiteX16" fmla="*/ 22506 w 2814214"/>
              <a:gd name="connsiteY16" fmla="*/ 368399 h 4141639"/>
              <a:gd name="connsiteX17" fmla="*/ 87443 w 2814214"/>
              <a:gd name="connsiteY17" fmla="*/ 77828 h 4141639"/>
              <a:gd name="connsiteX18" fmla="*/ 118969 w 2814214"/>
              <a:gd name="connsiteY18" fmla="*/ 15477 h 41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14214" h="4141639">
                <a:moveTo>
                  <a:pt x="123683" y="0"/>
                </a:moveTo>
                <a:lnTo>
                  <a:pt x="2814214" y="0"/>
                </a:lnTo>
                <a:lnTo>
                  <a:pt x="2814214" y="4141639"/>
                </a:lnTo>
                <a:lnTo>
                  <a:pt x="2706740" y="4141639"/>
                </a:lnTo>
                <a:lnTo>
                  <a:pt x="2713173" y="4115934"/>
                </a:lnTo>
                <a:cubicBezTo>
                  <a:pt x="2716990" y="4090332"/>
                  <a:pt x="2718149" y="4059056"/>
                  <a:pt x="2712738" y="4019909"/>
                </a:cubicBezTo>
                <a:cubicBezTo>
                  <a:pt x="2691093" y="3863324"/>
                  <a:pt x="2650894" y="3566294"/>
                  <a:pt x="2582865" y="3312852"/>
                </a:cubicBezTo>
                <a:cubicBezTo>
                  <a:pt x="2514837" y="3059410"/>
                  <a:pt x="2354041" y="2707495"/>
                  <a:pt x="2304565" y="2499254"/>
                </a:cubicBezTo>
                <a:cubicBezTo>
                  <a:pt x="2255090" y="2291012"/>
                  <a:pt x="2276735" y="2226439"/>
                  <a:pt x="2286012" y="2063397"/>
                </a:cubicBezTo>
                <a:cubicBezTo>
                  <a:pt x="2295289" y="1900354"/>
                  <a:pt x="2316934" y="1671126"/>
                  <a:pt x="2360225" y="1520997"/>
                </a:cubicBezTo>
                <a:cubicBezTo>
                  <a:pt x="2403517" y="1370869"/>
                  <a:pt x="2499375" y="1294998"/>
                  <a:pt x="2545758" y="1162627"/>
                </a:cubicBezTo>
                <a:cubicBezTo>
                  <a:pt x="2592141" y="1030255"/>
                  <a:pt x="2669447" y="833312"/>
                  <a:pt x="2638525" y="726770"/>
                </a:cubicBezTo>
                <a:cubicBezTo>
                  <a:pt x="2607604" y="620227"/>
                  <a:pt x="2463814" y="616998"/>
                  <a:pt x="2360225" y="523370"/>
                </a:cubicBezTo>
                <a:cubicBezTo>
                  <a:pt x="2256636" y="429741"/>
                  <a:pt x="2194792" y="226341"/>
                  <a:pt x="2016989" y="164999"/>
                </a:cubicBezTo>
                <a:cubicBezTo>
                  <a:pt x="1839186" y="103657"/>
                  <a:pt x="1563978" y="152085"/>
                  <a:pt x="1293409" y="155313"/>
                </a:cubicBezTo>
                <a:cubicBezTo>
                  <a:pt x="1293409" y="155313"/>
                  <a:pt x="605390" y="148856"/>
                  <a:pt x="393572" y="184370"/>
                </a:cubicBezTo>
                <a:cubicBezTo>
                  <a:pt x="181755" y="219885"/>
                  <a:pt x="73528" y="386156"/>
                  <a:pt x="22506" y="368399"/>
                </a:cubicBezTo>
                <a:cubicBezTo>
                  <a:pt x="-28516" y="350642"/>
                  <a:pt x="13230" y="160156"/>
                  <a:pt x="87443" y="77828"/>
                </a:cubicBezTo>
                <a:cubicBezTo>
                  <a:pt x="105997" y="57246"/>
                  <a:pt x="113051" y="36160"/>
                  <a:pt x="118969" y="1547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D5D3ABE9-8AD0-C149-8913-8D94757C1A1B}"/>
              </a:ext>
            </a:extLst>
          </p:cNvPr>
          <p:cNvSpPr/>
          <p:nvPr/>
        </p:nvSpPr>
        <p:spPr>
          <a:xfrm rot="16200000" flipH="1">
            <a:off x="2861239" y="5502736"/>
            <a:ext cx="631517" cy="2012018"/>
          </a:xfrm>
          <a:custGeom>
            <a:avLst/>
            <a:gdLst>
              <a:gd name="connsiteX0" fmla="*/ 42155 w 631517"/>
              <a:gd name="connsiteY0" fmla="*/ 858 h 2012018"/>
              <a:gd name="connsiteX1" fmla="*/ 68298 w 631517"/>
              <a:gd name="connsiteY1" fmla="*/ 16589 h 2012018"/>
              <a:gd name="connsiteX2" fmla="*/ 214213 w 631517"/>
              <a:gd name="connsiteY2" fmla="*/ 279236 h 2012018"/>
              <a:gd name="connsiteX3" fmla="*/ 282307 w 631517"/>
              <a:gd name="connsiteY3" fmla="*/ 590521 h 2012018"/>
              <a:gd name="connsiteX4" fmla="*/ 408766 w 631517"/>
              <a:gd name="connsiteY4" fmla="*/ 1057449 h 2012018"/>
              <a:gd name="connsiteX5" fmla="*/ 622775 w 631517"/>
              <a:gd name="connsiteY5" fmla="*/ 1787023 h 2012018"/>
              <a:gd name="connsiteX6" fmla="*/ 620343 w 631517"/>
              <a:gd name="connsiteY6" fmla="*/ 2005896 h 2012018"/>
              <a:gd name="connsiteX7" fmla="*/ 618760 w 631517"/>
              <a:gd name="connsiteY7" fmla="*/ 2012018 h 2012018"/>
              <a:gd name="connsiteX8" fmla="*/ 526532 w 631517"/>
              <a:gd name="connsiteY8" fmla="*/ 2012018 h 2012018"/>
              <a:gd name="connsiteX9" fmla="*/ 527322 w 631517"/>
              <a:gd name="connsiteY9" fmla="*/ 1990089 h 2012018"/>
              <a:gd name="connsiteX10" fmla="*/ 486588 w 631517"/>
              <a:gd name="connsiteY10" fmla="*/ 1660564 h 2012018"/>
              <a:gd name="connsiteX11" fmla="*/ 87754 w 631517"/>
              <a:gd name="connsiteY11" fmla="*/ 464062 h 2012018"/>
              <a:gd name="connsiteX12" fmla="*/ 205 w 631517"/>
              <a:gd name="connsiteY12" fmla="*/ 74955 h 2012018"/>
              <a:gd name="connsiteX13" fmla="*/ 42155 w 631517"/>
              <a:gd name="connsiteY13" fmla="*/ 858 h 201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17" h="2012018">
                <a:moveTo>
                  <a:pt x="42155" y="858"/>
                </a:moveTo>
                <a:cubicBezTo>
                  <a:pt x="50464" y="2808"/>
                  <a:pt x="59381" y="8077"/>
                  <a:pt x="68298" y="16589"/>
                </a:cubicBezTo>
                <a:cubicBezTo>
                  <a:pt x="103966" y="50636"/>
                  <a:pt x="180166" y="183581"/>
                  <a:pt x="214213" y="279236"/>
                </a:cubicBezTo>
                <a:cubicBezTo>
                  <a:pt x="248260" y="374891"/>
                  <a:pt x="249882" y="460819"/>
                  <a:pt x="282307" y="590521"/>
                </a:cubicBezTo>
                <a:cubicBezTo>
                  <a:pt x="314732" y="720223"/>
                  <a:pt x="352021" y="858032"/>
                  <a:pt x="408766" y="1057449"/>
                </a:cubicBezTo>
                <a:cubicBezTo>
                  <a:pt x="465511" y="1256866"/>
                  <a:pt x="593592" y="1607061"/>
                  <a:pt x="622775" y="1787023"/>
                </a:cubicBezTo>
                <a:cubicBezTo>
                  <a:pt x="637367" y="1877004"/>
                  <a:pt x="631692" y="1948746"/>
                  <a:pt x="620343" y="2005896"/>
                </a:cubicBezTo>
                <a:lnTo>
                  <a:pt x="618760" y="2012018"/>
                </a:lnTo>
                <a:lnTo>
                  <a:pt x="526532" y="2012018"/>
                </a:lnTo>
                <a:lnTo>
                  <a:pt x="527322" y="1990089"/>
                </a:lnTo>
                <a:cubicBezTo>
                  <a:pt x="528741" y="1909025"/>
                  <a:pt x="523067" y="1802426"/>
                  <a:pt x="486588" y="1660564"/>
                </a:cubicBezTo>
                <a:cubicBezTo>
                  <a:pt x="413631" y="1376841"/>
                  <a:pt x="168818" y="728330"/>
                  <a:pt x="87754" y="464062"/>
                </a:cubicBezTo>
                <a:cubicBezTo>
                  <a:pt x="6690" y="199794"/>
                  <a:pt x="3448" y="149534"/>
                  <a:pt x="205" y="74955"/>
                </a:cubicBezTo>
                <a:cubicBezTo>
                  <a:pt x="-2227" y="19021"/>
                  <a:pt x="17228" y="-4995"/>
                  <a:pt x="42155" y="85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368ACDD-9B46-EF43-8C7E-EE711C2F0175}"/>
              </a:ext>
            </a:extLst>
          </p:cNvPr>
          <p:cNvSpPr/>
          <p:nvPr/>
        </p:nvSpPr>
        <p:spPr>
          <a:xfrm rot="16200000" flipH="1">
            <a:off x="1355285" y="4274866"/>
            <a:ext cx="305750" cy="735461"/>
          </a:xfrm>
          <a:custGeom>
            <a:avLst/>
            <a:gdLst>
              <a:gd name="connsiteX0" fmla="*/ 52495 w 305750"/>
              <a:gd name="connsiteY0" fmla="*/ 7592 h 735461"/>
              <a:gd name="connsiteX1" fmla="*/ 3856 w 305750"/>
              <a:gd name="connsiteY1" fmla="*/ 95141 h 735461"/>
              <a:gd name="connsiteX2" fmla="*/ 120588 w 305750"/>
              <a:gd name="connsiteY2" fmla="*/ 299421 h 735461"/>
              <a:gd name="connsiteX3" fmla="*/ 52495 w 305750"/>
              <a:gd name="connsiteY3" fmla="*/ 649617 h 735461"/>
              <a:gd name="connsiteX4" fmla="*/ 266503 w 305750"/>
              <a:gd name="connsiteY4" fmla="*/ 707983 h 735461"/>
              <a:gd name="connsiteX5" fmla="*/ 285959 w 305750"/>
              <a:gd name="connsiteY5" fmla="*/ 279966 h 735461"/>
              <a:gd name="connsiteX6" fmla="*/ 52495 w 305750"/>
              <a:gd name="connsiteY6" fmla="*/ 7592 h 73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750" h="735461">
                <a:moveTo>
                  <a:pt x="52495" y="7592"/>
                </a:moveTo>
                <a:cubicBezTo>
                  <a:pt x="5478" y="-23212"/>
                  <a:pt x="-7493" y="46503"/>
                  <a:pt x="3856" y="95141"/>
                </a:cubicBezTo>
                <a:cubicBezTo>
                  <a:pt x="15205" y="143779"/>
                  <a:pt x="112482" y="207008"/>
                  <a:pt x="120588" y="299421"/>
                </a:cubicBezTo>
                <a:cubicBezTo>
                  <a:pt x="128694" y="391834"/>
                  <a:pt x="28176" y="581523"/>
                  <a:pt x="52495" y="649617"/>
                </a:cubicBezTo>
                <a:cubicBezTo>
                  <a:pt x="76814" y="717711"/>
                  <a:pt x="227592" y="769592"/>
                  <a:pt x="266503" y="707983"/>
                </a:cubicBezTo>
                <a:cubicBezTo>
                  <a:pt x="305414" y="646375"/>
                  <a:pt x="321627" y="396698"/>
                  <a:pt x="285959" y="279966"/>
                </a:cubicBezTo>
                <a:cubicBezTo>
                  <a:pt x="250291" y="163234"/>
                  <a:pt x="99512" y="38396"/>
                  <a:pt x="52495" y="759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663878A-2002-EF40-A573-47E569A4929A}"/>
              </a:ext>
            </a:extLst>
          </p:cNvPr>
          <p:cNvSpPr/>
          <p:nvPr/>
        </p:nvSpPr>
        <p:spPr>
          <a:xfrm rot="16200000" flipH="1">
            <a:off x="-52514" y="4924928"/>
            <a:ext cx="1370609" cy="353160"/>
          </a:xfrm>
          <a:custGeom>
            <a:avLst/>
            <a:gdLst>
              <a:gd name="connsiteX0" fmla="*/ 11569 w 1370609"/>
              <a:gd name="connsiteY0" fmla="*/ 303 h 353160"/>
              <a:gd name="connsiteX1" fmla="*/ 99118 w 1370609"/>
              <a:gd name="connsiteY1" fmla="*/ 87852 h 353160"/>
              <a:gd name="connsiteX2" fmla="*/ 11569 w 1370609"/>
              <a:gd name="connsiteY2" fmla="*/ 340772 h 353160"/>
              <a:gd name="connsiteX3" fmla="*/ 147756 w 1370609"/>
              <a:gd name="connsiteY3" fmla="*/ 301861 h 353160"/>
              <a:gd name="connsiteX4" fmla="*/ 293671 w 1370609"/>
              <a:gd name="connsiteY4" fmla="*/ 194857 h 353160"/>
              <a:gd name="connsiteX5" fmla="*/ 780054 w 1370609"/>
              <a:gd name="connsiteY5" fmla="*/ 117035 h 353160"/>
              <a:gd name="connsiteX6" fmla="*/ 1344258 w 1370609"/>
              <a:gd name="connsiteY6" fmla="*/ 117035 h 353160"/>
              <a:gd name="connsiteX7" fmla="*/ 1188616 w 1370609"/>
              <a:gd name="connsiteY7" fmla="*/ 48942 h 353160"/>
              <a:gd name="connsiteX8" fmla="*/ 410403 w 1370609"/>
              <a:gd name="connsiteY8" fmla="*/ 58669 h 353160"/>
              <a:gd name="connsiteX9" fmla="*/ 11569 w 1370609"/>
              <a:gd name="connsiteY9" fmla="*/ 303 h 35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609" h="353160">
                <a:moveTo>
                  <a:pt x="11569" y="303"/>
                </a:moveTo>
                <a:cubicBezTo>
                  <a:pt x="-40312" y="5167"/>
                  <a:pt x="99118" y="31107"/>
                  <a:pt x="99118" y="87852"/>
                </a:cubicBezTo>
                <a:cubicBezTo>
                  <a:pt x="99118" y="144597"/>
                  <a:pt x="3463" y="305104"/>
                  <a:pt x="11569" y="340772"/>
                </a:cubicBezTo>
                <a:cubicBezTo>
                  <a:pt x="19675" y="376440"/>
                  <a:pt x="100739" y="326180"/>
                  <a:pt x="147756" y="301861"/>
                </a:cubicBezTo>
                <a:cubicBezTo>
                  <a:pt x="194773" y="277542"/>
                  <a:pt x="188288" y="225661"/>
                  <a:pt x="293671" y="194857"/>
                </a:cubicBezTo>
                <a:cubicBezTo>
                  <a:pt x="399054" y="164053"/>
                  <a:pt x="604956" y="130005"/>
                  <a:pt x="780054" y="117035"/>
                </a:cubicBezTo>
                <a:cubicBezTo>
                  <a:pt x="955152" y="104065"/>
                  <a:pt x="1276164" y="128384"/>
                  <a:pt x="1344258" y="117035"/>
                </a:cubicBezTo>
                <a:cubicBezTo>
                  <a:pt x="1412352" y="105686"/>
                  <a:pt x="1344259" y="58670"/>
                  <a:pt x="1188616" y="48942"/>
                </a:cubicBezTo>
                <a:cubicBezTo>
                  <a:pt x="1032974" y="39214"/>
                  <a:pt x="603335" y="66776"/>
                  <a:pt x="410403" y="58669"/>
                </a:cubicBezTo>
                <a:cubicBezTo>
                  <a:pt x="217471" y="50563"/>
                  <a:pt x="63450" y="-4561"/>
                  <a:pt x="11569" y="30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31AB453-1EC8-FB4F-8C58-BF64BE5B3654}"/>
              </a:ext>
            </a:extLst>
          </p:cNvPr>
          <p:cNvSpPr/>
          <p:nvPr/>
        </p:nvSpPr>
        <p:spPr>
          <a:xfrm rot="16200000" flipH="1">
            <a:off x="1934113" y="5553821"/>
            <a:ext cx="215787" cy="194090"/>
          </a:xfrm>
          <a:custGeom>
            <a:avLst/>
            <a:gdLst>
              <a:gd name="connsiteX0" fmla="*/ 137380 w 215787"/>
              <a:gd name="connsiteY0" fmla="*/ 10455 h 194090"/>
              <a:gd name="connsiteX1" fmla="*/ 1193 w 215787"/>
              <a:gd name="connsiteY1" fmla="*/ 156370 h 194090"/>
              <a:gd name="connsiteX2" fmla="*/ 79014 w 215787"/>
              <a:gd name="connsiteY2" fmla="*/ 185553 h 194090"/>
              <a:gd name="connsiteX3" fmla="*/ 215201 w 215787"/>
              <a:gd name="connsiteY3" fmla="*/ 29911 h 194090"/>
              <a:gd name="connsiteX4" fmla="*/ 137380 w 215787"/>
              <a:gd name="connsiteY4" fmla="*/ 10455 h 19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7" h="194090">
                <a:moveTo>
                  <a:pt x="137380" y="10455"/>
                </a:moveTo>
                <a:cubicBezTo>
                  <a:pt x="101712" y="31531"/>
                  <a:pt x="10921" y="127187"/>
                  <a:pt x="1193" y="156370"/>
                </a:cubicBezTo>
                <a:cubicBezTo>
                  <a:pt x="-8535" y="185553"/>
                  <a:pt x="43346" y="206629"/>
                  <a:pt x="79014" y="185553"/>
                </a:cubicBezTo>
                <a:cubicBezTo>
                  <a:pt x="114682" y="164477"/>
                  <a:pt x="208716" y="57473"/>
                  <a:pt x="215201" y="29911"/>
                </a:cubicBezTo>
                <a:cubicBezTo>
                  <a:pt x="221686" y="2349"/>
                  <a:pt x="173048" y="-10621"/>
                  <a:pt x="137380" y="1045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5C04860-1371-A945-821B-5182A2E3AED5}"/>
              </a:ext>
            </a:extLst>
          </p:cNvPr>
          <p:cNvSpPr/>
          <p:nvPr/>
        </p:nvSpPr>
        <p:spPr>
          <a:xfrm rot="16998122" flipH="1">
            <a:off x="2310079" y="5586092"/>
            <a:ext cx="67853" cy="327303"/>
          </a:xfrm>
          <a:custGeom>
            <a:avLst/>
            <a:gdLst>
              <a:gd name="connsiteX0" fmla="*/ 29569 w 88197"/>
              <a:gd name="connsiteY0" fmla="*/ 18 h 389136"/>
              <a:gd name="connsiteX1" fmla="*/ 386 w 88197"/>
              <a:gd name="connsiteY1" fmla="*/ 175116 h 389136"/>
              <a:gd name="connsiteX2" fmla="*/ 49024 w 88197"/>
              <a:gd name="connsiteY2" fmla="*/ 389124 h 389136"/>
              <a:gd name="connsiteX3" fmla="*/ 87935 w 88197"/>
              <a:gd name="connsiteY3" fmla="*/ 165388 h 389136"/>
              <a:gd name="connsiteX4" fmla="*/ 29569 w 88197"/>
              <a:gd name="connsiteY4" fmla="*/ 18 h 38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7" h="389136">
                <a:moveTo>
                  <a:pt x="29569" y="18"/>
                </a:moveTo>
                <a:cubicBezTo>
                  <a:pt x="14978" y="1639"/>
                  <a:pt x="-2857" y="110265"/>
                  <a:pt x="386" y="175116"/>
                </a:cubicBezTo>
                <a:cubicBezTo>
                  <a:pt x="3629" y="239967"/>
                  <a:pt x="34433" y="390745"/>
                  <a:pt x="49024" y="389124"/>
                </a:cubicBezTo>
                <a:cubicBezTo>
                  <a:pt x="63615" y="387503"/>
                  <a:pt x="91178" y="228618"/>
                  <a:pt x="87935" y="165388"/>
                </a:cubicBezTo>
                <a:cubicBezTo>
                  <a:pt x="84693" y="102158"/>
                  <a:pt x="44160" y="-1603"/>
                  <a:pt x="29569" y="18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B438AEA-32AD-6440-8EB2-9AB60172B331}"/>
              </a:ext>
            </a:extLst>
          </p:cNvPr>
          <p:cNvSpPr/>
          <p:nvPr/>
        </p:nvSpPr>
        <p:spPr>
          <a:xfrm rot="15818256" flipH="1">
            <a:off x="2621365" y="5734584"/>
            <a:ext cx="94072" cy="218275"/>
          </a:xfrm>
          <a:custGeom>
            <a:avLst/>
            <a:gdLst>
              <a:gd name="connsiteX0" fmla="*/ 6498 w 94072"/>
              <a:gd name="connsiteY0" fmla="*/ 1027 h 218275"/>
              <a:gd name="connsiteX1" fmla="*/ 16226 w 94072"/>
              <a:gd name="connsiteY1" fmla="*/ 137214 h 218275"/>
              <a:gd name="connsiteX2" fmla="*/ 94047 w 94072"/>
              <a:gd name="connsiteY2" fmla="*/ 215036 h 218275"/>
              <a:gd name="connsiteX3" fmla="*/ 6498 w 94072"/>
              <a:gd name="connsiteY3" fmla="*/ 1027 h 21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72" h="218275">
                <a:moveTo>
                  <a:pt x="6498" y="1027"/>
                </a:moveTo>
                <a:cubicBezTo>
                  <a:pt x="-6472" y="-11943"/>
                  <a:pt x="1634" y="101546"/>
                  <a:pt x="16226" y="137214"/>
                </a:cubicBezTo>
                <a:cubicBezTo>
                  <a:pt x="30818" y="172882"/>
                  <a:pt x="92426" y="232870"/>
                  <a:pt x="94047" y="215036"/>
                </a:cubicBezTo>
                <a:cubicBezTo>
                  <a:pt x="95668" y="197202"/>
                  <a:pt x="19468" y="13997"/>
                  <a:pt x="6498" y="1027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E74CE59-A7D2-CB4F-8D48-0B0D2E12D09C}"/>
              </a:ext>
            </a:extLst>
          </p:cNvPr>
          <p:cNvSpPr/>
          <p:nvPr/>
        </p:nvSpPr>
        <p:spPr>
          <a:xfrm rot="16792329" flipH="1">
            <a:off x="2259199" y="6151589"/>
            <a:ext cx="74802" cy="228010"/>
          </a:xfrm>
          <a:custGeom>
            <a:avLst/>
            <a:gdLst>
              <a:gd name="connsiteX0" fmla="*/ 19455 w 80155"/>
              <a:gd name="connsiteY0" fmla="*/ 1031 h 197213"/>
              <a:gd name="connsiteX1" fmla="*/ 0 w 80155"/>
              <a:gd name="connsiteY1" fmla="*/ 137219 h 197213"/>
              <a:gd name="connsiteX2" fmla="*/ 58366 w 80155"/>
              <a:gd name="connsiteY2" fmla="*/ 195584 h 197213"/>
              <a:gd name="connsiteX3" fmla="*/ 77821 w 80155"/>
              <a:gd name="connsiteY3" fmla="*/ 78853 h 197213"/>
              <a:gd name="connsiteX4" fmla="*/ 19455 w 80155"/>
              <a:gd name="connsiteY4" fmla="*/ 1031 h 1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5" h="197213">
                <a:moveTo>
                  <a:pt x="19455" y="1031"/>
                </a:moveTo>
                <a:cubicBezTo>
                  <a:pt x="6485" y="10759"/>
                  <a:pt x="0" y="137219"/>
                  <a:pt x="0" y="137219"/>
                </a:cubicBezTo>
                <a:cubicBezTo>
                  <a:pt x="6485" y="169644"/>
                  <a:pt x="45396" y="205312"/>
                  <a:pt x="58366" y="195584"/>
                </a:cubicBezTo>
                <a:cubicBezTo>
                  <a:pt x="71336" y="185856"/>
                  <a:pt x="85927" y="104793"/>
                  <a:pt x="77821" y="78853"/>
                </a:cubicBezTo>
                <a:cubicBezTo>
                  <a:pt x="69715" y="52913"/>
                  <a:pt x="32425" y="-8697"/>
                  <a:pt x="19455" y="103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2E21B47-3A2D-9545-B93B-EA273C89DA2A}"/>
              </a:ext>
            </a:extLst>
          </p:cNvPr>
          <p:cNvSpPr/>
          <p:nvPr/>
        </p:nvSpPr>
        <p:spPr>
          <a:xfrm rot="16200000" flipH="1">
            <a:off x="2527900" y="6225769"/>
            <a:ext cx="65530" cy="199337"/>
          </a:xfrm>
          <a:custGeom>
            <a:avLst/>
            <a:gdLst>
              <a:gd name="connsiteX0" fmla="*/ 30190 w 65530"/>
              <a:gd name="connsiteY0" fmla="*/ 2131 h 199337"/>
              <a:gd name="connsiteX1" fmla="*/ 851 w 65530"/>
              <a:gd name="connsiteY1" fmla="*/ 99928 h 199337"/>
              <a:gd name="connsiteX2" fmla="*/ 64419 w 65530"/>
              <a:gd name="connsiteY2" fmla="*/ 197725 h 199337"/>
              <a:gd name="connsiteX3" fmla="*/ 30190 w 65530"/>
              <a:gd name="connsiteY3" fmla="*/ 2131 h 19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0" h="199337">
                <a:moveTo>
                  <a:pt x="30190" y="2131"/>
                </a:moveTo>
                <a:cubicBezTo>
                  <a:pt x="19595" y="-14168"/>
                  <a:pt x="-4854" y="67329"/>
                  <a:pt x="851" y="99928"/>
                </a:cubicBezTo>
                <a:cubicBezTo>
                  <a:pt x="6556" y="132527"/>
                  <a:pt x="57084" y="211580"/>
                  <a:pt x="64419" y="197725"/>
                </a:cubicBezTo>
                <a:cubicBezTo>
                  <a:pt x="71754" y="183871"/>
                  <a:pt x="40785" y="18430"/>
                  <a:pt x="30190" y="213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D82F61-D2A4-CD46-8489-79743B648884}"/>
              </a:ext>
            </a:extLst>
          </p:cNvPr>
          <p:cNvSpPr/>
          <p:nvPr/>
        </p:nvSpPr>
        <p:spPr>
          <a:xfrm rot="17238148" flipH="1">
            <a:off x="2997365" y="5877131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D4ACE-9C05-214D-9234-B55169EFDA32}"/>
              </a:ext>
            </a:extLst>
          </p:cNvPr>
          <p:cNvSpPr/>
          <p:nvPr/>
        </p:nvSpPr>
        <p:spPr>
          <a:xfrm rot="17238148" flipH="1">
            <a:off x="3147354" y="5919259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C37C61-227A-8040-967E-419FA3D7B613}"/>
              </a:ext>
            </a:extLst>
          </p:cNvPr>
          <p:cNvSpPr/>
          <p:nvPr/>
        </p:nvSpPr>
        <p:spPr>
          <a:xfrm rot="17238148" flipH="1">
            <a:off x="3295052" y="5965803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9E5F65-B46A-8B43-BF3C-37A0AB24AB2C}"/>
              </a:ext>
            </a:extLst>
          </p:cNvPr>
          <p:cNvSpPr/>
          <p:nvPr/>
        </p:nvSpPr>
        <p:spPr>
          <a:xfrm rot="17238148" flipH="1">
            <a:off x="3445040" y="6016733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AF260E-2F09-0849-B8FE-F8BB6A909F79}"/>
              </a:ext>
            </a:extLst>
          </p:cNvPr>
          <p:cNvSpPr/>
          <p:nvPr/>
        </p:nvSpPr>
        <p:spPr>
          <a:xfrm rot="17238148" flipH="1">
            <a:off x="3588104" y="6059396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936096-99C9-4647-B90E-08554BC1040D}"/>
              </a:ext>
            </a:extLst>
          </p:cNvPr>
          <p:cNvSpPr/>
          <p:nvPr/>
        </p:nvSpPr>
        <p:spPr>
          <a:xfrm rot="17238148" flipH="1">
            <a:off x="3739411" y="6102701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DF26803-D089-1342-A5E3-E1916C1326AA}"/>
              </a:ext>
            </a:extLst>
          </p:cNvPr>
          <p:cNvSpPr/>
          <p:nvPr/>
        </p:nvSpPr>
        <p:spPr>
          <a:xfrm rot="17238148" flipH="1">
            <a:off x="3882138" y="6141395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E44148B0-C8CD-B34F-AF55-CB689B1D3F6F}"/>
              </a:ext>
            </a:extLst>
          </p:cNvPr>
          <p:cNvSpPr/>
          <p:nvPr/>
        </p:nvSpPr>
        <p:spPr>
          <a:xfrm rot="17238148" flipH="1">
            <a:off x="4016881" y="6188022"/>
            <a:ext cx="53756" cy="105147"/>
          </a:xfrm>
          <a:custGeom>
            <a:avLst/>
            <a:gdLst>
              <a:gd name="connsiteX0" fmla="*/ 26878 w 53756"/>
              <a:gd name="connsiteY0" fmla="*/ 0 h 105147"/>
              <a:gd name="connsiteX1" fmla="*/ 53756 w 53756"/>
              <a:gd name="connsiteY1" fmla="*/ 57304 h 105147"/>
              <a:gd name="connsiteX2" fmla="*/ 45884 w 53756"/>
              <a:gd name="connsiteY2" fmla="*/ 97824 h 105147"/>
              <a:gd name="connsiteX3" fmla="*/ 40789 w 53756"/>
              <a:gd name="connsiteY3" fmla="*/ 105147 h 105147"/>
              <a:gd name="connsiteX4" fmla="*/ 7266 w 53756"/>
              <a:gd name="connsiteY4" fmla="*/ 94704 h 105147"/>
              <a:gd name="connsiteX5" fmla="*/ 0 w 53756"/>
              <a:gd name="connsiteY5" fmla="*/ 57304 h 105147"/>
              <a:gd name="connsiteX6" fmla="*/ 26878 w 53756"/>
              <a:gd name="connsiteY6" fmla="*/ 0 h 10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6" h="105147">
                <a:moveTo>
                  <a:pt x="26878" y="0"/>
                </a:moveTo>
                <a:cubicBezTo>
                  <a:pt x="41722" y="0"/>
                  <a:pt x="53756" y="25656"/>
                  <a:pt x="53756" y="57304"/>
                </a:cubicBezTo>
                <a:cubicBezTo>
                  <a:pt x="53756" y="73128"/>
                  <a:pt x="50747" y="87454"/>
                  <a:pt x="45884" y="97824"/>
                </a:cubicBezTo>
                <a:lnTo>
                  <a:pt x="40789" y="105147"/>
                </a:lnTo>
                <a:lnTo>
                  <a:pt x="7266" y="94704"/>
                </a:lnTo>
                <a:lnTo>
                  <a:pt x="0" y="57304"/>
                </a:lnTo>
                <a:cubicBezTo>
                  <a:pt x="0" y="25656"/>
                  <a:pt x="12034" y="0"/>
                  <a:pt x="2687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2CAA4EF-48E7-0242-9B4B-733374E052C3}"/>
              </a:ext>
            </a:extLst>
          </p:cNvPr>
          <p:cNvSpPr/>
          <p:nvPr/>
        </p:nvSpPr>
        <p:spPr>
          <a:xfrm rot="10800000" flipH="1">
            <a:off x="-2779" y="6358982"/>
            <a:ext cx="4181316" cy="635574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D9A5FB-335E-144B-BD16-2742D520162B}"/>
              </a:ext>
            </a:extLst>
          </p:cNvPr>
          <p:cNvSpPr/>
          <p:nvPr/>
        </p:nvSpPr>
        <p:spPr>
          <a:xfrm rot="5400000" flipH="1">
            <a:off x="2745955" y="5503170"/>
            <a:ext cx="2700793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6EF797-DB7E-5147-A14B-847395FEAF15}"/>
              </a:ext>
            </a:extLst>
          </p:cNvPr>
          <p:cNvSpPr txBox="1"/>
          <p:nvPr/>
        </p:nvSpPr>
        <p:spPr>
          <a:xfrm rot="16200000" flipH="1">
            <a:off x="1910680" y="5218689"/>
            <a:ext cx="926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Cartílago</a:t>
            </a:r>
            <a:r>
              <a:rPr lang="en-US" sz="800" b="1" dirty="0"/>
              <a:t> </a:t>
            </a:r>
            <a:r>
              <a:rPr lang="en-US" sz="800" b="1" dirty="0" err="1"/>
              <a:t>Tiroides</a:t>
            </a:r>
            <a:endParaRPr lang="en-US" sz="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798635-2028-1E49-9CD3-F3581949AB8D}"/>
              </a:ext>
            </a:extLst>
          </p:cNvPr>
          <p:cNvSpPr txBox="1"/>
          <p:nvPr/>
        </p:nvSpPr>
        <p:spPr>
          <a:xfrm rot="16200000" flipH="1">
            <a:off x="2235096" y="5234748"/>
            <a:ext cx="873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Cartílago</a:t>
            </a:r>
            <a:r>
              <a:rPr lang="en-US" sz="800" b="1" dirty="0"/>
              <a:t> </a:t>
            </a:r>
            <a:r>
              <a:rPr lang="en-US" sz="800" b="1" dirty="0" err="1"/>
              <a:t>Cricoides</a:t>
            </a:r>
            <a:endParaRPr lang="en-US" sz="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1A3C1E-E56C-304A-817F-B081C0D8A8A4}"/>
              </a:ext>
            </a:extLst>
          </p:cNvPr>
          <p:cNvSpPr txBox="1"/>
          <p:nvPr/>
        </p:nvSpPr>
        <p:spPr>
          <a:xfrm rot="16200000" flipH="1">
            <a:off x="1548287" y="5229283"/>
            <a:ext cx="926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Hueso</a:t>
            </a:r>
            <a:r>
              <a:rPr lang="en-US" sz="800" b="1" dirty="0"/>
              <a:t>  </a:t>
            </a:r>
            <a:r>
              <a:rPr lang="en-US" sz="800" b="1" dirty="0" err="1"/>
              <a:t>Hioide</a:t>
            </a:r>
            <a:endParaRPr lang="en-US" sz="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90C634-CB27-C74B-95E4-5D3576FBD317}"/>
              </a:ext>
            </a:extLst>
          </p:cNvPr>
          <p:cNvGrpSpPr/>
          <p:nvPr/>
        </p:nvGrpSpPr>
        <p:grpSpPr>
          <a:xfrm>
            <a:off x="763700" y="3971833"/>
            <a:ext cx="1947227" cy="2327009"/>
            <a:chOff x="763700" y="3971833"/>
            <a:chExt cx="1947227" cy="232700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3D7713-F128-894C-AD85-E286541B5C09}"/>
                </a:ext>
              </a:extLst>
            </p:cNvPr>
            <p:cNvSpPr/>
            <p:nvPr/>
          </p:nvSpPr>
          <p:spPr>
            <a:xfrm rot="16200000" flipH="1">
              <a:off x="2254784" y="5802265"/>
              <a:ext cx="389682" cy="4241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B898B5-497E-D844-8E47-BD62903A624D}"/>
                </a:ext>
              </a:extLst>
            </p:cNvPr>
            <p:cNvSpPr/>
            <p:nvPr/>
          </p:nvSpPr>
          <p:spPr>
            <a:xfrm>
              <a:off x="763700" y="3971833"/>
              <a:ext cx="1947227" cy="2327009"/>
            </a:xfrm>
            <a:custGeom>
              <a:avLst/>
              <a:gdLst>
                <a:gd name="connsiteX0" fmla="*/ 150700 w 1947227"/>
                <a:gd name="connsiteY0" fmla="*/ 0 h 2327009"/>
                <a:gd name="connsiteX1" fmla="*/ 129185 w 1947227"/>
                <a:gd name="connsiteY1" fmla="*/ 968188 h 2327009"/>
                <a:gd name="connsiteX2" fmla="*/ 93 w 1947227"/>
                <a:gd name="connsiteY2" fmla="*/ 1516828 h 2327009"/>
                <a:gd name="connsiteX3" fmla="*/ 118427 w 1947227"/>
                <a:gd name="connsiteY3" fmla="*/ 2054711 h 2327009"/>
                <a:gd name="connsiteX4" fmla="*/ 581006 w 1947227"/>
                <a:gd name="connsiteY4" fmla="*/ 2323652 h 2327009"/>
                <a:gd name="connsiteX5" fmla="*/ 1237222 w 1947227"/>
                <a:gd name="connsiteY5" fmla="*/ 2194560 h 2327009"/>
                <a:gd name="connsiteX6" fmla="*/ 1689044 w 1947227"/>
                <a:gd name="connsiteY6" fmla="*/ 2033195 h 2327009"/>
                <a:gd name="connsiteX7" fmla="*/ 1947227 w 1947227"/>
                <a:gd name="connsiteY7" fmla="*/ 2086984 h 23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7227" h="2327009">
                  <a:moveTo>
                    <a:pt x="150700" y="0"/>
                  </a:moveTo>
                  <a:cubicBezTo>
                    <a:pt x="152493" y="357691"/>
                    <a:pt x="154286" y="715383"/>
                    <a:pt x="129185" y="968188"/>
                  </a:cubicBezTo>
                  <a:cubicBezTo>
                    <a:pt x="104084" y="1220993"/>
                    <a:pt x="1886" y="1335741"/>
                    <a:pt x="93" y="1516828"/>
                  </a:cubicBezTo>
                  <a:cubicBezTo>
                    <a:pt x="-1700" y="1697915"/>
                    <a:pt x="21608" y="1920240"/>
                    <a:pt x="118427" y="2054711"/>
                  </a:cubicBezTo>
                  <a:cubicBezTo>
                    <a:pt x="215246" y="2189182"/>
                    <a:pt x="394540" y="2300344"/>
                    <a:pt x="581006" y="2323652"/>
                  </a:cubicBezTo>
                  <a:cubicBezTo>
                    <a:pt x="767472" y="2346960"/>
                    <a:pt x="1052549" y="2242969"/>
                    <a:pt x="1237222" y="2194560"/>
                  </a:cubicBezTo>
                  <a:cubicBezTo>
                    <a:pt x="1421895" y="2146151"/>
                    <a:pt x="1570710" y="2051124"/>
                    <a:pt x="1689044" y="2033195"/>
                  </a:cubicBezTo>
                  <a:cubicBezTo>
                    <a:pt x="1807378" y="2015266"/>
                    <a:pt x="1877302" y="2051125"/>
                    <a:pt x="1947227" y="2086984"/>
                  </a:cubicBezTo>
                </a:path>
              </a:pathLst>
            </a:custGeom>
            <a:noFill/>
            <a:ln w="177800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BF782E6D-B7D5-0C47-BE7C-10EEE55E117C}"/>
              </a:ext>
            </a:extLst>
          </p:cNvPr>
          <p:cNvSpPr/>
          <p:nvPr/>
        </p:nvSpPr>
        <p:spPr>
          <a:xfrm>
            <a:off x="758920" y="3972490"/>
            <a:ext cx="1947227" cy="2327009"/>
          </a:xfrm>
          <a:custGeom>
            <a:avLst/>
            <a:gdLst>
              <a:gd name="connsiteX0" fmla="*/ 150700 w 1947227"/>
              <a:gd name="connsiteY0" fmla="*/ 0 h 2327009"/>
              <a:gd name="connsiteX1" fmla="*/ 129185 w 1947227"/>
              <a:gd name="connsiteY1" fmla="*/ 968188 h 2327009"/>
              <a:gd name="connsiteX2" fmla="*/ 93 w 1947227"/>
              <a:gd name="connsiteY2" fmla="*/ 1516828 h 2327009"/>
              <a:gd name="connsiteX3" fmla="*/ 118427 w 1947227"/>
              <a:gd name="connsiteY3" fmla="*/ 2054711 h 2327009"/>
              <a:gd name="connsiteX4" fmla="*/ 581006 w 1947227"/>
              <a:gd name="connsiteY4" fmla="*/ 2323652 h 2327009"/>
              <a:gd name="connsiteX5" fmla="*/ 1237222 w 1947227"/>
              <a:gd name="connsiteY5" fmla="*/ 2194560 h 2327009"/>
              <a:gd name="connsiteX6" fmla="*/ 1689044 w 1947227"/>
              <a:gd name="connsiteY6" fmla="*/ 2033195 h 2327009"/>
              <a:gd name="connsiteX7" fmla="*/ 1947227 w 1947227"/>
              <a:gd name="connsiteY7" fmla="*/ 2086984 h 23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7227" h="2327009">
                <a:moveTo>
                  <a:pt x="150700" y="0"/>
                </a:moveTo>
                <a:cubicBezTo>
                  <a:pt x="152493" y="357691"/>
                  <a:pt x="154286" y="715383"/>
                  <a:pt x="129185" y="968188"/>
                </a:cubicBezTo>
                <a:cubicBezTo>
                  <a:pt x="104084" y="1220993"/>
                  <a:pt x="1886" y="1335741"/>
                  <a:pt x="93" y="1516828"/>
                </a:cubicBezTo>
                <a:cubicBezTo>
                  <a:pt x="-1700" y="1697915"/>
                  <a:pt x="21608" y="1920240"/>
                  <a:pt x="118427" y="2054711"/>
                </a:cubicBezTo>
                <a:cubicBezTo>
                  <a:pt x="215246" y="2189182"/>
                  <a:pt x="394540" y="2300344"/>
                  <a:pt x="581006" y="2323652"/>
                </a:cubicBezTo>
                <a:cubicBezTo>
                  <a:pt x="767472" y="2346960"/>
                  <a:pt x="1052549" y="2242969"/>
                  <a:pt x="1237222" y="2194560"/>
                </a:cubicBezTo>
                <a:cubicBezTo>
                  <a:pt x="1421895" y="2146151"/>
                  <a:pt x="1570710" y="2051124"/>
                  <a:pt x="1689044" y="2033195"/>
                </a:cubicBezTo>
                <a:cubicBezTo>
                  <a:pt x="1807378" y="2015266"/>
                  <a:pt x="1877302" y="2051125"/>
                  <a:pt x="1947227" y="2086984"/>
                </a:cubicBezTo>
              </a:path>
            </a:pathLst>
          </a:custGeom>
          <a:noFill/>
          <a:ln w="114300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5EB7BFB-EB8B-B14A-8632-A9E63869A7AB}"/>
              </a:ext>
            </a:extLst>
          </p:cNvPr>
          <p:cNvSpPr/>
          <p:nvPr/>
        </p:nvSpPr>
        <p:spPr>
          <a:xfrm rot="17238148" flipH="1">
            <a:off x="2855896" y="5829122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DD915BF-87DD-3D47-B1EA-429EB57CF24C}"/>
              </a:ext>
            </a:extLst>
          </p:cNvPr>
          <p:cNvSpPr/>
          <p:nvPr/>
        </p:nvSpPr>
        <p:spPr>
          <a:xfrm>
            <a:off x="752108" y="3765469"/>
            <a:ext cx="2013394" cy="2539098"/>
          </a:xfrm>
          <a:custGeom>
            <a:avLst/>
            <a:gdLst>
              <a:gd name="connsiteX0" fmla="*/ 123263 w 2013394"/>
              <a:gd name="connsiteY0" fmla="*/ 0 h 2539098"/>
              <a:gd name="connsiteX1" fmla="*/ 167868 w 2013394"/>
              <a:gd name="connsiteY1" fmla="*/ 485078 h 2539098"/>
              <a:gd name="connsiteX2" fmla="*/ 145565 w 2013394"/>
              <a:gd name="connsiteY2" fmla="*/ 1131849 h 2539098"/>
              <a:gd name="connsiteX3" fmla="*/ 67507 w 2013394"/>
              <a:gd name="connsiteY3" fmla="*/ 1455234 h 2539098"/>
              <a:gd name="connsiteX4" fmla="*/ 599 w 2013394"/>
              <a:gd name="connsiteY4" fmla="*/ 1711712 h 2539098"/>
              <a:gd name="connsiteX5" fmla="*/ 39629 w 2013394"/>
              <a:gd name="connsiteY5" fmla="*/ 2023946 h 2539098"/>
              <a:gd name="connsiteX6" fmla="*/ 123263 w 2013394"/>
              <a:gd name="connsiteY6" fmla="*/ 2274849 h 2539098"/>
              <a:gd name="connsiteX7" fmla="*/ 329560 w 2013394"/>
              <a:gd name="connsiteY7" fmla="*/ 2458844 h 2539098"/>
              <a:gd name="connsiteX8" fmla="*/ 541433 w 2013394"/>
              <a:gd name="connsiteY8" fmla="*/ 2531327 h 2539098"/>
              <a:gd name="connsiteX9" fmla="*/ 864819 w 2013394"/>
              <a:gd name="connsiteY9" fmla="*/ 2525751 h 2539098"/>
              <a:gd name="connsiteX10" fmla="*/ 1149175 w 2013394"/>
              <a:gd name="connsiteY10" fmla="*/ 2430966 h 2539098"/>
              <a:gd name="connsiteX11" fmla="*/ 1416804 w 2013394"/>
              <a:gd name="connsiteY11" fmla="*/ 2347332 h 2539098"/>
              <a:gd name="connsiteX12" fmla="*/ 1645404 w 2013394"/>
              <a:gd name="connsiteY12" fmla="*/ 2241395 h 2539098"/>
              <a:gd name="connsiteX13" fmla="*/ 1795946 w 2013394"/>
              <a:gd name="connsiteY13" fmla="*/ 2235819 h 2539098"/>
              <a:gd name="connsiteX14" fmla="*/ 1913033 w 2013394"/>
              <a:gd name="connsiteY14" fmla="*/ 2258122 h 2539098"/>
              <a:gd name="connsiteX15" fmla="*/ 2013394 w 2013394"/>
              <a:gd name="connsiteY15" fmla="*/ 2308302 h 253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3394" h="2539098">
                <a:moveTo>
                  <a:pt x="123263" y="0"/>
                </a:moveTo>
                <a:cubicBezTo>
                  <a:pt x="143707" y="148218"/>
                  <a:pt x="164151" y="296437"/>
                  <a:pt x="167868" y="485078"/>
                </a:cubicBezTo>
                <a:cubicBezTo>
                  <a:pt x="171585" y="673719"/>
                  <a:pt x="162292" y="970156"/>
                  <a:pt x="145565" y="1131849"/>
                </a:cubicBezTo>
                <a:cubicBezTo>
                  <a:pt x="128838" y="1293542"/>
                  <a:pt x="91668" y="1358590"/>
                  <a:pt x="67507" y="1455234"/>
                </a:cubicBezTo>
                <a:cubicBezTo>
                  <a:pt x="43346" y="1551878"/>
                  <a:pt x="5245" y="1616927"/>
                  <a:pt x="599" y="1711712"/>
                </a:cubicBezTo>
                <a:cubicBezTo>
                  <a:pt x="-4047" y="1806497"/>
                  <a:pt x="19185" y="1930090"/>
                  <a:pt x="39629" y="2023946"/>
                </a:cubicBezTo>
                <a:cubicBezTo>
                  <a:pt x="60073" y="2117802"/>
                  <a:pt x="74941" y="2202366"/>
                  <a:pt x="123263" y="2274849"/>
                </a:cubicBezTo>
                <a:cubicBezTo>
                  <a:pt x="171585" y="2347332"/>
                  <a:pt x="259865" y="2416098"/>
                  <a:pt x="329560" y="2458844"/>
                </a:cubicBezTo>
                <a:cubicBezTo>
                  <a:pt x="399255" y="2501590"/>
                  <a:pt x="452223" y="2520176"/>
                  <a:pt x="541433" y="2531327"/>
                </a:cubicBezTo>
                <a:cubicBezTo>
                  <a:pt x="630643" y="2542478"/>
                  <a:pt x="763529" y="2542478"/>
                  <a:pt x="864819" y="2525751"/>
                </a:cubicBezTo>
                <a:cubicBezTo>
                  <a:pt x="966109" y="2509024"/>
                  <a:pt x="1057178" y="2460703"/>
                  <a:pt x="1149175" y="2430966"/>
                </a:cubicBezTo>
                <a:cubicBezTo>
                  <a:pt x="1241173" y="2401230"/>
                  <a:pt x="1334099" y="2378927"/>
                  <a:pt x="1416804" y="2347332"/>
                </a:cubicBezTo>
                <a:cubicBezTo>
                  <a:pt x="1499509" y="2315737"/>
                  <a:pt x="1582214" y="2259980"/>
                  <a:pt x="1645404" y="2241395"/>
                </a:cubicBezTo>
                <a:cubicBezTo>
                  <a:pt x="1708594" y="2222810"/>
                  <a:pt x="1751341" y="2233031"/>
                  <a:pt x="1795946" y="2235819"/>
                </a:cubicBezTo>
                <a:cubicBezTo>
                  <a:pt x="1840551" y="2238607"/>
                  <a:pt x="1876792" y="2246041"/>
                  <a:pt x="1913033" y="2258122"/>
                </a:cubicBezTo>
                <a:cubicBezTo>
                  <a:pt x="1949274" y="2270203"/>
                  <a:pt x="1981334" y="2289252"/>
                  <a:pt x="2013394" y="2308302"/>
                </a:cubicBezTo>
              </a:path>
            </a:pathLst>
          </a:cu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FB4E083-F93F-2D44-B56B-CCEADDF7D3F2}"/>
              </a:ext>
            </a:extLst>
          </p:cNvPr>
          <p:cNvSpPr/>
          <p:nvPr/>
        </p:nvSpPr>
        <p:spPr>
          <a:xfrm rot="16200000" flipH="1">
            <a:off x="-1351799" y="5392776"/>
            <a:ext cx="2823114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18BE231-9754-A34A-B3DA-2338F0F5DCF0}"/>
              </a:ext>
            </a:extLst>
          </p:cNvPr>
          <p:cNvSpPr/>
          <p:nvPr/>
        </p:nvSpPr>
        <p:spPr>
          <a:xfrm>
            <a:off x="1014614" y="3343791"/>
            <a:ext cx="1225973" cy="7848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900" b="1" dirty="0">
                <a:latin typeface="Corbel"/>
              </a:rPr>
              <a:t>El </a:t>
            </a:r>
            <a:r>
              <a:rPr lang="en-US" sz="900" b="1" dirty="0" err="1">
                <a:latin typeface="Corbel"/>
              </a:rPr>
              <a:t>broncoscopio</a:t>
            </a:r>
            <a:r>
              <a:rPr lang="en-US" sz="900" dirty="0">
                <a:latin typeface="Corbel"/>
              </a:rPr>
              <a:t> se </a:t>
            </a:r>
            <a:r>
              <a:rPr lang="en-US" sz="900" dirty="0" err="1">
                <a:latin typeface="Corbel"/>
              </a:rPr>
              <a:t>inserta</a:t>
            </a:r>
            <a:r>
              <a:rPr lang="en-US" sz="900" dirty="0">
                <a:latin typeface="Corbel"/>
              </a:rPr>
              <a:t> </a:t>
            </a:r>
            <a:r>
              <a:rPr lang="en-US" sz="900" dirty="0" err="1">
                <a:latin typeface="Corbel"/>
              </a:rPr>
              <a:t>en</a:t>
            </a:r>
            <a:r>
              <a:rPr lang="en-US" sz="900" dirty="0">
                <a:latin typeface="Corbel"/>
              </a:rPr>
              <a:t> el </a:t>
            </a:r>
            <a:r>
              <a:rPr lang="en-US" sz="900" dirty="0" err="1">
                <a:latin typeface="Corbel"/>
              </a:rPr>
              <a:t>tubo</a:t>
            </a:r>
            <a:r>
              <a:rPr lang="en-US" sz="900" dirty="0">
                <a:latin typeface="Corbel"/>
              </a:rPr>
              <a:t> </a:t>
            </a:r>
            <a:r>
              <a:rPr lang="en-US" sz="900" dirty="0" err="1">
                <a:latin typeface="Corbel"/>
              </a:rPr>
              <a:t>endotraqueal</a:t>
            </a:r>
            <a:r>
              <a:rPr lang="en-US" sz="900" dirty="0">
                <a:latin typeface="Corbel"/>
              </a:rPr>
              <a:t> para </a:t>
            </a:r>
            <a:r>
              <a:rPr lang="en-US" sz="900" dirty="0" err="1">
                <a:latin typeface="Corbel"/>
              </a:rPr>
              <a:t>visualizar</a:t>
            </a:r>
            <a:r>
              <a:rPr lang="en-US" sz="900" dirty="0">
                <a:latin typeface="Corbel"/>
              </a:rPr>
              <a:t> la </a:t>
            </a:r>
            <a:r>
              <a:rPr lang="en-US" sz="900" dirty="0" err="1">
                <a:latin typeface="Corbel"/>
              </a:rPr>
              <a:t>inserció</a:t>
            </a:r>
            <a:r>
              <a:rPr lang="es-ES_tradnl" sz="900" dirty="0">
                <a:latin typeface="Corbel"/>
              </a:rPr>
              <a:t>n</a:t>
            </a:r>
            <a:r>
              <a:rPr lang="en-US" sz="900" dirty="0">
                <a:latin typeface="Corbel"/>
              </a:rPr>
              <a:t> de </a:t>
            </a:r>
            <a:r>
              <a:rPr lang="en-US" sz="900" dirty="0" err="1">
                <a:latin typeface="Corbel"/>
              </a:rPr>
              <a:t>aguja</a:t>
            </a:r>
            <a:r>
              <a:rPr lang="en-US" sz="900" dirty="0">
                <a:latin typeface="Corbel"/>
              </a:rPr>
              <a:t> y </a:t>
            </a:r>
            <a:r>
              <a:rPr lang="en-US" sz="900" dirty="0" err="1">
                <a:latin typeface="Corbel"/>
              </a:rPr>
              <a:t>guía</a:t>
            </a:r>
            <a:endParaRPr lang="en-US" sz="900" dirty="0">
              <a:latin typeface="Corbel"/>
              <a:cs typeface="Futura Medium" panose="020B0602020204020303" pitchFamily="34" charset="-79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DFDEE211-AA33-7149-A18C-11657CC16AD9}"/>
              </a:ext>
            </a:extLst>
          </p:cNvPr>
          <p:cNvSpPr/>
          <p:nvPr/>
        </p:nvSpPr>
        <p:spPr>
          <a:xfrm rot="8292617" flipH="1">
            <a:off x="1056016" y="3150467"/>
            <a:ext cx="158327" cy="2938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3334DCF-4AC5-7B43-8200-1FFF6962D69C}"/>
              </a:ext>
            </a:extLst>
          </p:cNvPr>
          <p:cNvSpPr/>
          <p:nvPr/>
        </p:nvSpPr>
        <p:spPr>
          <a:xfrm>
            <a:off x="3428721" y="4151720"/>
            <a:ext cx="1046434" cy="10618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900" dirty="0">
                <a:latin typeface="Corbel"/>
              </a:rPr>
              <a:t>Después</a:t>
            </a:r>
            <a:r>
              <a:rPr lang="en-US" sz="900" dirty="0">
                <a:latin typeface="Corbel"/>
              </a:rPr>
              <a:t> de la </a:t>
            </a:r>
            <a:r>
              <a:rPr lang="en-US" sz="900" dirty="0" err="1">
                <a:latin typeface="Corbel"/>
              </a:rPr>
              <a:t>incisión</a:t>
            </a:r>
            <a:r>
              <a:rPr lang="en-US" sz="900" dirty="0">
                <a:latin typeface="Corbel"/>
              </a:rPr>
              <a:t> </a:t>
            </a:r>
            <a:r>
              <a:rPr lang="en-US" sz="900" dirty="0" err="1">
                <a:latin typeface="Corbel"/>
              </a:rPr>
              <a:t>en</a:t>
            </a:r>
            <a:r>
              <a:rPr lang="en-US" sz="900" dirty="0">
                <a:latin typeface="Corbel"/>
              </a:rPr>
              <a:t> la </a:t>
            </a:r>
            <a:r>
              <a:rPr lang="en-US" sz="900" dirty="0" err="1">
                <a:latin typeface="Corbel"/>
              </a:rPr>
              <a:t>línea</a:t>
            </a:r>
            <a:r>
              <a:rPr lang="en-US" sz="900" dirty="0">
                <a:latin typeface="Corbel"/>
              </a:rPr>
              <a:t> media, la </a:t>
            </a:r>
            <a:r>
              <a:rPr lang="en-US" sz="900" dirty="0" err="1">
                <a:latin typeface="Corbel"/>
              </a:rPr>
              <a:t>aguja</a:t>
            </a:r>
            <a:r>
              <a:rPr lang="en-US" sz="900" dirty="0">
                <a:latin typeface="Corbel"/>
              </a:rPr>
              <a:t> se </a:t>
            </a:r>
            <a:r>
              <a:rPr lang="en-US" sz="900" dirty="0" err="1">
                <a:latin typeface="Corbel"/>
              </a:rPr>
              <a:t>inserta</a:t>
            </a:r>
            <a:r>
              <a:rPr lang="en-US" sz="900" dirty="0">
                <a:latin typeface="Corbel"/>
              </a:rPr>
              <a:t> </a:t>
            </a:r>
            <a:r>
              <a:rPr lang="en-US" sz="900" dirty="0" err="1">
                <a:latin typeface="Corbel"/>
              </a:rPr>
              <a:t>en</a:t>
            </a:r>
            <a:r>
              <a:rPr lang="en-US" sz="900" dirty="0">
                <a:latin typeface="Corbel"/>
              </a:rPr>
              <a:t> el </a:t>
            </a:r>
            <a:r>
              <a:rPr lang="en-US" sz="900" dirty="0" err="1">
                <a:latin typeface="Corbel"/>
              </a:rPr>
              <a:t>espacio</a:t>
            </a:r>
            <a:r>
              <a:rPr lang="en-US" sz="900" dirty="0">
                <a:latin typeface="Corbel"/>
              </a:rPr>
              <a:t> </a:t>
            </a:r>
            <a:r>
              <a:rPr lang="en-US" sz="900" dirty="0" err="1">
                <a:latin typeface="Corbel"/>
              </a:rPr>
              <a:t>traqueal</a:t>
            </a:r>
            <a:r>
              <a:rPr lang="en-US" sz="900" dirty="0">
                <a:latin typeface="Corbel"/>
              </a:rPr>
              <a:t> y la </a:t>
            </a:r>
            <a:r>
              <a:rPr lang="en-US" sz="900" dirty="0" err="1">
                <a:latin typeface="Corbel"/>
              </a:rPr>
              <a:t>guía</a:t>
            </a:r>
            <a:r>
              <a:rPr lang="en-US" sz="900" dirty="0">
                <a:latin typeface="Corbel"/>
              </a:rPr>
              <a:t> se introduce</a:t>
            </a:r>
            <a:endParaRPr lang="en-US" sz="900" dirty="0">
              <a:latin typeface="Corbel"/>
              <a:cs typeface="Futura Medium" panose="020B0602020204020303" pitchFamily="34" charset="-79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CCF6005-4714-4248-AD05-82E8E37D4B74}"/>
              </a:ext>
            </a:extLst>
          </p:cNvPr>
          <p:cNvSpPr txBox="1"/>
          <p:nvPr/>
        </p:nvSpPr>
        <p:spPr>
          <a:xfrm rot="16200000" flipH="1">
            <a:off x="3192401" y="5615603"/>
            <a:ext cx="873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Anillos</a:t>
            </a:r>
            <a:r>
              <a:rPr lang="en-US" sz="800" b="1" dirty="0"/>
              <a:t> </a:t>
            </a:r>
            <a:r>
              <a:rPr lang="en-US" sz="800" b="1" dirty="0" err="1"/>
              <a:t>Traquales</a:t>
            </a:r>
            <a:endParaRPr lang="en-US" sz="800" dirty="0"/>
          </a:p>
        </p:txBody>
      </p:sp>
      <p:sp>
        <p:nvSpPr>
          <p:cNvPr id="64" name="Trapezoid 63">
            <a:extLst>
              <a:ext uri="{FF2B5EF4-FFF2-40B4-BE49-F238E27FC236}">
                <a16:creationId xmlns:a16="http://schemas.microsoft.com/office/drawing/2014/main" id="{DC3E93EB-F556-6441-B268-995B5119E57A}"/>
              </a:ext>
            </a:extLst>
          </p:cNvPr>
          <p:cNvSpPr/>
          <p:nvPr/>
        </p:nvSpPr>
        <p:spPr>
          <a:xfrm rot="10570949">
            <a:off x="2899723" y="5578483"/>
            <a:ext cx="327005" cy="45719"/>
          </a:xfrm>
          <a:prstGeom prst="trapezoid">
            <a:avLst>
              <a:gd name="adj" fmla="val 7133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>
            <a:extLst>
              <a:ext uri="{FF2B5EF4-FFF2-40B4-BE49-F238E27FC236}">
                <a16:creationId xmlns:a16="http://schemas.microsoft.com/office/drawing/2014/main" id="{13D87FFE-F922-584E-8E09-10CA49B48BE6}"/>
              </a:ext>
            </a:extLst>
          </p:cNvPr>
          <p:cNvSpPr/>
          <p:nvPr/>
        </p:nvSpPr>
        <p:spPr>
          <a:xfrm rot="10570949">
            <a:off x="2929949" y="5565173"/>
            <a:ext cx="272602" cy="45719"/>
          </a:xfrm>
          <a:prstGeom prst="trapezoid">
            <a:avLst>
              <a:gd name="adj" fmla="val 71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109454CD-8F23-7345-8184-B15A3CFF426E}"/>
              </a:ext>
            </a:extLst>
          </p:cNvPr>
          <p:cNvSpPr/>
          <p:nvPr/>
        </p:nvSpPr>
        <p:spPr>
          <a:xfrm rot="21297258">
            <a:off x="3054609" y="5226205"/>
            <a:ext cx="36576" cy="876801"/>
          </a:xfrm>
          <a:custGeom>
            <a:avLst/>
            <a:gdLst>
              <a:gd name="connsiteX0" fmla="*/ 0 w 45719"/>
              <a:gd name="connsiteY0" fmla="*/ 0 h 1219592"/>
              <a:gd name="connsiteX1" fmla="*/ 45719 w 45719"/>
              <a:gd name="connsiteY1" fmla="*/ 0 h 1219592"/>
              <a:gd name="connsiteX2" fmla="*/ 45719 w 45719"/>
              <a:gd name="connsiteY2" fmla="*/ 1173873 h 1219592"/>
              <a:gd name="connsiteX3" fmla="*/ 0 w 45719"/>
              <a:gd name="connsiteY3" fmla="*/ 1219592 h 121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1219592">
                <a:moveTo>
                  <a:pt x="0" y="0"/>
                </a:moveTo>
                <a:lnTo>
                  <a:pt x="45719" y="0"/>
                </a:lnTo>
                <a:lnTo>
                  <a:pt x="45719" y="1173873"/>
                </a:lnTo>
                <a:lnTo>
                  <a:pt x="0" y="12195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6B3B6C-B6DD-D549-8CB9-AFE579BD79F0}"/>
              </a:ext>
            </a:extLst>
          </p:cNvPr>
          <p:cNvGrpSpPr/>
          <p:nvPr/>
        </p:nvGrpSpPr>
        <p:grpSpPr>
          <a:xfrm>
            <a:off x="2176644" y="4059722"/>
            <a:ext cx="1243215" cy="2233708"/>
            <a:chOff x="2176644" y="3896097"/>
            <a:chExt cx="1243215" cy="2233708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CE20A6-57A5-034F-8DC9-588CB476773F}"/>
                </a:ext>
              </a:extLst>
            </p:cNvPr>
            <p:cNvSpPr/>
            <p:nvPr/>
          </p:nvSpPr>
          <p:spPr>
            <a:xfrm>
              <a:off x="2959164" y="4287112"/>
              <a:ext cx="460695" cy="1842693"/>
            </a:xfrm>
            <a:custGeom>
              <a:avLst/>
              <a:gdLst>
                <a:gd name="connsiteX0" fmla="*/ 0 w 460695"/>
                <a:gd name="connsiteY0" fmla="*/ 0 h 1842693"/>
                <a:gd name="connsiteX1" fmla="*/ 73519 w 460695"/>
                <a:gd name="connsiteY1" fmla="*/ 716816 h 1842693"/>
                <a:gd name="connsiteX2" fmla="*/ 142444 w 460695"/>
                <a:gd name="connsiteY2" fmla="*/ 1539316 h 1842693"/>
                <a:gd name="connsiteX3" fmla="*/ 170014 w 460695"/>
                <a:gd name="connsiteY3" fmla="*/ 1700140 h 1842693"/>
                <a:gd name="connsiteX4" fmla="*/ 261913 w 460695"/>
                <a:gd name="connsiteY4" fmla="*/ 1782850 h 1842693"/>
                <a:gd name="connsiteX5" fmla="*/ 408953 w 460695"/>
                <a:gd name="connsiteY5" fmla="*/ 1842584 h 1842693"/>
                <a:gd name="connsiteX6" fmla="*/ 459497 w 460695"/>
                <a:gd name="connsiteY6" fmla="*/ 1796635 h 1842693"/>
                <a:gd name="connsiteX7" fmla="*/ 441117 w 460695"/>
                <a:gd name="connsiteY7" fmla="*/ 1759875 h 1842693"/>
                <a:gd name="connsiteX8" fmla="*/ 399763 w 460695"/>
                <a:gd name="connsiteY8" fmla="*/ 1750685 h 184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695" h="1842693">
                  <a:moveTo>
                    <a:pt x="0" y="0"/>
                  </a:moveTo>
                  <a:cubicBezTo>
                    <a:pt x="24889" y="230131"/>
                    <a:pt x="49778" y="460263"/>
                    <a:pt x="73519" y="716816"/>
                  </a:cubicBezTo>
                  <a:cubicBezTo>
                    <a:pt x="97260" y="973369"/>
                    <a:pt x="126362" y="1375429"/>
                    <a:pt x="142444" y="1539316"/>
                  </a:cubicBezTo>
                  <a:cubicBezTo>
                    <a:pt x="158527" y="1703203"/>
                    <a:pt x="150103" y="1659551"/>
                    <a:pt x="170014" y="1700140"/>
                  </a:cubicBezTo>
                  <a:cubicBezTo>
                    <a:pt x="189925" y="1740729"/>
                    <a:pt x="222090" y="1759109"/>
                    <a:pt x="261913" y="1782850"/>
                  </a:cubicBezTo>
                  <a:cubicBezTo>
                    <a:pt x="301736" y="1806591"/>
                    <a:pt x="376022" y="1840287"/>
                    <a:pt x="408953" y="1842584"/>
                  </a:cubicBezTo>
                  <a:cubicBezTo>
                    <a:pt x="441884" y="1844881"/>
                    <a:pt x="454136" y="1810420"/>
                    <a:pt x="459497" y="1796635"/>
                  </a:cubicBezTo>
                  <a:cubicBezTo>
                    <a:pt x="464858" y="1782850"/>
                    <a:pt x="451073" y="1767533"/>
                    <a:pt x="441117" y="1759875"/>
                  </a:cubicBezTo>
                  <a:cubicBezTo>
                    <a:pt x="431161" y="1752217"/>
                    <a:pt x="415462" y="1751451"/>
                    <a:pt x="399763" y="175068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36186E7-CC9E-AD43-838C-4583D13C2CB3}"/>
                </a:ext>
              </a:extLst>
            </p:cNvPr>
            <p:cNvSpPr/>
            <p:nvPr/>
          </p:nvSpPr>
          <p:spPr>
            <a:xfrm>
              <a:off x="2176644" y="3896097"/>
              <a:ext cx="780016" cy="780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1CB35EC-350C-F942-A479-20A817CA7412}"/>
              </a:ext>
            </a:extLst>
          </p:cNvPr>
          <p:cNvSpPr/>
          <p:nvPr/>
        </p:nvSpPr>
        <p:spPr>
          <a:xfrm>
            <a:off x="-42671" y="-73210"/>
            <a:ext cx="535217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cap="small" dirty="0">
                <a:latin typeface="Corbel" panose="020B0503020204020204" pitchFamily="34" charset="0"/>
              </a:rPr>
              <a:t>TRAQUEOSTOMIA PERCUTANEA POR </a:t>
            </a:r>
            <a:r>
              <a:rPr lang="en-US" b="1" cap="small" dirty="0" err="1">
                <a:latin typeface="Corbel" panose="020B0503020204020204" pitchFamily="34" charset="0"/>
              </a:rPr>
              <a:t>D</a:t>
            </a:r>
            <a:r>
              <a:rPr lang="en-US" sz="2100" b="1" cap="small" dirty="0" err="1">
                <a:latin typeface="Corbel" panose="020B0503020204020204" pitchFamily="34" charset="0"/>
              </a:rPr>
              <a:t>ilataci</a:t>
            </a:r>
            <a:r>
              <a:rPr lang="en-US" b="1" cap="small" dirty="0" err="1">
                <a:latin typeface="Corbel" panose="020B0503020204020204" pitchFamily="34" charset="0"/>
              </a:rPr>
              <a:t>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7E3A5-F8D6-6D4B-80F1-59D6260B89BB}"/>
              </a:ext>
            </a:extLst>
          </p:cNvPr>
          <p:cNvGrpSpPr/>
          <p:nvPr/>
        </p:nvGrpSpPr>
        <p:grpSpPr>
          <a:xfrm>
            <a:off x="772189" y="3875350"/>
            <a:ext cx="299469" cy="279952"/>
            <a:chOff x="772189" y="3875350"/>
            <a:chExt cx="299469" cy="279952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3AE31BD-9EDB-1049-B881-C2FCFFBA647D}"/>
                </a:ext>
              </a:extLst>
            </p:cNvPr>
            <p:cNvSpPr/>
            <p:nvPr/>
          </p:nvSpPr>
          <p:spPr>
            <a:xfrm rot="5400000">
              <a:off x="785609" y="3918851"/>
              <a:ext cx="256266" cy="1692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9627B14-6B2E-4447-A579-B1D5286A6C2B}"/>
                </a:ext>
              </a:extLst>
            </p:cNvPr>
            <p:cNvSpPr/>
            <p:nvPr/>
          </p:nvSpPr>
          <p:spPr>
            <a:xfrm rot="5400000">
              <a:off x="899064" y="3982708"/>
              <a:ext cx="45719" cy="2994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55BB78E6-0F0A-A04A-8808-4507E97C8D4F}"/>
              </a:ext>
            </a:extLst>
          </p:cNvPr>
          <p:cNvSpPr/>
          <p:nvPr/>
        </p:nvSpPr>
        <p:spPr>
          <a:xfrm rot="12999842" flipH="1" flipV="1">
            <a:off x="3339085" y="4939407"/>
            <a:ext cx="137785" cy="57418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4B2978F0-0597-DF43-BB5B-821898FED1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7699" t="10470" r="64972" b="7348"/>
          <a:stretch/>
        </p:blipFill>
        <p:spPr>
          <a:xfrm rot="5400000">
            <a:off x="8183349" y="1264840"/>
            <a:ext cx="541689" cy="1199717"/>
          </a:xfrm>
          <a:prstGeom prst="rect">
            <a:avLst/>
          </a:prstGeom>
        </p:spPr>
      </p:pic>
      <p:pic>
        <p:nvPicPr>
          <p:cNvPr id="68" name="Picture 67" descr="A person with a tattoo on the arm&#10;&#10;Description automatically generated with low confidence">
            <a:extLst>
              <a:ext uri="{FF2B5EF4-FFF2-40B4-BE49-F238E27FC236}">
                <a16:creationId xmlns:a16="http://schemas.microsoft.com/office/drawing/2014/main" id="{EE43A206-6B45-354F-B068-9A2C57702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408" t="15144" r="50907" b="20697"/>
          <a:stretch/>
        </p:blipFill>
        <p:spPr>
          <a:xfrm rot="5400000">
            <a:off x="7972292" y="378903"/>
            <a:ext cx="967409" cy="1203323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9CF3591E-C610-A94C-BE70-97F94637BA66}"/>
              </a:ext>
            </a:extLst>
          </p:cNvPr>
          <p:cNvSpPr/>
          <p:nvPr/>
        </p:nvSpPr>
        <p:spPr>
          <a:xfrm>
            <a:off x="-42673" y="249244"/>
            <a:ext cx="1051891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900" b="1" dirty="0">
                <a:latin typeface="Corbel"/>
              </a:rPr>
              <a:t>INTRODUCCION: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11C93D0-0E6E-124E-8333-355726D9B5DD}"/>
              </a:ext>
            </a:extLst>
          </p:cNvPr>
          <p:cNvSpPr/>
          <p:nvPr/>
        </p:nvSpPr>
        <p:spPr>
          <a:xfrm>
            <a:off x="-45499" y="1663831"/>
            <a:ext cx="638316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900" b="1" dirty="0">
                <a:latin typeface="Corbel"/>
              </a:rPr>
              <a:t>EQUIPO: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C34BD48-51AD-D844-9691-9734B85FC384}"/>
              </a:ext>
            </a:extLst>
          </p:cNvPr>
          <p:cNvSpPr/>
          <p:nvPr/>
        </p:nvSpPr>
        <p:spPr>
          <a:xfrm>
            <a:off x="2587079" y="249244"/>
            <a:ext cx="2242922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900" b="1" dirty="0">
                <a:latin typeface="Corbel"/>
              </a:rPr>
              <a:t>INDICACIONES/CONTRAINDICACIONES: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A8015BD-FD90-D348-94BE-9D942AB3E23C}"/>
              </a:ext>
            </a:extLst>
          </p:cNvPr>
          <p:cNvSpPr/>
          <p:nvPr/>
        </p:nvSpPr>
        <p:spPr>
          <a:xfrm>
            <a:off x="4613150" y="5963228"/>
            <a:ext cx="12698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SOLUCIONES Y TIPS: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8699ADA-167E-1E44-98ED-60293C3C3D30}"/>
              </a:ext>
            </a:extLst>
          </p:cNvPr>
          <p:cNvSpPr/>
          <p:nvPr/>
        </p:nvSpPr>
        <p:spPr>
          <a:xfrm>
            <a:off x="-46972" y="1853228"/>
            <a:ext cx="2539291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/>
              </a:rPr>
              <a:t>Video </a:t>
            </a:r>
            <a:r>
              <a:rPr lang="en-US" sz="800" dirty="0" err="1">
                <a:latin typeface="Corbel"/>
              </a:rPr>
              <a:t>broncoscopio</a:t>
            </a:r>
            <a:r>
              <a:rPr lang="en-US" sz="800" dirty="0">
                <a:latin typeface="Corbel"/>
              </a:rPr>
              <a:t> flexible</a:t>
            </a:r>
            <a:endParaRPr lang="en-US" sz="800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latin typeface="Corbel"/>
              </a:rPr>
              <a:t>Tubo</a:t>
            </a:r>
            <a:r>
              <a:rPr lang="en-US" sz="800" dirty="0">
                <a:latin typeface="Corbel"/>
              </a:rPr>
              <a:t> </a:t>
            </a:r>
            <a:r>
              <a:rPr lang="en-US" sz="800" dirty="0" err="1">
                <a:latin typeface="Corbel"/>
              </a:rPr>
              <a:t>traqueostomía</a:t>
            </a:r>
            <a:endParaRPr lang="en-US" sz="800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latin typeface="Corbel"/>
              </a:rPr>
              <a:t>Bisturi</a:t>
            </a:r>
            <a:endParaRPr lang="en-US" sz="800" dirty="0" err="1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/>
              </a:rPr>
              <a:t>Aguja </a:t>
            </a:r>
            <a:r>
              <a:rPr lang="en-US" sz="800" dirty="0" err="1">
                <a:latin typeface="Corbel"/>
              </a:rPr>
              <a:t>introductora</a:t>
            </a:r>
            <a:endParaRPr lang="en-US" sz="800" dirty="0" err="1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orbel"/>
              </a:rPr>
              <a:t>Guia J</a:t>
            </a:r>
            <a:endParaRPr lang="en-US" sz="800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latin typeface="Corbel"/>
              </a:rPr>
              <a:t>Dilatador</a:t>
            </a:r>
            <a:r>
              <a:rPr lang="en-US" sz="800" dirty="0">
                <a:latin typeface="Corbel"/>
              </a:rPr>
              <a:t> </a:t>
            </a:r>
            <a:r>
              <a:rPr lang="en-US" sz="800" dirty="0" err="1">
                <a:latin typeface="Corbel"/>
              </a:rPr>
              <a:t>pequeño</a:t>
            </a:r>
            <a:r>
              <a:rPr lang="en-US" sz="800" dirty="0">
                <a:latin typeface="Corbel"/>
              </a:rPr>
              <a:t> 14 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latin typeface="Corbel"/>
              </a:rPr>
              <a:t>Dilatador</a:t>
            </a:r>
            <a:r>
              <a:rPr lang="en-US" sz="800" dirty="0">
                <a:latin typeface="Corbel"/>
              </a:rPr>
              <a:t> </a:t>
            </a:r>
            <a:r>
              <a:rPr lang="en-US" sz="800" dirty="0" err="1">
                <a:latin typeface="Corbel"/>
              </a:rPr>
              <a:t>traqueal</a:t>
            </a:r>
            <a:r>
              <a:rPr lang="en-US" sz="800" dirty="0">
                <a:latin typeface="Corbel"/>
              </a:rPr>
              <a:t> </a:t>
            </a:r>
            <a:r>
              <a:rPr lang="en-US" sz="800" dirty="0" err="1">
                <a:latin typeface="Corbel"/>
              </a:rPr>
              <a:t>progresivo</a:t>
            </a:r>
            <a:r>
              <a:rPr lang="en-US" sz="800" dirty="0">
                <a:latin typeface="Corbel"/>
              </a:rPr>
              <a:t> de un </a:t>
            </a:r>
            <a:r>
              <a:rPr lang="en-US" sz="800" dirty="0" err="1">
                <a:latin typeface="Corbel"/>
              </a:rPr>
              <a:t>sólo</a:t>
            </a:r>
            <a:r>
              <a:rPr lang="en-US" sz="800" dirty="0">
                <a:latin typeface="Corbel"/>
              </a:rPr>
              <a:t> paso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latin typeface="Corbel"/>
              </a:rPr>
              <a:t>Dilatadores</a:t>
            </a:r>
            <a:r>
              <a:rPr lang="en-US" sz="800" dirty="0">
                <a:latin typeface="Corbel"/>
              </a:rPr>
              <a:t> de carga de </a:t>
            </a:r>
            <a:r>
              <a:rPr lang="en-US" sz="800" dirty="0" err="1">
                <a:latin typeface="Corbel"/>
              </a:rPr>
              <a:t>tubos</a:t>
            </a:r>
            <a:r>
              <a:rPr lang="en-US" sz="800" dirty="0">
                <a:latin typeface="Corbel"/>
              </a:rPr>
              <a:t> de </a:t>
            </a:r>
            <a:r>
              <a:rPr lang="en-US" sz="800" dirty="0" err="1">
                <a:latin typeface="Corbel"/>
              </a:rPr>
              <a:t>traqueostomia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C4E2D90-01C2-9F4D-AF8F-BC88606445C9}"/>
              </a:ext>
            </a:extLst>
          </p:cNvPr>
          <p:cNvSpPr txBox="1"/>
          <p:nvPr/>
        </p:nvSpPr>
        <p:spPr>
          <a:xfrm>
            <a:off x="4578830" y="398946"/>
            <a:ext cx="325948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ym typeface="Wingdings" panose="05000000000000000000" pitchFamily="2" charset="2"/>
              </a:rPr>
              <a:t>Organiza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equipo</a:t>
            </a:r>
            <a:r>
              <a:rPr lang="en-US" sz="800" dirty="0">
                <a:sym typeface="Wingdings" panose="05000000000000000000" pitchFamily="2" charset="2"/>
              </a:rPr>
              <a:t> y </a:t>
            </a:r>
            <a:r>
              <a:rPr lang="en-US" sz="800" dirty="0" err="1">
                <a:sym typeface="Wingdings" panose="05000000000000000000" pitchFamily="2" charset="2"/>
              </a:rPr>
              <a:t>asignar</a:t>
            </a:r>
            <a:r>
              <a:rPr lang="en-US" sz="800" dirty="0">
                <a:sym typeface="Wingdings" panose="05000000000000000000" pitchFamily="2" charset="2"/>
              </a:rPr>
              <a:t> roles: </a:t>
            </a:r>
            <a:r>
              <a:rPr lang="en-US" sz="800" dirty="0" err="1">
                <a:sym typeface="Wingdings" panose="05000000000000000000" pitchFamily="2" charset="2"/>
              </a:rPr>
              <a:t>Enfermera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terapista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respiratorio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broncoscopista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operador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traquestomía</a:t>
            </a:r>
            <a:r>
              <a:rPr lang="en-US" sz="800" dirty="0">
                <a:sym typeface="Wingdings" panose="05000000000000000000" pitchFamily="2" charset="2"/>
              </a:rPr>
              <a:t>. </a:t>
            </a:r>
            <a:r>
              <a:rPr lang="en-US" sz="800" dirty="0" err="1">
                <a:sym typeface="Wingdings" panose="05000000000000000000" pitchFamily="2" charset="2"/>
              </a:rPr>
              <a:t>Operador</a:t>
            </a:r>
            <a:r>
              <a:rPr lang="en-US" sz="800" dirty="0">
                <a:sym typeface="Wingdings" panose="05000000000000000000" pitchFamily="2" charset="2"/>
              </a:rPr>
              <a:t> a la </a:t>
            </a:r>
            <a:r>
              <a:rPr lang="en-US" sz="800" dirty="0" err="1">
                <a:sym typeface="Wingdings" panose="05000000000000000000" pitchFamily="2" charset="2"/>
              </a:rPr>
              <a:t>derecha</a:t>
            </a:r>
            <a:r>
              <a:rPr lang="en-US" sz="800" dirty="0">
                <a:sym typeface="Wingdings" panose="05000000000000000000" pitchFamily="2" charset="2"/>
              </a:rPr>
              <a:t> del </a:t>
            </a:r>
            <a:r>
              <a:rPr lang="en-US" sz="800" dirty="0" err="1">
                <a:sym typeface="Wingdings" panose="05000000000000000000" pitchFamily="2" charset="2"/>
              </a:rPr>
              <a:t>paciente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err="1">
                <a:sym typeface="Wingdings" panose="05000000000000000000" pitchFamily="2" charset="2"/>
              </a:rPr>
              <a:t>Pausa</a:t>
            </a:r>
            <a:r>
              <a:rPr lang="en-US" sz="800" b="1" dirty="0">
                <a:sym typeface="Wingdings" panose="05000000000000000000" pitchFamily="2" charset="2"/>
              </a:rPr>
              <a:t> </a:t>
            </a:r>
            <a:r>
              <a:rPr lang="en-US" sz="800" b="1" dirty="0" err="1">
                <a:sym typeface="Wingdings" panose="05000000000000000000" pitchFamily="2" charset="2"/>
              </a:rPr>
              <a:t>quirúrgica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en-US" sz="800" dirty="0" err="1">
                <a:sym typeface="Wingdings" panose="05000000000000000000" pitchFamily="2" charset="2"/>
              </a:rPr>
              <a:t>Consentimiento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informado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realizado</a:t>
            </a:r>
            <a:r>
              <a:rPr lang="en-US" sz="800" dirty="0">
                <a:sym typeface="Wingdings" panose="05000000000000000000" pitchFamily="2" charset="2"/>
              </a:rPr>
              <a:t>. </a:t>
            </a:r>
            <a:r>
              <a:rPr lang="en-US" sz="800" dirty="0" err="1">
                <a:sym typeface="Wingdings" panose="05000000000000000000" pitchFamily="2" charset="2"/>
              </a:rPr>
              <a:t>Discusión</a:t>
            </a:r>
            <a:r>
              <a:rPr lang="en-US" sz="800" dirty="0">
                <a:sym typeface="Wingdings" panose="05000000000000000000" pitchFamily="2" charset="2"/>
              </a:rPr>
              <a:t> del plan de via </a:t>
            </a:r>
            <a:r>
              <a:rPr lang="en-US" sz="800" dirty="0" err="1">
                <a:sym typeface="Wingdings" panose="05000000000000000000" pitchFamily="2" charset="2"/>
              </a:rPr>
              <a:t>aérea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contingencia</a:t>
            </a:r>
            <a:r>
              <a:rPr lang="en-US" sz="800" dirty="0">
                <a:sym typeface="Wingdings" panose="05000000000000000000" pitchFamily="2" charset="2"/>
              </a:rPr>
              <a:t>. </a:t>
            </a:r>
            <a:r>
              <a:rPr lang="en-US" sz="800" dirty="0" err="1">
                <a:sym typeface="Wingdings" panose="05000000000000000000" pitchFamily="2" charset="2"/>
              </a:rPr>
              <a:t>Checar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anticoagulación</a:t>
            </a:r>
            <a:r>
              <a:rPr lang="en-US" sz="800" dirty="0">
                <a:sym typeface="Wingdings" panose="05000000000000000000" pitchFamily="2" charset="2"/>
              </a:rPr>
              <a:t> y </a:t>
            </a:r>
            <a:r>
              <a:rPr lang="en-US" sz="800" dirty="0" err="1">
                <a:sym typeface="Wingdings" panose="05000000000000000000" pitchFamily="2" charset="2"/>
              </a:rPr>
              <a:t>antiplaquetas</a:t>
            </a:r>
            <a:endParaRPr lang="en-US" sz="8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err="1">
                <a:sym typeface="Wingdings" panose="05000000000000000000" pitchFamily="2" charset="2"/>
              </a:rPr>
              <a:t>Inspección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cuello</a:t>
            </a:r>
            <a:r>
              <a:rPr lang="en-US" sz="800" dirty="0">
                <a:sym typeface="Wingdings" panose="05000000000000000000" pitchFamily="2" charset="2"/>
              </a:rPr>
              <a:t> y </a:t>
            </a:r>
            <a:r>
              <a:rPr lang="en-US" sz="800" dirty="0" err="1">
                <a:sym typeface="Wingdings" panose="05000000000000000000" pitchFamily="2" charset="2"/>
              </a:rPr>
              <a:t>mobilidad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err="1">
                <a:sym typeface="Wingdings" panose="05000000000000000000" pitchFamily="2" charset="2"/>
              </a:rPr>
              <a:t>Equipo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en-US" sz="800" dirty="0" err="1">
                <a:sym typeface="Wingdings" panose="05000000000000000000" pitchFamily="2" charset="2"/>
              </a:rPr>
              <a:t>bronchoscopio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equipo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traqueostomía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err="1">
                <a:sym typeface="Wingdings" panose="05000000000000000000" pitchFamily="2" charset="2"/>
              </a:rPr>
              <a:t>Medicamentos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en-US" sz="800" dirty="0" err="1">
                <a:sym typeface="Wingdings" panose="05000000000000000000" pitchFamily="2" charset="2"/>
              </a:rPr>
              <a:t>Sedación</a:t>
            </a:r>
            <a:r>
              <a:rPr lang="en-US" sz="800" dirty="0">
                <a:sym typeface="Wingdings" panose="05000000000000000000" pitchFamily="2" charset="2"/>
              </a:rPr>
              <a:t>/analgesia/</a:t>
            </a:r>
            <a:r>
              <a:rPr lang="en-US" sz="800" dirty="0" err="1">
                <a:sym typeface="Wingdings" panose="05000000000000000000" pitchFamily="2" charset="2"/>
              </a:rPr>
              <a:t>bloqueo</a:t>
            </a:r>
            <a:r>
              <a:rPr lang="en-US" sz="800" dirty="0">
                <a:sym typeface="Wingdings" panose="05000000000000000000" pitchFamily="2" charset="2"/>
              </a:rPr>
              <a:t> neuromuscular </a:t>
            </a:r>
            <a:r>
              <a:rPr lang="en-US" sz="800" b="1" dirty="0" err="1">
                <a:sym typeface="Wingdings" panose="05000000000000000000" pitchFamily="2" charset="2"/>
              </a:rPr>
              <a:t>Ventilador</a:t>
            </a:r>
            <a:r>
              <a:rPr lang="en-US" sz="800" dirty="0">
                <a:sym typeface="Wingdings" panose="05000000000000000000" pitchFamily="2" charset="2"/>
              </a:rPr>
              <a:t>:  FiO2 a 1.0 y modo de </a:t>
            </a:r>
            <a:r>
              <a:rPr lang="en-US" sz="800" dirty="0" err="1">
                <a:sym typeface="Wingdings" panose="05000000000000000000" pitchFamily="2" charset="2"/>
              </a:rPr>
              <a:t>ventilación</a:t>
            </a:r>
            <a:r>
              <a:rPr lang="en-US" sz="800" dirty="0">
                <a:sym typeface="Wingdings" panose="05000000000000000000" pitchFamily="2" charset="2"/>
              </a:rPr>
              <a:t> que </a:t>
            </a:r>
            <a:r>
              <a:rPr lang="en-US" sz="800" dirty="0" err="1">
                <a:sym typeface="Wingdings" panose="05000000000000000000" pitchFamily="2" charset="2"/>
              </a:rPr>
              <a:t>asegure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volumen</a:t>
            </a:r>
            <a:r>
              <a:rPr lang="en-US" sz="800" dirty="0">
                <a:sym typeface="Wingdings" panose="05000000000000000000" pitchFamily="2" charset="2"/>
              </a:rPr>
              <a:t> tidal y por </a:t>
            </a:r>
            <a:r>
              <a:rPr lang="en-US" sz="800" dirty="0" err="1">
                <a:sym typeface="Wingdings" panose="05000000000000000000" pitchFamily="2" charset="2"/>
              </a:rPr>
              <a:t>minuto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adecuado</a:t>
            </a:r>
            <a:r>
              <a:rPr lang="en-US" sz="90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077E09E4-18DE-D740-826B-7680C40EAC7E}"/>
              </a:ext>
            </a:extLst>
          </p:cNvPr>
          <p:cNvSpPr/>
          <p:nvPr/>
        </p:nvSpPr>
        <p:spPr>
          <a:xfrm>
            <a:off x="2461161" y="2905758"/>
            <a:ext cx="645206" cy="1131735"/>
          </a:xfrm>
          <a:custGeom>
            <a:avLst/>
            <a:gdLst>
              <a:gd name="connsiteX0" fmla="*/ 9455 w 491280"/>
              <a:gd name="connsiteY0" fmla="*/ 38927 h 861739"/>
              <a:gd name="connsiteX1" fmla="*/ 33948 w 491280"/>
              <a:gd name="connsiteY1" fmla="*/ 496127 h 861739"/>
              <a:gd name="connsiteX2" fmla="*/ 172740 w 491280"/>
              <a:gd name="connsiteY2" fmla="*/ 757384 h 861739"/>
              <a:gd name="connsiteX3" fmla="*/ 401340 w 491280"/>
              <a:gd name="connsiteY3" fmla="*/ 855355 h 861739"/>
              <a:gd name="connsiteX4" fmla="*/ 491148 w 491280"/>
              <a:gd name="connsiteY4" fmla="*/ 847191 h 861739"/>
              <a:gd name="connsiteX5" fmla="*/ 385012 w 491280"/>
              <a:gd name="connsiteY5" fmla="*/ 806369 h 861739"/>
              <a:gd name="connsiteX6" fmla="*/ 303369 w 491280"/>
              <a:gd name="connsiteY6" fmla="*/ 757384 h 861739"/>
              <a:gd name="connsiteX7" fmla="*/ 221726 w 491280"/>
              <a:gd name="connsiteY7" fmla="*/ 651248 h 861739"/>
              <a:gd name="connsiteX8" fmla="*/ 172740 w 491280"/>
              <a:gd name="connsiteY8" fmla="*/ 422648 h 861739"/>
              <a:gd name="connsiteX9" fmla="*/ 164576 w 491280"/>
              <a:gd name="connsiteY9" fmla="*/ 218541 h 861739"/>
              <a:gd name="connsiteX10" fmla="*/ 164576 w 491280"/>
              <a:gd name="connsiteY10" fmla="*/ 47091 h 861739"/>
              <a:gd name="connsiteX11" fmla="*/ 9455 w 491280"/>
              <a:gd name="connsiteY11" fmla="*/ 38927 h 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280" h="861739">
                <a:moveTo>
                  <a:pt x="9455" y="38927"/>
                </a:moveTo>
                <a:cubicBezTo>
                  <a:pt x="-12316" y="113766"/>
                  <a:pt x="6734" y="376384"/>
                  <a:pt x="33948" y="496127"/>
                </a:cubicBezTo>
                <a:cubicBezTo>
                  <a:pt x="61162" y="615870"/>
                  <a:pt x="111508" y="697513"/>
                  <a:pt x="172740" y="757384"/>
                </a:cubicBezTo>
                <a:cubicBezTo>
                  <a:pt x="233972" y="817255"/>
                  <a:pt x="348272" y="840387"/>
                  <a:pt x="401340" y="855355"/>
                </a:cubicBezTo>
                <a:cubicBezTo>
                  <a:pt x="454408" y="870323"/>
                  <a:pt x="493869" y="855355"/>
                  <a:pt x="491148" y="847191"/>
                </a:cubicBezTo>
                <a:cubicBezTo>
                  <a:pt x="488427" y="839027"/>
                  <a:pt x="416308" y="821337"/>
                  <a:pt x="385012" y="806369"/>
                </a:cubicBezTo>
                <a:cubicBezTo>
                  <a:pt x="353716" y="791401"/>
                  <a:pt x="330583" y="783237"/>
                  <a:pt x="303369" y="757384"/>
                </a:cubicBezTo>
                <a:cubicBezTo>
                  <a:pt x="276155" y="731531"/>
                  <a:pt x="243497" y="707037"/>
                  <a:pt x="221726" y="651248"/>
                </a:cubicBezTo>
                <a:cubicBezTo>
                  <a:pt x="199955" y="595459"/>
                  <a:pt x="182265" y="494766"/>
                  <a:pt x="172740" y="422648"/>
                </a:cubicBezTo>
                <a:cubicBezTo>
                  <a:pt x="163215" y="350530"/>
                  <a:pt x="165937" y="281134"/>
                  <a:pt x="164576" y="218541"/>
                </a:cubicBezTo>
                <a:cubicBezTo>
                  <a:pt x="163215" y="155948"/>
                  <a:pt x="189069" y="79748"/>
                  <a:pt x="164576" y="47091"/>
                </a:cubicBezTo>
                <a:cubicBezTo>
                  <a:pt x="140083" y="14434"/>
                  <a:pt x="31226" y="-35912"/>
                  <a:pt x="9455" y="389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A close-up of a device&#10;&#10;Description automatically generated with low confidence">
            <a:extLst>
              <a:ext uri="{FF2B5EF4-FFF2-40B4-BE49-F238E27FC236}">
                <a16:creationId xmlns:a16="http://schemas.microsoft.com/office/drawing/2014/main" id="{0368DF59-3127-C54F-91C2-234A7DA63D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1197" t="39729" r="47595" b="15531"/>
          <a:stretch/>
        </p:blipFill>
        <p:spPr>
          <a:xfrm rot="5400000">
            <a:off x="7903643" y="2341418"/>
            <a:ext cx="1108723" cy="1192093"/>
          </a:xfrm>
          <a:prstGeom prst="rect">
            <a:avLst/>
          </a:prstGeom>
        </p:spPr>
      </p:pic>
      <p:pic>
        <p:nvPicPr>
          <p:cNvPr id="91" name="Picture 9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D9A5F63-2DC7-5C47-A8A9-EDF53A121E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1451" t="21284" r="42328" b="12546"/>
          <a:stretch/>
        </p:blipFill>
        <p:spPr>
          <a:xfrm rot="5400000">
            <a:off x="7910075" y="4711192"/>
            <a:ext cx="1102142" cy="1183361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1D737245-3521-A842-81DF-C3643620DFB0}"/>
              </a:ext>
            </a:extLst>
          </p:cNvPr>
          <p:cNvSpPr/>
          <p:nvPr/>
        </p:nvSpPr>
        <p:spPr>
          <a:xfrm>
            <a:off x="4613150" y="298451"/>
            <a:ext cx="8996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PREPARACION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C75B948-A6F0-B345-A057-7FD901783259}"/>
              </a:ext>
            </a:extLst>
          </p:cNvPr>
          <p:cNvSpPr txBox="1"/>
          <p:nvPr/>
        </p:nvSpPr>
        <p:spPr>
          <a:xfrm>
            <a:off x="4627582" y="1920937"/>
            <a:ext cx="3177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ym typeface="Wingdings" panose="05000000000000000000" pitchFamily="2" charset="2"/>
              </a:rPr>
              <a:t>Posición</a:t>
            </a:r>
            <a:r>
              <a:rPr lang="en-US" sz="800" dirty="0">
                <a:sym typeface="Wingdings" panose="05000000000000000000" pitchFamily="2" charset="2"/>
              </a:rPr>
              <a:t>: extension de </a:t>
            </a:r>
            <a:r>
              <a:rPr lang="en-US" sz="800" dirty="0" err="1">
                <a:sym typeface="Wingdings" panose="05000000000000000000" pitchFamily="2" charset="2"/>
              </a:rPr>
              <a:t>cuello</a:t>
            </a:r>
            <a:r>
              <a:rPr lang="en-US" sz="800" dirty="0">
                <a:sym typeface="Wingdings" panose="05000000000000000000" pitchFamily="2" charset="2"/>
              </a:rPr>
              <a:t> y  </a:t>
            </a:r>
            <a:r>
              <a:rPr lang="en-US" sz="800" dirty="0" err="1">
                <a:sym typeface="Wingdings" panose="05000000000000000000" pitchFamily="2" charset="2"/>
              </a:rPr>
              <a:t>poner</a:t>
            </a:r>
            <a:r>
              <a:rPr lang="en-US" sz="800" dirty="0">
                <a:sym typeface="Wingdings" panose="05000000000000000000" pitchFamily="2" charset="2"/>
              </a:rPr>
              <a:t> un </a:t>
            </a:r>
            <a:r>
              <a:rPr lang="en-US" sz="800" dirty="0" err="1">
                <a:sym typeface="Wingdings" panose="05000000000000000000" pitchFamily="2" charset="2"/>
              </a:rPr>
              <a:t>rollo</a:t>
            </a:r>
            <a:r>
              <a:rPr lang="en-US" sz="800" dirty="0">
                <a:sym typeface="Wingdings" panose="05000000000000000000" pitchFamily="2" charset="2"/>
              </a:rPr>
              <a:t> (</a:t>
            </a:r>
            <a:r>
              <a:rPr lang="en-US" sz="800" dirty="0" err="1">
                <a:sym typeface="Wingdings" panose="05000000000000000000" pitchFamily="2" charset="2"/>
              </a:rPr>
              <a:t>toallas</a:t>
            </a:r>
            <a:r>
              <a:rPr lang="en-US" sz="800" dirty="0">
                <a:sym typeface="Wingdings" panose="05000000000000000000" pitchFamily="2" charset="2"/>
              </a:rPr>
              <a:t>) entre </a:t>
            </a:r>
            <a:r>
              <a:rPr lang="en-US" sz="800" dirty="0" err="1">
                <a:sym typeface="Wingdings" panose="05000000000000000000" pitchFamily="2" charset="2"/>
              </a:rPr>
              <a:t>escápulas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</a:p>
          <a:p>
            <a:r>
              <a:rPr lang="en-US" sz="800" b="1" dirty="0" err="1">
                <a:sym typeface="Wingdings" panose="05000000000000000000" pitchFamily="2" charset="2"/>
              </a:rPr>
              <a:t>Asepsia</a:t>
            </a:r>
            <a:r>
              <a:rPr lang="en-US" sz="800" b="1" dirty="0">
                <a:sym typeface="Wingdings" panose="05000000000000000000" pitchFamily="2" charset="2"/>
              </a:rPr>
              <a:t> </a:t>
            </a:r>
            <a:r>
              <a:rPr lang="en-US" sz="800" dirty="0">
                <a:sym typeface="Wingdings" panose="05000000000000000000" pitchFamily="2" charset="2"/>
              </a:rPr>
              <a:t>y </a:t>
            </a:r>
            <a:r>
              <a:rPr lang="en-US" sz="800" dirty="0" err="1">
                <a:sym typeface="Wingdings" panose="05000000000000000000" pitchFamily="2" charset="2"/>
              </a:rPr>
              <a:t>cubrir</a:t>
            </a:r>
            <a:r>
              <a:rPr lang="en-US" sz="800" dirty="0">
                <a:sym typeface="Wingdings" panose="05000000000000000000" pitchFamily="2" charset="2"/>
              </a:rPr>
              <a:t> el </a:t>
            </a:r>
            <a:r>
              <a:rPr lang="en-US" sz="800" dirty="0" err="1">
                <a:sym typeface="Wingdings" panose="05000000000000000000" pitchFamily="2" charset="2"/>
              </a:rPr>
              <a:t>área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alrededor</a:t>
            </a:r>
            <a:r>
              <a:rPr lang="en-US" sz="800" dirty="0">
                <a:sym typeface="Wingdings" panose="05000000000000000000" pitchFamily="2" charset="2"/>
              </a:rPr>
              <a:t> del campo </a:t>
            </a:r>
            <a:r>
              <a:rPr lang="en-US" sz="800" dirty="0" err="1">
                <a:sym typeface="Wingdings" panose="05000000000000000000" pitchFamily="2" charset="2"/>
              </a:rPr>
              <a:t>quirúrgico</a:t>
            </a:r>
            <a:endParaRPr lang="en-US" sz="800" dirty="0">
              <a:sym typeface="Wingdings" panose="05000000000000000000" pitchFamily="2" charset="2"/>
            </a:endParaRPr>
          </a:p>
          <a:p>
            <a:r>
              <a:rPr lang="en-US" sz="800" b="1" dirty="0" err="1">
                <a:sym typeface="Wingdings" panose="05000000000000000000" pitchFamily="2" charset="2"/>
              </a:rPr>
              <a:t>Orientación</a:t>
            </a:r>
            <a:r>
              <a:rPr lang="en-US" sz="800" b="1" dirty="0">
                <a:sym typeface="Wingdings" panose="05000000000000000000" pitchFamily="2" charset="2"/>
              </a:rPr>
              <a:t>: </a:t>
            </a:r>
            <a:r>
              <a:rPr lang="en-US" sz="800" dirty="0" err="1">
                <a:sym typeface="Wingdings" panose="05000000000000000000" pitchFamily="2" charset="2"/>
              </a:rPr>
              <a:t>Palpación</a:t>
            </a:r>
            <a:r>
              <a:rPr lang="en-US" sz="800" b="1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Broncoscópica</a:t>
            </a:r>
            <a:r>
              <a:rPr lang="en-US" sz="800" dirty="0">
                <a:sym typeface="Wingdings" panose="05000000000000000000" pitchFamily="2" charset="2"/>
              </a:rPr>
              <a:t> ± </a:t>
            </a:r>
            <a:r>
              <a:rPr lang="en-US" sz="800" dirty="0" err="1">
                <a:sym typeface="Wingdings" panose="05000000000000000000" pitchFamily="2" charset="2"/>
              </a:rPr>
              <a:t>identificación</a:t>
            </a:r>
            <a:r>
              <a:rPr lang="en-US" sz="800" dirty="0">
                <a:sym typeface="Wingdings" panose="05000000000000000000" pitchFamily="2" charset="2"/>
              </a:rPr>
              <a:t> por </a:t>
            </a:r>
            <a:r>
              <a:rPr lang="en-US" sz="800" dirty="0" err="1">
                <a:sym typeface="Wingdings" panose="05000000000000000000" pitchFamily="2" charset="2"/>
              </a:rPr>
              <a:t>ultrasonido</a:t>
            </a:r>
            <a:r>
              <a:rPr lang="en-US" sz="800" dirty="0">
                <a:sym typeface="Wingdings" panose="05000000000000000000" pitchFamily="2" charset="2"/>
              </a:rPr>
              <a:t>. El </a:t>
            </a:r>
            <a:r>
              <a:rPr lang="en-US" sz="800" dirty="0" err="1">
                <a:sym typeface="Wingdings" panose="05000000000000000000" pitchFamily="2" charset="2"/>
              </a:rPr>
              <a:t>espacio</a:t>
            </a:r>
            <a:r>
              <a:rPr lang="en-US" sz="800" dirty="0">
                <a:sym typeface="Wingdings" panose="05000000000000000000" pitchFamily="2" charset="2"/>
              </a:rPr>
              <a:t> entre 2do y 3er </a:t>
            </a:r>
            <a:r>
              <a:rPr lang="en-US" sz="800" dirty="0" err="1">
                <a:sym typeface="Wingdings" panose="05000000000000000000" pitchFamily="2" charset="2"/>
              </a:rPr>
              <a:t>anillo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traqual</a:t>
            </a:r>
            <a:r>
              <a:rPr lang="en-US" sz="800" dirty="0">
                <a:sym typeface="Wingdings" panose="05000000000000000000" pitchFamily="2" charset="2"/>
              </a:rPr>
              <a:t> es ideal para </a:t>
            </a:r>
            <a:r>
              <a:rPr lang="en-US" sz="800" dirty="0" err="1">
                <a:sym typeface="Wingdings" panose="05000000000000000000" pitchFamily="2" charset="2"/>
              </a:rPr>
              <a:t>inserción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</a:p>
          <a:p>
            <a:r>
              <a:rPr lang="en-US" sz="800" b="1" dirty="0">
                <a:sym typeface="Wingdings" panose="05000000000000000000" pitchFamily="2" charset="2"/>
              </a:rPr>
              <a:t>Analgesia local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en-US" sz="800" dirty="0" err="1">
                <a:sym typeface="Wingdings" panose="05000000000000000000" pitchFamily="2" charset="2"/>
              </a:rPr>
              <a:t>lidocaina</a:t>
            </a:r>
            <a:r>
              <a:rPr lang="en-US" sz="800" dirty="0">
                <a:sym typeface="Wingdings" panose="05000000000000000000" pitchFamily="2" charset="2"/>
              </a:rPr>
              <a:t> con o sin </a:t>
            </a:r>
            <a:r>
              <a:rPr lang="en-US" sz="800" dirty="0" err="1">
                <a:sym typeface="Wingdings" panose="05000000000000000000" pitchFamily="2" charset="2"/>
              </a:rPr>
              <a:t>epinefrina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en</a:t>
            </a:r>
            <a:r>
              <a:rPr lang="en-US" sz="800" dirty="0">
                <a:sym typeface="Wingdings" panose="05000000000000000000" pitchFamily="2" charset="2"/>
              </a:rPr>
              <a:t> el </a:t>
            </a:r>
            <a:r>
              <a:rPr lang="en-US" sz="800" dirty="0" err="1">
                <a:sym typeface="Wingdings" panose="05000000000000000000" pitchFamily="2" charset="2"/>
              </a:rPr>
              <a:t>tejido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subcutaneo</a:t>
            </a:r>
            <a:endParaRPr lang="en-US" sz="800" dirty="0">
              <a:sym typeface="Wingdings" panose="05000000000000000000" pitchFamily="2" charset="2"/>
            </a:endParaRPr>
          </a:p>
          <a:p>
            <a:r>
              <a:rPr lang="en-US" sz="800" b="1" dirty="0">
                <a:sym typeface="Wingdings" panose="05000000000000000000" pitchFamily="2" charset="2"/>
              </a:rPr>
              <a:t>Pasos: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ym typeface="Wingdings" panose="05000000000000000000" pitchFamily="2" charset="2"/>
              </a:rPr>
              <a:t>Hacer</a:t>
            </a:r>
            <a:r>
              <a:rPr lang="en-US" sz="800" dirty="0">
                <a:sym typeface="Wingdings" panose="05000000000000000000" pitchFamily="2" charset="2"/>
              </a:rPr>
              <a:t> una </a:t>
            </a:r>
            <a:r>
              <a:rPr lang="en-US" sz="800" dirty="0" err="1">
                <a:sym typeface="Wingdings" panose="05000000000000000000" pitchFamily="2" charset="2"/>
              </a:rPr>
              <a:t>incisión</a:t>
            </a:r>
            <a:r>
              <a:rPr lang="en-US" sz="800" dirty="0">
                <a:sym typeface="Wingdings" panose="05000000000000000000" pitchFamily="2" charset="2"/>
              </a:rPr>
              <a:t> vertical </a:t>
            </a:r>
            <a:r>
              <a:rPr lang="en-US" sz="800" dirty="0" err="1">
                <a:sym typeface="Wingdings" panose="05000000000000000000" pitchFamily="2" charset="2"/>
              </a:rPr>
              <a:t>en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piel</a:t>
            </a:r>
            <a:r>
              <a:rPr lang="en-US" sz="800" dirty="0">
                <a:sym typeface="Wingdings" panose="05000000000000000000" pitchFamily="2" charset="2"/>
              </a:rPr>
              <a:t> de 2 cm, </a:t>
            </a:r>
            <a:r>
              <a:rPr lang="en-US" sz="800" dirty="0" err="1">
                <a:sym typeface="Wingdings" panose="05000000000000000000" pitchFamily="2" charset="2"/>
              </a:rPr>
              <a:t>puede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hacer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después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lainserción</a:t>
            </a:r>
            <a:r>
              <a:rPr lang="en-US" sz="800" dirty="0">
                <a:sym typeface="Wingdings" panose="05000000000000000000" pitchFamily="2" charset="2"/>
              </a:rPr>
              <a:t> de  </a:t>
            </a:r>
            <a:r>
              <a:rPr lang="en-US" sz="800" dirty="0" err="1">
                <a:sym typeface="Wingdings" panose="05000000000000000000" pitchFamily="2" charset="2"/>
              </a:rPr>
              <a:t>guía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si</a:t>
            </a:r>
            <a:r>
              <a:rPr lang="en-US" sz="800" dirty="0">
                <a:sym typeface="Wingdings" panose="05000000000000000000" pitchFamily="2" charset="2"/>
              </a:rPr>
              <a:t> se </a:t>
            </a:r>
            <a:r>
              <a:rPr lang="en-US" sz="800" dirty="0" err="1">
                <a:sym typeface="Wingdings" panose="05000000000000000000" pitchFamily="2" charset="2"/>
              </a:rPr>
              <a:t>prefiere</a:t>
            </a:r>
            <a:endParaRPr lang="en-US" sz="8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ym typeface="Wingdings" panose="05000000000000000000" pitchFamily="2" charset="2"/>
              </a:rPr>
              <a:t>Con el </a:t>
            </a:r>
            <a:r>
              <a:rPr lang="en-US" sz="800" dirty="0" err="1">
                <a:sym typeface="Wingdings" panose="05000000000000000000" pitchFamily="2" charset="2"/>
              </a:rPr>
              <a:t>broncoscopio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identificar</a:t>
            </a:r>
            <a:r>
              <a:rPr lang="en-US" sz="800" dirty="0">
                <a:sym typeface="Wingdings" panose="05000000000000000000" pitchFamily="2" charset="2"/>
              </a:rPr>
              <a:t> lo </a:t>
            </a:r>
            <a:r>
              <a:rPr lang="en-US" sz="800" dirty="0" err="1">
                <a:sym typeface="Wingdings" panose="05000000000000000000" pitchFamily="2" charset="2"/>
              </a:rPr>
              <a:t>anillos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traqueales</a:t>
            </a:r>
            <a:r>
              <a:rPr lang="en-US" sz="800" dirty="0">
                <a:sym typeface="Wingdings" panose="05000000000000000000" pitchFamily="2" charset="2"/>
              </a:rPr>
              <a:t> y el </a:t>
            </a:r>
            <a:r>
              <a:rPr lang="en-US" sz="800" dirty="0" err="1">
                <a:sym typeface="Wingdings" panose="05000000000000000000" pitchFamily="2" charset="2"/>
              </a:rPr>
              <a:t>cartílago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tiroides</a:t>
            </a:r>
            <a:r>
              <a:rPr lang="en-US" sz="800" dirty="0">
                <a:sym typeface="Wingdings" panose="05000000000000000000" pitchFamily="2" charset="2"/>
              </a:rPr>
              <a:t>. </a:t>
            </a:r>
            <a:r>
              <a:rPr lang="en-US" sz="800" dirty="0" err="1">
                <a:sym typeface="Wingdings" panose="05000000000000000000" pitchFamily="2" charset="2"/>
              </a:rPr>
              <a:t>Retirar</a:t>
            </a:r>
            <a:r>
              <a:rPr lang="en-US" sz="800" dirty="0">
                <a:sym typeface="Wingdings" panose="05000000000000000000" pitchFamily="2" charset="2"/>
              </a:rPr>
              <a:t> el </a:t>
            </a:r>
            <a:r>
              <a:rPr lang="en-US" sz="800" dirty="0" err="1">
                <a:sym typeface="Wingdings" panose="05000000000000000000" pitchFamily="2" charset="2"/>
              </a:rPr>
              <a:t>tubo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endotraqueal</a:t>
            </a:r>
            <a:r>
              <a:rPr lang="en-US" sz="800" dirty="0">
                <a:sym typeface="Wingdings" panose="05000000000000000000" pitchFamily="2" charset="2"/>
              </a:rPr>
              <a:t> hasta un </a:t>
            </a:r>
            <a:r>
              <a:rPr lang="en-US" sz="800" dirty="0" err="1">
                <a:sym typeface="Wingdings" panose="05000000000000000000" pitchFamily="2" charset="2"/>
              </a:rPr>
              <a:t>nivel</a:t>
            </a:r>
            <a:r>
              <a:rPr lang="en-US" sz="800" dirty="0">
                <a:sym typeface="Wingdings" panose="05000000000000000000" pitchFamily="2" charset="2"/>
              </a:rPr>
              <a:t> superior  de </a:t>
            </a:r>
            <a:r>
              <a:rPr lang="en-US" sz="800" dirty="0" err="1">
                <a:sym typeface="Wingdings" panose="05000000000000000000" pitchFamily="2" charset="2"/>
              </a:rPr>
              <a:t>inserción</a:t>
            </a:r>
            <a:r>
              <a:rPr lang="en-US" sz="800" dirty="0">
                <a:sym typeface="Wingdings" panose="05000000000000000000" pitchFamily="2" charset="2"/>
              </a:rPr>
              <a:t> de la </a:t>
            </a:r>
            <a:r>
              <a:rPr lang="en-US" sz="800" dirty="0" err="1">
                <a:sym typeface="Wingdings" panose="05000000000000000000" pitchFamily="2" charset="2"/>
              </a:rPr>
              <a:t>aguja</a:t>
            </a:r>
            <a:r>
              <a:rPr lang="en-US" sz="800" dirty="0">
                <a:sym typeface="Wingdings" panose="05000000000000000000" pitchFamily="2" charset="2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ym typeface="Wingdings" panose="05000000000000000000" pitchFamily="2" charset="2"/>
              </a:rPr>
              <a:t>Insertar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aguja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en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línea</a:t>
            </a:r>
            <a:r>
              <a:rPr lang="en-US" sz="800" dirty="0">
                <a:sym typeface="Wingdings" panose="05000000000000000000" pitchFamily="2" charset="2"/>
              </a:rPr>
              <a:t> media, a las 12 horas </a:t>
            </a:r>
            <a:r>
              <a:rPr lang="en-US" sz="800" dirty="0" err="1">
                <a:sym typeface="Wingdings" panose="05000000000000000000" pitchFamily="2" charset="2"/>
              </a:rPr>
              <a:t>durante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visualización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directa</a:t>
            </a:r>
            <a:r>
              <a:rPr lang="en-US" sz="800" dirty="0">
                <a:sym typeface="Wingdings" panose="05000000000000000000" pitchFamily="2" charset="2"/>
              </a:rPr>
              <a:t>. </a:t>
            </a:r>
            <a:r>
              <a:rPr lang="en-US" sz="800" dirty="0" err="1">
                <a:sym typeface="Wingdings" panose="05000000000000000000" pitchFamily="2" charset="2"/>
              </a:rPr>
              <a:t>Avanzar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guía</a:t>
            </a:r>
            <a:r>
              <a:rPr lang="en-US" sz="800" dirty="0">
                <a:sym typeface="Wingdings" panose="05000000000000000000" pitchFamily="2" charset="2"/>
              </a:rPr>
              <a:t>.  </a:t>
            </a:r>
            <a:r>
              <a:rPr lang="en-US" sz="800" dirty="0" err="1">
                <a:sym typeface="Wingdings" panose="05000000000000000000" pitchFamily="2" charset="2"/>
              </a:rPr>
              <a:t>Insertar</a:t>
            </a:r>
            <a:r>
              <a:rPr lang="en-US" sz="800" dirty="0">
                <a:sym typeface="Wingdings" panose="05000000000000000000" pitchFamily="2" charset="2"/>
              </a:rPr>
              <a:t> el </a:t>
            </a:r>
            <a:r>
              <a:rPr lang="en-US" sz="800" dirty="0" err="1">
                <a:sym typeface="Wingdings" panose="05000000000000000000" pitchFamily="2" charset="2"/>
              </a:rPr>
              <a:t>dilatador</a:t>
            </a:r>
            <a:r>
              <a:rPr lang="en-US" sz="800" dirty="0">
                <a:sym typeface="Wingdings" panose="05000000000000000000" pitchFamily="2" charset="2"/>
              </a:rPr>
              <a:t> 14 Fr </a:t>
            </a:r>
            <a:r>
              <a:rPr lang="en-US" sz="800" dirty="0" err="1">
                <a:sym typeface="Wingdings" panose="05000000000000000000" pitchFamily="2" charset="2"/>
              </a:rPr>
              <a:t>sobre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guía</a:t>
            </a:r>
            <a:endParaRPr lang="en-US" sz="8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ym typeface="Wingdings" panose="05000000000000000000" pitchFamily="2" charset="2"/>
              </a:rPr>
              <a:t>Pasar el </a:t>
            </a:r>
            <a:r>
              <a:rPr lang="en-US" sz="800" dirty="0" err="1">
                <a:sym typeface="Wingdings" panose="05000000000000000000" pitchFamily="2" charset="2"/>
              </a:rPr>
              <a:t>dilatador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traqueal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progresivo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sobre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gúia</a:t>
            </a:r>
            <a:r>
              <a:rPr lang="en-US" sz="800" dirty="0">
                <a:sym typeface="Wingdings" panose="05000000000000000000" pitchFamily="2" charset="2"/>
              </a:rPr>
              <a:t> para </a:t>
            </a:r>
            <a:r>
              <a:rPr lang="en-US" sz="800" dirty="0" err="1">
                <a:sym typeface="Wingdings" panose="05000000000000000000" pitchFamily="2" charset="2"/>
              </a:rPr>
              <a:t>hacer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traqueotomía</a:t>
            </a:r>
            <a:r>
              <a:rPr lang="en-US" sz="800" dirty="0">
                <a:sym typeface="Wingdings" panose="05000000000000000000" pitchFamily="2" charset="2"/>
              </a:rPr>
              <a:t>, remover.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ym typeface="Wingdings" panose="05000000000000000000" pitchFamily="2" charset="2"/>
              </a:rPr>
              <a:t>El </a:t>
            </a:r>
            <a:r>
              <a:rPr lang="en-US" sz="800" dirty="0" err="1">
                <a:sym typeface="Wingdings" panose="05000000000000000000" pitchFamily="2" charset="2"/>
              </a:rPr>
              <a:t>tubo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traqueostomía</a:t>
            </a:r>
            <a:r>
              <a:rPr lang="en-US" sz="800" dirty="0">
                <a:sym typeface="Wingdings" panose="05000000000000000000" pitchFamily="2" charset="2"/>
              </a:rPr>
              <a:t> se </a:t>
            </a:r>
            <a:r>
              <a:rPr lang="en-US" sz="800" dirty="0" err="1">
                <a:sym typeface="Wingdings" panose="05000000000000000000" pitchFamily="2" charset="2"/>
              </a:rPr>
              <a:t>inserta</a:t>
            </a:r>
            <a:r>
              <a:rPr lang="en-US" sz="800" dirty="0">
                <a:sym typeface="Wingdings" panose="05000000000000000000" pitchFamily="2" charset="2"/>
              </a:rPr>
              <a:t> con el </a:t>
            </a:r>
            <a:r>
              <a:rPr lang="en-US" sz="800" dirty="0" err="1">
                <a:sym typeface="Wingdings" panose="05000000000000000000" pitchFamily="2" charset="2"/>
              </a:rPr>
              <a:t>dilatador</a:t>
            </a:r>
            <a:r>
              <a:rPr lang="en-US" sz="800" dirty="0">
                <a:sym typeface="Wingdings" panose="05000000000000000000" pitchFamily="2" charset="2"/>
              </a:rPr>
              <a:t> de carga </a:t>
            </a:r>
            <a:r>
              <a:rPr lang="en-US" sz="800" dirty="0" err="1">
                <a:sym typeface="Wingdings" panose="05000000000000000000" pitchFamily="2" charset="2"/>
              </a:rPr>
              <a:t>sobre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guía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ym typeface="Wingdings" panose="05000000000000000000" pitchFamily="2" charset="2"/>
              </a:rPr>
              <a:t>Confirmación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broncoscopica</a:t>
            </a:r>
            <a:r>
              <a:rPr lang="en-US" sz="800" dirty="0">
                <a:sym typeface="Wingdings" panose="05000000000000000000" pitchFamily="2" charset="2"/>
              </a:rPr>
              <a:t> del </a:t>
            </a:r>
            <a:r>
              <a:rPr lang="en-US" sz="800" dirty="0" err="1">
                <a:sym typeface="Wingdings" panose="05000000000000000000" pitchFamily="2" charset="2"/>
              </a:rPr>
              <a:t>tubo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traqueostomía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Conectarar</a:t>
            </a:r>
            <a:r>
              <a:rPr lang="en-US" sz="800" dirty="0">
                <a:sym typeface="Wingdings" panose="05000000000000000000" pitchFamily="2" charset="2"/>
              </a:rPr>
              <a:t> el </a:t>
            </a:r>
            <a:r>
              <a:rPr lang="en-US" sz="800" dirty="0" err="1">
                <a:sym typeface="Wingdings" panose="05000000000000000000" pitchFamily="2" charset="2"/>
              </a:rPr>
              <a:t>tubo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traqueostomía</a:t>
            </a:r>
            <a:r>
              <a:rPr lang="en-US" sz="800" dirty="0">
                <a:sym typeface="Wingdings" panose="05000000000000000000" pitchFamily="2" charset="2"/>
              </a:rPr>
              <a:t> al </a:t>
            </a:r>
            <a:r>
              <a:rPr lang="en-US" sz="800" dirty="0" err="1">
                <a:sym typeface="Wingdings" panose="05000000000000000000" pitchFamily="2" charset="2"/>
              </a:rPr>
              <a:t>ventilador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ym typeface="Wingdings" panose="05000000000000000000" pitchFamily="2" charset="2"/>
              </a:rPr>
              <a:t>Asegura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traqueostomía</a:t>
            </a:r>
            <a:r>
              <a:rPr lang="en-US" sz="800" dirty="0">
                <a:sym typeface="Wingdings" panose="05000000000000000000" pitchFamily="2" charset="2"/>
              </a:rPr>
              <a:t> con </a:t>
            </a:r>
            <a:r>
              <a:rPr lang="en-US" sz="800" dirty="0" err="1">
                <a:sym typeface="Wingdings" panose="05000000000000000000" pitchFamily="2" charset="2"/>
              </a:rPr>
              <a:t>suturas</a:t>
            </a:r>
            <a:r>
              <a:rPr lang="en-US" sz="800" dirty="0">
                <a:sym typeface="Wingdings" panose="05000000000000000000" pitchFamily="2" charset="2"/>
              </a:rPr>
              <a:t> (</a:t>
            </a:r>
            <a:r>
              <a:rPr lang="en-US" sz="800" dirty="0" err="1">
                <a:sym typeface="Wingdings" panose="05000000000000000000" pitchFamily="2" charset="2"/>
              </a:rPr>
              <a:t>opcional</a:t>
            </a:r>
            <a:r>
              <a:rPr lang="en-US" sz="800" dirty="0">
                <a:sym typeface="Wingdings" panose="05000000000000000000" pitchFamily="2" charset="2"/>
              </a:rPr>
              <a:t>) y </a:t>
            </a:r>
            <a:r>
              <a:rPr lang="en-US" sz="800" dirty="0" err="1">
                <a:sym typeface="Wingdings" panose="05000000000000000000" pitchFamily="2" charset="2"/>
              </a:rPr>
              <a:t>sujetar</a:t>
            </a:r>
            <a:r>
              <a:rPr lang="en-US" sz="800" dirty="0">
                <a:sym typeface="Wingdings" panose="05000000000000000000" pitchFamily="2" charset="2"/>
              </a:rPr>
              <a:t> a los </a:t>
            </a:r>
            <a:r>
              <a:rPr lang="en-US" sz="800" dirty="0" err="1">
                <a:sym typeface="Wingdings" panose="05000000000000000000" pitchFamily="2" charset="2"/>
              </a:rPr>
              <a:t>cintas</a:t>
            </a:r>
            <a:endParaRPr lang="en-US" sz="900" dirty="0">
              <a:sym typeface="Wingdings" panose="05000000000000000000" pitchFamily="2" charset="2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93DC9EE-72AE-714D-BF97-B5B703C17D22}"/>
              </a:ext>
            </a:extLst>
          </p:cNvPr>
          <p:cNvSpPr/>
          <p:nvPr/>
        </p:nvSpPr>
        <p:spPr>
          <a:xfrm>
            <a:off x="4613150" y="1757012"/>
            <a:ext cx="10134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PROCEDIMIENTO: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C5D04B-2FD0-9244-B395-E7D5FF2A8E65}"/>
              </a:ext>
            </a:extLst>
          </p:cNvPr>
          <p:cNvSpPr/>
          <p:nvPr/>
        </p:nvSpPr>
        <p:spPr>
          <a:xfrm>
            <a:off x="2945478" y="2998899"/>
            <a:ext cx="1622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Después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de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confirmar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la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posición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correcta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de la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guía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y de la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dilatación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previa, el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dilatador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de carga con el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tubo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traqueal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se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pasa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entre los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anillos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rbel" panose="020B0503020204020204" pitchFamily="34" charset="0"/>
              </a:rPr>
              <a:t>traqueales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59ECBAF-37F3-8747-9292-F8C97787BBBE}"/>
              </a:ext>
            </a:extLst>
          </p:cNvPr>
          <p:cNvGrpSpPr/>
          <p:nvPr/>
        </p:nvGrpSpPr>
        <p:grpSpPr>
          <a:xfrm>
            <a:off x="4070090" y="1497399"/>
            <a:ext cx="690063" cy="1312906"/>
            <a:chOff x="4070090" y="1574673"/>
            <a:chExt cx="690063" cy="1312906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33CC0FB-EEB7-BD4E-AFA0-ED3356B205B3}"/>
                </a:ext>
              </a:extLst>
            </p:cNvPr>
            <p:cNvSpPr/>
            <p:nvPr/>
          </p:nvSpPr>
          <p:spPr>
            <a:xfrm>
              <a:off x="4070090" y="1886473"/>
              <a:ext cx="65425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accent2"/>
                  </a:solidFill>
                  <a:latin typeface="Corbel" panose="020B0503020204020204" pitchFamily="34" charset="0"/>
                </a:rPr>
                <a:t>Relativas</a:t>
              </a:r>
              <a:endParaRPr lang="en-US" sz="800" cap="small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03" name="Left Brace 102">
              <a:extLst>
                <a:ext uri="{FF2B5EF4-FFF2-40B4-BE49-F238E27FC236}">
                  <a16:creationId xmlns:a16="http://schemas.microsoft.com/office/drawing/2014/main" id="{441D16A8-EE67-BA44-964B-589162C515F3}"/>
                </a:ext>
              </a:extLst>
            </p:cNvPr>
            <p:cNvSpPr/>
            <p:nvPr/>
          </p:nvSpPr>
          <p:spPr>
            <a:xfrm rot="10800000">
              <a:off x="4114739" y="2447741"/>
              <a:ext cx="89310" cy="439838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463BC7C1-8C98-F841-B71D-1DCD6521BE25}"/>
                </a:ext>
              </a:extLst>
            </p:cNvPr>
            <p:cNvSpPr/>
            <p:nvPr/>
          </p:nvSpPr>
          <p:spPr>
            <a:xfrm rot="10800000">
              <a:off x="4114739" y="1574673"/>
              <a:ext cx="89310" cy="822671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2805745-6B8F-284D-A5E7-D157CDE5A65C}"/>
                </a:ext>
              </a:extLst>
            </p:cNvPr>
            <p:cNvSpPr/>
            <p:nvPr/>
          </p:nvSpPr>
          <p:spPr>
            <a:xfrm>
              <a:off x="4105900" y="2548130"/>
              <a:ext cx="65425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 err="1">
                  <a:solidFill>
                    <a:srgbClr val="C00000"/>
                  </a:solidFill>
                  <a:latin typeface="Corbel" panose="020B0503020204020204" pitchFamily="34" charset="0"/>
                </a:rPr>
                <a:t>Absolutas</a:t>
              </a:r>
              <a:endParaRPr lang="en-US" sz="800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580C41C5-7639-E94E-BA11-E0425285829B}"/>
              </a:ext>
            </a:extLst>
          </p:cNvPr>
          <p:cNvSpPr txBox="1"/>
          <p:nvPr/>
        </p:nvSpPr>
        <p:spPr>
          <a:xfrm>
            <a:off x="4500239" y="4709444"/>
            <a:ext cx="3285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Cartulina</a:t>
            </a:r>
            <a:r>
              <a:rPr lang="en-US" sz="800" dirty="0"/>
              <a:t> </a:t>
            </a:r>
            <a:r>
              <a:rPr lang="en-US" sz="800" dirty="0" err="1"/>
              <a:t>mostrando</a:t>
            </a:r>
            <a:r>
              <a:rPr lang="en-US" sz="800" dirty="0"/>
              <a:t> </a:t>
            </a:r>
            <a:r>
              <a:rPr lang="en-US" sz="800" dirty="0" err="1"/>
              <a:t>tipo</a:t>
            </a:r>
            <a:r>
              <a:rPr lang="en-US" sz="800" dirty="0"/>
              <a:t> de </a:t>
            </a:r>
            <a:r>
              <a:rPr lang="en-US" sz="800" dirty="0" err="1"/>
              <a:t>traqueostomía</a:t>
            </a:r>
            <a:r>
              <a:rPr lang="en-US" sz="800" dirty="0"/>
              <a:t> y día de </a:t>
            </a:r>
            <a:r>
              <a:rPr lang="en-US" sz="800" dirty="0" err="1"/>
              <a:t>procedimiento</a:t>
            </a:r>
            <a:endParaRPr lang="en-US" sz="800" dirty="0"/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800" dirty="0"/>
              <a:t>No </a:t>
            </a:r>
            <a:r>
              <a:rPr lang="en-US" sz="800" dirty="0" err="1"/>
              <a:t>cambiar</a:t>
            </a:r>
            <a:r>
              <a:rPr lang="en-US" sz="800" dirty="0"/>
              <a:t> </a:t>
            </a:r>
            <a:r>
              <a:rPr lang="en-US" sz="800" dirty="0" err="1"/>
              <a:t>cánula</a:t>
            </a:r>
            <a:r>
              <a:rPr lang="en-US" sz="800" dirty="0"/>
              <a:t> exterior por lo </a:t>
            </a:r>
            <a:r>
              <a:rPr lang="en-US" sz="800" dirty="0" err="1"/>
              <a:t>mínimo</a:t>
            </a:r>
            <a:r>
              <a:rPr lang="en-US" sz="800" dirty="0"/>
              <a:t> una </a:t>
            </a:r>
            <a:r>
              <a:rPr lang="en-US" sz="800" dirty="0" err="1"/>
              <a:t>semana</a:t>
            </a:r>
            <a:endParaRPr lang="en-US" sz="800" dirty="0"/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Monitorear</a:t>
            </a:r>
            <a:r>
              <a:rPr lang="en-US" sz="800" dirty="0"/>
              <a:t> </a:t>
            </a:r>
            <a:r>
              <a:rPr lang="en-US" sz="800" dirty="0" err="1"/>
              <a:t>presión</a:t>
            </a:r>
            <a:r>
              <a:rPr lang="en-US" sz="800" dirty="0"/>
              <a:t> de </a:t>
            </a:r>
            <a:r>
              <a:rPr lang="en-US" sz="800" dirty="0" err="1"/>
              <a:t>balón</a:t>
            </a:r>
            <a:r>
              <a:rPr lang="en-US" sz="800" dirty="0"/>
              <a:t> del </a:t>
            </a:r>
            <a:r>
              <a:rPr lang="en-US" sz="800" dirty="0" err="1"/>
              <a:t>tubo</a:t>
            </a:r>
            <a:r>
              <a:rPr lang="en-US" sz="800" dirty="0"/>
              <a:t> de </a:t>
            </a:r>
            <a:r>
              <a:rPr lang="en-US" sz="800" dirty="0" err="1"/>
              <a:t>traqueostomía</a:t>
            </a:r>
            <a:r>
              <a:rPr lang="en-US" sz="800" dirty="0"/>
              <a:t> (20-25 mmHg)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ym typeface="Wingdings" panose="05000000000000000000" pitchFamily="2" charset="2"/>
              </a:rPr>
              <a:t>Comenzar</a:t>
            </a:r>
            <a:r>
              <a:rPr lang="en-US" sz="800" dirty="0">
                <a:sym typeface="Wingdings" panose="05000000000000000000" pitchFamily="2" charset="2"/>
              </a:rPr>
              <a:t> a </a:t>
            </a:r>
            <a:r>
              <a:rPr lang="en-US" sz="800" dirty="0" err="1">
                <a:sym typeface="Wingdings" panose="05000000000000000000" pitchFamily="2" charset="2"/>
              </a:rPr>
              <a:t>destetar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sedación</a:t>
            </a:r>
            <a:r>
              <a:rPr lang="en-US" sz="800" dirty="0">
                <a:sym typeface="Wingdings" panose="05000000000000000000" pitchFamily="2" charset="2"/>
              </a:rPr>
              <a:t> y </a:t>
            </a:r>
            <a:r>
              <a:rPr lang="en-US" sz="800" dirty="0" err="1">
                <a:sym typeface="Wingdings" panose="05000000000000000000" pitchFamily="2" charset="2"/>
              </a:rPr>
              <a:t>soporte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ventilatorio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ym typeface="Wingdings" panose="05000000000000000000" pitchFamily="2" charset="2"/>
              </a:rPr>
              <a:t>Cuidado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piel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cánula</a:t>
            </a:r>
            <a:r>
              <a:rPr lang="en-US" sz="800" dirty="0">
                <a:sym typeface="Wingdings" panose="05000000000000000000" pitchFamily="2" charset="2"/>
              </a:rPr>
              <a:t> interior y remover </a:t>
            </a:r>
            <a:r>
              <a:rPr lang="en-US" sz="800" dirty="0" err="1">
                <a:sym typeface="Wingdings" panose="05000000000000000000" pitchFamily="2" charset="2"/>
              </a:rPr>
              <a:t>suturas</a:t>
            </a:r>
            <a:r>
              <a:rPr lang="en-US" sz="800" dirty="0">
                <a:sym typeface="Wingdings" panose="05000000000000000000" pitchFamily="2" charset="2"/>
              </a:rPr>
              <a:t> (</a:t>
            </a:r>
            <a:r>
              <a:rPr lang="en-US" sz="800" dirty="0" err="1">
                <a:sym typeface="Wingdings" panose="05000000000000000000" pitchFamily="2" charset="2"/>
              </a:rPr>
              <a:t>si</a:t>
            </a:r>
            <a:r>
              <a:rPr lang="en-US" sz="800" dirty="0">
                <a:sym typeface="Wingdings" panose="05000000000000000000" pitchFamily="2" charset="2"/>
              </a:rPr>
              <a:t> es applicable) </a:t>
            </a:r>
            <a:r>
              <a:rPr lang="en-US" sz="800" dirty="0" err="1">
                <a:sym typeface="Wingdings" panose="05000000000000000000" pitchFamily="2" charset="2"/>
              </a:rPr>
              <a:t>Máscariila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traquestomía</a:t>
            </a:r>
            <a:r>
              <a:rPr lang="en-US" sz="800" dirty="0">
                <a:sym typeface="Wingdings" panose="05000000000000000000" pitchFamily="2" charset="2"/>
              </a:rPr>
              <a:t> y valvula de </a:t>
            </a:r>
            <a:r>
              <a:rPr lang="en-US" sz="800" dirty="0" err="1">
                <a:sym typeface="Wingdings" panose="05000000000000000000" pitchFamily="2" charset="2"/>
              </a:rPr>
              <a:t>fonación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cuando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apropiado</a:t>
            </a:r>
            <a:endParaRPr lang="en-US" sz="800" dirty="0">
              <a:sym typeface="Wingdings" panose="05000000000000000000" pitchFamily="2" charset="2"/>
            </a:endParaRP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Evaluación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deglución</a:t>
            </a:r>
            <a:r>
              <a:rPr lang="en-US" sz="800" dirty="0">
                <a:sym typeface="Wingdings" panose="05000000000000000000" pitchFamily="2" charset="2"/>
              </a:rPr>
              <a:t> y </a:t>
            </a:r>
            <a:r>
              <a:rPr lang="en-US" sz="800" dirty="0" err="1">
                <a:sym typeface="Wingdings" panose="05000000000000000000" pitchFamily="2" charset="2"/>
              </a:rPr>
              <a:t>educación</a:t>
            </a:r>
            <a:r>
              <a:rPr lang="en-US" sz="800" dirty="0">
                <a:sym typeface="Wingdings" panose="05000000000000000000" pitchFamily="2" charset="2"/>
              </a:rPr>
              <a:t> al </a:t>
            </a:r>
            <a:r>
              <a:rPr lang="en-US" sz="800" dirty="0" err="1">
                <a:sym typeface="Wingdings" panose="05000000000000000000" pitchFamily="2" charset="2"/>
              </a:rPr>
              <a:t>paciente</a:t>
            </a:r>
            <a:r>
              <a:rPr lang="en-US" sz="800" dirty="0">
                <a:sym typeface="Wingdings" panose="05000000000000000000" pitchFamily="2" charset="2"/>
              </a:rPr>
              <a:t>/</a:t>
            </a:r>
            <a:r>
              <a:rPr lang="en-US" sz="800" dirty="0" err="1">
                <a:sym typeface="Wingdings" panose="05000000000000000000" pitchFamily="2" charset="2"/>
              </a:rPr>
              <a:t>familia</a:t>
            </a:r>
            <a:endParaRPr lang="en-US" sz="800" dirty="0">
              <a:sym typeface="Wingdings" panose="05000000000000000000" pitchFamily="2" charset="2"/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91124E59-8F1D-0D4A-9982-59E8F8E9C326}"/>
              </a:ext>
            </a:extLst>
          </p:cNvPr>
          <p:cNvSpPr/>
          <p:nvPr/>
        </p:nvSpPr>
        <p:spPr>
          <a:xfrm>
            <a:off x="682186" y="3139926"/>
            <a:ext cx="244549" cy="680484"/>
          </a:xfrm>
          <a:custGeom>
            <a:avLst/>
            <a:gdLst>
              <a:gd name="connsiteX0" fmla="*/ 0 w 244549"/>
              <a:gd name="connsiteY0" fmla="*/ 0 h 680484"/>
              <a:gd name="connsiteX1" fmla="*/ 191386 w 244549"/>
              <a:gd name="connsiteY1" fmla="*/ 191386 h 680484"/>
              <a:gd name="connsiteX2" fmla="*/ 244549 w 244549"/>
              <a:gd name="connsiteY2" fmla="*/ 680484 h 6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49" h="680484">
                <a:moveTo>
                  <a:pt x="0" y="0"/>
                </a:moveTo>
                <a:cubicBezTo>
                  <a:pt x="75314" y="38986"/>
                  <a:pt x="150628" y="77972"/>
                  <a:pt x="191386" y="191386"/>
                </a:cubicBezTo>
                <a:cubicBezTo>
                  <a:pt x="232144" y="304800"/>
                  <a:pt x="238346" y="492642"/>
                  <a:pt x="244549" y="680484"/>
                </a:cubicBezTo>
              </a:path>
            </a:pathLst>
          </a:cu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8B9B13-119C-914B-BE9B-CC6357E3707E}"/>
              </a:ext>
            </a:extLst>
          </p:cNvPr>
          <p:cNvGrpSpPr/>
          <p:nvPr/>
        </p:nvGrpSpPr>
        <p:grpSpPr>
          <a:xfrm>
            <a:off x="576492" y="3462406"/>
            <a:ext cx="459388" cy="538971"/>
            <a:chOff x="576492" y="3462406"/>
            <a:chExt cx="459388" cy="538971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82EE036-F42B-6646-A1AC-40ABC955BAA3}"/>
                </a:ext>
              </a:extLst>
            </p:cNvPr>
            <p:cNvSpPr/>
            <p:nvPr/>
          </p:nvSpPr>
          <p:spPr>
            <a:xfrm rot="7377259">
              <a:off x="645370" y="3513401"/>
              <a:ext cx="211192" cy="348947"/>
            </a:xfrm>
            <a:prstGeom prst="rect">
              <a:avLst/>
            </a:prstGeom>
            <a:gradFill flip="none" rotWithShape="1">
              <a:gsLst>
                <a:gs pos="2700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57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055B03C-48BC-F149-8A51-DDC62E51C5FE}"/>
                </a:ext>
              </a:extLst>
            </p:cNvPr>
            <p:cNvSpPr/>
            <p:nvPr/>
          </p:nvSpPr>
          <p:spPr>
            <a:xfrm>
              <a:off x="792276" y="3716065"/>
              <a:ext cx="243604" cy="285312"/>
            </a:xfrm>
            <a:custGeom>
              <a:avLst/>
              <a:gdLst>
                <a:gd name="connsiteX0" fmla="*/ 75165 w 243604"/>
                <a:gd name="connsiteY0" fmla="*/ 0 h 285312"/>
                <a:gd name="connsiteX1" fmla="*/ 243604 w 243604"/>
                <a:gd name="connsiteY1" fmla="*/ 0 h 285312"/>
                <a:gd name="connsiteX2" fmla="*/ 243604 w 243604"/>
                <a:gd name="connsiteY2" fmla="*/ 285312 h 285312"/>
                <a:gd name="connsiteX3" fmla="*/ 0 w 243604"/>
                <a:gd name="connsiteY3" fmla="*/ 285312 h 285312"/>
                <a:gd name="connsiteX4" fmla="*/ 0 w 243604"/>
                <a:gd name="connsiteY4" fmla="*/ 116863 h 285312"/>
                <a:gd name="connsiteX5" fmla="*/ 9027 w 243604"/>
                <a:gd name="connsiteY5" fmla="*/ 122765 h 285312"/>
                <a:gd name="connsiteX6" fmla="*/ 74182 w 243604"/>
                <a:gd name="connsiteY6" fmla="*/ 17381 h 28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04" h="285312">
                  <a:moveTo>
                    <a:pt x="75165" y="0"/>
                  </a:moveTo>
                  <a:lnTo>
                    <a:pt x="243604" y="0"/>
                  </a:lnTo>
                  <a:lnTo>
                    <a:pt x="243604" y="285312"/>
                  </a:lnTo>
                  <a:lnTo>
                    <a:pt x="0" y="285312"/>
                  </a:lnTo>
                  <a:lnTo>
                    <a:pt x="0" y="116863"/>
                  </a:lnTo>
                  <a:lnTo>
                    <a:pt x="9027" y="122765"/>
                  </a:lnTo>
                  <a:cubicBezTo>
                    <a:pt x="36007" y="126676"/>
                    <a:pt x="65178" y="79494"/>
                    <a:pt x="74182" y="17381"/>
                  </a:cubicBezTo>
                  <a:close/>
                </a:path>
              </a:pathLst>
            </a:custGeom>
            <a:gradFill>
              <a:gsLst>
                <a:gs pos="73000">
                  <a:schemeClr val="accent1"/>
                </a:gs>
                <a:gs pos="10000">
                  <a:schemeClr val="accent1">
                    <a:lumMod val="60000"/>
                    <a:lumOff val="40000"/>
                  </a:schemeClr>
                </a:gs>
                <a:gs pos="29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17F00D8-C6A9-2A47-8298-7304EC29C1E3}"/>
                </a:ext>
              </a:extLst>
            </p:cNvPr>
            <p:cNvSpPr/>
            <p:nvPr/>
          </p:nvSpPr>
          <p:spPr>
            <a:xfrm>
              <a:off x="851207" y="3462406"/>
              <a:ext cx="125070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53FD4E36-D42B-804E-9D0C-358873D5A219}"/>
                </a:ext>
              </a:extLst>
            </p:cNvPr>
            <p:cNvSpPr/>
            <p:nvPr/>
          </p:nvSpPr>
          <p:spPr>
            <a:xfrm>
              <a:off x="829110" y="3513340"/>
              <a:ext cx="169264" cy="200261"/>
            </a:xfrm>
            <a:custGeom>
              <a:avLst/>
              <a:gdLst>
                <a:gd name="connsiteX0" fmla="*/ 0 w 169264"/>
                <a:gd name="connsiteY0" fmla="*/ 0 h 200261"/>
                <a:gd name="connsiteX1" fmla="*/ 169264 w 169264"/>
                <a:gd name="connsiteY1" fmla="*/ 0 h 200261"/>
                <a:gd name="connsiteX2" fmla="*/ 169264 w 169264"/>
                <a:gd name="connsiteY2" fmla="*/ 200261 h 200261"/>
                <a:gd name="connsiteX3" fmla="*/ 43718 w 169264"/>
                <a:gd name="connsiteY3" fmla="*/ 200261 h 200261"/>
                <a:gd name="connsiteX4" fmla="*/ 42351 w 169264"/>
                <a:gd name="connsiteY4" fmla="*/ 184439 h 200261"/>
                <a:gd name="connsiteX5" fmla="*/ 13179 w 169264"/>
                <a:gd name="connsiteY5" fmla="*/ 116274 h 200261"/>
                <a:gd name="connsiteX6" fmla="*/ 0 w 169264"/>
                <a:gd name="connsiteY6" fmla="*/ 110057 h 20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64" h="200261">
                  <a:moveTo>
                    <a:pt x="0" y="0"/>
                  </a:moveTo>
                  <a:lnTo>
                    <a:pt x="169264" y="0"/>
                  </a:lnTo>
                  <a:lnTo>
                    <a:pt x="169264" y="200261"/>
                  </a:lnTo>
                  <a:lnTo>
                    <a:pt x="43718" y="200261"/>
                  </a:lnTo>
                  <a:lnTo>
                    <a:pt x="42351" y="184439"/>
                  </a:lnTo>
                  <a:cubicBezTo>
                    <a:pt x="36804" y="153790"/>
                    <a:pt x="26296" y="129237"/>
                    <a:pt x="13179" y="116274"/>
                  </a:cubicBezTo>
                  <a:lnTo>
                    <a:pt x="0" y="110057"/>
                  </a:lnTo>
                  <a:close/>
                </a:path>
              </a:pathLst>
            </a:custGeom>
            <a:gradFill>
              <a:gsLst>
                <a:gs pos="73000">
                  <a:schemeClr val="accent1"/>
                </a:gs>
                <a:gs pos="10000">
                  <a:schemeClr val="accent1">
                    <a:lumMod val="60000"/>
                    <a:lumOff val="40000"/>
                  </a:schemeClr>
                </a:gs>
                <a:gs pos="29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8" name="Freeform 127">
            <a:extLst>
              <a:ext uri="{FF2B5EF4-FFF2-40B4-BE49-F238E27FC236}">
                <a16:creationId xmlns:a16="http://schemas.microsoft.com/office/drawing/2014/main" id="{6DCA9C11-BA6D-DA4A-8441-67332407551C}"/>
              </a:ext>
            </a:extLst>
          </p:cNvPr>
          <p:cNvSpPr/>
          <p:nvPr/>
        </p:nvSpPr>
        <p:spPr>
          <a:xfrm rot="21329169">
            <a:off x="-16774" y="3478650"/>
            <a:ext cx="642257" cy="163286"/>
          </a:xfrm>
          <a:custGeom>
            <a:avLst/>
            <a:gdLst>
              <a:gd name="connsiteX0" fmla="*/ 642257 w 642257"/>
              <a:gd name="connsiteY0" fmla="*/ 163286 h 163286"/>
              <a:gd name="connsiteX1" fmla="*/ 435429 w 642257"/>
              <a:gd name="connsiteY1" fmla="*/ 38100 h 163286"/>
              <a:gd name="connsiteX2" fmla="*/ 0 w 642257"/>
              <a:gd name="connsiteY2" fmla="*/ 0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257" h="163286" extrusionOk="0">
                <a:moveTo>
                  <a:pt x="642257" y="163286"/>
                </a:moveTo>
                <a:cubicBezTo>
                  <a:pt x="578661" y="105848"/>
                  <a:pt x="528041" y="70730"/>
                  <a:pt x="435429" y="38100"/>
                </a:cubicBezTo>
                <a:cubicBezTo>
                  <a:pt x="332702" y="11795"/>
                  <a:pt x="158460" y="5625"/>
                  <a:pt x="0" y="0"/>
                </a:cubicBezTo>
              </a:path>
            </a:pathLst>
          </a:custGeom>
          <a:noFill/>
          <a:ln w="266700">
            <a:gradFill>
              <a:gsLst>
                <a:gs pos="0">
                  <a:schemeClr val="bg2">
                    <a:lumMod val="90000"/>
                  </a:schemeClr>
                </a:gs>
                <a:gs pos="47000">
                  <a:schemeClr val="accent1">
                    <a:lumMod val="20000"/>
                    <a:lumOff val="80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6600000" scaled="0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42257 w 642257"/>
                      <a:gd name="connsiteY0" fmla="*/ 163286 h 163286"/>
                      <a:gd name="connsiteX1" fmla="*/ 435429 w 642257"/>
                      <a:gd name="connsiteY1" fmla="*/ 38100 h 163286"/>
                      <a:gd name="connsiteX2" fmla="*/ 0 w 642257"/>
                      <a:gd name="connsiteY2" fmla="*/ 0 h 163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257" h="163286">
                        <a:moveTo>
                          <a:pt x="642257" y="163286"/>
                        </a:moveTo>
                        <a:cubicBezTo>
                          <a:pt x="592364" y="114300"/>
                          <a:pt x="542472" y="65314"/>
                          <a:pt x="435429" y="38100"/>
                        </a:cubicBezTo>
                        <a:cubicBezTo>
                          <a:pt x="328386" y="10886"/>
                          <a:pt x="164193" y="5443"/>
                          <a:pt x="0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E40589-979C-F442-A97A-3C49873FB1A4}"/>
              </a:ext>
            </a:extLst>
          </p:cNvPr>
          <p:cNvGrpSpPr/>
          <p:nvPr/>
        </p:nvGrpSpPr>
        <p:grpSpPr>
          <a:xfrm>
            <a:off x="2150049" y="1832648"/>
            <a:ext cx="771596" cy="2049530"/>
            <a:chOff x="2050033" y="1789784"/>
            <a:chExt cx="771596" cy="204953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C2A9163-B36A-BA49-AEA0-40CC5A24DD4B}"/>
                </a:ext>
              </a:extLst>
            </p:cNvPr>
            <p:cNvGrpSpPr/>
            <p:nvPr/>
          </p:nvGrpSpPr>
          <p:grpSpPr>
            <a:xfrm>
              <a:off x="2050033" y="1789784"/>
              <a:ext cx="771596" cy="2049530"/>
              <a:chOff x="2050033" y="1789784"/>
              <a:chExt cx="771596" cy="2049530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F4940F00-9C6C-9040-882A-A478AE4998C1}"/>
                  </a:ext>
                </a:extLst>
              </p:cNvPr>
              <p:cNvSpPr/>
              <p:nvPr/>
            </p:nvSpPr>
            <p:spPr>
              <a:xfrm rot="19196981">
                <a:off x="2050033" y="2179862"/>
                <a:ext cx="771596" cy="743767"/>
              </a:xfrm>
              <a:custGeom>
                <a:avLst/>
                <a:gdLst>
                  <a:gd name="connsiteX0" fmla="*/ 771596 w 771596"/>
                  <a:gd name="connsiteY0" fmla="*/ 0 h 743767"/>
                  <a:gd name="connsiteX1" fmla="*/ 532804 w 771596"/>
                  <a:gd name="connsiteY1" fmla="*/ 69891 h 743767"/>
                  <a:gd name="connsiteX2" fmla="*/ 328957 w 771596"/>
                  <a:gd name="connsiteY2" fmla="*/ 186375 h 743767"/>
                  <a:gd name="connsiteX3" fmla="*/ 340605 w 771596"/>
                  <a:gd name="connsiteY3" fmla="*/ 401870 h 743767"/>
                  <a:gd name="connsiteX4" fmla="*/ 160055 w 771596"/>
                  <a:gd name="connsiteY4" fmla="*/ 500882 h 743767"/>
                  <a:gd name="connsiteX5" fmla="*/ 8625 w 771596"/>
                  <a:gd name="connsiteY5" fmla="*/ 716377 h 743767"/>
                  <a:gd name="connsiteX6" fmla="*/ 31922 w 771596"/>
                  <a:gd name="connsiteY6" fmla="*/ 733850 h 7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596" h="743767">
                    <a:moveTo>
                      <a:pt x="771596" y="0"/>
                    </a:moveTo>
                    <a:cubicBezTo>
                      <a:pt x="689086" y="19414"/>
                      <a:pt x="606577" y="38829"/>
                      <a:pt x="532804" y="69891"/>
                    </a:cubicBezTo>
                    <a:cubicBezTo>
                      <a:pt x="459031" y="100953"/>
                      <a:pt x="360990" y="131045"/>
                      <a:pt x="328957" y="186375"/>
                    </a:cubicBezTo>
                    <a:cubicBezTo>
                      <a:pt x="296924" y="241705"/>
                      <a:pt x="368755" y="349452"/>
                      <a:pt x="340605" y="401870"/>
                    </a:cubicBezTo>
                    <a:cubicBezTo>
                      <a:pt x="312455" y="454288"/>
                      <a:pt x="215385" y="448464"/>
                      <a:pt x="160055" y="500882"/>
                    </a:cubicBezTo>
                    <a:cubicBezTo>
                      <a:pt x="104725" y="553300"/>
                      <a:pt x="29980" y="677549"/>
                      <a:pt x="8625" y="716377"/>
                    </a:cubicBezTo>
                    <a:cubicBezTo>
                      <a:pt x="-12730" y="755205"/>
                      <a:pt x="9596" y="744527"/>
                      <a:pt x="31922" y="733850"/>
                    </a:cubicBezTo>
                  </a:path>
                </a:pathLst>
              </a:custGeom>
              <a:noFill/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3512E18E-D8A5-7C4A-A25A-557E72E2D87D}"/>
                  </a:ext>
                </a:extLst>
              </p:cNvPr>
              <p:cNvSpPr/>
              <p:nvPr/>
            </p:nvSpPr>
            <p:spPr>
              <a:xfrm>
                <a:off x="2337431" y="2954635"/>
                <a:ext cx="349983" cy="884679"/>
              </a:xfrm>
              <a:custGeom>
                <a:avLst/>
                <a:gdLst>
                  <a:gd name="connsiteX0" fmla="*/ 8269 w 349983"/>
                  <a:gd name="connsiteY0" fmla="*/ 62236 h 884679"/>
                  <a:gd name="connsiteX1" fmla="*/ 257213 w 349983"/>
                  <a:gd name="connsiteY1" fmla="*/ 62236 h 884679"/>
                  <a:gd name="connsiteX2" fmla="*/ 259120 w 349983"/>
                  <a:gd name="connsiteY2" fmla="*/ 64610 h 884679"/>
                  <a:gd name="connsiteX3" fmla="*/ 241867 w 349983"/>
                  <a:gd name="connsiteY3" fmla="*/ 280271 h 884679"/>
                  <a:gd name="connsiteX4" fmla="*/ 276373 w 349983"/>
                  <a:gd name="connsiteY4" fmla="*/ 539063 h 884679"/>
                  <a:gd name="connsiteX5" fmla="*/ 302252 w 349983"/>
                  <a:gd name="connsiteY5" fmla="*/ 668459 h 884679"/>
                  <a:gd name="connsiteX6" fmla="*/ 345384 w 349983"/>
                  <a:gd name="connsiteY6" fmla="*/ 763350 h 884679"/>
                  <a:gd name="connsiteX7" fmla="*/ 181482 w 349983"/>
                  <a:gd name="connsiteY7" fmla="*/ 884120 h 884679"/>
                  <a:gd name="connsiteX8" fmla="*/ 86592 w 349983"/>
                  <a:gd name="connsiteY8" fmla="*/ 711591 h 884679"/>
                  <a:gd name="connsiteX9" fmla="*/ 17580 w 349983"/>
                  <a:gd name="connsiteY9" fmla="*/ 444173 h 884679"/>
                  <a:gd name="connsiteX10" fmla="*/ 597 w 349983"/>
                  <a:gd name="connsiteY10" fmla="*/ 132207 h 884679"/>
                  <a:gd name="connsiteX11" fmla="*/ 97712 w 349983"/>
                  <a:gd name="connsiteY11" fmla="*/ 788 h 884679"/>
                  <a:gd name="connsiteX12" fmla="*/ 115017 w 349983"/>
                  <a:gd name="connsiteY12" fmla="*/ 2646 h 884679"/>
                  <a:gd name="connsiteX13" fmla="*/ 59962 w 349983"/>
                  <a:gd name="connsiteY13" fmla="*/ 2646 h 884679"/>
                  <a:gd name="connsiteX14" fmla="*/ 62330 w 349983"/>
                  <a:gd name="connsiteY14" fmla="*/ 1530 h 884679"/>
                  <a:gd name="connsiteX15" fmla="*/ 97712 w 349983"/>
                  <a:gd name="connsiteY15" fmla="*/ 788 h 8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9983" h="884679">
                    <a:moveTo>
                      <a:pt x="8269" y="62236"/>
                    </a:moveTo>
                    <a:lnTo>
                      <a:pt x="257213" y="62236"/>
                    </a:lnTo>
                    <a:lnTo>
                      <a:pt x="259120" y="64610"/>
                    </a:lnTo>
                    <a:cubicBezTo>
                      <a:pt x="277810" y="110617"/>
                      <a:pt x="238992" y="201196"/>
                      <a:pt x="241867" y="280271"/>
                    </a:cubicBezTo>
                    <a:cubicBezTo>
                      <a:pt x="244742" y="359346"/>
                      <a:pt x="266309" y="474365"/>
                      <a:pt x="276373" y="539063"/>
                    </a:cubicBezTo>
                    <a:cubicBezTo>
                      <a:pt x="286437" y="603761"/>
                      <a:pt x="290750" y="631078"/>
                      <a:pt x="302252" y="668459"/>
                    </a:cubicBezTo>
                    <a:cubicBezTo>
                      <a:pt x="313754" y="705840"/>
                      <a:pt x="365512" y="727407"/>
                      <a:pt x="345384" y="763350"/>
                    </a:cubicBezTo>
                    <a:cubicBezTo>
                      <a:pt x="325256" y="799293"/>
                      <a:pt x="224614" y="892746"/>
                      <a:pt x="181482" y="884120"/>
                    </a:cubicBezTo>
                    <a:cubicBezTo>
                      <a:pt x="138350" y="875494"/>
                      <a:pt x="113909" y="784915"/>
                      <a:pt x="86592" y="711591"/>
                    </a:cubicBezTo>
                    <a:cubicBezTo>
                      <a:pt x="59275" y="638267"/>
                      <a:pt x="30520" y="553441"/>
                      <a:pt x="17580" y="444173"/>
                    </a:cubicBezTo>
                    <a:cubicBezTo>
                      <a:pt x="7875" y="362222"/>
                      <a:pt x="-2638" y="226087"/>
                      <a:pt x="597" y="132207"/>
                    </a:cubicBezTo>
                    <a:close/>
                    <a:moveTo>
                      <a:pt x="97712" y="788"/>
                    </a:moveTo>
                    <a:lnTo>
                      <a:pt x="115017" y="2646"/>
                    </a:lnTo>
                    <a:lnTo>
                      <a:pt x="59962" y="2646"/>
                    </a:lnTo>
                    <a:lnTo>
                      <a:pt x="62330" y="1530"/>
                    </a:lnTo>
                    <a:cubicBezTo>
                      <a:pt x="73922" y="-537"/>
                      <a:pt x="86098" y="-223"/>
                      <a:pt x="97712" y="7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280467D-AFAF-3049-9155-876AF7779299}"/>
                  </a:ext>
                </a:extLst>
              </p:cNvPr>
              <p:cNvSpPr/>
              <p:nvPr/>
            </p:nvSpPr>
            <p:spPr>
              <a:xfrm rot="5400000" flipH="1">
                <a:off x="2443443" y="2789161"/>
                <a:ext cx="59590" cy="39032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0D4EE25C-F293-F34F-9947-7BCA191A1B0A}"/>
                  </a:ext>
                </a:extLst>
              </p:cNvPr>
              <p:cNvSpPr/>
              <p:nvPr/>
            </p:nvSpPr>
            <p:spPr>
              <a:xfrm rot="11405609">
                <a:off x="2250374" y="1789784"/>
                <a:ext cx="255409" cy="536493"/>
              </a:xfrm>
              <a:custGeom>
                <a:avLst/>
                <a:gdLst>
                  <a:gd name="connsiteX0" fmla="*/ 113685 w 255409"/>
                  <a:gd name="connsiteY0" fmla="*/ 0 h 536493"/>
                  <a:gd name="connsiteX1" fmla="*/ 255409 w 255409"/>
                  <a:gd name="connsiteY1" fmla="*/ 145390 h 536493"/>
                  <a:gd name="connsiteX2" fmla="*/ 252611 w 255409"/>
                  <a:gd name="connsiteY2" fmla="*/ 364368 h 536493"/>
                  <a:gd name="connsiteX3" fmla="*/ 185380 w 255409"/>
                  <a:gd name="connsiteY3" fmla="*/ 429903 h 536493"/>
                  <a:gd name="connsiteX4" fmla="*/ 185380 w 255409"/>
                  <a:gd name="connsiteY4" fmla="*/ 536493 h 536493"/>
                  <a:gd name="connsiteX5" fmla="*/ 91671 w 255409"/>
                  <a:gd name="connsiteY5" fmla="*/ 536493 h 536493"/>
                  <a:gd name="connsiteX6" fmla="*/ 91671 w 255409"/>
                  <a:gd name="connsiteY6" fmla="*/ 421110 h 536493"/>
                  <a:gd name="connsiteX7" fmla="*/ 0 w 255409"/>
                  <a:gd name="connsiteY7" fmla="*/ 327068 h 536493"/>
                  <a:gd name="connsiteX8" fmla="*/ 2798 w 255409"/>
                  <a:gd name="connsiteY8" fmla="*/ 108090 h 5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409" h="536493">
                    <a:moveTo>
                      <a:pt x="113685" y="0"/>
                    </a:moveTo>
                    <a:lnTo>
                      <a:pt x="255409" y="145390"/>
                    </a:lnTo>
                    <a:lnTo>
                      <a:pt x="252611" y="364368"/>
                    </a:lnTo>
                    <a:lnTo>
                      <a:pt x="185380" y="429903"/>
                    </a:lnTo>
                    <a:lnTo>
                      <a:pt x="185380" y="536493"/>
                    </a:lnTo>
                    <a:lnTo>
                      <a:pt x="91671" y="536493"/>
                    </a:lnTo>
                    <a:lnTo>
                      <a:pt x="91671" y="421110"/>
                    </a:lnTo>
                    <a:lnTo>
                      <a:pt x="0" y="327068"/>
                    </a:lnTo>
                    <a:lnTo>
                      <a:pt x="2798" y="1080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B314B47-6A8E-DB47-A3CB-2B65B201EF34}"/>
                </a:ext>
              </a:extLst>
            </p:cNvPr>
            <p:cNvSpPr/>
            <p:nvPr/>
          </p:nvSpPr>
          <p:spPr>
            <a:xfrm>
              <a:off x="2362440" y="3365786"/>
              <a:ext cx="307558" cy="421238"/>
            </a:xfrm>
            <a:custGeom>
              <a:avLst/>
              <a:gdLst>
                <a:gd name="connsiteX0" fmla="*/ 9824 w 307558"/>
                <a:gd name="connsiteY0" fmla="*/ 119286 h 421238"/>
                <a:gd name="connsiteX1" fmla="*/ 44330 w 307558"/>
                <a:gd name="connsiteY1" fmla="*/ 291814 h 421238"/>
                <a:gd name="connsiteX2" fmla="*/ 113341 w 307558"/>
                <a:gd name="connsiteY2" fmla="*/ 421210 h 421238"/>
                <a:gd name="connsiteX3" fmla="*/ 303122 w 307558"/>
                <a:gd name="connsiteY3" fmla="*/ 300440 h 421238"/>
                <a:gd name="connsiteX4" fmla="*/ 225485 w 307558"/>
                <a:gd name="connsiteY4" fmla="*/ 7142 h 421238"/>
                <a:gd name="connsiteX5" fmla="*/ 9824 w 307558"/>
                <a:gd name="connsiteY5" fmla="*/ 119286 h 42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558" h="421238">
                  <a:moveTo>
                    <a:pt x="9824" y="119286"/>
                  </a:moveTo>
                  <a:cubicBezTo>
                    <a:pt x="-20369" y="166731"/>
                    <a:pt x="27077" y="241493"/>
                    <a:pt x="44330" y="291814"/>
                  </a:cubicBezTo>
                  <a:cubicBezTo>
                    <a:pt x="61583" y="342135"/>
                    <a:pt x="70209" y="419772"/>
                    <a:pt x="113341" y="421210"/>
                  </a:cubicBezTo>
                  <a:cubicBezTo>
                    <a:pt x="156473" y="422648"/>
                    <a:pt x="284431" y="369451"/>
                    <a:pt x="303122" y="300440"/>
                  </a:cubicBezTo>
                  <a:cubicBezTo>
                    <a:pt x="321813" y="231429"/>
                    <a:pt x="278681" y="41648"/>
                    <a:pt x="225485" y="7142"/>
                  </a:cubicBezTo>
                  <a:cubicBezTo>
                    <a:pt x="172289" y="-27364"/>
                    <a:pt x="40017" y="71841"/>
                    <a:pt x="9824" y="1192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14E5218-16F2-EF4D-8B81-C3BB39A26F82}"/>
              </a:ext>
            </a:extLst>
          </p:cNvPr>
          <p:cNvSpPr/>
          <p:nvPr/>
        </p:nvSpPr>
        <p:spPr>
          <a:xfrm>
            <a:off x="4613150" y="4598031"/>
            <a:ext cx="14269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POST PROCEDIMIENTO:</a:t>
            </a:r>
          </a:p>
        </p:txBody>
      </p:sp>
      <p:pic>
        <p:nvPicPr>
          <p:cNvPr id="140" name="Picture 139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247AEE74-3755-D644-9646-ED9AF9FC9F1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834" t="14991" r="32272" b="3429"/>
          <a:stretch/>
        </p:blipFill>
        <p:spPr>
          <a:xfrm rot="5400000">
            <a:off x="8018568" y="3591548"/>
            <a:ext cx="887606" cy="1183361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A101D0F3-AA86-734E-88BD-83D0900A9870}"/>
              </a:ext>
            </a:extLst>
          </p:cNvPr>
          <p:cNvSpPr/>
          <p:nvPr/>
        </p:nvSpPr>
        <p:spPr>
          <a:xfrm>
            <a:off x="7763327" y="1409541"/>
            <a:ext cx="14469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Palpar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&amp;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marcar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orientación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30C6A0F-9E13-0D45-B393-869501FE00C3}"/>
              </a:ext>
            </a:extLst>
          </p:cNvPr>
          <p:cNvSpPr/>
          <p:nvPr/>
        </p:nvSpPr>
        <p:spPr>
          <a:xfrm>
            <a:off x="7763327" y="2079329"/>
            <a:ext cx="1536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POCUS 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excluye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vasos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sanguíneos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en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strayecto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de entrada</a:t>
            </a:r>
            <a:endParaRPr lang="en-US" sz="7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CDB04B0-6E7D-D24F-B8BB-22F2E9A6C559}"/>
              </a:ext>
            </a:extLst>
          </p:cNvPr>
          <p:cNvSpPr/>
          <p:nvPr/>
        </p:nvSpPr>
        <p:spPr>
          <a:xfrm>
            <a:off x="7763327" y="3445081"/>
            <a:ext cx="1446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Visualizando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la entrada de la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aguja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con el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broncoscopio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95028B6D-3114-FE46-9987-AA3F7A179D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8567" y="-12740"/>
            <a:ext cx="505226" cy="50522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31900C21-EF3A-824D-AD43-BD28EDBE09B4}"/>
              </a:ext>
            </a:extLst>
          </p:cNvPr>
          <p:cNvSpPr/>
          <p:nvPr/>
        </p:nvSpPr>
        <p:spPr>
          <a:xfrm>
            <a:off x="7763327" y="4572093"/>
            <a:ext cx="14469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Guía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dentro de la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aguja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59A64AC-E89A-6E42-BC76-550A20FE1D20}"/>
              </a:ext>
            </a:extLst>
          </p:cNvPr>
          <p:cNvSpPr/>
          <p:nvPr/>
        </p:nvSpPr>
        <p:spPr>
          <a:xfrm>
            <a:off x="7765877" y="5810902"/>
            <a:ext cx="1446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Pasando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el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dilatador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sobre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la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guía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624359C0-786E-334E-828A-100B73B8F4CC}"/>
              </a:ext>
            </a:extLst>
          </p:cNvPr>
          <p:cNvSpPr/>
          <p:nvPr/>
        </p:nvSpPr>
        <p:spPr>
          <a:xfrm rot="4944322" flipH="1">
            <a:off x="2818686" y="3075481"/>
            <a:ext cx="45719" cy="40090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4603FF-ADB2-2A4D-BF82-4C7A6D058BEC}"/>
              </a:ext>
            </a:extLst>
          </p:cNvPr>
          <p:cNvSpPr/>
          <p:nvPr/>
        </p:nvSpPr>
        <p:spPr>
          <a:xfrm rot="17055147" flipH="1">
            <a:off x="611866" y="2981603"/>
            <a:ext cx="230832" cy="34998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7BFDAF1-10CD-AE4D-B9EE-95D15F4D2300}"/>
              </a:ext>
            </a:extLst>
          </p:cNvPr>
          <p:cNvSpPr/>
          <p:nvPr/>
        </p:nvSpPr>
        <p:spPr>
          <a:xfrm rot="5400000" flipH="1">
            <a:off x="3255675" y="6269772"/>
            <a:ext cx="423909" cy="79179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1485528-820C-3246-9F40-714BA39A5681}"/>
              </a:ext>
            </a:extLst>
          </p:cNvPr>
          <p:cNvSpPr/>
          <p:nvPr/>
        </p:nvSpPr>
        <p:spPr>
          <a:xfrm>
            <a:off x="3116796" y="6210520"/>
            <a:ext cx="162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El </a:t>
            </a:r>
            <a:r>
              <a:rPr lang="en-US" sz="900" b="1" dirty="0" err="1">
                <a:solidFill>
                  <a:prstClr val="black"/>
                </a:solidFill>
                <a:latin typeface="Corbel" panose="020B0503020204020204" pitchFamily="34" charset="0"/>
              </a:rPr>
              <a:t>broncoscopio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confirma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el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posicionamiento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correcto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: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idealmente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línea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media entre 2do/3ero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anillo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traqueal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A5E5BD5E-A79C-BD47-965C-8CE1402A6C73}"/>
              </a:ext>
            </a:extLst>
          </p:cNvPr>
          <p:cNvSpPr/>
          <p:nvPr/>
        </p:nvSpPr>
        <p:spPr>
          <a:xfrm rot="15663369" flipH="1" flipV="1">
            <a:off x="3234820" y="6247949"/>
            <a:ext cx="134035" cy="2584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37804C6-EF45-E448-9EBD-9892F198BD82}"/>
              </a:ext>
            </a:extLst>
          </p:cNvPr>
          <p:cNvGrpSpPr/>
          <p:nvPr/>
        </p:nvGrpSpPr>
        <p:grpSpPr>
          <a:xfrm>
            <a:off x="3043167" y="3925431"/>
            <a:ext cx="312584" cy="1518447"/>
            <a:chOff x="3037474" y="3795206"/>
            <a:chExt cx="312584" cy="151844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A499A28-9E3E-3D49-9AC6-258E7EDB13D1}"/>
                </a:ext>
              </a:extLst>
            </p:cNvPr>
            <p:cNvCxnSpPr>
              <a:cxnSpLocks/>
            </p:cNvCxnSpPr>
            <p:nvPr/>
          </p:nvCxnSpPr>
          <p:spPr>
            <a:xfrm rot="15897258" flipH="1">
              <a:off x="2980300" y="5256480"/>
              <a:ext cx="114347" cy="0"/>
            </a:xfrm>
            <a:prstGeom prst="line">
              <a:avLst/>
            </a:prstGeom>
            <a:ln w="508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0AAC8D6C-36AB-AD4A-9FA5-CB82651AE5B4}"/>
                </a:ext>
              </a:extLst>
            </p:cNvPr>
            <p:cNvSpPr/>
            <p:nvPr/>
          </p:nvSpPr>
          <p:spPr>
            <a:xfrm>
              <a:off x="3221414" y="4364605"/>
              <a:ext cx="122596" cy="592336"/>
            </a:xfrm>
            <a:custGeom>
              <a:avLst/>
              <a:gdLst>
                <a:gd name="connsiteX0" fmla="*/ 0 w 122596"/>
                <a:gd name="connsiteY0" fmla="*/ 0 h 592336"/>
                <a:gd name="connsiteX1" fmla="*/ 122596 w 122596"/>
                <a:gd name="connsiteY1" fmla="*/ 0 h 592336"/>
                <a:gd name="connsiteX2" fmla="*/ 122596 w 122596"/>
                <a:gd name="connsiteY2" fmla="*/ 592336 h 592336"/>
                <a:gd name="connsiteX3" fmla="*/ 0 w 122596"/>
                <a:gd name="connsiteY3" fmla="*/ 538544 h 59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96" h="592336">
                  <a:moveTo>
                    <a:pt x="0" y="0"/>
                  </a:moveTo>
                  <a:lnTo>
                    <a:pt x="122596" y="0"/>
                  </a:lnTo>
                  <a:lnTo>
                    <a:pt x="122596" y="592336"/>
                  </a:lnTo>
                  <a:lnTo>
                    <a:pt x="0" y="5385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789CF1F-2764-0347-BC88-90B6E0F65144}"/>
                </a:ext>
              </a:extLst>
            </p:cNvPr>
            <p:cNvSpPr/>
            <p:nvPr/>
          </p:nvSpPr>
          <p:spPr>
            <a:xfrm>
              <a:off x="3187263" y="3795206"/>
              <a:ext cx="156746" cy="631894"/>
            </a:xfrm>
            <a:custGeom>
              <a:avLst/>
              <a:gdLst>
                <a:gd name="connsiteX0" fmla="*/ 66894 w 156746"/>
                <a:gd name="connsiteY0" fmla="*/ 0 h 631894"/>
                <a:gd name="connsiteX1" fmla="*/ 89852 w 156746"/>
                <a:gd name="connsiteY1" fmla="*/ 0 h 631894"/>
                <a:gd name="connsiteX2" fmla="*/ 156746 w 156746"/>
                <a:gd name="connsiteY2" fmla="*/ 66894 h 631894"/>
                <a:gd name="connsiteX3" fmla="*/ 156746 w 156746"/>
                <a:gd name="connsiteY3" fmla="*/ 631894 h 631894"/>
                <a:gd name="connsiteX4" fmla="*/ 0 w 156746"/>
                <a:gd name="connsiteY4" fmla="*/ 563118 h 631894"/>
                <a:gd name="connsiteX5" fmla="*/ 0 w 156746"/>
                <a:gd name="connsiteY5" fmla="*/ 66894 h 631894"/>
                <a:gd name="connsiteX6" fmla="*/ 66894 w 156746"/>
                <a:gd name="connsiteY6" fmla="*/ 0 h 63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746" h="631894">
                  <a:moveTo>
                    <a:pt x="66894" y="0"/>
                  </a:moveTo>
                  <a:lnTo>
                    <a:pt x="89852" y="0"/>
                  </a:lnTo>
                  <a:cubicBezTo>
                    <a:pt x="126797" y="0"/>
                    <a:pt x="156746" y="29949"/>
                    <a:pt x="156746" y="66894"/>
                  </a:cubicBezTo>
                  <a:lnTo>
                    <a:pt x="156746" y="631894"/>
                  </a:lnTo>
                  <a:lnTo>
                    <a:pt x="0" y="563118"/>
                  </a:lnTo>
                  <a:lnTo>
                    <a:pt x="0" y="66894"/>
                  </a:lnTo>
                  <a:cubicBezTo>
                    <a:pt x="0" y="29949"/>
                    <a:pt x="29949" y="0"/>
                    <a:pt x="6689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C96318-0F1D-F344-8876-CE1209D0BD2D}"/>
                </a:ext>
              </a:extLst>
            </p:cNvPr>
            <p:cNvCxnSpPr/>
            <p:nvPr/>
          </p:nvCxnSpPr>
          <p:spPr>
            <a:xfrm>
              <a:off x="3292744" y="4483897"/>
              <a:ext cx="0" cy="455267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8698C14-E9EF-2F40-8DD5-F8F52192C884}"/>
                </a:ext>
              </a:extLst>
            </p:cNvPr>
            <p:cNvSpPr/>
            <p:nvPr/>
          </p:nvSpPr>
          <p:spPr>
            <a:xfrm>
              <a:off x="3247221" y="4654896"/>
              <a:ext cx="85820" cy="470871"/>
            </a:xfrm>
            <a:custGeom>
              <a:avLst/>
              <a:gdLst>
                <a:gd name="connsiteX0" fmla="*/ 31912 w 85820"/>
                <a:gd name="connsiteY0" fmla="*/ 49095 h 470871"/>
                <a:gd name="connsiteX1" fmla="*/ 24292 w 85820"/>
                <a:gd name="connsiteY1" fmla="*/ 56715 h 470871"/>
                <a:gd name="connsiteX2" fmla="*/ 24292 w 85820"/>
                <a:gd name="connsiteY2" fmla="*/ 228329 h 470871"/>
                <a:gd name="connsiteX3" fmla="*/ 31912 w 85820"/>
                <a:gd name="connsiteY3" fmla="*/ 235949 h 470871"/>
                <a:gd name="connsiteX4" fmla="*/ 62391 w 85820"/>
                <a:gd name="connsiteY4" fmla="*/ 235949 h 470871"/>
                <a:gd name="connsiteX5" fmla="*/ 70011 w 85820"/>
                <a:gd name="connsiteY5" fmla="*/ 228329 h 470871"/>
                <a:gd name="connsiteX6" fmla="*/ 70011 w 85820"/>
                <a:gd name="connsiteY6" fmla="*/ 56715 h 470871"/>
                <a:gd name="connsiteX7" fmla="*/ 62391 w 85820"/>
                <a:gd name="connsiteY7" fmla="*/ 49095 h 470871"/>
                <a:gd name="connsiteX8" fmla="*/ 1036 w 85820"/>
                <a:gd name="connsiteY8" fmla="*/ 0 h 470871"/>
                <a:gd name="connsiteX9" fmla="*/ 11219 w 85820"/>
                <a:gd name="connsiteY9" fmla="*/ 0 h 470871"/>
                <a:gd name="connsiteX10" fmla="*/ 85820 w 85820"/>
                <a:gd name="connsiteY10" fmla="*/ 32733 h 470871"/>
                <a:gd name="connsiteX11" fmla="*/ 85820 w 85820"/>
                <a:gd name="connsiteY11" fmla="*/ 364895 h 470871"/>
                <a:gd name="connsiteX12" fmla="*/ 84784 w 85820"/>
                <a:gd name="connsiteY12" fmla="*/ 364895 h 470871"/>
                <a:gd name="connsiteX13" fmla="*/ 84784 w 85820"/>
                <a:gd name="connsiteY13" fmla="*/ 470871 h 470871"/>
                <a:gd name="connsiteX14" fmla="*/ 60983 w 85820"/>
                <a:gd name="connsiteY14" fmla="*/ 466399 h 470871"/>
                <a:gd name="connsiteX15" fmla="*/ 13458 w 85820"/>
                <a:gd name="connsiteY15" fmla="*/ 433864 h 470871"/>
                <a:gd name="connsiteX16" fmla="*/ 0 w 85820"/>
                <a:gd name="connsiteY16" fmla="*/ 413346 h 470871"/>
                <a:gd name="connsiteX17" fmla="*/ 0 w 85820"/>
                <a:gd name="connsiteY17" fmla="*/ 194386 h 470871"/>
                <a:gd name="connsiteX18" fmla="*/ 1036 w 85820"/>
                <a:gd name="connsiteY18" fmla="*/ 194386 h 47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820" h="470871">
                  <a:moveTo>
                    <a:pt x="31912" y="49095"/>
                  </a:moveTo>
                  <a:cubicBezTo>
                    <a:pt x="27704" y="49095"/>
                    <a:pt x="24292" y="52507"/>
                    <a:pt x="24292" y="56715"/>
                  </a:cubicBezTo>
                  <a:lnTo>
                    <a:pt x="24292" y="228329"/>
                  </a:lnTo>
                  <a:cubicBezTo>
                    <a:pt x="24292" y="232537"/>
                    <a:pt x="27704" y="235949"/>
                    <a:pt x="31912" y="235949"/>
                  </a:cubicBezTo>
                  <a:lnTo>
                    <a:pt x="62391" y="235949"/>
                  </a:lnTo>
                  <a:cubicBezTo>
                    <a:pt x="66599" y="235949"/>
                    <a:pt x="70011" y="232537"/>
                    <a:pt x="70011" y="228329"/>
                  </a:cubicBezTo>
                  <a:lnTo>
                    <a:pt x="70011" y="56715"/>
                  </a:lnTo>
                  <a:cubicBezTo>
                    <a:pt x="70011" y="52507"/>
                    <a:pt x="66599" y="49095"/>
                    <a:pt x="62391" y="49095"/>
                  </a:cubicBezTo>
                  <a:close/>
                  <a:moveTo>
                    <a:pt x="1036" y="0"/>
                  </a:moveTo>
                  <a:lnTo>
                    <a:pt x="11219" y="0"/>
                  </a:lnTo>
                  <a:lnTo>
                    <a:pt x="85820" y="32733"/>
                  </a:lnTo>
                  <a:lnTo>
                    <a:pt x="85820" y="364895"/>
                  </a:lnTo>
                  <a:lnTo>
                    <a:pt x="84784" y="364895"/>
                  </a:lnTo>
                  <a:lnTo>
                    <a:pt x="84784" y="470871"/>
                  </a:lnTo>
                  <a:lnTo>
                    <a:pt x="60983" y="466399"/>
                  </a:lnTo>
                  <a:cubicBezTo>
                    <a:pt x="43689" y="459105"/>
                    <a:pt x="27378" y="448063"/>
                    <a:pt x="13458" y="433864"/>
                  </a:cubicBezTo>
                  <a:lnTo>
                    <a:pt x="0" y="413346"/>
                  </a:lnTo>
                  <a:lnTo>
                    <a:pt x="0" y="194386"/>
                  </a:lnTo>
                  <a:lnTo>
                    <a:pt x="1036" y="194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9754BD7-D792-3D48-A290-9659DA657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3913269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5450CE2-3549-8041-BE01-52AD89F5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033919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11BF0E6-ED9D-9D47-8AEA-46DF266FF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148966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9B43B80-DAF0-2F48-914A-CA8012204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269616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E6AEBA4-66D6-344B-BED9-2E4F1F599786}"/>
              </a:ext>
            </a:extLst>
          </p:cNvPr>
          <p:cNvSpPr/>
          <p:nvPr/>
        </p:nvSpPr>
        <p:spPr>
          <a:xfrm>
            <a:off x="-54755" y="6636472"/>
            <a:ext cx="17105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(2021-08-28) </a:t>
            </a:r>
            <a:r>
              <a:rPr lang="en-US" sz="800" dirty="0">
                <a:hlinkClick r:id="rId16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D330DC8-A5CF-9E41-A59E-7A665858C0EA}"/>
              </a:ext>
            </a:extLst>
          </p:cNvPr>
          <p:cNvSpPr/>
          <p:nvPr/>
        </p:nvSpPr>
        <p:spPr>
          <a:xfrm>
            <a:off x="8278506" y="799232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solidFill>
                  <a:schemeClr val="bg1"/>
                </a:solidFill>
                <a:latin typeface="Corbel" panose="020B0503020204020204" pitchFamily="34" charset="0"/>
              </a:rPr>
              <a:t>Tiroides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62C79AF-4BD0-6544-B06B-6C660BC27A88}"/>
              </a:ext>
            </a:extLst>
          </p:cNvPr>
          <p:cNvSpPr/>
          <p:nvPr/>
        </p:nvSpPr>
        <p:spPr>
          <a:xfrm>
            <a:off x="8261799" y="943734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solidFill>
                  <a:schemeClr val="bg1"/>
                </a:solidFill>
                <a:latin typeface="Corbel" panose="020B0503020204020204" pitchFamily="34" charset="0"/>
              </a:rPr>
              <a:t>Cricoides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5512303-459E-A145-A8C0-A41058A7AC0C}"/>
              </a:ext>
            </a:extLst>
          </p:cNvPr>
          <p:cNvSpPr/>
          <p:nvPr/>
        </p:nvSpPr>
        <p:spPr>
          <a:xfrm>
            <a:off x="8172180" y="1071828"/>
            <a:ext cx="10464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orbel" panose="020B0503020204020204" pitchFamily="34" charset="0"/>
              </a:rPr>
              <a:t>Anillo </a:t>
            </a:r>
            <a:r>
              <a:rPr lang="en-US" sz="600" dirty="0" err="1">
                <a:solidFill>
                  <a:schemeClr val="bg1"/>
                </a:solidFill>
                <a:latin typeface="Corbel" panose="020B0503020204020204" pitchFamily="34" charset="0"/>
              </a:rPr>
              <a:t>traqueal</a:t>
            </a:r>
            <a:r>
              <a:rPr lang="en-US" sz="600" dirty="0">
                <a:solidFill>
                  <a:schemeClr val="bg1"/>
                </a:solidFill>
                <a:latin typeface="Corbel" panose="020B0503020204020204" pitchFamily="34" charset="0"/>
              </a:rPr>
              <a:t> No 1 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orbel" panose="020B0503020204020204" pitchFamily="34" charset="0"/>
              </a:rPr>
              <a:t> Anillo </a:t>
            </a:r>
            <a:r>
              <a:rPr lang="en-US" sz="600" dirty="0" err="1">
                <a:solidFill>
                  <a:schemeClr val="bg1"/>
                </a:solidFill>
                <a:latin typeface="Corbel" panose="020B0503020204020204" pitchFamily="34" charset="0"/>
              </a:rPr>
              <a:t>traqueal</a:t>
            </a:r>
            <a:r>
              <a:rPr lang="en-US" sz="600" dirty="0">
                <a:solidFill>
                  <a:schemeClr val="bg1"/>
                </a:solidFill>
                <a:latin typeface="Corbel" panose="020B0503020204020204" pitchFamily="34" charset="0"/>
              </a:rPr>
              <a:t> No 2 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orbel" panose="020B0503020204020204" pitchFamily="34" charset="0"/>
              </a:rPr>
              <a:t>Anillo </a:t>
            </a:r>
            <a:r>
              <a:rPr lang="en-US" sz="600" dirty="0" err="1">
                <a:solidFill>
                  <a:schemeClr val="bg1"/>
                </a:solidFill>
                <a:latin typeface="Corbel" panose="020B0503020204020204" pitchFamily="34" charset="0"/>
              </a:rPr>
              <a:t>traqueal</a:t>
            </a:r>
            <a:r>
              <a:rPr lang="en-US" sz="600" dirty="0">
                <a:solidFill>
                  <a:schemeClr val="bg1"/>
                </a:solidFill>
                <a:latin typeface="Corbel" panose="020B0503020204020204" pitchFamily="34" charset="0"/>
              </a:rPr>
              <a:t> No 3 </a:t>
            </a:r>
          </a:p>
          <a:p>
            <a:pPr algn="ctr"/>
            <a:endParaRPr lang="en-US" sz="7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7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rd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trach ring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9A4F071-DD23-4B45-A732-BCCA2545C447}"/>
              </a:ext>
            </a:extLst>
          </p:cNvPr>
          <p:cNvSpPr/>
          <p:nvPr/>
        </p:nvSpPr>
        <p:spPr>
          <a:xfrm>
            <a:off x="8064960" y="2872227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solidFill>
                  <a:schemeClr val="bg1"/>
                </a:solidFill>
                <a:latin typeface="Corbel" panose="020B0503020204020204" pitchFamily="34" charset="0"/>
              </a:rPr>
              <a:t>Aguja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468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21149</TotalTime>
  <Words>789</Words>
  <Application>Microsoft Macintosh PowerPoint</Application>
  <PresentationFormat>Letter Paper (8.5x11 in)</PresentationFormat>
  <Paragraphs>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230</cp:revision>
  <cp:lastPrinted>2021-08-28T21:11:06Z</cp:lastPrinted>
  <dcterms:created xsi:type="dcterms:W3CDTF">2021-07-14T17:15:51Z</dcterms:created>
  <dcterms:modified xsi:type="dcterms:W3CDTF">2021-08-29T16:28:24Z</dcterms:modified>
</cp:coreProperties>
</file>