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73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Ramzy" initials="MR" lastIdx="8" clrIdx="0">
    <p:extLst>
      <p:ext uri="{19B8F6BF-5375-455C-9EA6-DF929625EA0E}">
        <p15:presenceInfo xmlns:p15="http://schemas.microsoft.com/office/powerpoint/2012/main" userId="e9e07c4fe2eb35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6208"/>
  </p:normalViewPr>
  <p:slideViewPr>
    <p:cSldViewPr snapToGrid="0" snapToObjects="1">
      <p:cViewPr varScale="1">
        <p:scale>
          <a:sx n="116" d="100"/>
          <a:sy n="116" d="100"/>
        </p:scale>
        <p:origin x="20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A7886-E371-BA48-B6B1-2875535224AA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B77A8-73E1-644C-948F-58A01235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1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C1CCA-B1F7-0F40-8EA5-B07323B6CA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71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CA4A-4105-467E-98BE-B916BC0645CD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6BA5-F34F-4166-999D-45E12DF5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9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CA4A-4105-467E-98BE-B916BC0645CD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6BA5-F34F-4166-999D-45E12DF5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CA4A-4105-467E-98BE-B916BC0645CD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6BA5-F34F-4166-999D-45E12DF5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8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CA4A-4105-467E-98BE-B916BC0645CD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6BA5-F34F-4166-999D-45E12DF5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5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CA4A-4105-467E-98BE-B916BC0645CD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6BA5-F34F-4166-999D-45E12DF5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1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CA4A-4105-467E-98BE-B916BC0645CD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6BA5-F34F-4166-999D-45E12DF5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3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CA4A-4105-467E-98BE-B916BC0645CD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6BA5-F34F-4166-999D-45E12DF5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CA4A-4105-467E-98BE-B916BC0645CD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6BA5-F34F-4166-999D-45E12DF5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5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CA4A-4105-467E-98BE-B916BC0645CD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6BA5-F34F-4166-999D-45E12DF5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6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CA4A-4105-467E-98BE-B916BC0645CD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6BA5-F34F-4166-999D-45E12DF5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9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CA4A-4105-467E-98BE-B916BC0645CD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6BA5-F34F-4166-999D-45E12DF5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7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CA4A-4105-467E-98BE-B916BC0645CD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56BA5-F34F-4166-999D-45E12DF5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pubmed.ncbi.nlm.nih.gov/15703424/" TargetMode="External"/><Relationship Id="rId18" Type="http://schemas.openxmlformats.org/officeDocument/2006/relationships/hyperlink" Target="https://pubmed.ncbi.nlm.nih.gov/29925291/" TargetMode="External"/><Relationship Id="rId26" Type="http://schemas.openxmlformats.org/officeDocument/2006/relationships/image" Target="../media/image6.png"/><Relationship Id="rId39" Type="http://schemas.openxmlformats.org/officeDocument/2006/relationships/hyperlink" Target="https://pubmed.ncbi.nlm.nih.gov/3327372/" TargetMode="External"/><Relationship Id="rId21" Type="http://schemas.openxmlformats.org/officeDocument/2006/relationships/image" Target="../media/image4.png"/><Relationship Id="rId34" Type="http://schemas.openxmlformats.org/officeDocument/2006/relationships/hyperlink" Target="https://www.openanesthesia.org/aba_barbiturate_enzyme_induction/" TargetMode="External"/><Relationship Id="rId42" Type="http://schemas.openxmlformats.org/officeDocument/2006/relationships/hyperlink" Target="https://pubmed.ncbi.nlm.nih.gov/16490478/" TargetMode="External"/><Relationship Id="rId7" Type="http://schemas.openxmlformats.org/officeDocument/2006/relationships/hyperlink" Target="http://www.onepagericu.com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creativecommons.org/licenses/by-sa/3.0/" TargetMode="External"/><Relationship Id="rId20" Type="http://schemas.openxmlformats.org/officeDocument/2006/relationships/hyperlink" Target="https://pubmed.ncbi.nlm.nih.gov/20682133/" TargetMode="External"/><Relationship Id="rId29" Type="http://schemas.openxmlformats.org/officeDocument/2006/relationships/hyperlink" Target="https://pubmed.ncbi.nlm.nih.gov/2597811/" TargetMode="External"/><Relationship Id="rId41" Type="http://schemas.openxmlformats.org/officeDocument/2006/relationships/hyperlink" Target="https://www.ncbi.nlm.nih.gov/pubmed/2127831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hyperlink" Target="https://www.cdc.gov/alcohol/features/excessive-alcohol-deaths.html" TargetMode="External"/><Relationship Id="rId24" Type="http://schemas.openxmlformats.org/officeDocument/2006/relationships/hyperlink" Target="https://pubmed.ncbi.nlm.nih.gov/18384456/" TargetMode="External"/><Relationship Id="rId32" Type="http://schemas.openxmlformats.org/officeDocument/2006/relationships/image" Target="../media/image7.png"/><Relationship Id="rId37" Type="http://schemas.openxmlformats.org/officeDocument/2006/relationships/hyperlink" Target="https://pubmed.ncbi.nlm.nih.gov/26405310/" TargetMode="External"/><Relationship Id="rId40" Type="http://schemas.openxmlformats.org/officeDocument/2006/relationships/hyperlink" Target="https://pubmed.ncbi.nlm.nih.gov/23065147/" TargetMode="External"/><Relationship Id="rId5" Type="http://schemas.openxmlformats.org/officeDocument/2006/relationships/image" Target="../media/image1.emf"/><Relationship Id="rId15" Type="http://schemas.openxmlformats.org/officeDocument/2006/relationships/hyperlink" Target="https://pubmed.ncbi.nlm.nih.gov/14372008/" TargetMode="External"/><Relationship Id="rId23" Type="http://schemas.openxmlformats.org/officeDocument/2006/relationships/hyperlink" Target="https://pubmed.ncbi.nlm.nih.gov/8700792/" TargetMode="External"/><Relationship Id="rId28" Type="http://schemas.openxmlformats.org/officeDocument/2006/relationships/hyperlink" Target="https://pubmed.ncbi.nlm.nih.gov/25999438/" TargetMode="External"/><Relationship Id="rId36" Type="http://schemas.openxmlformats.org/officeDocument/2006/relationships/hyperlink" Target="https://annalsofintensivecare.springeropen.com/articles/10.1186/s13613-015-0075-7" TargetMode="External"/><Relationship Id="rId10" Type="http://schemas.openxmlformats.org/officeDocument/2006/relationships/image" Target="../media/image3.tiff"/><Relationship Id="rId19" Type="http://schemas.openxmlformats.org/officeDocument/2006/relationships/hyperlink" Target="https://pubmed.ncbi.nlm.nih.gov/28188055/" TargetMode="External"/><Relationship Id="rId31" Type="http://schemas.openxmlformats.org/officeDocument/2006/relationships/hyperlink" Target="https://pubmed.ncbi.nlm.nih.gov/15897220/" TargetMode="External"/><Relationship Id="rId44" Type="http://schemas.openxmlformats.org/officeDocument/2006/relationships/hyperlink" Target="https://pubmed.ncbi.nlm.nih.gov/24054728/" TargetMode="External"/><Relationship Id="rId4" Type="http://schemas.openxmlformats.org/officeDocument/2006/relationships/hyperlink" Target="https://pubmed.ncbi.nlm.nih.gov/27586815/" TargetMode="External"/><Relationship Id="rId9" Type="http://schemas.openxmlformats.org/officeDocument/2006/relationships/hyperlink" Target="https://twitter.com/nickmmark" TargetMode="External"/><Relationship Id="rId14" Type="http://schemas.openxmlformats.org/officeDocument/2006/relationships/hyperlink" Target="https://www.ncbi.nlm.nih.gov/pmc/articles/PMC2951755/" TargetMode="External"/><Relationship Id="rId22" Type="http://schemas.openxmlformats.org/officeDocument/2006/relationships/hyperlink" Target="https://pubmed.ncbi.nlm.nih.gov/8046805/" TargetMode="External"/><Relationship Id="rId27" Type="http://schemas.openxmlformats.org/officeDocument/2006/relationships/hyperlink" Target="https://pubmed.ncbi.nlm.nih.gov/24657098/" TargetMode="External"/><Relationship Id="rId30" Type="http://schemas.openxmlformats.org/officeDocument/2006/relationships/hyperlink" Target="https://www.ncbi.nlm.nih.gov/pubmed/25013309" TargetMode="External"/><Relationship Id="rId35" Type="http://schemas.openxmlformats.org/officeDocument/2006/relationships/hyperlink" Target="https://pubmed.ncbi.nlm.nih.gov/24898418/" TargetMode="External"/><Relationship Id="rId43" Type="http://schemas.openxmlformats.org/officeDocument/2006/relationships/hyperlink" Target="https://www.ncbi.nlm.nih.gov/pmc/articles/PMC6097970/" TargetMode="External"/><Relationship Id="rId8" Type="http://schemas.openxmlformats.org/officeDocument/2006/relationships/hyperlink" Target="https://twitter.com/MRamzyDO" TargetMode="External"/><Relationship Id="rId3" Type="http://schemas.openxmlformats.org/officeDocument/2006/relationships/hyperlink" Target="https://pubmed.ncbi.nlm.nih.gov/13134661/" TargetMode="External"/><Relationship Id="rId12" Type="http://schemas.openxmlformats.org/officeDocument/2006/relationships/hyperlink" Target="https://www.cdc.gov/alcohol/features/excessive-drinking.html" TargetMode="External"/><Relationship Id="rId17" Type="http://schemas.openxmlformats.org/officeDocument/2006/relationships/hyperlink" Target="https://pubmed.ncbi.nlm.nih.gov/22999778/" TargetMode="External"/><Relationship Id="rId25" Type="http://schemas.openxmlformats.org/officeDocument/2006/relationships/image" Target="../media/image5.png"/><Relationship Id="rId33" Type="http://schemas.openxmlformats.org/officeDocument/2006/relationships/hyperlink" Target="https://www.ncbi.nlm.nih.gov/pubmed/24814732" TargetMode="External"/><Relationship Id="rId3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 127">
            <a:extLst>
              <a:ext uri="{FF2B5EF4-FFF2-40B4-BE49-F238E27FC236}">
                <a16:creationId xmlns:a16="http://schemas.microsoft.com/office/drawing/2014/main" id="{E7705998-9360-1E49-8DC4-9C2637D7B53D}"/>
              </a:ext>
            </a:extLst>
          </p:cNvPr>
          <p:cNvSpPr/>
          <p:nvPr/>
        </p:nvSpPr>
        <p:spPr>
          <a:xfrm rot="5400000">
            <a:off x="7916694" y="666206"/>
            <a:ext cx="1011790" cy="1362496"/>
          </a:xfrm>
          <a:custGeom>
            <a:avLst/>
            <a:gdLst>
              <a:gd name="connsiteX0" fmla="*/ 0 w 882983"/>
              <a:gd name="connsiteY0" fmla="*/ 1301216 h 1301216"/>
              <a:gd name="connsiteX1" fmla="*/ 0 w 882983"/>
              <a:gd name="connsiteY1" fmla="*/ 27228 h 1301216"/>
              <a:gd name="connsiteX2" fmla="*/ 27228 w 882983"/>
              <a:gd name="connsiteY2" fmla="*/ 0 h 1301216"/>
              <a:gd name="connsiteX3" fmla="*/ 136134 w 882983"/>
              <a:gd name="connsiteY3" fmla="*/ 0 h 1301216"/>
              <a:gd name="connsiteX4" fmla="*/ 163362 w 882983"/>
              <a:gd name="connsiteY4" fmla="*/ 27228 h 1301216"/>
              <a:gd name="connsiteX5" fmla="*/ 163362 w 882983"/>
              <a:gd name="connsiteY5" fmla="*/ 82867 h 1301216"/>
              <a:gd name="connsiteX6" fmla="*/ 882983 w 882983"/>
              <a:gd name="connsiteY6" fmla="*/ 82867 h 1301216"/>
              <a:gd name="connsiteX7" fmla="*/ 882983 w 882983"/>
              <a:gd name="connsiteY7" fmla="*/ 1301216 h 1301216"/>
              <a:gd name="connsiteX8" fmla="*/ 163362 w 882983"/>
              <a:gd name="connsiteY8" fmla="*/ 1301216 h 13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983" h="1301216">
                <a:moveTo>
                  <a:pt x="0" y="1301216"/>
                </a:moveTo>
                <a:lnTo>
                  <a:pt x="0" y="27228"/>
                </a:lnTo>
                <a:lnTo>
                  <a:pt x="27228" y="0"/>
                </a:lnTo>
                <a:lnTo>
                  <a:pt x="136134" y="0"/>
                </a:lnTo>
                <a:lnTo>
                  <a:pt x="163362" y="27228"/>
                </a:lnTo>
                <a:lnTo>
                  <a:pt x="163362" y="82867"/>
                </a:lnTo>
                <a:lnTo>
                  <a:pt x="882983" y="82867"/>
                </a:lnTo>
                <a:lnTo>
                  <a:pt x="882983" y="1301216"/>
                </a:lnTo>
                <a:lnTo>
                  <a:pt x="163362" y="130121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65A6E-3962-4D6B-89F0-A2B1F036AC84}"/>
              </a:ext>
            </a:extLst>
          </p:cNvPr>
          <p:cNvSpPr txBox="1"/>
          <p:nvPr/>
        </p:nvSpPr>
        <p:spPr>
          <a:xfrm>
            <a:off x="7669138" y="792183"/>
            <a:ext cx="150552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DELIRIUM TREMENS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48-96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hrs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</a:t>
            </a:r>
            <a:r>
              <a:rPr kumimoji="0" lang="en-US" sz="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rarely up to 7 day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Fluctuating cognition &amp; attention, </a:t>
            </a:r>
            <a:r>
              <a:rPr kumimoji="0" lang="en-US" sz="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altered</a:t>
            </a:r>
            <a: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sensorium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(hallucinations)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Autonomic instability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</a:t>
            </a:r>
            <a: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low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grade fever, tachycardia, hypertension, diaphoresis)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Rounded Rectangle 302">
            <a:extLst>
              <a:ext uri="{FF2B5EF4-FFF2-40B4-BE49-F238E27FC236}">
                <a16:creationId xmlns:a16="http://schemas.microsoft.com/office/drawing/2014/main" id="{50BD99FA-5FF9-7E4D-8F44-23A4B7CAEC09}"/>
              </a:ext>
            </a:extLst>
          </p:cNvPr>
          <p:cNvSpPr/>
          <p:nvPr/>
        </p:nvSpPr>
        <p:spPr>
          <a:xfrm>
            <a:off x="3199707" y="1930995"/>
            <a:ext cx="1423801" cy="193274"/>
          </a:xfrm>
          <a:prstGeom prst="roundRect">
            <a:avLst>
              <a:gd name="adj" fmla="val 343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4" name="Freeform 263">
            <a:extLst>
              <a:ext uri="{FF2B5EF4-FFF2-40B4-BE49-F238E27FC236}">
                <a16:creationId xmlns:a16="http://schemas.microsoft.com/office/drawing/2014/main" id="{0AFDD123-43B1-4D4B-9E96-19E33821B059}"/>
              </a:ext>
            </a:extLst>
          </p:cNvPr>
          <p:cNvSpPr/>
          <p:nvPr/>
        </p:nvSpPr>
        <p:spPr>
          <a:xfrm rot="5400000">
            <a:off x="5269726" y="-1212721"/>
            <a:ext cx="388135" cy="4490801"/>
          </a:xfrm>
          <a:custGeom>
            <a:avLst/>
            <a:gdLst>
              <a:gd name="connsiteX0" fmla="*/ 0 w 388135"/>
              <a:gd name="connsiteY0" fmla="*/ 4490801 h 4490801"/>
              <a:gd name="connsiteX1" fmla="*/ 0 w 388135"/>
              <a:gd name="connsiteY1" fmla="*/ 23155 h 4490801"/>
              <a:gd name="connsiteX2" fmla="*/ 23155 w 388135"/>
              <a:gd name="connsiteY2" fmla="*/ 0 h 4490801"/>
              <a:gd name="connsiteX3" fmla="*/ 115774 w 388135"/>
              <a:gd name="connsiteY3" fmla="*/ 0 h 4490801"/>
              <a:gd name="connsiteX4" fmla="*/ 138929 w 388135"/>
              <a:gd name="connsiteY4" fmla="*/ 23155 h 4490801"/>
              <a:gd name="connsiteX5" fmla="*/ 138929 w 388135"/>
              <a:gd name="connsiteY5" fmla="*/ 609650 h 4490801"/>
              <a:gd name="connsiteX6" fmla="*/ 388135 w 388135"/>
              <a:gd name="connsiteY6" fmla="*/ 609650 h 4490801"/>
              <a:gd name="connsiteX7" fmla="*/ 388135 w 388135"/>
              <a:gd name="connsiteY7" fmla="*/ 4490801 h 4490801"/>
              <a:gd name="connsiteX8" fmla="*/ 138929 w 388135"/>
              <a:gd name="connsiteY8" fmla="*/ 4490801 h 4490801"/>
              <a:gd name="connsiteX9" fmla="*/ 8733 w 388135"/>
              <a:gd name="connsiteY9" fmla="*/ 4490801 h 449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135" h="4490801">
                <a:moveTo>
                  <a:pt x="0" y="4490801"/>
                </a:moveTo>
                <a:lnTo>
                  <a:pt x="0" y="23155"/>
                </a:lnTo>
                <a:lnTo>
                  <a:pt x="23155" y="0"/>
                </a:lnTo>
                <a:lnTo>
                  <a:pt x="115774" y="0"/>
                </a:lnTo>
                <a:lnTo>
                  <a:pt x="138929" y="23155"/>
                </a:lnTo>
                <a:lnTo>
                  <a:pt x="138929" y="609650"/>
                </a:lnTo>
                <a:lnTo>
                  <a:pt x="388135" y="609650"/>
                </a:lnTo>
                <a:lnTo>
                  <a:pt x="388135" y="4490801"/>
                </a:lnTo>
                <a:lnTo>
                  <a:pt x="138929" y="4490801"/>
                </a:lnTo>
                <a:lnTo>
                  <a:pt x="8733" y="4490801"/>
                </a:lnTo>
                <a:close/>
              </a:path>
            </a:pathLst>
          </a:custGeom>
          <a:solidFill>
            <a:srgbClr val="FDEADA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C65ECC6-B128-D547-A828-528C1F458BEE}"/>
              </a:ext>
            </a:extLst>
          </p:cNvPr>
          <p:cNvSpPr/>
          <p:nvPr/>
        </p:nvSpPr>
        <p:spPr>
          <a:xfrm>
            <a:off x="4981825" y="4490527"/>
            <a:ext cx="661656" cy="479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Rounded Rectangle 190">
            <a:extLst>
              <a:ext uri="{FF2B5EF4-FFF2-40B4-BE49-F238E27FC236}">
                <a16:creationId xmlns:a16="http://schemas.microsoft.com/office/drawing/2014/main" id="{42EA5DD5-8917-CD4A-8BDC-DDCFC53AC019}"/>
              </a:ext>
            </a:extLst>
          </p:cNvPr>
          <p:cNvSpPr/>
          <p:nvPr/>
        </p:nvSpPr>
        <p:spPr>
          <a:xfrm>
            <a:off x="17366" y="4105983"/>
            <a:ext cx="3013835" cy="1241616"/>
          </a:xfrm>
          <a:prstGeom prst="roundRect">
            <a:avLst>
              <a:gd name="adj" fmla="val 3439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Rounded Rectangle 190">
            <a:extLst>
              <a:ext uri="{FF2B5EF4-FFF2-40B4-BE49-F238E27FC236}">
                <a16:creationId xmlns:a16="http://schemas.microsoft.com/office/drawing/2014/main" id="{F45280EC-7FD5-D94E-879E-90CAFDAA156E}"/>
              </a:ext>
            </a:extLst>
          </p:cNvPr>
          <p:cNvSpPr/>
          <p:nvPr/>
        </p:nvSpPr>
        <p:spPr>
          <a:xfrm>
            <a:off x="5054758" y="4186043"/>
            <a:ext cx="4028125" cy="816120"/>
          </a:xfrm>
          <a:prstGeom prst="roundRect">
            <a:avLst>
              <a:gd name="adj" fmla="val 3439"/>
            </a:avLst>
          </a:prstGeom>
          <a:solidFill>
            <a:srgbClr val="D8E8F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A88128-72F3-49C5-B6F8-C2FFACE67EE5}"/>
              </a:ext>
            </a:extLst>
          </p:cNvPr>
          <p:cNvSpPr/>
          <p:nvPr/>
        </p:nvSpPr>
        <p:spPr>
          <a:xfrm>
            <a:off x="3207545" y="615059"/>
            <a:ext cx="5896292" cy="165321"/>
          </a:xfrm>
          <a:prstGeom prst="roundRect">
            <a:avLst/>
          </a:prstGeom>
          <a:gradFill flip="none" rotWithShape="1">
            <a:gsLst>
              <a:gs pos="17000">
                <a:schemeClr val="accent2">
                  <a:alpha val="30000"/>
                </a:schemeClr>
              </a:gs>
              <a:gs pos="57000">
                <a:srgbClr val="FFC000">
                  <a:alpha val="30000"/>
                </a:srgbClr>
              </a:gs>
              <a:gs pos="86000">
                <a:schemeClr val="accent6">
                  <a:alpha val="31000"/>
                </a:schemeClr>
              </a:gs>
            </a:gsLst>
            <a:lin ang="10800000" scaled="1"/>
            <a:tileRect/>
          </a:gra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5C8EB-C390-4048-8F6C-1D0BB96FE253}"/>
              </a:ext>
            </a:extLst>
          </p:cNvPr>
          <p:cNvSpPr txBox="1"/>
          <p:nvPr/>
        </p:nvSpPr>
        <p:spPr>
          <a:xfrm>
            <a:off x="3366686" y="578063"/>
            <a:ext cx="1680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&lt;6 - 12 Hours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46203-D058-4023-A558-84DE47B79AF7}"/>
              </a:ext>
            </a:extLst>
          </p:cNvPr>
          <p:cNvSpPr txBox="1"/>
          <p:nvPr/>
        </p:nvSpPr>
        <p:spPr>
          <a:xfrm>
            <a:off x="5195496" y="578063"/>
            <a:ext cx="1117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12 - 24 Hours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D9B347-CD13-45D0-AC0D-B08861E3C920}"/>
              </a:ext>
            </a:extLst>
          </p:cNvPr>
          <p:cNvSpPr txBox="1"/>
          <p:nvPr/>
        </p:nvSpPr>
        <p:spPr>
          <a:xfrm>
            <a:off x="6617744" y="578063"/>
            <a:ext cx="1121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&lt;24 - 48 Hours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ED0058-5B10-42FE-BD72-27C36462EC48}"/>
              </a:ext>
            </a:extLst>
          </p:cNvPr>
          <p:cNvSpPr txBox="1"/>
          <p:nvPr/>
        </p:nvSpPr>
        <p:spPr>
          <a:xfrm>
            <a:off x="8123570" y="578063"/>
            <a:ext cx="878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72 Hours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8238B-1B77-4731-A867-69ABBEFAE767}"/>
              </a:ext>
            </a:extLst>
          </p:cNvPr>
          <p:cNvSpPr txBox="1"/>
          <p:nvPr/>
        </p:nvSpPr>
        <p:spPr>
          <a:xfrm>
            <a:off x="3115818" y="423843"/>
            <a:ext cx="33749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3"/>
              </a:rPr>
              <a:t>Symptoms and clinical syndromes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of EtOH W/D very by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4"/>
              </a:rPr>
              <a:t>time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after last  drink</a:t>
            </a:r>
          </a:p>
        </p:txBody>
      </p:sp>
      <p:sp>
        <p:nvSpPr>
          <p:cNvPr id="125" name="Freeform 124">
            <a:extLst>
              <a:ext uri="{FF2B5EF4-FFF2-40B4-BE49-F238E27FC236}">
                <a16:creationId xmlns:a16="http://schemas.microsoft.com/office/drawing/2014/main" id="{DB7C2C63-8279-C148-8171-E08676793419}"/>
              </a:ext>
            </a:extLst>
          </p:cNvPr>
          <p:cNvSpPr/>
          <p:nvPr/>
        </p:nvSpPr>
        <p:spPr>
          <a:xfrm rot="5400000">
            <a:off x="5137375" y="-691480"/>
            <a:ext cx="644884" cy="4507324"/>
          </a:xfrm>
          <a:custGeom>
            <a:avLst/>
            <a:gdLst>
              <a:gd name="connsiteX0" fmla="*/ 0 w 644884"/>
              <a:gd name="connsiteY0" fmla="*/ 4502031 h 4507324"/>
              <a:gd name="connsiteX1" fmla="*/ 0 w 644884"/>
              <a:gd name="connsiteY1" fmla="*/ 22443 h 4507324"/>
              <a:gd name="connsiteX2" fmla="*/ 22443 w 644884"/>
              <a:gd name="connsiteY2" fmla="*/ 0 h 4507324"/>
              <a:gd name="connsiteX3" fmla="*/ 140919 w 644884"/>
              <a:gd name="connsiteY3" fmla="*/ 0 h 4507324"/>
              <a:gd name="connsiteX4" fmla="*/ 163362 w 644884"/>
              <a:gd name="connsiteY4" fmla="*/ 22443 h 4507324"/>
              <a:gd name="connsiteX5" fmla="*/ 163362 w 644884"/>
              <a:gd name="connsiteY5" fmla="*/ 3091644 h 4507324"/>
              <a:gd name="connsiteX6" fmla="*/ 644884 w 644884"/>
              <a:gd name="connsiteY6" fmla="*/ 3091644 h 4507324"/>
              <a:gd name="connsiteX7" fmla="*/ 644884 w 644884"/>
              <a:gd name="connsiteY7" fmla="*/ 4507324 h 4507324"/>
              <a:gd name="connsiteX8" fmla="*/ 110443 w 644884"/>
              <a:gd name="connsiteY8" fmla="*/ 4507324 h 4507324"/>
              <a:gd name="connsiteX9" fmla="*/ 110443 w 644884"/>
              <a:gd name="connsiteY9" fmla="*/ 4502031 h 450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884" h="4507324">
                <a:moveTo>
                  <a:pt x="0" y="4502031"/>
                </a:moveTo>
                <a:lnTo>
                  <a:pt x="0" y="22443"/>
                </a:lnTo>
                <a:lnTo>
                  <a:pt x="22443" y="0"/>
                </a:lnTo>
                <a:lnTo>
                  <a:pt x="140919" y="0"/>
                </a:lnTo>
                <a:lnTo>
                  <a:pt x="163362" y="22443"/>
                </a:lnTo>
                <a:lnTo>
                  <a:pt x="163362" y="3091644"/>
                </a:lnTo>
                <a:lnTo>
                  <a:pt x="644884" y="3091644"/>
                </a:lnTo>
                <a:lnTo>
                  <a:pt x="644884" y="4507324"/>
                </a:lnTo>
                <a:lnTo>
                  <a:pt x="110443" y="4507324"/>
                </a:lnTo>
                <a:lnTo>
                  <a:pt x="110443" y="450203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72B437-E0DB-4834-AFDD-177832D87306}"/>
              </a:ext>
            </a:extLst>
          </p:cNvPr>
          <p:cNvSpPr txBox="1"/>
          <p:nvPr/>
        </p:nvSpPr>
        <p:spPr>
          <a:xfrm>
            <a:off x="3142204" y="1202724"/>
            <a:ext cx="176256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WITHDRAWAL SEIZURES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6– 48 hours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1-3 usually generalized seizures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Status epilepticus occurs in 3%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risk of progression to DTs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D7F257-2D3B-4FDD-B2DA-C0BB06D2F795}"/>
              </a:ext>
            </a:extLst>
          </p:cNvPr>
          <p:cNvSpPr txBox="1"/>
          <p:nvPr/>
        </p:nvSpPr>
        <p:spPr>
          <a:xfrm>
            <a:off x="3141358" y="800644"/>
            <a:ext cx="4010397" cy="4770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MINOR WITHDRAWAL Symptoms: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6– 36 hours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tremulousness, anxiety, h/a, diaphoresis, palpitations, N/V,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w/ normal mentation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36">
            <a:extLst>
              <a:ext uri="{FF2B5EF4-FFF2-40B4-BE49-F238E27FC236}">
                <a16:creationId xmlns:a16="http://schemas.microsoft.com/office/drawing/2014/main" id="{E826C1A9-9274-4AA2-990B-F99244AB7D9C}"/>
              </a:ext>
            </a:extLst>
          </p:cNvPr>
          <p:cNvGrpSpPr/>
          <p:nvPr/>
        </p:nvGrpSpPr>
        <p:grpSpPr>
          <a:xfrm>
            <a:off x="6409899" y="0"/>
            <a:ext cx="2734101" cy="496351"/>
            <a:chOff x="9809971" y="-1"/>
            <a:chExt cx="2382029" cy="496351"/>
          </a:xfrm>
        </p:grpSpPr>
        <p:sp>
          <p:nvSpPr>
            <p:cNvPr id="30" name="Round Same Side Corner Rectangle 4">
              <a:extLst>
                <a:ext uri="{FF2B5EF4-FFF2-40B4-BE49-F238E27FC236}">
                  <a16:creationId xmlns:a16="http://schemas.microsoft.com/office/drawing/2014/main" id="{14761805-6E8D-44FA-BC4F-F3CE0D27EE45}"/>
                </a:ext>
              </a:extLst>
            </p:cNvPr>
            <p:cNvSpPr/>
            <p:nvPr/>
          </p:nvSpPr>
          <p:spPr>
            <a:xfrm rot="10800000">
              <a:off x="9941650" y="-1"/>
              <a:ext cx="2250350" cy="49635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A6BB89D-5CC0-4970-AE8D-9FF60880E47F}"/>
                </a:ext>
              </a:extLst>
            </p:cNvPr>
            <p:cNvSpPr/>
            <p:nvPr/>
          </p:nvSpPr>
          <p:spPr>
            <a:xfrm>
              <a:off x="9809971" y="219336"/>
              <a:ext cx="263357" cy="219262"/>
            </a:xfrm>
            <a:custGeom>
              <a:avLst/>
              <a:gdLst>
                <a:gd name="connsiteX0" fmla="*/ 106 w 184256"/>
                <a:gd name="connsiteY0" fmla="*/ 46626 h 153405"/>
                <a:gd name="connsiteX1" fmla="*/ 82656 w 184256"/>
                <a:gd name="connsiteY1" fmla="*/ 65676 h 153405"/>
                <a:gd name="connsiteX2" fmla="*/ 101706 w 184256"/>
                <a:gd name="connsiteY2" fmla="*/ 148226 h 153405"/>
                <a:gd name="connsiteX3" fmla="*/ 184256 w 184256"/>
                <a:gd name="connsiteY3" fmla="*/ 129176 h 153405"/>
                <a:gd name="connsiteX4" fmla="*/ 101706 w 184256"/>
                <a:gd name="connsiteY4" fmla="*/ 2176 h 153405"/>
                <a:gd name="connsiteX5" fmla="*/ 106 w 184256"/>
                <a:gd name="connsiteY5" fmla="*/ 46626 h 15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256" h="153405">
                  <a:moveTo>
                    <a:pt x="106" y="46626"/>
                  </a:moveTo>
                  <a:cubicBezTo>
                    <a:pt x="-3069" y="57209"/>
                    <a:pt x="65723" y="48743"/>
                    <a:pt x="82656" y="65676"/>
                  </a:cubicBezTo>
                  <a:cubicBezTo>
                    <a:pt x="99589" y="82609"/>
                    <a:pt x="84773" y="137643"/>
                    <a:pt x="101706" y="148226"/>
                  </a:cubicBezTo>
                  <a:cubicBezTo>
                    <a:pt x="118639" y="158809"/>
                    <a:pt x="184256" y="153518"/>
                    <a:pt x="184256" y="129176"/>
                  </a:cubicBezTo>
                  <a:cubicBezTo>
                    <a:pt x="184256" y="104834"/>
                    <a:pt x="131339" y="14876"/>
                    <a:pt x="101706" y="2176"/>
                  </a:cubicBezTo>
                  <a:cubicBezTo>
                    <a:pt x="72073" y="-10524"/>
                    <a:pt x="3281" y="36043"/>
                    <a:pt x="106" y="466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Round Same Side Corner Rectangle 3">
            <a:extLst>
              <a:ext uri="{FF2B5EF4-FFF2-40B4-BE49-F238E27FC236}">
                <a16:creationId xmlns:a16="http://schemas.microsoft.com/office/drawing/2014/main" id="{7A564D0E-55C2-421E-9DA0-5C81F763E8B7}"/>
              </a:ext>
            </a:extLst>
          </p:cNvPr>
          <p:cNvSpPr/>
          <p:nvPr/>
        </p:nvSpPr>
        <p:spPr>
          <a:xfrm rot="10800000">
            <a:off x="-2" y="-2"/>
            <a:ext cx="8711497" cy="300101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227">
            <a:extLst>
              <a:ext uri="{FF2B5EF4-FFF2-40B4-BE49-F238E27FC236}">
                <a16:creationId xmlns:a16="http://schemas.microsoft.com/office/drawing/2014/main" id="{5C114868-F211-4E0D-A456-CB8F2A20BB43}"/>
              </a:ext>
            </a:extLst>
          </p:cNvPr>
          <p:cNvSpPr/>
          <p:nvPr/>
        </p:nvSpPr>
        <p:spPr>
          <a:xfrm>
            <a:off x="7882325" y="0"/>
            <a:ext cx="8291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Link to the most current version →</a:t>
            </a:r>
          </a:p>
        </p:txBody>
      </p:sp>
      <p:pic>
        <p:nvPicPr>
          <p:cNvPr id="35" name="Picture 228">
            <a:extLst>
              <a:ext uri="{FF2B5EF4-FFF2-40B4-BE49-F238E27FC236}">
                <a16:creationId xmlns:a16="http://schemas.microsoft.com/office/drawing/2014/main" id="{AF4FB4C6-58B6-48C2-9D7D-69BD22894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8770" y="-3"/>
            <a:ext cx="505227" cy="505227"/>
          </a:xfrm>
          <a:prstGeom prst="rect">
            <a:avLst/>
          </a:prstGeom>
        </p:spPr>
      </p:pic>
      <p:grpSp>
        <p:nvGrpSpPr>
          <p:cNvPr id="39" name="Group 231">
            <a:extLst>
              <a:ext uri="{FF2B5EF4-FFF2-40B4-BE49-F238E27FC236}">
                <a16:creationId xmlns:a16="http://schemas.microsoft.com/office/drawing/2014/main" id="{50176019-37C1-4B37-AFFB-6B16B31DF092}"/>
              </a:ext>
            </a:extLst>
          </p:cNvPr>
          <p:cNvGrpSpPr/>
          <p:nvPr/>
        </p:nvGrpSpPr>
        <p:grpSpPr>
          <a:xfrm>
            <a:off x="6433721" y="-137396"/>
            <a:ext cx="918456" cy="767831"/>
            <a:chOff x="6115746" y="1063724"/>
            <a:chExt cx="918456" cy="767830"/>
          </a:xfrm>
        </p:grpSpPr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CCA2BAED-9220-45C1-BAEB-9EB673CD5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88706AC-D7E5-4702-BEC9-DF2784DDBAF4}"/>
                </a:ext>
              </a:extLst>
            </p:cNvPr>
            <p:cNvSpPr txBox="1"/>
            <p:nvPr/>
          </p:nvSpPr>
          <p:spPr>
            <a:xfrm>
              <a:off x="6315690" y="1284560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1979 Dot Matrix" pitchFamily="2" charset="-79"/>
                  <a:ea typeface="+mn-ea"/>
                  <a:cs typeface="1979 Dot Matrix" pitchFamily="2" charset="-79"/>
                </a:rPr>
                <a:t>ONE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6A7B9C-6F2B-489F-9B6B-061F2D0E7C15}"/>
              </a:ext>
            </a:extLst>
          </p:cNvPr>
          <p:cNvGrpSpPr/>
          <p:nvPr/>
        </p:nvGrpSpPr>
        <p:grpSpPr>
          <a:xfrm>
            <a:off x="7099544" y="356"/>
            <a:ext cx="968339" cy="615553"/>
            <a:chOff x="7061341" y="117386"/>
            <a:chExt cx="968339" cy="615553"/>
          </a:xfrm>
        </p:grpSpPr>
        <p:grpSp>
          <p:nvGrpSpPr>
            <p:cNvPr id="36" name="Group 237">
              <a:extLst>
                <a:ext uri="{FF2B5EF4-FFF2-40B4-BE49-F238E27FC236}">
                  <a16:creationId xmlns:a16="http://schemas.microsoft.com/office/drawing/2014/main" id="{BFFAC889-F9DE-46EC-B782-F327CFB56158}"/>
                </a:ext>
              </a:extLst>
            </p:cNvPr>
            <p:cNvGrpSpPr/>
            <p:nvPr/>
          </p:nvGrpSpPr>
          <p:grpSpPr>
            <a:xfrm>
              <a:off x="7061341" y="117386"/>
              <a:ext cx="968339" cy="615553"/>
              <a:chOff x="10169172" y="100671"/>
              <a:chExt cx="968338" cy="615553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A5EFD15-3041-4F0C-9070-1B39DA2EF566}"/>
                  </a:ext>
                </a:extLst>
              </p:cNvPr>
              <p:cNvSpPr/>
              <p:nvPr/>
            </p:nvSpPr>
            <p:spPr>
              <a:xfrm>
                <a:off x="10169172" y="100671"/>
                <a:ext cx="968338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onepagericu.com</a:t>
                </a:r>
                <a:endParaRPr kumimoji="0" lang="en-US" sz="8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hlinkClick r:id="rId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@MRamzyDO</a:t>
                </a:r>
                <a:endParaRPr kumimoji="0" lang="en-US" sz="8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@Nickmmark</a:t>
                </a:r>
                <a:endParaRPr kumimoji="0" lang="en-US" sz="8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A287A76-1C69-43F1-8224-50FB4C3065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12925" y="280079"/>
                <a:ext cx="126795" cy="126795"/>
              </a:xfrm>
              <a:prstGeom prst="rect">
                <a:avLst/>
              </a:prstGeom>
            </p:spPr>
          </p:pic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C42C5A3-AEB8-4659-B991-C00E5906F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05094" y="437076"/>
              <a:ext cx="126795" cy="126795"/>
            </a:xfrm>
            <a:prstGeom prst="rect">
              <a:avLst/>
            </a:prstGeom>
          </p:spPr>
        </p:pic>
      </p:grpSp>
      <p:sp>
        <p:nvSpPr>
          <p:cNvPr id="52" name="TextBox 256">
            <a:extLst>
              <a:ext uri="{FF2B5EF4-FFF2-40B4-BE49-F238E27FC236}">
                <a16:creationId xmlns:a16="http://schemas.microsoft.com/office/drawing/2014/main" id="{31EA4930-12D6-4988-ABC3-C9294C273C99}"/>
              </a:ext>
            </a:extLst>
          </p:cNvPr>
          <p:cNvSpPr txBox="1"/>
          <p:nvPr/>
        </p:nvSpPr>
        <p:spPr>
          <a:xfrm>
            <a:off x="-51812" y="428576"/>
            <a:ext cx="33372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Ethanol is the most common drug of abuse in the world, by far the most costly in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11"/>
              </a:rPr>
              <a:t>lives lost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and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12"/>
              </a:rPr>
              <a:t>dollars spent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. 5% of Americans are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heavy drinkers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(≥8 drinks/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wk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for♀ or ≥15 drinks/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wk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for♂) and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13"/>
              </a:rPr>
              <a:t>50% of heavy drinkers experience alcohol withdrawal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. Despite the frequency, alcohol withdrawal (or AWS) is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14"/>
              </a:rPr>
              <a:t>frequently misdiagnosed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(and under-treated) in the ICU.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Heavy drinking for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15"/>
              </a:rPr>
              <a:t>as little as 15 days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is sufficient to precipitate EtOH W/D.</a:t>
            </a:r>
          </a:p>
        </p:txBody>
      </p:sp>
      <p:sp>
        <p:nvSpPr>
          <p:cNvPr id="63" name="TextBox 42">
            <a:extLst>
              <a:ext uri="{FF2B5EF4-FFF2-40B4-BE49-F238E27FC236}">
                <a16:creationId xmlns:a16="http://schemas.microsoft.com/office/drawing/2014/main" id="{BA9665AA-BAF5-4832-AEE1-AA2198977BD6}"/>
              </a:ext>
            </a:extLst>
          </p:cNvPr>
          <p:cNvSpPr txBox="1"/>
          <p:nvPr/>
        </p:nvSpPr>
        <p:spPr>
          <a:xfrm>
            <a:off x="-60156" y="1377227"/>
            <a:ext cx="331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Consumption of large quantities of EtOH leads to constitutive GABAergic signaling and compensatory upregulation of NMDA and other excitatory neurotransmitters. Removal of EtOH &amp; its inhibitor effects leads to over-excitation of neurons. This causes a range of syndromes over hours to days.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B94401C-3204-479F-9038-E2C902B8C289}"/>
              </a:ext>
            </a:extLst>
          </p:cNvPr>
          <p:cNvSpPr/>
          <p:nvPr/>
        </p:nvSpPr>
        <p:spPr>
          <a:xfrm rot="16200000">
            <a:off x="-891872" y="5875024"/>
            <a:ext cx="186147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6"/>
              </a:rPr>
              <a:t>CC BY-SA 3.0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v1.0 (2020-MM-DD)</a:t>
            </a:r>
          </a:p>
        </p:txBody>
      </p:sp>
      <p:sp>
        <p:nvSpPr>
          <p:cNvPr id="109" name="TextBox 42">
            <a:extLst>
              <a:ext uri="{FF2B5EF4-FFF2-40B4-BE49-F238E27FC236}">
                <a16:creationId xmlns:a16="http://schemas.microsoft.com/office/drawing/2014/main" id="{6B5B2385-95D0-4610-A291-C76273784462}"/>
              </a:ext>
            </a:extLst>
          </p:cNvPr>
          <p:cNvSpPr txBox="1"/>
          <p:nvPr/>
        </p:nvSpPr>
        <p:spPr>
          <a:xfrm>
            <a:off x="1846921" y="4234962"/>
            <a:ext cx="129683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DDx to Consider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Hypoglycemia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Serotonin Syndrome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Hyponatremia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Thyrotoxicosis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Head Injury / ICH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Other intoxications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Hepatic Encephalopathy 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83B3D59-3B69-4AF6-8165-13ECD54587EF}"/>
              </a:ext>
            </a:extLst>
          </p:cNvPr>
          <p:cNvGrpSpPr/>
          <p:nvPr/>
        </p:nvGrpSpPr>
        <p:grpSpPr>
          <a:xfrm>
            <a:off x="3215467" y="3412397"/>
            <a:ext cx="6020629" cy="982743"/>
            <a:chOff x="3157400" y="2853128"/>
            <a:chExt cx="6020629" cy="982743"/>
          </a:xfrm>
        </p:grpSpPr>
        <p:sp>
          <p:nvSpPr>
            <p:cNvPr id="68" name="Rounded Rectangle 190">
              <a:extLst>
                <a:ext uri="{FF2B5EF4-FFF2-40B4-BE49-F238E27FC236}">
                  <a16:creationId xmlns:a16="http://schemas.microsoft.com/office/drawing/2014/main" id="{2C5E0E20-4C62-4231-8605-EC7DA210E79D}"/>
                </a:ext>
              </a:extLst>
            </p:cNvPr>
            <p:cNvSpPr/>
            <p:nvPr/>
          </p:nvSpPr>
          <p:spPr>
            <a:xfrm>
              <a:off x="3169693" y="2853128"/>
              <a:ext cx="5918148" cy="816120"/>
            </a:xfrm>
            <a:prstGeom prst="roundRect">
              <a:avLst>
                <a:gd name="adj" fmla="val 3439"/>
              </a:avLst>
            </a:prstGeom>
            <a:solidFill>
              <a:srgbClr val="D8E8F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ounded Rectangle 190">
              <a:extLst>
                <a:ext uri="{FF2B5EF4-FFF2-40B4-BE49-F238E27FC236}">
                  <a16:creationId xmlns:a16="http://schemas.microsoft.com/office/drawing/2014/main" id="{D9C2D226-D2E2-4974-BD50-717E6B99A810}"/>
                </a:ext>
              </a:extLst>
            </p:cNvPr>
            <p:cNvSpPr/>
            <p:nvPr/>
          </p:nvSpPr>
          <p:spPr>
            <a:xfrm>
              <a:off x="6174412" y="2914325"/>
              <a:ext cx="2871358" cy="738397"/>
            </a:xfrm>
            <a:prstGeom prst="roundRect">
              <a:avLst>
                <a:gd name="adj" fmla="val 11375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1F85625-A181-46B1-808A-77A4BABC4C2C}"/>
                </a:ext>
              </a:extLst>
            </p:cNvPr>
            <p:cNvGrpSpPr/>
            <p:nvPr/>
          </p:nvGrpSpPr>
          <p:grpSpPr>
            <a:xfrm>
              <a:off x="3157400" y="2893715"/>
              <a:ext cx="1067462" cy="261610"/>
              <a:chOff x="1523482" y="2767286"/>
              <a:chExt cx="1105330" cy="261610"/>
            </a:xfrm>
          </p:grpSpPr>
          <p:sp>
            <p:nvSpPr>
              <p:cNvPr id="103" name="Rounded Rectangle 302">
                <a:extLst>
                  <a:ext uri="{FF2B5EF4-FFF2-40B4-BE49-F238E27FC236}">
                    <a16:creationId xmlns:a16="http://schemas.microsoft.com/office/drawing/2014/main" id="{CD27EA41-ADE5-4D3D-B35C-E78E6B8415E9}"/>
                  </a:ext>
                </a:extLst>
              </p:cNvPr>
              <p:cNvSpPr/>
              <p:nvPr/>
            </p:nvSpPr>
            <p:spPr>
              <a:xfrm>
                <a:off x="1594453" y="2816642"/>
                <a:ext cx="1034358" cy="157066"/>
              </a:xfrm>
              <a:prstGeom prst="roundRect">
                <a:avLst>
                  <a:gd name="adj" fmla="val 343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3FCFBE0-BA26-4865-BBD7-1E478BCB866E}"/>
                  </a:ext>
                </a:extLst>
              </p:cNvPr>
              <p:cNvSpPr txBox="1"/>
              <p:nvPr/>
            </p:nvSpPr>
            <p:spPr>
              <a:xfrm>
                <a:off x="1523482" y="2767286"/>
                <a:ext cx="110533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BARBITUATES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TextBox 251">
                  <a:extLst>
                    <a:ext uri="{FF2B5EF4-FFF2-40B4-BE49-F238E27FC236}">
                      <a16:creationId xmlns:a16="http://schemas.microsoft.com/office/drawing/2014/main" id="{35997921-B88A-4D11-A33E-1540806F5AFF}"/>
                    </a:ext>
                  </a:extLst>
                </p:cNvPr>
                <p:cNvSpPr txBox="1"/>
                <p:nvPr/>
              </p:nvSpPr>
              <p:spPr>
                <a:xfrm>
                  <a:off x="3176586" y="3059564"/>
                  <a:ext cx="3172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+mn-cs"/>
                    </a:rPr>
                    <a:t>· </a:t>
                  </a:r>
                  <a14:m>
                    <m:oMath xmlns:m="http://schemas.openxmlformats.org/officeDocument/2006/math">
                      <m:r>
                        <a:rPr kumimoji="0" lang="en-US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↑</m:t>
                      </m:r>
                    </m:oMath>
                  </a14:m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duration of GABA-receptor channel opening; also decreases glutamate signaling; can be used as a loading dose or boluses.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+mn-cs"/>
                    </a:rPr>
                    <a:t>· </a:t>
                  </a: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+mn-cs"/>
                    </a:rPr>
                    <a:t>U</a:t>
                  </a: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sed </a:t>
                  </a: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hlinkClick r:id="rId17"/>
                    </a:rPr>
                    <a:t>early </a:t>
                  </a: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as </a:t>
                  </a: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hlinkClick r:id="rId18"/>
                    </a:rPr>
                    <a:t>monotherapy</a:t>
                  </a: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; </a:t>
                  </a: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hlinkClick r:id="rId19"/>
                    </a:rPr>
                    <a:t>equivalence</a:t>
                  </a: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to benzos in some studies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+mn-cs"/>
                    </a:rPr>
                    <a:t>· </a:t>
                  </a: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+mn-cs"/>
                    </a:rPr>
                    <a:t>Also u</a:t>
                  </a: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sed in conjunction with benzos for </a:t>
                  </a: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hlinkClick r:id="rId20"/>
                    </a:rPr>
                    <a:t>refractory DTs</a:t>
                  </a: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14" name="TextBox 251">
                  <a:extLst>
                    <a:ext uri="{FF2B5EF4-FFF2-40B4-BE49-F238E27FC236}">
                      <a16:creationId xmlns:a16="http://schemas.microsoft.com/office/drawing/2014/main" id="{35997921-B88A-4D11-A33E-1540806F5A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6586" y="3059564"/>
                  <a:ext cx="3172000" cy="58477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" name="TextBox 251">
              <a:extLst>
                <a:ext uri="{FF2B5EF4-FFF2-40B4-BE49-F238E27FC236}">
                  <a16:creationId xmlns:a16="http://schemas.microsoft.com/office/drawing/2014/main" id="{A782562D-567B-4AA1-B929-7DCE3FB4AA6B}"/>
                </a:ext>
              </a:extLst>
            </p:cNvPr>
            <p:cNvSpPr txBox="1"/>
            <p:nvPr/>
          </p:nvSpPr>
          <p:spPr>
            <a:xfrm>
              <a:off x="6124222" y="2866375"/>
              <a:ext cx="305380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PHENOBARBITAL (PHB)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· </a:t>
              </a:r>
              <a:r>
                <a:rPr kumimoji="0" lang="en-US" sz="800" b="0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Dosing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130 – 260 mg IV q 15-20 min until symptoms controlled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· </a:t>
              </a:r>
              <a:r>
                <a:rPr kumimoji="0" lang="en-US" sz="800" b="0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Onset of action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5 minutes, peaks at 15 – 30 minutes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· </a:t>
              </a:r>
              <a:r>
                <a:rPr kumimoji="0" lang="en-US" sz="800" b="0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Infusion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10-15 mg/kg IV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· </a:t>
              </a:r>
              <a:r>
                <a:rPr kumimoji="0" 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Duration: 10-12 </a:t>
              </a:r>
              <a:r>
                <a:rPr kumimoji="0" lang="en-US" sz="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hrs</a:t>
              </a:r>
              <a:r>
                <a:rPr kumimoji="0" 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(elimination half life is days) longer in cirrhosis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· 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patients w/o cirrhosis, consider a taper 1 mg/kg PO once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0D20ECA-CB4F-824F-AD5B-DD66F87773A9}"/>
              </a:ext>
            </a:extLst>
          </p:cNvPr>
          <p:cNvSpPr/>
          <p:nvPr/>
        </p:nvSpPr>
        <p:spPr>
          <a:xfrm>
            <a:off x="-66293" y="283127"/>
            <a:ext cx="170431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BACKGROUND/DEFINITIONS: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CC35942-08D3-A844-8C51-E2EEDF27215D}"/>
              </a:ext>
            </a:extLst>
          </p:cNvPr>
          <p:cNvSpPr/>
          <p:nvPr/>
        </p:nvSpPr>
        <p:spPr>
          <a:xfrm>
            <a:off x="-42672" y="-127000"/>
            <a:ext cx="2917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alcohol withdrawal</a:t>
            </a:r>
            <a:endParaRPr kumimoji="0" lang="en-US" sz="2400" b="0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211935F-B4BD-EA4B-A038-EB85C2874060}"/>
              </a:ext>
            </a:extLst>
          </p:cNvPr>
          <p:cNvSpPr/>
          <p:nvPr/>
        </p:nvSpPr>
        <p:spPr>
          <a:xfrm>
            <a:off x="2731587" y="28626"/>
            <a:ext cx="2211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by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Nick Mark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MD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&amp;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Mark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Ramzy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4195D5D-E3B5-1346-8376-AC5453760024}"/>
              </a:ext>
            </a:extLst>
          </p:cNvPr>
          <p:cNvSpPr/>
          <p:nvPr/>
        </p:nvSpPr>
        <p:spPr>
          <a:xfrm>
            <a:off x="-66293" y="1226747"/>
            <a:ext cx="12987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PATHOPHYSIOLOGY: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63FFEDC-4F5E-6E48-8545-C70108FF7A42}"/>
              </a:ext>
            </a:extLst>
          </p:cNvPr>
          <p:cNvSpPr/>
          <p:nvPr/>
        </p:nvSpPr>
        <p:spPr>
          <a:xfrm>
            <a:off x="3102996" y="275659"/>
            <a:ext cx="16786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CLINICAL MANIFESTATIONS: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AF511A-52FC-4414-AFE7-994B0AD7A34A}"/>
              </a:ext>
            </a:extLst>
          </p:cNvPr>
          <p:cNvSpPr txBox="1"/>
          <p:nvPr/>
        </p:nvSpPr>
        <p:spPr>
          <a:xfrm>
            <a:off x="4604133" y="1392826"/>
            <a:ext cx="202917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ALCOHOLIC HALLUCINOSIS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12– 48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hrs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visual, auditory, &amp; tactile hallucinations, with intact orientation &amp;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 sensorium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 vital signs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D1E494D-5824-D94A-A905-5873DD9B9E6C}"/>
              </a:ext>
            </a:extLst>
          </p:cNvPr>
          <p:cNvGrpSpPr/>
          <p:nvPr/>
        </p:nvGrpSpPr>
        <p:grpSpPr>
          <a:xfrm>
            <a:off x="3223185" y="2535001"/>
            <a:ext cx="1824020" cy="253916"/>
            <a:chOff x="3274850" y="297897"/>
            <a:chExt cx="1824020" cy="253916"/>
          </a:xfrm>
        </p:grpSpPr>
        <p:sp>
          <p:nvSpPr>
            <p:cNvPr id="132" name="Rounded Rectangle 302">
              <a:extLst>
                <a:ext uri="{FF2B5EF4-FFF2-40B4-BE49-F238E27FC236}">
                  <a16:creationId xmlns:a16="http://schemas.microsoft.com/office/drawing/2014/main" id="{7FBABBEF-EC19-D942-A847-3AE2A8B67FAA}"/>
                </a:ext>
              </a:extLst>
            </p:cNvPr>
            <p:cNvSpPr/>
            <p:nvPr/>
          </p:nvSpPr>
          <p:spPr>
            <a:xfrm>
              <a:off x="3324935" y="358296"/>
              <a:ext cx="1745043" cy="160688"/>
            </a:xfrm>
            <a:prstGeom prst="roundRect">
              <a:avLst>
                <a:gd name="adj" fmla="val 3439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759753D-B89B-DB4D-8F04-15F34A8DB3C0}"/>
                </a:ext>
              </a:extLst>
            </p:cNvPr>
            <p:cNvSpPr/>
            <p:nvPr/>
          </p:nvSpPr>
          <p:spPr>
            <a:xfrm>
              <a:off x="3274850" y="297897"/>
              <a:ext cx="182402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BENZODIAZEPINES (BZDs)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extBox 251">
                <a:extLst>
                  <a:ext uri="{FF2B5EF4-FFF2-40B4-BE49-F238E27FC236}">
                    <a16:creationId xmlns:a16="http://schemas.microsoft.com/office/drawing/2014/main" id="{5AF8A016-4A71-4243-AAE1-74B28CEFA7C1}"/>
                  </a:ext>
                </a:extLst>
              </p:cNvPr>
              <p:cNvSpPr txBox="1"/>
              <p:nvPr/>
            </p:nvSpPr>
            <p:spPr>
              <a:xfrm>
                <a:off x="3193089" y="2704647"/>
                <a:ext cx="317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· 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Common</a:t>
                </a: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r>
                  <a:rPr kumimoji="0" lang="en-US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Line therapy, </a:t>
                </a:r>
                <a14:m>
                  <m:oMath xmlns:m="http://schemas.openxmlformats.org/officeDocument/2006/math">
                    <m:r>
                      <a:rPr kumimoji="0" lang="en-US" sz="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↑</m:t>
                    </m:r>
                  </m:oMath>
                </a14:m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frequency of GABA-receptor opening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· </a:t>
                </a: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Symptom triggered therapy 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is 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hlinkClick r:id="rId22"/>
                  </a:rPr>
                  <a:t>preferable to scheduled 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(less sedation, shorter treatment duration; however patients with severe AWS         may require frequent re-dosing.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· 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Lorazepam may accumulate 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hlinkClick r:id="rId23"/>
                  </a:rPr>
                  <a:t>less than diazepam in hepatic dysfunction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· </a:t>
                </a: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THERE IS </a:t>
                </a: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hlinkClick r:id="rId19"/>
                  </a:rPr>
                  <a:t>NO MAX DOSE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; 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hlinkClick r:id="rId4"/>
                  </a:rPr>
                  <a:t>Duration of Action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&amp; 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hlinkClick r:id="rId24"/>
                  </a:rPr>
                  <a:t>elimination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variable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4" name="TextBox 251">
                <a:extLst>
                  <a:ext uri="{FF2B5EF4-FFF2-40B4-BE49-F238E27FC236}">
                    <a16:creationId xmlns:a16="http://schemas.microsoft.com/office/drawing/2014/main" id="{5AF8A016-4A71-4243-AAE1-74B28CEFA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089" y="2704647"/>
                <a:ext cx="3172000" cy="95410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7" name="Group 127">
            <a:extLst>
              <a:ext uri="{FF2B5EF4-FFF2-40B4-BE49-F238E27FC236}">
                <a16:creationId xmlns:a16="http://schemas.microsoft.com/office/drawing/2014/main" id="{59AC647A-154F-2E4A-AB2C-4718E1182FED}"/>
              </a:ext>
            </a:extLst>
          </p:cNvPr>
          <p:cNvGrpSpPr/>
          <p:nvPr/>
        </p:nvGrpSpPr>
        <p:grpSpPr>
          <a:xfrm>
            <a:off x="6036221" y="2393007"/>
            <a:ext cx="209855" cy="207237"/>
            <a:chOff x="3557904" y="189249"/>
            <a:chExt cx="1362430" cy="1339060"/>
          </a:xfrm>
        </p:grpSpPr>
        <p:sp>
          <p:nvSpPr>
            <p:cNvPr id="142" name="Partial Circle 83">
              <a:extLst>
                <a:ext uri="{FF2B5EF4-FFF2-40B4-BE49-F238E27FC236}">
                  <a16:creationId xmlns:a16="http://schemas.microsoft.com/office/drawing/2014/main" id="{585472AA-F5A3-134C-B5D7-9E294D6083C8}"/>
                </a:ext>
              </a:extLst>
            </p:cNvPr>
            <p:cNvSpPr/>
            <p:nvPr/>
          </p:nvSpPr>
          <p:spPr>
            <a:xfrm>
              <a:off x="3608322" y="291176"/>
              <a:ext cx="1223735" cy="1166677"/>
            </a:xfrm>
            <a:prstGeom prst="pie">
              <a:avLst>
                <a:gd name="adj1" fmla="val 16213588"/>
                <a:gd name="adj2" fmla="val 19758391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5" name="Picture 14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728322D-63F8-484A-AFE5-DDC2AC6D36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" t="2187" r="8262" b="15767"/>
            <a:stretch/>
          </p:blipFill>
          <p:spPr>
            <a:xfrm>
              <a:off x="3557904" y="189249"/>
              <a:ext cx="1362430" cy="1339060"/>
            </a:xfrm>
            <a:prstGeom prst="rect">
              <a:avLst/>
            </a:prstGeom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860FDD3-17C5-3746-9592-677ECDEB5B87}"/>
              </a:ext>
            </a:extLst>
          </p:cNvPr>
          <p:cNvGrpSpPr/>
          <p:nvPr/>
        </p:nvGrpSpPr>
        <p:grpSpPr>
          <a:xfrm>
            <a:off x="6021027" y="3022780"/>
            <a:ext cx="217853" cy="208530"/>
            <a:chOff x="3723604" y="1745893"/>
            <a:chExt cx="217853" cy="20853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0D612A2D-9C19-B74E-AFE6-132B49132767}"/>
                </a:ext>
              </a:extLst>
            </p:cNvPr>
            <p:cNvSpPr/>
            <p:nvPr/>
          </p:nvSpPr>
          <p:spPr>
            <a:xfrm>
              <a:off x="3743134" y="1767587"/>
              <a:ext cx="178795" cy="1848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6" name="Picture 15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45166F9-F54E-A64D-AC21-36B2D68CCF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" t="2187" r="8262" b="15767"/>
            <a:stretch/>
          </p:blipFill>
          <p:spPr>
            <a:xfrm flipH="1">
              <a:off x="3723604" y="1745893"/>
              <a:ext cx="217853" cy="208530"/>
            </a:xfrm>
            <a:prstGeom prst="rect">
              <a:avLst/>
            </a:prstGeom>
          </p:spPr>
        </p:pic>
      </p:grpSp>
      <p:graphicFrame>
        <p:nvGraphicFramePr>
          <p:cNvPr id="158" name="Table 258">
            <a:extLst>
              <a:ext uri="{FF2B5EF4-FFF2-40B4-BE49-F238E27FC236}">
                <a16:creationId xmlns:a16="http://schemas.microsoft.com/office/drawing/2014/main" id="{7765E62B-DC88-D144-A778-84BD93C47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16726"/>
              </p:ext>
            </p:extLst>
          </p:nvPr>
        </p:nvGraphicFramePr>
        <p:xfrm>
          <a:off x="6246033" y="1873162"/>
          <a:ext cx="2886136" cy="1402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9146">
                  <a:extLst>
                    <a:ext uri="{9D8B030D-6E8A-4147-A177-3AD203B41FA5}">
                      <a16:colId xmlns:a16="http://schemas.microsoft.com/office/drawing/2014/main" val="2570169170"/>
                    </a:ext>
                  </a:extLst>
                </a:gridCol>
                <a:gridCol w="536713">
                  <a:extLst>
                    <a:ext uri="{9D8B030D-6E8A-4147-A177-3AD203B41FA5}">
                      <a16:colId xmlns:a16="http://schemas.microsoft.com/office/drawing/2014/main" val="773868933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val="3686328368"/>
                    </a:ext>
                  </a:extLst>
                </a:gridCol>
                <a:gridCol w="437321">
                  <a:extLst>
                    <a:ext uri="{9D8B030D-6E8A-4147-A177-3AD203B41FA5}">
                      <a16:colId xmlns:a16="http://schemas.microsoft.com/office/drawing/2014/main" val="289755763"/>
                    </a:ext>
                  </a:extLst>
                </a:gridCol>
                <a:gridCol w="516121">
                  <a:extLst>
                    <a:ext uri="{9D8B030D-6E8A-4147-A177-3AD203B41FA5}">
                      <a16:colId xmlns:a16="http://schemas.microsoft.com/office/drawing/2014/main" val="3729761573"/>
                    </a:ext>
                  </a:extLst>
                </a:gridCol>
              </a:tblGrid>
              <a:tr h="25169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Dose </a:t>
                      </a:r>
                    </a:p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(mg)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Route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Onset 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(min)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Duration 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600" b="0" dirty="0" err="1">
                          <a:solidFill>
                            <a:schemeClr val="tx1"/>
                          </a:solidFill>
                        </a:rPr>
                        <a:t>hrs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32341"/>
                  </a:ext>
                </a:extLst>
              </a:tr>
              <a:tr h="187697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Midazolam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2 – 4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spc="-50" baseline="0" dirty="0"/>
                        <a:t>IM</a:t>
                      </a:r>
                      <a:r>
                        <a:rPr lang="en-US" sz="700" b="1" spc="-50" baseline="0" dirty="0"/>
                        <a:t>, IV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1 – 5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&lt;2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92486"/>
                  </a:ext>
                </a:extLst>
              </a:tr>
              <a:tr h="268138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Diazepam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10 – 20 </a:t>
                      </a:r>
                      <a:r>
                        <a:rPr lang="en-US" sz="600" b="0" dirty="0"/>
                        <a:t>q5-10 min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spc="-50" baseline="0" dirty="0"/>
                        <a:t>PO, PR,</a:t>
                      </a:r>
                    </a:p>
                    <a:p>
                      <a:pPr algn="ctr"/>
                      <a:r>
                        <a:rPr lang="en-US" sz="700" b="0" spc="-50" baseline="0" dirty="0"/>
                        <a:t> IM, </a:t>
                      </a:r>
                      <a:r>
                        <a:rPr lang="en-US" sz="700" b="1" spc="-50" baseline="0" dirty="0"/>
                        <a:t>IV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1 – 3 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&lt;1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392364"/>
                  </a:ext>
                </a:extLst>
              </a:tr>
              <a:tr h="268138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Lorazepam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2 – 4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q15-30 min</a:t>
                      </a:r>
                      <a:endParaRPr lang="en-US" sz="800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spc="-50" baseline="0" dirty="0"/>
                        <a:t>PO, IM, </a:t>
                      </a:r>
                      <a:r>
                        <a:rPr lang="en-US" sz="700" b="1" spc="-50" baseline="0" dirty="0"/>
                        <a:t>IV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5 – 10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6 – 8 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218010"/>
                  </a:ext>
                </a:extLst>
              </a:tr>
              <a:tr h="268138"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Chlordiazepoxide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50 – 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q60 min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spc="-50" baseline="0" dirty="0"/>
                        <a:t>PO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&gt; 30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24 – 48 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340702"/>
                  </a:ext>
                </a:extLst>
              </a:tr>
            </a:tbl>
          </a:graphicData>
        </a:graphic>
      </p:graphicFrame>
      <p:sp>
        <p:nvSpPr>
          <p:cNvPr id="159" name="Rectangle 158">
            <a:extLst>
              <a:ext uri="{FF2B5EF4-FFF2-40B4-BE49-F238E27FC236}">
                <a16:creationId xmlns:a16="http://schemas.microsoft.com/office/drawing/2014/main" id="{26DB2A0E-ECE7-444A-B2D2-7F50DF57F4DB}"/>
              </a:ext>
            </a:extLst>
          </p:cNvPr>
          <p:cNvSpPr/>
          <p:nvPr/>
        </p:nvSpPr>
        <p:spPr>
          <a:xfrm>
            <a:off x="-66294" y="1919546"/>
            <a:ext cx="30123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SCORING ALCOHOL WITHDRAWAL SYNDROME (AWS):</a:t>
            </a:r>
          </a:p>
        </p:txBody>
      </p:sp>
      <p:sp>
        <p:nvSpPr>
          <p:cNvPr id="191" name="TextBox 42">
            <a:extLst>
              <a:ext uri="{FF2B5EF4-FFF2-40B4-BE49-F238E27FC236}">
                <a16:creationId xmlns:a16="http://schemas.microsoft.com/office/drawing/2014/main" id="{4BE884EC-90C2-6648-AD56-38F3D275AE6A}"/>
              </a:ext>
            </a:extLst>
          </p:cNvPr>
          <p:cNvSpPr txBox="1"/>
          <p:nvPr/>
        </p:nvSpPr>
        <p:spPr>
          <a:xfrm>
            <a:off x="-46754" y="2046778"/>
            <a:ext cx="3196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of a structured tool for assessing severity of AWS can facilitate diagnosis, track severity, and directly trigger treatment. Several exist:</a:t>
            </a:r>
          </a:p>
        </p:txBody>
      </p:sp>
      <p:sp>
        <p:nvSpPr>
          <p:cNvPr id="192" name="Rounded Rectangle 302">
            <a:extLst>
              <a:ext uri="{FF2B5EF4-FFF2-40B4-BE49-F238E27FC236}">
                <a16:creationId xmlns:a16="http://schemas.microsoft.com/office/drawing/2014/main" id="{C63D2C30-F7B0-F44D-BC1B-CE010D8C7FEF}"/>
              </a:ext>
            </a:extLst>
          </p:cNvPr>
          <p:cNvSpPr/>
          <p:nvPr/>
        </p:nvSpPr>
        <p:spPr>
          <a:xfrm>
            <a:off x="34047" y="2354965"/>
            <a:ext cx="916108" cy="1704881"/>
          </a:xfrm>
          <a:prstGeom prst="roundRect">
            <a:avLst>
              <a:gd name="adj" fmla="val 343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ounded Rectangle 302">
            <a:extLst>
              <a:ext uri="{FF2B5EF4-FFF2-40B4-BE49-F238E27FC236}">
                <a16:creationId xmlns:a16="http://schemas.microsoft.com/office/drawing/2014/main" id="{5E1F2B01-8DDB-BB47-9411-861A9547BFB9}"/>
              </a:ext>
            </a:extLst>
          </p:cNvPr>
          <p:cNvSpPr/>
          <p:nvPr/>
        </p:nvSpPr>
        <p:spPr>
          <a:xfrm>
            <a:off x="979282" y="2358725"/>
            <a:ext cx="1150172" cy="1699201"/>
          </a:xfrm>
          <a:prstGeom prst="roundRect">
            <a:avLst>
              <a:gd name="adj" fmla="val 343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ounded Rectangle 302">
            <a:extLst>
              <a:ext uri="{FF2B5EF4-FFF2-40B4-BE49-F238E27FC236}">
                <a16:creationId xmlns:a16="http://schemas.microsoft.com/office/drawing/2014/main" id="{456C6C81-64F7-4048-A98C-2DE384D9F91C}"/>
              </a:ext>
            </a:extLst>
          </p:cNvPr>
          <p:cNvSpPr/>
          <p:nvPr/>
        </p:nvSpPr>
        <p:spPr>
          <a:xfrm>
            <a:off x="2148983" y="2358725"/>
            <a:ext cx="1037358" cy="1699201"/>
          </a:xfrm>
          <a:prstGeom prst="roundRect">
            <a:avLst>
              <a:gd name="adj" fmla="val 343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C697B5E9-8B4A-9F44-8F26-B76523EFBB8C}"/>
              </a:ext>
            </a:extLst>
          </p:cNvPr>
          <p:cNvSpPr txBox="1"/>
          <p:nvPr/>
        </p:nvSpPr>
        <p:spPr>
          <a:xfrm>
            <a:off x="-42673" y="2317801"/>
            <a:ext cx="928361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PAWSS: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27"/>
              </a:rPr>
              <a:t>Validated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10 item questionnaire divided into 3 parts combines interview, blood EtOH level,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Sx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Screening tool used to identify patients at risk for severe withdrawal (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28"/>
              </a:rPr>
              <a:t>Se = 93% &amp; Sp = 99.5%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)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Requires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pt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participation, limited by AMS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Score ≥ 4 = HIGH RISK for moderate to severe withdrawal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45CF5F48-B488-8246-B5E1-709EE7FC9784}"/>
              </a:ext>
            </a:extLst>
          </p:cNvPr>
          <p:cNvSpPr txBox="1"/>
          <p:nvPr/>
        </p:nvSpPr>
        <p:spPr>
          <a:xfrm>
            <a:off x="914814" y="2338026"/>
            <a:ext cx="1247122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CIWA-</a:t>
            </a:r>
            <a:r>
              <a:rPr kumimoji="0" lang="en-US" sz="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29"/>
              </a:rPr>
              <a:t>Validated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10-item tool based on observations + participation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Determines severity as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sx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are actively being experienced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30"/>
              </a:rPr>
              <a:t>Can’t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differentiate b/w DTs &amp; delirium from other causes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Requires participation, limited by altered mental status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Variability in scoring can limit accuracy by several points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Scores 0 – 9 = Absent/minimal 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Scores 10 – 19 = Mild/moderate 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Scores ≥ 20 = Severe w/d (high risk for impeding DTs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LIMITED BY EXCLUSION OF VITAL SIGNS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FCB96F0A-615E-8343-9FBC-42BDB911B673}"/>
              </a:ext>
            </a:extLst>
          </p:cNvPr>
          <p:cNvSpPr txBox="1"/>
          <p:nvPr/>
        </p:nvSpPr>
        <p:spPr>
          <a:xfrm>
            <a:off x="2116059" y="2324395"/>
            <a:ext cx="1142905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Developed from CIWA-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Ar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to cover entire spectrum of withdrawal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Operationalized 6 objective findings + 5 psych/behavioral symptoms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Max score of 34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31"/>
              </a:rPr>
              <a:t>(17 for each of the two sections)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Less reliant on patient’s responses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Score 0 – 5 = Absent to minimal withdrawal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Score  6 – 9 = Moderate withdrawal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Score ≥ 20 = Severe withdrawal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E91B2DB-5415-2048-BACB-0E7887306F31}"/>
              </a:ext>
            </a:extLst>
          </p:cNvPr>
          <p:cNvSpPr/>
          <p:nvPr/>
        </p:nvSpPr>
        <p:spPr>
          <a:xfrm>
            <a:off x="3489414" y="1909928"/>
            <a:ext cx="9765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TREATMENT</a:t>
            </a:r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47670203-B2E7-CC4B-A8F9-3B0C6BBD6466}"/>
              </a:ext>
            </a:extLst>
          </p:cNvPr>
          <p:cNvSpPr/>
          <p:nvPr/>
        </p:nvSpPr>
        <p:spPr>
          <a:xfrm rot="5400000">
            <a:off x="5871688" y="227256"/>
            <a:ext cx="631817" cy="3043198"/>
          </a:xfrm>
          <a:custGeom>
            <a:avLst/>
            <a:gdLst>
              <a:gd name="connsiteX0" fmla="*/ 0 w 631817"/>
              <a:gd name="connsiteY0" fmla="*/ 3043198 h 3043198"/>
              <a:gd name="connsiteX1" fmla="*/ 0 w 631817"/>
              <a:gd name="connsiteY1" fmla="*/ 24459 h 3043198"/>
              <a:gd name="connsiteX2" fmla="*/ 24459 w 631817"/>
              <a:gd name="connsiteY2" fmla="*/ 0 h 3043198"/>
              <a:gd name="connsiteX3" fmla="*/ 122295 w 631817"/>
              <a:gd name="connsiteY3" fmla="*/ 0 h 3043198"/>
              <a:gd name="connsiteX4" fmla="*/ 146754 w 631817"/>
              <a:gd name="connsiteY4" fmla="*/ 24459 h 3043198"/>
              <a:gd name="connsiteX5" fmla="*/ 146754 w 631817"/>
              <a:gd name="connsiteY5" fmla="*/ 1075530 h 3043198"/>
              <a:gd name="connsiteX6" fmla="*/ 631817 w 631817"/>
              <a:gd name="connsiteY6" fmla="*/ 1075530 h 3043198"/>
              <a:gd name="connsiteX7" fmla="*/ 631817 w 631817"/>
              <a:gd name="connsiteY7" fmla="*/ 3043198 h 3043198"/>
              <a:gd name="connsiteX8" fmla="*/ 146754 w 631817"/>
              <a:gd name="connsiteY8" fmla="*/ 3043198 h 3043198"/>
              <a:gd name="connsiteX9" fmla="*/ 73375 w 631817"/>
              <a:gd name="connsiteY9" fmla="*/ 3043198 h 304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1817" h="3043198">
                <a:moveTo>
                  <a:pt x="0" y="3043198"/>
                </a:moveTo>
                <a:lnTo>
                  <a:pt x="0" y="24459"/>
                </a:lnTo>
                <a:lnTo>
                  <a:pt x="24459" y="0"/>
                </a:lnTo>
                <a:lnTo>
                  <a:pt x="122295" y="0"/>
                </a:lnTo>
                <a:lnTo>
                  <a:pt x="146754" y="24459"/>
                </a:lnTo>
                <a:lnTo>
                  <a:pt x="146754" y="1075530"/>
                </a:lnTo>
                <a:lnTo>
                  <a:pt x="631817" y="1075530"/>
                </a:lnTo>
                <a:lnTo>
                  <a:pt x="631817" y="3043198"/>
                </a:lnTo>
                <a:lnTo>
                  <a:pt x="146754" y="3043198"/>
                </a:lnTo>
                <a:lnTo>
                  <a:pt x="73375" y="3043198"/>
                </a:lnTo>
                <a:close/>
              </a:path>
            </a:pathLst>
          </a:custGeom>
          <a:solidFill>
            <a:schemeClr val="accent6">
              <a:alpha val="15000"/>
            </a:schemeClr>
          </a:solidFill>
          <a:ln>
            <a:solidFill>
              <a:schemeClr val="accent6">
                <a:lumMod val="75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9106A9A-E6CD-B344-98C2-6BE0D6144440}"/>
              </a:ext>
            </a:extLst>
          </p:cNvPr>
          <p:cNvSpPr/>
          <p:nvPr/>
        </p:nvSpPr>
        <p:spPr>
          <a:xfrm>
            <a:off x="5723954" y="4310333"/>
            <a:ext cx="1177446" cy="277218"/>
          </a:xfrm>
          <a:prstGeom prst="roundRect">
            <a:avLst>
              <a:gd name="adj" fmla="val 985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IV load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mg/kg IBW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4A47D54-1145-F441-8CE2-9972E37AAE31}"/>
              </a:ext>
            </a:extLst>
          </p:cNvPr>
          <p:cNvCxnSpPr>
            <a:cxnSpLocks/>
            <a:stCxn id="87" idx="2"/>
            <a:endCxn id="92" idx="0"/>
          </p:cNvCxnSpPr>
          <p:nvPr/>
        </p:nvCxnSpPr>
        <p:spPr>
          <a:xfrm>
            <a:off x="4141037" y="4585070"/>
            <a:ext cx="0" cy="258166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D628E348-5E1B-7D46-8C69-8F7C24FDFED8}"/>
              </a:ext>
            </a:extLst>
          </p:cNvPr>
          <p:cNvSpPr/>
          <p:nvPr/>
        </p:nvSpPr>
        <p:spPr>
          <a:xfrm>
            <a:off x="3552314" y="4307852"/>
            <a:ext cx="1177446" cy="277218"/>
          </a:xfrm>
          <a:prstGeom prst="roundRect">
            <a:avLst>
              <a:gd name="adj" fmla="val 985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Symptom driven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BZD boluses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EA24BFF-249D-4A4E-A540-CFB6D1F8A7CD}"/>
              </a:ext>
            </a:extLst>
          </p:cNvPr>
          <p:cNvSpPr/>
          <p:nvPr/>
        </p:nvSpPr>
        <p:spPr>
          <a:xfrm>
            <a:off x="3734320" y="4144168"/>
            <a:ext cx="9452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small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Futura Medium" panose="020B0602020204020303" pitchFamily="34" charset="-79"/>
              </a:rPr>
              <a:t>BZD</a:t>
            </a:r>
            <a:r>
              <a:rPr kumimoji="0" lang="en-US" sz="8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Futura Medium" panose="020B0602020204020303" pitchFamily="34" charset="-79"/>
              </a:rPr>
              <a:t> approach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9F2939B-B804-AD47-90EF-8D4067D92509}"/>
              </a:ext>
            </a:extLst>
          </p:cNvPr>
          <p:cNvSpPr/>
          <p:nvPr/>
        </p:nvSpPr>
        <p:spPr>
          <a:xfrm>
            <a:off x="5312409" y="4146341"/>
            <a:ext cx="9452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Futura Medium" panose="020B0602020204020303" pitchFamily="34" charset="-79"/>
              </a:rPr>
              <a:t>PHB</a:t>
            </a:r>
            <a:r>
              <a:rPr kumimoji="0" lang="en-US" sz="8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Futura Medium" panose="020B0602020204020303" pitchFamily="34" charset="-79"/>
              </a:rPr>
              <a:t> approach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76C4029-5E8A-6A46-AEE0-F203392694B8}"/>
              </a:ext>
            </a:extLst>
          </p:cNvPr>
          <p:cNvSpPr/>
          <p:nvPr/>
        </p:nvSpPr>
        <p:spPr>
          <a:xfrm>
            <a:off x="7525964" y="4960689"/>
            <a:ext cx="9452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small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Futura Medium" panose="020B0602020204020303" pitchFamily="34" charset="-79"/>
              </a:rPr>
              <a:t>adjuncts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8CDB59A4-1C51-0742-8BE3-1CE4AEAADF3B}"/>
              </a:ext>
            </a:extLst>
          </p:cNvPr>
          <p:cNvSpPr/>
          <p:nvPr/>
        </p:nvSpPr>
        <p:spPr>
          <a:xfrm>
            <a:off x="3552314" y="4843236"/>
            <a:ext cx="1177446" cy="277218"/>
          </a:xfrm>
          <a:prstGeom prst="roundRect">
            <a:avLst>
              <a:gd name="adj" fmla="val 985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Scheduled BZDs +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Symptom driven boluses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97DC0F60-2B9F-E24E-B0A5-5D3BD72AAAD4}"/>
              </a:ext>
            </a:extLst>
          </p:cNvPr>
          <p:cNvSpPr/>
          <p:nvPr/>
        </p:nvSpPr>
        <p:spPr>
          <a:xfrm>
            <a:off x="5235535" y="5493288"/>
            <a:ext cx="1177446" cy="277218"/>
          </a:xfrm>
          <a:prstGeom prst="roundRect">
            <a:avLst>
              <a:gd name="adj" fmla="val 985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Boluses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130 mg IV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85F94712-DC83-AF4C-BDAD-A56608BC04B3}"/>
              </a:ext>
            </a:extLst>
          </p:cNvPr>
          <p:cNvSpPr/>
          <p:nvPr/>
        </p:nvSpPr>
        <p:spPr>
          <a:xfrm>
            <a:off x="3552314" y="5378620"/>
            <a:ext cx="1177446" cy="277218"/>
          </a:xfrm>
          <a:prstGeom prst="roundRect">
            <a:avLst>
              <a:gd name="adj" fmla="val 985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Escalating BZD boluses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88F525EA-6406-4B44-AB28-371E83B7794E}"/>
              </a:ext>
            </a:extLst>
          </p:cNvPr>
          <p:cNvSpPr/>
          <p:nvPr/>
        </p:nvSpPr>
        <p:spPr>
          <a:xfrm>
            <a:off x="6937242" y="5127203"/>
            <a:ext cx="2145641" cy="366878"/>
          </a:xfrm>
          <a:prstGeom prst="roundRect">
            <a:avLst>
              <a:gd name="adj" fmla="val 985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B231A7F-0F3F-6842-B487-0459E036E73C}"/>
              </a:ext>
            </a:extLst>
          </p:cNvPr>
          <p:cNvCxnSpPr>
            <a:cxnSpLocks/>
            <a:stCxn id="92" idx="2"/>
            <a:endCxn id="95" idx="0"/>
          </p:cNvCxnSpPr>
          <p:nvPr/>
        </p:nvCxnSpPr>
        <p:spPr>
          <a:xfrm>
            <a:off x="4141037" y="5120454"/>
            <a:ext cx="0" cy="258166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>
            <a:extLst>
              <a:ext uri="{FF2B5EF4-FFF2-40B4-BE49-F238E27FC236}">
                <a16:creationId xmlns:a16="http://schemas.microsoft.com/office/drawing/2014/main" id="{C36D3661-6A40-264C-9A2B-835F74E8450E}"/>
              </a:ext>
            </a:extLst>
          </p:cNvPr>
          <p:cNvCxnSpPr>
            <a:cxnSpLocks/>
            <a:stCxn id="199" idx="2"/>
            <a:endCxn id="94" idx="0"/>
          </p:cNvCxnSpPr>
          <p:nvPr/>
        </p:nvCxnSpPr>
        <p:spPr>
          <a:xfrm rot="5400000">
            <a:off x="5983977" y="5162554"/>
            <a:ext cx="171015" cy="490452"/>
          </a:xfrm>
          <a:prstGeom prst="bentConnector3">
            <a:avLst>
              <a:gd name="adj1" fmla="val 34181"/>
            </a:avLst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A51BAC5A-8886-0446-919C-C79C02C4333E}"/>
              </a:ext>
            </a:extLst>
          </p:cNvPr>
          <p:cNvSpPr/>
          <p:nvPr/>
        </p:nvSpPr>
        <p:spPr>
          <a:xfrm>
            <a:off x="5246471" y="5908454"/>
            <a:ext cx="1177446" cy="277218"/>
          </a:xfrm>
          <a:prstGeom prst="roundRect">
            <a:avLst>
              <a:gd name="adj" fmla="val 985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Boluses*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260 mg IV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ED3888CD-2D89-3848-9B18-50D1BA21F7EA}"/>
              </a:ext>
            </a:extLst>
          </p:cNvPr>
          <p:cNvCxnSpPr>
            <a:cxnSpLocks/>
            <a:stCxn id="94" idx="2"/>
            <a:endCxn id="122" idx="0"/>
          </p:cNvCxnSpPr>
          <p:nvPr/>
        </p:nvCxnSpPr>
        <p:spPr>
          <a:xfrm>
            <a:off x="5824258" y="5770506"/>
            <a:ext cx="10936" cy="137948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144D387-C11B-744A-A5A7-6A697B6F4B95}"/>
              </a:ext>
            </a:extLst>
          </p:cNvPr>
          <p:cNvCxnSpPr>
            <a:cxnSpLocks/>
            <a:stCxn id="83" idx="2"/>
            <a:endCxn id="199" idx="0"/>
          </p:cNvCxnSpPr>
          <p:nvPr/>
        </p:nvCxnSpPr>
        <p:spPr>
          <a:xfrm>
            <a:off x="6312677" y="4587551"/>
            <a:ext cx="2033" cy="457504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ounded Rectangle 302">
            <a:extLst>
              <a:ext uri="{FF2B5EF4-FFF2-40B4-BE49-F238E27FC236}">
                <a16:creationId xmlns:a16="http://schemas.microsoft.com/office/drawing/2014/main" id="{C8B5CBB1-59D3-124E-A3B1-1A418BE9778A}"/>
              </a:ext>
            </a:extLst>
          </p:cNvPr>
          <p:cNvSpPr/>
          <p:nvPr/>
        </p:nvSpPr>
        <p:spPr>
          <a:xfrm>
            <a:off x="46411" y="4098244"/>
            <a:ext cx="1745634" cy="178845"/>
          </a:xfrm>
          <a:prstGeom prst="roundRect">
            <a:avLst>
              <a:gd name="adj" fmla="val 343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5D9A5B1F-8902-934F-9D92-4DE11C9AAE15}"/>
              </a:ext>
            </a:extLst>
          </p:cNvPr>
          <p:cNvSpPr/>
          <p:nvPr/>
        </p:nvSpPr>
        <p:spPr>
          <a:xfrm>
            <a:off x="502732" y="4060220"/>
            <a:ext cx="77185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WORKUP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TextBox 42">
                <a:extLst>
                  <a:ext uri="{FF2B5EF4-FFF2-40B4-BE49-F238E27FC236}">
                    <a16:creationId xmlns:a16="http://schemas.microsoft.com/office/drawing/2014/main" id="{7B38EA75-0DFE-5047-A4E0-052BEF269C8A}"/>
                  </a:ext>
                </a:extLst>
              </p:cNvPr>
              <p:cNvSpPr txBox="1"/>
              <p:nvPr/>
            </p:nvSpPr>
            <p:spPr>
              <a:xfrm>
                <a:off x="595" y="4214647"/>
                <a:ext cx="2038687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Labs: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CBC, BMP, Mg, </a:t>
                </a:r>
                <a:r>
                  <a:rPr kumimoji="0" lang="en-US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Phos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LFTs, EtOH level, TSH Consider toxic alcohol panel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HEAD CT: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Helps differentiate alternative causes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EEG: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new onset seizure &amp; status epilepticus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May see </a:t>
                </a:r>
                <a14:m>
                  <m:oMath xmlns:m="http://schemas.openxmlformats.org/officeDocument/2006/math">
                    <m:r>
                      <a:rPr kumimoji="0" lang="en-US" sz="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↓</m:t>
                    </m:r>
                  </m:oMath>
                </a14:m>
                <a:r>
                  <a:rPr kumimoji="0" lang="en-US" sz="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amplitude of theta/delta waves</a:t>
                </a:r>
              </a:p>
            </p:txBody>
          </p:sp>
        </mc:Choice>
        <mc:Fallback>
          <p:sp>
            <p:nvSpPr>
              <p:cNvPr id="141" name="TextBox 42">
                <a:extLst>
                  <a:ext uri="{FF2B5EF4-FFF2-40B4-BE49-F238E27FC236}">
                    <a16:creationId xmlns:a16="http://schemas.microsoft.com/office/drawing/2014/main" id="{7B38EA75-0DFE-5047-A4E0-052BEF269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" y="4214647"/>
                <a:ext cx="2038687" cy="1154162"/>
              </a:xfrm>
              <a:prstGeom prst="rect">
                <a:avLst/>
              </a:prstGeom>
              <a:blipFill>
                <a:blip r:embed="rId32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828242BD-0C0F-9941-86A3-17FC4E0AEB08}"/>
              </a:ext>
            </a:extLst>
          </p:cNvPr>
          <p:cNvSpPr/>
          <p:nvPr/>
        </p:nvSpPr>
        <p:spPr>
          <a:xfrm>
            <a:off x="4466035" y="6387465"/>
            <a:ext cx="1177446" cy="331956"/>
          </a:xfrm>
          <a:prstGeom prst="roundRect">
            <a:avLst>
              <a:gd name="adj" fmla="val 985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Intubation +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3"/>
              </a:rPr>
              <a:t>Propofol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infusion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9C52788F-960F-D342-BBF2-7E8575A1A72E}"/>
              </a:ext>
            </a:extLst>
          </p:cNvPr>
          <p:cNvSpPr/>
          <p:nvPr/>
        </p:nvSpPr>
        <p:spPr>
          <a:xfrm>
            <a:off x="3552314" y="5914004"/>
            <a:ext cx="1177446" cy="277218"/>
          </a:xfrm>
          <a:prstGeom prst="roundRect">
            <a:avLst>
              <a:gd name="adj" fmla="val 985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BZD infusion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EF372241-8C97-124F-AB73-5C4ADB62B68D}"/>
              </a:ext>
            </a:extLst>
          </p:cNvPr>
          <p:cNvCxnSpPr>
            <a:cxnSpLocks/>
            <a:stCxn id="95" idx="2"/>
            <a:endCxn id="160" idx="0"/>
          </p:cNvCxnSpPr>
          <p:nvPr/>
        </p:nvCxnSpPr>
        <p:spPr>
          <a:xfrm>
            <a:off x="4141037" y="5655838"/>
            <a:ext cx="0" cy="258166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4C14EFCA-6061-524E-8396-CF98937F31A6}"/>
              </a:ext>
            </a:extLst>
          </p:cNvPr>
          <p:cNvSpPr/>
          <p:nvPr/>
        </p:nvSpPr>
        <p:spPr>
          <a:xfrm rot="16200000">
            <a:off x="2790398" y="4362160"/>
            <a:ext cx="9452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small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Futura Medium" panose="020B0602020204020303" pitchFamily="34" charset="-79"/>
              </a:rPr>
              <a:t>MILD AWS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C43A347-0385-4D42-BA71-AA9FB9F55382}"/>
              </a:ext>
            </a:extLst>
          </p:cNvPr>
          <p:cNvSpPr/>
          <p:nvPr/>
        </p:nvSpPr>
        <p:spPr>
          <a:xfrm rot="16200000">
            <a:off x="2790399" y="4954319"/>
            <a:ext cx="9452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small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Futura Medium" panose="020B0602020204020303" pitchFamily="34" charset="-79"/>
              </a:rPr>
              <a:t>SEVERE AWS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E2CE6FD9-DE1C-4842-8C42-0301B445370E}"/>
              </a:ext>
            </a:extLst>
          </p:cNvPr>
          <p:cNvSpPr/>
          <p:nvPr/>
        </p:nvSpPr>
        <p:spPr>
          <a:xfrm rot="16200000">
            <a:off x="2453123" y="6040223"/>
            <a:ext cx="16097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small" spc="-3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Futura Medium" panose="020B0602020204020303" pitchFamily="34" charset="-79"/>
              </a:rPr>
              <a:t>RESISTANT/REFRACTORY  AWS </a:t>
            </a:r>
          </a:p>
        </p:txBody>
      </p:sp>
      <p:cxnSp>
        <p:nvCxnSpPr>
          <p:cNvPr id="165" name="Elbow Connector 164">
            <a:extLst>
              <a:ext uri="{FF2B5EF4-FFF2-40B4-BE49-F238E27FC236}">
                <a16:creationId xmlns:a16="http://schemas.microsoft.com/office/drawing/2014/main" id="{BCE2531D-6088-1D43-BCA3-5EDC1C4916B1}"/>
              </a:ext>
            </a:extLst>
          </p:cNvPr>
          <p:cNvCxnSpPr>
            <a:cxnSpLocks/>
            <a:stCxn id="160" idx="2"/>
            <a:endCxn id="148" idx="0"/>
          </p:cNvCxnSpPr>
          <p:nvPr/>
        </p:nvCxnSpPr>
        <p:spPr>
          <a:xfrm rot="16200000" flipH="1">
            <a:off x="4499776" y="5832482"/>
            <a:ext cx="196243" cy="91372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>
            <a:extLst>
              <a:ext uri="{FF2B5EF4-FFF2-40B4-BE49-F238E27FC236}">
                <a16:creationId xmlns:a16="http://schemas.microsoft.com/office/drawing/2014/main" id="{BD05F2BA-3491-954D-B2F8-439FB31BA4F9}"/>
              </a:ext>
            </a:extLst>
          </p:cNvPr>
          <p:cNvCxnSpPr>
            <a:cxnSpLocks/>
            <a:stCxn id="122" idx="2"/>
            <a:endCxn id="148" idx="0"/>
          </p:cNvCxnSpPr>
          <p:nvPr/>
        </p:nvCxnSpPr>
        <p:spPr>
          <a:xfrm rot="5400000">
            <a:off x="5344080" y="5896350"/>
            <a:ext cx="201793" cy="78043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166">
            <a:extLst>
              <a:ext uri="{FF2B5EF4-FFF2-40B4-BE49-F238E27FC236}">
                <a16:creationId xmlns:a16="http://schemas.microsoft.com/office/drawing/2014/main" id="{14E36AA4-2E57-1A4D-956D-AE89752B997B}"/>
              </a:ext>
            </a:extLst>
          </p:cNvPr>
          <p:cNvCxnSpPr>
            <a:cxnSpLocks/>
            <a:stCxn id="87" idx="3"/>
            <a:endCxn id="184" idx="1"/>
          </p:cNvCxnSpPr>
          <p:nvPr/>
        </p:nvCxnSpPr>
        <p:spPr>
          <a:xfrm>
            <a:off x="4729760" y="4446461"/>
            <a:ext cx="246254" cy="28654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B3D69A47-BCE1-E648-9C70-AA163F089F44}"/>
              </a:ext>
            </a:extLst>
          </p:cNvPr>
          <p:cNvSpPr txBox="1"/>
          <p:nvPr/>
        </p:nvSpPr>
        <p:spPr>
          <a:xfrm>
            <a:off x="6887828" y="4214808"/>
            <a:ext cx="232935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Consider PHB Monotherapy if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Definite AWS; history of DTs or at high risk for delirium (e.g. PAWSS &gt;4), prior ICU admission for AWS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other neurological problems (hepatic encephalopathy)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on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4"/>
              </a:rPr>
              <a:t>meds that interact with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4"/>
              </a:rPr>
              <a:t>phenobarb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4"/>
              </a:rPr>
              <a:t>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(HIV meds)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not received high doses of BZDs already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history of AIP or on chronic PHB already</a:t>
            </a:r>
          </a:p>
        </p:txBody>
      </p:sp>
      <p:cxnSp>
        <p:nvCxnSpPr>
          <p:cNvPr id="177" name="Elbow Connector 176">
            <a:extLst>
              <a:ext uri="{FF2B5EF4-FFF2-40B4-BE49-F238E27FC236}">
                <a16:creationId xmlns:a16="http://schemas.microsoft.com/office/drawing/2014/main" id="{DC218FB3-738A-F249-AAD0-1CB46D7E5AEF}"/>
              </a:ext>
            </a:extLst>
          </p:cNvPr>
          <p:cNvCxnSpPr>
            <a:cxnSpLocks/>
            <a:stCxn id="92" idx="3"/>
            <a:endCxn id="94" idx="1"/>
          </p:cNvCxnSpPr>
          <p:nvPr/>
        </p:nvCxnSpPr>
        <p:spPr>
          <a:xfrm>
            <a:off x="4729760" y="4981845"/>
            <a:ext cx="505775" cy="65005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58358538-1635-BA4E-B7F5-CB31ED2E6B7D}"/>
              </a:ext>
            </a:extLst>
          </p:cNvPr>
          <p:cNvSpPr txBox="1"/>
          <p:nvPr/>
        </p:nvSpPr>
        <p:spPr>
          <a:xfrm>
            <a:off x="4976014" y="4471398"/>
            <a:ext cx="78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Skip PHB load if </a:t>
            </a:r>
            <a:r>
              <a:rPr kumimoji="0" lang="en-US" sz="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pt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has already received high doses of BZDs</a:t>
            </a:r>
            <a:endParaRPr kumimoji="0" lang="en-US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Rounded Rectangle 187">
            <a:extLst>
              <a:ext uri="{FF2B5EF4-FFF2-40B4-BE49-F238E27FC236}">
                <a16:creationId xmlns:a16="http://schemas.microsoft.com/office/drawing/2014/main" id="{701048DA-5D10-BF41-9D2C-3ED1EA442F07}"/>
              </a:ext>
            </a:extLst>
          </p:cNvPr>
          <p:cNvSpPr/>
          <p:nvPr/>
        </p:nvSpPr>
        <p:spPr>
          <a:xfrm>
            <a:off x="6937242" y="5534997"/>
            <a:ext cx="2145641" cy="294307"/>
          </a:xfrm>
          <a:prstGeom prst="roundRect">
            <a:avLst>
              <a:gd name="adj" fmla="val 985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Rounded Rectangle 188">
            <a:extLst>
              <a:ext uri="{FF2B5EF4-FFF2-40B4-BE49-F238E27FC236}">
                <a16:creationId xmlns:a16="http://schemas.microsoft.com/office/drawing/2014/main" id="{A237BA14-F853-1A4D-AEB2-75AE0A1B5484}"/>
              </a:ext>
            </a:extLst>
          </p:cNvPr>
          <p:cNvSpPr/>
          <p:nvPr/>
        </p:nvSpPr>
        <p:spPr>
          <a:xfrm>
            <a:off x="6937242" y="5888474"/>
            <a:ext cx="2145641" cy="527925"/>
          </a:xfrm>
          <a:prstGeom prst="roundRect">
            <a:avLst>
              <a:gd name="adj" fmla="val 985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Rounded Rectangle 198">
            <a:extLst>
              <a:ext uri="{FF2B5EF4-FFF2-40B4-BE49-F238E27FC236}">
                <a16:creationId xmlns:a16="http://schemas.microsoft.com/office/drawing/2014/main" id="{D799FCDF-79A3-3C4C-A280-F9B2609CBCEF}"/>
              </a:ext>
            </a:extLst>
          </p:cNvPr>
          <p:cNvSpPr/>
          <p:nvPr/>
        </p:nvSpPr>
        <p:spPr>
          <a:xfrm>
            <a:off x="5725987" y="5045055"/>
            <a:ext cx="1177446" cy="277218"/>
          </a:xfrm>
          <a:prstGeom prst="roundRect">
            <a:avLst>
              <a:gd name="adj" fmla="val 985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Reload PHB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mg/kg IBW (up to 2x)</a:t>
            </a:r>
          </a:p>
        </p:txBody>
      </p:sp>
      <p:cxnSp>
        <p:nvCxnSpPr>
          <p:cNvPr id="227" name="Elbow Connector 226">
            <a:extLst>
              <a:ext uri="{FF2B5EF4-FFF2-40B4-BE49-F238E27FC236}">
                <a16:creationId xmlns:a16="http://schemas.microsoft.com/office/drawing/2014/main" id="{CCF121EE-908C-5C4A-A26C-113A6C94D229}"/>
              </a:ext>
            </a:extLst>
          </p:cNvPr>
          <p:cNvCxnSpPr>
            <a:cxnSpLocks/>
            <a:stCxn id="184" idx="2"/>
            <a:endCxn id="94" idx="0"/>
          </p:cNvCxnSpPr>
          <p:nvPr/>
        </p:nvCxnSpPr>
        <p:spPr>
          <a:xfrm rot="16200000" flipH="1">
            <a:off x="5347725" y="5016755"/>
            <a:ext cx="498670" cy="454395"/>
          </a:xfrm>
          <a:prstGeom prst="bentConnector3">
            <a:avLst>
              <a:gd name="adj1" fmla="val 77088"/>
            </a:avLst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F0BB54B9-BFFB-DB44-B6AB-2F770D6432DE}"/>
                  </a:ext>
                </a:extLst>
              </p:cNvPr>
              <p:cNvSpPr/>
              <p:nvPr/>
            </p:nvSpPr>
            <p:spPr>
              <a:xfrm>
                <a:off x="6878252" y="5079314"/>
                <a:ext cx="231578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DEXMETOMIDINE infusion: 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Possible BZD 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hlinkClick r:id="rId35"/>
                  </a:rPr>
                  <a:t>adjunct</a:t>
                </a:r>
                <a:b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hlinkClick r:id="rId36"/>
                  </a:rPr>
                  <a:t>reduces BZD dose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may 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hlinkClick r:id="rId37"/>
                  </a:rPr>
                  <a:t>reduce need for intubation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&amp; may </a:t>
                </a:r>
                <a14:m>
                  <m:oMath xmlns:m="http://schemas.openxmlformats.org/officeDocument/2006/math">
                    <m:r>
                      <a:rPr kumimoji="0" lang="en-US" sz="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↑</m:t>
                    </m:r>
                  </m:oMath>
                </a14:m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or </a:t>
                </a:r>
                <a14:m>
                  <m:oMath xmlns:m="http://schemas.openxmlformats.org/officeDocument/2006/math">
                    <m:r>
                      <a:rPr kumimoji="0" lang="en-US" sz="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↓</m:t>
                    </m:r>
                  </m:oMath>
                </a14:m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hospital LOS. Monitor for bradycardia.</a:t>
                </a:r>
                <a:endPara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F0BB54B9-BFFB-DB44-B6AB-2F770D643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252" y="5079314"/>
                <a:ext cx="2315781" cy="461665"/>
              </a:xfrm>
              <a:prstGeom prst="rect">
                <a:avLst/>
              </a:prstGeom>
              <a:blipFill>
                <a:blip r:embed="rId3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7" name="Rectangle 236">
            <a:extLst>
              <a:ext uri="{FF2B5EF4-FFF2-40B4-BE49-F238E27FC236}">
                <a16:creationId xmlns:a16="http://schemas.microsoft.com/office/drawing/2014/main" id="{86C827A8-4AE7-1D4F-B603-CA919DB6C182}"/>
              </a:ext>
            </a:extLst>
          </p:cNvPr>
          <p:cNvSpPr/>
          <p:nvPr/>
        </p:nvSpPr>
        <p:spPr>
          <a:xfrm>
            <a:off x="6878252" y="5502889"/>
            <a:ext cx="23519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CLONIDINE 0.1 – 0.2 mg PO: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to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9"/>
              </a:rPr>
              <a:t>reduce </a:t>
            </a:r>
            <a:r>
              <a:rPr kumimoji="0" lang="en-US" sz="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9"/>
              </a:rPr>
              <a:t>autonomic symptoms of withdrawal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Max 1.2 mg/day.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Rounded Rectangle 190">
            <a:extLst>
              <a:ext uri="{FF2B5EF4-FFF2-40B4-BE49-F238E27FC236}">
                <a16:creationId xmlns:a16="http://schemas.microsoft.com/office/drawing/2014/main" id="{3CFE0434-81C3-F14E-9CEF-1B2CC8F43FF1}"/>
              </a:ext>
            </a:extLst>
          </p:cNvPr>
          <p:cNvSpPr/>
          <p:nvPr/>
        </p:nvSpPr>
        <p:spPr>
          <a:xfrm>
            <a:off x="79771" y="5627404"/>
            <a:ext cx="2912137" cy="1190471"/>
          </a:xfrm>
          <a:prstGeom prst="roundRect">
            <a:avLst>
              <a:gd name="adj" fmla="val 3439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Rounded Rectangle 302">
            <a:extLst>
              <a:ext uri="{FF2B5EF4-FFF2-40B4-BE49-F238E27FC236}">
                <a16:creationId xmlns:a16="http://schemas.microsoft.com/office/drawing/2014/main" id="{E31A35C0-5C76-B34E-812F-CF245D2ECF3C}"/>
              </a:ext>
            </a:extLst>
          </p:cNvPr>
          <p:cNvSpPr/>
          <p:nvPr/>
        </p:nvSpPr>
        <p:spPr>
          <a:xfrm>
            <a:off x="68829" y="5477473"/>
            <a:ext cx="1745634" cy="169214"/>
          </a:xfrm>
          <a:prstGeom prst="roundRect">
            <a:avLst>
              <a:gd name="adj" fmla="val 343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AF3FBB31-9046-4A43-B2E5-4774150EE203}"/>
              </a:ext>
            </a:extLst>
          </p:cNvPr>
          <p:cNvSpPr/>
          <p:nvPr/>
        </p:nvSpPr>
        <p:spPr>
          <a:xfrm>
            <a:off x="79771" y="5438908"/>
            <a:ext cx="16357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NUTRITION &amp; FLUIDS</a:t>
            </a:r>
          </a:p>
        </p:txBody>
      </p:sp>
      <p:sp>
        <p:nvSpPr>
          <p:cNvPr id="243" name="TextBox 251">
            <a:extLst>
              <a:ext uri="{FF2B5EF4-FFF2-40B4-BE49-F238E27FC236}">
                <a16:creationId xmlns:a16="http://schemas.microsoft.com/office/drawing/2014/main" id="{59ABF17A-91A7-6A4F-AFF3-0685FD680851}"/>
              </a:ext>
            </a:extLst>
          </p:cNvPr>
          <p:cNvSpPr txBox="1"/>
          <p:nvPr/>
        </p:nvSpPr>
        <p:spPr>
          <a:xfrm>
            <a:off x="102638" y="5651196"/>
            <a:ext cx="3181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Thiamine: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cofactor in glucose metabolism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100 mg IV or IM prophylaxis (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9"/>
              </a:rPr>
              <a:t>avoid giving PO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Concern for Wernicke’s Encephalopathy: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0"/>
              </a:rPr>
              <a:t>500mg IV/IM q8h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earlier initiation,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1"/>
              </a:rPr>
              <a:t>faster the recovery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Folate: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Deficiency causes megaloblastic anemia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1 mg q24 hours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Electrolytes: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Hypokalemia common &amp;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9"/>
              </a:rPr>
              <a:t>requires repletion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- Hypomagnesemia &amp; Hypophosphatemia may also be seen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Fluids: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Typically high insensible losses; consider replacement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B405DFF2-581F-4A42-A5DF-55BE265AEE3F}"/>
              </a:ext>
            </a:extLst>
          </p:cNvPr>
          <p:cNvSpPr/>
          <p:nvPr/>
        </p:nvSpPr>
        <p:spPr>
          <a:xfrm>
            <a:off x="6878252" y="5855559"/>
            <a:ext cx="2243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HALOPERIDOL 2.5 – 5 mg IV/IM q 4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hrs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for persistent agitation. Does </a:t>
            </a:r>
            <a:r>
              <a:rPr kumimoji="0" lang="en-US" sz="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replace BZD or PHB. Use with caution as can lower seizure threshold &amp; impair heat dissipation. Check ECG prior and monitor QTc.</a:t>
            </a:r>
            <a:endParaRPr kumimoji="0" lang="en-US" sz="800" b="1" i="0" u="none" strike="noStrike" kern="1200" cap="none" spc="-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9" name="Elbow Connector 248">
            <a:extLst>
              <a:ext uri="{FF2B5EF4-FFF2-40B4-BE49-F238E27FC236}">
                <a16:creationId xmlns:a16="http://schemas.microsoft.com/office/drawing/2014/main" id="{418A3C3C-DC59-CA46-BD54-8A317581AE6D}"/>
              </a:ext>
            </a:extLst>
          </p:cNvPr>
          <p:cNvCxnSpPr>
            <a:cxnSpLocks/>
            <a:stCxn id="95" idx="3"/>
            <a:endCxn id="94" idx="1"/>
          </p:cNvCxnSpPr>
          <p:nvPr/>
        </p:nvCxnSpPr>
        <p:spPr>
          <a:xfrm>
            <a:off x="4729760" y="5517229"/>
            <a:ext cx="505775" cy="11466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ounded Rectangle 259">
            <a:extLst>
              <a:ext uri="{FF2B5EF4-FFF2-40B4-BE49-F238E27FC236}">
                <a16:creationId xmlns:a16="http://schemas.microsoft.com/office/drawing/2014/main" id="{06F7BAC0-8560-DE49-AA27-E6F51822C4CE}"/>
              </a:ext>
            </a:extLst>
          </p:cNvPr>
          <p:cNvSpPr/>
          <p:nvPr/>
        </p:nvSpPr>
        <p:spPr>
          <a:xfrm>
            <a:off x="6935053" y="6472908"/>
            <a:ext cx="2145641" cy="350213"/>
          </a:xfrm>
          <a:prstGeom prst="roundRect">
            <a:avLst>
              <a:gd name="adj" fmla="val 985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6B4BCD20-E1D0-EC44-90B9-8DAB29D075D7}"/>
              </a:ext>
            </a:extLst>
          </p:cNvPr>
          <p:cNvSpPr/>
          <p:nvPr/>
        </p:nvSpPr>
        <p:spPr>
          <a:xfrm>
            <a:off x="6878252" y="6463207"/>
            <a:ext cx="2178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2"/>
              </a:rPr>
              <a:t>BACLOFEN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3"/>
              </a:rPr>
              <a:t>KETAMINE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theoretic benefits; limited literature to support their use. Avoid.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TextBox 251">
            <a:extLst>
              <a:ext uri="{FF2B5EF4-FFF2-40B4-BE49-F238E27FC236}">
                <a16:creationId xmlns:a16="http://schemas.microsoft.com/office/drawing/2014/main" id="{ACDF008A-B0E0-1E4E-9D3C-79E3AD3AC2FF}"/>
              </a:ext>
            </a:extLst>
          </p:cNvPr>
          <p:cNvSpPr txBox="1"/>
          <p:nvPr/>
        </p:nvSpPr>
        <p:spPr>
          <a:xfrm>
            <a:off x="3189958" y="2068205"/>
            <a:ext cx="321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BZDs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&amp;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Phenobarbital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(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PHB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) are the commonly used treatments. Neither is superior. The goal is to treat symptoms &amp; prevent life threatening complications (seizures &amp; autonomic instability.)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Remember scene safety: 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AWS/DTs can be 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  <a:hlinkClick r:id="rId44"/>
              </a:rPr>
              <a:t>dangerous to staff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TextBox 251">
            <a:extLst>
              <a:ext uri="{FF2B5EF4-FFF2-40B4-BE49-F238E27FC236}">
                <a16:creationId xmlns:a16="http://schemas.microsoft.com/office/drawing/2014/main" id="{4343AE15-9749-C649-9CCE-C8702D1B3D42}"/>
              </a:ext>
            </a:extLst>
          </p:cNvPr>
          <p:cNvSpPr txBox="1"/>
          <p:nvPr/>
        </p:nvSpPr>
        <p:spPr>
          <a:xfrm>
            <a:off x="6176809" y="3261040"/>
            <a:ext cx="3064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Chlorodiazepoxide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may be useful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adjunct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for patients at high risk for eloping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AD256D93-1A80-E845-9465-B49228104834}"/>
              </a:ext>
            </a:extLst>
          </p:cNvPr>
          <p:cNvSpPr/>
          <p:nvPr/>
        </p:nvSpPr>
        <p:spPr>
          <a:xfrm>
            <a:off x="5723954" y="4663413"/>
            <a:ext cx="1177446" cy="277218"/>
          </a:xfrm>
          <a:prstGeom prst="roundRect">
            <a:avLst>
              <a:gd name="adj" fmla="val 985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level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 10-15 mcg/mL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5B0FD77-7D0A-9D47-AC9A-1DC95B477240}"/>
              </a:ext>
            </a:extLst>
          </p:cNvPr>
          <p:cNvSpPr txBox="1"/>
          <p:nvPr/>
        </p:nvSpPr>
        <p:spPr>
          <a:xfrm rot="16200000">
            <a:off x="2592381" y="5999474"/>
            <a:ext cx="1609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(No consistent definition; often requiring &gt;50 mg diazepam or &gt;10 mg lorazepam in 1 hour)</a:t>
            </a:r>
          </a:p>
        </p:txBody>
      </p:sp>
      <p:sp>
        <p:nvSpPr>
          <p:cNvPr id="120" name="TextBox 251">
            <a:extLst>
              <a:ext uri="{FF2B5EF4-FFF2-40B4-BE49-F238E27FC236}">
                <a16:creationId xmlns:a16="http://schemas.microsoft.com/office/drawing/2014/main" id="{B3C7B32B-C7CB-2248-AFED-216CAE71DB12}"/>
              </a:ext>
            </a:extLst>
          </p:cNvPr>
          <p:cNvSpPr txBox="1"/>
          <p:nvPr/>
        </p:nvSpPr>
        <p:spPr>
          <a:xfrm>
            <a:off x="4234952" y="6701733"/>
            <a:ext cx="27675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*If using higher bolus doses; monitor total dose &amp; check PHB levels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0895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1412</TotalTime>
  <Words>1354</Words>
  <Application>Microsoft Macintosh PowerPoint</Application>
  <PresentationFormat>Letter Paper (8.5x11 in)</PresentationFormat>
  <Paragraphs>170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1979 Dot Matrix</vt:lpstr>
      <vt:lpstr>Arial</vt:lpstr>
      <vt:lpstr>Calibri</vt:lpstr>
      <vt:lpstr>Calibri Light</vt:lpstr>
      <vt:lpstr>Cambria Math</vt:lpstr>
      <vt:lpstr>Corbel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5</cp:revision>
  <dcterms:created xsi:type="dcterms:W3CDTF">2021-12-22T21:09:04Z</dcterms:created>
  <dcterms:modified xsi:type="dcterms:W3CDTF">2021-12-30T03:41:37Z</dcterms:modified>
</cp:coreProperties>
</file>