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5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C00"/>
    <a:srgbClr val="B9CDE5"/>
    <a:srgbClr val="FFFF5D"/>
    <a:srgbClr val="E7DB83"/>
    <a:srgbClr val="E5E6AD"/>
    <a:srgbClr val="EB9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9" autoAdjust="0"/>
    <p:restoredTop sz="95225" autoAdjust="0"/>
  </p:normalViewPr>
  <p:slideViewPr>
    <p:cSldViewPr snapToGrid="0" showGuides="1">
      <p:cViewPr>
        <p:scale>
          <a:sx n="101" d="100"/>
          <a:sy n="101" d="100"/>
        </p:scale>
        <p:origin x="632" y="552"/>
      </p:cViewPr>
      <p:guideLst>
        <p:guide orient="horz" pos="2376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9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3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D9C1-FAE1-4950-BC75-B064D6AAC21F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DB9-5005-48A9-95CF-BDA8E3731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cademic.oup.com/bjaed/article/12/3/110/258792" TargetMode="External"/><Relationship Id="rId13" Type="http://schemas.openxmlformats.org/officeDocument/2006/relationships/hyperlink" Target="https://creativecommons.org/licenses/by-sa/3.0/" TargetMode="External"/><Relationship Id="rId18" Type="http://schemas.openxmlformats.org/officeDocument/2006/relationships/hyperlink" Target="https://www.wjgnet.com/1007-9327/full/v26/i3/266.htm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16569255/" TargetMode="External"/><Relationship Id="rId12" Type="http://schemas.openxmlformats.org/officeDocument/2006/relationships/image" Target="../media/image4.png"/><Relationship Id="rId17" Type="http://schemas.openxmlformats.org/officeDocument/2006/relationships/hyperlink" Target="https://pubmed.ncbi.nlm.nih.gov/11056737/" TargetMode="External"/><Relationship Id="rId2" Type="http://schemas.openxmlformats.org/officeDocument/2006/relationships/hyperlink" Target="https://link.springer.com/article/10.1007/s00134-008-1098-4" TargetMode="External"/><Relationship Id="rId16" Type="http://schemas.openxmlformats.org/officeDocument/2006/relationships/hyperlink" Target="https://pubmed.ncbi.nlm.nih.gov/30454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nepagericu.com/" TargetMode="External"/><Relationship Id="rId11" Type="http://schemas.openxmlformats.org/officeDocument/2006/relationships/hyperlink" Target="https://pubmed.ncbi.nlm.nih.gov/17895487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twitter.com/nickmmark" TargetMode="External"/><Relationship Id="rId10" Type="http://schemas.openxmlformats.org/officeDocument/2006/relationships/hyperlink" Target="https://pubmed.ncbi.nlm.nih.gov/11038078/" TargetMode="External"/><Relationship Id="rId19" Type="http://schemas.openxmlformats.org/officeDocument/2006/relationships/hyperlink" Target="http://www.wsacs.org/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pubmed.ncbi.nlm.nih.gov/12413323/" TargetMode="External"/><Relationship Id="rId14" Type="http://schemas.openxmlformats.org/officeDocument/2006/relationships/hyperlink" Target="https://twitter.com/MRamzy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ounded Rectangle 190">
            <a:extLst>
              <a:ext uri="{FF2B5EF4-FFF2-40B4-BE49-F238E27FC236}">
                <a16:creationId xmlns:a16="http://schemas.microsoft.com/office/drawing/2014/main" id="{EEC60030-1510-491C-91D4-84D6E3D69127}"/>
              </a:ext>
            </a:extLst>
          </p:cNvPr>
          <p:cNvSpPr/>
          <p:nvPr/>
        </p:nvSpPr>
        <p:spPr>
          <a:xfrm>
            <a:off x="6445559" y="715698"/>
            <a:ext cx="2612407" cy="1200329"/>
          </a:xfrm>
          <a:prstGeom prst="roundRect">
            <a:avLst>
              <a:gd name="adj" fmla="val 343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A91D1A9C-768F-BC4D-83C3-EA67CFE31DDE}"/>
              </a:ext>
            </a:extLst>
          </p:cNvPr>
          <p:cNvGrpSpPr/>
          <p:nvPr/>
        </p:nvGrpSpPr>
        <p:grpSpPr>
          <a:xfrm>
            <a:off x="3658217" y="5626832"/>
            <a:ext cx="500906" cy="727483"/>
            <a:chOff x="3658217" y="5626832"/>
            <a:chExt cx="500906" cy="727483"/>
          </a:xfrm>
        </p:grpSpPr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4662F99F-21BE-E541-90DE-E222E258272E}"/>
                </a:ext>
              </a:extLst>
            </p:cNvPr>
            <p:cNvCxnSpPr>
              <a:cxnSpLocks/>
            </p:cNvCxnSpPr>
            <p:nvPr/>
          </p:nvCxnSpPr>
          <p:spPr>
            <a:xfrm rot="17381802" flipV="1">
              <a:off x="3569074" y="5720483"/>
              <a:ext cx="593409" cy="41512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AEF357F-3A93-8F44-A8D0-2DD2F2D8420A}"/>
                </a:ext>
              </a:extLst>
            </p:cNvPr>
            <p:cNvSpPr/>
            <p:nvPr/>
          </p:nvSpPr>
          <p:spPr>
            <a:xfrm rot="17381802">
              <a:off x="3958326" y="6153518"/>
              <a:ext cx="200797" cy="200797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3E866C73-7905-2740-8163-A51313CE2B45}"/>
                </a:ext>
              </a:extLst>
            </p:cNvPr>
            <p:cNvCxnSpPr>
              <a:cxnSpLocks/>
            </p:cNvCxnSpPr>
            <p:nvPr/>
          </p:nvCxnSpPr>
          <p:spPr>
            <a:xfrm rot="17941277" flipV="1">
              <a:off x="3741734" y="5626959"/>
              <a:ext cx="114097" cy="113844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4867EF06-DB1B-C44E-80FA-6FA11E2809C0}"/>
              </a:ext>
            </a:extLst>
          </p:cNvPr>
          <p:cNvGrpSpPr/>
          <p:nvPr/>
        </p:nvGrpSpPr>
        <p:grpSpPr>
          <a:xfrm>
            <a:off x="3590397" y="5256925"/>
            <a:ext cx="110195" cy="413670"/>
            <a:chOff x="3923340" y="5247229"/>
            <a:chExt cx="110195" cy="413670"/>
          </a:xfrm>
        </p:grpSpPr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0CFBAE05-0C6F-9A40-B997-259EF65F7222}"/>
                </a:ext>
              </a:extLst>
            </p:cNvPr>
            <p:cNvSpPr/>
            <p:nvPr/>
          </p:nvSpPr>
          <p:spPr>
            <a:xfrm rot="20854122" flipH="1">
              <a:off x="3924944" y="5247229"/>
              <a:ext cx="108591" cy="406751"/>
            </a:xfrm>
            <a:custGeom>
              <a:avLst/>
              <a:gdLst>
                <a:gd name="connsiteX0" fmla="*/ 102318 w 262178"/>
                <a:gd name="connsiteY0" fmla="*/ 441214 h 441214"/>
                <a:gd name="connsiteX1" fmla="*/ 6402 w 262178"/>
                <a:gd name="connsiteY1" fmla="*/ 115099 h 441214"/>
                <a:gd name="connsiteX2" fmla="*/ 262178 w 262178"/>
                <a:gd name="connsiteY2" fmla="*/ 0 h 44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78" h="441214">
                  <a:moveTo>
                    <a:pt x="102318" y="441214"/>
                  </a:moveTo>
                  <a:cubicBezTo>
                    <a:pt x="41038" y="314924"/>
                    <a:pt x="-20241" y="188635"/>
                    <a:pt x="6402" y="115099"/>
                  </a:cubicBezTo>
                  <a:cubicBezTo>
                    <a:pt x="33045" y="41563"/>
                    <a:pt x="147611" y="20781"/>
                    <a:pt x="262178" y="0"/>
                  </a:cubicBezTo>
                </a:path>
              </a:pathLst>
            </a:custGeom>
            <a:noFill/>
            <a:ln w="31750" cmpd="sng">
              <a:solidFill>
                <a:srgbClr val="B9C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72372801-5AA6-9749-ABF5-A3673B58364D}"/>
                </a:ext>
              </a:extLst>
            </p:cNvPr>
            <p:cNvSpPr/>
            <p:nvPr/>
          </p:nvSpPr>
          <p:spPr>
            <a:xfrm rot="20854122" flipH="1">
              <a:off x="3923340" y="5254148"/>
              <a:ext cx="108591" cy="406751"/>
            </a:xfrm>
            <a:custGeom>
              <a:avLst/>
              <a:gdLst>
                <a:gd name="connsiteX0" fmla="*/ 102318 w 262178"/>
                <a:gd name="connsiteY0" fmla="*/ 441214 h 441214"/>
                <a:gd name="connsiteX1" fmla="*/ 6402 w 262178"/>
                <a:gd name="connsiteY1" fmla="*/ 115099 h 441214"/>
                <a:gd name="connsiteX2" fmla="*/ 262178 w 262178"/>
                <a:gd name="connsiteY2" fmla="*/ 0 h 44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78" h="441214">
                  <a:moveTo>
                    <a:pt x="102318" y="441214"/>
                  </a:moveTo>
                  <a:cubicBezTo>
                    <a:pt x="41038" y="314924"/>
                    <a:pt x="-20241" y="188635"/>
                    <a:pt x="6402" y="115099"/>
                  </a:cubicBezTo>
                  <a:cubicBezTo>
                    <a:pt x="33045" y="41563"/>
                    <a:pt x="147611" y="20781"/>
                    <a:pt x="262178" y="0"/>
                  </a:cubicBezTo>
                </a:path>
              </a:pathLst>
            </a:custGeom>
            <a:noFill/>
            <a:ln w="31750" cmpd="dbl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D780EDB7-3BB3-6A47-AFF0-BE4449BADB0D}"/>
              </a:ext>
            </a:extLst>
          </p:cNvPr>
          <p:cNvSpPr/>
          <p:nvPr/>
        </p:nvSpPr>
        <p:spPr>
          <a:xfrm>
            <a:off x="1803747" y="4824974"/>
            <a:ext cx="1609434" cy="1063479"/>
          </a:xfrm>
          <a:custGeom>
            <a:avLst/>
            <a:gdLst>
              <a:gd name="connsiteX0" fmla="*/ 1170807 w 1609434"/>
              <a:gd name="connsiteY0" fmla="*/ 22447 h 1006576"/>
              <a:gd name="connsiteX1" fmla="*/ 575896 w 1609434"/>
              <a:gd name="connsiteY1" fmla="*/ 22447 h 1006576"/>
              <a:gd name="connsiteX2" fmla="*/ 80137 w 1609434"/>
              <a:gd name="connsiteY2" fmla="*/ 11430 h 1006576"/>
              <a:gd name="connsiteX3" fmla="*/ 3019 w 1609434"/>
              <a:gd name="connsiteY3" fmla="*/ 77531 h 1006576"/>
              <a:gd name="connsiteX4" fmla="*/ 102171 w 1609434"/>
              <a:gd name="connsiteY4" fmla="*/ 672442 h 1006576"/>
              <a:gd name="connsiteX5" fmla="*/ 212340 w 1609434"/>
              <a:gd name="connsiteY5" fmla="*/ 1002948 h 1006576"/>
              <a:gd name="connsiteX6" fmla="*/ 443694 w 1609434"/>
              <a:gd name="connsiteY6" fmla="*/ 848712 h 1006576"/>
              <a:gd name="connsiteX7" fmla="*/ 1005554 w 1609434"/>
              <a:gd name="connsiteY7" fmla="*/ 848712 h 1006576"/>
              <a:gd name="connsiteX8" fmla="*/ 1545381 w 1609434"/>
              <a:gd name="connsiteY8" fmla="*/ 870745 h 1006576"/>
              <a:gd name="connsiteX9" fmla="*/ 1556398 w 1609434"/>
              <a:gd name="connsiteY9" fmla="*/ 330919 h 1006576"/>
              <a:gd name="connsiteX10" fmla="*/ 1170807 w 1609434"/>
              <a:gd name="connsiteY10" fmla="*/ 22447 h 100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9434" h="1006576">
                <a:moveTo>
                  <a:pt x="1170807" y="22447"/>
                </a:moveTo>
                <a:cubicBezTo>
                  <a:pt x="1007390" y="-28965"/>
                  <a:pt x="757674" y="24283"/>
                  <a:pt x="575896" y="22447"/>
                </a:cubicBezTo>
                <a:cubicBezTo>
                  <a:pt x="394118" y="20611"/>
                  <a:pt x="175616" y="2249"/>
                  <a:pt x="80137" y="11430"/>
                </a:cubicBezTo>
                <a:cubicBezTo>
                  <a:pt x="-15343" y="20611"/>
                  <a:pt x="-653" y="-32638"/>
                  <a:pt x="3019" y="77531"/>
                </a:cubicBezTo>
                <a:cubicBezTo>
                  <a:pt x="6691" y="187700"/>
                  <a:pt x="67284" y="518206"/>
                  <a:pt x="102171" y="672442"/>
                </a:cubicBezTo>
                <a:cubicBezTo>
                  <a:pt x="137058" y="826678"/>
                  <a:pt x="155419" y="973570"/>
                  <a:pt x="212340" y="1002948"/>
                </a:cubicBezTo>
                <a:cubicBezTo>
                  <a:pt x="269260" y="1032326"/>
                  <a:pt x="311492" y="874418"/>
                  <a:pt x="443694" y="848712"/>
                </a:cubicBezTo>
                <a:cubicBezTo>
                  <a:pt x="575896" y="823006"/>
                  <a:pt x="821940" y="845040"/>
                  <a:pt x="1005554" y="848712"/>
                </a:cubicBezTo>
                <a:cubicBezTo>
                  <a:pt x="1189168" y="852384"/>
                  <a:pt x="1453574" y="957044"/>
                  <a:pt x="1545381" y="870745"/>
                </a:cubicBezTo>
                <a:cubicBezTo>
                  <a:pt x="1637188" y="784446"/>
                  <a:pt x="1620663" y="475974"/>
                  <a:pt x="1556398" y="330919"/>
                </a:cubicBezTo>
                <a:cubicBezTo>
                  <a:pt x="1492133" y="185864"/>
                  <a:pt x="1334224" y="73859"/>
                  <a:pt x="1170807" y="2244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897B7-4FD9-F241-920F-98B3DD7D8B7F}"/>
              </a:ext>
            </a:extLst>
          </p:cNvPr>
          <p:cNvSpPr/>
          <p:nvPr/>
        </p:nvSpPr>
        <p:spPr>
          <a:xfrm>
            <a:off x="2311831" y="4686609"/>
            <a:ext cx="1186232" cy="1146333"/>
          </a:xfrm>
          <a:prstGeom prst="rect">
            <a:avLst/>
          </a:prstGeom>
          <a:gradFill>
            <a:gsLst>
              <a:gs pos="70000">
                <a:schemeClr val="bg1"/>
              </a:gs>
              <a:gs pos="96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B8C5531F-34B0-1D4B-B456-3494A00F62E4}"/>
              </a:ext>
            </a:extLst>
          </p:cNvPr>
          <p:cNvGrpSpPr/>
          <p:nvPr/>
        </p:nvGrpSpPr>
        <p:grpSpPr>
          <a:xfrm>
            <a:off x="609172" y="3598710"/>
            <a:ext cx="2412716" cy="1691153"/>
            <a:chOff x="1076444" y="3598710"/>
            <a:chExt cx="1945444" cy="1691153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47FD0931-42E4-7344-B034-994C48CF5A30}"/>
                </a:ext>
              </a:extLst>
            </p:cNvPr>
            <p:cNvSpPr/>
            <p:nvPr/>
          </p:nvSpPr>
          <p:spPr>
            <a:xfrm>
              <a:off x="1076444" y="3599958"/>
              <a:ext cx="1942676" cy="1689905"/>
            </a:xfrm>
            <a:custGeom>
              <a:avLst/>
              <a:gdLst>
                <a:gd name="connsiteX0" fmla="*/ 1942676 w 1942676"/>
                <a:gd name="connsiteY0" fmla="*/ 1681018 h 1689905"/>
                <a:gd name="connsiteX1" fmla="*/ 1822603 w 1942676"/>
                <a:gd name="connsiteY1" fmla="*/ 1681018 h 1689905"/>
                <a:gd name="connsiteX2" fmla="*/ 1748712 w 1942676"/>
                <a:gd name="connsiteY2" fmla="*/ 1588654 h 1689905"/>
                <a:gd name="connsiteX3" fmla="*/ 1721003 w 1942676"/>
                <a:gd name="connsiteY3" fmla="*/ 1450109 h 1689905"/>
                <a:gd name="connsiteX4" fmla="*/ 1730240 w 1942676"/>
                <a:gd name="connsiteY4" fmla="*/ 1163782 h 1689905"/>
                <a:gd name="connsiteX5" fmla="*/ 1637876 w 1942676"/>
                <a:gd name="connsiteY5" fmla="*/ 1016000 h 1689905"/>
                <a:gd name="connsiteX6" fmla="*/ 1222240 w 1942676"/>
                <a:gd name="connsiteY6" fmla="*/ 979054 h 1689905"/>
                <a:gd name="connsiteX7" fmla="*/ 317076 w 1942676"/>
                <a:gd name="connsiteY7" fmla="*/ 997527 h 1689905"/>
                <a:gd name="connsiteX8" fmla="*/ 30749 w 1942676"/>
                <a:gd name="connsiteY8" fmla="*/ 748145 h 1689905"/>
                <a:gd name="connsiteX9" fmla="*/ 21512 w 1942676"/>
                <a:gd name="connsiteY9" fmla="*/ 0 h 168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2676" h="1689905">
                  <a:moveTo>
                    <a:pt x="1942676" y="1681018"/>
                  </a:moveTo>
                  <a:cubicBezTo>
                    <a:pt x="1898803" y="1688715"/>
                    <a:pt x="1854930" y="1696412"/>
                    <a:pt x="1822603" y="1681018"/>
                  </a:cubicBezTo>
                  <a:cubicBezTo>
                    <a:pt x="1790276" y="1665624"/>
                    <a:pt x="1765645" y="1627139"/>
                    <a:pt x="1748712" y="1588654"/>
                  </a:cubicBezTo>
                  <a:cubicBezTo>
                    <a:pt x="1731779" y="1550169"/>
                    <a:pt x="1724082" y="1520921"/>
                    <a:pt x="1721003" y="1450109"/>
                  </a:cubicBezTo>
                  <a:cubicBezTo>
                    <a:pt x="1717924" y="1379297"/>
                    <a:pt x="1744094" y="1236133"/>
                    <a:pt x="1730240" y="1163782"/>
                  </a:cubicBezTo>
                  <a:cubicBezTo>
                    <a:pt x="1716386" y="1091431"/>
                    <a:pt x="1722543" y="1046788"/>
                    <a:pt x="1637876" y="1016000"/>
                  </a:cubicBezTo>
                  <a:cubicBezTo>
                    <a:pt x="1553209" y="985212"/>
                    <a:pt x="1222240" y="979054"/>
                    <a:pt x="1222240" y="979054"/>
                  </a:cubicBezTo>
                  <a:cubicBezTo>
                    <a:pt x="1002107" y="975975"/>
                    <a:pt x="515658" y="1036012"/>
                    <a:pt x="317076" y="997527"/>
                  </a:cubicBezTo>
                  <a:cubicBezTo>
                    <a:pt x="118494" y="959042"/>
                    <a:pt x="80010" y="914399"/>
                    <a:pt x="30749" y="748145"/>
                  </a:cubicBezTo>
                  <a:cubicBezTo>
                    <a:pt x="-18512" y="581891"/>
                    <a:pt x="1500" y="290945"/>
                    <a:pt x="21512" y="0"/>
                  </a:cubicBezTo>
                </a:path>
              </a:pathLst>
            </a:custGeom>
            <a:noFill/>
            <a:ln w="31750" cmpd="sng">
              <a:solidFill>
                <a:srgbClr val="B9C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68D43C8D-C49F-AF4E-A355-B34914C293FC}"/>
                </a:ext>
              </a:extLst>
            </p:cNvPr>
            <p:cNvSpPr/>
            <p:nvPr/>
          </p:nvSpPr>
          <p:spPr>
            <a:xfrm>
              <a:off x="1079212" y="3598710"/>
              <a:ext cx="1942676" cy="1689905"/>
            </a:xfrm>
            <a:custGeom>
              <a:avLst/>
              <a:gdLst>
                <a:gd name="connsiteX0" fmla="*/ 1942676 w 1942676"/>
                <a:gd name="connsiteY0" fmla="*/ 1681018 h 1689905"/>
                <a:gd name="connsiteX1" fmla="*/ 1822603 w 1942676"/>
                <a:gd name="connsiteY1" fmla="*/ 1681018 h 1689905"/>
                <a:gd name="connsiteX2" fmla="*/ 1748712 w 1942676"/>
                <a:gd name="connsiteY2" fmla="*/ 1588654 h 1689905"/>
                <a:gd name="connsiteX3" fmla="*/ 1721003 w 1942676"/>
                <a:gd name="connsiteY3" fmla="*/ 1450109 h 1689905"/>
                <a:gd name="connsiteX4" fmla="*/ 1730240 w 1942676"/>
                <a:gd name="connsiteY4" fmla="*/ 1163782 h 1689905"/>
                <a:gd name="connsiteX5" fmla="*/ 1637876 w 1942676"/>
                <a:gd name="connsiteY5" fmla="*/ 1016000 h 1689905"/>
                <a:gd name="connsiteX6" fmla="*/ 1222240 w 1942676"/>
                <a:gd name="connsiteY6" fmla="*/ 979054 h 1689905"/>
                <a:gd name="connsiteX7" fmla="*/ 317076 w 1942676"/>
                <a:gd name="connsiteY7" fmla="*/ 997527 h 1689905"/>
                <a:gd name="connsiteX8" fmla="*/ 30749 w 1942676"/>
                <a:gd name="connsiteY8" fmla="*/ 748145 h 1689905"/>
                <a:gd name="connsiteX9" fmla="*/ 21512 w 1942676"/>
                <a:gd name="connsiteY9" fmla="*/ 0 h 168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2676" h="1689905">
                  <a:moveTo>
                    <a:pt x="1942676" y="1681018"/>
                  </a:moveTo>
                  <a:cubicBezTo>
                    <a:pt x="1898803" y="1688715"/>
                    <a:pt x="1854930" y="1696412"/>
                    <a:pt x="1822603" y="1681018"/>
                  </a:cubicBezTo>
                  <a:cubicBezTo>
                    <a:pt x="1790276" y="1665624"/>
                    <a:pt x="1765645" y="1627139"/>
                    <a:pt x="1748712" y="1588654"/>
                  </a:cubicBezTo>
                  <a:cubicBezTo>
                    <a:pt x="1731779" y="1550169"/>
                    <a:pt x="1724082" y="1520921"/>
                    <a:pt x="1721003" y="1450109"/>
                  </a:cubicBezTo>
                  <a:cubicBezTo>
                    <a:pt x="1717924" y="1379297"/>
                    <a:pt x="1744094" y="1236133"/>
                    <a:pt x="1730240" y="1163782"/>
                  </a:cubicBezTo>
                  <a:cubicBezTo>
                    <a:pt x="1716386" y="1091431"/>
                    <a:pt x="1722543" y="1046788"/>
                    <a:pt x="1637876" y="1016000"/>
                  </a:cubicBezTo>
                  <a:cubicBezTo>
                    <a:pt x="1553209" y="985212"/>
                    <a:pt x="1222240" y="979054"/>
                    <a:pt x="1222240" y="979054"/>
                  </a:cubicBezTo>
                  <a:cubicBezTo>
                    <a:pt x="1002107" y="975975"/>
                    <a:pt x="515658" y="1036012"/>
                    <a:pt x="317076" y="997527"/>
                  </a:cubicBezTo>
                  <a:cubicBezTo>
                    <a:pt x="118494" y="959042"/>
                    <a:pt x="80010" y="914399"/>
                    <a:pt x="30749" y="748145"/>
                  </a:cubicBezTo>
                  <a:cubicBezTo>
                    <a:pt x="-18512" y="581891"/>
                    <a:pt x="1500" y="290945"/>
                    <a:pt x="21512" y="0"/>
                  </a:cubicBezTo>
                </a:path>
              </a:pathLst>
            </a:custGeom>
            <a:noFill/>
            <a:ln w="31750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Freeform 220">
            <a:extLst>
              <a:ext uri="{FF2B5EF4-FFF2-40B4-BE49-F238E27FC236}">
                <a16:creationId xmlns:a16="http://schemas.microsoft.com/office/drawing/2014/main" id="{342F28DA-7DF5-5641-AAEE-2317DD51BAD8}"/>
              </a:ext>
            </a:extLst>
          </p:cNvPr>
          <p:cNvSpPr/>
          <p:nvPr/>
        </p:nvSpPr>
        <p:spPr>
          <a:xfrm>
            <a:off x="3516177" y="5686219"/>
            <a:ext cx="2081235" cy="440253"/>
          </a:xfrm>
          <a:custGeom>
            <a:avLst/>
            <a:gdLst>
              <a:gd name="connsiteX0" fmla="*/ 0 w 2081235"/>
              <a:gd name="connsiteY0" fmla="*/ 61880 h 440253"/>
              <a:gd name="connsiteX1" fmla="*/ 525517 w 2081235"/>
              <a:gd name="connsiteY1" fmla="*/ 9329 h 440253"/>
              <a:gd name="connsiteX2" fmla="*/ 851337 w 2081235"/>
              <a:gd name="connsiteY2" fmla="*/ 230046 h 440253"/>
              <a:gd name="connsiteX3" fmla="*/ 1629103 w 2081235"/>
              <a:gd name="connsiteY3" fmla="*/ 230046 h 440253"/>
              <a:gd name="connsiteX4" fmla="*/ 2007475 w 2081235"/>
              <a:gd name="connsiteY4" fmla="*/ 303618 h 440253"/>
              <a:gd name="connsiteX5" fmla="*/ 2081048 w 2081235"/>
              <a:gd name="connsiteY5" fmla="*/ 440253 h 44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1235" h="440253">
                <a:moveTo>
                  <a:pt x="0" y="61880"/>
                </a:moveTo>
                <a:cubicBezTo>
                  <a:pt x="191814" y="21590"/>
                  <a:pt x="383628" y="-18699"/>
                  <a:pt x="525517" y="9329"/>
                </a:cubicBezTo>
                <a:cubicBezTo>
                  <a:pt x="667406" y="37357"/>
                  <a:pt x="667406" y="193260"/>
                  <a:pt x="851337" y="230046"/>
                </a:cubicBezTo>
                <a:cubicBezTo>
                  <a:pt x="1035268" y="266832"/>
                  <a:pt x="1436413" y="217784"/>
                  <a:pt x="1629103" y="230046"/>
                </a:cubicBezTo>
                <a:cubicBezTo>
                  <a:pt x="1821793" y="242308"/>
                  <a:pt x="1932151" y="268584"/>
                  <a:pt x="2007475" y="303618"/>
                </a:cubicBezTo>
                <a:cubicBezTo>
                  <a:pt x="2082799" y="338653"/>
                  <a:pt x="2081923" y="389453"/>
                  <a:pt x="2081048" y="440253"/>
                </a:cubicBezTo>
              </a:path>
            </a:pathLst>
          </a:custGeom>
          <a:noFill/>
          <a:ln w="38100">
            <a:solidFill>
              <a:srgbClr val="FFF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6531D16-4131-804D-ADEC-0DB13C514AAF}"/>
              </a:ext>
            </a:extLst>
          </p:cNvPr>
          <p:cNvSpPr/>
          <p:nvPr/>
        </p:nvSpPr>
        <p:spPr>
          <a:xfrm>
            <a:off x="5195738" y="6414653"/>
            <a:ext cx="339927" cy="192664"/>
          </a:xfrm>
          <a:prstGeom prst="rect">
            <a:avLst/>
          </a:prstGeom>
          <a:solidFill>
            <a:srgbClr val="FF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E303BEC8-3989-4D46-919A-FD99DCBCE423}"/>
              </a:ext>
            </a:extLst>
          </p:cNvPr>
          <p:cNvSpPr/>
          <p:nvPr/>
        </p:nvSpPr>
        <p:spPr>
          <a:xfrm>
            <a:off x="5535899" y="6292625"/>
            <a:ext cx="148654" cy="241192"/>
          </a:xfrm>
          <a:prstGeom prst="rect">
            <a:avLst/>
          </a:prstGeom>
          <a:solidFill>
            <a:srgbClr val="FF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A70A3E-BED4-49DC-8834-28D08FED8B02}"/>
              </a:ext>
            </a:extLst>
          </p:cNvPr>
          <p:cNvCxnSpPr>
            <a:cxnSpLocks/>
          </p:cNvCxnSpPr>
          <p:nvPr/>
        </p:nvCxnSpPr>
        <p:spPr>
          <a:xfrm flipV="1">
            <a:off x="645733" y="3152492"/>
            <a:ext cx="0" cy="165279"/>
          </a:xfrm>
          <a:prstGeom prst="line">
            <a:avLst/>
          </a:prstGeom>
          <a:ln w="254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045">
            <a:extLst>
              <a:ext uri="{FF2B5EF4-FFF2-40B4-BE49-F238E27FC236}">
                <a16:creationId xmlns:a16="http://schemas.microsoft.com/office/drawing/2014/main" id="{D56D1ABD-29BA-4771-9BFE-C221F2AF7CCB}"/>
              </a:ext>
            </a:extLst>
          </p:cNvPr>
          <p:cNvSpPr/>
          <p:nvPr/>
        </p:nvSpPr>
        <p:spPr>
          <a:xfrm>
            <a:off x="609173" y="3373366"/>
            <a:ext cx="75884" cy="265593"/>
          </a:xfrm>
          <a:custGeom>
            <a:avLst/>
            <a:gdLst>
              <a:gd name="connsiteX0" fmla="*/ 0 w 75884"/>
              <a:gd name="connsiteY0" fmla="*/ 0 h 265593"/>
              <a:gd name="connsiteX1" fmla="*/ 0 w 75884"/>
              <a:gd name="connsiteY1" fmla="*/ 204886 h 265593"/>
              <a:gd name="connsiteX2" fmla="*/ 22766 w 75884"/>
              <a:gd name="connsiteY2" fmla="*/ 258005 h 265593"/>
              <a:gd name="connsiteX3" fmla="*/ 22766 w 75884"/>
              <a:gd name="connsiteY3" fmla="*/ 258005 h 265593"/>
              <a:gd name="connsiteX4" fmla="*/ 56913 w 75884"/>
              <a:gd name="connsiteY4" fmla="*/ 265593 h 265593"/>
              <a:gd name="connsiteX5" fmla="*/ 75884 w 75884"/>
              <a:gd name="connsiteY5" fmla="*/ 208681 h 265593"/>
              <a:gd name="connsiteX6" fmla="*/ 72090 w 75884"/>
              <a:gd name="connsiteY6" fmla="*/ 3794 h 265593"/>
              <a:gd name="connsiteX7" fmla="*/ 0 w 75884"/>
              <a:gd name="connsiteY7" fmla="*/ 0 h 26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84" h="265593">
                <a:moveTo>
                  <a:pt x="0" y="0"/>
                </a:moveTo>
                <a:lnTo>
                  <a:pt x="0" y="204886"/>
                </a:lnTo>
                <a:lnTo>
                  <a:pt x="22766" y="258005"/>
                </a:lnTo>
                <a:lnTo>
                  <a:pt x="22766" y="258005"/>
                </a:lnTo>
                <a:lnTo>
                  <a:pt x="56913" y="265593"/>
                </a:lnTo>
                <a:lnTo>
                  <a:pt x="75884" y="208681"/>
                </a:lnTo>
                <a:cubicBezTo>
                  <a:pt x="74619" y="140385"/>
                  <a:pt x="73355" y="72090"/>
                  <a:pt x="72090" y="37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99">
            <a:extLst>
              <a:ext uri="{FF2B5EF4-FFF2-40B4-BE49-F238E27FC236}">
                <a16:creationId xmlns:a16="http://schemas.microsoft.com/office/drawing/2014/main" id="{A1C004CD-5C61-4689-AF53-64BD59F09A2A}"/>
              </a:ext>
            </a:extLst>
          </p:cNvPr>
          <p:cNvSpPr/>
          <p:nvPr/>
        </p:nvSpPr>
        <p:spPr>
          <a:xfrm rot="10800000">
            <a:off x="605517" y="3274178"/>
            <a:ext cx="82265" cy="365547"/>
          </a:xfrm>
          <a:custGeom>
            <a:avLst/>
            <a:gdLst>
              <a:gd name="connsiteX0" fmla="*/ 173420 w 173420"/>
              <a:gd name="connsiteY0" fmla="*/ 979116 h 979116"/>
              <a:gd name="connsiteX1" fmla="*/ 0 w 173420"/>
              <a:gd name="connsiteY1" fmla="*/ 979116 h 979116"/>
              <a:gd name="connsiteX2" fmla="*/ 0 w 173420"/>
              <a:gd name="connsiteY2" fmla="*/ 158412 h 979116"/>
              <a:gd name="connsiteX3" fmla="*/ 3658 w 173420"/>
              <a:gd name="connsiteY3" fmla="*/ 158412 h 979116"/>
              <a:gd name="connsiteX4" fmla="*/ 43261 w 173420"/>
              <a:gd name="connsiteY4" fmla="*/ 0 h 979116"/>
              <a:gd name="connsiteX5" fmla="*/ 126671 w 173420"/>
              <a:gd name="connsiteY5" fmla="*/ 0 h 979116"/>
              <a:gd name="connsiteX6" fmla="*/ 166274 w 173420"/>
              <a:gd name="connsiteY6" fmla="*/ 158412 h 979116"/>
              <a:gd name="connsiteX7" fmla="*/ 173420 w 173420"/>
              <a:gd name="connsiteY7" fmla="*/ 158412 h 9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420" h="979116">
                <a:moveTo>
                  <a:pt x="173420" y="979116"/>
                </a:moveTo>
                <a:lnTo>
                  <a:pt x="0" y="979116"/>
                </a:lnTo>
                <a:lnTo>
                  <a:pt x="0" y="158412"/>
                </a:lnTo>
                <a:lnTo>
                  <a:pt x="3658" y="158412"/>
                </a:lnTo>
                <a:lnTo>
                  <a:pt x="43261" y="0"/>
                </a:lnTo>
                <a:lnTo>
                  <a:pt x="126671" y="0"/>
                </a:lnTo>
                <a:lnTo>
                  <a:pt x="166274" y="158412"/>
                </a:lnTo>
                <a:lnTo>
                  <a:pt x="173420" y="15841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8A1A73-6B0A-4493-A866-E61B09ED3197}"/>
              </a:ext>
            </a:extLst>
          </p:cNvPr>
          <p:cNvCxnSpPr>
            <a:cxnSpLocks/>
          </p:cNvCxnSpPr>
          <p:nvPr/>
        </p:nvCxnSpPr>
        <p:spPr>
          <a:xfrm flipV="1">
            <a:off x="646109" y="3148695"/>
            <a:ext cx="0" cy="165279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07">
            <a:extLst>
              <a:ext uri="{FF2B5EF4-FFF2-40B4-BE49-F238E27FC236}">
                <a16:creationId xmlns:a16="http://schemas.microsoft.com/office/drawing/2014/main" id="{934F943D-30DE-46E2-BC99-29D5F19F148C}"/>
              </a:ext>
            </a:extLst>
          </p:cNvPr>
          <p:cNvSpPr/>
          <p:nvPr/>
        </p:nvSpPr>
        <p:spPr>
          <a:xfrm>
            <a:off x="550037" y="2134203"/>
            <a:ext cx="404935" cy="1014839"/>
          </a:xfrm>
          <a:custGeom>
            <a:avLst/>
            <a:gdLst>
              <a:gd name="connsiteX0" fmla="*/ 196620 w 404934"/>
              <a:gd name="connsiteY0" fmla="*/ 22768 h 1014838"/>
              <a:gd name="connsiteX1" fmla="*/ 159184 w 404934"/>
              <a:gd name="connsiteY1" fmla="*/ 45628 h 1014838"/>
              <a:gd name="connsiteX2" fmla="*/ 196620 w 404934"/>
              <a:gd name="connsiteY2" fmla="*/ 68488 h 1014838"/>
              <a:gd name="connsiteX3" fmla="*/ 234056 w 404934"/>
              <a:gd name="connsiteY3" fmla="*/ 45628 h 1014838"/>
              <a:gd name="connsiteX4" fmla="*/ 196620 w 404934"/>
              <a:gd name="connsiteY4" fmla="*/ 22768 h 1014838"/>
              <a:gd name="connsiteX5" fmla="*/ 67490 w 404934"/>
              <a:gd name="connsiteY5" fmla="*/ 0 h 1014838"/>
              <a:gd name="connsiteX6" fmla="*/ 337444 w 404934"/>
              <a:gd name="connsiteY6" fmla="*/ 0 h 1014838"/>
              <a:gd name="connsiteX7" fmla="*/ 404934 w 404934"/>
              <a:gd name="connsiteY7" fmla="*/ 67490 h 1014838"/>
              <a:gd name="connsiteX8" fmla="*/ 404934 w 404934"/>
              <a:gd name="connsiteY8" fmla="*/ 947348 h 1014838"/>
              <a:gd name="connsiteX9" fmla="*/ 337444 w 404934"/>
              <a:gd name="connsiteY9" fmla="*/ 1014838 h 1014838"/>
              <a:gd name="connsiteX10" fmla="*/ 67490 w 404934"/>
              <a:gd name="connsiteY10" fmla="*/ 1014838 h 1014838"/>
              <a:gd name="connsiteX11" fmla="*/ 0 w 404934"/>
              <a:gd name="connsiteY11" fmla="*/ 947348 h 1014838"/>
              <a:gd name="connsiteX12" fmla="*/ 0 w 404934"/>
              <a:gd name="connsiteY12" fmla="*/ 67490 h 1014838"/>
              <a:gd name="connsiteX13" fmla="*/ 67490 w 404934"/>
              <a:gd name="connsiteY13" fmla="*/ 0 h 101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934" h="1014838">
                <a:moveTo>
                  <a:pt x="196620" y="22768"/>
                </a:moveTo>
                <a:cubicBezTo>
                  <a:pt x="175945" y="22768"/>
                  <a:pt x="159184" y="33003"/>
                  <a:pt x="159184" y="45628"/>
                </a:cubicBezTo>
                <a:cubicBezTo>
                  <a:pt x="159184" y="58253"/>
                  <a:pt x="175945" y="68488"/>
                  <a:pt x="196620" y="68488"/>
                </a:cubicBezTo>
                <a:cubicBezTo>
                  <a:pt x="217295" y="68488"/>
                  <a:pt x="234056" y="58253"/>
                  <a:pt x="234056" y="45628"/>
                </a:cubicBezTo>
                <a:cubicBezTo>
                  <a:pt x="234056" y="33003"/>
                  <a:pt x="217295" y="22768"/>
                  <a:pt x="196620" y="22768"/>
                </a:cubicBezTo>
                <a:close/>
                <a:moveTo>
                  <a:pt x="67490" y="0"/>
                </a:moveTo>
                <a:lnTo>
                  <a:pt x="337444" y="0"/>
                </a:lnTo>
                <a:cubicBezTo>
                  <a:pt x="374718" y="0"/>
                  <a:pt x="404934" y="30216"/>
                  <a:pt x="404934" y="67490"/>
                </a:cubicBezTo>
                <a:lnTo>
                  <a:pt x="404934" y="947348"/>
                </a:lnTo>
                <a:cubicBezTo>
                  <a:pt x="404934" y="984622"/>
                  <a:pt x="374718" y="1014838"/>
                  <a:pt x="337444" y="1014838"/>
                </a:cubicBezTo>
                <a:lnTo>
                  <a:pt x="67490" y="1014838"/>
                </a:lnTo>
                <a:cubicBezTo>
                  <a:pt x="30216" y="1014838"/>
                  <a:pt x="0" y="984622"/>
                  <a:pt x="0" y="947348"/>
                </a:cubicBezTo>
                <a:lnTo>
                  <a:pt x="0" y="67490"/>
                </a:lnTo>
                <a:cubicBezTo>
                  <a:pt x="0" y="30216"/>
                  <a:pt x="30216" y="0"/>
                  <a:pt x="6749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ounded Rectangle 103">
            <a:extLst>
              <a:ext uri="{FF2B5EF4-FFF2-40B4-BE49-F238E27FC236}">
                <a16:creationId xmlns:a16="http://schemas.microsoft.com/office/drawing/2014/main" id="{760BFB4B-4905-4366-8B01-C22FDF6D786A}"/>
              </a:ext>
            </a:extLst>
          </p:cNvPr>
          <p:cNvSpPr/>
          <p:nvPr/>
        </p:nvSpPr>
        <p:spPr>
          <a:xfrm>
            <a:off x="498305" y="2283513"/>
            <a:ext cx="518389" cy="7098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1A81A6-37CA-41E2-9246-764ADB125261}"/>
              </a:ext>
            </a:extLst>
          </p:cNvPr>
          <p:cNvCxnSpPr>
            <a:cxnSpLocks/>
          </p:cNvCxnSpPr>
          <p:nvPr/>
        </p:nvCxnSpPr>
        <p:spPr>
          <a:xfrm flipH="1">
            <a:off x="843800" y="2993381"/>
            <a:ext cx="1" cy="65013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778F47F-7932-4610-8C2B-E5DF546DF5F4}"/>
              </a:ext>
            </a:extLst>
          </p:cNvPr>
          <p:cNvSpPr/>
          <p:nvPr/>
        </p:nvSpPr>
        <p:spPr>
          <a:xfrm>
            <a:off x="757500" y="3623963"/>
            <a:ext cx="166555" cy="2999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FA8A6-685D-764C-BF1A-83683107697D}"/>
              </a:ext>
            </a:extLst>
          </p:cNvPr>
          <p:cNvGrpSpPr/>
          <p:nvPr/>
        </p:nvGrpSpPr>
        <p:grpSpPr>
          <a:xfrm>
            <a:off x="35844" y="2019343"/>
            <a:ext cx="750173" cy="3332779"/>
            <a:chOff x="6047438" y="2526314"/>
            <a:chExt cx="750173" cy="333277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6728E1-2549-426F-B08C-B9CFAAA6028B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 flipV="1">
              <a:off x="6415887" y="2535106"/>
              <a:ext cx="13275" cy="3323987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18">
              <a:extLst>
                <a:ext uri="{FF2B5EF4-FFF2-40B4-BE49-F238E27FC236}">
                  <a16:creationId xmlns:a16="http://schemas.microsoft.com/office/drawing/2014/main" id="{12721B08-94C7-45FB-8AA7-C9BF51730DD9}"/>
                </a:ext>
              </a:extLst>
            </p:cNvPr>
            <p:cNvSpPr/>
            <p:nvPr/>
          </p:nvSpPr>
          <p:spPr>
            <a:xfrm>
              <a:off x="6415887" y="2526314"/>
              <a:ext cx="381724" cy="140176"/>
            </a:xfrm>
            <a:custGeom>
              <a:avLst/>
              <a:gdLst>
                <a:gd name="connsiteX0" fmla="*/ 0 w 381724"/>
                <a:gd name="connsiteY0" fmla="*/ 8792 h 140176"/>
                <a:gd name="connsiteX1" fmla="*/ 291547 w 381724"/>
                <a:gd name="connsiteY1" fmla="*/ 2166 h 140176"/>
                <a:gd name="connsiteX2" fmla="*/ 377686 w 381724"/>
                <a:gd name="connsiteY2" fmla="*/ 41922 h 140176"/>
                <a:gd name="connsiteX3" fmla="*/ 357808 w 381724"/>
                <a:gd name="connsiteY3" fmla="*/ 134688 h 140176"/>
                <a:gd name="connsiteX4" fmla="*/ 271669 w 381724"/>
                <a:gd name="connsiteY4" fmla="*/ 121435 h 140176"/>
                <a:gd name="connsiteX5" fmla="*/ 284921 w 381724"/>
                <a:gd name="connsiteY5" fmla="*/ 55174 h 14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724" h="140176">
                  <a:moveTo>
                    <a:pt x="0" y="8792"/>
                  </a:moveTo>
                  <a:cubicBezTo>
                    <a:pt x="114299" y="2718"/>
                    <a:pt x="228599" y="-3356"/>
                    <a:pt x="291547" y="2166"/>
                  </a:cubicBezTo>
                  <a:cubicBezTo>
                    <a:pt x="354495" y="7688"/>
                    <a:pt x="366643" y="19835"/>
                    <a:pt x="377686" y="41922"/>
                  </a:cubicBezTo>
                  <a:cubicBezTo>
                    <a:pt x="388729" y="64009"/>
                    <a:pt x="375477" y="121436"/>
                    <a:pt x="357808" y="134688"/>
                  </a:cubicBezTo>
                  <a:cubicBezTo>
                    <a:pt x="340139" y="147940"/>
                    <a:pt x="283817" y="134687"/>
                    <a:pt x="271669" y="121435"/>
                  </a:cubicBezTo>
                  <a:cubicBezTo>
                    <a:pt x="259521" y="108183"/>
                    <a:pt x="272221" y="81678"/>
                    <a:pt x="284921" y="55174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BF5BA4D6-FAE4-42A2-931D-D5AD4F8C7E64}"/>
                </a:ext>
              </a:extLst>
            </p:cNvPr>
            <p:cNvSpPr/>
            <p:nvPr/>
          </p:nvSpPr>
          <p:spPr>
            <a:xfrm flipH="1">
              <a:off x="6047438" y="2526314"/>
              <a:ext cx="381724" cy="140176"/>
            </a:xfrm>
            <a:custGeom>
              <a:avLst/>
              <a:gdLst>
                <a:gd name="connsiteX0" fmla="*/ 0 w 381724"/>
                <a:gd name="connsiteY0" fmla="*/ 8792 h 140176"/>
                <a:gd name="connsiteX1" fmla="*/ 291547 w 381724"/>
                <a:gd name="connsiteY1" fmla="*/ 2166 h 140176"/>
                <a:gd name="connsiteX2" fmla="*/ 377686 w 381724"/>
                <a:gd name="connsiteY2" fmla="*/ 41922 h 140176"/>
                <a:gd name="connsiteX3" fmla="*/ 357808 w 381724"/>
                <a:gd name="connsiteY3" fmla="*/ 134688 h 140176"/>
                <a:gd name="connsiteX4" fmla="*/ 271669 w 381724"/>
                <a:gd name="connsiteY4" fmla="*/ 121435 h 140176"/>
                <a:gd name="connsiteX5" fmla="*/ 284921 w 381724"/>
                <a:gd name="connsiteY5" fmla="*/ 55174 h 14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724" h="140176">
                  <a:moveTo>
                    <a:pt x="0" y="8792"/>
                  </a:moveTo>
                  <a:cubicBezTo>
                    <a:pt x="114299" y="2718"/>
                    <a:pt x="228599" y="-3356"/>
                    <a:pt x="291547" y="2166"/>
                  </a:cubicBezTo>
                  <a:cubicBezTo>
                    <a:pt x="354495" y="7688"/>
                    <a:pt x="366643" y="19835"/>
                    <a:pt x="377686" y="41922"/>
                  </a:cubicBezTo>
                  <a:cubicBezTo>
                    <a:pt x="388729" y="64009"/>
                    <a:pt x="375477" y="121436"/>
                    <a:pt x="357808" y="134688"/>
                  </a:cubicBezTo>
                  <a:cubicBezTo>
                    <a:pt x="340139" y="147940"/>
                    <a:pt x="283817" y="134687"/>
                    <a:pt x="271669" y="121435"/>
                  </a:cubicBezTo>
                  <a:cubicBezTo>
                    <a:pt x="259521" y="108183"/>
                    <a:pt x="272221" y="81678"/>
                    <a:pt x="284921" y="55174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 126">
            <a:extLst>
              <a:ext uri="{FF2B5EF4-FFF2-40B4-BE49-F238E27FC236}">
                <a16:creationId xmlns:a16="http://schemas.microsoft.com/office/drawing/2014/main" id="{B8B52D64-2EC1-4372-8490-DACA92F21C95}"/>
              </a:ext>
            </a:extLst>
          </p:cNvPr>
          <p:cNvSpPr/>
          <p:nvPr/>
        </p:nvSpPr>
        <p:spPr>
          <a:xfrm>
            <a:off x="756663" y="2120835"/>
            <a:ext cx="46893" cy="56271"/>
          </a:xfrm>
          <a:custGeom>
            <a:avLst/>
            <a:gdLst>
              <a:gd name="connsiteX0" fmla="*/ 46893 w 46893"/>
              <a:gd name="connsiteY0" fmla="*/ 0 h 56271"/>
              <a:gd name="connsiteX1" fmla="*/ 0 w 46893"/>
              <a:gd name="connsiteY1" fmla="*/ 56271 h 5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93" h="56271">
                <a:moveTo>
                  <a:pt x="46893" y="0"/>
                </a:moveTo>
                <a:lnTo>
                  <a:pt x="0" y="56271"/>
                </a:ln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9E9C57-2F2C-4A20-AF00-9F0014DA8181}"/>
              </a:ext>
            </a:extLst>
          </p:cNvPr>
          <p:cNvSpPr/>
          <p:nvPr/>
        </p:nvSpPr>
        <p:spPr>
          <a:xfrm>
            <a:off x="2525132" y="3999975"/>
            <a:ext cx="1030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Pressure transducer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6DEF53-A916-4447-9CB6-E0161CB2359B}"/>
              </a:ext>
            </a:extLst>
          </p:cNvPr>
          <p:cNvSpPr/>
          <p:nvPr/>
        </p:nvSpPr>
        <p:spPr>
          <a:xfrm>
            <a:off x="4227572" y="4710391"/>
            <a:ext cx="2088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‘</a:t>
            </a:r>
            <a:r>
              <a:rPr lang="en-US" sz="1000" b="1" i="1" dirty="0">
                <a:solidFill>
                  <a:prstClr val="black"/>
                </a:solidFill>
                <a:latin typeface="Corbel" panose="020B0503020204020204" pitchFamily="34" charset="0"/>
              </a:rPr>
              <a:t>Zero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’ level is the mid-axillary line. (do NOT use the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phlebostatic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axis or the symphysis pubis 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  <a:hlinkClick r:id="rId2"/>
              </a:rPr>
              <a:t>as these underestimate the true pressure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45" name="Freeform 132">
            <a:extLst>
              <a:ext uri="{FF2B5EF4-FFF2-40B4-BE49-F238E27FC236}">
                <a16:creationId xmlns:a16="http://schemas.microsoft.com/office/drawing/2014/main" id="{C5ABD029-1419-4198-A616-D61C9EA0B6EC}"/>
              </a:ext>
            </a:extLst>
          </p:cNvPr>
          <p:cNvSpPr/>
          <p:nvPr/>
        </p:nvSpPr>
        <p:spPr>
          <a:xfrm rot="10000301" flipH="1">
            <a:off x="1097431" y="2851695"/>
            <a:ext cx="223015" cy="3810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C525F9-EA95-49EB-A8F1-67099A323F00}"/>
              </a:ext>
            </a:extLst>
          </p:cNvPr>
          <p:cNvSpPr/>
          <p:nvPr/>
        </p:nvSpPr>
        <p:spPr>
          <a:xfrm>
            <a:off x="892144" y="3208732"/>
            <a:ext cx="9054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IV fluid in pressure bag at 300 mmHg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0" name="Freeform 138">
            <a:extLst>
              <a:ext uri="{FF2B5EF4-FFF2-40B4-BE49-F238E27FC236}">
                <a16:creationId xmlns:a16="http://schemas.microsoft.com/office/drawing/2014/main" id="{4DD53002-A88B-463B-8900-BBE753DDDBF5}"/>
              </a:ext>
            </a:extLst>
          </p:cNvPr>
          <p:cNvSpPr/>
          <p:nvPr/>
        </p:nvSpPr>
        <p:spPr>
          <a:xfrm rot="884256">
            <a:off x="3607624" y="4324711"/>
            <a:ext cx="129411" cy="44344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140">
            <a:extLst>
              <a:ext uri="{FF2B5EF4-FFF2-40B4-BE49-F238E27FC236}">
                <a16:creationId xmlns:a16="http://schemas.microsoft.com/office/drawing/2014/main" id="{63332F6D-4E37-4CBC-B67E-AC3D90620AB8}"/>
              </a:ext>
            </a:extLst>
          </p:cNvPr>
          <p:cNvSpPr/>
          <p:nvPr/>
        </p:nvSpPr>
        <p:spPr>
          <a:xfrm rot="10800000" flipH="1" flipV="1">
            <a:off x="3077112" y="4383418"/>
            <a:ext cx="78457" cy="52163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5062370-7DD5-43F7-909B-72FC7349EC6A}"/>
              </a:ext>
            </a:extLst>
          </p:cNvPr>
          <p:cNvSpPr/>
          <p:nvPr/>
        </p:nvSpPr>
        <p:spPr>
          <a:xfrm>
            <a:off x="3367912" y="3998369"/>
            <a:ext cx="82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60 mL Syringe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F7EB8390-FA52-2441-BFAD-763804C9C770}"/>
              </a:ext>
            </a:extLst>
          </p:cNvPr>
          <p:cNvSpPr/>
          <p:nvPr/>
        </p:nvSpPr>
        <p:spPr>
          <a:xfrm>
            <a:off x="1498771" y="4840298"/>
            <a:ext cx="699244" cy="699324"/>
          </a:xfrm>
          <a:custGeom>
            <a:avLst/>
            <a:gdLst>
              <a:gd name="connsiteX0" fmla="*/ 176307 w 699244"/>
              <a:gd name="connsiteY0" fmla="*/ 1043 h 699324"/>
              <a:gd name="connsiteX1" fmla="*/ 229164 w 699244"/>
              <a:gd name="connsiteY1" fmla="*/ 7135 h 699324"/>
              <a:gd name="connsiteX2" fmla="*/ 354920 w 699244"/>
              <a:gd name="connsiteY2" fmla="*/ 271222 h 699324"/>
              <a:gd name="connsiteX3" fmla="*/ 380071 w 699244"/>
              <a:gd name="connsiteY3" fmla="*/ 434704 h 699324"/>
              <a:gd name="connsiteX4" fmla="*/ 648580 w 699244"/>
              <a:gd name="connsiteY4" fmla="*/ 344219 h 699324"/>
              <a:gd name="connsiteX5" fmla="*/ 686431 w 699244"/>
              <a:gd name="connsiteY5" fmla="*/ 330336 h 699324"/>
              <a:gd name="connsiteX6" fmla="*/ 699244 w 699244"/>
              <a:gd name="connsiteY6" fmla="*/ 406009 h 699324"/>
              <a:gd name="connsiteX7" fmla="*/ 686896 w 699244"/>
              <a:gd name="connsiteY7" fmla="*/ 409946 h 699324"/>
              <a:gd name="connsiteX8" fmla="*/ 380071 w 699244"/>
              <a:gd name="connsiteY8" fmla="*/ 510157 h 699324"/>
              <a:gd name="connsiteX9" fmla="*/ 229164 w 699244"/>
              <a:gd name="connsiteY9" fmla="*/ 698791 h 699324"/>
              <a:gd name="connsiteX10" fmla="*/ 40530 w 699244"/>
              <a:gd name="connsiteY10" fmla="*/ 447280 h 699324"/>
              <a:gd name="connsiteX11" fmla="*/ 15379 w 699244"/>
              <a:gd name="connsiteY11" fmla="*/ 107739 h 699324"/>
              <a:gd name="connsiteX12" fmla="*/ 176307 w 699244"/>
              <a:gd name="connsiteY12" fmla="*/ 1043 h 69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244" h="699324">
                <a:moveTo>
                  <a:pt x="176307" y="1043"/>
                </a:moveTo>
                <a:cubicBezTo>
                  <a:pt x="196546" y="-1381"/>
                  <a:pt x="215016" y="323"/>
                  <a:pt x="229164" y="7135"/>
                </a:cubicBezTo>
                <a:cubicBezTo>
                  <a:pt x="285754" y="34382"/>
                  <a:pt x="329768" y="199960"/>
                  <a:pt x="354920" y="271222"/>
                </a:cubicBezTo>
                <a:cubicBezTo>
                  <a:pt x="380071" y="342483"/>
                  <a:pt x="319290" y="424224"/>
                  <a:pt x="380071" y="434704"/>
                </a:cubicBezTo>
                <a:cubicBezTo>
                  <a:pt x="425658" y="442564"/>
                  <a:pt x="558488" y="379686"/>
                  <a:pt x="648580" y="344219"/>
                </a:cubicBezTo>
                <a:lnTo>
                  <a:pt x="686431" y="330336"/>
                </a:lnTo>
                <a:lnTo>
                  <a:pt x="699244" y="406009"/>
                </a:lnTo>
                <a:lnTo>
                  <a:pt x="686896" y="409946"/>
                </a:lnTo>
                <a:cubicBezTo>
                  <a:pt x="593464" y="437455"/>
                  <a:pt x="446093" y="470859"/>
                  <a:pt x="380071" y="510157"/>
                </a:cubicBezTo>
                <a:cubicBezTo>
                  <a:pt x="292042" y="562556"/>
                  <a:pt x="285754" y="709271"/>
                  <a:pt x="229164" y="698791"/>
                </a:cubicBezTo>
                <a:cubicBezTo>
                  <a:pt x="172573" y="688311"/>
                  <a:pt x="76160" y="545789"/>
                  <a:pt x="40530" y="447280"/>
                </a:cubicBezTo>
                <a:cubicBezTo>
                  <a:pt x="4899" y="348771"/>
                  <a:pt x="-16060" y="181097"/>
                  <a:pt x="15379" y="107739"/>
                </a:cubicBezTo>
                <a:cubicBezTo>
                  <a:pt x="38958" y="52721"/>
                  <a:pt x="115590" y="8313"/>
                  <a:pt x="176307" y="1043"/>
                </a:cubicBezTo>
                <a:close/>
              </a:path>
            </a:pathLst>
          </a:cu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D679884C-5337-224A-A578-77AF74DB558A}"/>
              </a:ext>
            </a:extLst>
          </p:cNvPr>
          <p:cNvSpPr/>
          <p:nvPr/>
        </p:nvSpPr>
        <p:spPr>
          <a:xfrm>
            <a:off x="-22034" y="4689647"/>
            <a:ext cx="2225400" cy="1364938"/>
          </a:xfrm>
          <a:custGeom>
            <a:avLst/>
            <a:gdLst>
              <a:gd name="connsiteX0" fmla="*/ 1288434 w 2225400"/>
              <a:gd name="connsiteY0" fmla="*/ 1065 h 1364938"/>
              <a:gd name="connsiteX1" fmla="*/ 1360977 w 2225400"/>
              <a:gd name="connsiteY1" fmla="*/ 2096 h 1364938"/>
              <a:gd name="connsiteX2" fmla="*/ 2101205 w 2225400"/>
              <a:gd name="connsiteY2" fmla="*/ 241582 h 1364938"/>
              <a:gd name="connsiteX3" fmla="*/ 2205013 w 2225400"/>
              <a:gd name="connsiteY3" fmla="*/ 475221 h 1364938"/>
              <a:gd name="connsiteX4" fmla="*/ 2210907 w 2225400"/>
              <a:gd name="connsiteY4" fmla="*/ 515225 h 1364938"/>
              <a:gd name="connsiteX5" fmla="*/ 2205698 w 2225400"/>
              <a:gd name="connsiteY5" fmla="*/ 511950 h 1364938"/>
              <a:gd name="connsiteX6" fmla="*/ 2170323 w 2225400"/>
              <a:gd name="connsiteY6" fmla="*/ 510314 h 1364938"/>
              <a:gd name="connsiteX7" fmla="*/ 1872868 w 2225400"/>
              <a:gd name="connsiteY7" fmla="*/ 609466 h 1364938"/>
              <a:gd name="connsiteX8" fmla="*/ 1850834 w 2225400"/>
              <a:gd name="connsiteY8" fmla="*/ 466247 h 1364938"/>
              <a:gd name="connsiteX9" fmla="*/ 1740665 w 2225400"/>
              <a:gd name="connsiteY9" fmla="*/ 234893 h 1364938"/>
              <a:gd name="connsiteX10" fmla="*/ 1553379 w 2225400"/>
              <a:gd name="connsiteY10" fmla="*/ 323028 h 1364938"/>
              <a:gd name="connsiteX11" fmla="*/ 1575412 w 2225400"/>
              <a:gd name="connsiteY11" fmla="*/ 620483 h 1364938"/>
              <a:gd name="connsiteX12" fmla="*/ 1740665 w 2225400"/>
              <a:gd name="connsiteY12" fmla="*/ 840820 h 1364938"/>
              <a:gd name="connsiteX13" fmla="*/ 1872868 w 2225400"/>
              <a:gd name="connsiteY13" fmla="*/ 675567 h 1364938"/>
              <a:gd name="connsiteX14" fmla="*/ 2203374 w 2225400"/>
              <a:gd name="connsiteY14" fmla="*/ 565399 h 1364938"/>
              <a:gd name="connsiteX15" fmla="*/ 2216545 w 2225400"/>
              <a:gd name="connsiteY15" fmla="*/ 553483 h 1364938"/>
              <a:gd name="connsiteX16" fmla="*/ 2218907 w 2225400"/>
              <a:gd name="connsiteY16" fmla="*/ 569514 h 1364938"/>
              <a:gd name="connsiteX17" fmla="*/ 2210063 w 2225400"/>
              <a:gd name="connsiteY17" fmla="*/ 916496 h 1364938"/>
              <a:gd name="connsiteX18" fmla="*/ 1937920 w 2225400"/>
              <a:gd name="connsiteY18" fmla="*/ 1308382 h 1364938"/>
              <a:gd name="connsiteX19" fmla="*/ 1339205 w 2225400"/>
              <a:gd name="connsiteY19" fmla="*/ 1232182 h 1364938"/>
              <a:gd name="connsiteX20" fmla="*/ 1012634 w 2225400"/>
              <a:gd name="connsiteY20" fmla="*/ 1134210 h 1364938"/>
              <a:gd name="connsiteX21" fmla="*/ 511891 w 2225400"/>
              <a:gd name="connsiteY21" fmla="*/ 1253953 h 1364938"/>
              <a:gd name="connsiteX22" fmla="*/ 141777 w 2225400"/>
              <a:gd name="connsiteY22" fmla="*/ 1297496 h 1364938"/>
              <a:gd name="connsiteX23" fmla="*/ 263 w 2225400"/>
              <a:gd name="connsiteY23" fmla="*/ 1364852 h 1364938"/>
              <a:gd name="connsiteX24" fmla="*/ 0 w 2225400"/>
              <a:gd name="connsiteY24" fmla="*/ 1364938 h 1364938"/>
              <a:gd name="connsiteX25" fmla="*/ 0 w 2225400"/>
              <a:gd name="connsiteY25" fmla="*/ 70964 h 1364938"/>
              <a:gd name="connsiteX26" fmla="*/ 12339 w 2225400"/>
              <a:gd name="connsiteY26" fmla="*/ 55930 h 1364938"/>
              <a:gd name="connsiteX27" fmla="*/ 283291 w 2225400"/>
              <a:gd name="connsiteY27" fmla="*/ 67410 h 1364938"/>
              <a:gd name="connsiteX28" fmla="*/ 871120 w 2225400"/>
              <a:gd name="connsiteY28" fmla="*/ 121839 h 1364938"/>
              <a:gd name="connsiteX29" fmla="*/ 1288434 w 2225400"/>
              <a:gd name="connsiteY29" fmla="*/ 1065 h 136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25400" h="1364938">
                <a:moveTo>
                  <a:pt x="1288434" y="1065"/>
                </a:moveTo>
                <a:cubicBezTo>
                  <a:pt x="1311283" y="-569"/>
                  <a:pt x="1335350" y="-399"/>
                  <a:pt x="1360977" y="2096"/>
                </a:cubicBezTo>
                <a:cubicBezTo>
                  <a:pt x="1565991" y="22053"/>
                  <a:pt x="1959691" y="89182"/>
                  <a:pt x="2101205" y="241582"/>
                </a:cubicBezTo>
                <a:cubicBezTo>
                  <a:pt x="2154273" y="298732"/>
                  <a:pt x="2186675" y="382926"/>
                  <a:pt x="2205013" y="475221"/>
                </a:cubicBezTo>
                <a:lnTo>
                  <a:pt x="2210907" y="515225"/>
                </a:lnTo>
                <a:lnTo>
                  <a:pt x="2205698" y="511950"/>
                </a:lnTo>
                <a:cubicBezTo>
                  <a:pt x="2196144" y="509281"/>
                  <a:pt x="2184094" y="508478"/>
                  <a:pt x="2170323" y="510314"/>
                </a:cubicBezTo>
                <a:cubicBezTo>
                  <a:pt x="2115239" y="517659"/>
                  <a:pt x="1926116" y="618647"/>
                  <a:pt x="1872868" y="609466"/>
                </a:cubicBezTo>
                <a:cubicBezTo>
                  <a:pt x="1819620" y="600285"/>
                  <a:pt x="1872868" y="528676"/>
                  <a:pt x="1850834" y="466247"/>
                </a:cubicBezTo>
                <a:cubicBezTo>
                  <a:pt x="1828800" y="403818"/>
                  <a:pt x="1790241" y="258763"/>
                  <a:pt x="1740665" y="234893"/>
                </a:cubicBezTo>
                <a:cubicBezTo>
                  <a:pt x="1691089" y="211023"/>
                  <a:pt x="1580921" y="258763"/>
                  <a:pt x="1553379" y="323028"/>
                </a:cubicBezTo>
                <a:cubicBezTo>
                  <a:pt x="1525837" y="387293"/>
                  <a:pt x="1544198" y="534184"/>
                  <a:pt x="1575412" y="620483"/>
                </a:cubicBezTo>
                <a:cubicBezTo>
                  <a:pt x="1606626" y="706782"/>
                  <a:pt x="1691089" y="831639"/>
                  <a:pt x="1740665" y="840820"/>
                </a:cubicBezTo>
                <a:cubicBezTo>
                  <a:pt x="1790241" y="850001"/>
                  <a:pt x="1795750" y="721471"/>
                  <a:pt x="1872868" y="675567"/>
                </a:cubicBezTo>
                <a:cubicBezTo>
                  <a:pt x="1949986" y="629664"/>
                  <a:pt x="2153798" y="592941"/>
                  <a:pt x="2203374" y="565399"/>
                </a:cubicBezTo>
                <a:lnTo>
                  <a:pt x="2216545" y="553483"/>
                </a:lnTo>
                <a:lnTo>
                  <a:pt x="2218907" y="569514"/>
                </a:lnTo>
                <a:cubicBezTo>
                  <a:pt x="2231834" y="696968"/>
                  <a:pt x="2223670" y="827596"/>
                  <a:pt x="2210063" y="916496"/>
                </a:cubicBezTo>
                <a:cubicBezTo>
                  <a:pt x="2182849" y="1094296"/>
                  <a:pt x="2083063" y="1255768"/>
                  <a:pt x="1937920" y="1308382"/>
                </a:cubicBezTo>
                <a:cubicBezTo>
                  <a:pt x="1792777" y="1360996"/>
                  <a:pt x="1493419" y="1261211"/>
                  <a:pt x="1339205" y="1232182"/>
                </a:cubicBezTo>
                <a:cubicBezTo>
                  <a:pt x="1184991" y="1203153"/>
                  <a:pt x="1150520" y="1130581"/>
                  <a:pt x="1012634" y="1134210"/>
                </a:cubicBezTo>
                <a:cubicBezTo>
                  <a:pt x="874748" y="1137839"/>
                  <a:pt x="657034" y="1226739"/>
                  <a:pt x="511891" y="1253953"/>
                </a:cubicBezTo>
                <a:cubicBezTo>
                  <a:pt x="366748" y="1281167"/>
                  <a:pt x="241563" y="1292053"/>
                  <a:pt x="141777" y="1297496"/>
                </a:cubicBezTo>
                <a:cubicBezTo>
                  <a:pt x="91884" y="1300218"/>
                  <a:pt x="41538" y="1344668"/>
                  <a:pt x="263" y="1364852"/>
                </a:cubicBezTo>
                <a:lnTo>
                  <a:pt x="0" y="1364938"/>
                </a:lnTo>
                <a:lnTo>
                  <a:pt x="0" y="70964"/>
                </a:lnTo>
                <a:lnTo>
                  <a:pt x="12339" y="55930"/>
                </a:lnTo>
                <a:cubicBezTo>
                  <a:pt x="77143" y="4137"/>
                  <a:pt x="168991" y="71493"/>
                  <a:pt x="283291" y="67410"/>
                </a:cubicBezTo>
                <a:cubicBezTo>
                  <a:pt x="435691" y="61967"/>
                  <a:pt x="691506" y="132725"/>
                  <a:pt x="871120" y="121839"/>
                </a:cubicBezTo>
                <a:cubicBezTo>
                  <a:pt x="1028282" y="112314"/>
                  <a:pt x="1128494" y="12500"/>
                  <a:pt x="1288434" y="106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AE7B5EF6-8F45-A34E-8F0E-D01B3F3596ED}"/>
              </a:ext>
            </a:extLst>
          </p:cNvPr>
          <p:cNvGrpSpPr/>
          <p:nvPr/>
        </p:nvGrpSpPr>
        <p:grpSpPr>
          <a:xfrm>
            <a:off x="3520966" y="5651476"/>
            <a:ext cx="2295032" cy="1200792"/>
            <a:chOff x="3520966" y="5651476"/>
            <a:chExt cx="2295032" cy="1200792"/>
          </a:xfrm>
        </p:grpSpPr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FC81CB67-63BE-D94D-9689-7F0110947C7B}"/>
                </a:ext>
              </a:extLst>
            </p:cNvPr>
            <p:cNvGrpSpPr/>
            <p:nvPr/>
          </p:nvGrpSpPr>
          <p:grpSpPr>
            <a:xfrm>
              <a:off x="5043889" y="5926573"/>
              <a:ext cx="772109" cy="925695"/>
              <a:chOff x="4372808" y="4678496"/>
              <a:chExt cx="772109" cy="925695"/>
            </a:xfrm>
          </p:grpSpPr>
          <p:sp>
            <p:nvSpPr>
              <p:cNvPr id="1025" name="Triangle 1024">
                <a:extLst>
                  <a:ext uri="{FF2B5EF4-FFF2-40B4-BE49-F238E27FC236}">
                    <a16:creationId xmlns:a16="http://schemas.microsoft.com/office/drawing/2014/main" id="{B2B77CF3-328B-D041-A6ED-05F3C2B39C02}"/>
                  </a:ext>
                </a:extLst>
              </p:cNvPr>
              <p:cNvSpPr/>
              <p:nvPr/>
            </p:nvSpPr>
            <p:spPr>
              <a:xfrm rot="10800000">
                <a:off x="4446494" y="5280469"/>
                <a:ext cx="624735" cy="323722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FA418BC-B894-144B-95A4-621A15FE1B10}"/>
                  </a:ext>
                </a:extLst>
              </p:cNvPr>
              <p:cNvGrpSpPr/>
              <p:nvPr/>
            </p:nvGrpSpPr>
            <p:grpSpPr>
              <a:xfrm>
                <a:off x="4372808" y="4678496"/>
                <a:ext cx="772109" cy="772109"/>
                <a:chOff x="4463610" y="4570049"/>
                <a:chExt cx="772109" cy="772109"/>
              </a:xfrm>
            </p:grpSpPr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141ED0FE-F471-BD45-ADD1-4CD447E3F43D}"/>
                    </a:ext>
                  </a:extLst>
                </p:cNvPr>
                <p:cNvSpPr/>
                <p:nvPr/>
              </p:nvSpPr>
              <p:spPr>
                <a:xfrm>
                  <a:off x="4546594" y="4615607"/>
                  <a:ext cx="600861" cy="98030"/>
                </a:xfrm>
                <a:custGeom>
                  <a:avLst/>
                  <a:gdLst>
                    <a:gd name="connsiteX0" fmla="*/ 426571 w 600861"/>
                    <a:gd name="connsiteY0" fmla="*/ 25283 h 98030"/>
                    <a:gd name="connsiteX1" fmla="*/ 418951 w 600861"/>
                    <a:gd name="connsiteY1" fmla="*/ 32903 h 98030"/>
                    <a:gd name="connsiteX2" fmla="*/ 418951 w 600861"/>
                    <a:gd name="connsiteY2" fmla="*/ 63382 h 98030"/>
                    <a:gd name="connsiteX3" fmla="*/ 426571 w 600861"/>
                    <a:gd name="connsiteY3" fmla="*/ 71002 h 98030"/>
                    <a:gd name="connsiteX4" fmla="*/ 569288 w 600861"/>
                    <a:gd name="connsiteY4" fmla="*/ 71002 h 98030"/>
                    <a:gd name="connsiteX5" fmla="*/ 576908 w 600861"/>
                    <a:gd name="connsiteY5" fmla="*/ 63382 h 98030"/>
                    <a:gd name="connsiteX6" fmla="*/ 576908 w 600861"/>
                    <a:gd name="connsiteY6" fmla="*/ 32903 h 98030"/>
                    <a:gd name="connsiteX7" fmla="*/ 569288 w 600861"/>
                    <a:gd name="connsiteY7" fmla="*/ 25283 h 98030"/>
                    <a:gd name="connsiteX8" fmla="*/ 40220 w 600861"/>
                    <a:gd name="connsiteY8" fmla="*/ 25283 h 98030"/>
                    <a:gd name="connsiteX9" fmla="*/ 32600 w 600861"/>
                    <a:gd name="connsiteY9" fmla="*/ 32903 h 98030"/>
                    <a:gd name="connsiteX10" fmla="*/ 32600 w 600861"/>
                    <a:gd name="connsiteY10" fmla="*/ 63382 h 98030"/>
                    <a:gd name="connsiteX11" fmla="*/ 40220 w 600861"/>
                    <a:gd name="connsiteY11" fmla="*/ 71002 h 98030"/>
                    <a:gd name="connsiteX12" fmla="*/ 182937 w 600861"/>
                    <a:gd name="connsiteY12" fmla="*/ 71002 h 98030"/>
                    <a:gd name="connsiteX13" fmla="*/ 190557 w 600861"/>
                    <a:gd name="connsiteY13" fmla="*/ 63382 h 98030"/>
                    <a:gd name="connsiteX14" fmla="*/ 190557 w 600861"/>
                    <a:gd name="connsiteY14" fmla="*/ 32903 h 98030"/>
                    <a:gd name="connsiteX15" fmla="*/ 182937 w 600861"/>
                    <a:gd name="connsiteY15" fmla="*/ 25283 h 98030"/>
                    <a:gd name="connsiteX16" fmla="*/ 0 w 600861"/>
                    <a:gd name="connsiteY16" fmla="*/ 0 h 98030"/>
                    <a:gd name="connsiteX17" fmla="*/ 600861 w 600861"/>
                    <a:gd name="connsiteY17" fmla="*/ 0 h 98030"/>
                    <a:gd name="connsiteX18" fmla="*/ 600861 w 600861"/>
                    <a:gd name="connsiteY18" fmla="*/ 98030 h 98030"/>
                    <a:gd name="connsiteX19" fmla="*/ 0 w 600861"/>
                    <a:gd name="connsiteY19" fmla="*/ 98030 h 98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00861" h="98030">
                      <a:moveTo>
                        <a:pt x="426571" y="25283"/>
                      </a:moveTo>
                      <a:cubicBezTo>
                        <a:pt x="422363" y="25283"/>
                        <a:pt x="418951" y="28695"/>
                        <a:pt x="418951" y="32903"/>
                      </a:cubicBezTo>
                      <a:lnTo>
                        <a:pt x="418951" y="63382"/>
                      </a:lnTo>
                      <a:cubicBezTo>
                        <a:pt x="418951" y="67590"/>
                        <a:pt x="422363" y="71002"/>
                        <a:pt x="426571" y="71002"/>
                      </a:cubicBezTo>
                      <a:lnTo>
                        <a:pt x="569288" y="71002"/>
                      </a:lnTo>
                      <a:cubicBezTo>
                        <a:pt x="573496" y="71002"/>
                        <a:pt x="576908" y="67590"/>
                        <a:pt x="576908" y="63382"/>
                      </a:cubicBezTo>
                      <a:lnTo>
                        <a:pt x="576908" y="32903"/>
                      </a:lnTo>
                      <a:cubicBezTo>
                        <a:pt x="576908" y="28695"/>
                        <a:pt x="573496" y="25283"/>
                        <a:pt x="569288" y="25283"/>
                      </a:cubicBezTo>
                      <a:close/>
                      <a:moveTo>
                        <a:pt x="40220" y="25283"/>
                      </a:moveTo>
                      <a:cubicBezTo>
                        <a:pt x="36012" y="25283"/>
                        <a:pt x="32600" y="28695"/>
                        <a:pt x="32600" y="32903"/>
                      </a:cubicBezTo>
                      <a:lnTo>
                        <a:pt x="32600" y="63382"/>
                      </a:lnTo>
                      <a:cubicBezTo>
                        <a:pt x="32600" y="67590"/>
                        <a:pt x="36012" y="71002"/>
                        <a:pt x="40220" y="71002"/>
                      </a:cubicBezTo>
                      <a:lnTo>
                        <a:pt x="182937" y="71002"/>
                      </a:lnTo>
                      <a:cubicBezTo>
                        <a:pt x="187145" y="71002"/>
                        <a:pt x="190557" y="67590"/>
                        <a:pt x="190557" y="63382"/>
                      </a:cubicBezTo>
                      <a:lnTo>
                        <a:pt x="190557" y="32903"/>
                      </a:lnTo>
                      <a:cubicBezTo>
                        <a:pt x="190557" y="28695"/>
                        <a:pt x="187145" y="25283"/>
                        <a:pt x="182937" y="25283"/>
                      </a:cubicBezTo>
                      <a:close/>
                      <a:moveTo>
                        <a:pt x="0" y="0"/>
                      </a:moveTo>
                      <a:lnTo>
                        <a:pt x="600861" y="0"/>
                      </a:lnTo>
                      <a:lnTo>
                        <a:pt x="600861" y="98030"/>
                      </a:lnTo>
                      <a:lnTo>
                        <a:pt x="0" y="9803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7BF1A147-FA45-1F46-BFEB-A105B9F0C2F0}"/>
                    </a:ext>
                  </a:extLst>
                </p:cNvPr>
                <p:cNvSpPr/>
                <p:nvPr/>
              </p:nvSpPr>
              <p:spPr>
                <a:xfrm rot="8100000">
                  <a:off x="4463610" y="4570049"/>
                  <a:ext cx="772109" cy="772109"/>
                </a:xfrm>
                <a:custGeom>
                  <a:avLst/>
                  <a:gdLst>
                    <a:gd name="connsiteX0" fmla="*/ 423118 w 772109"/>
                    <a:gd name="connsiteY0" fmla="*/ 772109 h 772109"/>
                    <a:gd name="connsiteX1" fmla="*/ 0 w 772109"/>
                    <a:gd name="connsiteY1" fmla="*/ 348991 h 772109"/>
                    <a:gd name="connsiteX2" fmla="*/ 3948 w 772109"/>
                    <a:gd name="connsiteY2" fmla="*/ 309822 h 772109"/>
                    <a:gd name="connsiteX3" fmla="*/ 384087 w 772109"/>
                    <a:gd name="connsiteY3" fmla="*/ 0 h 772109"/>
                    <a:gd name="connsiteX4" fmla="*/ 772109 w 772109"/>
                    <a:gd name="connsiteY4" fmla="*/ 0 h 772109"/>
                    <a:gd name="connsiteX5" fmla="*/ 772109 w 772109"/>
                    <a:gd name="connsiteY5" fmla="*/ 388022 h 772109"/>
                    <a:gd name="connsiteX6" fmla="*/ 462287 w 772109"/>
                    <a:gd name="connsiteY6" fmla="*/ 768161 h 77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2109" h="772109">
                      <a:moveTo>
                        <a:pt x="423118" y="772109"/>
                      </a:moveTo>
                      <a:lnTo>
                        <a:pt x="0" y="348991"/>
                      </a:lnTo>
                      <a:lnTo>
                        <a:pt x="3948" y="309822"/>
                      </a:lnTo>
                      <a:cubicBezTo>
                        <a:pt x="40129" y="133006"/>
                        <a:pt x="196575" y="0"/>
                        <a:pt x="384087" y="0"/>
                      </a:cubicBezTo>
                      <a:lnTo>
                        <a:pt x="772109" y="0"/>
                      </a:lnTo>
                      <a:lnTo>
                        <a:pt x="772109" y="388022"/>
                      </a:lnTo>
                      <a:cubicBezTo>
                        <a:pt x="772109" y="575534"/>
                        <a:pt x="639103" y="731980"/>
                        <a:pt x="462287" y="76816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  <a:alpha val="53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EC3DC28-B024-1542-BBFE-04B7B413BB0D}"/>
                </a:ext>
              </a:extLst>
            </p:cNvPr>
            <p:cNvGrpSpPr/>
            <p:nvPr/>
          </p:nvGrpSpPr>
          <p:grpSpPr>
            <a:xfrm>
              <a:off x="5172001" y="6081489"/>
              <a:ext cx="533222" cy="538362"/>
              <a:chOff x="5172001" y="6081489"/>
              <a:chExt cx="533222" cy="53836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777C41D-9BEA-2F41-97D5-B554FAA61579}"/>
                  </a:ext>
                </a:extLst>
              </p:cNvPr>
              <p:cNvSpPr/>
              <p:nvPr/>
            </p:nvSpPr>
            <p:spPr>
              <a:xfrm>
                <a:off x="5572891" y="6533801"/>
                <a:ext cx="82352" cy="8605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4B5EDFF-1364-BD47-9E00-E6F5AEF75464}"/>
                  </a:ext>
                </a:extLst>
              </p:cNvPr>
              <p:cNvSpPr/>
              <p:nvPr/>
            </p:nvSpPr>
            <p:spPr>
              <a:xfrm>
                <a:off x="5190826" y="6125365"/>
                <a:ext cx="347029" cy="485046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AB2DD26-14DD-454E-A5AF-2DF3384DCFC1}"/>
                  </a:ext>
                </a:extLst>
              </p:cNvPr>
              <p:cNvSpPr/>
              <p:nvPr/>
            </p:nvSpPr>
            <p:spPr>
              <a:xfrm>
                <a:off x="5535899" y="6125365"/>
                <a:ext cx="148654" cy="414298"/>
              </a:xfrm>
              <a:prstGeom prst="rect">
                <a:avLst/>
              </a:prstGeom>
              <a:solidFill>
                <a:schemeClr val="bg1">
                  <a:lumMod val="65000"/>
                  <a:alpha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57C2315A-A5FB-B94A-B99C-39A418D07E2E}"/>
                  </a:ext>
                </a:extLst>
              </p:cNvPr>
              <p:cNvGrpSpPr/>
              <p:nvPr/>
            </p:nvGrpSpPr>
            <p:grpSpPr>
              <a:xfrm>
                <a:off x="5176765" y="6081489"/>
                <a:ext cx="242374" cy="520969"/>
                <a:chOff x="5176765" y="6081489"/>
                <a:chExt cx="242374" cy="520969"/>
              </a:xfrm>
            </p:grpSpPr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4A968DCC-598D-C24F-94F2-DD27AA07289C}"/>
                    </a:ext>
                  </a:extLst>
                </p:cNvPr>
                <p:cNvSpPr txBox="1"/>
                <p:nvPr/>
              </p:nvSpPr>
              <p:spPr>
                <a:xfrm>
                  <a:off x="5196001" y="6448570"/>
                  <a:ext cx="223138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rgbClr val="00B050"/>
                      </a:solidFill>
                      <a:latin typeface="DIN Condensed" pitchFamily="2" charset="0"/>
                    </a:rPr>
                    <a:t>50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898EBB17-CE39-514B-BBE2-EF93B70A49D8}"/>
                    </a:ext>
                  </a:extLst>
                </p:cNvPr>
                <p:cNvSpPr txBox="1"/>
                <p:nvPr/>
              </p:nvSpPr>
              <p:spPr>
                <a:xfrm>
                  <a:off x="5176765" y="6355609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rgbClr val="00B050"/>
                      </a:solidFill>
                      <a:latin typeface="DIN Condensed" pitchFamily="2" charset="0"/>
                    </a:rPr>
                    <a:t>100</a:t>
                  </a: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FA5C371B-9A82-024D-9891-AA50F488E5A5}"/>
                    </a:ext>
                  </a:extLst>
                </p:cNvPr>
                <p:cNvSpPr txBox="1"/>
                <p:nvPr/>
              </p:nvSpPr>
              <p:spPr>
                <a:xfrm>
                  <a:off x="5176765" y="6272174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rgbClr val="00B050"/>
                      </a:solidFill>
                      <a:latin typeface="DIN Condensed" pitchFamily="2" charset="0"/>
                    </a:rPr>
                    <a:t>150</a:t>
                  </a: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F723D7D-F677-6842-9B1F-5890FA00B2F2}"/>
                    </a:ext>
                  </a:extLst>
                </p:cNvPr>
                <p:cNvSpPr txBox="1"/>
                <p:nvPr/>
              </p:nvSpPr>
              <p:spPr>
                <a:xfrm>
                  <a:off x="5176765" y="6176832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rgbClr val="00B050"/>
                      </a:solidFill>
                      <a:latin typeface="DIN Condensed" pitchFamily="2" charset="0"/>
                    </a:rPr>
                    <a:t>200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A6A7ACA9-7750-0246-BA01-2EE96D0AC14F}"/>
                    </a:ext>
                  </a:extLst>
                </p:cNvPr>
                <p:cNvSpPr txBox="1"/>
                <p:nvPr/>
              </p:nvSpPr>
              <p:spPr>
                <a:xfrm>
                  <a:off x="5176765" y="6081489"/>
                  <a:ext cx="242374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dirty="0">
                      <a:solidFill>
                        <a:srgbClr val="00B050"/>
                      </a:solidFill>
                      <a:latin typeface="DIN Condensed" pitchFamily="2" charset="0"/>
                    </a:rPr>
                    <a:t>250</a:t>
                  </a:r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1C04C84C-3E94-D84B-A1CF-BC3DC8BCD0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586526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B48FB21B-3A93-2948-AD85-C2BBC9E540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541308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A9204A3-E45D-FB45-B3B0-41CA62B7B2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518699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2B516FF8-7AFE-1441-8C13-768498D18D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563917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C29F0A7-5C80-C247-99A1-CA8C2E255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96090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B1CA32EA-E44D-3549-B7CA-D3BB0B9434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50872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400C76BE-BB6E-7747-A885-349159ED5F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428263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3F2FD588-48DA-C446-B342-A37B3BE9E3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73481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3BA7FD02-BB7A-E84E-AA3C-8CF955CD78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405654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6689510B-9B99-A04D-925D-D2531D10E3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360436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9235793-0109-2241-920B-99BA3D6045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337827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115A150-3FAA-E340-990F-BD63E57DFE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383045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7BD01C7B-2051-1B4E-9538-C46A938CE5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315218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F5F96158-297F-8D4A-8BE1-6725DBFF25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70000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93FB268A-6DF1-4749-9164-9054D98CC1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247391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6BF112E7-4439-2A40-A7DB-EA0271DEA4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92609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87707E35-C000-7C49-A863-E9FDE447D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24782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57C088FA-FD67-9E4C-B668-8AF40FF06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179564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E1683124-6875-1E40-9550-EDD7753FCB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2176" y="6156955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A82F1AB4-9954-B844-9822-898E6285DA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5892" y="6202173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47FBF66-829E-F643-9AC5-AF96DD3A1ACB}"/>
                  </a:ext>
                </a:extLst>
              </p:cNvPr>
              <p:cNvGrpSpPr/>
              <p:nvPr/>
            </p:nvGrpSpPr>
            <p:grpSpPr>
              <a:xfrm>
                <a:off x="5597758" y="6168945"/>
                <a:ext cx="73152" cy="333381"/>
                <a:chOff x="5597758" y="6168945"/>
                <a:chExt cx="73152" cy="333381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B7B2E6B2-E305-9541-B16E-E4607678F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252291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4F1E1375-63A9-CF47-88D2-8E14F9002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335637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7A124CAA-1ED2-1A44-A97C-614F1AE8C3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293964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5945AEA5-D130-9B4B-8BFB-7FC28F5F8C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418983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1722E67B-832A-2A4C-84CD-14BFFA0A09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502326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BD960231-238F-594E-89BC-5D58A8FD3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460656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7F591F77-0325-8A4F-B1EA-FAB3EF5EF3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377310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5E2E3F7B-27B2-4144-B649-F67715A38F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1474" y="6168945"/>
                  <a:ext cx="4572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2C2AE8E7-3376-284E-AA4A-0B47538254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7758" y="6210618"/>
                  <a:ext cx="73152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B8B51A1-8C73-DC42-9E78-E22B3C5C1912}"/>
                  </a:ext>
                </a:extLst>
              </p:cNvPr>
              <p:cNvSpPr/>
              <p:nvPr/>
            </p:nvSpPr>
            <p:spPr>
              <a:xfrm>
                <a:off x="5172001" y="6096455"/>
                <a:ext cx="533222" cy="274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DC1EE3-D416-BF4C-919D-F8727E4D987C}"/>
                </a:ext>
              </a:extLst>
            </p:cNvPr>
            <p:cNvSpPr/>
            <p:nvPr/>
          </p:nvSpPr>
          <p:spPr>
            <a:xfrm>
              <a:off x="3520966" y="5687278"/>
              <a:ext cx="2081235" cy="440253"/>
            </a:xfrm>
            <a:custGeom>
              <a:avLst/>
              <a:gdLst>
                <a:gd name="connsiteX0" fmla="*/ 0 w 2081235"/>
                <a:gd name="connsiteY0" fmla="*/ 61880 h 440253"/>
                <a:gd name="connsiteX1" fmla="*/ 525517 w 2081235"/>
                <a:gd name="connsiteY1" fmla="*/ 9329 h 440253"/>
                <a:gd name="connsiteX2" fmla="*/ 851337 w 2081235"/>
                <a:gd name="connsiteY2" fmla="*/ 230046 h 440253"/>
                <a:gd name="connsiteX3" fmla="*/ 1629103 w 2081235"/>
                <a:gd name="connsiteY3" fmla="*/ 230046 h 440253"/>
                <a:gd name="connsiteX4" fmla="*/ 2007475 w 2081235"/>
                <a:gd name="connsiteY4" fmla="*/ 303618 h 440253"/>
                <a:gd name="connsiteX5" fmla="*/ 2081048 w 2081235"/>
                <a:gd name="connsiteY5" fmla="*/ 440253 h 44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235" h="440253">
                  <a:moveTo>
                    <a:pt x="0" y="61880"/>
                  </a:moveTo>
                  <a:cubicBezTo>
                    <a:pt x="191814" y="21590"/>
                    <a:pt x="383628" y="-18699"/>
                    <a:pt x="525517" y="9329"/>
                  </a:cubicBezTo>
                  <a:cubicBezTo>
                    <a:pt x="667406" y="37357"/>
                    <a:pt x="667406" y="193260"/>
                    <a:pt x="851337" y="230046"/>
                  </a:cubicBezTo>
                  <a:cubicBezTo>
                    <a:pt x="1035268" y="266832"/>
                    <a:pt x="1436413" y="217784"/>
                    <a:pt x="1629103" y="230046"/>
                  </a:cubicBezTo>
                  <a:cubicBezTo>
                    <a:pt x="1821793" y="242308"/>
                    <a:pt x="1932151" y="268584"/>
                    <a:pt x="2007475" y="303618"/>
                  </a:cubicBezTo>
                  <a:cubicBezTo>
                    <a:pt x="2082799" y="338653"/>
                    <a:pt x="2081923" y="389453"/>
                    <a:pt x="2081048" y="440253"/>
                  </a:cubicBezTo>
                </a:path>
              </a:pathLst>
            </a:custGeom>
            <a:noFill/>
            <a:ln w="38100" cmpd="dbl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EE4F26FE-263E-4B48-AC06-EE53707BA744}"/>
                </a:ext>
              </a:extLst>
            </p:cNvPr>
            <p:cNvSpPr/>
            <p:nvPr/>
          </p:nvSpPr>
          <p:spPr>
            <a:xfrm rot="21090362">
              <a:off x="3683034" y="5681343"/>
              <a:ext cx="49044" cy="705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290E6DA4-2205-6647-A683-90C7C0648186}"/>
                </a:ext>
              </a:extLst>
            </p:cNvPr>
            <p:cNvSpPr/>
            <p:nvPr/>
          </p:nvSpPr>
          <p:spPr>
            <a:xfrm rot="21090362">
              <a:off x="3674537" y="5651476"/>
              <a:ext cx="51034" cy="27432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5B29F639-222A-1E4A-BDAB-78528DA79951}"/>
              </a:ext>
            </a:extLst>
          </p:cNvPr>
          <p:cNvCxnSpPr/>
          <p:nvPr/>
        </p:nvCxnSpPr>
        <p:spPr>
          <a:xfrm>
            <a:off x="3095481" y="5132204"/>
            <a:ext cx="0" cy="117801"/>
          </a:xfrm>
          <a:prstGeom prst="line">
            <a:avLst/>
          </a:prstGeom>
          <a:ln w="381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BE97394-2946-4906-88F5-44A6CE454953}"/>
              </a:ext>
            </a:extLst>
          </p:cNvPr>
          <p:cNvSpPr/>
          <p:nvPr/>
        </p:nvSpPr>
        <p:spPr>
          <a:xfrm rot="5400000">
            <a:off x="2989659" y="5003777"/>
            <a:ext cx="215621" cy="1348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1039C4A6-BFD7-AA4C-95FD-EABBA4ECCC9F}"/>
              </a:ext>
            </a:extLst>
          </p:cNvPr>
          <p:cNvGrpSpPr/>
          <p:nvPr/>
        </p:nvGrpSpPr>
        <p:grpSpPr>
          <a:xfrm>
            <a:off x="3001327" y="5215401"/>
            <a:ext cx="544170" cy="92803"/>
            <a:chOff x="3841839" y="5169221"/>
            <a:chExt cx="544170" cy="92803"/>
          </a:xfrm>
        </p:grpSpPr>
        <p:sp>
          <p:nvSpPr>
            <p:cNvPr id="65" name="Freeform 96">
              <a:extLst>
                <a:ext uri="{FF2B5EF4-FFF2-40B4-BE49-F238E27FC236}">
                  <a16:creationId xmlns:a16="http://schemas.microsoft.com/office/drawing/2014/main" id="{2DEFA56C-A4C8-4F85-A2F7-702DF76258EB}"/>
                </a:ext>
              </a:extLst>
            </p:cNvPr>
            <p:cNvSpPr/>
            <p:nvPr/>
          </p:nvSpPr>
          <p:spPr>
            <a:xfrm flipV="1">
              <a:off x="3841839" y="5169221"/>
              <a:ext cx="188095" cy="92803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96">
              <a:extLst>
                <a:ext uri="{FF2B5EF4-FFF2-40B4-BE49-F238E27FC236}">
                  <a16:creationId xmlns:a16="http://schemas.microsoft.com/office/drawing/2014/main" id="{8C5681BA-9D24-42C7-815E-E8D83E7C79E7}"/>
                </a:ext>
              </a:extLst>
            </p:cNvPr>
            <p:cNvSpPr/>
            <p:nvPr/>
          </p:nvSpPr>
          <p:spPr>
            <a:xfrm flipV="1">
              <a:off x="4019876" y="5169221"/>
              <a:ext cx="188095" cy="92803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6">
              <a:extLst>
                <a:ext uri="{FF2B5EF4-FFF2-40B4-BE49-F238E27FC236}">
                  <a16:creationId xmlns:a16="http://schemas.microsoft.com/office/drawing/2014/main" id="{2CBF5803-1A7E-4E7D-A224-739260749A74}"/>
                </a:ext>
              </a:extLst>
            </p:cNvPr>
            <p:cNvSpPr/>
            <p:nvPr/>
          </p:nvSpPr>
          <p:spPr>
            <a:xfrm flipV="1">
              <a:off x="4197914" y="5169221"/>
              <a:ext cx="188095" cy="92803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85069B5-993A-F14A-8FC6-678FC9D36E61}"/>
              </a:ext>
            </a:extLst>
          </p:cNvPr>
          <p:cNvSpPr/>
          <p:nvPr/>
        </p:nvSpPr>
        <p:spPr>
          <a:xfrm rot="15276572">
            <a:off x="3777378" y="5874756"/>
            <a:ext cx="118872" cy="274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B9B27098-3380-944F-9048-01F18DFBE549}"/>
              </a:ext>
            </a:extLst>
          </p:cNvPr>
          <p:cNvGrpSpPr/>
          <p:nvPr/>
        </p:nvGrpSpPr>
        <p:grpSpPr>
          <a:xfrm rot="4781802" flipH="1">
            <a:off x="3419599" y="5650305"/>
            <a:ext cx="638877" cy="599449"/>
            <a:chOff x="1886810" y="4714690"/>
            <a:chExt cx="638877" cy="599449"/>
          </a:xfrm>
        </p:grpSpPr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AE1333D-F5DD-0547-A770-F1F874621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2278" y="4714690"/>
              <a:ext cx="593409" cy="41512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F9857637-BAC5-474E-B271-90833E1F78FC}"/>
                </a:ext>
              </a:extLst>
            </p:cNvPr>
            <p:cNvSpPr/>
            <p:nvPr/>
          </p:nvSpPr>
          <p:spPr>
            <a:xfrm>
              <a:off x="1886810" y="5113342"/>
              <a:ext cx="200797" cy="200797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D4A0CF80-9E95-2C46-8CEE-3FFA7EE80FE8}"/>
              </a:ext>
            </a:extLst>
          </p:cNvPr>
          <p:cNvCxnSpPr>
            <a:cxnSpLocks/>
          </p:cNvCxnSpPr>
          <p:nvPr/>
        </p:nvCxnSpPr>
        <p:spPr>
          <a:xfrm rot="17941277" flipV="1">
            <a:off x="3848746" y="5708400"/>
            <a:ext cx="131620" cy="12022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176B0E7-4FB6-5D42-BC39-CE937A94E9D1}"/>
              </a:ext>
            </a:extLst>
          </p:cNvPr>
          <p:cNvSpPr/>
          <p:nvPr/>
        </p:nvSpPr>
        <p:spPr>
          <a:xfrm>
            <a:off x="3033518" y="6322166"/>
            <a:ext cx="16094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Padded hemostat used to temporarily clamp Foley during measurement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DB950E8-B9B4-6848-B5DC-1BBEC9536088}"/>
              </a:ext>
            </a:extLst>
          </p:cNvPr>
          <p:cNvSpPr/>
          <p:nvPr/>
        </p:nvSpPr>
        <p:spPr>
          <a:xfrm>
            <a:off x="2098859" y="5874618"/>
            <a:ext cx="82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Foley catheter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69" name="Freeform 132">
            <a:extLst>
              <a:ext uri="{FF2B5EF4-FFF2-40B4-BE49-F238E27FC236}">
                <a16:creationId xmlns:a16="http://schemas.microsoft.com/office/drawing/2014/main" id="{E70E63BB-F221-884B-88D2-F092D26B2655}"/>
              </a:ext>
            </a:extLst>
          </p:cNvPr>
          <p:cNvSpPr/>
          <p:nvPr/>
        </p:nvSpPr>
        <p:spPr>
          <a:xfrm rot="14406470" flipH="1">
            <a:off x="2701030" y="5719302"/>
            <a:ext cx="305660" cy="3810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7DC8C5D8-E6EA-4E4F-BB21-AA31FE74E832}"/>
              </a:ext>
            </a:extLst>
          </p:cNvPr>
          <p:cNvSpPr/>
          <p:nvPr/>
        </p:nvSpPr>
        <p:spPr>
          <a:xfrm>
            <a:off x="4571167" y="5467219"/>
            <a:ext cx="827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Foley bag &amp;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urimeter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76" name="Freeform 132">
            <a:extLst>
              <a:ext uri="{FF2B5EF4-FFF2-40B4-BE49-F238E27FC236}">
                <a16:creationId xmlns:a16="http://schemas.microsoft.com/office/drawing/2014/main" id="{5A64DC35-CF3A-E44D-B17E-3772354A7864}"/>
              </a:ext>
            </a:extLst>
          </p:cNvPr>
          <p:cNvSpPr/>
          <p:nvPr/>
        </p:nvSpPr>
        <p:spPr>
          <a:xfrm rot="17100000">
            <a:off x="5311395" y="5631467"/>
            <a:ext cx="163932" cy="24323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548377A8-711D-5A4B-8B6C-07C99A5E1DD2}"/>
              </a:ext>
            </a:extLst>
          </p:cNvPr>
          <p:cNvSpPr/>
          <p:nvPr/>
        </p:nvSpPr>
        <p:spPr>
          <a:xfrm>
            <a:off x="3412135" y="4880675"/>
            <a:ext cx="83510" cy="281241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08770E-A8F6-42BB-8293-56D33DFABC93}"/>
              </a:ext>
            </a:extLst>
          </p:cNvPr>
          <p:cNvGrpSpPr/>
          <p:nvPr/>
        </p:nvGrpSpPr>
        <p:grpSpPr>
          <a:xfrm rot="16200000">
            <a:off x="3102547" y="4813195"/>
            <a:ext cx="696261" cy="137820"/>
            <a:chOff x="7179113" y="5658701"/>
            <a:chExt cx="696261" cy="1378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7084DF6-ADB6-4128-BF72-7D9F13312F7C}"/>
                </a:ext>
              </a:extLst>
            </p:cNvPr>
            <p:cNvSpPr/>
            <p:nvPr/>
          </p:nvSpPr>
          <p:spPr>
            <a:xfrm>
              <a:off x="7239632" y="5679238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128A7B6-6020-4D60-AAD4-F0561C532015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7179113" y="5728501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hord 36">
              <a:extLst>
                <a:ext uri="{FF2B5EF4-FFF2-40B4-BE49-F238E27FC236}">
                  <a16:creationId xmlns:a16="http://schemas.microsoft.com/office/drawing/2014/main" id="{83312992-12D9-4461-9E81-D32B78A85A35}"/>
                </a:ext>
              </a:extLst>
            </p:cNvPr>
            <p:cNvSpPr/>
            <p:nvPr/>
          </p:nvSpPr>
          <p:spPr>
            <a:xfrm rot="1328629">
              <a:off x="7480499" y="5689047"/>
              <a:ext cx="80748" cy="789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529C7B-95F0-45E6-8C62-45EEF4E62422}"/>
                </a:ext>
              </a:extLst>
            </p:cNvPr>
            <p:cNvSpPr/>
            <p:nvPr/>
          </p:nvSpPr>
          <p:spPr>
            <a:xfrm>
              <a:off x="7532738" y="5704292"/>
              <a:ext cx="34263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1F1580-CFDC-4C35-8EC7-5D27CE8B9850}"/>
                </a:ext>
              </a:extLst>
            </p:cNvPr>
            <p:cNvCxnSpPr/>
            <p:nvPr/>
          </p:nvCxnSpPr>
          <p:spPr>
            <a:xfrm>
              <a:off x="7871310" y="5658701"/>
              <a:ext cx="0" cy="13782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6" name="Freeform 1065">
            <a:extLst>
              <a:ext uri="{FF2B5EF4-FFF2-40B4-BE49-F238E27FC236}">
                <a16:creationId xmlns:a16="http://schemas.microsoft.com/office/drawing/2014/main" id="{3AB19CB5-F40E-5548-804B-8C86D4828063}"/>
              </a:ext>
            </a:extLst>
          </p:cNvPr>
          <p:cNvSpPr/>
          <p:nvPr/>
        </p:nvSpPr>
        <p:spPr>
          <a:xfrm>
            <a:off x="-111498" y="4817383"/>
            <a:ext cx="2156097" cy="1058312"/>
          </a:xfrm>
          <a:custGeom>
            <a:avLst/>
            <a:gdLst>
              <a:gd name="connsiteX0" fmla="*/ 43025 w 2156097"/>
              <a:gd name="connsiteY0" fmla="*/ 53793 h 995554"/>
              <a:gd name="connsiteX1" fmla="*/ 578284 w 2156097"/>
              <a:gd name="connsiteY1" fmla="*/ 98398 h 995554"/>
              <a:gd name="connsiteX2" fmla="*/ 1191601 w 2156097"/>
              <a:gd name="connsiteY2" fmla="*/ 143002 h 995554"/>
              <a:gd name="connsiteX3" fmla="*/ 1459230 w 2156097"/>
              <a:gd name="connsiteY3" fmla="*/ 20339 h 995554"/>
              <a:gd name="connsiteX4" fmla="*/ 1894128 w 2156097"/>
              <a:gd name="connsiteY4" fmla="*/ 76095 h 995554"/>
              <a:gd name="connsiteX5" fmla="*/ 2083698 w 2156097"/>
              <a:gd name="connsiteY5" fmla="*/ 354876 h 995554"/>
              <a:gd name="connsiteX6" fmla="*/ 2139455 w 2156097"/>
              <a:gd name="connsiteY6" fmla="*/ 789773 h 995554"/>
              <a:gd name="connsiteX7" fmla="*/ 1804918 w 2156097"/>
              <a:gd name="connsiteY7" fmla="*/ 878983 h 995554"/>
              <a:gd name="connsiteX8" fmla="*/ 1225055 w 2156097"/>
              <a:gd name="connsiteY8" fmla="*/ 767471 h 995554"/>
              <a:gd name="connsiteX9" fmla="*/ 767855 w 2156097"/>
              <a:gd name="connsiteY9" fmla="*/ 823227 h 995554"/>
              <a:gd name="connsiteX10" fmla="*/ 109933 w 2156097"/>
              <a:gd name="connsiteY10" fmla="*/ 957041 h 995554"/>
              <a:gd name="connsiteX11" fmla="*/ 43025 w 2156097"/>
              <a:gd name="connsiteY11" fmla="*/ 53793 h 9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6097" h="995554">
                <a:moveTo>
                  <a:pt x="43025" y="53793"/>
                </a:moveTo>
                <a:cubicBezTo>
                  <a:pt x="121083" y="-89314"/>
                  <a:pt x="578284" y="98398"/>
                  <a:pt x="578284" y="98398"/>
                </a:cubicBezTo>
                <a:cubicBezTo>
                  <a:pt x="769713" y="113266"/>
                  <a:pt x="1044777" y="156012"/>
                  <a:pt x="1191601" y="143002"/>
                </a:cubicBezTo>
                <a:cubicBezTo>
                  <a:pt x="1338425" y="129992"/>
                  <a:pt x="1342142" y="31490"/>
                  <a:pt x="1459230" y="20339"/>
                </a:cubicBezTo>
                <a:cubicBezTo>
                  <a:pt x="1576318" y="9188"/>
                  <a:pt x="1790050" y="20339"/>
                  <a:pt x="1894128" y="76095"/>
                </a:cubicBezTo>
                <a:cubicBezTo>
                  <a:pt x="1998206" y="131851"/>
                  <a:pt x="2042810" y="235930"/>
                  <a:pt x="2083698" y="354876"/>
                </a:cubicBezTo>
                <a:cubicBezTo>
                  <a:pt x="2124586" y="473822"/>
                  <a:pt x="2185918" y="702422"/>
                  <a:pt x="2139455" y="789773"/>
                </a:cubicBezTo>
                <a:cubicBezTo>
                  <a:pt x="2092992" y="877124"/>
                  <a:pt x="1957318" y="882700"/>
                  <a:pt x="1804918" y="878983"/>
                </a:cubicBezTo>
                <a:cubicBezTo>
                  <a:pt x="1652518" y="875266"/>
                  <a:pt x="1397899" y="776764"/>
                  <a:pt x="1225055" y="767471"/>
                </a:cubicBezTo>
                <a:cubicBezTo>
                  <a:pt x="1052211" y="758178"/>
                  <a:pt x="953709" y="791632"/>
                  <a:pt x="767855" y="823227"/>
                </a:cubicBezTo>
                <a:cubicBezTo>
                  <a:pt x="582001" y="854822"/>
                  <a:pt x="223304" y="1085280"/>
                  <a:pt x="109933" y="957041"/>
                </a:cubicBezTo>
                <a:cubicBezTo>
                  <a:pt x="-3438" y="828802"/>
                  <a:pt x="-35033" y="196900"/>
                  <a:pt x="43025" y="5379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BC8111C5-92E5-1542-B1A8-08939E645BF6}"/>
              </a:ext>
            </a:extLst>
          </p:cNvPr>
          <p:cNvGrpSpPr/>
          <p:nvPr/>
        </p:nvGrpSpPr>
        <p:grpSpPr>
          <a:xfrm>
            <a:off x="1607903" y="5133860"/>
            <a:ext cx="2044591" cy="786613"/>
            <a:chOff x="1607903" y="5133860"/>
            <a:chExt cx="2044591" cy="786613"/>
          </a:xfrm>
        </p:grpSpPr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144F4758-76CC-A94B-A78A-4C5E6CBAF7AA}"/>
                </a:ext>
              </a:extLst>
            </p:cNvPr>
            <p:cNvGrpSpPr/>
            <p:nvPr/>
          </p:nvGrpSpPr>
          <p:grpSpPr>
            <a:xfrm>
              <a:off x="1607903" y="5133860"/>
              <a:ext cx="2044591" cy="786613"/>
              <a:chOff x="1607903" y="5133860"/>
              <a:chExt cx="2044591" cy="786613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9EA2844-920B-0741-AE3D-C654AAD7F0AC}"/>
                  </a:ext>
                </a:extLst>
              </p:cNvPr>
              <p:cNvGrpSpPr/>
              <p:nvPr/>
            </p:nvGrpSpPr>
            <p:grpSpPr>
              <a:xfrm>
                <a:off x="1607903" y="5133860"/>
                <a:ext cx="1978752" cy="757503"/>
                <a:chOff x="1607903" y="5133860"/>
                <a:chExt cx="1978752" cy="757503"/>
              </a:xfrm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ED91D74A-EC9F-6441-B98B-1315398319BE}"/>
                    </a:ext>
                  </a:extLst>
                </p:cNvPr>
                <p:cNvSpPr/>
                <p:nvPr/>
              </p:nvSpPr>
              <p:spPr>
                <a:xfrm>
                  <a:off x="1663547" y="5133860"/>
                  <a:ext cx="1916935" cy="633490"/>
                </a:xfrm>
                <a:custGeom>
                  <a:avLst/>
                  <a:gdLst>
                    <a:gd name="connsiteX0" fmla="*/ 1916935 w 1916935"/>
                    <a:gd name="connsiteY0" fmla="*/ 605928 h 633490"/>
                    <a:gd name="connsiteX1" fmla="*/ 1476260 w 1916935"/>
                    <a:gd name="connsiteY1" fmla="*/ 605928 h 633490"/>
                    <a:gd name="connsiteX2" fmla="*/ 1211855 w 1916935"/>
                    <a:gd name="connsiteY2" fmla="*/ 319489 h 633490"/>
                    <a:gd name="connsiteX3" fmla="*/ 859316 w 1916935"/>
                    <a:gd name="connsiteY3" fmla="*/ 33051 h 633490"/>
                    <a:gd name="connsiteX4" fmla="*/ 341523 w 1916935"/>
                    <a:gd name="connsiteY4" fmla="*/ 143220 h 633490"/>
                    <a:gd name="connsiteX5" fmla="*/ 66101 w 1916935"/>
                    <a:gd name="connsiteY5" fmla="*/ 198304 h 633490"/>
                    <a:gd name="connsiteX6" fmla="*/ 0 w 1916935"/>
                    <a:gd name="connsiteY6" fmla="*/ 0 h 63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6935" h="633490">
                      <a:moveTo>
                        <a:pt x="1916935" y="605928"/>
                      </a:moveTo>
                      <a:cubicBezTo>
                        <a:pt x="1755354" y="629798"/>
                        <a:pt x="1593773" y="653668"/>
                        <a:pt x="1476260" y="605928"/>
                      </a:cubicBezTo>
                      <a:cubicBezTo>
                        <a:pt x="1358747" y="558188"/>
                        <a:pt x="1314679" y="414968"/>
                        <a:pt x="1211855" y="319489"/>
                      </a:cubicBezTo>
                      <a:cubicBezTo>
                        <a:pt x="1109031" y="224010"/>
                        <a:pt x="1004371" y="62429"/>
                        <a:pt x="859316" y="33051"/>
                      </a:cubicBezTo>
                      <a:cubicBezTo>
                        <a:pt x="714261" y="3673"/>
                        <a:pt x="341523" y="143220"/>
                        <a:pt x="341523" y="143220"/>
                      </a:cubicBezTo>
                      <a:cubicBezTo>
                        <a:pt x="209320" y="170762"/>
                        <a:pt x="123021" y="222174"/>
                        <a:pt x="66101" y="198304"/>
                      </a:cubicBezTo>
                      <a:cubicBezTo>
                        <a:pt x="9181" y="174434"/>
                        <a:pt x="4590" y="87217"/>
                        <a:pt x="0" y="0"/>
                      </a:cubicBezTo>
                    </a:path>
                  </a:pathLst>
                </a:custGeom>
                <a:noFill/>
                <a:ln w="38100" cap="rnd">
                  <a:solidFill>
                    <a:srgbClr val="D1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26F04BAA-D7E8-6D4B-A350-42E5BA424EAC}"/>
                    </a:ext>
                  </a:extLst>
                </p:cNvPr>
                <p:cNvSpPr/>
                <p:nvPr/>
              </p:nvSpPr>
              <p:spPr>
                <a:xfrm>
                  <a:off x="3215640" y="5764366"/>
                  <a:ext cx="325120" cy="126997"/>
                </a:xfrm>
                <a:custGeom>
                  <a:avLst/>
                  <a:gdLst>
                    <a:gd name="connsiteX0" fmla="*/ 0 w 325120"/>
                    <a:gd name="connsiteY0" fmla="*/ 6514 h 126997"/>
                    <a:gd name="connsiteX1" fmla="*/ 86360 w 325120"/>
                    <a:gd name="connsiteY1" fmla="*/ 11594 h 126997"/>
                    <a:gd name="connsiteX2" fmla="*/ 167640 w 325120"/>
                    <a:gd name="connsiteY2" fmla="*/ 113194 h 126997"/>
                    <a:gd name="connsiteX3" fmla="*/ 325120 w 325120"/>
                    <a:gd name="connsiteY3" fmla="*/ 123354 h 126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126997">
                      <a:moveTo>
                        <a:pt x="0" y="6514"/>
                      </a:moveTo>
                      <a:cubicBezTo>
                        <a:pt x="29210" y="164"/>
                        <a:pt x="58420" y="-6186"/>
                        <a:pt x="86360" y="11594"/>
                      </a:cubicBezTo>
                      <a:cubicBezTo>
                        <a:pt x="114300" y="29374"/>
                        <a:pt x="127847" y="94567"/>
                        <a:pt x="167640" y="113194"/>
                      </a:cubicBezTo>
                      <a:cubicBezTo>
                        <a:pt x="207433" y="131821"/>
                        <a:pt x="266276" y="127587"/>
                        <a:pt x="325120" y="123354"/>
                      </a:cubicBezTo>
                    </a:path>
                  </a:pathLst>
                </a:custGeom>
                <a:noFill/>
                <a:ln w="31750">
                  <a:solidFill>
                    <a:srgbClr val="D1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FC3B8E48-8727-BE4F-A3C2-203C75D532C3}"/>
                    </a:ext>
                  </a:extLst>
                </p:cNvPr>
                <p:cNvSpPr/>
                <p:nvPr/>
              </p:nvSpPr>
              <p:spPr>
                <a:xfrm>
                  <a:off x="1607903" y="5163544"/>
                  <a:ext cx="146690" cy="146690"/>
                </a:xfrm>
                <a:prstGeom prst="ellipse">
                  <a:avLst/>
                </a:prstGeom>
                <a:gradFill>
                  <a:gsLst>
                    <a:gs pos="59000">
                      <a:srgbClr val="E5E6AD"/>
                    </a:gs>
                    <a:gs pos="96000">
                      <a:srgbClr val="E7DB83"/>
                    </a:gs>
                  </a:gsLst>
                  <a:lin ang="5400000" scaled="0"/>
                </a:gradFill>
                <a:ln>
                  <a:solidFill>
                    <a:srgbClr val="D1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rapezoid 20">
                  <a:extLst>
                    <a:ext uri="{FF2B5EF4-FFF2-40B4-BE49-F238E27FC236}">
                      <a16:creationId xmlns:a16="http://schemas.microsoft.com/office/drawing/2014/main" id="{BC57072B-27B1-064D-8429-B86725B1E3E9}"/>
                    </a:ext>
                  </a:extLst>
                </p:cNvPr>
                <p:cNvSpPr/>
                <p:nvPr/>
              </p:nvSpPr>
              <p:spPr>
                <a:xfrm rot="15837915">
                  <a:off x="3460906" y="5670099"/>
                  <a:ext cx="81280" cy="170218"/>
                </a:xfrm>
                <a:prstGeom prst="trapezoid">
                  <a:avLst/>
                </a:prstGeom>
                <a:solidFill>
                  <a:srgbClr val="D1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A317FDC-EF99-8B4C-973A-7BF129FDD924}"/>
                  </a:ext>
                </a:extLst>
              </p:cNvPr>
              <p:cNvSpPr txBox="1"/>
              <p:nvPr/>
            </p:nvSpPr>
            <p:spPr>
              <a:xfrm rot="21161761">
                <a:off x="3386074" y="5674420"/>
                <a:ext cx="266420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" dirty="0">
                    <a:solidFill>
                      <a:schemeClr val="bg1">
                        <a:lumMod val="50000"/>
                      </a:schemeClr>
                    </a:solidFill>
                    <a:latin typeface="DIN Condensed" pitchFamily="2" charset="0"/>
                  </a:rPr>
                  <a:t>18 Fr</a:t>
                </a: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923C4923-D80C-9642-BDA1-F561F5E2C785}"/>
                  </a:ext>
                </a:extLst>
              </p:cNvPr>
              <p:cNvSpPr/>
              <p:nvPr/>
            </p:nvSpPr>
            <p:spPr>
              <a:xfrm>
                <a:off x="3483656" y="5857463"/>
                <a:ext cx="57958" cy="63010"/>
              </a:xfrm>
              <a:custGeom>
                <a:avLst/>
                <a:gdLst>
                  <a:gd name="connsiteX0" fmla="*/ 0 w 239899"/>
                  <a:gd name="connsiteY0" fmla="*/ 0 h 227132"/>
                  <a:gd name="connsiteX1" fmla="*/ 120617 w 239899"/>
                  <a:gd name="connsiteY1" fmla="*/ 0 h 227132"/>
                  <a:gd name="connsiteX2" fmla="*/ 185994 w 239899"/>
                  <a:gd name="connsiteY2" fmla="*/ 65377 h 227132"/>
                  <a:gd name="connsiteX3" fmla="*/ 185994 w 239899"/>
                  <a:gd name="connsiteY3" fmla="*/ 0 h 227132"/>
                  <a:gd name="connsiteX4" fmla="*/ 239899 w 239899"/>
                  <a:gd name="connsiteY4" fmla="*/ 0 h 227132"/>
                  <a:gd name="connsiteX5" fmla="*/ 239899 w 239899"/>
                  <a:gd name="connsiteY5" fmla="*/ 227132 h 227132"/>
                  <a:gd name="connsiteX6" fmla="*/ 185994 w 239899"/>
                  <a:gd name="connsiteY6" fmla="*/ 227132 h 227132"/>
                  <a:gd name="connsiteX7" fmla="*/ 185994 w 239899"/>
                  <a:gd name="connsiteY7" fmla="*/ 161755 h 227132"/>
                  <a:gd name="connsiteX8" fmla="*/ 120617 w 239899"/>
                  <a:gd name="connsiteY8" fmla="*/ 227132 h 227132"/>
                  <a:gd name="connsiteX9" fmla="*/ 0 w 239899"/>
                  <a:gd name="connsiteY9" fmla="*/ 227132 h 2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899" h="227132">
                    <a:moveTo>
                      <a:pt x="0" y="0"/>
                    </a:moveTo>
                    <a:lnTo>
                      <a:pt x="120617" y="0"/>
                    </a:lnTo>
                    <a:lnTo>
                      <a:pt x="185994" y="65377"/>
                    </a:lnTo>
                    <a:lnTo>
                      <a:pt x="185994" y="0"/>
                    </a:lnTo>
                    <a:lnTo>
                      <a:pt x="239899" y="0"/>
                    </a:lnTo>
                    <a:lnTo>
                      <a:pt x="239899" y="227132"/>
                    </a:lnTo>
                    <a:lnTo>
                      <a:pt x="185994" y="227132"/>
                    </a:lnTo>
                    <a:lnTo>
                      <a:pt x="185994" y="161755"/>
                    </a:lnTo>
                    <a:lnTo>
                      <a:pt x="120617" y="227132"/>
                    </a:lnTo>
                    <a:lnTo>
                      <a:pt x="0" y="227132"/>
                    </a:lnTo>
                    <a:close/>
                  </a:path>
                </a:pathLst>
              </a:custGeom>
              <a:solidFill>
                <a:srgbClr val="EB99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A058E4FE-DF2D-5647-BE41-5F905175B290}"/>
                </a:ext>
              </a:extLst>
            </p:cNvPr>
            <p:cNvCxnSpPr/>
            <p:nvPr/>
          </p:nvCxnSpPr>
          <p:spPr>
            <a:xfrm>
              <a:off x="1663547" y="5136664"/>
              <a:ext cx="0" cy="914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6B9964-0655-4189-9324-9BBE02D5C52E}"/>
              </a:ext>
            </a:extLst>
          </p:cNvPr>
          <p:cNvCxnSpPr>
            <a:cxnSpLocks/>
          </p:cNvCxnSpPr>
          <p:nvPr/>
        </p:nvCxnSpPr>
        <p:spPr>
          <a:xfrm flipH="1">
            <a:off x="-22034" y="5071185"/>
            <a:ext cx="44934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Elbow Connector 1067">
            <a:extLst>
              <a:ext uri="{FF2B5EF4-FFF2-40B4-BE49-F238E27FC236}">
                <a16:creationId xmlns:a16="http://schemas.microsoft.com/office/drawing/2014/main" id="{5482B5D7-1925-6742-B99F-70C7A2CA1519}"/>
              </a:ext>
            </a:extLst>
          </p:cNvPr>
          <p:cNvCxnSpPr>
            <a:cxnSpLocks/>
            <a:stCxn id="289" idx="0"/>
          </p:cNvCxnSpPr>
          <p:nvPr/>
        </p:nvCxnSpPr>
        <p:spPr>
          <a:xfrm rot="16200000" flipV="1">
            <a:off x="106170" y="5731435"/>
            <a:ext cx="728972" cy="1336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ectangle 288">
            <a:extLst>
              <a:ext uri="{FF2B5EF4-FFF2-40B4-BE49-F238E27FC236}">
                <a16:creationId xmlns:a16="http://schemas.microsoft.com/office/drawing/2014/main" id="{0982825B-10D6-384F-A269-4B5AE94EABC0}"/>
              </a:ext>
            </a:extLst>
          </p:cNvPr>
          <p:cNvSpPr/>
          <p:nvPr/>
        </p:nvSpPr>
        <p:spPr>
          <a:xfrm>
            <a:off x="-73153" y="6162739"/>
            <a:ext cx="1221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cap="small" dirty="0">
                <a:solidFill>
                  <a:schemeClr val="accent6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Intra-Abdominal Pressure</a:t>
            </a:r>
          </a:p>
        </p:txBody>
      </p:sp>
      <p:cxnSp>
        <p:nvCxnSpPr>
          <p:cNvPr id="290" name="Elbow Connector 289">
            <a:extLst>
              <a:ext uri="{FF2B5EF4-FFF2-40B4-BE49-F238E27FC236}">
                <a16:creationId xmlns:a16="http://schemas.microsoft.com/office/drawing/2014/main" id="{6CBA2F42-0E3D-454E-B9FE-A642967C9FCE}"/>
              </a:ext>
            </a:extLst>
          </p:cNvPr>
          <p:cNvCxnSpPr>
            <a:cxnSpLocks/>
            <a:stCxn id="293" idx="0"/>
          </p:cNvCxnSpPr>
          <p:nvPr/>
        </p:nvCxnSpPr>
        <p:spPr>
          <a:xfrm rot="5400000" flipH="1" flipV="1">
            <a:off x="1227533" y="5725999"/>
            <a:ext cx="777975" cy="917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ctangle 292">
            <a:extLst>
              <a:ext uri="{FF2B5EF4-FFF2-40B4-BE49-F238E27FC236}">
                <a16:creationId xmlns:a16="http://schemas.microsoft.com/office/drawing/2014/main" id="{84C61205-D2BB-2446-A4D8-69120666C42B}"/>
              </a:ext>
            </a:extLst>
          </p:cNvPr>
          <p:cNvSpPr/>
          <p:nvPr/>
        </p:nvSpPr>
        <p:spPr>
          <a:xfrm>
            <a:off x="1006230" y="6160873"/>
            <a:ext cx="1128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cap="small" dirty="0">
                <a:solidFill>
                  <a:prstClr val="black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Bladder Pressure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E9C154CB-E914-8844-8D21-93FDFE2C99D6}"/>
              </a:ext>
            </a:extLst>
          </p:cNvPr>
          <p:cNvSpPr/>
          <p:nvPr/>
        </p:nvSpPr>
        <p:spPr>
          <a:xfrm>
            <a:off x="576354" y="6202480"/>
            <a:ext cx="1128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cap="small" dirty="0">
                <a:solidFill>
                  <a:prstClr val="black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≃</a:t>
            </a:r>
            <a:endParaRPr lang="en-US" sz="14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49E7D6F6-9ECC-D549-B811-EA5B57E6C4B7}"/>
              </a:ext>
            </a:extLst>
          </p:cNvPr>
          <p:cNvSpPr/>
          <p:nvPr/>
        </p:nvSpPr>
        <p:spPr>
          <a:xfrm>
            <a:off x="-46161" y="6484632"/>
            <a:ext cx="2502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(this is only true if the bladder is completely drained &amp; abdominal muscles relaxed)</a:t>
            </a:r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00" name="Round Same Side Corner Rectangle 299">
            <a:extLst>
              <a:ext uri="{FF2B5EF4-FFF2-40B4-BE49-F238E27FC236}">
                <a16:creationId xmlns:a16="http://schemas.microsoft.com/office/drawing/2014/main" id="{86E4E256-946D-374C-B6E1-99AC6F15A70A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ound Same Side Corner Rectangle 300">
            <a:extLst>
              <a:ext uri="{FF2B5EF4-FFF2-40B4-BE49-F238E27FC236}">
                <a16:creationId xmlns:a16="http://schemas.microsoft.com/office/drawing/2014/main" id="{14E62072-B748-A94D-9B5A-8B3244637C62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4A90DCD5-4FDF-E24A-BDB6-EA5D820D7B29}"/>
              </a:ext>
            </a:extLst>
          </p:cNvPr>
          <p:cNvSpPr/>
          <p:nvPr/>
        </p:nvSpPr>
        <p:spPr>
          <a:xfrm>
            <a:off x="-42671" y="-127000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spc="-150" dirty="0">
                <a:latin typeface="Corbel" panose="020B0503020204020204" pitchFamily="34" charset="0"/>
              </a:rPr>
              <a:t>abdominal compartment syndrome</a:t>
            </a:r>
            <a:endParaRPr lang="en-US" sz="2400" cap="small" spc="-150" dirty="0">
              <a:latin typeface="Corbel" panose="020B0503020204020204" pitchFamily="34" charset="0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6597D575-0738-1A48-8C6D-628F1EE81BA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306" name="Picture 305">
            <a:extLst>
              <a:ext uri="{FF2B5EF4-FFF2-40B4-BE49-F238E27FC236}">
                <a16:creationId xmlns:a16="http://schemas.microsoft.com/office/drawing/2014/main" id="{72C91F96-C9F3-2D49-AF72-E71CC2C8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307" name="Freeform 306">
            <a:extLst>
              <a:ext uri="{FF2B5EF4-FFF2-40B4-BE49-F238E27FC236}">
                <a16:creationId xmlns:a16="http://schemas.microsoft.com/office/drawing/2014/main" id="{715EBC4D-E734-B846-9A5B-6A932F6DB88B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" name="Picture 307">
            <a:extLst>
              <a:ext uri="{FF2B5EF4-FFF2-40B4-BE49-F238E27FC236}">
                <a16:creationId xmlns:a16="http://schemas.microsoft.com/office/drawing/2014/main" id="{4D7D59BE-4C51-3A4C-A41B-A65C90FDF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17" y="160415"/>
            <a:ext cx="126795" cy="126795"/>
          </a:xfrm>
          <a:prstGeom prst="rect">
            <a:avLst/>
          </a:prstGeom>
        </p:spPr>
      </p:pic>
      <p:grpSp>
        <p:nvGrpSpPr>
          <p:cNvPr id="309" name="Group 308">
            <a:extLst>
              <a:ext uri="{FF2B5EF4-FFF2-40B4-BE49-F238E27FC236}">
                <a16:creationId xmlns:a16="http://schemas.microsoft.com/office/drawing/2014/main" id="{E37AD3F2-D071-6A45-A44E-97AE2AE5828E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310" name="Picture 309" descr="A close up of a logo&#10;&#10;Description automatically generated">
              <a:extLst>
                <a:ext uri="{FF2B5EF4-FFF2-40B4-BE49-F238E27FC236}">
                  <a16:creationId xmlns:a16="http://schemas.microsoft.com/office/drawing/2014/main" id="{8A950806-6FA4-F24B-945F-4E7EF7D3A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A78DB1CC-190A-D04A-B406-FDC32218FE25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312" name="Rectangle 311">
            <a:extLst>
              <a:ext uri="{FF2B5EF4-FFF2-40B4-BE49-F238E27FC236}">
                <a16:creationId xmlns:a16="http://schemas.microsoft.com/office/drawing/2014/main" id="{5BA3EDEA-5545-1F4D-A749-C7DFB9F6AAC3}"/>
              </a:ext>
            </a:extLst>
          </p:cNvPr>
          <p:cNvSpPr/>
          <p:nvPr/>
        </p:nvSpPr>
        <p:spPr>
          <a:xfrm>
            <a:off x="-53823" y="252561"/>
            <a:ext cx="9060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DEFINITIONS:</a:t>
            </a:r>
          </a:p>
        </p:txBody>
      </p:sp>
      <p:sp>
        <p:nvSpPr>
          <p:cNvPr id="313" name="Rectangle 225">
            <a:extLst>
              <a:ext uri="{FF2B5EF4-FFF2-40B4-BE49-F238E27FC236}">
                <a16:creationId xmlns:a16="http://schemas.microsoft.com/office/drawing/2014/main" id="{188066B0-2BD9-1C42-814F-8CEBCAD6B0D9}"/>
              </a:ext>
            </a:extLst>
          </p:cNvPr>
          <p:cNvSpPr/>
          <p:nvPr/>
        </p:nvSpPr>
        <p:spPr>
          <a:xfrm>
            <a:off x="4115380" y="23101"/>
            <a:ext cx="2515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by </a:t>
            </a:r>
            <a:r>
              <a:rPr lang="en-US" sz="1200" b="1" dirty="0">
                <a:latin typeface="+mj-lt"/>
              </a:rPr>
              <a:t>Mark Ramzy</a:t>
            </a:r>
            <a:r>
              <a:rPr lang="en-US" sz="1200" dirty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DO &amp; </a:t>
            </a:r>
            <a:r>
              <a:rPr lang="en-US" sz="1200" b="1" dirty="0">
                <a:latin typeface="+mj-lt"/>
              </a:rPr>
              <a:t>Nick Mark</a:t>
            </a:r>
            <a:r>
              <a:rPr lang="en-US" sz="1000" dirty="0">
                <a:latin typeface="+mj-lt"/>
              </a:rPr>
              <a:t> MD </a:t>
            </a:r>
          </a:p>
        </p:txBody>
      </p:sp>
      <p:sp>
        <p:nvSpPr>
          <p:cNvPr id="318" name="Rounded Rectangle 190">
            <a:extLst>
              <a:ext uri="{FF2B5EF4-FFF2-40B4-BE49-F238E27FC236}">
                <a16:creationId xmlns:a16="http://schemas.microsoft.com/office/drawing/2014/main" id="{80525F99-A058-4842-8546-401F48A543B7}"/>
              </a:ext>
            </a:extLst>
          </p:cNvPr>
          <p:cNvSpPr/>
          <p:nvPr/>
        </p:nvSpPr>
        <p:spPr>
          <a:xfrm>
            <a:off x="6451188" y="3943748"/>
            <a:ext cx="2649548" cy="914709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19" name="Rounded Rectangle 190">
            <a:extLst>
              <a:ext uri="{FF2B5EF4-FFF2-40B4-BE49-F238E27FC236}">
                <a16:creationId xmlns:a16="http://schemas.microsoft.com/office/drawing/2014/main" id="{B96BF5D0-CB83-854B-BD10-5D1554BC354C}"/>
              </a:ext>
            </a:extLst>
          </p:cNvPr>
          <p:cNvSpPr/>
          <p:nvPr/>
        </p:nvSpPr>
        <p:spPr>
          <a:xfrm>
            <a:off x="6451188" y="4896010"/>
            <a:ext cx="2644658" cy="1015854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0" name="Rounded Rectangle 190">
            <a:extLst>
              <a:ext uri="{FF2B5EF4-FFF2-40B4-BE49-F238E27FC236}">
                <a16:creationId xmlns:a16="http://schemas.microsoft.com/office/drawing/2014/main" id="{D3959140-DB28-F54B-8BE3-A8DC0C1C7884}"/>
              </a:ext>
            </a:extLst>
          </p:cNvPr>
          <p:cNvSpPr/>
          <p:nvPr/>
        </p:nvSpPr>
        <p:spPr>
          <a:xfrm>
            <a:off x="6451188" y="5949417"/>
            <a:ext cx="2610547" cy="863275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02015E56-8A73-1049-BEF4-076E813980BB}"/>
              </a:ext>
            </a:extLst>
          </p:cNvPr>
          <p:cNvSpPr txBox="1"/>
          <p:nvPr/>
        </p:nvSpPr>
        <p:spPr>
          <a:xfrm>
            <a:off x="6386611" y="3917517"/>
            <a:ext cx="28057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Improve Abdominal Wall Compliance</a:t>
            </a:r>
          </a:p>
          <a:p>
            <a:r>
              <a:rPr lang="en-US" sz="800" dirty="0"/>
              <a:t>Abdominal wall compliance is often increased due to increased muscle tone, often due to pain or anxiety</a:t>
            </a:r>
          </a:p>
          <a:p>
            <a:r>
              <a:rPr lang="en-US" sz="800" dirty="0"/>
              <a:t>- Ensure adequate sedation and analgesia</a:t>
            </a:r>
          </a:p>
          <a:p>
            <a:r>
              <a:rPr lang="en-US" sz="800" dirty="0"/>
              <a:t>- Avoid abdominal binders or restrictive bandages</a:t>
            </a:r>
          </a:p>
          <a:p>
            <a:r>
              <a:rPr lang="en-US" sz="800" dirty="0"/>
              <a:t>- Place in Reverse Trendelenburg if able</a:t>
            </a:r>
          </a:p>
          <a:p>
            <a:r>
              <a:rPr lang="en-US" sz="800" dirty="0"/>
              <a:t>- Consider neuromuscular blockade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CAFEE771-51AB-9F41-9393-82F397D37191}"/>
              </a:ext>
            </a:extLst>
          </p:cNvPr>
          <p:cNvSpPr txBox="1"/>
          <p:nvPr/>
        </p:nvSpPr>
        <p:spPr>
          <a:xfrm>
            <a:off x="6386611" y="4865086"/>
            <a:ext cx="28535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Optimize Fluid Status</a:t>
            </a:r>
          </a:p>
          <a:p>
            <a:r>
              <a:rPr lang="en-US" sz="800" dirty="0"/>
              <a:t>Volume overload exacerbates gut and abdominal wall edema and may cause intra-abdominal fluid accumulation.</a:t>
            </a:r>
          </a:p>
          <a:p>
            <a:r>
              <a:rPr lang="en-US" sz="800" dirty="0"/>
              <a:t>- Minimize IVF, stop MIVF, avoid aggressive fluid resuscitation, </a:t>
            </a:r>
          </a:p>
          <a:p>
            <a:r>
              <a:rPr lang="en-US" sz="800" dirty="0"/>
              <a:t>- Aggressively diuresis if needed and able to tolerate</a:t>
            </a:r>
          </a:p>
          <a:p>
            <a:r>
              <a:rPr lang="en-US" sz="800" dirty="0"/>
              <a:t>- Goal is net even to negative fluid balance </a:t>
            </a:r>
          </a:p>
          <a:p>
            <a:r>
              <a:rPr lang="en-US" sz="800" dirty="0"/>
              <a:t>- RRT (Ultrafiltration) may be required</a:t>
            </a:r>
          </a:p>
          <a:p>
            <a:r>
              <a:rPr lang="en-US" sz="800" i="1" dirty="0"/>
              <a:t>See </a:t>
            </a:r>
            <a:r>
              <a:rPr lang="en-US" sz="800" b="1" i="1" dirty="0"/>
              <a:t>Achieving a Negative Fluid Balance </a:t>
            </a:r>
            <a:r>
              <a:rPr lang="en-US" sz="800" i="1" dirty="0" err="1">
                <a:hlinkClick r:id="rId6"/>
              </a:rPr>
              <a:t>OnePager</a:t>
            </a:r>
            <a:r>
              <a:rPr lang="en-US" sz="800" i="1" dirty="0"/>
              <a:t> for more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C7CDA4F9-E33B-4849-A7DF-0EFB609E146A}"/>
              </a:ext>
            </a:extLst>
          </p:cNvPr>
          <p:cNvSpPr txBox="1"/>
          <p:nvPr/>
        </p:nvSpPr>
        <p:spPr>
          <a:xfrm>
            <a:off x="6386611" y="5896306"/>
            <a:ext cx="269017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Surgical Decompression</a:t>
            </a:r>
          </a:p>
          <a:p>
            <a:r>
              <a:rPr lang="en-US" sz="800" dirty="0"/>
              <a:t>Severe cases </a:t>
            </a:r>
            <a:r>
              <a:rPr lang="en-US" sz="800" dirty="0">
                <a:hlinkClick r:id="rId7"/>
              </a:rPr>
              <a:t>require surgical decompression</a:t>
            </a:r>
            <a:endParaRPr lang="en-US" sz="800" dirty="0"/>
          </a:p>
          <a:p>
            <a:r>
              <a:rPr lang="en-US" sz="800" dirty="0"/>
              <a:t>- Full midline laparotomy from xiphoid to pubis is common</a:t>
            </a:r>
          </a:p>
          <a:p>
            <a:r>
              <a:rPr lang="en-US" sz="800" dirty="0"/>
              <a:t>- Earlier intervention </a:t>
            </a:r>
            <a:r>
              <a:rPr lang="en-US" sz="800" dirty="0">
                <a:hlinkClick r:id="rId8"/>
              </a:rPr>
              <a:t>shown to improve outcomes</a:t>
            </a:r>
            <a:endParaRPr lang="en-US" sz="800" dirty="0"/>
          </a:p>
          <a:p>
            <a:r>
              <a:rPr lang="en-US" sz="800" dirty="0"/>
              <a:t>- Even with an open abdomen, </a:t>
            </a:r>
            <a:r>
              <a:rPr lang="en-US" sz="800" dirty="0">
                <a:hlinkClick r:id="rId9"/>
              </a:rPr>
              <a:t>ACP can recur</a:t>
            </a:r>
            <a:r>
              <a:rPr lang="en-US" sz="800" dirty="0"/>
              <a:t>; watch for severe fluid loss &amp; use goal-directed fluid resuscitation &amp; monitor hemodynamics </a:t>
            </a:r>
            <a:r>
              <a:rPr lang="en-US" sz="800" dirty="0">
                <a:hlinkClick r:id="rId10"/>
              </a:rPr>
              <a:t>to maintain MAP &amp; APP</a:t>
            </a:r>
            <a:endParaRPr lang="en-US" sz="800" dirty="0"/>
          </a:p>
        </p:txBody>
      </p:sp>
      <p:sp>
        <p:nvSpPr>
          <p:cNvPr id="328" name="Rounded Rectangle 190">
            <a:extLst>
              <a:ext uri="{FF2B5EF4-FFF2-40B4-BE49-F238E27FC236}">
                <a16:creationId xmlns:a16="http://schemas.microsoft.com/office/drawing/2014/main" id="{B52948FF-2F47-7247-A641-EAC37B8BEF16}"/>
              </a:ext>
            </a:extLst>
          </p:cNvPr>
          <p:cNvSpPr/>
          <p:nvPr/>
        </p:nvSpPr>
        <p:spPr>
          <a:xfrm>
            <a:off x="6451188" y="2148970"/>
            <a:ext cx="2612407" cy="1069480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9" name="Rounded Rectangle 190">
            <a:extLst>
              <a:ext uri="{FF2B5EF4-FFF2-40B4-BE49-F238E27FC236}">
                <a16:creationId xmlns:a16="http://schemas.microsoft.com/office/drawing/2014/main" id="{D823E18D-D0BA-1644-ABC7-B69F0A17CD72}"/>
              </a:ext>
            </a:extLst>
          </p:cNvPr>
          <p:cNvSpPr/>
          <p:nvPr/>
        </p:nvSpPr>
        <p:spPr>
          <a:xfrm>
            <a:off x="6451188" y="3256003"/>
            <a:ext cx="2637220" cy="650192"/>
          </a:xfrm>
          <a:prstGeom prst="roundRect">
            <a:avLst>
              <a:gd name="adj" fmla="val 343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B8AB869C-27BD-4E4E-AC33-5B06CBA3A1E8}"/>
              </a:ext>
            </a:extLst>
          </p:cNvPr>
          <p:cNvSpPr txBox="1"/>
          <p:nvPr/>
        </p:nvSpPr>
        <p:spPr>
          <a:xfrm>
            <a:off x="6386611" y="2152074"/>
            <a:ext cx="269614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Evacuate Intraluminal Content</a:t>
            </a:r>
          </a:p>
          <a:p>
            <a:r>
              <a:rPr lang="en-US" sz="800" dirty="0"/>
              <a:t>Removal of content from the gut reduces IAP; Gastroparesis, ileus, and colonic-pseudo-obstruction are common causes, especially in patients who are post-op.</a:t>
            </a:r>
          </a:p>
          <a:p>
            <a:r>
              <a:rPr lang="en-US" sz="800" dirty="0"/>
              <a:t>- Place a </a:t>
            </a:r>
            <a:r>
              <a:rPr lang="en-US" sz="800" b="1" dirty="0"/>
              <a:t>gastric tube </a:t>
            </a:r>
            <a:r>
              <a:rPr lang="en-US" sz="800" dirty="0"/>
              <a:t>to decompress stomach</a:t>
            </a:r>
          </a:p>
          <a:p>
            <a:r>
              <a:rPr lang="en-US" sz="800" dirty="0"/>
              <a:t>- Stop enteral feeds if ongoing</a:t>
            </a:r>
          </a:p>
          <a:p>
            <a:r>
              <a:rPr lang="en-US" sz="800" dirty="0"/>
              <a:t>- Consider </a:t>
            </a:r>
            <a:r>
              <a:rPr lang="en-US" sz="800" b="1" dirty="0"/>
              <a:t>prokinetic agents </a:t>
            </a:r>
            <a:r>
              <a:rPr lang="en-US" sz="800" dirty="0"/>
              <a:t>(e.g. Metoclopramide), </a:t>
            </a:r>
            <a:r>
              <a:rPr lang="en-US" sz="800" b="1" dirty="0"/>
              <a:t>administration of enemas</a:t>
            </a:r>
            <a:r>
              <a:rPr lang="en-US" sz="800" dirty="0"/>
              <a:t>, and </a:t>
            </a:r>
            <a:r>
              <a:rPr lang="en-US" sz="800" b="1" dirty="0"/>
              <a:t>endoscopic decompression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FD7AE89F-A76A-7140-A2DC-35710D474D34}"/>
              </a:ext>
            </a:extLst>
          </p:cNvPr>
          <p:cNvSpPr txBox="1"/>
          <p:nvPr/>
        </p:nvSpPr>
        <p:spPr>
          <a:xfrm>
            <a:off x="-40809" y="371145"/>
            <a:ext cx="3701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</a:rPr>
              <a:t>Intra-Abdominal Pressure (IAP) </a:t>
            </a:r>
            <a:r>
              <a:rPr lang="en-US" sz="800" dirty="0"/>
              <a:t>is the pressure within the abdomen, reflecting the outward pressure of abdominal contents &amp; inward pressure of the abdominal wall </a:t>
            </a:r>
          </a:p>
          <a:p>
            <a:r>
              <a:rPr lang="en-US" sz="800" b="1" dirty="0"/>
              <a:t>Intra-Abdominal Hypertension (IAH) </a:t>
            </a:r>
            <a:r>
              <a:rPr lang="en-US" sz="800" dirty="0"/>
              <a:t>is IAP (&gt;12 mmHg) due to underlying pathology</a:t>
            </a:r>
          </a:p>
          <a:p>
            <a:r>
              <a:rPr lang="en-US" sz="800" b="1" dirty="0"/>
              <a:t>Abdominal Compartment Syndrome (ACS): </a:t>
            </a:r>
            <a:r>
              <a:rPr lang="en-US" sz="800" dirty="0"/>
              <a:t>is the physiologic consequence of an IAP &gt;20 mmHg causing </a:t>
            </a:r>
            <a:r>
              <a:rPr lang="en-US" sz="800" b="1" dirty="0"/>
              <a:t>organ dysfunction</a:t>
            </a:r>
            <a:r>
              <a:rPr lang="en-US" sz="800" dirty="0"/>
              <a:t>; it also compromises venous return to the heart (reduced CO) and impedes lung expansion. ACS can be divided into </a:t>
            </a:r>
            <a:r>
              <a:rPr lang="en-US" sz="800" b="1" dirty="0"/>
              <a:t>Primary</a:t>
            </a:r>
            <a:r>
              <a:rPr lang="en-US" sz="800" dirty="0"/>
              <a:t> (due to organ edema, </a:t>
            </a:r>
            <a:r>
              <a:rPr lang="en-US" sz="800" dirty="0">
                <a:hlinkClick r:id="rId11"/>
              </a:rPr>
              <a:t>pancreatitis</a:t>
            </a:r>
            <a:r>
              <a:rPr lang="en-US" sz="800" dirty="0"/>
              <a:t>, accumulation of intrabdominal or retroperitoneal fluid, </a:t>
            </a:r>
            <a:r>
              <a:rPr lang="en-US" sz="800" dirty="0" err="1"/>
              <a:t>etc</a:t>
            </a:r>
            <a:r>
              <a:rPr lang="en-US" sz="800" dirty="0"/>
              <a:t>), </a:t>
            </a:r>
            <a:r>
              <a:rPr lang="en-US" sz="800" b="1" dirty="0"/>
              <a:t>Secondary </a:t>
            </a:r>
            <a:r>
              <a:rPr lang="en-US" sz="800" dirty="0"/>
              <a:t>(due to sepsis, </a:t>
            </a:r>
            <a:r>
              <a:rPr lang="en-US" sz="800" dirty="0">
                <a:hlinkClick r:id="rId11"/>
              </a:rPr>
              <a:t>excessive fluid resuscitation</a:t>
            </a:r>
            <a:r>
              <a:rPr lang="en-US" sz="800" dirty="0"/>
              <a:t>, circumferential abdomen burns, </a:t>
            </a:r>
            <a:r>
              <a:rPr lang="en-US" sz="800" dirty="0" err="1"/>
              <a:t>etc</a:t>
            </a:r>
            <a:r>
              <a:rPr lang="en-US" sz="800" dirty="0"/>
              <a:t>), </a:t>
            </a:r>
            <a:r>
              <a:rPr lang="en-US" sz="800" b="1" dirty="0"/>
              <a:t>Chronic</a:t>
            </a:r>
            <a:r>
              <a:rPr lang="en-US" sz="800" dirty="0"/>
              <a:t> (due to long standing ascites, mass, </a:t>
            </a:r>
            <a:r>
              <a:rPr lang="en-US" sz="800" dirty="0" err="1"/>
              <a:t>Meig’s</a:t>
            </a:r>
            <a:r>
              <a:rPr lang="en-US" sz="800" dirty="0"/>
              <a:t> syndrome, peritoneal dialysis, </a:t>
            </a:r>
            <a:r>
              <a:rPr lang="en-US" sz="800" dirty="0" err="1"/>
              <a:t>etc</a:t>
            </a:r>
            <a:r>
              <a:rPr lang="en-US" sz="800" dirty="0"/>
              <a:t>), &amp; </a:t>
            </a:r>
            <a:r>
              <a:rPr lang="en-US" sz="800" b="1" dirty="0"/>
              <a:t>Recurrent </a:t>
            </a:r>
            <a:r>
              <a:rPr lang="en-US" sz="800" dirty="0"/>
              <a:t>(development of ACS after previous treatment)</a:t>
            </a:r>
          </a:p>
        </p:txBody>
      </p:sp>
      <p:sp>
        <p:nvSpPr>
          <p:cNvPr id="340" name="Rounded Rectangle 339">
            <a:extLst>
              <a:ext uri="{FF2B5EF4-FFF2-40B4-BE49-F238E27FC236}">
                <a16:creationId xmlns:a16="http://schemas.microsoft.com/office/drawing/2014/main" id="{FC624DEF-D191-B14D-91D0-C01F3E7AACFB}"/>
              </a:ext>
            </a:extLst>
          </p:cNvPr>
          <p:cNvSpPr/>
          <p:nvPr/>
        </p:nvSpPr>
        <p:spPr>
          <a:xfrm>
            <a:off x="3608968" y="358912"/>
            <a:ext cx="2791816" cy="1864202"/>
          </a:xfrm>
          <a:prstGeom prst="roundRect">
            <a:avLst>
              <a:gd name="adj" fmla="val 494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C40B44B1-97A3-384F-8315-666267F81E7A}"/>
                  </a:ext>
                </a:extLst>
              </p:cNvPr>
              <p:cNvSpPr/>
              <p:nvPr/>
            </p:nvSpPr>
            <p:spPr>
              <a:xfrm>
                <a:off x="3791312" y="469875"/>
                <a:ext cx="2179905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smtClean="0">
                          <a:latin typeface="Cambria Math" panose="02040503050406030204" pitchFamily="18" charset="0"/>
                        </a:rPr>
                        <m:t>𝑨𝑷𝑷</m:t>
                      </m:r>
                      <m:r>
                        <a:rPr lang="en-U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smtClean="0">
                          <a:latin typeface="Cambria Math" panose="02040503050406030204" pitchFamily="18" charset="0"/>
                        </a:rPr>
                        <m:t>𝑴𝑨𝑷</m:t>
                      </m:r>
                      <m:r>
                        <a:rPr lang="en-US" sz="15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5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𝑰𝑨𝑷</m:t>
                      </m:r>
                    </m:oMath>
                  </m:oMathPara>
                </a14:m>
                <a:endParaRPr lang="en-US" sz="15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C40B44B1-97A3-384F-8315-666267F81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312" y="469875"/>
                <a:ext cx="2179905" cy="323165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3" name="Rectangle 342">
            <a:extLst>
              <a:ext uri="{FF2B5EF4-FFF2-40B4-BE49-F238E27FC236}">
                <a16:creationId xmlns:a16="http://schemas.microsoft.com/office/drawing/2014/main" id="{4421F47B-079B-434E-B707-89DC3A3812A9}"/>
              </a:ext>
            </a:extLst>
          </p:cNvPr>
          <p:cNvSpPr/>
          <p:nvPr/>
        </p:nvSpPr>
        <p:spPr>
          <a:xfrm>
            <a:off x="3616203" y="322175"/>
            <a:ext cx="15183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ABDOMINAL PERFUSION: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4D1830A-404B-2140-A0E2-74ED2E76BE7A}"/>
              </a:ext>
            </a:extLst>
          </p:cNvPr>
          <p:cNvSpPr/>
          <p:nvPr/>
        </p:nvSpPr>
        <p:spPr>
          <a:xfrm>
            <a:off x="3811765" y="683792"/>
            <a:ext cx="860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1" dirty="0">
                <a:solidFill>
                  <a:prstClr val="black"/>
                </a:solidFill>
              </a:rPr>
              <a:t>Abdominal </a:t>
            </a:r>
          </a:p>
          <a:p>
            <a:pPr algn="ctr"/>
            <a:r>
              <a:rPr lang="en-US" sz="800" b="1" i="1" dirty="0">
                <a:solidFill>
                  <a:prstClr val="black"/>
                </a:solidFill>
              </a:rPr>
              <a:t>perfusion </a:t>
            </a:r>
          </a:p>
          <a:p>
            <a:pPr algn="ctr"/>
            <a:r>
              <a:rPr lang="en-US" sz="800" b="1" i="1" dirty="0">
                <a:solidFill>
                  <a:prstClr val="black"/>
                </a:solidFill>
              </a:rPr>
              <a:t>pressure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2D3820A-85FE-BC4B-9409-8A6940380B2B}"/>
              </a:ext>
            </a:extLst>
          </p:cNvPr>
          <p:cNvSpPr/>
          <p:nvPr/>
        </p:nvSpPr>
        <p:spPr>
          <a:xfrm>
            <a:off x="4524900" y="673025"/>
            <a:ext cx="68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1" dirty="0">
                <a:solidFill>
                  <a:prstClr val="black"/>
                </a:solidFill>
              </a:rPr>
              <a:t>Mean arterial pressure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7DE8D191-3D44-A044-8576-F56670649456}"/>
              </a:ext>
            </a:extLst>
          </p:cNvPr>
          <p:cNvSpPr/>
          <p:nvPr/>
        </p:nvSpPr>
        <p:spPr>
          <a:xfrm>
            <a:off x="5193350" y="667615"/>
            <a:ext cx="68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1" dirty="0">
                <a:solidFill>
                  <a:schemeClr val="accent6"/>
                </a:solidFill>
              </a:rPr>
              <a:t>Intra-abdominal pressure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234D8335-3CCD-7540-9F36-649D58E50B57}"/>
              </a:ext>
            </a:extLst>
          </p:cNvPr>
          <p:cNvSpPr txBox="1"/>
          <p:nvPr/>
        </p:nvSpPr>
        <p:spPr>
          <a:xfrm>
            <a:off x="3604747" y="1295177"/>
            <a:ext cx="829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Normal APP ≥ 60 mmHg</a:t>
            </a:r>
          </a:p>
          <a:p>
            <a:pPr algn="ctr"/>
            <a:r>
              <a:rPr lang="en-US" sz="800" dirty="0">
                <a:latin typeface="Corbel" panose="020B0503020204020204" pitchFamily="34" charset="0"/>
              </a:rPr>
              <a:t>LESS than 60 predicts need for surgical decompression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7E458594-36D5-D440-BC3E-A9F96DAE833C}"/>
              </a:ext>
            </a:extLst>
          </p:cNvPr>
          <p:cNvSpPr txBox="1"/>
          <p:nvPr/>
        </p:nvSpPr>
        <p:spPr>
          <a:xfrm>
            <a:off x="4393511" y="1295177"/>
            <a:ext cx="848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orbel" panose="020B0503020204020204" pitchFamily="34" charset="0"/>
              </a:rPr>
              <a:t>Maintaining a  MAP ≥ 65mmHg normally ensures adequate end-organ perfusion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908F316E-402E-1049-8B23-DC416F27EA4F}"/>
              </a:ext>
            </a:extLst>
          </p:cNvPr>
          <p:cNvSpPr txBox="1"/>
          <p:nvPr/>
        </p:nvSpPr>
        <p:spPr>
          <a:xfrm>
            <a:off x="5058561" y="1295177"/>
            <a:ext cx="13791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Normal = 0 – 5 mmHg</a:t>
            </a:r>
          </a:p>
          <a:p>
            <a:pPr algn="ct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ICU pts = 5 – 7 mmHg</a:t>
            </a:r>
          </a:p>
          <a:p>
            <a:pPr algn="ctr"/>
            <a:r>
              <a:rPr lang="en-US" sz="800" b="1" dirty="0">
                <a:solidFill>
                  <a:srgbClr val="C00000"/>
                </a:solidFill>
                <a:latin typeface="Corbel" panose="020B0503020204020204" pitchFamily="34" charset="0"/>
              </a:rPr>
              <a:t>IAH ≥ 12 mmHg</a:t>
            </a:r>
            <a:r>
              <a:rPr lang="en-US" sz="800" b="1" i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700" b="1" dirty="0">
                <a:solidFill>
                  <a:srgbClr val="C00000"/>
                </a:solidFill>
                <a:latin typeface="Corbel" panose="020B0503020204020204" pitchFamily="34" charset="0"/>
              </a:rPr>
              <a:t>Grade I: IAP 12-15 mmHg</a:t>
            </a:r>
          </a:p>
          <a:p>
            <a:pPr algn="ctr"/>
            <a:r>
              <a:rPr lang="en-US" sz="700" b="1" dirty="0">
                <a:solidFill>
                  <a:srgbClr val="C00000"/>
                </a:solidFill>
                <a:latin typeface="Corbel" panose="020B0503020204020204" pitchFamily="34" charset="0"/>
              </a:rPr>
              <a:t>Grade II: IAP 16-20 mmHg</a:t>
            </a:r>
          </a:p>
          <a:p>
            <a:pPr algn="ctr"/>
            <a:r>
              <a:rPr lang="en-US" sz="700" b="1" dirty="0">
                <a:solidFill>
                  <a:srgbClr val="C00000"/>
                </a:solidFill>
                <a:latin typeface="Corbel" panose="020B0503020204020204" pitchFamily="34" charset="0"/>
              </a:rPr>
              <a:t>Grade III: IAP 21-25 mmHg Grade IV: IAP &gt;25 mmHg</a:t>
            </a:r>
          </a:p>
        </p:txBody>
      </p:sp>
      <p:cxnSp>
        <p:nvCxnSpPr>
          <p:cNvPr id="349" name="Elbow Connector 348">
            <a:extLst>
              <a:ext uri="{FF2B5EF4-FFF2-40B4-BE49-F238E27FC236}">
                <a16:creationId xmlns:a16="http://schemas.microsoft.com/office/drawing/2014/main" id="{738BDE0C-00D4-414B-871B-2C5F9559C3CD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19119" y="1118397"/>
            <a:ext cx="217491" cy="1752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Rounded Rectangle 190">
            <a:extLst>
              <a:ext uri="{FF2B5EF4-FFF2-40B4-BE49-F238E27FC236}">
                <a16:creationId xmlns:a16="http://schemas.microsoft.com/office/drawing/2014/main" id="{5251B138-9381-8F4E-A954-BB379CB0B6F4}"/>
              </a:ext>
            </a:extLst>
          </p:cNvPr>
          <p:cNvSpPr/>
          <p:nvPr/>
        </p:nvSpPr>
        <p:spPr>
          <a:xfrm>
            <a:off x="2152157" y="2533310"/>
            <a:ext cx="4028151" cy="1446010"/>
          </a:xfrm>
          <a:prstGeom prst="roundRect">
            <a:avLst>
              <a:gd name="adj" fmla="val 3439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3BA8C9B0-A5CE-2843-8E83-788F8B87273B}"/>
              </a:ext>
            </a:extLst>
          </p:cNvPr>
          <p:cNvGrpSpPr/>
          <p:nvPr/>
        </p:nvGrpSpPr>
        <p:grpSpPr>
          <a:xfrm>
            <a:off x="2156115" y="2330376"/>
            <a:ext cx="4008589" cy="253916"/>
            <a:chOff x="3288445" y="336992"/>
            <a:chExt cx="2745508" cy="253916"/>
          </a:xfrm>
        </p:grpSpPr>
        <p:sp>
          <p:nvSpPr>
            <p:cNvPr id="364" name="Rounded Rectangle 302">
              <a:extLst>
                <a:ext uri="{FF2B5EF4-FFF2-40B4-BE49-F238E27FC236}">
                  <a16:creationId xmlns:a16="http://schemas.microsoft.com/office/drawing/2014/main" id="{BA50F99D-01EC-8740-9603-16FBA021545B}"/>
                </a:ext>
              </a:extLst>
            </p:cNvPr>
            <p:cNvSpPr/>
            <p:nvPr/>
          </p:nvSpPr>
          <p:spPr>
            <a:xfrm>
              <a:off x="3288446" y="347566"/>
              <a:ext cx="2745507" cy="197733"/>
            </a:xfrm>
            <a:prstGeom prst="roundRect">
              <a:avLst>
                <a:gd name="adj" fmla="val 343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130CD0B9-F79C-CB47-8FA2-DA3F740BA948}"/>
                </a:ext>
              </a:extLst>
            </p:cNvPr>
            <p:cNvSpPr/>
            <p:nvPr/>
          </p:nvSpPr>
          <p:spPr>
            <a:xfrm>
              <a:off x="3288445" y="336992"/>
              <a:ext cx="272714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latin typeface="Corbel" panose="020B0503020204020204" pitchFamily="34" charset="0"/>
                </a:rPr>
                <a:t>MEASURING BLADDER PRESSURE AS A SURROGATE FOR </a:t>
              </a:r>
              <a:r>
                <a:rPr lang="en-US" sz="1050" b="1" dirty="0">
                  <a:solidFill>
                    <a:schemeClr val="accent6"/>
                  </a:solidFill>
                  <a:latin typeface="Corbel" panose="020B0503020204020204" pitchFamily="34" charset="0"/>
                </a:rPr>
                <a:t>IAP</a:t>
              </a:r>
              <a:r>
                <a:rPr lang="en-US" sz="1050" b="1" dirty="0">
                  <a:latin typeface="Corbel" panose="020B0503020204020204" pitchFamily="34" charset="0"/>
                </a:rPr>
                <a:t> </a:t>
              </a:r>
            </a:p>
          </p:txBody>
        </p:sp>
      </p:grpSp>
      <p:sp>
        <p:nvSpPr>
          <p:cNvPr id="366" name="Rectangle 365">
            <a:extLst>
              <a:ext uri="{FF2B5EF4-FFF2-40B4-BE49-F238E27FC236}">
                <a16:creationId xmlns:a16="http://schemas.microsoft.com/office/drawing/2014/main" id="{E0E03522-1551-4D4D-8BCB-C57D12286843}"/>
              </a:ext>
            </a:extLst>
          </p:cNvPr>
          <p:cNvSpPr/>
          <p:nvPr/>
        </p:nvSpPr>
        <p:spPr>
          <a:xfrm rot="16200000">
            <a:off x="-868840" y="3725760"/>
            <a:ext cx="18614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CC BY-SA 3.0 </a:t>
            </a:r>
            <a:r>
              <a:rPr lang="en-US" sz="800" dirty="0"/>
              <a:t>  </a:t>
            </a:r>
            <a:r>
              <a:rPr lang="en-US" sz="800" dirty="0">
                <a:latin typeface="+mj-lt"/>
              </a:rPr>
              <a:t>v1.0 (2021-02-07)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D3E7101E-85CD-7745-A54E-4AAC7D6318D6}"/>
              </a:ext>
            </a:extLst>
          </p:cNvPr>
          <p:cNvSpPr/>
          <p:nvPr/>
        </p:nvSpPr>
        <p:spPr>
          <a:xfrm>
            <a:off x="6954079" y="-55712"/>
            <a:ext cx="1121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>
                <a:solidFill>
                  <a:srgbClr val="0000FF"/>
                </a:solidFill>
                <a:latin typeface="Bahnschrift SemiLight Condensed" panose="020B0502040204020203" pitchFamily="34" charset="0"/>
                <a:cs typeface="Futura Condensed Medium" panose="020B0602020204020303" pitchFamily="34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onepagericu.com</a:t>
            </a:r>
            <a:endParaRPr lang="en-US" sz="1000" dirty="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  <a:p>
            <a:pPr algn="r"/>
            <a:r>
              <a:rPr lang="en-US" sz="1000" dirty="0">
                <a:solidFill>
                  <a:srgbClr val="0000FF"/>
                </a:solidFill>
                <a:latin typeface="Bahnschrift SemiLight Condensed" panose="020B0502040204020203" pitchFamily="34" charset="0"/>
                <a:cs typeface="Futura Condensed Medium" panose="020B0602020204020303" pitchFamily="34" charset="-79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@MRamzyDO</a:t>
            </a:r>
            <a:endParaRPr lang="en-US" sz="1000" dirty="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  <a:p>
            <a:pPr algn="r"/>
            <a:r>
              <a:rPr lang="en-US" sz="1000" dirty="0">
                <a:solidFill>
                  <a:srgbClr val="0000FF"/>
                </a:solidFill>
                <a:latin typeface="Bahnschrift SemiLight Condensed" panose="020B0502040204020203" pitchFamily="34" charset="0"/>
                <a:cs typeface="Futura Condensed Medium" panose="020B0602020204020303" pitchFamily="34" charset="-79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@Nickmmark</a:t>
            </a:r>
            <a:endParaRPr lang="en-US" sz="1000" dirty="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  <a:p>
            <a:pPr algn="r"/>
            <a:endParaRPr lang="en-US" sz="1000" dirty="0">
              <a:solidFill>
                <a:srgbClr val="0000FF"/>
              </a:solidFill>
              <a:latin typeface="Bahnschrift SemiLight Condensed" panose="020B0502040204020203" pitchFamily="34" charset="0"/>
              <a:cs typeface="Futura Condensed Medium" panose="020B0602020204020303" pitchFamily="34" charset="-79"/>
            </a:endParaRPr>
          </a:p>
        </p:txBody>
      </p:sp>
      <p:pic>
        <p:nvPicPr>
          <p:cNvPr id="368" name="Picture 367">
            <a:extLst>
              <a:ext uri="{FF2B5EF4-FFF2-40B4-BE49-F238E27FC236}">
                <a16:creationId xmlns:a16="http://schemas.microsoft.com/office/drawing/2014/main" id="{E0B518AE-B74E-8C4C-909B-CDD481FA2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002" y="312815"/>
            <a:ext cx="126795" cy="126795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481D0FF0-AA7A-4522-A379-C409ECF42FB3}"/>
              </a:ext>
            </a:extLst>
          </p:cNvPr>
          <p:cNvSpPr txBox="1"/>
          <p:nvPr/>
        </p:nvSpPr>
        <p:spPr>
          <a:xfrm>
            <a:off x="2129305" y="2519592"/>
            <a:ext cx="4110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1.</a:t>
            </a:r>
            <a:r>
              <a:rPr lang="en-US" sz="800" dirty="0"/>
              <a:t> Place the patient in a supine position</a:t>
            </a:r>
          </a:p>
          <a:p>
            <a:r>
              <a:rPr lang="en-US" sz="900" b="1" dirty="0"/>
              <a:t>2.</a:t>
            </a:r>
            <a:r>
              <a:rPr lang="en-US" sz="800" dirty="0"/>
              <a:t> Ensure correct  placement (e.g. POCUS) and function of Foley urinary catheter (e.g. flushes)</a:t>
            </a:r>
          </a:p>
          <a:p>
            <a:r>
              <a:rPr lang="en-US" sz="900" b="1" dirty="0"/>
              <a:t>3.</a:t>
            </a:r>
            <a:r>
              <a:rPr lang="en-US" sz="800" dirty="0"/>
              <a:t> Connect a transducer, flush syringe, and pressure bag to the Foley side port</a:t>
            </a:r>
          </a:p>
          <a:p>
            <a:r>
              <a:rPr lang="en-US" sz="900" b="1" dirty="0"/>
              <a:t>4.</a:t>
            </a:r>
            <a:r>
              <a:rPr lang="en-US" sz="800" dirty="0"/>
              <a:t> Zero the transducer at the level with the mid-axillary line </a:t>
            </a:r>
          </a:p>
          <a:p>
            <a:r>
              <a:rPr lang="en-US" sz="900" b="1" dirty="0"/>
              <a:t>5.</a:t>
            </a:r>
            <a:r>
              <a:rPr lang="en-US" sz="800" dirty="0"/>
              <a:t> Clamp catheter distal to the port with a padded hemostat </a:t>
            </a:r>
          </a:p>
          <a:p>
            <a:r>
              <a:rPr lang="en-US" sz="900" b="1" dirty="0"/>
              <a:t>6.</a:t>
            </a:r>
            <a:r>
              <a:rPr lang="en-US" sz="800" dirty="0"/>
              <a:t> Turn the stopcock off to the patient allowing syringe to fill with IV fluid from pressure bag</a:t>
            </a:r>
          </a:p>
          <a:p>
            <a:r>
              <a:rPr lang="en-US" sz="900" b="1" dirty="0"/>
              <a:t>7.</a:t>
            </a:r>
            <a:r>
              <a:rPr lang="en-US" sz="800" dirty="0"/>
              <a:t> Turn the stopcock back on to patient and inject the filled syringe into bladder</a:t>
            </a:r>
          </a:p>
          <a:p>
            <a:r>
              <a:rPr lang="en-US" sz="900" b="1" dirty="0"/>
              <a:t>8.</a:t>
            </a:r>
            <a:r>
              <a:rPr lang="en-US" sz="800" dirty="0"/>
              <a:t> Release hemostat clamp on foley to allow flushing of air from the urinary catheter</a:t>
            </a:r>
          </a:p>
          <a:p>
            <a:r>
              <a:rPr lang="en-US" sz="900" b="1" dirty="0"/>
              <a:t>9.</a:t>
            </a:r>
            <a:r>
              <a:rPr lang="en-US" sz="800" dirty="0"/>
              <a:t> Wait up to 1 minute to allow bladder detrusor muscle relaxation to occur</a:t>
            </a:r>
          </a:p>
          <a:p>
            <a:r>
              <a:rPr lang="en-US" sz="900" b="1" dirty="0"/>
              <a:t>10.</a:t>
            </a:r>
            <a:r>
              <a:rPr lang="en-US" sz="800" dirty="0"/>
              <a:t> Measure IAP in end-expiratory phase either continuously or every 4 – 6 hours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8FBFF7E-4C48-42E3-80EE-2C3B679EAD9E}"/>
              </a:ext>
            </a:extLst>
          </p:cNvPr>
          <p:cNvSpPr/>
          <p:nvPr/>
        </p:nvSpPr>
        <p:spPr>
          <a:xfrm>
            <a:off x="723924" y="1661254"/>
            <a:ext cx="291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Indirect measurements of IAP include measuring IVC, intragastric or intrauterine pressure. 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Intra-vesicular pressure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is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  <a:hlinkClick r:id="rId16"/>
              </a:rPr>
              <a:t>the most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  <a:hlinkClick r:id="rId16"/>
              </a:rPr>
              <a:t>straightforward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&amp; minimally invasive method though it does slightly 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  <a:hlinkClick r:id="rId17"/>
              </a:rPr>
              <a:t>overestimate true intra-abdominal pressure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.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4870259-DBD7-4CC1-91DD-F0D02B4B192C}"/>
              </a:ext>
            </a:extLst>
          </p:cNvPr>
          <p:cNvGrpSpPr/>
          <p:nvPr/>
        </p:nvGrpSpPr>
        <p:grpSpPr>
          <a:xfrm>
            <a:off x="6455631" y="538858"/>
            <a:ext cx="2612406" cy="253916"/>
            <a:chOff x="2986955" y="336992"/>
            <a:chExt cx="3022253" cy="253916"/>
          </a:xfrm>
        </p:grpSpPr>
        <p:sp>
          <p:nvSpPr>
            <p:cNvPr id="192" name="Rounded Rectangle 302">
              <a:extLst>
                <a:ext uri="{FF2B5EF4-FFF2-40B4-BE49-F238E27FC236}">
                  <a16:creationId xmlns:a16="http://schemas.microsoft.com/office/drawing/2014/main" id="{8BD8AAB1-CC21-4D2F-BCEC-B8C1686B47B8}"/>
                </a:ext>
              </a:extLst>
            </p:cNvPr>
            <p:cNvSpPr/>
            <p:nvPr/>
          </p:nvSpPr>
          <p:spPr>
            <a:xfrm>
              <a:off x="2986955" y="347640"/>
              <a:ext cx="3022253" cy="199712"/>
            </a:xfrm>
            <a:prstGeom prst="roundRect">
              <a:avLst>
                <a:gd name="adj" fmla="val 343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1BC71F5E-1CE7-4DB2-94A7-8940C2B9B71D}"/>
                </a:ext>
              </a:extLst>
            </p:cNvPr>
            <p:cNvSpPr/>
            <p:nvPr/>
          </p:nvSpPr>
          <p:spPr>
            <a:xfrm>
              <a:off x="3288445" y="336992"/>
              <a:ext cx="234818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latin typeface="Corbel" panose="020B0503020204020204" pitchFamily="34" charset="0"/>
                </a:rPr>
                <a:t>DIAGNOSIS</a:t>
              </a: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DFAA1053-BB85-4408-A865-5C66E9851B9F}"/>
              </a:ext>
            </a:extLst>
          </p:cNvPr>
          <p:cNvSpPr txBox="1"/>
          <p:nvPr/>
        </p:nvSpPr>
        <p:spPr>
          <a:xfrm>
            <a:off x="6386611" y="692598"/>
            <a:ext cx="2757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- May present with </a:t>
            </a:r>
            <a:r>
              <a:rPr lang="en-US" sz="800" b="1" dirty="0"/>
              <a:t>low cardiac output</a:t>
            </a:r>
            <a:r>
              <a:rPr lang="en-US" sz="800" dirty="0"/>
              <a:t>, </a:t>
            </a:r>
            <a:r>
              <a:rPr lang="en-US" sz="800" b="1" dirty="0"/>
              <a:t>oliguria</a:t>
            </a:r>
            <a:r>
              <a:rPr lang="en-US" sz="800" dirty="0"/>
              <a:t>, &amp; </a:t>
            </a:r>
            <a:r>
              <a:rPr lang="en-US" sz="800" b="1" dirty="0"/>
              <a:t>acidosis </a:t>
            </a:r>
          </a:p>
          <a:p>
            <a:r>
              <a:rPr lang="en-US" sz="800" dirty="0"/>
              <a:t>- ACS is often </a:t>
            </a:r>
            <a:r>
              <a:rPr lang="en-US" sz="800" dirty="0">
                <a:hlinkClick r:id="rId18"/>
              </a:rPr>
              <a:t>overlooked</a:t>
            </a:r>
            <a:r>
              <a:rPr lang="en-US" sz="800" dirty="0"/>
              <a:t>. Diagnosis requires a high index of suspicion in patients who are at risk due to underlying disease (bowel ischemia) or who require extensive fluid resuscitation (e.g. severe pancreatitis, sepsis, major burns, </a:t>
            </a:r>
            <a:r>
              <a:rPr lang="en-US" sz="800" dirty="0" err="1"/>
              <a:t>etc</a:t>
            </a:r>
            <a:r>
              <a:rPr lang="en-US" sz="800" dirty="0"/>
              <a:t>)</a:t>
            </a:r>
          </a:p>
          <a:p>
            <a:r>
              <a:rPr lang="en-US" sz="800" dirty="0"/>
              <a:t>- Unfortunately, physical exam is </a:t>
            </a:r>
            <a:r>
              <a:rPr lang="en-US" sz="800" b="1" dirty="0">
                <a:hlinkClick r:id="rId16"/>
              </a:rPr>
              <a:t>insensitive</a:t>
            </a:r>
            <a:r>
              <a:rPr lang="en-US" sz="800" b="1" dirty="0"/>
              <a:t> </a:t>
            </a:r>
            <a:r>
              <a:rPr lang="en-US" sz="800" dirty="0"/>
              <a:t>for ACS</a:t>
            </a:r>
          </a:p>
          <a:p>
            <a:r>
              <a:rPr lang="en-US" sz="800" dirty="0"/>
              <a:t>- Imaging is poorly sensitive for ACS, though it may disclose the </a:t>
            </a:r>
            <a:r>
              <a:rPr lang="en-US" sz="800" b="1" dirty="0"/>
              <a:t>underlying cause </a:t>
            </a:r>
            <a:r>
              <a:rPr lang="en-US" sz="800" dirty="0"/>
              <a:t>(edema, ascites) or </a:t>
            </a:r>
            <a:r>
              <a:rPr lang="en-US" sz="800" b="1" dirty="0"/>
              <a:t>consequences</a:t>
            </a:r>
            <a:r>
              <a:rPr lang="en-US" sz="800" dirty="0"/>
              <a:t> of ACS (elevated diaphragm, flattened IVC, bowel enhancement)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ADA161E-ED66-BE4E-8C7C-B8E04912FB30}"/>
              </a:ext>
            </a:extLst>
          </p:cNvPr>
          <p:cNvSpPr txBox="1"/>
          <p:nvPr/>
        </p:nvSpPr>
        <p:spPr>
          <a:xfrm>
            <a:off x="6386611" y="3213844"/>
            <a:ext cx="285352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     Evacuate Intrabdominal Space-Occupying Lesions</a:t>
            </a:r>
          </a:p>
          <a:p>
            <a:r>
              <a:rPr lang="en-US" sz="800" dirty="0"/>
              <a:t>Removal of intra-abdominal fluid can also reduce </a:t>
            </a:r>
            <a:r>
              <a:rPr lang="en-US" sz="800" b="1" dirty="0">
                <a:solidFill>
                  <a:schemeClr val="accent6"/>
                </a:solidFill>
              </a:rPr>
              <a:t>IAP</a:t>
            </a:r>
          </a:p>
          <a:p>
            <a:r>
              <a:rPr lang="en-US" sz="800" dirty="0"/>
              <a:t>- Look for contributing ascites, blood and abscesses</a:t>
            </a:r>
          </a:p>
          <a:p>
            <a:r>
              <a:rPr lang="en-US" sz="800" dirty="0"/>
              <a:t>- Consider ultrasound-guided bedside drainage</a:t>
            </a:r>
          </a:p>
          <a:p>
            <a:r>
              <a:rPr lang="en-US" sz="800" dirty="0"/>
              <a:t>- Large, complex, or loculated may require IR/surgical drainage</a:t>
            </a:r>
          </a:p>
        </p:txBody>
      </p:sp>
      <p:cxnSp>
        <p:nvCxnSpPr>
          <p:cNvPr id="197" name="Elbow Connector 196">
            <a:extLst>
              <a:ext uri="{FF2B5EF4-FFF2-40B4-BE49-F238E27FC236}">
                <a16:creationId xmlns:a16="http://schemas.microsoft.com/office/drawing/2014/main" id="{5E8E91FC-F139-0547-8164-FA0125E66A8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31198" y="1120708"/>
            <a:ext cx="217491" cy="1752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05FB34-9E38-C84F-89A9-F3991A010AE0}"/>
              </a:ext>
            </a:extLst>
          </p:cNvPr>
          <p:cNvGrpSpPr/>
          <p:nvPr/>
        </p:nvGrpSpPr>
        <p:grpSpPr>
          <a:xfrm>
            <a:off x="6444317" y="1953495"/>
            <a:ext cx="2612407" cy="253916"/>
            <a:chOff x="3288447" y="324915"/>
            <a:chExt cx="2689445" cy="253916"/>
          </a:xfrm>
        </p:grpSpPr>
        <p:sp>
          <p:nvSpPr>
            <p:cNvPr id="315" name="Rounded Rectangle 302">
              <a:extLst>
                <a:ext uri="{FF2B5EF4-FFF2-40B4-BE49-F238E27FC236}">
                  <a16:creationId xmlns:a16="http://schemas.microsoft.com/office/drawing/2014/main" id="{96EB0319-B357-E947-BE89-72B95268F5E0}"/>
                </a:ext>
              </a:extLst>
            </p:cNvPr>
            <p:cNvSpPr/>
            <p:nvPr/>
          </p:nvSpPr>
          <p:spPr>
            <a:xfrm>
              <a:off x="3288447" y="347566"/>
              <a:ext cx="2689445" cy="229991"/>
            </a:xfrm>
            <a:prstGeom prst="roundRect">
              <a:avLst>
                <a:gd name="adj" fmla="val 343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D2509672-A240-C74B-80A8-57E2D16A4D1D}"/>
                </a:ext>
              </a:extLst>
            </p:cNvPr>
            <p:cNvSpPr/>
            <p:nvPr/>
          </p:nvSpPr>
          <p:spPr>
            <a:xfrm>
              <a:off x="3948953" y="324915"/>
              <a:ext cx="135700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latin typeface="Corbel" panose="020B0503020204020204" pitchFamily="34" charset="0"/>
                </a:rPr>
                <a:t>MANAGEMENT</a:t>
              </a:r>
            </a:p>
          </p:txBody>
        </p:sp>
      </p:grpSp>
      <p:sp>
        <p:nvSpPr>
          <p:cNvPr id="199" name="Rectangle 198">
            <a:extLst>
              <a:ext uri="{FF2B5EF4-FFF2-40B4-BE49-F238E27FC236}">
                <a16:creationId xmlns:a16="http://schemas.microsoft.com/office/drawing/2014/main" id="{52862A0A-6CAF-E145-AB77-3D818A80F151}"/>
              </a:ext>
            </a:extLst>
          </p:cNvPr>
          <p:cNvSpPr/>
          <p:nvPr/>
        </p:nvSpPr>
        <p:spPr>
          <a:xfrm>
            <a:off x="8195589" y="1932355"/>
            <a:ext cx="932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i="1" dirty="0">
                <a:solidFill>
                  <a:prstClr val="black"/>
                </a:solidFill>
                <a:latin typeface="Corbel" panose="020B0503020204020204" pitchFamily="34" charset="0"/>
              </a:rPr>
              <a:t>See </a:t>
            </a:r>
            <a:r>
              <a:rPr lang="en-US" sz="700" i="1" dirty="0">
                <a:solidFill>
                  <a:prstClr val="black"/>
                </a:solidFill>
                <a:latin typeface="Corbel" panose="020B0503020204020204" pitchFamily="34" charset="0"/>
                <a:hlinkClick r:id="rId19"/>
              </a:rPr>
              <a:t>WSACS </a:t>
            </a:r>
            <a:r>
              <a:rPr lang="en-US" sz="700" i="1" dirty="0">
                <a:solidFill>
                  <a:prstClr val="black"/>
                </a:solidFill>
                <a:latin typeface="Corbel" panose="020B0503020204020204" pitchFamily="34" charset="0"/>
              </a:rPr>
              <a:t>guidelines for more</a:t>
            </a:r>
            <a:endParaRPr lang="en-US" sz="700" b="1" i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068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E600FF8-B922-4B61-810A-9D44E7EFE450}">
  <we:reference id="wa104380907" version="1.0.0.0" store="en-US" storeType="OMEX"/>
  <we:alternateReferences>
    <we:reference id="WA104380907" version="1.0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BBBCFC9-6052-4B1E-8433-F280FCDBC03C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15569</TotalTime>
  <Words>915</Words>
  <Application>Microsoft Macintosh PowerPoint</Application>
  <PresentationFormat>On-screen Show (4:3)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Bahnschrift SemiLight Condensed</vt:lpstr>
      <vt:lpstr>Calibri</vt:lpstr>
      <vt:lpstr>Calibri Light</vt:lpstr>
      <vt:lpstr>Cambria Math</vt:lpstr>
      <vt:lpstr>Corbel</vt:lpstr>
      <vt:lpstr>DIN Condensed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Ramzy</dc:creator>
  <cp:lastModifiedBy>Nick Mark</cp:lastModifiedBy>
  <cp:revision>90</cp:revision>
  <cp:lastPrinted>2021-02-07T18:35:57Z</cp:lastPrinted>
  <dcterms:created xsi:type="dcterms:W3CDTF">2020-11-29T03:01:34Z</dcterms:created>
  <dcterms:modified xsi:type="dcterms:W3CDTF">2021-02-07T20:35:46Z</dcterms:modified>
</cp:coreProperties>
</file>