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74087"/>
  </p:normalViewPr>
  <p:slideViewPr>
    <p:cSldViewPr snapToGrid="0" snapToObjects="1">
      <p:cViewPr>
        <p:scale>
          <a:sx n="158" d="100"/>
          <a:sy n="158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07D2-4FF4-A240-AA03-7A22C10C8C40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81F28-686E-F345-B1F3-FACF3B79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1.1 (corrected error on AVAPS description)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7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D74-EFF0-F648-B53E-7489236D28D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C9E4-1074-544A-AC92-8065B286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136955/" TargetMode="External"/><Relationship Id="rId13" Type="http://schemas.openxmlformats.org/officeDocument/2006/relationships/hyperlink" Target="https://creativecommons.org/licenses/by-sa/3.0/" TargetMode="External"/><Relationship Id="rId18" Type="http://schemas.openxmlformats.org/officeDocument/2006/relationships/hyperlink" Target="https://jamanetwork.com/journals/jama/fullarticle/2522693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19050635/" TargetMode="External"/><Relationship Id="rId12" Type="http://schemas.openxmlformats.org/officeDocument/2006/relationships/hyperlink" Target="https://pubmed.ncbi.nlm.nih.gov/11810114/" TargetMode="External"/><Relationship Id="rId17" Type="http://schemas.openxmlformats.org/officeDocument/2006/relationships/hyperlink" Target="https://ccforum.biomedcentral.com/articles/10.1186/s13054-020-03216-7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cbi.nlm.nih.gov/pmc/articles/PMC5219799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orax.bmj.com/content/57/3/192" TargetMode="External"/><Relationship Id="rId11" Type="http://schemas.openxmlformats.org/officeDocument/2006/relationships/hyperlink" Target="https://breathe.ersjournals.com/content/10/3/230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8887592/" TargetMode="External"/><Relationship Id="rId10" Type="http://schemas.openxmlformats.org/officeDocument/2006/relationships/hyperlink" Target="http://rc.rcjournal.com/content/64/6/712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://rc.rcjournal.com/content/63/2/227#ref-13" TargetMode="External"/><Relationship Id="rId14" Type="http://schemas.openxmlformats.org/officeDocument/2006/relationships/hyperlink" Target="https://pubmed.ncbi.nlm.nih.gov/81437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ounded Rectangle 330">
            <a:extLst>
              <a:ext uri="{FF2B5EF4-FFF2-40B4-BE49-F238E27FC236}">
                <a16:creationId xmlns:a16="http://schemas.microsoft.com/office/drawing/2014/main" id="{54AA29E5-2376-A841-9344-5224EFFECB09}"/>
              </a:ext>
            </a:extLst>
          </p:cNvPr>
          <p:cNvSpPr/>
          <p:nvPr/>
        </p:nvSpPr>
        <p:spPr>
          <a:xfrm>
            <a:off x="1718125" y="1736612"/>
            <a:ext cx="735124" cy="262596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E89ABDD7-75BB-9144-8359-1495FB1E348D}"/>
              </a:ext>
            </a:extLst>
          </p:cNvPr>
          <p:cNvSpPr/>
          <p:nvPr/>
        </p:nvSpPr>
        <p:spPr>
          <a:xfrm>
            <a:off x="184046" y="1656700"/>
            <a:ext cx="1305722" cy="43420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946120" y="29105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5167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150" dirty="0">
                <a:latin typeface="Corbel" panose="020B0503020204020204" pitchFamily="34" charset="0"/>
              </a:rPr>
              <a:t>non-invasive positive pressure ventilation</a:t>
            </a:r>
            <a:endParaRPr lang="en-US" sz="2400" cap="small" spc="-15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227321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42672" y="254814"/>
            <a:ext cx="15424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PURPOSE &amp; DEFINITIONS: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088EFA4-AA3E-244F-80CB-193B7E8D8299}"/>
              </a:ext>
            </a:extLst>
          </p:cNvPr>
          <p:cNvGrpSpPr/>
          <p:nvPr/>
        </p:nvGrpSpPr>
        <p:grpSpPr>
          <a:xfrm>
            <a:off x="6255792" y="2019173"/>
            <a:ext cx="1087244" cy="1267413"/>
            <a:chOff x="3730318" y="2300013"/>
            <a:chExt cx="1087244" cy="1267413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3D9B8FF-028D-F649-B2D3-9935897754C1}"/>
                </a:ext>
              </a:extLst>
            </p:cNvPr>
            <p:cNvSpPr/>
            <p:nvPr/>
          </p:nvSpPr>
          <p:spPr>
            <a:xfrm>
              <a:off x="3730318" y="3076153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FDCFAF"/>
                </a:gs>
                <a:gs pos="100000">
                  <a:srgbClr val="FADBA9">
                    <a:lumMod val="65000"/>
                    <a:lumOff val="35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06377E1-79C9-6A46-AB81-48DD02423D3D}"/>
                </a:ext>
              </a:extLst>
            </p:cNvPr>
            <p:cNvSpPr/>
            <p:nvPr/>
          </p:nvSpPr>
          <p:spPr>
            <a:xfrm>
              <a:off x="3994600" y="2300013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solidFill>
              <a:srgbClr val="FDC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EDDBBE3-E116-E047-9F49-DDFE9C47A38D}"/>
                </a:ext>
              </a:extLst>
            </p:cNvPr>
            <p:cNvSpPr/>
            <p:nvPr/>
          </p:nvSpPr>
          <p:spPr>
            <a:xfrm rot="11585465">
              <a:off x="4594285" y="2718590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93A0BA5-7723-5F49-B34E-4DB5EB282083}"/>
                </a:ext>
              </a:extLst>
            </p:cNvPr>
            <p:cNvSpPr/>
            <p:nvPr/>
          </p:nvSpPr>
          <p:spPr>
            <a:xfrm rot="10014535" flipH="1">
              <a:off x="3956065" y="2726463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8E1F4-024B-B84F-9974-157E748452B0}"/>
              </a:ext>
            </a:extLst>
          </p:cNvPr>
          <p:cNvGrpSpPr/>
          <p:nvPr/>
        </p:nvGrpSpPr>
        <p:grpSpPr>
          <a:xfrm>
            <a:off x="2411978" y="2049394"/>
            <a:ext cx="1087244" cy="1267413"/>
            <a:chOff x="1158177" y="5603656"/>
            <a:chExt cx="1087244" cy="1267413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32621B5-7541-7C4E-A7E1-A4BCB172F529}"/>
                </a:ext>
              </a:extLst>
            </p:cNvPr>
            <p:cNvSpPr/>
            <p:nvPr/>
          </p:nvSpPr>
          <p:spPr>
            <a:xfrm>
              <a:off x="1158177" y="6379796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CC946B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C271FC5-D225-6E49-B962-0E7AA7D5F9D6}"/>
                </a:ext>
              </a:extLst>
            </p:cNvPr>
            <p:cNvSpPr/>
            <p:nvPr/>
          </p:nvSpPr>
          <p:spPr>
            <a:xfrm>
              <a:off x="1422459" y="5603656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rgbClr val="CC946B"/>
                </a:gs>
                <a:gs pos="86000">
                  <a:srgbClr val="CC946B"/>
                </a:gs>
                <a:gs pos="52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FD20330-47CC-1643-A2A4-EE2E6F837846}"/>
                </a:ext>
              </a:extLst>
            </p:cNvPr>
            <p:cNvSpPr/>
            <p:nvPr/>
          </p:nvSpPr>
          <p:spPr>
            <a:xfrm rot="10014535" flipH="1">
              <a:off x="1383924" y="6030104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6DD933C-9108-9941-8D30-6812ED28AD40}"/>
                </a:ext>
              </a:extLst>
            </p:cNvPr>
            <p:cNvSpPr/>
            <p:nvPr/>
          </p:nvSpPr>
          <p:spPr>
            <a:xfrm rot="11585465">
              <a:off x="2022144" y="6022231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DBA7F0-4DEA-2C4D-8876-D8455904C517}"/>
              </a:ext>
            </a:extLst>
          </p:cNvPr>
          <p:cNvGrpSpPr/>
          <p:nvPr/>
        </p:nvGrpSpPr>
        <p:grpSpPr>
          <a:xfrm>
            <a:off x="3661928" y="2050295"/>
            <a:ext cx="1087244" cy="1267413"/>
            <a:chOff x="2934527" y="5604557"/>
            <a:chExt cx="1087244" cy="1267413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88782BE-D666-944D-B24D-B4A0E604E8E4}"/>
                </a:ext>
              </a:extLst>
            </p:cNvPr>
            <p:cNvSpPr/>
            <p:nvPr/>
          </p:nvSpPr>
          <p:spPr>
            <a:xfrm>
              <a:off x="2934527" y="6380697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123DBF6-FCAB-6E48-8E68-43315696C589}"/>
                </a:ext>
              </a:extLst>
            </p:cNvPr>
            <p:cNvSpPr/>
            <p:nvPr/>
          </p:nvSpPr>
          <p:spPr>
            <a:xfrm>
              <a:off x="3198809" y="5604557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4DCC7DE-D05F-974E-8D43-527829451AC5}"/>
                </a:ext>
              </a:extLst>
            </p:cNvPr>
            <p:cNvSpPr/>
            <p:nvPr/>
          </p:nvSpPr>
          <p:spPr>
            <a:xfrm rot="10014535" flipH="1">
              <a:off x="3160274" y="6031005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9686F7F-1D87-2442-9AC2-AD29EA3B5063}"/>
                </a:ext>
              </a:extLst>
            </p:cNvPr>
            <p:cNvSpPr/>
            <p:nvPr/>
          </p:nvSpPr>
          <p:spPr>
            <a:xfrm rot="11585465">
              <a:off x="3798494" y="6023132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3D052C-3C68-0A43-8857-3D06F25AFD20}"/>
              </a:ext>
            </a:extLst>
          </p:cNvPr>
          <p:cNvGrpSpPr/>
          <p:nvPr/>
        </p:nvGrpSpPr>
        <p:grpSpPr>
          <a:xfrm>
            <a:off x="4879781" y="2056033"/>
            <a:ext cx="1087244" cy="1267413"/>
            <a:chOff x="4002480" y="5610295"/>
            <a:chExt cx="1087244" cy="1267413"/>
          </a:xfrm>
        </p:grpSpPr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79513A9-6B36-6940-AD6F-8DD846DE396B}"/>
                </a:ext>
              </a:extLst>
            </p:cNvPr>
            <p:cNvSpPr/>
            <p:nvPr/>
          </p:nvSpPr>
          <p:spPr>
            <a:xfrm>
              <a:off x="4002480" y="6386435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955F4F"/>
                </a:gs>
                <a:gs pos="100000">
                  <a:srgbClr val="4F312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B538501-2707-5C48-8480-F7C342E53503}"/>
                </a:ext>
              </a:extLst>
            </p:cNvPr>
            <p:cNvSpPr/>
            <p:nvPr/>
          </p:nvSpPr>
          <p:spPr>
            <a:xfrm>
              <a:off x="4266762" y="5610295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3128">
                    <a:lumMod val="88000"/>
                    <a:lumOff val="12000"/>
                  </a:srgbClr>
                </a:gs>
                <a:gs pos="46000">
                  <a:srgbClr val="4F3128">
                    <a:lumMod val="63000"/>
                    <a:lumOff val="37000"/>
                  </a:srgbClr>
                </a:gs>
                <a:gs pos="100000">
                  <a:srgbClr val="4F3128">
                    <a:lumMod val="74000"/>
                    <a:lumOff val="26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888494F7-67D1-EC42-A9E7-E47CFC9825CF}"/>
                </a:ext>
              </a:extLst>
            </p:cNvPr>
            <p:cNvSpPr/>
            <p:nvPr/>
          </p:nvSpPr>
          <p:spPr>
            <a:xfrm rot="10014535" flipH="1">
              <a:off x="4228227" y="6036743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955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EA792217-32F2-7743-8099-71BE95755BEA}"/>
                </a:ext>
              </a:extLst>
            </p:cNvPr>
            <p:cNvSpPr/>
            <p:nvPr/>
          </p:nvSpPr>
          <p:spPr>
            <a:xfrm rot="11585465">
              <a:off x="4866447" y="6028870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986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26E5D446-C85A-434F-A8E6-7B51C3ED46DF}"/>
              </a:ext>
            </a:extLst>
          </p:cNvPr>
          <p:cNvSpPr/>
          <p:nvPr/>
        </p:nvSpPr>
        <p:spPr>
          <a:xfrm>
            <a:off x="1983726" y="3272347"/>
            <a:ext cx="5472690" cy="35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111A26D1-E0E4-9440-B065-855DF8760EC2}"/>
              </a:ext>
            </a:extLst>
          </p:cNvPr>
          <p:cNvSpPr/>
          <p:nvPr/>
        </p:nvSpPr>
        <p:spPr>
          <a:xfrm>
            <a:off x="7439785" y="1760694"/>
            <a:ext cx="1724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Scalars correspond to pressure, flow, &amp; volume waveforms</a:t>
            </a:r>
          </a:p>
        </p:txBody>
      </p:sp>
      <p:sp>
        <p:nvSpPr>
          <p:cNvPr id="350" name="Freeform 349">
            <a:extLst>
              <a:ext uri="{FF2B5EF4-FFF2-40B4-BE49-F238E27FC236}">
                <a16:creationId xmlns:a16="http://schemas.microsoft.com/office/drawing/2014/main" id="{E0D9F19F-C56D-A849-A2FA-ECC798FBB949}"/>
              </a:ext>
            </a:extLst>
          </p:cNvPr>
          <p:cNvSpPr/>
          <p:nvPr/>
        </p:nvSpPr>
        <p:spPr>
          <a:xfrm rot="20702573">
            <a:off x="8823380" y="1964214"/>
            <a:ext cx="200207" cy="35443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4553" y="382916"/>
            <a:ext cx="581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Non-invasive positive pressure ventilation (NIPPV) is a method of supporting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r>
              <a:rPr lang="en-US" sz="900" dirty="0">
                <a:solidFill>
                  <a:srgbClr val="000000"/>
                </a:solidFill>
              </a:rPr>
              <a:t> and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oxygenation</a:t>
            </a:r>
            <a:r>
              <a:rPr lang="en-US" sz="900" dirty="0">
                <a:solidFill>
                  <a:srgbClr val="000000"/>
                </a:solidFill>
              </a:rPr>
              <a:t>. NIPPV can be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used in acute respiratory failure to avoid endotracheal intubation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b="1" dirty="0">
                <a:solidFill>
                  <a:srgbClr val="000000"/>
                </a:solidFill>
              </a:rPr>
              <a:t>EPAP</a:t>
            </a:r>
            <a:r>
              <a:rPr lang="en-US" sz="900" dirty="0">
                <a:solidFill>
                  <a:srgbClr val="000000"/>
                </a:solidFill>
              </a:rPr>
              <a:t> (expiratory pressure) = </a:t>
            </a:r>
            <a:r>
              <a:rPr lang="en-US" sz="900" b="1" dirty="0">
                <a:solidFill>
                  <a:srgbClr val="000000"/>
                </a:solidFill>
              </a:rPr>
              <a:t>PEEP</a:t>
            </a:r>
            <a:r>
              <a:rPr lang="en-US" sz="900" dirty="0">
                <a:solidFill>
                  <a:srgbClr val="000000"/>
                </a:solidFill>
              </a:rPr>
              <a:t> = </a:t>
            </a:r>
            <a:r>
              <a:rPr lang="en-US" sz="900" b="1" dirty="0">
                <a:solidFill>
                  <a:srgbClr val="000000"/>
                </a:solidFill>
              </a:rPr>
              <a:t>CPAP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4F02D32-5F8F-7248-BB0D-462D4D57B378}"/>
              </a:ext>
            </a:extLst>
          </p:cNvPr>
          <p:cNvSpPr/>
          <p:nvPr/>
        </p:nvSpPr>
        <p:spPr>
          <a:xfrm>
            <a:off x="2468919" y="1714137"/>
            <a:ext cx="963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helmet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1039DB6-2EBC-EB45-8402-BFC76BABD2AD}"/>
              </a:ext>
            </a:extLst>
          </p:cNvPr>
          <p:cNvSpPr/>
          <p:nvPr/>
        </p:nvSpPr>
        <p:spPr>
          <a:xfrm>
            <a:off x="3768973" y="1714137"/>
            <a:ext cx="963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full face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86CBF017-B29B-E44E-9A9C-A3276C07CBE9}"/>
              </a:ext>
            </a:extLst>
          </p:cNvPr>
          <p:cNvSpPr/>
          <p:nvPr/>
        </p:nvSpPr>
        <p:spPr>
          <a:xfrm>
            <a:off x="4976730" y="1714137"/>
            <a:ext cx="963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partial face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6C659FBF-0AD5-3944-8D7A-42F52888C7D1}"/>
              </a:ext>
            </a:extLst>
          </p:cNvPr>
          <p:cNvSpPr/>
          <p:nvPr/>
        </p:nvSpPr>
        <p:spPr>
          <a:xfrm>
            <a:off x="6317867" y="1714137"/>
            <a:ext cx="963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nasal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F923332F-B3B2-EB40-8C75-247640CA51FC}"/>
              </a:ext>
            </a:extLst>
          </p:cNvPr>
          <p:cNvSpPr/>
          <p:nvPr/>
        </p:nvSpPr>
        <p:spPr>
          <a:xfrm>
            <a:off x="7896983" y="2118858"/>
            <a:ext cx="1216132" cy="1289457"/>
          </a:xfrm>
          <a:custGeom>
            <a:avLst/>
            <a:gdLst>
              <a:gd name="connsiteX0" fmla="*/ 0 w 1216132"/>
              <a:gd name="connsiteY0" fmla="*/ 0 h 1289457"/>
              <a:gd name="connsiteX1" fmla="*/ 870016 w 1216132"/>
              <a:gd name="connsiteY1" fmla="*/ 0 h 1289457"/>
              <a:gd name="connsiteX2" fmla="*/ 870016 w 1216132"/>
              <a:gd name="connsiteY2" fmla="*/ 606440 h 1289457"/>
              <a:gd name="connsiteX3" fmla="*/ 1216132 w 1216132"/>
              <a:gd name="connsiteY3" fmla="*/ 606440 h 1289457"/>
              <a:gd name="connsiteX4" fmla="*/ 1216132 w 1216132"/>
              <a:gd name="connsiteY4" fmla="*/ 1289457 h 1289457"/>
              <a:gd name="connsiteX5" fmla="*/ 870016 w 1216132"/>
              <a:gd name="connsiteY5" fmla="*/ 1289457 h 1289457"/>
              <a:gd name="connsiteX6" fmla="*/ 269729 w 1216132"/>
              <a:gd name="connsiteY6" fmla="*/ 1289457 h 1289457"/>
              <a:gd name="connsiteX7" fmla="*/ 0 w 1216132"/>
              <a:gd name="connsiteY7" fmla="*/ 1289457 h 12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6132" h="1289457">
                <a:moveTo>
                  <a:pt x="0" y="0"/>
                </a:moveTo>
                <a:lnTo>
                  <a:pt x="870016" y="0"/>
                </a:lnTo>
                <a:lnTo>
                  <a:pt x="870016" y="606440"/>
                </a:lnTo>
                <a:lnTo>
                  <a:pt x="1216132" y="606440"/>
                </a:lnTo>
                <a:lnTo>
                  <a:pt x="1216132" y="1289457"/>
                </a:lnTo>
                <a:lnTo>
                  <a:pt x="870016" y="1289457"/>
                </a:lnTo>
                <a:lnTo>
                  <a:pt x="269729" y="1289457"/>
                </a:lnTo>
                <a:lnTo>
                  <a:pt x="0" y="12894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8CACCA7-3B71-9041-AE14-7530F7DEED65}"/>
              </a:ext>
            </a:extLst>
          </p:cNvPr>
          <p:cNvSpPr/>
          <p:nvPr/>
        </p:nvSpPr>
        <p:spPr>
          <a:xfrm>
            <a:off x="7951711" y="2169239"/>
            <a:ext cx="774593" cy="1206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C71916-2C84-054E-ACBC-6ED648FF390F}"/>
              </a:ext>
            </a:extLst>
          </p:cNvPr>
          <p:cNvSpPr/>
          <p:nvPr/>
        </p:nvSpPr>
        <p:spPr>
          <a:xfrm>
            <a:off x="7959106" y="306753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1C379227-29BD-FB49-9990-BDFF9A297225}"/>
              </a:ext>
            </a:extLst>
          </p:cNvPr>
          <p:cNvSpPr/>
          <p:nvPr/>
        </p:nvSpPr>
        <p:spPr>
          <a:xfrm>
            <a:off x="8158636" y="306753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E1069DE-6704-6A44-A461-C5593A0C9D81}"/>
              </a:ext>
            </a:extLst>
          </p:cNvPr>
          <p:cNvSpPr/>
          <p:nvPr/>
        </p:nvSpPr>
        <p:spPr>
          <a:xfrm>
            <a:off x="8358166" y="306753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9DC66B9-EEE6-4843-BD19-74DC51FD7BE3}"/>
              </a:ext>
            </a:extLst>
          </p:cNvPr>
          <p:cNvSpPr/>
          <p:nvPr/>
        </p:nvSpPr>
        <p:spPr>
          <a:xfrm>
            <a:off x="8557696" y="306753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3135FF2-F413-3047-B92E-65518AB3D246}"/>
              </a:ext>
            </a:extLst>
          </p:cNvPr>
          <p:cNvSpPr/>
          <p:nvPr/>
        </p:nvSpPr>
        <p:spPr>
          <a:xfrm>
            <a:off x="7959106" y="322648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48DED6D-79A9-2543-9476-3E9805ED0A99}"/>
              </a:ext>
            </a:extLst>
          </p:cNvPr>
          <p:cNvSpPr/>
          <p:nvPr/>
        </p:nvSpPr>
        <p:spPr>
          <a:xfrm>
            <a:off x="8158636" y="3226484"/>
            <a:ext cx="162318" cy="1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1EE89D3-1EA1-8142-A2A6-DCB738CCF4B9}"/>
              </a:ext>
            </a:extLst>
          </p:cNvPr>
          <p:cNvSpPr/>
          <p:nvPr/>
        </p:nvSpPr>
        <p:spPr>
          <a:xfrm>
            <a:off x="7970491" y="2526000"/>
            <a:ext cx="727309" cy="437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F35EE89-EEED-6B40-9D65-C91F6CCC867E}"/>
              </a:ext>
            </a:extLst>
          </p:cNvPr>
          <p:cNvSpPr/>
          <p:nvPr/>
        </p:nvSpPr>
        <p:spPr>
          <a:xfrm>
            <a:off x="7969178" y="2567600"/>
            <a:ext cx="190919" cy="70156"/>
          </a:xfrm>
          <a:custGeom>
            <a:avLst/>
            <a:gdLst>
              <a:gd name="connsiteX0" fmla="*/ 0 w 190919"/>
              <a:gd name="connsiteY0" fmla="*/ 65314 h 70156"/>
              <a:gd name="connsiteX1" fmla="*/ 50242 w 190919"/>
              <a:gd name="connsiteY1" fmla="*/ 0 h 70156"/>
              <a:gd name="connsiteX2" fmla="*/ 110532 w 190919"/>
              <a:gd name="connsiteY2" fmla="*/ 65314 h 70156"/>
              <a:gd name="connsiteX3" fmla="*/ 190919 w 190919"/>
              <a:gd name="connsiteY3" fmla="*/ 60290 h 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9" h="70156">
                <a:moveTo>
                  <a:pt x="0" y="65314"/>
                </a:moveTo>
                <a:cubicBezTo>
                  <a:pt x="15910" y="32657"/>
                  <a:pt x="31820" y="0"/>
                  <a:pt x="50242" y="0"/>
                </a:cubicBezTo>
                <a:cubicBezTo>
                  <a:pt x="68664" y="0"/>
                  <a:pt x="87086" y="55266"/>
                  <a:pt x="110532" y="65314"/>
                </a:cubicBezTo>
                <a:cubicBezTo>
                  <a:pt x="133978" y="75362"/>
                  <a:pt x="162448" y="67826"/>
                  <a:pt x="190919" y="6029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>
            <a:extLst>
              <a:ext uri="{FF2B5EF4-FFF2-40B4-BE49-F238E27FC236}">
                <a16:creationId xmlns:a16="http://schemas.microsoft.com/office/drawing/2014/main" id="{944CDD6A-9988-6B42-9AAB-B0FF2181A499}"/>
              </a:ext>
            </a:extLst>
          </p:cNvPr>
          <p:cNvSpPr/>
          <p:nvPr/>
        </p:nvSpPr>
        <p:spPr>
          <a:xfrm>
            <a:off x="8154386" y="2567600"/>
            <a:ext cx="190919" cy="70156"/>
          </a:xfrm>
          <a:custGeom>
            <a:avLst/>
            <a:gdLst>
              <a:gd name="connsiteX0" fmla="*/ 0 w 190919"/>
              <a:gd name="connsiteY0" fmla="*/ 65314 h 70156"/>
              <a:gd name="connsiteX1" fmla="*/ 50242 w 190919"/>
              <a:gd name="connsiteY1" fmla="*/ 0 h 70156"/>
              <a:gd name="connsiteX2" fmla="*/ 110532 w 190919"/>
              <a:gd name="connsiteY2" fmla="*/ 65314 h 70156"/>
              <a:gd name="connsiteX3" fmla="*/ 190919 w 190919"/>
              <a:gd name="connsiteY3" fmla="*/ 60290 h 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9" h="70156">
                <a:moveTo>
                  <a:pt x="0" y="65314"/>
                </a:moveTo>
                <a:cubicBezTo>
                  <a:pt x="15910" y="32657"/>
                  <a:pt x="31820" y="0"/>
                  <a:pt x="50242" y="0"/>
                </a:cubicBezTo>
                <a:cubicBezTo>
                  <a:pt x="68664" y="0"/>
                  <a:pt x="87086" y="55266"/>
                  <a:pt x="110532" y="65314"/>
                </a:cubicBezTo>
                <a:cubicBezTo>
                  <a:pt x="133978" y="75362"/>
                  <a:pt x="162448" y="67826"/>
                  <a:pt x="190919" y="6029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53ACAAA0-BBA1-6347-A5A3-9BBBE3CE534C}"/>
              </a:ext>
            </a:extLst>
          </p:cNvPr>
          <p:cNvSpPr/>
          <p:nvPr/>
        </p:nvSpPr>
        <p:spPr>
          <a:xfrm>
            <a:off x="8521835" y="2567600"/>
            <a:ext cx="175965" cy="70156"/>
          </a:xfrm>
          <a:custGeom>
            <a:avLst/>
            <a:gdLst>
              <a:gd name="connsiteX0" fmla="*/ 0 w 190919"/>
              <a:gd name="connsiteY0" fmla="*/ 65314 h 70156"/>
              <a:gd name="connsiteX1" fmla="*/ 50242 w 190919"/>
              <a:gd name="connsiteY1" fmla="*/ 0 h 70156"/>
              <a:gd name="connsiteX2" fmla="*/ 110532 w 190919"/>
              <a:gd name="connsiteY2" fmla="*/ 65314 h 70156"/>
              <a:gd name="connsiteX3" fmla="*/ 190919 w 190919"/>
              <a:gd name="connsiteY3" fmla="*/ 60290 h 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9" h="70156">
                <a:moveTo>
                  <a:pt x="0" y="65314"/>
                </a:moveTo>
                <a:cubicBezTo>
                  <a:pt x="15910" y="32657"/>
                  <a:pt x="31820" y="0"/>
                  <a:pt x="50242" y="0"/>
                </a:cubicBezTo>
                <a:cubicBezTo>
                  <a:pt x="68664" y="0"/>
                  <a:pt x="87086" y="55266"/>
                  <a:pt x="110532" y="65314"/>
                </a:cubicBezTo>
                <a:cubicBezTo>
                  <a:pt x="133978" y="75362"/>
                  <a:pt x="162448" y="67826"/>
                  <a:pt x="190919" y="6029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9370A82C-8A44-614B-BD20-46F07B104E67}"/>
              </a:ext>
            </a:extLst>
          </p:cNvPr>
          <p:cNvSpPr/>
          <p:nvPr/>
        </p:nvSpPr>
        <p:spPr>
          <a:xfrm>
            <a:off x="6831959" y="2673269"/>
            <a:ext cx="1043976" cy="1022773"/>
          </a:xfrm>
          <a:custGeom>
            <a:avLst/>
            <a:gdLst>
              <a:gd name="connsiteX0" fmla="*/ 1208422 w 1208422"/>
              <a:gd name="connsiteY0" fmla="*/ 1022773 h 1022773"/>
              <a:gd name="connsiteX1" fmla="*/ 1018769 w 1208422"/>
              <a:gd name="connsiteY1" fmla="*/ 819573 h 1022773"/>
              <a:gd name="connsiteX2" fmla="*/ 808796 w 1208422"/>
              <a:gd name="connsiteY2" fmla="*/ 785706 h 1022773"/>
              <a:gd name="connsiteX3" fmla="*/ 172102 w 1208422"/>
              <a:gd name="connsiteY3" fmla="*/ 785706 h 1022773"/>
              <a:gd name="connsiteX4" fmla="*/ 23089 w 1208422"/>
              <a:gd name="connsiteY4" fmla="*/ 535093 h 1022773"/>
              <a:gd name="connsiteX5" fmla="*/ 2769 w 1208422"/>
              <a:gd name="connsiteY5" fmla="*/ 0 h 10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2" h="1022773">
                <a:moveTo>
                  <a:pt x="1208422" y="1022773"/>
                </a:moveTo>
                <a:cubicBezTo>
                  <a:pt x="1146897" y="940928"/>
                  <a:pt x="1085373" y="859084"/>
                  <a:pt x="1018769" y="819573"/>
                </a:cubicBezTo>
                <a:cubicBezTo>
                  <a:pt x="952165" y="780062"/>
                  <a:pt x="949907" y="791351"/>
                  <a:pt x="808796" y="785706"/>
                </a:cubicBezTo>
                <a:cubicBezTo>
                  <a:pt x="667685" y="780061"/>
                  <a:pt x="303053" y="827475"/>
                  <a:pt x="172102" y="785706"/>
                </a:cubicBezTo>
                <a:cubicBezTo>
                  <a:pt x="41151" y="743937"/>
                  <a:pt x="51311" y="666044"/>
                  <a:pt x="23089" y="535093"/>
                </a:cubicBezTo>
                <a:cubicBezTo>
                  <a:pt x="-5133" y="404142"/>
                  <a:pt x="-1182" y="202071"/>
                  <a:pt x="2769" y="0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81D1795B-F0CE-6F42-B074-90A65FB127AC}"/>
              </a:ext>
            </a:extLst>
          </p:cNvPr>
          <p:cNvSpPr/>
          <p:nvPr/>
        </p:nvSpPr>
        <p:spPr>
          <a:xfrm>
            <a:off x="6824303" y="2674787"/>
            <a:ext cx="1048002" cy="1022773"/>
          </a:xfrm>
          <a:custGeom>
            <a:avLst/>
            <a:gdLst>
              <a:gd name="connsiteX0" fmla="*/ 1208422 w 1208422"/>
              <a:gd name="connsiteY0" fmla="*/ 1022773 h 1022773"/>
              <a:gd name="connsiteX1" fmla="*/ 1018769 w 1208422"/>
              <a:gd name="connsiteY1" fmla="*/ 819573 h 1022773"/>
              <a:gd name="connsiteX2" fmla="*/ 808796 w 1208422"/>
              <a:gd name="connsiteY2" fmla="*/ 785706 h 1022773"/>
              <a:gd name="connsiteX3" fmla="*/ 172102 w 1208422"/>
              <a:gd name="connsiteY3" fmla="*/ 785706 h 1022773"/>
              <a:gd name="connsiteX4" fmla="*/ 23089 w 1208422"/>
              <a:gd name="connsiteY4" fmla="*/ 535093 h 1022773"/>
              <a:gd name="connsiteX5" fmla="*/ 2769 w 1208422"/>
              <a:gd name="connsiteY5" fmla="*/ 0 h 10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2" h="1022773">
                <a:moveTo>
                  <a:pt x="1208422" y="1022773"/>
                </a:moveTo>
                <a:cubicBezTo>
                  <a:pt x="1146897" y="940928"/>
                  <a:pt x="1085373" y="859084"/>
                  <a:pt x="1018769" y="819573"/>
                </a:cubicBezTo>
                <a:cubicBezTo>
                  <a:pt x="952165" y="780062"/>
                  <a:pt x="949907" y="791351"/>
                  <a:pt x="808796" y="785706"/>
                </a:cubicBezTo>
                <a:cubicBezTo>
                  <a:pt x="667685" y="780061"/>
                  <a:pt x="303053" y="827475"/>
                  <a:pt x="172102" y="785706"/>
                </a:cubicBezTo>
                <a:cubicBezTo>
                  <a:pt x="41151" y="743937"/>
                  <a:pt x="51311" y="666044"/>
                  <a:pt x="23089" y="535093"/>
                </a:cubicBezTo>
                <a:cubicBezTo>
                  <a:pt x="-5133" y="404142"/>
                  <a:pt x="-1182" y="202071"/>
                  <a:pt x="2769" y="0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CF2544F-EC0B-CF44-8293-BE4C30FD6F69}"/>
              </a:ext>
            </a:extLst>
          </p:cNvPr>
          <p:cNvSpPr/>
          <p:nvPr/>
        </p:nvSpPr>
        <p:spPr>
          <a:xfrm>
            <a:off x="7599336" y="3556044"/>
            <a:ext cx="418647" cy="696867"/>
          </a:xfrm>
          <a:custGeom>
            <a:avLst/>
            <a:gdLst>
              <a:gd name="connsiteX0" fmla="*/ 371428 w 418647"/>
              <a:gd name="connsiteY0" fmla="*/ 180637 h 696867"/>
              <a:gd name="connsiteX1" fmla="*/ 412068 w 418647"/>
              <a:gd name="connsiteY1" fmla="*/ 85810 h 696867"/>
              <a:gd name="connsiteX2" fmla="*/ 249508 w 418647"/>
              <a:gd name="connsiteY2" fmla="*/ 4530 h 696867"/>
              <a:gd name="connsiteX3" fmla="*/ 12441 w 418647"/>
              <a:gd name="connsiteY3" fmla="*/ 228050 h 696867"/>
              <a:gd name="connsiteX4" fmla="*/ 39535 w 418647"/>
              <a:gd name="connsiteY4" fmla="*/ 458344 h 696867"/>
              <a:gd name="connsiteX5" fmla="*/ 93721 w 418647"/>
              <a:gd name="connsiteY5" fmla="*/ 661544 h 696867"/>
              <a:gd name="connsiteX6" fmla="*/ 175001 w 418647"/>
              <a:gd name="connsiteY6" fmla="*/ 695410 h 6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647" h="696867">
                <a:moveTo>
                  <a:pt x="371428" y="180637"/>
                </a:moveTo>
                <a:cubicBezTo>
                  <a:pt x="401908" y="147899"/>
                  <a:pt x="432388" y="115161"/>
                  <a:pt x="412068" y="85810"/>
                </a:cubicBezTo>
                <a:cubicBezTo>
                  <a:pt x="391748" y="56459"/>
                  <a:pt x="316112" y="-19177"/>
                  <a:pt x="249508" y="4530"/>
                </a:cubicBezTo>
                <a:cubicBezTo>
                  <a:pt x="182903" y="28237"/>
                  <a:pt x="47436" y="152414"/>
                  <a:pt x="12441" y="228050"/>
                </a:cubicBezTo>
                <a:cubicBezTo>
                  <a:pt x="-22555" y="303686"/>
                  <a:pt x="25988" y="386095"/>
                  <a:pt x="39535" y="458344"/>
                </a:cubicBezTo>
                <a:cubicBezTo>
                  <a:pt x="53082" y="530593"/>
                  <a:pt x="71143" y="622033"/>
                  <a:pt x="93721" y="661544"/>
                </a:cubicBezTo>
                <a:cubicBezTo>
                  <a:pt x="116299" y="701055"/>
                  <a:pt x="145650" y="698232"/>
                  <a:pt x="175001" y="69541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7DB8334F-4EA4-554E-A4D0-3BDE92A53AF7}"/>
              </a:ext>
            </a:extLst>
          </p:cNvPr>
          <p:cNvSpPr/>
          <p:nvPr/>
        </p:nvSpPr>
        <p:spPr>
          <a:xfrm>
            <a:off x="6724303" y="2774869"/>
            <a:ext cx="1050031" cy="1560869"/>
          </a:xfrm>
          <a:custGeom>
            <a:avLst/>
            <a:gdLst>
              <a:gd name="connsiteX0" fmla="*/ 73010 w 1210930"/>
              <a:gd name="connsiteY0" fmla="*/ 0 h 1560869"/>
              <a:gd name="connsiteX1" fmla="*/ 5277 w 1210930"/>
              <a:gd name="connsiteY1" fmla="*/ 27093 h 1560869"/>
              <a:gd name="connsiteX2" fmla="*/ 5277 w 1210930"/>
              <a:gd name="connsiteY2" fmla="*/ 108373 h 1560869"/>
              <a:gd name="connsiteX3" fmla="*/ 12050 w 1210930"/>
              <a:gd name="connsiteY3" fmla="*/ 386080 h 1560869"/>
              <a:gd name="connsiteX4" fmla="*/ 45917 w 1210930"/>
              <a:gd name="connsiteY4" fmla="*/ 582506 h 1560869"/>
              <a:gd name="connsiteX5" fmla="*/ 106877 w 1210930"/>
              <a:gd name="connsiteY5" fmla="*/ 731520 h 1560869"/>
              <a:gd name="connsiteX6" fmla="*/ 235570 w 1210930"/>
              <a:gd name="connsiteY6" fmla="*/ 785706 h 1560869"/>
              <a:gd name="connsiteX7" fmla="*/ 635197 w 1210930"/>
              <a:gd name="connsiteY7" fmla="*/ 785706 h 1560869"/>
              <a:gd name="connsiteX8" fmla="*/ 872264 w 1210930"/>
              <a:gd name="connsiteY8" fmla="*/ 778933 h 1560869"/>
              <a:gd name="connsiteX9" fmla="*/ 919677 w 1210930"/>
              <a:gd name="connsiteY9" fmla="*/ 866986 h 1560869"/>
              <a:gd name="connsiteX10" fmla="*/ 987410 w 1210930"/>
              <a:gd name="connsiteY10" fmla="*/ 1185333 h 1560869"/>
              <a:gd name="connsiteX11" fmla="*/ 1068690 w 1210930"/>
              <a:gd name="connsiteY11" fmla="*/ 1449493 h 1560869"/>
              <a:gd name="connsiteX12" fmla="*/ 1149970 w 1210930"/>
              <a:gd name="connsiteY12" fmla="*/ 1551093 h 1560869"/>
              <a:gd name="connsiteX13" fmla="*/ 1210930 w 1210930"/>
              <a:gd name="connsiteY13" fmla="*/ 1551093 h 156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930" h="1560869">
                <a:moveTo>
                  <a:pt x="73010" y="0"/>
                </a:moveTo>
                <a:cubicBezTo>
                  <a:pt x="44788" y="4515"/>
                  <a:pt x="16566" y="9031"/>
                  <a:pt x="5277" y="27093"/>
                </a:cubicBezTo>
                <a:cubicBezTo>
                  <a:pt x="-6012" y="45155"/>
                  <a:pt x="4148" y="48542"/>
                  <a:pt x="5277" y="108373"/>
                </a:cubicBezTo>
                <a:cubicBezTo>
                  <a:pt x="6406" y="168204"/>
                  <a:pt x="5277" y="307058"/>
                  <a:pt x="12050" y="386080"/>
                </a:cubicBezTo>
                <a:cubicBezTo>
                  <a:pt x="18823" y="465102"/>
                  <a:pt x="30112" y="524933"/>
                  <a:pt x="45917" y="582506"/>
                </a:cubicBezTo>
                <a:cubicBezTo>
                  <a:pt x="61721" y="640079"/>
                  <a:pt x="75268" y="697653"/>
                  <a:pt x="106877" y="731520"/>
                </a:cubicBezTo>
                <a:cubicBezTo>
                  <a:pt x="138486" y="765387"/>
                  <a:pt x="147517" y="776675"/>
                  <a:pt x="235570" y="785706"/>
                </a:cubicBezTo>
                <a:cubicBezTo>
                  <a:pt x="323623" y="794737"/>
                  <a:pt x="529081" y="786835"/>
                  <a:pt x="635197" y="785706"/>
                </a:cubicBezTo>
                <a:cubicBezTo>
                  <a:pt x="741313" y="784577"/>
                  <a:pt x="824851" y="765386"/>
                  <a:pt x="872264" y="778933"/>
                </a:cubicBezTo>
                <a:cubicBezTo>
                  <a:pt x="919677" y="792480"/>
                  <a:pt x="900486" y="799253"/>
                  <a:pt x="919677" y="866986"/>
                </a:cubicBezTo>
                <a:cubicBezTo>
                  <a:pt x="938868" y="934719"/>
                  <a:pt x="962575" y="1088249"/>
                  <a:pt x="987410" y="1185333"/>
                </a:cubicBezTo>
                <a:cubicBezTo>
                  <a:pt x="1012245" y="1282417"/>
                  <a:pt x="1041597" y="1388533"/>
                  <a:pt x="1068690" y="1449493"/>
                </a:cubicBezTo>
                <a:cubicBezTo>
                  <a:pt x="1095783" y="1510453"/>
                  <a:pt x="1126263" y="1534160"/>
                  <a:pt x="1149970" y="1551093"/>
                </a:cubicBezTo>
                <a:cubicBezTo>
                  <a:pt x="1173677" y="1568026"/>
                  <a:pt x="1192303" y="1559559"/>
                  <a:pt x="1210930" y="155109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A4D70F-FF22-9941-A3E5-BD33E9BFC7D1}"/>
              </a:ext>
            </a:extLst>
          </p:cNvPr>
          <p:cNvSpPr/>
          <p:nvPr/>
        </p:nvSpPr>
        <p:spPr>
          <a:xfrm>
            <a:off x="7728227" y="4213285"/>
            <a:ext cx="51748" cy="1471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50AA8E31-B9EE-6C44-A708-E4E0FA995344}"/>
              </a:ext>
            </a:extLst>
          </p:cNvPr>
          <p:cNvSpPr/>
          <p:nvPr/>
        </p:nvSpPr>
        <p:spPr>
          <a:xfrm rot="9937788" flipH="1" flipV="1">
            <a:off x="7507336" y="3124381"/>
            <a:ext cx="112137" cy="25905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F397AA-131F-E34A-B50C-4F7C95F3953E}"/>
              </a:ext>
            </a:extLst>
          </p:cNvPr>
          <p:cNvSpPr/>
          <p:nvPr/>
        </p:nvSpPr>
        <p:spPr>
          <a:xfrm>
            <a:off x="7152461" y="2806465"/>
            <a:ext cx="67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Heater circuit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EC7795F5-625A-EC41-9111-4578ED8F9BC5}"/>
              </a:ext>
            </a:extLst>
          </p:cNvPr>
          <p:cNvSpPr/>
          <p:nvPr/>
        </p:nvSpPr>
        <p:spPr>
          <a:xfrm>
            <a:off x="2499691" y="1935171"/>
            <a:ext cx="963094" cy="1127631"/>
          </a:xfrm>
          <a:custGeom>
            <a:avLst/>
            <a:gdLst>
              <a:gd name="connsiteX0" fmla="*/ 0 w 963094"/>
              <a:gd name="connsiteY0" fmla="*/ 84002 h 1127631"/>
              <a:gd name="connsiteX1" fmla="*/ 963094 w 963094"/>
              <a:gd name="connsiteY1" fmla="*/ 84002 h 1127631"/>
              <a:gd name="connsiteX2" fmla="*/ 963094 w 963094"/>
              <a:gd name="connsiteY2" fmla="*/ 1127631 h 1127631"/>
              <a:gd name="connsiteX3" fmla="*/ 0 w 963094"/>
              <a:gd name="connsiteY3" fmla="*/ 1127631 h 1127631"/>
              <a:gd name="connsiteX4" fmla="*/ 479790 w 963094"/>
              <a:gd name="connsiteY4" fmla="*/ 0 h 1127631"/>
              <a:gd name="connsiteX5" fmla="*/ 952301 w 963094"/>
              <a:gd name="connsiteY5" fmla="*/ 82121 h 1127631"/>
              <a:gd name="connsiteX6" fmla="*/ 10884 w 963094"/>
              <a:gd name="connsiteY6" fmla="*/ 79501 h 1127631"/>
              <a:gd name="connsiteX7" fmla="*/ 479790 w 963094"/>
              <a:gd name="connsiteY7" fmla="*/ 0 h 1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094" h="1127631">
                <a:moveTo>
                  <a:pt x="0" y="84002"/>
                </a:moveTo>
                <a:lnTo>
                  <a:pt x="963094" y="84002"/>
                </a:lnTo>
                <a:lnTo>
                  <a:pt x="963094" y="1127631"/>
                </a:lnTo>
                <a:lnTo>
                  <a:pt x="0" y="1127631"/>
                </a:lnTo>
                <a:close/>
                <a:moveTo>
                  <a:pt x="479790" y="0"/>
                </a:moveTo>
                <a:cubicBezTo>
                  <a:pt x="656478" y="154"/>
                  <a:pt x="826033" y="29622"/>
                  <a:pt x="952301" y="82121"/>
                </a:cubicBezTo>
                <a:lnTo>
                  <a:pt x="10884" y="79501"/>
                </a:lnTo>
                <a:cubicBezTo>
                  <a:pt x="137234" y="28328"/>
                  <a:pt x="305212" y="-152"/>
                  <a:pt x="47979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6665C05-DA09-4F42-8AFA-BB88AED4ED6F}"/>
              </a:ext>
            </a:extLst>
          </p:cNvPr>
          <p:cNvSpPr/>
          <p:nvPr/>
        </p:nvSpPr>
        <p:spPr>
          <a:xfrm>
            <a:off x="7971856" y="2699374"/>
            <a:ext cx="201888" cy="86128"/>
          </a:xfrm>
          <a:custGeom>
            <a:avLst/>
            <a:gdLst>
              <a:gd name="connsiteX0" fmla="*/ 0 w 171765"/>
              <a:gd name="connsiteY0" fmla="*/ 75966 h 75966"/>
              <a:gd name="connsiteX1" fmla="*/ 10104 w 171765"/>
              <a:gd name="connsiteY1" fmla="*/ 5239 h 75966"/>
              <a:gd name="connsiteX2" fmla="*/ 50519 w 171765"/>
              <a:gd name="connsiteY2" fmla="*/ 5239 h 75966"/>
              <a:gd name="connsiteX3" fmla="*/ 80831 w 171765"/>
              <a:gd name="connsiteY3" fmla="*/ 5239 h 75966"/>
              <a:gd name="connsiteX4" fmla="*/ 90934 w 171765"/>
              <a:gd name="connsiteY4" fmla="*/ 30499 h 75966"/>
              <a:gd name="connsiteX5" fmla="*/ 111142 w 171765"/>
              <a:gd name="connsiteY5" fmla="*/ 50707 h 75966"/>
              <a:gd name="connsiteX6" fmla="*/ 171765 w 171765"/>
              <a:gd name="connsiteY6" fmla="*/ 65862 h 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65" h="75966">
                <a:moveTo>
                  <a:pt x="0" y="75966"/>
                </a:moveTo>
                <a:cubicBezTo>
                  <a:pt x="842" y="46496"/>
                  <a:pt x="1684" y="17027"/>
                  <a:pt x="10104" y="5239"/>
                </a:cubicBezTo>
                <a:cubicBezTo>
                  <a:pt x="18524" y="-6549"/>
                  <a:pt x="50519" y="5239"/>
                  <a:pt x="50519" y="5239"/>
                </a:cubicBezTo>
                <a:lnTo>
                  <a:pt x="80831" y="5239"/>
                </a:lnTo>
                <a:cubicBezTo>
                  <a:pt x="87567" y="9449"/>
                  <a:pt x="90934" y="30499"/>
                  <a:pt x="90934" y="30499"/>
                </a:cubicBezTo>
                <a:cubicBezTo>
                  <a:pt x="95986" y="38077"/>
                  <a:pt x="97670" y="44813"/>
                  <a:pt x="111142" y="50707"/>
                </a:cubicBezTo>
                <a:cubicBezTo>
                  <a:pt x="124614" y="56601"/>
                  <a:pt x="148189" y="61231"/>
                  <a:pt x="171765" y="65862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1A0FE9F5-3ADC-FE44-B870-A7FEE3840AC4}"/>
              </a:ext>
            </a:extLst>
          </p:cNvPr>
          <p:cNvSpPr/>
          <p:nvPr/>
        </p:nvSpPr>
        <p:spPr>
          <a:xfrm>
            <a:off x="8165121" y="2691149"/>
            <a:ext cx="171765" cy="95117"/>
          </a:xfrm>
          <a:custGeom>
            <a:avLst/>
            <a:gdLst>
              <a:gd name="connsiteX0" fmla="*/ 0 w 171765"/>
              <a:gd name="connsiteY0" fmla="*/ 75966 h 75966"/>
              <a:gd name="connsiteX1" fmla="*/ 10104 w 171765"/>
              <a:gd name="connsiteY1" fmla="*/ 5239 h 75966"/>
              <a:gd name="connsiteX2" fmla="*/ 50519 w 171765"/>
              <a:gd name="connsiteY2" fmla="*/ 5239 h 75966"/>
              <a:gd name="connsiteX3" fmla="*/ 80831 w 171765"/>
              <a:gd name="connsiteY3" fmla="*/ 5239 h 75966"/>
              <a:gd name="connsiteX4" fmla="*/ 90934 w 171765"/>
              <a:gd name="connsiteY4" fmla="*/ 30499 h 75966"/>
              <a:gd name="connsiteX5" fmla="*/ 111142 w 171765"/>
              <a:gd name="connsiteY5" fmla="*/ 50707 h 75966"/>
              <a:gd name="connsiteX6" fmla="*/ 171765 w 171765"/>
              <a:gd name="connsiteY6" fmla="*/ 65862 h 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65" h="75966">
                <a:moveTo>
                  <a:pt x="0" y="75966"/>
                </a:moveTo>
                <a:cubicBezTo>
                  <a:pt x="842" y="46496"/>
                  <a:pt x="1684" y="17027"/>
                  <a:pt x="10104" y="5239"/>
                </a:cubicBezTo>
                <a:cubicBezTo>
                  <a:pt x="18524" y="-6549"/>
                  <a:pt x="50519" y="5239"/>
                  <a:pt x="50519" y="5239"/>
                </a:cubicBezTo>
                <a:lnTo>
                  <a:pt x="80831" y="5239"/>
                </a:lnTo>
                <a:cubicBezTo>
                  <a:pt x="87567" y="9449"/>
                  <a:pt x="90934" y="30499"/>
                  <a:pt x="90934" y="30499"/>
                </a:cubicBezTo>
                <a:cubicBezTo>
                  <a:pt x="95986" y="38077"/>
                  <a:pt x="97670" y="44813"/>
                  <a:pt x="111142" y="50707"/>
                </a:cubicBezTo>
                <a:cubicBezTo>
                  <a:pt x="124614" y="56601"/>
                  <a:pt x="148189" y="61231"/>
                  <a:pt x="171765" y="65862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DBABCCE9-E7F5-5C46-A545-A6A71B639EA8}"/>
              </a:ext>
            </a:extLst>
          </p:cNvPr>
          <p:cNvSpPr/>
          <p:nvPr/>
        </p:nvSpPr>
        <p:spPr>
          <a:xfrm>
            <a:off x="8505926" y="2686195"/>
            <a:ext cx="193465" cy="95117"/>
          </a:xfrm>
          <a:custGeom>
            <a:avLst/>
            <a:gdLst>
              <a:gd name="connsiteX0" fmla="*/ 0 w 171765"/>
              <a:gd name="connsiteY0" fmla="*/ 75966 h 75966"/>
              <a:gd name="connsiteX1" fmla="*/ 10104 w 171765"/>
              <a:gd name="connsiteY1" fmla="*/ 5239 h 75966"/>
              <a:gd name="connsiteX2" fmla="*/ 50519 w 171765"/>
              <a:gd name="connsiteY2" fmla="*/ 5239 h 75966"/>
              <a:gd name="connsiteX3" fmla="*/ 80831 w 171765"/>
              <a:gd name="connsiteY3" fmla="*/ 5239 h 75966"/>
              <a:gd name="connsiteX4" fmla="*/ 90934 w 171765"/>
              <a:gd name="connsiteY4" fmla="*/ 30499 h 75966"/>
              <a:gd name="connsiteX5" fmla="*/ 111142 w 171765"/>
              <a:gd name="connsiteY5" fmla="*/ 50707 h 75966"/>
              <a:gd name="connsiteX6" fmla="*/ 171765 w 171765"/>
              <a:gd name="connsiteY6" fmla="*/ 65862 h 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65" h="75966">
                <a:moveTo>
                  <a:pt x="0" y="75966"/>
                </a:moveTo>
                <a:cubicBezTo>
                  <a:pt x="842" y="46496"/>
                  <a:pt x="1684" y="17027"/>
                  <a:pt x="10104" y="5239"/>
                </a:cubicBezTo>
                <a:cubicBezTo>
                  <a:pt x="18524" y="-6549"/>
                  <a:pt x="50519" y="5239"/>
                  <a:pt x="50519" y="5239"/>
                </a:cubicBezTo>
                <a:lnTo>
                  <a:pt x="80831" y="5239"/>
                </a:lnTo>
                <a:cubicBezTo>
                  <a:pt x="87567" y="9449"/>
                  <a:pt x="90934" y="30499"/>
                  <a:pt x="90934" y="30499"/>
                </a:cubicBezTo>
                <a:cubicBezTo>
                  <a:pt x="95986" y="38077"/>
                  <a:pt x="97670" y="44813"/>
                  <a:pt x="111142" y="50707"/>
                </a:cubicBezTo>
                <a:cubicBezTo>
                  <a:pt x="124614" y="56601"/>
                  <a:pt x="148189" y="61231"/>
                  <a:pt x="171765" y="65862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EA3ADD-7498-3A49-8B5C-875E76255D3A}"/>
              </a:ext>
            </a:extLst>
          </p:cNvPr>
          <p:cNvCxnSpPr>
            <a:stCxn id="289" idx="3"/>
          </p:cNvCxnSpPr>
          <p:nvPr/>
        </p:nvCxnSpPr>
        <p:spPr>
          <a:xfrm>
            <a:off x="8345305" y="2627890"/>
            <a:ext cx="175179" cy="986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0054303-D3E7-B849-A816-C843266CBE3F}"/>
              </a:ext>
            </a:extLst>
          </p:cNvPr>
          <p:cNvCxnSpPr>
            <a:cxnSpLocks/>
            <a:endCxn id="144" idx="0"/>
          </p:cNvCxnSpPr>
          <p:nvPr/>
        </p:nvCxnSpPr>
        <p:spPr>
          <a:xfrm>
            <a:off x="8332729" y="2774869"/>
            <a:ext cx="173197" cy="644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0BBCB7F6-1B9C-824A-A9FE-DB62AC36F9A2}"/>
              </a:ext>
            </a:extLst>
          </p:cNvPr>
          <p:cNvSpPr/>
          <p:nvPr/>
        </p:nvSpPr>
        <p:spPr>
          <a:xfrm>
            <a:off x="7970182" y="2862996"/>
            <a:ext cx="177655" cy="66006"/>
          </a:xfrm>
          <a:custGeom>
            <a:avLst/>
            <a:gdLst>
              <a:gd name="connsiteX0" fmla="*/ 0 w 177655"/>
              <a:gd name="connsiteY0" fmla="*/ 99277 h 99277"/>
              <a:gd name="connsiteX1" fmla="*/ 83602 w 177655"/>
              <a:gd name="connsiteY1" fmla="*/ 0 h 99277"/>
              <a:gd name="connsiteX2" fmla="*/ 177655 w 177655"/>
              <a:gd name="connsiteY2" fmla="*/ 99277 h 9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55" h="99277">
                <a:moveTo>
                  <a:pt x="0" y="99277"/>
                </a:moveTo>
                <a:cubicBezTo>
                  <a:pt x="26996" y="49638"/>
                  <a:pt x="53993" y="0"/>
                  <a:pt x="83602" y="0"/>
                </a:cubicBezTo>
                <a:cubicBezTo>
                  <a:pt x="113211" y="0"/>
                  <a:pt x="145433" y="49638"/>
                  <a:pt x="177655" y="99277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062D2E79-0AFA-7247-BE05-0E5044D197C0}"/>
              </a:ext>
            </a:extLst>
          </p:cNvPr>
          <p:cNvSpPr/>
          <p:nvPr/>
        </p:nvSpPr>
        <p:spPr>
          <a:xfrm>
            <a:off x="8143239" y="2862995"/>
            <a:ext cx="177655" cy="66006"/>
          </a:xfrm>
          <a:custGeom>
            <a:avLst/>
            <a:gdLst>
              <a:gd name="connsiteX0" fmla="*/ 0 w 177655"/>
              <a:gd name="connsiteY0" fmla="*/ 99277 h 99277"/>
              <a:gd name="connsiteX1" fmla="*/ 83602 w 177655"/>
              <a:gd name="connsiteY1" fmla="*/ 0 h 99277"/>
              <a:gd name="connsiteX2" fmla="*/ 177655 w 177655"/>
              <a:gd name="connsiteY2" fmla="*/ 99277 h 9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55" h="99277">
                <a:moveTo>
                  <a:pt x="0" y="99277"/>
                </a:moveTo>
                <a:cubicBezTo>
                  <a:pt x="26996" y="49638"/>
                  <a:pt x="53993" y="0"/>
                  <a:pt x="83602" y="0"/>
                </a:cubicBezTo>
                <a:cubicBezTo>
                  <a:pt x="113211" y="0"/>
                  <a:pt x="145433" y="49638"/>
                  <a:pt x="177655" y="99277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8015A3D2-13DD-0649-95B4-C574A9583E95}"/>
              </a:ext>
            </a:extLst>
          </p:cNvPr>
          <p:cNvSpPr/>
          <p:nvPr/>
        </p:nvSpPr>
        <p:spPr>
          <a:xfrm>
            <a:off x="8509954" y="2825534"/>
            <a:ext cx="177655" cy="103467"/>
          </a:xfrm>
          <a:custGeom>
            <a:avLst/>
            <a:gdLst>
              <a:gd name="connsiteX0" fmla="*/ 0 w 177655"/>
              <a:gd name="connsiteY0" fmla="*/ 99277 h 99277"/>
              <a:gd name="connsiteX1" fmla="*/ 83602 w 177655"/>
              <a:gd name="connsiteY1" fmla="*/ 0 h 99277"/>
              <a:gd name="connsiteX2" fmla="*/ 177655 w 177655"/>
              <a:gd name="connsiteY2" fmla="*/ 99277 h 9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55" h="99277">
                <a:moveTo>
                  <a:pt x="0" y="99277"/>
                </a:moveTo>
                <a:cubicBezTo>
                  <a:pt x="26996" y="49638"/>
                  <a:pt x="53993" y="0"/>
                  <a:pt x="83602" y="0"/>
                </a:cubicBezTo>
                <a:cubicBezTo>
                  <a:pt x="113211" y="0"/>
                  <a:pt x="145433" y="49638"/>
                  <a:pt x="177655" y="99277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EE30D30-1D3F-6D4B-93D7-F3001B228BD1}"/>
              </a:ext>
            </a:extLst>
          </p:cNvPr>
          <p:cNvCxnSpPr>
            <a:cxnSpLocks/>
          </p:cNvCxnSpPr>
          <p:nvPr/>
        </p:nvCxnSpPr>
        <p:spPr>
          <a:xfrm>
            <a:off x="8312545" y="2926686"/>
            <a:ext cx="20320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A8DEEF5-43D5-4E44-9334-77D8A169D1EB}"/>
              </a:ext>
            </a:extLst>
          </p:cNvPr>
          <p:cNvSpPr/>
          <p:nvPr/>
        </p:nvSpPr>
        <p:spPr>
          <a:xfrm>
            <a:off x="8041736" y="2147309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rate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16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633FD82-5B7B-5D42-A160-29EE5F62CEAC}"/>
              </a:ext>
            </a:extLst>
          </p:cNvPr>
          <p:cNvSpPr/>
          <p:nvPr/>
        </p:nvSpPr>
        <p:spPr>
          <a:xfrm>
            <a:off x="8186075" y="2147309"/>
            <a:ext cx="3012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VT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500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298BF96-A050-7E49-B19A-A0DFA944A476}"/>
              </a:ext>
            </a:extLst>
          </p:cNvPr>
          <p:cNvSpPr/>
          <p:nvPr/>
        </p:nvSpPr>
        <p:spPr>
          <a:xfrm>
            <a:off x="8345199" y="2147309"/>
            <a:ext cx="3012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V3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8.5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81AAD7C-C02C-324D-A2E9-F39149EC1CFB}"/>
              </a:ext>
            </a:extLst>
          </p:cNvPr>
          <p:cNvSpPr/>
          <p:nvPr/>
        </p:nvSpPr>
        <p:spPr>
          <a:xfrm>
            <a:off x="8504323" y="2147309"/>
            <a:ext cx="3012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PIP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22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705E1DC-3127-3D4D-94F5-F2D75B7D9F29}"/>
              </a:ext>
            </a:extLst>
          </p:cNvPr>
          <p:cNvSpPr/>
          <p:nvPr/>
        </p:nvSpPr>
        <p:spPr>
          <a:xfrm>
            <a:off x="7909765" y="3021779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 err="1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ipap</a:t>
            </a:r>
            <a:endParaRPr lang="en-US" sz="300" b="1" cap="small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15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5E2ACC-AFB2-394A-BEB9-D36A13024704}"/>
              </a:ext>
            </a:extLst>
          </p:cNvPr>
          <p:cNvSpPr/>
          <p:nvPr/>
        </p:nvSpPr>
        <p:spPr>
          <a:xfrm>
            <a:off x="7909765" y="3185133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 err="1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epap</a:t>
            </a:r>
            <a:endParaRPr lang="en-US" sz="300" b="1" cap="small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15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6D4B38E-E41B-BF47-811F-92915DE33C91}"/>
              </a:ext>
            </a:extLst>
          </p:cNvPr>
          <p:cNvSpPr/>
          <p:nvPr/>
        </p:nvSpPr>
        <p:spPr>
          <a:xfrm>
            <a:off x="8107521" y="3021779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rate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53DC2DF-3D8C-304D-8EA3-2772A529E2D4}"/>
              </a:ext>
            </a:extLst>
          </p:cNvPr>
          <p:cNvSpPr/>
          <p:nvPr/>
        </p:nvSpPr>
        <p:spPr>
          <a:xfrm>
            <a:off x="8104621" y="3183018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FiO2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60</a:t>
            </a:r>
            <a:endParaRPr lang="en-US" sz="300" b="1" cap="small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36C5CCD-EEFF-9A46-9733-52526A567232}"/>
              </a:ext>
            </a:extLst>
          </p:cNvPr>
          <p:cNvSpPr/>
          <p:nvPr/>
        </p:nvSpPr>
        <p:spPr>
          <a:xfrm>
            <a:off x="8307320" y="3021779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 err="1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i</a:t>
            </a:r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 time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1.0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B8AA553-0489-2948-91F6-0CDB634CB8C3}"/>
              </a:ext>
            </a:extLst>
          </p:cNvPr>
          <p:cNvSpPr/>
          <p:nvPr/>
        </p:nvSpPr>
        <p:spPr>
          <a:xfrm>
            <a:off x="8506284" y="3022472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rise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06B88A7-1BAC-E44A-A799-223357FB1AC6}"/>
              </a:ext>
            </a:extLst>
          </p:cNvPr>
          <p:cNvSpPr txBox="1"/>
          <p:nvPr/>
        </p:nvSpPr>
        <p:spPr>
          <a:xfrm>
            <a:off x="5913686" y="660577"/>
            <a:ext cx="331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</a:t>
            </a:r>
            <a:r>
              <a:rPr lang="en-US" sz="1100" b="1" dirty="0"/>
              <a:t>  /  </a:t>
            </a:r>
            <a:r>
              <a:rPr lang="en-US" sz="1600" b="1" dirty="0"/>
              <a:t>PCO2</a:t>
            </a:r>
            <a:r>
              <a:rPr lang="en-US" sz="1100" b="1" dirty="0"/>
              <a:t>  /  </a:t>
            </a:r>
            <a:r>
              <a:rPr lang="en-US" sz="1600" b="1" dirty="0"/>
              <a:t>PaO2</a:t>
            </a:r>
            <a:r>
              <a:rPr lang="en-US" sz="1100" b="1" dirty="0"/>
              <a:t>  /  </a:t>
            </a:r>
            <a:r>
              <a:rPr lang="en-US" sz="1600" b="1" dirty="0"/>
              <a:t>HCO3       SpO2  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E02F812-21E6-EF42-872C-82493AE467F1}"/>
              </a:ext>
            </a:extLst>
          </p:cNvPr>
          <p:cNvSpPr txBox="1"/>
          <p:nvPr/>
        </p:nvSpPr>
        <p:spPr>
          <a:xfrm>
            <a:off x="5858222" y="1177002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09E99F4-2313-594E-8BAA-FFE10CB1E8FE}"/>
              </a:ext>
            </a:extLst>
          </p:cNvPr>
          <p:cNvSpPr txBox="1"/>
          <p:nvPr/>
        </p:nvSpPr>
        <p:spPr>
          <a:xfrm>
            <a:off x="7376848" y="1162950"/>
            <a:ext cx="1076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OXYGENATION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644175F-2E4C-1443-A0C5-257EE706BF1D}"/>
              </a:ext>
            </a:extLst>
          </p:cNvPr>
          <p:cNvSpPr/>
          <p:nvPr/>
        </p:nvSpPr>
        <p:spPr>
          <a:xfrm>
            <a:off x="5955081" y="717225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81E750F-34B4-0A4D-82BD-32CABF639CDC}"/>
              </a:ext>
            </a:extLst>
          </p:cNvPr>
          <p:cNvSpPr/>
          <p:nvPr/>
        </p:nvSpPr>
        <p:spPr>
          <a:xfrm>
            <a:off x="6482302" y="717225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7BFD33AF-EE91-9242-8D3D-55A271DCA1A7}"/>
              </a:ext>
            </a:extLst>
          </p:cNvPr>
          <p:cNvCxnSpPr>
            <a:cxnSpLocks/>
            <a:stCxn id="180" idx="2"/>
            <a:endCxn id="177" idx="0"/>
          </p:cNvCxnSpPr>
          <p:nvPr/>
        </p:nvCxnSpPr>
        <p:spPr>
          <a:xfrm rot="5400000">
            <a:off x="6397403" y="950777"/>
            <a:ext cx="177871" cy="27457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0BD6B4EC-3668-EF4B-9A4F-97C00FF0D341}"/>
              </a:ext>
            </a:extLst>
          </p:cNvPr>
          <p:cNvCxnSpPr>
            <a:cxnSpLocks/>
            <a:stCxn id="179" idx="2"/>
            <a:endCxn id="177" idx="0"/>
          </p:cNvCxnSpPr>
          <p:nvPr/>
        </p:nvCxnSpPr>
        <p:spPr>
          <a:xfrm rot="16200000" flipH="1">
            <a:off x="6133792" y="961744"/>
            <a:ext cx="177871" cy="25264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CD1FFD-D7C8-0146-B0E6-CA6BD2AE2660}"/>
              </a:ext>
            </a:extLst>
          </p:cNvPr>
          <p:cNvSpPr/>
          <p:nvPr/>
        </p:nvSpPr>
        <p:spPr>
          <a:xfrm>
            <a:off x="7078452" y="710586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Elbow Connector 183">
            <a:extLst>
              <a:ext uri="{FF2B5EF4-FFF2-40B4-BE49-F238E27FC236}">
                <a16:creationId xmlns:a16="http://schemas.microsoft.com/office/drawing/2014/main" id="{16C88A42-2332-BE4C-BBA5-97E1E6A4C028}"/>
              </a:ext>
            </a:extLst>
          </p:cNvPr>
          <p:cNvCxnSpPr>
            <a:cxnSpLocks/>
            <a:stCxn id="178" idx="0"/>
            <a:endCxn id="183" idx="2"/>
          </p:cNvCxnSpPr>
          <p:nvPr/>
        </p:nvCxnSpPr>
        <p:spPr>
          <a:xfrm rot="16200000" flipV="1">
            <a:off x="7482180" y="730089"/>
            <a:ext cx="170458" cy="695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8B7C572-63AE-A046-B5B8-C79350CE7B19}"/>
              </a:ext>
            </a:extLst>
          </p:cNvPr>
          <p:cNvSpPr/>
          <p:nvPr/>
        </p:nvSpPr>
        <p:spPr>
          <a:xfrm>
            <a:off x="5721437" y="1182040"/>
            <a:ext cx="13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To increase the pH </a:t>
            </a:r>
            <a:r>
              <a:rPr lang="en-US" sz="900" dirty="0">
                <a:sym typeface="Wingdings" pitchFamily="2" charset="2"/>
              </a:rPr>
              <a:t> increase the </a:t>
            </a:r>
            <a:r>
              <a:rPr lang="en-US" sz="900" b="1" dirty="0">
                <a:sym typeface="Wingdings" pitchFamily="2" charset="2"/>
              </a:rPr>
              <a:t>driving pressure</a:t>
            </a:r>
            <a:r>
              <a:rPr lang="en-US" sz="900" dirty="0">
                <a:sym typeface="Wingdings" pitchFamily="2" charset="2"/>
              </a:rPr>
              <a:t> (IPAP – EPAP)</a:t>
            </a:r>
            <a:endParaRPr lang="en-US" sz="900" b="1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EE649ED-A60C-1940-BFD2-A195396ABF41}"/>
              </a:ext>
            </a:extLst>
          </p:cNvPr>
          <p:cNvSpPr/>
          <p:nvPr/>
        </p:nvSpPr>
        <p:spPr>
          <a:xfrm>
            <a:off x="7092635" y="1164277"/>
            <a:ext cx="157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To increase PaO2 / SpO2 adjust </a:t>
            </a:r>
            <a:r>
              <a:rPr lang="en-US" sz="900" b="1" dirty="0">
                <a:solidFill>
                  <a:schemeClr val="accent1"/>
                </a:solidFill>
              </a:rPr>
              <a:t>oxygenation</a:t>
            </a:r>
            <a:r>
              <a:rPr lang="en-US" sz="900" dirty="0">
                <a:solidFill>
                  <a:schemeClr val="accent1"/>
                </a:solidFill>
              </a:rPr>
              <a:t> </a:t>
            </a:r>
            <a:r>
              <a:rPr lang="en-US" sz="900" b="1" dirty="0">
                <a:solidFill>
                  <a:schemeClr val="accent1"/>
                </a:solidFill>
              </a:rPr>
              <a:t>parameters</a:t>
            </a:r>
            <a:r>
              <a:rPr lang="en-US" sz="900" dirty="0">
                <a:solidFill>
                  <a:schemeClr val="accent1"/>
                </a:solidFill>
              </a:rPr>
              <a:t> </a:t>
            </a:r>
            <a:r>
              <a:rPr lang="en-US" sz="900" dirty="0"/>
              <a:t>(FiO2 &amp; EPAP) </a:t>
            </a:r>
          </a:p>
        </p:txBody>
      </p: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16387D30-2A9A-AA4D-8758-0366B6696E6E}"/>
              </a:ext>
            </a:extLst>
          </p:cNvPr>
          <p:cNvCxnSpPr>
            <a:cxnSpLocks/>
            <a:stCxn id="178" idx="0"/>
            <a:endCxn id="188" idx="2"/>
          </p:cNvCxnSpPr>
          <p:nvPr/>
        </p:nvCxnSpPr>
        <p:spPr>
          <a:xfrm rot="5400000" flipH="1" flipV="1">
            <a:off x="8235587" y="671946"/>
            <a:ext cx="170458" cy="8115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9E50F2B-9505-9A41-96A7-35F0321023A3}"/>
              </a:ext>
            </a:extLst>
          </p:cNvPr>
          <p:cNvSpPr/>
          <p:nvPr/>
        </p:nvSpPr>
        <p:spPr>
          <a:xfrm>
            <a:off x="8584538" y="710586"/>
            <a:ext cx="284108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7F153AF-8F04-BD48-97CA-F693F9B8D843}"/>
              </a:ext>
            </a:extLst>
          </p:cNvPr>
          <p:cNvSpPr txBox="1"/>
          <p:nvPr/>
        </p:nvSpPr>
        <p:spPr>
          <a:xfrm>
            <a:off x="6564383" y="435213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ABG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587BFB-8900-724A-9BDA-C389019BD9A0}"/>
              </a:ext>
            </a:extLst>
          </p:cNvPr>
          <p:cNvSpPr txBox="1"/>
          <p:nvPr/>
        </p:nvSpPr>
        <p:spPr>
          <a:xfrm>
            <a:off x="8211954" y="435213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Pulse Ox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E6EA4A62-889D-7742-AE66-109D96EE946C}"/>
              </a:ext>
            </a:extLst>
          </p:cNvPr>
          <p:cNvSpPr/>
          <p:nvPr/>
        </p:nvSpPr>
        <p:spPr>
          <a:xfrm rot="5400000">
            <a:off x="7085475" y="-388864"/>
            <a:ext cx="48543" cy="217978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Left Bracket 191">
            <a:extLst>
              <a:ext uri="{FF2B5EF4-FFF2-40B4-BE49-F238E27FC236}">
                <a16:creationId xmlns:a16="http://schemas.microsoft.com/office/drawing/2014/main" id="{7ECD961D-B38D-7242-B044-39208328101F}"/>
              </a:ext>
            </a:extLst>
          </p:cNvPr>
          <p:cNvSpPr/>
          <p:nvPr/>
        </p:nvSpPr>
        <p:spPr>
          <a:xfrm rot="5400000">
            <a:off x="8669266" y="384702"/>
            <a:ext cx="45853" cy="62547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DDC0DA0-63A1-064E-A48A-8F743FD7F028}"/>
              </a:ext>
            </a:extLst>
          </p:cNvPr>
          <p:cNvSpPr/>
          <p:nvPr/>
        </p:nvSpPr>
        <p:spPr>
          <a:xfrm>
            <a:off x="6084631" y="3601818"/>
            <a:ext cx="1503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May be </a:t>
            </a:r>
            <a:r>
              <a:rPr lang="en-US" sz="900" dirty="0">
                <a:solidFill>
                  <a:prstClr val="black"/>
                </a:solidFill>
                <a:hlinkClick r:id="rId7"/>
              </a:rPr>
              <a:t>more comfortable </a:t>
            </a:r>
            <a:r>
              <a:rPr lang="en-US" sz="900" dirty="0">
                <a:solidFill>
                  <a:prstClr val="black"/>
                </a:solidFill>
              </a:rPr>
              <a:t>for CPAP or low pressure  High air-leak. May cause pressure ulcers on nose. Pt can take oral meds easily.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000712BB-C6CE-A345-89DB-325207493829}"/>
              </a:ext>
            </a:extLst>
          </p:cNvPr>
          <p:cNvSpPr/>
          <p:nvPr/>
        </p:nvSpPr>
        <p:spPr>
          <a:xfrm>
            <a:off x="5440423" y="2881507"/>
            <a:ext cx="621323" cy="611815"/>
          </a:xfrm>
          <a:custGeom>
            <a:avLst/>
            <a:gdLst>
              <a:gd name="connsiteX0" fmla="*/ 0 w 621323"/>
              <a:gd name="connsiteY0" fmla="*/ 0 h 611815"/>
              <a:gd name="connsiteX1" fmla="*/ 23446 w 621323"/>
              <a:gd name="connsiteY1" fmla="*/ 234462 h 611815"/>
              <a:gd name="connsiteX2" fmla="*/ 105508 w 621323"/>
              <a:gd name="connsiteY2" fmla="*/ 504092 h 611815"/>
              <a:gd name="connsiteX3" fmla="*/ 363415 w 621323"/>
              <a:gd name="connsiteY3" fmla="*/ 597877 h 611815"/>
              <a:gd name="connsiteX4" fmla="*/ 621323 w 621323"/>
              <a:gd name="connsiteY4" fmla="*/ 609600 h 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3" h="611815">
                <a:moveTo>
                  <a:pt x="0" y="0"/>
                </a:moveTo>
                <a:cubicBezTo>
                  <a:pt x="2930" y="75223"/>
                  <a:pt x="5861" y="150447"/>
                  <a:pt x="23446" y="234462"/>
                </a:cubicBezTo>
                <a:cubicBezTo>
                  <a:pt x="41031" y="318477"/>
                  <a:pt x="48847" y="443523"/>
                  <a:pt x="105508" y="504092"/>
                </a:cubicBezTo>
                <a:cubicBezTo>
                  <a:pt x="162169" y="564661"/>
                  <a:pt x="277446" y="580292"/>
                  <a:pt x="363415" y="597877"/>
                </a:cubicBezTo>
                <a:cubicBezTo>
                  <a:pt x="449384" y="615462"/>
                  <a:pt x="535353" y="612531"/>
                  <a:pt x="621323" y="609600"/>
                </a:cubicBezTo>
              </a:path>
            </a:pathLst>
          </a:cu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66184ED-54BE-6044-9820-A131E1B66962}"/>
              </a:ext>
            </a:extLst>
          </p:cNvPr>
          <p:cNvSpPr/>
          <p:nvPr/>
        </p:nvSpPr>
        <p:spPr>
          <a:xfrm>
            <a:off x="5913290" y="697441"/>
            <a:ext cx="1028876" cy="275249"/>
          </a:xfrm>
          <a:prstGeom prst="roundRect">
            <a:avLst>
              <a:gd name="adj" fmla="val 46667"/>
            </a:avLst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D54FEB0C-A3D4-FF4F-BC61-5ED1A420D75D}"/>
              </a:ext>
            </a:extLst>
          </p:cNvPr>
          <p:cNvSpPr/>
          <p:nvPr/>
        </p:nvSpPr>
        <p:spPr>
          <a:xfrm>
            <a:off x="7012817" y="697164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A9592A44-FBE4-F646-9B02-CDBE974F50DD}"/>
              </a:ext>
            </a:extLst>
          </p:cNvPr>
          <p:cNvSpPr/>
          <p:nvPr/>
        </p:nvSpPr>
        <p:spPr>
          <a:xfrm>
            <a:off x="8443181" y="696986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>
            <a:extLst>
              <a:ext uri="{FF2B5EF4-FFF2-40B4-BE49-F238E27FC236}">
                <a16:creationId xmlns:a16="http://schemas.microsoft.com/office/drawing/2014/main" id="{2FD475EF-43A0-E040-B9F0-EA3DE8D4BA20}"/>
              </a:ext>
            </a:extLst>
          </p:cNvPr>
          <p:cNvSpPr/>
          <p:nvPr/>
        </p:nvSpPr>
        <p:spPr>
          <a:xfrm>
            <a:off x="5443169" y="2883514"/>
            <a:ext cx="621323" cy="611815"/>
          </a:xfrm>
          <a:custGeom>
            <a:avLst/>
            <a:gdLst>
              <a:gd name="connsiteX0" fmla="*/ 0 w 621323"/>
              <a:gd name="connsiteY0" fmla="*/ 0 h 611815"/>
              <a:gd name="connsiteX1" fmla="*/ 23446 w 621323"/>
              <a:gd name="connsiteY1" fmla="*/ 234462 h 611815"/>
              <a:gd name="connsiteX2" fmla="*/ 105508 w 621323"/>
              <a:gd name="connsiteY2" fmla="*/ 504092 h 611815"/>
              <a:gd name="connsiteX3" fmla="*/ 363415 w 621323"/>
              <a:gd name="connsiteY3" fmla="*/ 597877 h 611815"/>
              <a:gd name="connsiteX4" fmla="*/ 621323 w 621323"/>
              <a:gd name="connsiteY4" fmla="*/ 609600 h 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3" h="611815">
                <a:moveTo>
                  <a:pt x="0" y="0"/>
                </a:moveTo>
                <a:cubicBezTo>
                  <a:pt x="2930" y="75223"/>
                  <a:pt x="5861" y="150447"/>
                  <a:pt x="23446" y="234462"/>
                </a:cubicBezTo>
                <a:cubicBezTo>
                  <a:pt x="41031" y="318477"/>
                  <a:pt x="48847" y="443523"/>
                  <a:pt x="105508" y="504092"/>
                </a:cubicBezTo>
                <a:cubicBezTo>
                  <a:pt x="162169" y="564661"/>
                  <a:pt x="277446" y="580292"/>
                  <a:pt x="363415" y="597877"/>
                </a:cubicBezTo>
                <a:cubicBezTo>
                  <a:pt x="449384" y="615462"/>
                  <a:pt x="535353" y="612531"/>
                  <a:pt x="621323" y="609600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3B3BFD1-F9DF-4345-9882-1A6C33C1DD37}"/>
              </a:ext>
            </a:extLst>
          </p:cNvPr>
          <p:cNvGrpSpPr/>
          <p:nvPr/>
        </p:nvGrpSpPr>
        <p:grpSpPr>
          <a:xfrm flipH="1">
            <a:off x="3178055" y="3144645"/>
            <a:ext cx="740689" cy="447590"/>
            <a:chOff x="3371120" y="5973013"/>
            <a:chExt cx="740689" cy="447590"/>
          </a:xfrm>
        </p:grpSpPr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391E488E-8C4E-7E48-AF53-1A6F83E411AF}"/>
                </a:ext>
              </a:extLst>
            </p:cNvPr>
            <p:cNvSpPr/>
            <p:nvPr/>
          </p:nvSpPr>
          <p:spPr>
            <a:xfrm>
              <a:off x="3371120" y="5973439"/>
              <a:ext cx="740689" cy="447164"/>
            </a:xfrm>
            <a:custGeom>
              <a:avLst/>
              <a:gdLst>
                <a:gd name="connsiteX0" fmla="*/ 0 w 467360"/>
                <a:gd name="connsiteY0" fmla="*/ 948267 h 948267"/>
                <a:gd name="connsiteX1" fmla="*/ 67733 w 467360"/>
                <a:gd name="connsiteY1" fmla="*/ 711200 h 948267"/>
                <a:gd name="connsiteX2" fmla="*/ 331893 w 467360"/>
                <a:gd name="connsiteY2" fmla="*/ 670560 h 948267"/>
                <a:gd name="connsiteX3" fmla="*/ 440267 w 467360"/>
                <a:gd name="connsiteY3" fmla="*/ 474134 h 948267"/>
                <a:gd name="connsiteX4" fmla="*/ 467360 w 467360"/>
                <a:gd name="connsiteY4" fmla="*/ 0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60" h="948267">
                  <a:moveTo>
                    <a:pt x="0" y="948267"/>
                  </a:moveTo>
                  <a:cubicBezTo>
                    <a:pt x="6209" y="852875"/>
                    <a:pt x="12418" y="757484"/>
                    <a:pt x="67733" y="711200"/>
                  </a:cubicBezTo>
                  <a:cubicBezTo>
                    <a:pt x="123048" y="664916"/>
                    <a:pt x="269804" y="710071"/>
                    <a:pt x="331893" y="670560"/>
                  </a:cubicBezTo>
                  <a:cubicBezTo>
                    <a:pt x="393982" y="631049"/>
                    <a:pt x="417689" y="585894"/>
                    <a:pt x="440267" y="474134"/>
                  </a:cubicBezTo>
                  <a:cubicBezTo>
                    <a:pt x="462845" y="362374"/>
                    <a:pt x="465102" y="181187"/>
                    <a:pt x="467360" y="0"/>
                  </a:cubicBez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CD8A3B6D-0CC1-B148-B11D-67476D453408}"/>
                </a:ext>
              </a:extLst>
            </p:cNvPr>
            <p:cNvSpPr/>
            <p:nvPr/>
          </p:nvSpPr>
          <p:spPr>
            <a:xfrm>
              <a:off x="3371194" y="5973013"/>
              <a:ext cx="740116" cy="447165"/>
            </a:xfrm>
            <a:custGeom>
              <a:avLst/>
              <a:gdLst>
                <a:gd name="connsiteX0" fmla="*/ 0 w 467360"/>
                <a:gd name="connsiteY0" fmla="*/ 948267 h 948267"/>
                <a:gd name="connsiteX1" fmla="*/ 67733 w 467360"/>
                <a:gd name="connsiteY1" fmla="*/ 711200 h 948267"/>
                <a:gd name="connsiteX2" fmla="*/ 331893 w 467360"/>
                <a:gd name="connsiteY2" fmla="*/ 670560 h 948267"/>
                <a:gd name="connsiteX3" fmla="*/ 440267 w 467360"/>
                <a:gd name="connsiteY3" fmla="*/ 474134 h 948267"/>
                <a:gd name="connsiteX4" fmla="*/ 467360 w 467360"/>
                <a:gd name="connsiteY4" fmla="*/ 0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60" h="948267">
                  <a:moveTo>
                    <a:pt x="0" y="948267"/>
                  </a:moveTo>
                  <a:cubicBezTo>
                    <a:pt x="6209" y="852875"/>
                    <a:pt x="12418" y="757484"/>
                    <a:pt x="67733" y="711200"/>
                  </a:cubicBezTo>
                  <a:cubicBezTo>
                    <a:pt x="123048" y="664916"/>
                    <a:pt x="269804" y="710071"/>
                    <a:pt x="331893" y="670560"/>
                  </a:cubicBezTo>
                  <a:cubicBezTo>
                    <a:pt x="393982" y="631049"/>
                    <a:pt x="417689" y="585894"/>
                    <a:pt x="440267" y="474134"/>
                  </a:cubicBezTo>
                  <a:cubicBezTo>
                    <a:pt x="462845" y="362374"/>
                    <a:pt x="465102" y="181187"/>
                    <a:pt x="467360" y="0"/>
                  </a:cubicBezTo>
                </a:path>
              </a:pathLst>
            </a:custGeom>
            <a:noFill/>
            <a:ln w="762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D066AB-4122-634C-9146-4838F9442DDA}"/>
              </a:ext>
            </a:extLst>
          </p:cNvPr>
          <p:cNvSpPr/>
          <p:nvPr/>
        </p:nvSpPr>
        <p:spPr>
          <a:xfrm>
            <a:off x="3145609" y="3062802"/>
            <a:ext cx="84285" cy="1266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2591794-1988-AD40-9E1E-3BF8BE2ED1DD}"/>
              </a:ext>
            </a:extLst>
          </p:cNvPr>
          <p:cNvSpPr/>
          <p:nvPr/>
        </p:nvSpPr>
        <p:spPr>
          <a:xfrm>
            <a:off x="-47941" y="705774"/>
            <a:ext cx="922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8"/>
              </a:rPr>
              <a:t>INDICATIONS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DBBF821-00AB-5841-8308-D5F9BADA8C03}"/>
              </a:ext>
            </a:extLst>
          </p:cNvPr>
          <p:cNvSpPr/>
          <p:nvPr/>
        </p:nvSpPr>
        <p:spPr>
          <a:xfrm>
            <a:off x="2760369" y="705774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CONTRA-INDICATIONS: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7DC85FA-4BB8-6F4A-A6C9-00A859EAF5C1}"/>
              </a:ext>
            </a:extLst>
          </p:cNvPr>
          <p:cNvSpPr/>
          <p:nvPr/>
        </p:nvSpPr>
        <p:spPr>
          <a:xfrm>
            <a:off x="2782238" y="844934"/>
            <a:ext cx="2835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Unresponsiveness/coma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Inability to trigger breath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Inability to protect airway / remove mask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Risk of emesis / copious secretions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Recent head/neck surgery 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74402FA-216A-4045-9D22-64FBB8271FBD}"/>
              </a:ext>
            </a:extLst>
          </p:cNvPr>
          <p:cNvSpPr/>
          <p:nvPr/>
        </p:nvSpPr>
        <p:spPr>
          <a:xfrm>
            <a:off x="-836" y="856330"/>
            <a:ext cx="2835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COPD exacerbation (↓intubation, ↓ mortality)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Cardiogenic pulmonary edema (↓ mortality)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Other causes of respiratory failure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DNI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00000"/>
                </a:solidFill>
              </a:rPr>
              <a:t>Extubation</a:t>
            </a:r>
            <a:r>
              <a:rPr lang="en-US" sz="900" dirty="0">
                <a:solidFill>
                  <a:srgbClr val="000000"/>
                </a:solidFill>
              </a:rPr>
              <a:t> to NIPPV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CD6956C-1CAA-AA45-B795-CF8F57F50FB6}"/>
              </a:ext>
            </a:extLst>
          </p:cNvPr>
          <p:cNvSpPr/>
          <p:nvPr/>
        </p:nvSpPr>
        <p:spPr>
          <a:xfrm>
            <a:off x="3724929" y="3601818"/>
            <a:ext cx="22873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Patients can tolerate higher pressures using masks than nasal interface. Full face masks are less likely than partial to cause pressure ulcers, &amp; generally have less air-leak. Comfort is variable.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9C1E28-CEFE-1741-A07D-6958307F31BB}"/>
              </a:ext>
            </a:extLst>
          </p:cNvPr>
          <p:cNvCxnSpPr>
            <a:cxnSpLocks/>
          </p:cNvCxnSpPr>
          <p:nvPr/>
        </p:nvCxnSpPr>
        <p:spPr>
          <a:xfrm flipV="1">
            <a:off x="6932011" y="2458133"/>
            <a:ext cx="201732" cy="1660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1C8797D-F8F2-0B4F-B118-14A9F53F7BC4}"/>
              </a:ext>
            </a:extLst>
          </p:cNvPr>
          <p:cNvCxnSpPr>
            <a:cxnSpLocks/>
          </p:cNvCxnSpPr>
          <p:nvPr/>
        </p:nvCxnSpPr>
        <p:spPr>
          <a:xfrm flipH="1" flipV="1">
            <a:off x="6622571" y="2449831"/>
            <a:ext cx="201732" cy="1660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BDBEBC8-B607-D24A-B977-2110F024398C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6844812" y="2627754"/>
            <a:ext cx="261978" cy="501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BEDA4D83-F3FB-3441-987A-9FEB3DF65604}"/>
              </a:ext>
            </a:extLst>
          </p:cNvPr>
          <p:cNvCxnSpPr>
            <a:cxnSpLocks/>
            <a:stCxn id="134" idx="1"/>
          </p:cNvCxnSpPr>
          <p:nvPr/>
        </p:nvCxnSpPr>
        <p:spPr>
          <a:xfrm flipH="1">
            <a:off x="6539810" y="2630413"/>
            <a:ext cx="239058" cy="5429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B74C8-FF3E-494C-922A-BD13592401B1}"/>
              </a:ext>
            </a:extLst>
          </p:cNvPr>
          <p:cNvGrpSpPr/>
          <p:nvPr/>
        </p:nvGrpSpPr>
        <p:grpSpPr>
          <a:xfrm>
            <a:off x="6699715" y="2474736"/>
            <a:ext cx="244996" cy="231006"/>
            <a:chOff x="5849889" y="4846374"/>
            <a:chExt cx="244996" cy="231006"/>
          </a:xfrm>
        </p:grpSpPr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2968BF6E-B321-6747-94BB-DED4F9598C2F}"/>
                </a:ext>
              </a:extLst>
            </p:cNvPr>
            <p:cNvSpPr/>
            <p:nvPr/>
          </p:nvSpPr>
          <p:spPr>
            <a:xfrm rot="10800000">
              <a:off x="5849889" y="4846374"/>
              <a:ext cx="244996" cy="188931"/>
            </a:xfrm>
            <a:prstGeom prst="triangl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iangle 130">
              <a:extLst>
                <a:ext uri="{FF2B5EF4-FFF2-40B4-BE49-F238E27FC236}">
                  <a16:creationId xmlns:a16="http://schemas.microsoft.com/office/drawing/2014/main" id="{1B7E185E-9ECD-6C48-9ECE-2F7CA0019F13}"/>
                </a:ext>
              </a:extLst>
            </p:cNvPr>
            <p:cNvSpPr/>
            <p:nvPr/>
          </p:nvSpPr>
          <p:spPr>
            <a:xfrm rot="10800000">
              <a:off x="5852664" y="4848143"/>
              <a:ext cx="237084" cy="16924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CB7D7B6-3216-634B-824C-A5FF5549B375}"/>
                </a:ext>
              </a:extLst>
            </p:cNvPr>
            <p:cNvSpPr/>
            <p:nvPr/>
          </p:nvSpPr>
          <p:spPr>
            <a:xfrm>
              <a:off x="5929042" y="4938748"/>
              <a:ext cx="84285" cy="12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>
              <a:extLst>
                <a:ext uri="{FF2B5EF4-FFF2-40B4-BE49-F238E27FC236}">
                  <a16:creationId xmlns:a16="http://schemas.microsoft.com/office/drawing/2014/main" id="{579855C5-47C5-AC49-A8B8-5ABBF000A757}"/>
                </a:ext>
              </a:extLst>
            </p:cNvPr>
            <p:cNvSpPr/>
            <p:nvPr/>
          </p:nvSpPr>
          <p:spPr>
            <a:xfrm>
              <a:off x="5915809" y="4908318"/>
              <a:ext cx="108834" cy="169062"/>
            </a:xfrm>
            <a:prstGeom prst="chord">
              <a:avLst>
                <a:gd name="adj1" fmla="val 14004020"/>
                <a:gd name="adj2" fmla="val 1832853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3DFF08A-E462-CB4B-81EA-43147744F09E}"/>
              </a:ext>
            </a:extLst>
          </p:cNvPr>
          <p:cNvCxnSpPr>
            <a:cxnSpLocks/>
            <a:stCxn id="115" idx="14"/>
          </p:cNvCxnSpPr>
          <p:nvPr/>
        </p:nvCxnSpPr>
        <p:spPr>
          <a:xfrm flipV="1">
            <a:off x="5495071" y="2468387"/>
            <a:ext cx="257566" cy="3596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93CB88BC-24CC-A64B-8DA1-69B8DF1EDF1B}"/>
              </a:ext>
            </a:extLst>
          </p:cNvPr>
          <p:cNvCxnSpPr>
            <a:cxnSpLocks/>
            <a:endCxn id="115" idx="10"/>
          </p:cNvCxnSpPr>
          <p:nvPr/>
        </p:nvCxnSpPr>
        <p:spPr>
          <a:xfrm>
            <a:off x="5142600" y="2465618"/>
            <a:ext cx="248306" cy="3918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0276B9E-F25F-6C46-8D40-A1029E925F41}"/>
              </a:ext>
            </a:extLst>
          </p:cNvPr>
          <p:cNvCxnSpPr>
            <a:cxnSpLocks/>
          </p:cNvCxnSpPr>
          <p:nvPr/>
        </p:nvCxnSpPr>
        <p:spPr>
          <a:xfrm>
            <a:off x="5612287" y="2819457"/>
            <a:ext cx="91471" cy="2093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FEE3E8B5-DED9-A14D-9D2F-514BEB07C1D5}"/>
              </a:ext>
            </a:extLst>
          </p:cNvPr>
          <p:cNvCxnSpPr>
            <a:cxnSpLocks/>
          </p:cNvCxnSpPr>
          <p:nvPr/>
        </p:nvCxnSpPr>
        <p:spPr>
          <a:xfrm flipH="1">
            <a:off x="5188753" y="2834861"/>
            <a:ext cx="91471" cy="2093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79B373F-6499-8540-A4D0-C8CF02B021DB}"/>
              </a:ext>
            </a:extLst>
          </p:cNvPr>
          <p:cNvGrpSpPr/>
          <p:nvPr/>
        </p:nvGrpSpPr>
        <p:grpSpPr>
          <a:xfrm>
            <a:off x="5262994" y="2446902"/>
            <a:ext cx="362343" cy="461868"/>
            <a:chOff x="4992448" y="4758718"/>
            <a:chExt cx="362343" cy="461868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6DC382C-D5DF-434E-8039-488C86E74033}"/>
                </a:ext>
              </a:extLst>
            </p:cNvPr>
            <p:cNvSpPr/>
            <p:nvPr/>
          </p:nvSpPr>
          <p:spPr>
            <a:xfrm rot="10800000">
              <a:off x="4992448" y="4758718"/>
              <a:ext cx="362343" cy="437419"/>
            </a:xfrm>
            <a:custGeom>
              <a:avLst/>
              <a:gdLst>
                <a:gd name="connsiteX0" fmla="*/ 301917 w 607805"/>
                <a:gd name="connsiteY0" fmla="*/ 0 h 651865"/>
                <a:gd name="connsiteX1" fmla="*/ 449460 w 607805"/>
                <a:gd name="connsiteY1" fmla="*/ 19494 h 651865"/>
                <a:gd name="connsiteX2" fmla="*/ 492371 w 607805"/>
                <a:gd name="connsiteY2" fmla="*/ 34610 h 651865"/>
                <a:gd name="connsiteX3" fmla="*/ 492090 w 607805"/>
                <a:gd name="connsiteY3" fmla="*/ 33878 h 651865"/>
                <a:gd name="connsiteX4" fmla="*/ 598662 w 607805"/>
                <a:gd name="connsiteY4" fmla="*/ 94763 h 651865"/>
                <a:gd name="connsiteX5" fmla="*/ 588365 w 607805"/>
                <a:gd name="connsiteY5" fmla="*/ 188956 h 651865"/>
                <a:gd name="connsiteX6" fmla="*/ 575240 w 607805"/>
                <a:gd name="connsiteY6" fmla="*/ 201798 h 651865"/>
                <a:gd name="connsiteX7" fmla="*/ 564947 w 607805"/>
                <a:gd name="connsiteY7" fmla="*/ 246408 h 651865"/>
                <a:gd name="connsiteX8" fmla="*/ 507695 w 607805"/>
                <a:gd name="connsiteY8" fmla="*/ 393828 h 651865"/>
                <a:gd name="connsiteX9" fmla="*/ 424786 w 607805"/>
                <a:gd name="connsiteY9" fmla="*/ 527974 h 651865"/>
                <a:gd name="connsiteX10" fmla="*/ 393242 w 607805"/>
                <a:gd name="connsiteY10" fmla="*/ 565687 h 651865"/>
                <a:gd name="connsiteX11" fmla="*/ 398067 w 607805"/>
                <a:gd name="connsiteY11" fmla="*/ 565669 h 651865"/>
                <a:gd name="connsiteX12" fmla="*/ 306701 w 607805"/>
                <a:gd name="connsiteY12" fmla="*/ 651864 h 651865"/>
                <a:gd name="connsiteX13" fmla="*/ 214642 w 607805"/>
                <a:gd name="connsiteY13" fmla="*/ 566367 h 651865"/>
                <a:gd name="connsiteX14" fmla="*/ 218512 w 607805"/>
                <a:gd name="connsiteY14" fmla="*/ 566352 h 651865"/>
                <a:gd name="connsiteX15" fmla="*/ 185781 w 607805"/>
                <a:gd name="connsiteY15" fmla="*/ 527220 h 651865"/>
                <a:gd name="connsiteX16" fmla="*/ 102872 w 607805"/>
                <a:gd name="connsiteY16" fmla="*/ 393074 h 651865"/>
                <a:gd name="connsiteX17" fmla="*/ 45620 w 607805"/>
                <a:gd name="connsiteY17" fmla="*/ 245652 h 651865"/>
                <a:gd name="connsiteX18" fmla="*/ 37440 w 607805"/>
                <a:gd name="connsiteY18" fmla="*/ 210199 h 651865"/>
                <a:gd name="connsiteX19" fmla="*/ 34165 w 607805"/>
                <a:gd name="connsiteY19" fmla="*/ 207058 h 651865"/>
                <a:gd name="connsiteX20" fmla="*/ 32200 w 607805"/>
                <a:gd name="connsiteY20" fmla="*/ 201441 h 651865"/>
                <a:gd name="connsiteX21" fmla="*/ 19441 w 607805"/>
                <a:gd name="connsiteY21" fmla="*/ 188955 h 651865"/>
                <a:gd name="connsiteX22" fmla="*/ 9142 w 607805"/>
                <a:gd name="connsiteY22" fmla="*/ 94763 h 651865"/>
                <a:gd name="connsiteX23" fmla="*/ 26381 w 607805"/>
                <a:gd name="connsiteY23" fmla="*/ 77162 h 651865"/>
                <a:gd name="connsiteX24" fmla="*/ 25166 w 607805"/>
                <a:gd name="connsiteY24" fmla="*/ 77164 h 651865"/>
                <a:gd name="connsiteX25" fmla="*/ 27728 w 607805"/>
                <a:gd name="connsiteY25" fmla="*/ 75787 h 651865"/>
                <a:gd name="connsiteX26" fmla="*/ 51139 w 607805"/>
                <a:gd name="connsiteY26" fmla="*/ 51885 h 651865"/>
                <a:gd name="connsiteX27" fmla="*/ 81376 w 607805"/>
                <a:gd name="connsiteY27" fmla="*/ 39332 h 651865"/>
                <a:gd name="connsiteX28" fmla="*/ 115187 w 607805"/>
                <a:gd name="connsiteY28" fmla="*/ 33962 h 651865"/>
                <a:gd name="connsiteX29" fmla="*/ 154198 w 607805"/>
                <a:gd name="connsiteY29" fmla="*/ 20037 h 651865"/>
                <a:gd name="connsiteX30" fmla="*/ 301917 w 607805"/>
                <a:gd name="connsiteY30" fmla="*/ 0 h 6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5" h="651865">
                  <a:moveTo>
                    <a:pt x="301917" y="0"/>
                  </a:moveTo>
                  <a:cubicBezTo>
                    <a:pt x="352669" y="-80"/>
                    <a:pt x="402594" y="6623"/>
                    <a:pt x="449460" y="19494"/>
                  </a:cubicBezTo>
                  <a:lnTo>
                    <a:pt x="492371" y="34610"/>
                  </a:lnTo>
                  <a:lnTo>
                    <a:pt x="492090" y="33878"/>
                  </a:lnTo>
                  <a:cubicBezTo>
                    <a:pt x="539926" y="36025"/>
                    <a:pt x="580934" y="59454"/>
                    <a:pt x="598662" y="94763"/>
                  </a:cubicBezTo>
                  <a:cubicBezTo>
                    <a:pt x="614082" y="125472"/>
                    <a:pt x="609570" y="160381"/>
                    <a:pt x="588365" y="188956"/>
                  </a:cubicBezTo>
                  <a:lnTo>
                    <a:pt x="575240" y="201798"/>
                  </a:lnTo>
                  <a:lnTo>
                    <a:pt x="564947" y="246408"/>
                  </a:lnTo>
                  <a:cubicBezTo>
                    <a:pt x="550904" y="296010"/>
                    <a:pt x="531657" y="345727"/>
                    <a:pt x="507695" y="393828"/>
                  </a:cubicBezTo>
                  <a:cubicBezTo>
                    <a:pt x="483812" y="441771"/>
                    <a:pt x="455817" y="486960"/>
                    <a:pt x="424786" y="527974"/>
                  </a:cubicBezTo>
                  <a:lnTo>
                    <a:pt x="393242" y="565687"/>
                  </a:lnTo>
                  <a:lnTo>
                    <a:pt x="398067" y="565669"/>
                  </a:lnTo>
                  <a:cubicBezTo>
                    <a:pt x="379865" y="618557"/>
                    <a:pt x="344845" y="651595"/>
                    <a:pt x="306701" y="651864"/>
                  </a:cubicBezTo>
                  <a:cubicBezTo>
                    <a:pt x="268403" y="652134"/>
                    <a:pt x="233080" y="619329"/>
                    <a:pt x="214642" y="566367"/>
                  </a:cubicBezTo>
                  <a:lnTo>
                    <a:pt x="218512" y="566352"/>
                  </a:lnTo>
                  <a:lnTo>
                    <a:pt x="185781" y="527220"/>
                  </a:lnTo>
                  <a:cubicBezTo>
                    <a:pt x="154750" y="486206"/>
                    <a:pt x="126755" y="441017"/>
                    <a:pt x="102872" y="393074"/>
                  </a:cubicBezTo>
                  <a:cubicBezTo>
                    <a:pt x="78910" y="344973"/>
                    <a:pt x="59663" y="295255"/>
                    <a:pt x="45620" y="245652"/>
                  </a:cubicBezTo>
                  <a:lnTo>
                    <a:pt x="37440" y="210199"/>
                  </a:lnTo>
                  <a:lnTo>
                    <a:pt x="34165" y="207058"/>
                  </a:lnTo>
                  <a:lnTo>
                    <a:pt x="32200" y="201441"/>
                  </a:lnTo>
                  <a:lnTo>
                    <a:pt x="19441" y="188955"/>
                  </a:lnTo>
                  <a:cubicBezTo>
                    <a:pt x="-1765" y="160380"/>
                    <a:pt x="-6276" y="125472"/>
                    <a:pt x="9142" y="94763"/>
                  </a:cubicBezTo>
                  <a:lnTo>
                    <a:pt x="26381" y="77162"/>
                  </a:lnTo>
                  <a:lnTo>
                    <a:pt x="25166" y="77164"/>
                  </a:lnTo>
                  <a:lnTo>
                    <a:pt x="27728" y="75787"/>
                  </a:lnTo>
                  <a:lnTo>
                    <a:pt x="51139" y="51885"/>
                  </a:lnTo>
                  <a:cubicBezTo>
                    <a:pt x="60362" y="46615"/>
                    <a:pt x="70527" y="42382"/>
                    <a:pt x="81376" y="39332"/>
                  </a:cubicBezTo>
                  <a:lnTo>
                    <a:pt x="115187" y="33962"/>
                  </a:lnTo>
                  <a:lnTo>
                    <a:pt x="154198" y="20037"/>
                  </a:lnTo>
                  <a:cubicBezTo>
                    <a:pt x="201072" y="6968"/>
                    <a:pt x="251061" y="80"/>
                    <a:pt x="301917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E72AC92-D3B1-534E-8352-F6B897EE6898}"/>
                </a:ext>
              </a:extLst>
            </p:cNvPr>
            <p:cNvSpPr/>
            <p:nvPr/>
          </p:nvSpPr>
          <p:spPr>
            <a:xfrm rot="10800000">
              <a:off x="4992448" y="4758789"/>
              <a:ext cx="362343" cy="437419"/>
            </a:xfrm>
            <a:custGeom>
              <a:avLst/>
              <a:gdLst>
                <a:gd name="connsiteX0" fmla="*/ 301917 w 607805"/>
                <a:gd name="connsiteY0" fmla="*/ 0 h 651865"/>
                <a:gd name="connsiteX1" fmla="*/ 449460 w 607805"/>
                <a:gd name="connsiteY1" fmla="*/ 19494 h 651865"/>
                <a:gd name="connsiteX2" fmla="*/ 492371 w 607805"/>
                <a:gd name="connsiteY2" fmla="*/ 34610 h 651865"/>
                <a:gd name="connsiteX3" fmla="*/ 492090 w 607805"/>
                <a:gd name="connsiteY3" fmla="*/ 33878 h 651865"/>
                <a:gd name="connsiteX4" fmla="*/ 598662 w 607805"/>
                <a:gd name="connsiteY4" fmla="*/ 94763 h 651865"/>
                <a:gd name="connsiteX5" fmla="*/ 588365 w 607805"/>
                <a:gd name="connsiteY5" fmla="*/ 188956 h 651865"/>
                <a:gd name="connsiteX6" fmla="*/ 575240 w 607805"/>
                <a:gd name="connsiteY6" fmla="*/ 201798 h 651865"/>
                <a:gd name="connsiteX7" fmla="*/ 564947 w 607805"/>
                <a:gd name="connsiteY7" fmla="*/ 246408 h 651865"/>
                <a:gd name="connsiteX8" fmla="*/ 507695 w 607805"/>
                <a:gd name="connsiteY8" fmla="*/ 393828 h 651865"/>
                <a:gd name="connsiteX9" fmla="*/ 424786 w 607805"/>
                <a:gd name="connsiteY9" fmla="*/ 527974 h 651865"/>
                <a:gd name="connsiteX10" fmla="*/ 393242 w 607805"/>
                <a:gd name="connsiteY10" fmla="*/ 565687 h 651865"/>
                <a:gd name="connsiteX11" fmla="*/ 398067 w 607805"/>
                <a:gd name="connsiteY11" fmla="*/ 565669 h 651865"/>
                <a:gd name="connsiteX12" fmla="*/ 306701 w 607805"/>
                <a:gd name="connsiteY12" fmla="*/ 651864 h 651865"/>
                <a:gd name="connsiteX13" fmla="*/ 214642 w 607805"/>
                <a:gd name="connsiteY13" fmla="*/ 566367 h 651865"/>
                <a:gd name="connsiteX14" fmla="*/ 218512 w 607805"/>
                <a:gd name="connsiteY14" fmla="*/ 566352 h 651865"/>
                <a:gd name="connsiteX15" fmla="*/ 185781 w 607805"/>
                <a:gd name="connsiteY15" fmla="*/ 527220 h 651865"/>
                <a:gd name="connsiteX16" fmla="*/ 102872 w 607805"/>
                <a:gd name="connsiteY16" fmla="*/ 393074 h 651865"/>
                <a:gd name="connsiteX17" fmla="*/ 45620 w 607805"/>
                <a:gd name="connsiteY17" fmla="*/ 245652 h 651865"/>
                <a:gd name="connsiteX18" fmla="*/ 37440 w 607805"/>
                <a:gd name="connsiteY18" fmla="*/ 210199 h 651865"/>
                <a:gd name="connsiteX19" fmla="*/ 34165 w 607805"/>
                <a:gd name="connsiteY19" fmla="*/ 207058 h 651865"/>
                <a:gd name="connsiteX20" fmla="*/ 32200 w 607805"/>
                <a:gd name="connsiteY20" fmla="*/ 201441 h 651865"/>
                <a:gd name="connsiteX21" fmla="*/ 19441 w 607805"/>
                <a:gd name="connsiteY21" fmla="*/ 188955 h 651865"/>
                <a:gd name="connsiteX22" fmla="*/ 9142 w 607805"/>
                <a:gd name="connsiteY22" fmla="*/ 94763 h 651865"/>
                <a:gd name="connsiteX23" fmla="*/ 26381 w 607805"/>
                <a:gd name="connsiteY23" fmla="*/ 77162 h 651865"/>
                <a:gd name="connsiteX24" fmla="*/ 25166 w 607805"/>
                <a:gd name="connsiteY24" fmla="*/ 77164 h 651865"/>
                <a:gd name="connsiteX25" fmla="*/ 27728 w 607805"/>
                <a:gd name="connsiteY25" fmla="*/ 75787 h 651865"/>
                <a:gd name="connsiteX26" fmla="*/ 51139 w 607805"/>
                <a:gd name="connsiteY26" fmla="*/ 51885 h 651865"/>
                <a:gd name="connsiteX27" fmla="*/ 81376 w 607805"/>
                <a:gd name="connsiteY27" fmla="*/ 39332 h 651865"/>
                <a:gd name="connsiteX28" fmla="*/ 115187 w 607805"/>
                <a:gd name="connsiteY28" fmla="*/ 33962 h 651865"/>
                <a:gd name="connsiteX29" fmla="*/ 154198 w 607805"/>
                <a:gd name="connsiteY29" fmla="*/ 20037 h 651865"/>
                <a:gd name="connsiteX30" fmla="*/ 301917 w 607805"/>
                <a:gd name="connsiteY30" fmla="*/ 0 h 6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5" h="651865">
                  <a:moveTo>
                    <a:pt x="301917" y="0"/>
                  </a:moveTo>
                  <a:cubicBezTo>
                    <a:pt x="352669" y="-80"/>
                    <a:pt x="402594" y="6623"/>
                    <a:pt x="449460" y="19494"/>
                  </a:cubicBezTo>
                  <a:lnTo>
                    <a:pt x="492371" y="34610"/>
                  </a:lnTo>
                  <a:lnTo>
                    <a:pt x="492090" y="33878"/>
                  </a:lnTo>
                  <a:cubicBezTo>
                    <a:pt x="539926" y="36025"/>
                    <a:pt x="580934" y="59454"/>
                    <a:pt x="598662" y="94763"/>
                  </a:cubicBezTo>
                  <a:cubicBezTo>
                    <a:pt x="614082" y="125472"/>
                    <a:pt x="609570" y="160381"/>
                    <a:pt x="588365" y="188956"/>
                  </a:cubicBezTo>
                  <a:lnTo>
                    <a:pt x="575240" y="201798"/>
                  </a:lnTo>
                  <a:lnTo>
                    <a:pt x="564947" y="246408"/>
                  </a:lnTo>
                  <a:cubicBezTo>
                    <a:pt x="550904" y="296010"/>
                    <a:pt x="531657" y="345727"/>
                    <a:pt x="507695" y="393828"/>
                  </a:cubicBezTo>
                  <a:cubicBezTo>
                    <a:pt x="483812" y="441771"/>
                    <a:pt x="455817" y="486960"/>
                    <a:pt x="424786" y="527974"/>
                  </a:cubicBezTo>
                  <a:lnTo>
                    <a:pt x="393242" y="565687"/>
                  </a:lnTo>
                  <a:lnTo>
                    <a:pt x="398067" y="565669"/>
                  </a:lnTo>
                  <a:cubicBezTo>
                    <a:pt x="379865" y="618557"/>
                    <a:pt x="344845" y="651595"/>
                    <a:pt x="306701" y="651864"/>
                  </a:cubicBezTo>
                  <a:cubicBezTo>
                    <a:pt x="268403" y="652134"/>
                    <a:pt x="233080" y="619329"/>
                    <a:pt x="214642" y="566367"/>
                  </a:cubicBezTo>
                  <a:lnTo>
                    <a:pt x="218512" y="566352"/>
                  </a:lnTo>
                  <a:lnTo>
                    <a:pt x="185781" y="527220"/>
                  </a:lnTo>
                  <a:cubicBezTo>
                    <a:pt x="154750" y="486206"/>
                    <a:pt x="126755" y="441017"/>
                    <a:pt x="102872" y="393074"/>
                  </a:cubicBezTo>
                  <a:cubicBezTo>
                    <a:pt x="78910" y="344973"/>
                    <a:pt x="59663" y="295255"/>
                    <a:pt x="45620" y="245652"/>
                  </a:cubicBezTo>
                  <a:lnTo>
                    <a:pt x="37440" y="210199"/>
                  </a:lnTo>
                  <a:lnTo>
                    <a:pt x="34165" y="207058"/>
                  </a:lnTo>
                  <a:lnTo>
                    <a:pt x="32200" y="201441"/>
                  </a:lnTo>
                  <a:lnTo>
                    <a:pt x="19441" y="188955"/>
                  </a:lnTo>
                  <a:cubicBezTo>
                    <a:pt x="-1765" y="160380"/>
                    <a:pt x="-6276" y="125472"/>
                    <a:pt x="9142" y="94763"/>
                  </a:cubicBezTo>
                  <a:lnTo>
                    <a:pt x="26381" y="77162"/>
                  </a:lnTo>
                  <a:lnTo>
                    <a:pt x="25166" y="77164"/>
                  </a:lnTo>
                  <a:lnTo>
                    <a:pt x="27728" y="75787"/>
                  </a:lnTo>
                  <a:lnTo>
                    <a:pt x="51139" y="51885"/>
                  </a:lnTo>
                  <a:cubicBezTo>
                    <a:pt x="60362" y="46615"/>
                    <a:pt x="70527" y="42382"/>
                    <a:pt x="81376" y="39332"/>
                  </a:cubicBezTo>
                  <a:lnTo>
                    <a:pt x="115187" y="33962"/>
                  </a:lnTo>
                  <a:lnTo>
                    <a:pt x="154198" y="20037"/>
                  </a:lnTo>
                  <a:cubicBezTo>
                    <a:pt x="201072" y="6968"/>
                    <a:pt x="251061" y="80"/>
                    <a:pt x="3019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70000"/>
                  </a:schemeClr>
                </a:gs>
                <a:gs pos="35000">
                  <a:schemeClr val="accent1">
                    <a:lumMod val="40000"/>
                    <a:lumOff val="60000"/>
                    <a:alpha val="70000"/>
                  </a:schemeClr>
                </a:gs>
                <a:gs pos="100000">
                  <a:schemeClr val="accent1">
                    <a:lumMod val="40000"/>
                    <a:lumOff val="60000"/>
                    <a:alpha val="7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316ACFA-EBE8-954E-A043-A9649DD1B12F}"/>
                </a:ext>
              </a:extLst>
            </p:cNvPr>
            <p:cNvGrpSpPr/>
            <p:nvPr/>
          </p:nvGrpSpPr>
          <p:grpSpPr>
            <a:xfrm>
              <a:off x="5101761" y="5041768"/>
              <a:ext cx="141707" cy="178818"/>
              <a:chOff x="3428563" y="5099328"/>
              <a:chExt cx="141707" cy="17881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CF36DFD-C43D-D94B-AA3B-62A9100CB793}"/>
                  </a:ext>
                </a:extLst>
              </p:cNvPr>
              <p:cNvSpPr/>
              <p:nvPr/>
            </p:nvSpPr>
            <p:spPr>
              <a:xfrm>
                <a:off x="3428563" y="5099328"/>
                <a:ext cx="141707" cy="1353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CD278F6-0113-464A-B834-981BA8CAB5A0}"/>
                  </a:ext>
                </a:extLst>
              </p:cNvPr>
              <p:cNvSpPr/>
              <p:nvPr/>
            </p:nvSpPr>
            <p:spPr>
              <a:xfrm>
                <a:off x="3457254" y="5151540"/>
                <a:ext cx="84285" cy="1266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1F4AFE5-34E0-9843-B37F-4ACE6DDAC6EB}"/>
              </a:ext>
            </a:extLst>
          </p:cNvPr>
          <p:cNvCxnSpPr>
            <a:cxnSpLocks/>
          </p:cNvCxnSpPr>
          <p:nvPr/>
        </p:nvCxnSpPr>
        <p:spPr>
          <a:xfrm>
            <a:off x="4305890" y="2845749"/>
            <a:ext cx="157029" cy="734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F505057-2ED3-964D-9D83-0DEDD312C3F3}"/>
              </a:ext>
            </a:extLst>
          </p:cNvPr>
          <p:cNvCxnSpPr>
            <a:cxnSpLocks/>
            <a:endCxn id="114" idx="13"/>
          </p:cNvCxnSpPr>
          <p:nvPr/>
        </p:nvCxnSpPr>
        <p:spPr>
          <a:xfrm flipV="1">
            <a:off x="3972966" y="2838507"/>
            <a:ext cx="177999" cy="268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AC9B171-53C8-494B-B34A-DFD74EAB0A15}"/>
              </a:ext>
            </a:extLst>
          </p:cNvPr>
          <p:cNvCxnSpPr>
            <a:cxnSpLocks/>
          </p:cNvCxnSpPr>
          <p:nvPr/>
        </p:nvCxnSpPr>
        <p:spPr>
          <a:xfrm flipV="1">
            <a:off x="4390712" y="2319674"/>
            <a:ext cx="121884" cy="784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F0478E48-D75C-1044-ADA5-E6229967533D}"/>
              </a:ext>
            </a:extLst>
          </p:cNvPr>
          <p:cNvCxnSpPr>
            <a:cxnSpLocks/>
            <a:endCxn id="114" idx="29"/>
          </p:cNvCxnSpPr>
          <p:nvPr/>
        </p:nvCxnSpPr>
        <p:spPr>
          <a:xfrm>
            <a:off x="3945065" y="2293793"/>
            <a:ext cx="153510" cy="1170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C12E813-5291-9345-BCC1-9BD553C7ADFE}"/>
              </a:ext>
            </a:extLst>
          </p:cNvPr>
          <p:cNvGrpSpPr/>
          <p:nvPr/>
        </p:nvGrpSpPr>
        <p:grpSpPr>
          <a:xfrm>
            <a:off x="3952739" y="2280620"/>
            <a:ext cx="552183" cy="641300"/>
            <a:chOff x="3832093" y="4592436"/>
            <a:chExt cx="552183" cy="641300"/>
          </a:xfrm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52C11CE-68EE-5C49-97E3-5272C530DB31}"/>
                </a:ext>
              </a:extLst>
            </p:cNvPr>
            <p:cNvSpPr/>
            <p:nvPr/>
          </p:nvSpPr>
          <p:spPr>
            <a:xfrm>
              <a:off x="3832093" y="4592436"/>
              <a:ext cx="552183" cy="641299"/>
            </a:xfrm>
            <a:custGeom>
              <a:avLst/>
              <a:gdLst>
                <a:gd name="connsiteX0" fmla="*/ 301917 w 607805"/>
                <a:gd name="connsiteY0" fmla="*/ 0 h 651865"/>
                <a:gd name="connsiteX1" fmla="*/ 449460 w 607805"/>
                <a:gd name="connsiteY1" fmla="*/ 19494 h 651865"/>
                <a:gd name="connsiteX2" fmla="*/ 492371 w 607805"/>
                <a:gd name="connsiteY2" fmla="*/ 34610 h 651865"/>
                <a:gd name="connsiteX3" fmla="*/ 492090 w 607805"/>
                <a:gd name="connsiteY3" fmla="*/ 33878 h 651865"/>
                <a:gd name="connsiteX4" fmla="*/ 598662 w 607805"/>
                <a:gd name="connsiteY4" fmla="*/ 94763 h 651865"/>
                <a:gd name="connsiteX5" fmla="*/ 588365 w 607805"/>
                <a:gd name="connsiteY5" fmla="*/ 188956 h 651865"/>
                <a:gd name="connsiteX6" fmla="*/ 575240 w 607805"/>
                <a:gd name="connsiteY6" fmla="*/ 201798 h 651865"/>
                <a:gd name="connsiteX7" fmla="*/ 564947 w 607805"/>
                <a:gd name="connsiteY7" fmla="*/ 246408 h 651865"/>
                <a:gd name="connsiteX8" fmla="*/ 507695 w 607805"/>
                <a:gd name="connsiteY8" fmla="*/ 393828 h 651865"/>
                <a:gd name="connsiteX9" fmla="*/ 424786 w 607805"/>
                <a:gd name="connsiteY9" fmla="*/ 527974 h 651865"/>
                <a:gd name="connsiteX10" fmla="*/ 393242 w 607805"/>
                <a:gd name="connsiteY10" fmla="*/ 565687 h 651865"/>
                <a:gd name="connsiteX11" fmla="*/ 398067 w 607805"/>
                <a:gd name="connsiteY11" fmla="*/ 565669 h 651865"/>
                <a:gd name="connsiteX12" fmla="*/ 306701 w 607805"/>
                <a:gd name="connsiteY12" fmla="*/ 651864 h 651865"/>
                <a:gd name="connsiteX13" fmla="*/ 214642 w 607805"/>
                <a:gd name="connsiteY13" fmla="*/ 566367 h 651865"/>
                <a:gd name="connsiteX14" fmla="*/ 218512 w 607805"/>
                <a:gd name="connsiteY14" fmla="*/ 566352 h 651865"/>
                <a:gd name="connsiteX15" fmla="*/ 185781 w 607805"/>
                <a:gd name="connsiteY15" fmla="*/ 527220 h 651865"/>
                <a:gd name="connsiteX16" fmla="*/ 102872 w 607805"/>
                <a:gd name="connsiteY16" fmla="*/ 393074 h 651865"/>
                <a:gd name="connsiteX17" fmla="*/ 45620 w 607805"/>
                <a:gd name="connsiteY17" fmla="*/ 245652 h 651865"/>
                <a:gd name="connsiteX18" fmla="*/ 37440 w 607805"/>
                <a:gd name="connsiteY18" fmla="*/ 210199 h 651865"/>
                <a:gd name="connsiteX19" fmla="*/ 34165 w 607805"/>
                <a:gd name="connsiteY19" fmla="*/ 207058 h 651865"/>
                <a:gd name="connsiteX20" fmla="*/ 32200 w 607805"/>
                <a:gd name="connsiteY20" fmla="*/ 201441 h 651865"/>
                <a:gd name="connsiteX21" fmla="*/ 19441 w 607805"/>
                <a:gd name="connsiteY21" fmla="*/ 188955 h 651865"/>
                <a:gd name="connsiteX22" fmla="*/ 9142 w 607805"/>
                <a:gd name="connsiteY22" fmla="*/ 94763 h 651865"/>
                <a:gd name="connsiteX23" fmla="*/ 26381 w 607805"/>
                <a:gd name="connsiteY23" fmla="*/ 77162 h 651865"/>
                <a:gd name="connsiteX24" fmla="*/ 25166 w 607805"/>
                <a:gd name="connsiteY24" fmla="*/ 77164 h 651865"/>
                <a:gd name="connsiteX25" fmla="*/ 27728 w 607805"/>
                <a:gd name="connsiteY25" fmla="*/ 75787 h 651865"/>
                <a:gd name="connsiteX26" fmla="*/ 51139 w 607805"/>
                <a:gd name="connsiteY26" fmla="*/ 51885 h 651865"/>
                <a:gd name="connsiteX27" fmla="*/ 81376 w 607805"/>
                <a:gd name="connsiteY27" fmla="*/ 39332 h 651865"/>
                <a:gd name="connsiteX28" fmla="*/ 115187 w 607805"/>
                <a:gd name="connsiteY28" fmla="*/ 33962 h 651865"/>
                <a:gd name="connsiteX29" fmla="*/ 154198 w 607805"/>
                <a:gd name="connsiteY29" fmla="*/ 20037 h 651865"/>
                <a:gd name="connsiteX30" fmla="*/ 301917 w 607805"/>
                <a:gd name="connsiteY30" fmla="*/ 0 h 6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5" h="651865">
                  <a:moveTo>
                    <a:pt x="301917" y="0"/>
                  </a:moveTo>
                  <a:cubicBezTo>
                    <a:pt x="352669" y="-80"/>
                    <a:pt x="402594" y="6623"/>
                    <a:pt x="449460" y="19494"/>
                  </a:cubicBezTo>
                  <a:lnTo>
                    <a:pt x="492371" y="34610"/>
                  </a:lnTo>
                  <a:lnTo>
                    <a:pt x="492090" y="33878"/>
                  </a:lnTo>
                  <a:cubicBezTo>
                    <a:pt x="539926" y="36025"/>
                    <a:pt x="580934" y="59454"/>
                    <a:pt x="598662" y="94763"/>
                  </a:cubicBezTo>
                  <a:cubicBezTo>
                    <a:pt x="614082" y="125472"/>
                    <a:pt x="609570" y="160381"/>
                    <a:pt x="588365" y="188956"/>
                  </a:cubicBezTo>
                  <a:lnTo>
                    <a:pt x="575240" y="201798"/>
                  </a:lnTo>
                  <a:lnTo>
                    <a:pt x="564947" y="246408"/>
                  </a:lnTo>
                  <a:cubicBezTo>
                    <a:pt x="550904" y="296010"/>
                    <a:pt x="531657" y="345727"/>
                    <a:pt x="507695" y="393828"/>
                  </a:cubicBezTo>
                  <a:cubicBezTo>
                    <a:pt x="483812" y="441771"/>
                    <a:pt x="455817" y="486960"/>
                    <a:pt x="424786" y="527974"/>
                  </a:cubicBezTo>
                  <a:lnTo>
                    <a:pt x="393242" y="565687"/>
                  </a:lnTo>
                  <a:lnTo>
                    <a:pt x="398067" y="565669"/>
                  </a:lnTo>
                  <a:cubicBezTo>
                    <a:pt x="379865" y="618557"/>
                    <a:pt x="344845" y="651595"/>
                    <a:pt x="306701" y="651864"/>
                  </a:cubicBezTo>
                  <a:cubicBezTo>
                    <a:pt x="268403" y="652134"/>
                    <a:pt x="233080" y="619329"/>
                    <a:pt x="214642" y="566367"/>
                  </a:cubicBezTo>
                  <a:lnTo>
                    <a:pt x="218512" y="566352"/>
                  </a:lnTo>
                  <a:lnTo>
                    <a:pt x="185781" y="527220"/>
                  </a:lnTo>
                  <a:cubicBezTo>
                    <a:pt x="154750" y="486206"/>
                    <a:pt x="126755" y="441017"/>
                    <a:pt x="102872" y="393074"/>
                  </a:cubicBezTo>
                  <a:cubicBezTo>
                    <a:pt x="78910" y="344973"/>
                    <a:pt x="59663" y="295255"/>
                    <a:pt x="45620" y="245652"/>
                  </a:cubicBezTo>
                  <a:lnTo>
                    <a:pt x="37440" y="210199"/>
                  </a:lnTo>
                  <a:lnTo>
                    <a:pt x="34165" y="207058"/>
                  </a:lnTo>
                  <a:lnTo>
                    <a:pt x="32200" y="201441"/>
                  </a:lnTo>
                  <a:lnTo>
                    <a:pt x="19441" y="188955"/>
                  </a:lnTo>
                  <a:cubicBezTo>
                    <a:pt x="-1765" y="160380"/>
                    <a:pt x="-6276" y="125472"/>
                    <a:pt x="9142" y="94763"/>
                  </a:cubicBezTo>
                  <a:lnTo>
                    <a:pt x="26381" y="77162"/>
                  </a:lnTo>
                  <a:lnTo>
                    <a:pt x="25166" y="77164"/>
                  </a:lnTo>
                  <a:lnTo>
                    <a:pt x="27728" y="75787"/>
                  </a:lnTo>
                  <a:lnTo>
                    <a:pt x="51139" y="51885"/>
                  </a:lnTo>
                  <a:cubicBezTo>
                    <a:pt x="60362" y="46615"/>
                    <a:pt x="70527" y="42382"/>
                    <a:pt x="81376" y="39332"/>
                  </a:cubicBezTo>
                  <a:lnTo>
                    <a:pt x="115187" y="33962"/>
                  </a:lnTo>
                  <a:lnTo>
                    <a:pt x="154198" y="20037"/>
                  </a:lnTo>
                  <a:cubicBezTo>
                    <a:pt x="201072" y="6968"/>
                    <a:pt x="251061" y="80"/>
                    <a:pt x="301917" y="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2E82E-B5DA-A244-9B06-FA86E543DB33}"/>
                </a:ext>
              </a:extLst>
            </p:cNvPr>
            <p:cNvSpPr/>
            <p:nvPr/>
          </p:nvSpPr>
          <p:spPr>
            <a:xfrm>
              <a:off x="3844277" y="4597764"/>
              <a:ext cx="526817" cy="635972"/>
            </a:xfrm>
            <a:custGeom>
              <a:avLst/>
              <a:gdLst>
                <a:gd name="connsiteX0" fmla="*/ 301917 w 607805"/>
                <a:gd name="connsiteY0" fmla="*/ 0 h 651865"/>
                <a:gd name="connsiteX1" fmla="*/ 449460 w 607805"/>
                <a:gd name="connsiteY1" fmla="*/ 19494 h 651865"/>
                <a:gd name="connsiteX2" fmla="*/ 492371 w 607805"/>
                <a:gd name="connsiteY2" fmla="*/ 34610 h 651865"/>
                <a:gd name="connsiteX3" fmla="*/ 492090 w 607805"/>
                <a:gd name="connsiteY3" fmla="*/ 33878 h 651865"/>
                <a:gd name="connsiteX4" fmla="*/ 598662 w 607805"/>
                <a:gd name="connsiteY4" fmla="*/ 94763 h 651865"/>
                <a:gd name="connsiteX5" fmla="*/ 588365 w 607805"/>
                <a:gd name="connsiteY5" fmla="*/ 188956 h 651865"/>
                <a:gd name="connsiteX6" fmla="*/ 575240 w 607805"/>
                <a:gd name="connsiteY6" fmla="*/ 201798 h 651865"/>
                <a:gd name="connsiteX7" fmla="*/ 564947 w 607805"/>
                <a:gd name="connsiteY7" fmla="*/ 246408 h 651865"/>
                <a:gd name="connsiteX8" fmla="*/ 507695 w 607805"/>
                <a:gd name="connsiteY8" fmla="*/ 393828 h 651865"/>
                <a:gd name="connsiteX9" fmla="*/ 424786 w 607805"/>
                <a:gd name="connsiteY9" fmla="*/ 527974 h 651865"/>
                <a:gd name="connsiteX10" fmla="*/ 393242 w 607805"/>
                <a:gd name="connsiteY10" fmla="*/ 565687 h 651865"/>
                <a:gd name="connsiteX11" fmla="*/ 398067 w 607805"/>
                <a:gd name="connsiteY11" fmla="*/ 565669 h 651865"/>
                <a:gd name="connsiteX12" fmla="*/ 306701 w 607805"/>
                <a:gd name="connsiteY12" fmla="*/ 651864 h 651865"/>
                <a:gd name="connsiteX13" fmla="*/ 214642 w 607805"/>
                <a:gd name="connsiteY13" fmla="*/ 566367 h 651865"/>
                <a:gd name="connsiteX14" fmla="*/ 218512 w 607805"/>
                <a:gd name="connsiteY14" fmla="*/ 566352 h 651865"/>
                <a:gd name="connsiteX15" fmla="*/ 185781 w 607805"/>
                <a:gd name="connsiteY15" fmla="*/ 527220 h 651865"/>
                <a:gd name="connsiteX16" fmla="*/ 102872 w 607805"/>
                <a:gd name="connsiteY16" fmla="*/ 393074 h 651865"/>
                <a:gd name="connsiteX17" fmla="*/ 45620 w 607805"/>
                <a:gd name="connsiteY17" fmla="*/ 245652 h 651865"/>
                <a:gd name="connsiteX18" fmla="*/ 37440 w 607805"/>
                <a:gd name="connsiteY18" fmla="*/ 210199 h 651865"/>
                <a:gd name="connsiteX19" fmla="*/ 34165 w 607805"/>
                <a:gd name="connsiteY19" fmla="*/ 207058 h 651865"/>
                <a:gd name="connsiteX20" fmla="*/ 32200 w 607805"/>
                <a:gd name="connsiteY20" fmla="*/ 201441 h 651865"/>
                <a:gd name="connsiteX21" fmla="*/ 19441 w 607805"/>
                <a:gd name="connsiteY21" fmla="*/ 188955 h 651865"/>
                <a:gd name="connsiteX22" fmla="*/ 9142 w 607805"/>
                <a:gd name="connsiteY22" fmla="*/ 94763 h 651865"/>
                <a:gd name="connsiteX23" fmla="*/ 26381 w 607805"/>
                <a:gd name="connsiteY23" fmla="*/ 77162 h 651865"/>
                <a:gd name="connsiteX24" fmla="*/ 25166 w 607805"/>
                <a:gd name="connsiteY24" fmla="*/ 77164 h 651865"/>
                <a:gd name="connsiteX25" fmla="*/ 27728 w 607805"/>
                <a:gd name="connsiteY25" fmla="*/ 75787 h 651865"/>
                <a:gd name="connsiteX26" fmla="*/ 51139 w 607805"/>
                <a:gd name="connsiteY26" fmla="*/ 51885 h 651865"/>
                <a:gd name="connsiteX27" fmla="*/ 81376 w 607805"/>
                <a:gd name="connsiteY27" fmla="*/ 39332 h 651865"/>
                <a:gd name="connsiteX28" fmla="*/ 115187 w 607805"/>
                <a:gd name="connsiteY28" fmla="*/ 33962 h 651865"/>
                <a:gd name="connsiteX29" fmla="*/ 154198 w 607805"/>
                <a:gd name="connsiteY29" fmla="*/ 20037 h 651865"/>
                <a:gd name="connsiteX30" fmla="*/ 301917 w 607805"/>
                <a:gd name="connsiteY30" fmla="*/ 0 h 6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5" h="651865">
                  <a:moveTo>
                    <a:pt x="301917" y="0"/>
                  </a:moveTo>
                  <a:cubicBezTo>
                    <a:pt x="352669" y="-80"/>
                    <a:pt x="402594" y="6623"/>
                    <a:pt x="449460" y="19494"/>
                  </a:cubicBezTo>
                  <a:lnTo>
                    <a:pt x="492371" y="34610"/>
                  </a:lnTo>
                  <a:lnTo>
                    <a:pt x="492090" y="33878"/>
                  </a:lnTo>
                  <a:cubicBezTo>
                    <a:pt x="539926" y="36025"/>
                    <a:pt x="580934" y="59454"/>
                    <a:pt x="598662" y="94763"/>
                  </a:cubicBezTo>
                  <a:cubicBezTo>
                    <a:pt x="614082" y="125472"/>
                    <a:pt x="609570" y="160381"/>
                    <a:pt x="588365" y="188956"/>
                  </a:cubicBezTo>
                  <a:lnTo>
                    <a:pt x="575240" y="201798"/>
                  </a:lnTo>
                  <a:lnTo>
                    <a:pt x="564947" y="246408"/>
                  </a:lnTo>
                  <a:cubicBezTo>
                    <a:pt x="550904" y="296010"/>
                    <a:pt x="531657" y="345727"/>
                    <a:pt x="507695" y="393828"/>
                  </a:cubicBezTo>
                  <a:cubicBezTo>
                    <a:pt x="483812" y="441771"/>
                    <a:pt x="455817" y="486960"/>
                    <a:pt x="424786" y="527974"/>
                  </a:cubicBezTo>
                  <a:lnTo>
                    <a:pt x="393242" y="565687"/>
                  </a:lnTo>
                  <a:lnTo>
                    <a:pt x="398067" y="565669"/>
                  </a:lnTo>
                  <a:cubicBezTo>
                    <a:pt x="379865" y="618557"/>
                    <a:pt x="344845" y="651595"/>
                    <a:pt x="306701" y="651864"/>
                  </a:cubicBezTo>
                  <a:cubicBezTo>
                    <a:pt x="268403" y="652134"/>
                    <a:pt x="233080" y="619329"/>
                    <a:pt x="214642" y="566367"/>
                  </a:cubicBezTo>
                  <a:lnTo>
                    <a:pt x="218512" y="566352"/>
                  </a:lnTo>
                  <a:lnTo>
                    <a:pt x="185781" y="527220"/>
                  </a:lnTo>
                  <a:cubicBezTo>
                    <a:pt x="154750" y="486206"/>
                    <a:pt x="126755" y="441017"/>
                    <a:pt x="102872" y="393074"/>
                  </a:cubicBezTo>
                  <a:cubicBezTo>
                    <a:pt x="78910" y="344973"/>
                    <a:pt x="59663" y="295255"/>
                    <a:pt x="45620" y="245652"/>
                  </a:cubicBezTo>
                  <a:lnTo>
                    <a:pt x="37440" y="210199"/>
                  </a:lnTo>
                  <a:lnTo>
                    <a:pt x="34165" y="207058"/>
                  </a:lnTo>
                  <a:lnTo>
                    <a:pt x="32200" y="201441"/>
                  </a:lnTo>
                  <a:lnTo>
                    <a:pt x="19441" y="188955"/>
                  </a:lnTo>
                  <a:cubicBezTo>
                    <a:pt x="-1765" y="160380"/>
                    <a:pt x="-6276" y="125472"/>
                    <a:pt x="9142" y="94763"/>
                  </a:cubicBezTo>
                  <a:lnTo>
                    <a:pt x="26381" y="77162"/>
                  </a:lnTo>
                  <a:lnTo>
                    <a:pt x="25166" y="77164"/>
                  </a:lnTo>
                  <a:lnTo>
                    <a:pt x="27728" y="75787"/>
                  </a:lnTo>
                  <a:lnTo>
                    <a:pt x="51139" y="51885"/>
                  </a:lnTo>
                  <a:cubicBezTo>
                    <a:pt x="60362" y="46615"/>
                    <a:pt x="70527" y="42382"/>
                    <a:pt x="81376" y="39332"/>
                  </a:cubicBezTo>
                  <a:lnTo>
                    <a:pt x="115187" y="33962"/>
                  </a:lnTo>
                  <a:lnTo>
                    <a:pt x="154198" y="20037"/>
                  </a:lnTo>
                  <a:cubicBezTo>
                    <a:pt x="201072" y="6968"/>
                    <a:pt x="251061" y="80"/>
                    <a:pt x="3019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70000"/>
                  </a:schemeClr>
                </a:gs>
                <a:gs pos="35000">
                  <a:schemeClr val="accent1">
                    <a:lumMod val="40000"/>
                    <a:lumOff val="60000"/>
                    <a:alpha val="70000"/>
                  </a:schemeClr>
                </a:gs>
                <a:gs pos="100000">
                  <a:schemeClr val="accent1">
                    <a:lumMod val="40000"/>
                    <a:lumOff val="60000"/>
                    <a:alpha val="7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9F9E44-D509-BD47-8C6B-B5F9DED6AEBE}"/>
              </a:ext>
            </a:extLst>
          </p:cNvPr>
          <p:cNvGrpSpPr/>
          <p:nvPr/>
        </p:nvGrpSpPr>
        <p:grpSpPr>
          <a:xfrm>
            <a:off x="4155964" y="2727690"/>
            <a:ext cx="141707" cy="178818"/>
            <a:chOff x="3428563" y="5099328"/>
            <a:chExt cx="141707" cy="1788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FFFFD8-2172-B04E-9672-C59A2E732473}"/>
                </a:ext>
              </a:extLst>
            </p:cNvPr>
            <p:cNvSpPr/>
            <p:nvPr/>
          </p:nvSpPr>
          <p:spPr>
            <a:xfrm>
              <a:off x="3428563" y="5099328"/>
              <a:ext cx="141707" cy="1353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B72A15-52A7-FE4F-96A3-E680DFE57FC7}"/>
                </a:ext>
              </a:extLst>
            </p:cNvPr>
            <p:cNvSpPr/>
            <p:nvPr/>
          </p:nvSpPr>
          <p:spPr>
            <a:xfrm>
              <a:off x="3457254" y="5151540"/>
              <a:ext cx="84285" cy="12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Freeform 204">
            <a:extLst>
              <a:ext uri="{FF2B5EF4-FFF2-40B4-BE49-F238E27FC236}">
                <a16:creationId xmlns:a16="http://schemas.microsoft.com/office/drawing/2014/main" id="{FAFF51F3-9B96-D34A-9F05-9A282A3D4D13}"/>
              </a:ext>
            </a:extLst>
          </p:cNvPr>
          <p:cNvSpPr/>
          <p:nvPr/>
        </p:nvSpPr>
        <p:spPr>
          <a:xfrm>
            <a:off x="4222346" y="2893346"/>
            <a:ext cx="621323" cy="611815"/>
          </a:xfrm>
          <a:custGeom>
            <a:avLst/>
            <a:gdLst>
              <a:gd name="connsiteX0" fmla="*/ 0 w 621323"/>
              <a:gd name="connsiteY0" fmla="*/ 0 h 611815"/>
              <a:gd name="connsiteX1" fmla="*/ 23446 w 621323"/>
              <a:gd name="connsiteY1" fmla="*/ 234462 h 611815"/>
              <a:gd name="connsiteX2" fmla="*/ 105508 w 621323"/>
              <a:gd name="connsiteY2" fmla="*/ 504092 h 611815"/>
              <a:gd name="connsiteX3" fmla="*/ 363415 w 621323"/>
              <a:gd name="connsiteY3" fmla="*/ 597877 h 611815"/>
              <a:gd name="connsiteX4" fmla="*/ 621323 w 621323"/>
              <a:gd name="connsiteY4" fmla="*/ 609600 h 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3" h="611815">
                <a:moveTo>
                  <a:pt x="0" y="0"/>
                </a:moveTo>
                <a:cubicBezTo>
                  <a:pt x="2930" y="75223"/>
                  <a:pt x="5861" y="150447"/>
                  <a:pt x="23446" y="234462"/>
                </a:cubicBezTo>
                <a:cubicBezTo>
                  <a:pt x="41031" y="318477"/>
                  <a:pt x="48847" y="443523"/>
                  <a:pt x="105508" y="504092"/>
                </a:cubicBezTo>
                <a:cubicBezTo>
                  <a:pt x="162169" y="564661"/>
                  <a:pt x="277446" y="580292"/>
                  <a:pt x="363415" y="597877"/>
                </a:cubicBezTo>
                <a:cubicBezTo>
                  <a:pt x="449384" y="615462"/>
                  <a:pt x="535353" y="612531"/>
                  <a:pt x="621323" y="609600"/>
                </a:cubicBezTo>
              </a:path>
            </a:pathLst>
          </a:cu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E5E41802-1B2D-3A47-A893-5C470A2E1F76}"/>
              </a:ext>
            </a:extLst>
          </p:cNvPr>
          <p:cNvSpPr/>
          <p:nvPr/>
        </p:nvSpPr>
        <p:spPr>
          <a:xfrm>
            <a:off x="4221337" y="2893183"/>
            <a:ext cx="621323" cy="611815"/>
          </a:xfrm>
          <a:custGeom>
            <a:avLst/>
            <a:gdLst>
              <a:gd name="connsiteX0" fmla="*/ 0 w 621323"/>
              <a:gd name="connsiteY0" fmla="*/ 0 h 611815"/>
              <a:gd name="connsiteX1" fmla="*/ 23446 w 621323"/>
              <a:gd name="connsiteY1" fmla="*/ 234462 h 611815"/>
              <a:gd name="connsiteX2" fmla="*/ 105508 w 621323"/>
              <a:gd name="connsiteY2" fmla="*/ 504092 h 611815"/>
              <a:gd name="connsiteX3" fmla="*/ 363415 w 621323"/>
              <a:gd name="connsiteY3" fmla="*/ 597877 h 611815"/>
              <a:gd name="connsiteX4" fmla="*/ 621323 w 621323"/>
              <a:gd name="connsiteY4" fmla="*/ 609600 h 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3" h="611815">
                <a:moveTo>
                  <a:pt x="0" y="0"/>
                </a:moveTo>
                <a:cubicBezTo>
                  <a:pt x="2930" y="75223"/>
                  <a:pt x="5861" y="150447"/>
                  <a:pt x="23446" y="234462"/>
                </a:cubicBezTo>
                <a:cubicBezTo>
                  <a:pt x="41031" y="318477"/>
                  <a:pt x="48847" y="443523"/>
                  <a:pt x="105508" y="504092"/>
                </a:cubicBezTo>
                <a:cubicBezTo>
                  <a:pt x="162169" y="564661"/>
                  <a:pt x="277446" y="580292"/>
                  <a:pt x="363415" y="597877"/>
                </a:cubicBezTo>
                <a:cubicBezTo>
                  <a:pt x="449384" y="615462"/>
                  <a:pt x="535353" y="612531"/>
                  <a:pt x="621323" y="609600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7690656-EF87-F746-B266-B5A7D3841580}"/>
              </a:ext>
            </a:extLst>
          </p:cNvPr>
          <p:cNvSpPr/>
          <p:nvPr/>
        </p:nvSpPr>
        <p:spPr>
          <a:xfrm>
            <a:off x="124086" y="1703958"/>
            <a:ext cx="1451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NIPPV contra-indicated?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Intubation indicated?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BFB3A4C-9BBC-B648-98D3-F53C03306AE0}"/>
              </a:ext>
            </a:extLst>
          </p:cNvPr>
          <p:cNvSpPr/>
          <p:nvPr/>
        </p:nvSpPr>
        <p:spPr>
          <a:xfrm>
            <a:off x="1723185" y="1751318"/>
            <a:ext cx="692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INTUBATE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DAB02BAE-1DBD-0849-844C-EFA84CFC3329}"/>
              </a:ext>
            </a:extLst>
          </p:cNvPr>
          <p:cNvSpPr/>
          <p:nvPr/>
        </p:nvSpPr>
        <p:spPr>
          <a:xfrm>
            <a:off x="188671" y="2258771"/>
            <a:ext cx="1305722" cy="43420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00BCBDEC-8740-FA40-B31D-416052019E1C}"/>
              </a:ext>
            </a:extLst>
          </p:cNvPr>
          <p:cNvSpPr/>
          <p:nvPr/>
        </p:nvSpPr>
        <p:spPr>
          <a:xfrm>
            <a:off x="188671" y="2842907"/>
            <a:ext cx="1305722" cy="43420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5571CEF-7B68-9B46-8D95-BE4EC210AD94}"/>
              </a:ext>
            </a:extLst>
          </p:cNvPr>
          <p:cNvSpPr/>
          <p:nvPr/>
        </p:nvSpPr>
        <p:spPr>
          <a:xfrm>
            <a:off x="232959" y="2279128"/>
            <a:ext cx="119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Choose an appropriate </a:t>
            </a:r>
            <a:r>
              <a:rPr lang="en-US" sz="900" b="1" dirty="0">
                <a:solidFill>
                  <a:prstClr val="black"/>
                </a:solidFill>
                <a:hlinkClick r:id="rId9"/>
              </a:rPr>
              <a:t>interface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F1021A7C-3506-604D-A7FF-73AC853CD7FA}"/>
              </a:ext>
            </a:extLst>
          </p:cNvPr>
          <p:cNvCxnSpPr>
            <a:cxnSpLocks/>
            <a:stCxn id="250" idx="2"/>
            <a:endCxn id="252" idx="0"/>
          </p:cNvCxnSpPr>
          <p:nvPr/>
        </p:nvCxnSpPr>
        <p:spPr>
          <a:xfrm>
            <a:off x="836907" y="2090907"/>
            <a:ext cx="4625" cy="16786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1B8FB5F0-CBF1-3740-A899-D89B94293EDC}"/>
              </a:ext>
            </a:extLst>
          </p:cNvPr>
          <p:cNvCxnSpPr>
            <a:cxnSpLocks/>
            <a:stCxn id="252" idx="2"/>
            <a:endCxn id="253" idx="0"/>
          </p:cNvCxnSpPr>
          <p:nvPr/>
        </p:nvCxnSpPr>
        <p:spPr>
          <a:xfrm>
            <a:off x="841532" y="2692978"/>
            <a:ext cx="0" cy="14992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88F177F7-8279-D04C-9DE6-D8383D666C74}"/>
              </a:ext>
            </a:extLst>
          </p:cNvPr>
          <p:cNvCxnSpPr>
            <a:cxnSpLocks/>
            <a:stCxn id="250" idx="3"/>
            <a:endCxn id="249" idx="1"/>
          </p:cNvCxnSpPr>
          <p:nvPr/>
        </p:nvCxnSpPr>
        <p:spPr>
          <a:xfrm flipV="1">
            <a:off x="1489768" y="1866734"/>
            <a:ext cx="233417" cy="707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FFC7F16-B031-4547-A296-028ADCA76E80}"/>
              </a:ext>
            </a:extLst>
          </p:cNvPr>
          <p:cNvSpPr/>
          <p:nvPr/>
        </p:nvSpPr>
        <p:spPr>
          <a:xfrm>
            <a:off x="113026" y="2886160"/>
            <a:ext cx="145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Choose </a:t>
            </a:r>
            <a:r>
              <a:rPr lang="en-US" sz="900" dirty="0">
                <a:solidFill>
                  <a:prstClr val="black"/>
                </a:solidFill>
                <a:hlinkClick r:id="rId10"/>
              </a:rPr>
              <a:t>a </a:t>
            </a:r>
            <a:r>
              <a:rPr lang="en-US" sz="900" b="1" dirty="0">
                <a:solidFill>
                  <a:prstClr val="black"/>
                </a:solidFill>
                <a:hlinkClick r:id="rId10"/>
              </a:rPr>
              <a:t>mode</a:t>
            </a:r>
            <a:r>
              <a:rPr lang="en-US" sz="900" dirty="0">
                <a:solidFill>
                  <a:prstClr val="black"/>
                </a:solidFill>
                <a:hlinkClick r:id="rId10"/>
              </a:rPr>
              <a:t> to correct the underlying problem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77" name="Elbow Connector 276">
            <a:extLst>
              <a:ext uri="{FF2B5EF4-FFF2-40B4-BE49-F238E27FC236}">
                <a16:creationId xmlns:a16="http://schemas.microsoft.com/office/drawing/2014/main" id="{54C48054-F7ED-BE45-A39E-3A88CDC07A84}"/>
              </a:ext>
            </a:extLst>
          </p:cNvPr>
          <p:cNvCxnSpPr>
            <a:cxnSpLocks/>
            <a:stCxn id="293" idx="3"/>
            <a:endCxn id="253" idx="3"/>
          </p:cNvCxnSpPr>
          <p:nvPr/>
        </p:nvCxnSpPr>
        <p:spPr>
          <a:xfrm flipH="1" flipV="1">
            <a:off x="1494393" y="3060011"/>
            <a:ext cx="155259" cy="888356"/>
          </a:xfrm>
          <a:prstGeom prst="bentConnector3">
            <a:avLst>
              <a:gd name="adj1" fmla="val -118648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ounded Rectangle 286">
            <a:extLst>
              <a:ext uri="{FF2B5EF4-FFF2-40B4-BE49-F238E27FC236}">
                <a16:creationId xmlns:a16="http://schemas.microsoft.com/office/drawing/2014/main" id="{28C40353-C091-6F4B-9E47-63995288937D}"/>
              </a:ext>
            </a:extLst>
          </p:cNvPr>
          <p:cNvSpPr/>
          <p:nvPr/>
        </p:nvSpPr>
        <p:spPr>
          <a:xfrm>
            <a:off x="109702" y="3582077"/>
            <a:ext cx="739557" cy="732580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ounded Rectangle 292">
            <a:extLst>
              <a:ext uri="{FF2B5EF4-FFF2-40B4-BE49-F238E27FC236}">
                <a16:creationId xmlns:a16="http://schemas.microsoft.com/office/drawing/2014/main" id="{054CAB61-5876-4B4C-A61E-8012A0AF00B4}"/>
              </a:ext>
            </a:extLst>
          </p:cNvPr>
          <p:cNvSpPr/>
          <p:nvPr/>
        </p:nvSpPr>
        <p:spPr>
          <a:xfrm>
            <a:off x="910095" y="3582077"/>
            <a:ext cx="739557" cy="732580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C69C3EF-AB26-8449-804C-022622B1C201}"/>
              </a:ext>
            </a:extLst>
          </p:cNvPr>
          <p:cNvSpPr/>
          <p:nvPr/>
        </p:nvSpPr>
        <p:spPr>
          <a:xfrm>
            <a:off x="59377" y="3689086"/>
            <a:ext cx="8894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hlinkClick r:id="rId11"/>
              </a:rPr>
              <a:t>High air-leak</a:t>
            </a:r>
            <a:r>
              <a:rPr lang="en-US" sz="900" dirty="0">
                <a:solidFill>
                  <a:prstClr val="black"/>
                </a:solidFill>
              </a:rPr>
              <a:t> / poor patient comfort? </a:t>
            </a:r>
          </a:p>
        </p:txBody>
      </p:sp>
      <p:cxnSp>
        <p:nvCxnSpPr>
          <p:cNvPr id="294" name="Elbow Connector 293">
            <a:extLst>
              <a:ext uri="{FF2B5EF4-FFF2-40B4-BE49-F238E27FC236}">
                <a16:creationId xmlns:a16="http://schemas.microsoft.com/office/drawing/2014/main" id="{7735A603-C830-6340-930E-EF9C5D486476}"/>
              </a:ext>
            </a:extLst>
          </p:cNvPr>
          <p:cNvCxnSpPr>
            <a:cxnSpLocks/>
            <a:stCxn id="287" idx="1"/>
            <a:endCxn id="252" idx="1"/>
          </p:cNvCxnSpPr>
          <p:nvPr/>
        </p:nvCxnSpPr>
        <p:spPr>
          <a:xfrm rot="10800000" flipH="1">
            <a:off x="109701" y="2475875"/>
            <a:ext cx="78969" cy="1472492"/>
          </a:xfrm>
          <a:prstGeom prst="bentConnector3">
            <a:avLst>
              <a:gd name="adj1" fmla="val -87125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6B5BF9C8-3087-2B4E-9705-0B1000B5302B}"/>
              </a:ext>
            </a:extLst>
          </p:cNvPr>
          <p:cNvSpPr/>
          <p:nvPr/>
        </p:nvSpPr>
        <p:spPr>
          <a:xfrm>
            <a:off x="511125" y="3372390"/>
            <a:ext cx="692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reassess</a:t>
            </a:r>
          </a:p>
        </p:txBody>
      </p:sp>
      <p:cxnSp>
        <p:nvCxnSpPr>
          <p:cNvPr id="307" name="Elbow Connector 306">
            <a:extLst>
              <a:ext uri="{FF2B5EF4-FFF2-40B4-BE49-F238E27FC236}">
                <a16:creationId xmlns:a16="http://schemas.microsoft.com/office/drawing/2014/main" id="{1809B09B-2CFB-684A-8655-ED4B0C4AF497}"/>
              </a:ext>
            </a:extLst>
          </p:cNvPr>
          <p:cNvCxnSpPr>
            <a:cxnSpLocks/>
            <a:stCxn id="253" idx="2"/>
            <a:endCxn id="293" idx="0"/>
          </p:cNvCxnSpPr>
          <p:nvPr/>
        </p:nvCxnSpPr>
        <p:spPr>
          <a:xfrm rot="16200000" flipH="1">
            <a:off x="908222" y="3210424"/>
            <a:ext cx="304963" cy="43834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>
            <a:extLst>
              <a:ext uri="{FF2B5EF4-FFF2-40B4-BE49-F238E27FC236}">
                <a16:creationId xmlns:a16="http://schemas.microsoft.com/office/drawing/2014/main" id="{CEAA7412-2157-2B4D-A337-2546396669CA}"/>
              </a:ext>
            </a:extLst>
          </p:cNvPr>
          <p:cNvCxnSpPr>
            <a:cxnSpLocks/>
            <a:stCxn id="253" idx="2"/>
            <a:endCxn id="287" idx="0"/>
          </p:cNvCxnSpPr>
          <p:nvPr/>
        </p:nvCxnSpPr>
        <p:spPr>
          <a:xfrm rot="5400000">
            <a:off x="508026" y="3248570"/>
            <a:ext cx="304963" cy="36205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EAA2C5E-3283-7342-9556-27538F19E17F}"/>
              </a:ext>
            </a:extLst>
          </p:cNvPr>
          <p:cNvSpPr/>
          <p:nvPr/>
        </p:nvSpPr>
        <p:spPr>
          <a:xfrm>
            <a:off x="821644" y="3614037"/>
            <a:ext cx="88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Achieving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oxygenation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&amp; </a:t>
            </a:r>
            <a:r>
              <a:rPr lang="en-US" sz="900" b="1" dirty="0">
                <a:solidFill>
                  <a:schemeClr val="accent6"/>
                </a:solidFill>
              </a:rPr>
              <a:t>ventilation</a:t>
            </a:r>
            <a:r>
              <a:rPr lang="en-US" sz="900" dirty="0">
                <a:solidFill>
                  <a:prstClr val="black"/>
                </a:solidFill>
              </a:rPr>
              <a:t> goals?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B46F565-D488-4F48-AAD0-63D782746DEB}"/>
              </a:ext>
            </a:extLst>
          </p:cNvPr>
          <p:cNvSpPr/>
          <p:nvPr/>
        </p:nvSpPr>
        <p:spPr>
          <a:xfrm>
            <a:off x="1518475" y="4017183"/>
            <a:ext cx="692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hlinkClick r:id="rId12"/>
              </a:rPr>
              <a:t>failure</a:t>
            </a:r>
            <a:r>
              <a:rPr lang="en-US" sz="900" b="1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23" name="Elbow Connector 322">
            <a:extLst>
              <a:ext uri="{FF2B5EF4-FFF2-40B4-BE49-F238E27FC236}">
                <a16:creationId xmlns:a16="http://schemas.microsoft.com/office/drawing/2014/main" id="{831A6238-0A98-E341-A2AF-7F2754465AFA}"/>
              </a:ext>
            </a:extLst>
          </p:cNvPr>
          <p:cNvCxnSpPr>
            <a:cxnSpLocks/>
            <a:endCxn id="249" idx="2"/>
          </p:cNvCxnSpPr>
          <p:nvPr/>
        </p:nvCxnSpPr>
        <p:spPr>
          <a:xfrm rot="5400000" flipH="1" flipV="1">
            <a:off x="754791" y="2882366"/>
            <a:ext cx="2214720" cy="414289"/>
          </a:xfrm>
          <a:prstGeom prst="bentConnector3">
            <a:avLst>
              <a:gd name="adj1" fmla="val -90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0058BA5-36D4-C44A-B155-BA6560BA7E0A}"/>
              </a:ext>
            </a:extLst>
          </p:cNvPr>
          <p:cNvSpPr/>
          <p:nvPr/>
        </p:nvSpPr>
        <p:spPr>
          <a:xfrm rot="16200000">
            <a:off x="1402200" y="3388772"/>
            <a:ext cx="692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optimize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937AB545-BA27-0449-8AD9-CE84EB73B75D}"/>
              </a:ext>
            </a:extLst>
          </p:cNvPr>
          <p:cNvSpPr/>
          <p:nvPr/>
        </p:nvSpPr>
        <p:spPr>
          <a:xfrm rot="16200000">
            <a:off x="-249768" y="2990945"/>
            <a:ext cx="692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optimize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DEA4EDC3-481D-D944-90A3-E699EE6878B2}"/>
              </a:ext>
            </a:extLst>
          </p:cNvPr>
          <p:cNvSpPr/>
          <p:nvPr/>
        </p:nvSpPr>
        <p:spPr>
          <a:xfrm>
            <a:off x="1434148" y="1833688"/>
            <a:ext cx="3403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3EAF715-D391-1A46-B9D8-A53CC352EAC8}"/>
              </a:ext>
            </a:extLst>
          </p:cNvPr>
          <p:cNvSpPr/>
          <p:nvPr/>
        </p:nvSpPr>
        <p:spPr>
          <a:xfrm>
            <a:off x="796369" y="2037886"/>
            <a:ext cx="3403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76A55264-E5D9-2845-ACE3-44A5A84F0341}"/>
              </a:ext>
            </a:extLst>
          </p:cNvPr>
          <p:cNvSpPr/>
          <p:nvPr/>
        </p:nvSpPr>
        <p:spPr>
          <a:xfrm>
            <a:off x="8044978" y="2300140"/>
            <a:ext cx="265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LEAK</a:t>
            </a:r>
          </a:p>
          <a:p>
            <a:pPr algn="ctr"/>
            <a:r>
              <a:rPr lang="en-US" sz="500" b="1" cap="small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16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DC2599D-CE63-7149-9F05-DDFAD9A6017E}"/>
              </a:ext>
            </a:extLst>
          </p:cNvPr>
          <p:cNvSpPr/>
          <p:nvPr/>
        </p:nvSpPr>
        <p:spPr>
          <a:xfrm>
            <a:off x="8827710" y="3190563"/>
            <a:ext cx="197289" cy="1765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81DA3AD7-74EA-004F-B3BC-A3AD7E2FE147}"/>
              </a:ext>
            </a:extLst>
          </p:cNvPr>
          <p:cNvSpPr/>
          <p:nvPr/>
        </p:nvSpPr>
        <p:spPr>
          <a:xfrm>
            <a:off x="8199507" y="3284873"/>
            <a:ext cx="740689" cy="447164"/>
          </a:xfrm>
          <a:custGeom>
            <a:avLst/>
            <a:gdLst>
              <a:gd name="connsiteX0" fmla="*/ 0 w 467360"/>
              <a:gd name="connsiteY0" fmla="*/ 948267 h 948267"/>
              <a:gd name="connsiteX1" fmla="*/ 67733 w 467360"/>
              <a:gd name="connsiteY1" fmla="*/ 711200 h 948267"/>
              <a:gd name="connsiteX2" fmla="*/ 331893 w 467360"/>
              <a:gd name="connsiteY2" fmla="*/ 670560 h 948267"/>
              <a:gd name="connsiteX3" fmla="*/ 440267 w 467360"/>
              <a:gd name="connsiteY3" fmla="*/ 474134 h 948267"/>
              <a:gd name="connsiteX4" fmla="*/ 467360 w 467360"/>
              <a:gd name="connsiteY4" fmla="*/ 0 h 9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948267">
                <a:moveTo>
                  <a:pt x="0" y="948267"/>
                </a:moveTo>
                <a:cubicBezTo>
                  <a:pt x="6209" y="852875"/>
                  <a:pt x="12418" y="757484"/>
                  <a:pt x="67733" y="711200"/>
                </a:cubicBezTo>
                <a:cubicBezTo>
                  <a:pt x="123048" y="664916"/>
                  <a:pt x="269804" y="710071"/>
                  <a:pt x="331893" y="670560"/>
                </a:cubicBezTo>
                <a:cubicBezTo>
                  <a:pt x="393982" y="631049"/>
                  <a:pt x="417689" y="585894"/>
                  <a:pt x="440267" y="474134"/>
                </a:cubicBezTo>
                <a:cubicBezTo>
                  <a:pt x="462845" y="362374"/>
                  <a:pt x="465102" y="181187"/>
                  <a:pt x="467360" y="0"/>
                </a:cubicBez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AB6E24BB-94D9-AC41-8314-48B716DC983F}"/>
              </a:ext>
            </a:extLst>
          </p:cNvPr>
          <p:cNvSpPr/>
          <p:nvPr/>
        </p:nvSpPr>
        <p:spPr>
          <a:xfrm>
            <a:off x="8196406" y="3281272"/>
            <a:ext cx="740116" cy="447165"/>
          </a:xfrm>
          <a:custGeom>
            <a:avLst/>
            <a:gdLst>
              <a:gd name="connsiteX0" fmla="*/ 0 w 467360"/>
              <a:gd name="connsiteY0" fmla="*/ 948267 h 948267"/>
              <a:gd name="connsiteX1" fmla="*/ 67733 w 467360"/>
              <a:gd name="connsiteY1" fmla="*/ 711200 h 948267"/>
              <a:gd name="connsiteX2" fmla="*/ 331893 w 467360"/>
              <a:gd name="connsiteY2" fmla="*/ 670560 h 948267"/>
              <a:gd name="connsiteX3" fmla="*/ 440267 w 467360"/>
              <a:gd name="connsiteY3" fmla="*/ 474134 h 948267"/>
              <a:gd name="connsiteX4" fmla="*/ 467360 w 467360"/>
              <a:gd name="connsiteY4" fmla="*/ 0 h 9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948267">
                <a:moveTo>
                  <a:pt x="0" y="948267"/>
                </a:moveTo>
                <a:cubicBezTo>
                  <a:pt x="6209" y="852875"/>
                  <a:pt x="12418" y="757484"/>
                  <a:pt x="67733" y="711200"/>
                </a:cubicBezTo>
                <a:cubicBezTo>
                  <a:pt x="123048" y="664916"/>
                  <a:pt x="269804" y="710071"/>
                  <a:pt x="331893" y="670560"/>
                </a:cubicBezTo>
                <a:cubicBezTo>
                  <a:pt x="393982" y="631049"/>
                  <a:pt x="417689" y="585894"/>
                  <a:pt x="440267" y="474134"/>
                </a:cubicBezTo>
                <a:cubicBezTo>
                  <a:pt x="462845" y="362374"/>
                  <a:pt x="465102" y="181187"/>
                  <a:pt x="467360" y="0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391812-2D2B-474F-874F-7A5AF6DA7D06}"/>
              </a:ext>
            </a:extLst>
          </p:cNvPr>
          <p:cNvGrpSpPr/>
          <p:nvPr/>
        </p:nvGrpSpPr>
        <p:grpSpPr>
          <a:xfrm>
            <a:off x="7780302" y="3676649"/>
            <a:ext cx="600596" cy="858294"/>
            <a:chOff x="7689636" y="5988465"/>
            <a:chExt cx="600596" cy="8582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61E07E5-839C-F543-AB2C-5E1523731858}"/>
                </a:ext>
              </a:extLst>
            </p:cNvPr>
            <p:cNvGrpSpPr/>
            <p:nvPr/>
          </p:nvGrpSpPr>
          <p:grpSpPr>
            <a:xfrm>
              <a:off x="7689636" y="5988465"/>
              <a:ext cx="600596" cy="858294"/>
              <a:chOff x="7403720" y="5069659"/>
              <a:chExt cx="600596" cy="85829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F9B738B-7932-3542-B0A6-A0E26BA921D0}"/>
                  </a:ext>
                </a:extLst>
              </p:cNvPr>
              <p:cNvSpPr/>
              <p:nvPr/>
            </p:nvSpPr>
            <p:spPr>
              <a:xfrm>
                <a:off x="7403720" y="5509439"/>
                <a:ext cx="600596" cy="4185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1A4C11-2B4F-1744-95CB-5D76258E6E1E}"/>
                  </a:ext>
                </a:extLst>
              </p:cNvPr>
              <p:cNvSpPr/>
              <p:nvPr/>
            </p:nvSpPr>
            <p:spPr>
              <a:xfrm>
                <a:off x="7403720" y="5399313"/>
                <a:ext cx="600596" cy="1101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96DD52E-6842-0C48-AAB8-4C56EE89EFBB}"/>
                  </a:ext>
                </a:extLst>
              </p:cNvPr>
              <p:cNvSpPr/>
              <p:nvPr/>
            </p:nvSpPr>
            <p:spPr>
              <a:xfrm>
                <a:off x="7472263" y="5579458"/>
                <a:ext cx="470070" cy="1739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F2622A6-9B38-6D47-B403-7381260599FA}"/>
                  </a:ext>
                </a:extLst>
              </p:cNvPr>
              <p:cNvSpPr/>
              <p:nvPr/>
            </p:nvSpPr>
            <p:spPr>
              <a:xfrm>
                <a:off x="7520147" y="5615873"/>
                <a:ext cx="183871" cy="102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298B539-F298-894B-A444-6D0CBE11A83A}"/>
                  </a:ext>
                </a:extLst>
              </p:cNvPr>
              <p:cNvSpPr/>
              <p:nvPr/>
            </p:nvSpPr>
            <p:spPr>
              <a:xfrm>
                <a:off x="7732494" y="56040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B4BEC7-039B-3749-B94E-99F0FA283387}"/>
                  </a:ext>
                </a:extLst>
              </p:cNvPr>
              <p:cNvSpPr/>
              <p:nvPr/>
            </p:nvSpPr>
            <p:spPr>
              <a:xfrm>
                <a:off x="7445624" y="5570584"/>
                <a:ext cx="33291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37</a:t>
                </a:r>
                <a:endParaRPr lang="en-US" sz="600" b="1" cap="small" dirty="0">
                  <a:latin typeface="+mj-lt"/>
                  <a:cs typeface="Futura Medium" panose="020B0602020204020303" pitchFamily="34" charset="-79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79331B8-A7CB-394D-958C-2A60DC6E2F2B}"/>
                  </a:ext>
                </a:extLst>
              </p:cNvPr>
              <p:cNvSpPr/>
              <p:nvPr/>
            </p:nvSpPr>
            <p:spPr>
              <a:xfrm>
                <a:off x="7433712" y="5069659"/>
                <a:ext cx="540988" cy="329652"/>
              </a:xfrm>
              <a:custGeom>
                <a:avLst/>
                <a:gdLst>
                  <a:gd name="connsiteX0" fmla="*/ 99972 w 540988"/>
                  <a:gd name="connsiteY0" fmla="*/ 0 h 329652"/>
                  <a:gd name="connsiteX1" fmla="*/ 249674 w 540988"/>
                  <a:gd name="connsiteY1" fmla="*/ 161840 h 329652"/>
                  <a:gd name="connsiteX2" fmla="*/ 331200 w 540988"/>
                  <a:gd name="connsiteY2" fmla="*/ 161840 h 329652"/>
                  <a:gd name="connsiteX3" fmla="*/ 331200 w 540988"/>
                  <a:gd name="connsiteY3" fmla="*/ 43791 h 329652"/>
                  <a:gd name="connsiteX4" fmla="*/ 437308 w 540988"/>
                  <a:gd name="connsiteY4" fmla="*/ 43791 h 329652"/>
                  <a:gd name="connsiteX5" fmla="*/ 437308 w 540988"/>
                  <a:gd name="connsiteY5" fmla="*/ 161840 h 329652"/>
                  <a:gd name="connsiteX6" fmla="*/ 457082 w 540988"/>
                  <a:gd name="connsiteY6" fmla="*/ 161840 h 329652"/>
                  <a:gd name="connsiteX7" fmla="*/ 540988 w 540988"/>
                  <a:gd name="connsiteY7" fmla="*/ 245746 h 329652"/>
                  <a:gd name="connsiteX8" fmla="*/ 540988 w 540988"/>
                  <a:gd name="connsiteY8" fmla="*/ 329652 h 329652"/>
                  <a:gd name="connsiteX9" fmla="*/ 0 w 540988"/>
                  <a:gd name="connsiteY9" fmla="*/ 329652 h 329652"/>
                  <a:gd name="connsiteX10" fmla="*/ 0 w 540988"/>
                  <a:gd name="connsiteY10" fmla="*/ 245746 h 329652"/>
                  <a:gd name="connsiteX11" fmla="*/ 83906 w 540988"/>
                  <a:gd name="connsiteY11" fmla="*/ 161840 h 329652"/>
                  <a:gd name="connsiteX12" fmla="*/ 95558 w 540988"/>
                  <a:gd name="connsiteY12" fmla="*/ 161840 h 329652"/>
                  <a:gd name="connsiteX13" fmla="*/ 91880 w 540988"/>
                  <a:gd name="connsiteY13" fmla="*/ 121381 h 329652"/>
                  <a:gd name="connsiteX14" fmla="*/ 27144 w 540988"/>
                  <a:gd name="connsiteY14" fmla="*/ 56644 h 3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0988" h="329652">
                    <a:moveTo>
                      <a:pt x="99972" y="0"/>
                    </a:moveTo>
                    <a:lnTo>
                      <a:pt x="249674" y="161840"/>
                    </a:lnTo>
                    <a:lnTo>
                      <a:pt x="331200" y="161840"/>
                    </a:lnTo>
                    <a:lnTo>
                      <a:pt x="331200" y="43791"/>
                    </a:lnTo>
                    <a:lnTo>
                      <a:pt x="437308" y="43791"/>
                    </a:lnTo>
                    <a:lnTo>
                      <a:pt x="437308" y="161840"/>
                    </a:lnTo>
                    <a:lnTo>
                      <a:pt x="457082" y="161840"/>
                    </a:lnTo>
                    <a:cubicBezTo>
                      <a:pt x="503422" y="161840"/>
                      <a:pt x="540988" y="199406"/>
                      <a:pt x="540988" y="245746"/>
                    </a:cubicBezTo>
                    <a:lnTo>
                      <a:pt x="540988" y="329652"/>
                    </a:lnTo>
                    <a:lnTo>
                      <a:pt x="0" y="329652"/>
                    </a:lnTo>
                    <a:lnTo>
                      <a:pt x="0" y="245746"/>
                    </a:lnTo>
                    <a:cubicBezTo>
                      <a:pt x="0" y="199406"/>
                      <a:pt x="37566" y="161840"/>
                      <a:pt x="83906" y="161840"/>
                    </a:cubicBezTo>
                    <a:lnTo>
                      <a:pt x="95558" y="161840"/>
                    </a:lnTo>
                    <a:lnTo>
                      <a:pt x="91880" y="121381"/>
                    </a:lnTo>
                    <a:lnTo>
                      <a:pt x="27144" y="566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F8DBE2E-BA73-BE40-A9B4-C1A7282FE357}"/>
                </a:ext>
              </a:extLst>
            </p:cNvPr>
            <p:cNvSpPr/>
            <p:nvPr/>
          </p:nvSpPr>
          <p:spPr>
            <a:xfrm>
              <a:off x="8017860" y="65922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2257230-5B09-1348-AD3E-97632501992B}"/>
                </a:ext>
              </a:extLst>
            </p:cNvPr>
            <p:cNvSpPr/>
            <p:nvPr/>
          </p:nvSpPr>
          <p:spPr>
            <a:xfrm>
              <a:off x="8158437" y="65594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7B835CDA-81A6-3C44-B17A-BD13A3C44024}"/>
              </a:ext>
            </a:extLst>
          </p:cNvPr>
          <p:cNvSpPr/>
          <p:nvPr/>
        </p:nvSpPr>
        <p:spPr>
          <a:xfrm rot="16200000">
            <a:off x="8388527" y="916630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CC BY-SA 3.0</a:t>
            </a:r>
            <a:endParaRPr lang="en-US" sz="800" dirty="0"/>
          </a:p>
          <a:p>
            <a:r>
              <a:rPr lang="en-US" sz="800" dirty="0">
                <a:latin typeface="+mj-lt"/>
              </a:rPr>
              <a:t>v1.1 </a:t>
            </a:r>
            <a:r>
              <a:rPr lang="en-US" sz="800">
                <a:latin typeface="+mj-lt"/>
              </a:rPr>
              <a:t>(2021-05-30)</a:t>
            </a:r>
            <a:endParaRPr lang="en-US" sz="800" dirty="0">
              <a:latin typeface="+mj-lt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B287991-66AB-3C49-9E8D-68BB2FD3D84E}"/>
              </a:ext>
            </a:extLst>
          </p:cNvPr>
          <p:cNvSpPr/>
          <p:nvPr/>
        </p:nvSpPr>
        <p:spPr>
          <a:xfrm>
            <a:off x="7559276" y="4005613"/>
            <a:ext cx="1025262" cy="683028"/>
          </a:xfrm>
          <a:prstGeom prst="rect">
            <a:avLst/>
          </a:prstGeom>
          <a:gradFill>
            <a:gsLst>
              <a:gs pos="6000">
                <a:schemeClr val="bg1">
                  <a:alpha val="0"/>
                </a:schemeClr>
              </a:gs>
              <a:gs pos="4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" name="Table 336">
            <a:extLst>
              <a:ext uri="{FF2B5EF4-FFF2-40B4-BE49-F238E27FC236}">
                <a16:creationId xmlns:a16="http://schemas.microsoft.com/office/drawing/2014/main" id="{9EBC3DA7-EA7B-2A4A-9E29-33C88E5A2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174"/>
              </p:ext>
            </p:extLst>
          </p:nvPr>
        </p:nvGraphicFramePr>
        <p:xfrm>
          <a:off x="192" y="4418125"/>
          <a:ext cx="9130318" cy="243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278">
                  <a:extLst>
                    <a:ext uri="{9D8B030D-6E8A-4147-A177-3AD203B41FA5}">
                      <a16:colId xmlns:a16="http://schemas.microsoft.com/office/drawing/2014/main" val="125666685"/>
                    </a:ext>
                  </a:extLst>
                </a:gridCol>
                <a:gridCol w="2170459">
                  <a:extLst>
                    <a:ext uri="{9D8B030D-6E8A-4147-A177-3AD203B41FA5}">
                      <a16:colId xmlns:a16="http://schemas.microsoft.com/office/drawing/2014/main" val="4148399970"/>
                    </a:ext>
                  </a:extLst>
                </a:gridCol>
                <a:gridCol w="1726838">
                  <a:extLst>
                    <a:ext uri="{9D8B030D-6E8A-4147-A177-3AD203B41FA5}">
                      <a16:colId xmlns:a16="http://schemas.microsoft.com/office/drawing/2014/main" val="1021736161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2480232709"/>
                    </a:ext>
                  </a:extLst>
                </a:gridCol>
                <a:gridCol w="2592280">
                  <a:extLst>
                    <a:ext uri="{9D8B030D-6E8A-4147-A177-3AD203B41FA5}">
                      <a16:colId xmlns:a16="http://schemas.microsoft.com/office/drawing/2014/main" val="2814221667"/>
                    </a:ext>
                  </a:extLst>
                </a:gridCol>
                <a:gridCol w="652143">
                  <a:extLst>
                    <a:ext uri="{9D8B030D-6E8A-4147-A177-3AD203B41FA5}">
                      <a16:colId xmlns:a16="http://schemas.microsoft.com/office/drawing/2014/main" val="1046811792"/>
                    </a:ext>
                  </a:extLst>
                </a:gridCol>
              </a:tblGrid>
              <a:tr h="22548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Pro’s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Ventilator settings / 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Monitor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07985"/>
                  </a:ext>
                </a:extLst>
              </a:tr>
              <a:tr h="5355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CPAP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Continuous positive airway pressure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Delivers a continuous pressure (CPAP == EPAP == PEEP) throughout the respiratory cycle, holding open collapsible airways and improving oxygenation. Patient triggers all breaths. 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Improves </a:t>
                      </a:r>
                      <a:r>
                        <a:rPr lang="en-US" sz="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oxygenation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; relatively well tolerated. Useful in obstructive apneas,  reduces intubations in CHF exacerbations.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Does not assist ventilation (risk of hypoventilation)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EPAP, FIO2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+8, 60%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Ventilation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417200"/>
                  </a:ext>
                </a:extLst>
              </a:tr>
              <a:tr h="39459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S/T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Spontaneous Timed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a.k.a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BiLelel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  <a:hlinkClick r:id="rId14"/>
                        </a:rPr>
                        <a:t>BiPAP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Sets, an inspiratory (IPAP) &amp; expiratory pressure (EPAP). Every breath is supported with positive pressure. Patient triggers breaths, there is also a backup rate. (Similar to pressure support)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Improves </a:t>
                      </a: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ventilation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oxygenation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15"/>
                        </a:rPr>
                        <a:t>Useful in COPD to avert intubation &amp; reduce mortality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 May also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16"/>
                        </a:rPr>
                        <a:t>reduce mortality in patients with immunosuppression presenting with hypoxemic respiratory failure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Can have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volutrauma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Backup RR, IPAP, 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US" sz="1100" b="1" baseline="-25000" dirty="0" err="1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Risetime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EPAP,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Ventilation Volumes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53467"/>
                  </a:ext>
                </a:extLst>
              </a:tr>
              <a:tr h="232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8 bpm, 16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O, 1 sec,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+8, 60%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8838"/>
                  </a:ext>
                </a:extLst>
              </a:tr>
              <a:tr h="1972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time/pressure/flow, C – flow, L -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25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O, 0.9 sec,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600853"/>
                  </a:ext>
                </a:extLst>
              </a:tr>
              <a:tr h="4227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AVAPS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Adaptive volume assured pressure support (a.k.a.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iVAPs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chemeClr val="accent2">
                            <a:lumMod val="20000"/>
                            <a:lumOff val="80000"/>
                          </a:schemeClr>
                        </a:gs>
                        <a:gs pos="5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336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Hybrid mode that dynamically adjusts inspiratory pressure (IPAP) to deliver a desired tidal volume. (Analogous to PRVC/VC+ modes)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Ensures minimum </a:t>
                      </a: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ventilation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(within a desired pressure range). Not proven superior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Can have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volutrauma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With greater patient effort (e.g. gasping) will provide less support.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Backup RR, Goal TV, 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US" sz="1100" b="1" baseline="-25000" dirty="0" err="1">
                          <a:solidFill>
                            <a:schemeClr val="accent6"/>
                          </a:solidFill>
                        </a:rPr>
                        <a:t>min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US" sz="1100" b="1" baseline="-25000" dirty="0">
                          <a:solidFill>
                            <a:schemeClr val="accent6"/>
                          </a:solidFill>
                        </a:rPr>
                        <a:t>max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Risetime,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Ventilation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pressures &amp; volumes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031212"/>
                  </a:ext>
                </a:extLst>
              </a:tr>
              <a:tr h="28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time/pressure/flow, C – volume, L -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8 bpm, 450cc, 10, 20,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92247"/>
                  </a:ext>
                </a:extLst>
              </a:tr>
            </a:tbl>
          </a:graphicData>
        </a:graphic>
      </p:graphicFrame>
      <p:sp>
        <p:nvSpPr>
          <p:cNvPr id="197" name="Rectangle 196">
            <a:extLst>
              <a:ext uri="{FF2B5EF4-FFF2-40B4-BE49-F238E27FC236}">
                <a16:creationId xmlns:a16="http://schemas.microsoft.com/office/drawing/2014/main" id="{37A722FE-0565-E646-A9FE-A711A0FC5FD2}"/>
              </a:ext>
            </a:extLst>
          </p:cNvPr>
          <p:cNvSpPr/>
          <p:nvPr/>
        </p:nvSpPr>
        <p:spPr>
          <a:xfrm>
            <a:off x="8314751" y="3601818"/>
            <a:ext cx="9119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prstClr val="black"/>
                </a:solidFill>
              </a:rPr>
              <a:t>(Not all NIPPV devices can be used with heater &amp; humidifier)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9FE8CD6A-BFE5-E946-B8E5-F4E943EBFDA9}"/>
              </a:ext>
            </a:extLst>
          </p:cNvPr>
          <p:cNvSpPr/>
          <p:nvPr/>
        </p:nvSpPr>
        <p:spPr>
          <a:xfrm rot="16200000">
            <a:off x="3477378" y="3118449"/>
            <a:ext cx="314876" cy="676300"/>
          </a:xfrm>
          <a:prstGeom prst="rect">
            <a:avLst/>
          </a:prstGeom>
          <a:gradFill>
            <a:gsLst>
              <a:gs pos="6000">
                <a:schemeClr val="bg1">
                  <a:alpha val="0"/>
                </a:schemeClr>
              </a:gs>
              <a:gs pos="4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7D9706-8166-E24E-91AA-AFCE09728ACA}"/>
              </a:ext>
            </a:extLst>
          </p:cNvPr>
          <p:cNvCxnSpPr>
            <a:cxnSpLocks/>
          </p:cNvCxnSpPr>
          <p:nvPr/>
        </p:nvCxnSpPr>
        <p:spPr>
          <a:xfrm>
            <a:off x="3691027" y="1756987"/>
            <a:ext cx="33902" cy="25534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Rectangle 350">
            <a:extLst>
              <a:ext uri="{FF2B5EF4-FFF2-40B4-BE49-F238E27FC236}">
                <a16:creationId xmlns:a16="http://schemas.microsoft.com/office/drawing/2014/main" id="{ABA0A365-B574-544E-872B-B08F2ACCB9CB}"/>
              </a:ext>
            </a:extLst>
          </p:cNvPr>
          <p:cNvSpPr/>
          <p:nvPr/>
        </p:nvSpPr>
        <p:spPr>
          <a:xfrm rot="16200000">
            <a:off x="4721965" y="3094807"/>
            <a:ext cx="314876" cy="676300"/>
          </a:xfrm>
          <a:prstGeom prst="rect">
            <a:avLst/>
          </a:prstGeom>
          <a:gradFill>
            <a:gsLst>
              <a:gs pos="6000">
                <a:schemeClr val="bg1">
                  <a:alpha val="0"/>
                </a:schemeClr>
              </a:gs>
              <a:gs pos="4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2E3237DE-5BBF-E249-A07D-82C5D1CA16C1}"/>
              </a:ext>
            </a:extLst>
          </p:cNvPr>
          <p:cNvCxnSpPr>
            <a:cxnSpLocks/>
          </p:cNvCxnSpPr>
          <p:nvPr/>
        </p:nvCxnSpPr>
        <p:spPr>
          <a:xfrm>
            <a:off x="4887007" y="1754846"/>
            <a:ext cx="0" cy="162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Rectangle 351">
            <a:extLst>
              <a:ext uri="{FF2B5EF4-FFF2-40B4-BE49-F238E27FC236}">
                <a16:creationId xmlns:a16="http://schemas.microsoft.com/office/drawing/2014/main" id="{848E54EB-188F-1142-B28D-9012ABAF30D7}"/>
              </a:ext>
            </a:extLst>
          </p:cNvPr>
          <p:cNvSpPr/>
          <p:nvPr/>
        </p:nvSpPr>
        <p:spPr>
          <a:xfrm rot="16200000">
            <a:off x="5862417" y="3068636"/>
            <a:ext cx="314876" cy="676300"/>
          </a:xfrm>
          <a:prstGeom prst="rect">
            <a:avLst/>
          </a:prstGeom>
          <a:gradFill>
            <a:gsLst>
              <a:gs pos="6000">
                <a:schemeClr val="bg1">
                  <a:alpha val="0"/>
                </a:schemeClr>
              </a:gs>
              <a:gs pos="4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77C23AF-E3B9-3646-BC6D-1B9D67714BD8}"/>
              </a:ext>
            </a:extLst>
          </p:cNvPr>
          <p:cNvCxnSpPr>
            <a:cxnSpLocks/>
          </p:cNvCxnSpPr>
          <p:nvPr/>
        </p:nvCxnSpPr>
        <p:spPr>
          <a:xfrm>
            <a:off x="6158373" y="1772273"/>
            <a:ext cx="0" cy="25881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Rectangle 352">
            <a:extLst>
              <a:ext uri="{FF2B5EF4-FFF2-40B4-BE49-F238E27FC236}">
                <a16:creationId xmlns:a16="http://schemas.microsoft.com/office/drawing/2014/main" id="{82F00B5A-5D1B-2B47-BAE3-981A081918BE}"/>
              </a:ext>
            </a:extLst>
          </p:cNvPr>
          <p:cNvSpPr/>
          <p:nvPr/>
        </p:nvSpPr>
        <p:spPr>
          <a:xfrm>
            <a:off x="2571501" y="3077416"/>
            <a:ext cx="84285" cy="1266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B1D63-A4BF-264B-A891-B6429B49B388}"/>
              </a:ext>
            </a:extLst>
          </p:cNvPr>
          <p:cNvSpPr/>
          <p:nvPr/>
        </p:nvSpPr>
        <p:spPr>
          <a:xfrm>
            <a:off x="2485929" y="3062802"/>
            <a:ext cx="995480" cy="50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7246A42-2782-1F42-BE9F-C7801E72205A}"/>
              </a:ext>
            </a:extLst>
          </p:cNvPr>
          <p:cNvSpPr/>
          <p:nvPr/>
        </p:nvSpPr>
        <p:spPr>
          <a:xfrm>
            <a:off x="2010023" y="3500896"/>
            <a:ext cx="176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May be </a:t>
            </a:r>
            <a:r>
              <a:rPr lang="en-US" sz="900" dirty="0">
                <a:solidFill>
                  <a:prstClr val="black"/>
                </a:solidFill>
                <a:hlinkClick r:id="rId17"/>
              </a:rPr>
              <a:t>better tolerated</a:t>
            </a:r>
            <a:r>
              <a:rPr lang="en-US" sz="900" dirty="0">
                <a:solidFill>
                  <a:prstClr val="black"/>
                </a:solidFill>
              </a:rPr>
              <a:t>, may reduce the </a:t>
            </a:r>
            <a:r>
              <a:rPr lang="en-US" sz="900" dirty="0">
                <a:solidFill>
                  <a:prstClr val="black"/>
                </a:solidFill>
                <a:hlinkClick r:id="rId18"/>
              </a:rPr>
              <a:t>likelihood of requiring intubation, &amp; decrease mortality</a:t>
            </a:r>
            <a:r>
              <a:rPr lang="en-US" sz="900" dirty="0">
                <a:solidFill>
                  <a:prstClr val="black"/>
                </a:solidFill>
              </a:rPr>
              <a:t>. No risk of pressure ulcers.</a:t>
            </a:r>
          </a:p>
        </p:txBody>
      </p:sp>
    </p:spTree>
    <p:extLst>
      <p:ext uri="{BB962C8B-B14F-4D97-AF65-F5344CB8AC3E}">
        <p14:creationId xmlns:p14="http://schemas.microsoft.com/office/powerpoint/2010/main" val="343312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686</Words>
  <Application>Microsoft Macintosh PowerPoint</Application>
  <PresentationFormat>Letter Paper (8.5x11 in)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3</cp:revision>
  <dcterms:created xsi:type="dcterms:W3CDTF">2021-01-04T03:04:28Z</dcterms:created>
  <dcterms:modified xsi:type="dcterms:W3CDTF">2021-05-30T13:37:55Z</dcterms:modified>
</cp:coreProperties>
</file>