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75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DB8883"/>
    <a:srgbClr val="BCA1B5"/>
    <a:srgbClr val="A6B4DB"/>
    <a:srgbClr val="7D9AD5"/>
    <a:srgbClr val="FFF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1"/>
    <p:restoredTop sz="94663"/>
  </p:normalViewPr>
  <p:slideViewPr>
    <p:cSldViewPr snapToGrid="0" snapToObjects="1">
      <p:cViewPr>
        <p:scale>
          <a:sx n="110" d="100"/>
          <a:sy n="110" d="100"/>
        </p:scale>
        <p:origin x="1576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84CAE-5938-E745-9A33-70E306D85753}" type="datetimeFigureOut">
              <a:rPr lang="en-US" smtClean="0"/>
              <a:t>5/3/20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354A8-08B1-6447-ABE3-1560985109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11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354A8-08B1-6447-ABE3-1560985109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0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4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73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3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1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0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8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3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35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4/29/20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9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0633959/" TargetMode="External"/><Relationship Id="rId13" Type="http://schemas.openxmlformats.org/officeDocument/2006/relationships/hyperlink" Target="https://www.ncbi.nlm.nih.gov/pubmed/29174781" TargetMode="External"/><Relationship Id="rId18" Type="http://schemas.openxmlformats.org/officeDocument/2006/relationships/hyperlink" Target="https://www.ncbi.nlm.nih.gov/pubmed/30242551" TargetMode="External"/><Relationship Id="rId3" Type="http://schemas.openxmlformats.org/officeDocument/2006/relationships/image" Target="../media/image1.emf"/><Relationship Id="rId7" Type="http://schemas.openxmlformats.org/officeDocument/2006/relationships/hyperlink" Target="https://www.ncbi.nlm.nih.gov/pmc/articles/PMC2859373/" TargetMode="External"/><Relationship Id="rId12" Type="http://schemas.openxmlformats.org/officeDocument/2006/relationships/hyperlink" Target="https://www.ncbi.nlm.nih.gov/pubmed/24716681" TargetMode="External"/><Relationship Id="rId17" Type="http://schemas.openxmlformats.org/officeDocument/2006/relationships/hyperlink" Target="https://erj.ersjournals.com/content/34/2/452.short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academic.oup.com/view-large/figure/199809171/ehz405f3.ti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cbi.nlm.nih.gov/pmc/articles/PMC3219266/" TargetMode="External"/><Relationship Id="rId11" Type="http://schemas.openxmlformats.org/officeDocument/2006/relationships/hyperlink" Target="https://emcrit.org/emcrit/aha-pulmonary-embolism-guidelines-2011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ncbi.nlm.nih.gov/pubmed/28890217" TargetMode="External"/><Relationship Id="rId10" Type="http://schemas.openxmlformats.org/officeDocument/2006/relationships/hyperlink" Target="https://www.ncbi.nlm.nih.gov/pubmed/24696111" TargetMode="External"/><Relationship Id="rId19" Type="http://schemas.openxmlformats.org/officeDocument/2006/relationships/hyperlink" Target="https://www.ncbi.nlm.nih.gov/pubmed/24226805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www.ncbi.nlm.nih.gov/pubmed/16020800" TargetMode="External"/><Relationship Id="rId14" Type="http://schemas.openxmlformats.org/officeDocument/2006/relationships/hyperlink" Target="https://books.google.com/books?id=BRRQDwAAQBAJ&amp;pg=PT1010&amp;lpg=PT1010&amp;dq=sapira+table+16-6&amp;source=bl&amp;ots=krpRKWZe9P&amp;sig=ACfU3U14B2Z6PXS0iEfB3M2o0cFmrAhP2Q&amp;hl=en&amp;sa=X&amp;ved=2ahUKEwiMu_eH4pjpAhUlO30KHR_eBRgQ6AEwCnoECAoQAQ#v=onepage&amp;q=sapira%20table%2016-6&amp;f=fals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EA9090B3-1975-6241-8301-C7D64DD9F3C6}"/>
              </a:ext>
            </a:extLst>
          </p:cNvPr>
          <p:cNvCxnSpPr>
            <a:cxnSpLocks/>
          </p:cNvCxnSpPr>
          <p:nvPr/>
        </p:nvCxnSpPr>
        <p:spPr>
          <a:xfrm>
            <a:off x="2047841" y="3673714"/>
            <a:ext cx="0" cy="31936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7DE2A203-EF01-9749-94C6-054D70F1618F}"/>
              </a:ext>
            </a:extLst>
          </p:cNvPr>
          <p:cNvCxnSpPr>
            <a:cxnSpLocks/>
          </p:cNvCxnSpPr>
          <p:nvPr/>
        </p:nvCxnSpPr>
        <p:spPr>
          <a:xfrm>
            <a:off x="2556147" y="3664363"/>
            <a:ext cx="0" cy="31936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3C158C7-D00E-4841-AFFE-7FB886963477}"/>
              </a:ext>
            </a:extLst>
          </p:cNvPr>
          <p:cNvCxnSpPr>
            <a:cxnSpLocks/>
          </p:cNvCxnSpPr>
          <p:nvPr/>
        </p:nvCxnSpPr>
        <p:spPr>
          <a:xfrm>
            <a:off x="1456741" y="3664364"/>
            <a:ext cx="0" cy="319363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9A5CA75-D6A3-354E-B66F-536DA509FE88}"/>
              </a:ext>
            </a:extLst>
          </p:cNvPr>
          <p:cNvSpPr/>
          <p:nvPr/>
        </p:nvSpPr>
        <p:spPr>
          <a:xfrm>
            <a:off x="2404141" y="6383516"/>
            <a:ext cx="1277974" cy="184196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Thrombolysis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599B9B-0017-B042-AF64-6C8A77C207BB}"/>
              </a:ext>
            </a:extLst>
          </p:cNvPr>
          <p:cNvSpPr/>
          <p:nvPr/>
        </p:nvSpPr>
        <p:spPr>
          <a:xfrm>
            <a:off x="2187794" y="6362857"/>
            <a:ext cx="423531" cy="218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232916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393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pulmonary embolism treatment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7035978" y="-5276"/>
            <a:ext cx="9683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onepagericu.com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pPr algn="r"/>
            <a:r>
              <a:rPr lang="en-US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@</a:t>
            </a:r>
            <a:r>
              <a:rPr lang="en-US" sz="1100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nickmmark</a:t>
            </a:r>
            <a:endParaRPr lang="en-US" sz="11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80A1FE-AD07-1C48-9CFF-DB2755548591}"/>
              </a:ext>
            </a:extLst>
          </p:cNvPr>
          <p:cNvSpPr/>
          <p:nvPr/>
        </p:nvSpPr>
        <p:spPr>
          <a:xfrm>
            <a:off x="1896226" y="672869"/>
            <a:ext cx="1292155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B48C9-0A3A-DC4D-964B-39008DD37AF6}"/>
              </a:ext>
            </a:extLst>
          </p:cNvPr>
          <p:cNvSpPr txBox="1"/>
          <p:nvPr/>
        </p:nvSpPr>
        <p:spPr>
          <a:xfrm>
            <a:off x="3631209" y="1041101"/>
            <a:ext cx="154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For patients w/ massive or high risk sub-massive PE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1347B3B-EB84-8D4F-B6D5-AD070437B3A1}"/>
              </a:ext>
            </a:extLst>
          </p:cNvPr>
          <p:cNvSpPr/>
          <p:nvPr/>
        </p:nvSpPr>
        <p:spPr>
          <a:xfrm>
            <a:off x="3743118" y="670327"/>
            <a:ext cx="1292155" cy="40677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D7D43CE-6B12-7F41-A649-42E1FCB16BAE}"/>
              </a:ext>
            </a:extLst>
          </p:cNvPr>
          <p:cNvSpPr txBox="1"/>
          <p:nvPr/>
        </p:nvSpPr>
        <p:spPr>
          <a:xfrm>
            <a:off x="3823204" y="642614"/>
            <a:ext cx="11281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Thrombolysis or intervention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72EAA4-07C3-7A46-A2EC-0D10F0AC381A}"/>
              </a:ext>
            </a:extLst>
          </p:cNvPr>
          <p:cNvSpPr txBox="1"/>
          <p:nvPr/>
        </p:nvSpPr>
        <p:spPr>
          <a:xfrm>
            <a:off x="1961349" y="743050"/>
            <a:ext cx="11746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i="1" dirty="0"/>
              <a:t>Anticoagulation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D68821E6-C694-094B-BC1B-D11697DEC125}"/>
              </a:ext>
            </a:extLst>
          </p:cNvPr>
          <p:cNvSpPr/>
          <p:nvPr/>
        </p:nvSpPr>
        <p:spPr>
          <a:xfrm>
            <a:off x="106169" y="672868"/>
            <a:ext cx="1292156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523FB809-ECC8-374A-B5CC-FB86D5300037}"/>
              </a:ext>
            </a:extLst>
          </p:cNvPr>
          <p:cNvSpPr/>
          <p:nvPr/>
        </p:nvSpPr>
        <p:spPr>
          <a:xfrm>
            <a:off x="3736459" y="1480252"/>
            <a:ext cx="1298814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4249500-8A78-7B40-8D67-C6317A255173}"/>
              </a:ext>
            </a:extLst>
          </p:cNvPr>
          <p:cNvSpPr txBox="1"/>
          <p:nvPr/>
        </p:nvSpPr>
        <p:spPr>
          <a:xfrm>
            <a:off x="3748113" y="1463649"/>
            <a:ext cx="1292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Optimize hemodynamics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2735B8E-39ED-F04D-A4E7-336E70A24323}"/>
              </a:ext>
            </a:extLst>
          </p:cNvPr>
          <p:cNvCxnSpPr>
            <a:cxnSpLocks/>
            <a:stCxn id="38" idx="3"/>
            <a:endCxn id="16" idx="1"/>
          </p:cNvCxnSpPr>
          <p:nvPr/>
        </p:nvCxnSpPr>
        <p:spPr>
          <a:xfrm>
            <a:off x="1398325" y="876255"/>
            <a:ext cx="497901" cy="1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C7BA282-498D-9744-AEB9-3364C03DC9E2}"/>
              </a:ext>
            </a:extLst>
          </p:cNvPr>
          <p:cNvSpPr txBox="1"/>
          <p:nvPr/>
        </p:nvSpPr>
        <p:spPr>
          <a:xfrm>
            <a:off x="-30230" y="1074460"/>
            <a:ext cx="1517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Physical exam, CT scan, POCUS, EKG, labs (VBG, lactate, troponin, BNP), &amp; </a:t>
            </a:r>
            <a:r>
              <a:rPr lang="en-US" sz="900" b="1" dirty="0"/>
              <a:t>calculate risk score </a:t>
            </a:r>
            <a:r>
              <a:rPr lang="en-US" sz="900" dirty="0"/>
              <a:t>using an online calculator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5C3328D6-D772-FF4C-AF6D-7D8247ED4F7A}"/>
              </a:ext>
            </a:extLst>
          </p:cNvPr>
          <p:cNvSpPr/>
          <p:nvPr/>
        </p:nvSpPr>
        <p:spPr>
          <a:xfrm>
            <a:off x="3800961" y="2522410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463A20-F8B3-F94A-A462-B6733ED48734}"/>
              </a:ext>
            </a:extLst>
          </p:cNvPr>
          <p:cNvSpPr txBox="1"/>
          <p:nvPr/>
        </p:nvSpPr>
        <p:spPr>
          <a:xfrm>
            <a:off x="3902244" y="2514210"/>
            <a:ext cx="864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Optimize </a:t>
            </a:r>
          </a:p>
          <a:p>
            <a:pPr algn="ctr"/>
            <a:r>
              <a:rPr lang="en-US" sz="1100" b="1" i="1" dirty="0"/>
              <a:t>Preload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53DA0A-4728-504F-AAAB-0D2418839F5C}"/>
              </a:ext>
            </a:extLst>
          </p:cNvPr>
          <p:cNvSpPr txBox="1"/>
          <p:nvPr/>
        </p:nvSpPr>
        <p:spPr>
          <a:xfrm>
            <a:off x="4874342" y="2466860"/>
            <a:ext cx="232359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Most PE patients do not require IVF; Excess preload will worsen RV failure; avoid bolus unless clear evidence of hypovolemia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3F32435B-FEC1-9C41-B3C2-5080F8D88F94}"/>
              </a:ext>
            </a:extLst>
          </p:cNvPr>
          <p:cNvSpPr/>
          <p:nvPr/>
        </p:nvSpPr>
        <p:spPr>
          <a:xfrm>
            <a:off x="3800961" y="3238676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39F1B5-A09D-074A-8EC7-C4502FEE3AEB}"/>
              </a:ext>
            </a:extLst>
          </p:cNvPr>
          <p:cNvSpPr txBox="1"/>
          <p:nvPr/>
        </p:nvSpPr>
        <p:spPr>
          <a:xfrm>
            <a:off x="3708307" y="3221499"/>
            <a:ext cx="12921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Augment contractility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EF3E2AF-1C71-2E4F-BD96-C7B64E61C27C}"/>
              </a:ext>
            </a:extLst>
          </p:cNvPr>
          <p:cNvSpPr txBox="1"/>
          <p:nvPr/>
        </p:nvSpPr>
        <p:spPr>
          <a:xfrm>
            <a:off x="6378615" y="3156533"/>
            <a:ext cx="14293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low CO, consider use of </a:t>
            </a:r>
            <a:r>
              <a:rPr lang="en-US" sz="900" b="1" dirty="0"/>
              <a:t>milrinone</a:t>
            </a:r>
            <a:r>
              <a:rPr lang="en-US" sz="900" dirty="0"/>
              <a:t> or </a:t>
            </a:r>
            <a:r>
              <a:rPr lang="en-US" sz="900" b="1" dirty="0"/>
              <a:t>dobutamine</a:t>
            </a:r>
            <a:r>
              <a:rPr lang="en-US" sz="900" dirty="0"/>
              <a:t>; monitor for </a:t>
            </a:r>
            <a:r>
              <a:rPr lang="en-US" sz="900" dirty="0" err="1"/>
              <a:t>hypoTN</a:t>
            </a:r>
            <a:endParaRPr lang="en-US" sz="900" dirty="0"/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8FC477FE-E0C7-C74B-B848-3A2496870310}"/>
              </a:ext>
            </a:extLst>
          </p:cNvPr>
          <p:cNvSpPr/>
          <p:nvPr/>
        </p:nvSpPr>
        <p:spPr>
          <a:xfrm>
            <a:off x="3800961" y="4802437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46D4E85-6CE6-C940-80B9-8FF7B630A698}"/>
              </a:ext>
            </a:extLst>
          </p:cNvPr>
          <p:cNvSpPr txBox="1"/>
          <p:nvPr/>
        </p:nvSpPr>
        <p:spPr>
          <a:xfrm>
            <a:off x="4018339" y="4792647"/>
            <a:ext cx="646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Reduce </a:t>
            </a:r>
          </a:p>
          <a:p>
            <a:pPr algn="ctr"/>
            <a:r>
              <a:rPr lang="en-US" sz="1100" b="1" i="1" dirty="0"/>
              <a:t>PVR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C941FA61-B844-AB47-8AB8-5B22A6B13B59}"/>
              </a:ext>
            </a:extLst>
          </p:cNvPr>
          <p:cNvSpPr/>
          <p:nvPr/>
        </p:nvSpPr>
        <p:spPr>
          <a:xfrm>
            <a:off x="3776884" y="5823268"/>
            <a:ext cx="1128988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A1BB656-2140-7C41-A4AC-E62138A49108}"/>
              </a:ext>
            </a:extLst>
          </p:cNvPr>
          <p:cNvSpPr txBox="1"/>
          <p:nvPr/>
        </p:nvSpPr>
        <p:spPr>
          <a:xfrm>
            <a:off x="3909525" y="5818824"/>
            <a:ext cx="880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Maintain </a:t>
            </a:r>
          </a:p>
          <a:p>
            <a:pPr algn="ctr"/>
            <a:r>
              <a:rPr lang="en-US" sz="1100" b="1" i="1" dirty="0"/>
              <a:t>afterload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7A8CFB-57CF-5A46-8BE1-8B38199EF915}"/>
              </a:ext>
            </a:extLst>
          </p:cNvPr>
          <p:cNvSpPr txBox="1"/>
          <p:nvPr/>
        </p:nvSpPr>
        <p:spPr>
          <a:xfrm>
            <a:off x="4880692" y="5892995"/>
            <a:ext cx="2591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If persistent </a:t>
            </a:r>
            <a:r>
              <a:rPr lang="en-US" sz="900" dirty="0" err="1"/>
              <a:t>hypoTN</a:t>
            </a:r>
            <a:r>
              <a:rPr lang="en-US" sz="900" dirty="0"/>
              <a:t>, use a vasopressor that does not increase PAP: </a:t>
            </a:r>
            <a:r>
              <a:rPr lang="en-US" sz="900" b="1" dirty="0"/>
              <a:t>vasopressin, epinephrine, NE </a:t>
            </a:r>
            <a:endParaRPr lang="en-US" sz="900" dirty="0"/>
          </a:p>
        </p:txBody>
      </p:sp>
      <p:sp>
        <p:nvSpPr>
          <p:cNvPr id="71" name="Rounded Rectangle 70">
            <a:extLst>
              <a:ext uri="{FF2B5EF4-FFF2-40B4-BE49-F238E27FC236}">
                <a16:creationId xmlns:a16="http://schemas.microsoft.com/office/drawing/2014/main" id="{C442EC29-2FBE-9C4A-85C3-277FF086F0DC}"/>
              </a:ext>
            </a:extLst>
          </p:cNvPr>
          <p:cNvSpPr/>
          <p:nvPr/>
        </p:nvSpPr>
        <p:spPr>
          <a:xfrm>
            <a:off x="5146555" y="3004415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54828C9-4317-384C-B365-7E14ECE8C6E8}"/>
              </a:ext>
            </a:extLst>
          </p:cNvPr>
          <p:cNvSpPr txBox="1"/>
          <p:nvPr/>
        </p:nvSpPr>
        <p:spPr>
          <a:xfrm>
            <a:off x="5378422" y="3087409"/>
            <a:ext cx="6525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POCUS</a:t>
            </a: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077E39D7-0084-DC47-BE6C-9B62A9F2F3F2}"/>
              </a:ext>
            </a:extLst>
          </p:cNvPr>
          <p:cNvSpPr/>
          <p:nvPr/>
        </p:nvSpPr>
        <p:spPr>
          <a:xfrm>
            <a:off x="5146555" y="3485487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FA0A780-4DB2-974D-97CD-4A4999D1A465}"/>
              </a:ext>
            </a:extLst>
          </p:cNvPr>
          <p:cNvSpPr txBox="1"/>
          <p:nvPr/>
        </p:nvSpPr>
        <p:spPr>
          <a:xfrm>
            <a:off x="5275777" y="3561068"/>
            <a:ext cx="8464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Inotrope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AFEB37FB-860B-084B-A11D-4F047A0CFB13}"/>
              </a:ext>
            </a:extLst>
          </p:cNvPr>
          <p:cNvCxnSpPr>
            <a:cxnSpLocks/>
            <a:stCxn id="35" idx="2"/>
            <a:endCxn id="52" idx="0"/>
          </p:cNvCxnSpPr>
          <p:nvPr/>
        </p:nvCxnSpPr>
        <p:spPr>
          <a:xfrm>
            <a:off x="4353417" y="2929183"/>
            <a:ext cx="0" cy="30949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038E676F-04C8-B04A-AC86-D7A77CB562F5}"/>
              </a:ext>
            </a:extLst>
          </p:cNvPr>
          <p:cNvCxnSpPr>
            <a:cxnSpLocks/>
            <a:stCxn id="52" idx="2"/>
            <a:endCxn id="55" idx="0"/>
          </p:cNvCxnSpPr>
          <p:nvPr/>
        </p:nvCxnSpPr>
        <p:spPr>
          <a:xfrm>
            <a:off x="4353417" y="3645449"/>
            <a:ext cx="0" cy="1156988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6FDC83AA-949C-0D40-92E8-06EE4B4EB11F}"/>
              </a:ext>
            </a:extLst>
          </p:cNvPr>
          <p:cNvCxnSpPr>
            <a:cxnSpLocks/>
            <a:stCxn id="55" idx="2"/>
            <a:endCxn id="59" idx="0"/>
          </p:cNvCxnSpPr>
          <p:nvPr/>
        </p:nvCxnSpPr>
        <p:spPr>
          <a:xfrm flipH="1">
            <a:off x="4341378" y="5209210"/>
            <a:ext cx="12039" cy="614058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>
            <a:extLst>
              <a:ext uri="{FF2B5EF4-FFF2-40B4-BE49-F238E27FC236}">
                <a16:creationId xmlns:a16="http://schemas.microsoft.com/office/drawing/2014/main" id="{26AC1327-6901-1648-BFBE-6C3C6534D71B}"/>
              </a:ext>
            </a:extLst>
          </p:cNvPr>
          <p:cNvCxnSpPr>
            <a:cxnSpLocks/>
            <a:stCxn id="52" idx="3"/>
            <a:endCxn id="71" idx="1"/>
          </p:cNvCxnSpPr>
          <p:nvPr/>
        </p:nvCxnSpPr>
        <p:spPr>
          <a:xfrm flipV="1">
            <a:off x="4905872" y="3207802"/>
            <a:ext cx="240683" cy="234261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>
            <a:extLst>
              <a:ext uri="{FF2B5EF4-FFF2-40B4-BE49-F238E27FC236}">
                <a16:creationId xmlns:a16="http://schemas.microsoft.com/office/drawing/2014/main" id="{6B38EB2E-8389-3F4D-B68C-3D1DCD31D821}"/>
              </a:ext>
            </a:extLst>
          </p:cNvPr>
          <p:cNvCxnSpPr>
            <a:cxnSpLocks/>
            <a:stCxn id="71" idx="3"/>
            <a:endCxn id="73" idx="3"/>
          </p:cNvCxnSpPr>
          <p:nvPr/>
        </p:nvCxnSpPr>
        <p:spPr>
          <a:xfrm>
            <a:off x="6251466" y="3207802"/>
            <a:ext cx="12700" cy="481072"/>
          </a:xfrm>
          <a:prstGeom prst="bentConnector3">
            <a:avLst>
              <a:gd name="adj1" fmla="val 1303449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Elbow Connector 79">
            <a:extLst>
              <a:ext uri="{FF2B5EF4-FFF2-40B4-BE49-F238E27FC236}">
                <a16:creationId xmlns:a16="http://schemas.microsoft.com/office/drawing/2014/main" id="{022FDABE-1E43-5B47-B572-2B3A5DA111EF}"/>
              </a:ext>
            </a:extLst>
          </p:cNvPr>
          <p:cNvCxnSpPr>
            <a:cxnSpLocks/>
            <a:stCxn id="73" idx="1"/>
            <a:endCxn id="71" idx="1"/>
          </p:cNvCxnSpPr>
          <p:nvPr/>
        </p:nvCxnSpPr>
        <p:spPr>
          <a:xfrm rot="10800000">
            <a:off x="5146555" y="3207802"/>
            <a:ext cx="12700" cy="481072"/>
          </a:xfrm>
          <a:prstGeom prst="bentConnector3">
            <a:avLst>
              <a:gd name="adj1" fmla="val 1055173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D8680990-6AEB-674F-9F2D-88AB4533EE2F}"/>
              </a:ext>
            </a:extLst>
          </p:cNvPr>
          <p:cNvSpPr/>
          <p:nvPr/>
        </p:nvSpPr>
        <p:spPr>
          <a:xfrm>
            <a:off x="5146555" y="4285482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AFE4CB3-00A0-AE4C-91DD-5C5B6912E889}"/>
              </a:ext>
            </a:extLst>
          </p:cNvPr>
          <p:cNvSpPr txBox="1"/>
          <p:nvPr/>
        </p:nvSpPr>
        <p:spPr>
          <a:xfrm>
            <a:off x="5159255" y="4284782"/>
            <a:ext cx="1092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>
                <a:hlinkClick r:id="rId6"/>
              </a:rPr>
              <a:t>Treat reversible causes</a:t>
            </a:r>
            <a:endParaRPr lang="en-US" sz="1100" b="1" i="1" dirty="0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6C260948-CEDC-D640-B3C9-08C4B06A1488}"/>
              </a:ext>
            </a:extLst>
          </p:cNvPr>
          <p:cNvSpPr/>
          <p:nvPr/>
        </p:nvSpPr>
        <p:spPr>
          <a:xfrm>
            <a:off x="5159255" y="5013512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521F6A1-9F17-1842-B7E2-4EA529766535}"/>
              </a:ext>
            </a:extLst>
          </p:cNvPr>
          <p:cNvSpPr txBox="1"/>
          <p:nvPr/>
        </p:nvSpPr>
        <p:spPr>
          <a:xfrm>
            <a:off x="5156682" y="5003259"/>
            <a:ext cx="1092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Pulmonary vasodilators</a:t>
            </a:r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5B9B1B90-F23F-3546-A9CD-559E3A9F7889}"/>
              </a:ext>
            </a:extLst>
          </p:cNvPr>
          <p:cNvSpPr/>
          <p:nvPr/>
        </p:nvSpPr>
        <p:spPr>
          <a:xfrm>
            <a:off x="6559443" y="3706382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93108C2-18E6-CF46-BBF0-D6E5B217438C}"/>
              </a:ext>
            </a:extLst>
          </p:cNvPr>
          <p:cNvSpPr txBox="1"/>
          <p:nvPr/>
        </p:nvSpPr>
        <p:spPr>
          <a:xfrm>
            <a:off x="6572143" y="3705682"/>
            <a:ext cx="1092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Optimize oxygenation</a:t>
            </a: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B41FB93F-8D3D-5C46-94BC-CC7646B41F60}"/>
              </a:ext>
            </a:extLst>
          </p:cNvPr>
          <p:cNvSpPr/>
          <p:nvPr/>
        </p:nvSpPr>
        <p:spPr>
          <a:xfrm>
            <a:off x="6572143" y="5417756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8E21BDE-B873-C04B-A8ED-52D447CE37D5}"/>
              </a:ext>
            </a:extLst>
          </p:cNvPr>
          <p:cNvSpPr txBox="1"/>
          <p:nvPr/>
        </p:nvSpPr>
        <p:spPr>
          <a:xfrm>
            <a:off x="6584843" y="5410750"/>
            <a:ext cx="1092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Optimize ventilation</a:t>
            </a:r>
          </a:p>
        </p:txBody>
      </p:sp>
      <p:cxnSp>
        <p:nvCxnSpPr>
          <p:cNvPr id="98" name="Elbow Connector 97">
            <a:extLst>
              <a:ext uri="{FF2B5EF4-FFF2-40B4-BE49-F238E27FC236}">
                <a16:creationId xmlns:a16="http://schemas.microsoft.com/office/drawing/2014/main" id="{BD8735CB-ACEC-4343-95F5-F07CC229ABE3}"/>
              </a:ext>
            </a:extLst>
          </p:cNvPr>
          <p:cNvCxnSpPr>
            <a:cxnSpLocks/>
            <a:stCxn id="55" idx="3"/>
            <a:endCxn id="86" idx="1"/>
          </p:cNvCxnSpPr>
          <p:nvPr/>
        </p:nvCxnSpPr>
        <p:spPr>
          <a:xfrm flipV="1">
            <a:off x="4905872" y="4500226"/>
            <a:ext cx="253383" cy="50559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>
            <a:extLst>
              <a:ext uri="{FF2B5EF4-FFF2-40B4-BE49-F238E27FC236}">
                <a16:creationId xmlns:a16="http://schemas.microsoft.com/office/drawing/2014/main" id="{CAE8A60C-5869-2D48-8AB3-7BBD3AE74D7A}"/>
              </a:ext>
            </a:extLst>
          </p:cNvPr>
          <p:cNvCxnSpPr>
            <a:cxnSpLocks/>
            <a:stCxn id="55" idx="3"/>
            <a:endCxn id="88" idx="1"/>
          </p:cNvCxnSpPr>
          <p:nvPr/>
        </p:nvCxnSpPr>
        <p:spPr>
          <a:xfrm>
            <a:off x="4905872" y="5005824"/>
            <a:ext cx="250810" cy="212879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Elbow Connector 111">
            <a:extLst>
              <a:ext uri="{FF2B5EF4-FFF2-40B4-BE49-F238E27FC236}">
                <a16:creationId xmlns:a16="http://schemas.microsoft.com/office/drawing/2014/main" id="{3D85EC4E-0849-3B4A-ABB5-383A1FB196FF}"/>
              </a:ext>
            </a:extLst>
          </p:cNvPr>
          <p:cNvCxnSpPr>
            <a:cxnSpLocks/>
            <a:stCxn id="86" idx="3"/>
            <a:endCxn id="93" idx="1"/>
          </p:cNvCxnSpPr>
          <p:nvPr/>
        </p:nvCxnSpPr>
        <p:spPr>
          <a:xfrm flipV="1">
            <a:off x="6251466" y="3921126"/>
            <a:ext cx="320677" cy="57910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43F29A1E-6E8B-F140-8657-F05AD3AA9A68}"/>
              </a:ext>
            </a:extLst>
          </p:cNvPr>
          <p:cNvSpPr txBox="1"/>
          <p:nvPr/>
        </p:nvSpPr>
        <p:spPr>
          <a:xfrm>
            <a:off x="7599701" y="3641105"/>
            <a:ext cx="16038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Keep SpO2 &gt; 90% w/ supp O2.</a:t>
            </a:r>
          </a:p>
          <a:p>
            <a:r>
              <a:rPr lang="en-US" sz="900" dirty="0"/>
              <a:t>Avoid intubation if possible.</a:t>
            </a:r>
          </a:p>
          <a:p>
            <a:r>
              <a:rPr lang="en-US" sz="900" dirty="0"/>
              <a:t>If intubated; avoid over distension (keep </a:t>
            </a:r>
            <a:r>
              <a:rPr lang="en-US" sz="900" dirty="0" err="1"/>
              <a:t>Pplat</a:t>
            </a:r>
            <a:r>
              <a:rPr lang="en-US" sz="900" dirty="0"/>
              <a:t> &lt;30); consider low TV (6-8 cc/kg)</a:t>
            </a:r>
          </a:p>
          <a:p>
            <a:endParaRPr lang="en-US" sz="900" dirty="0"/>
          </a:p>
          <a:p>
            <a:endParaRPr lang="en-US" sz="9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862AAC43-4C51-7348-B252-3C74D1A3488C}"/>
              </a:ext>
            </a:extLst>
          </p:cNvPr>
          <p:cNvSpPr txBox="1"/>
          <p:nvPr/>
        </p:nvSpPr>
        <p:spPr>
          <a:xfrm>
            <a:off x="7634162" y="5412012"/>
            <a:ext cx="154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Acidosis will increase PVR. Adjust ventilation to correct</a:t>
            </a:r>
          </a:p>
        </p:txBody>
      </p:sp>
      <p:cxnSp>
        <p:nvCxnSpPr>
          <p:cNvPr id="123" name="Elbow Connector 122">
            <a:extLst>
              <a:ext uri="{FF2B5EF4-FFF2-40B4-BE49-F238E27FC236}">
                <a16:creationId xmlns:a16="http://schemas.microsoft.com/office/drawing/2014/main" id="{CDFE8759-0FD3-5A45-AD04-72FDB5BA0C91}"/>
              </a:ext>
            </a:extLst>
          </p:cNvPr>
          <p:cNvCxnSpPr>
            <a:cxnSpLocks/>
            <a:stCxn id="86" idx="3"/>
            <a:endCxn id="95" idx="1"/>
          </p:cNvCxnSpPr>
          <p:nvPr/>
        </p:nvCxnSpPr>
        <p:spPr>
          <a:xfrm>
            <a:off x="6251466" y="4500226"/>
            <a:ext cx="333377" cy="1125968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91E712A6-3765-754D-9398-04E8EB3BA34B}"/>
              </a:ext>
            </a:extLst>
          </p:cNvPr>
          <p:cNvSpPr txBox="1"/>
          <p:nvPr/>
        </p:nvSpPr>
        <p:spPr>
          <a:xfrm>
            <a:off x="5078121" y="5387397"/>
            <a:ext cx="14393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Inhaled pulmonary vasodilators (</a:t>
            </a:r>
            <a:r>
              <a:rPr lang="en-US" sz="900" dirty="0">
                <a:hlinkClick r:id="rId7"/>
              </a:rPr>
              <a:t>prostacyclins</a:t>
            </a:r>
            <a:r>
              <a:rPr lang="en-US" sz="900" dirty="0"/>
              <a:t> or </a:t>
            </a:r>
            <a:r>
              <a:rPr lang="en-US" sz="900" dirty="0">
                <a:hlinkClick r:id="rId8"/>
              </a:rPr>
              <a:t>iNO</a:t>
            </a:r>
            <a:r>
              <a:rPr lang="en-US" sz="900" dirty="0"/>
              <a:t>) can decrease PVR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DC4277F9-2079-9545-901C-064DF9111E84}"/>
              </a:ext>
            </a:extLst>
          </p:cNvPr>
          <p:cNvSpPr txBox="1"/>
          <p:nvPr/>
        </p:nvSpPr>
        <p:spPr>
          <a:xfrm>
            <a:off x="-53758" y="4498624"/>
            <a:ext cx="7624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RV </a:t>
            </a:r>
            <a:r>
              <a:rPr lang="en-US" sz="900" b="1" i="1" dirty="0" err="1"/>
              <a:t>fxn</a:t>
            </a:r>
            <a:endParaRPr lang="en-US" sz="900" b="1" i="1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B04D348-A20A-0540-BC68-DF46E6CAA15B}"/>
              </a:ext>
            </a:extLst>
          </p:cNvPr>
          <p:cNvSpPr txBox="1"/>
          <p:nvPr/>
        </p:nvSpPr>
        <p:spPr>
          <a:xfrm>
            <a:off x="-53758" y="5121635"/>
            <a:ext cx="8443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Biomarkers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E78E4C4-8819-214D-BC69-7595DDFB3089}"/>
              </a:ext>
            </a:extLst>
          </p:cNvPr>
          <p:cNvSpPr txBox="1"/>
          <p:nvPr/>
        </p:nvSpPr>
        <p:spPr>
          <a:xfrm>
            <a:off x="-92395" y="5736513"/>
            <a:ext cx="1143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Hemodynamics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05109C7-C902-4F48-AD1D-596C2834D3BA}"/>
              </a:ext>
            </a:extLst>
          </p:cNvPr>
          <p:cNvSpPr txBox="1"/>
          <p:nvPr/>
        </p:nvSpPr>
        <p:spPr>
          <a:xfrm>
            <a:off x="-53758" y="4002219"/>
            <a:ext cx="11435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hlinkClick r:id="rId9"/>
              </a:rPr>
              <a:t>PESI </a:t>
            </a:r>
            <a:r>
              <a:rPr lang="en-US" sz="900" b="1" i="1" dirty="0"/>
              <a:t>class</a:t>
            </a:r>
          </a:p>
          <a:p>
            <a:r>
              <a:rPr lang="en-US" sz="800" i="1" dirty="0"/>
              <a:t>30-day all cause mortality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D975FC-D1CF-8441-BEB8-FD6D35F2BC86}"/>
              </a:ext>
            </a:extLst>
          </p:cNvPr>
          <p:cNvSpPr/>
          <p:nvPr/>
        </p:nvSpPr>
        <p:spPr>
          <a:xfrm>
            <a:off x="753492" y="3450526"/>
            <a:ext cx="703249" cy="204688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6"/>
                </a:solidFill>
              </a:rPr>
              <a:t>LOW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8C638EDA-8706-0640-9D1F-B2E1C169F16C}"/>
              </a:ext>
            </a:extLst>
          </p:cNvPr>
          <p:cNvSpPr/>
          <p:nvPr/>
        </p:nvSpPr>
        <p:spPr>
          <a:xfrm>
            <a:off x="1476710" y="3450279"/>
            <a:ext cx="1073838" cy="20493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accent2"/>
                </a:solidFill>
              </a:rPr>
              <a:t>INTERMEDIATE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E3C0FE00-4CE6-9340-AD15-E10D3EA12DB3}"/>
              </a:ext>
            </a:extLst>
          </p:cNvPr>
          <p:cNvSpPr/>
          <p:nvPr/>
        </p:nvSpPr>
        <p:spPr>
          <a:xfrm>
            <a:off x="2570518" y="3450279"/>
            <a:ext cx="1105742" cy="20493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HIGH risk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9C0E4766-4B48-9240-8554-7489AD4D163F}"/>
              </a:ext>
            </a:extLst>
          </p:cNvPr>
          <p:cNvSpPr/>
          <p:nvPr/>
        </p:nvSpPr>
        <p:spPr>
          <a:xfrm>
            <a:off x="2684673" y="5559110"/>
            <a:ext cx="991586" cy="549664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Massive PE</a:t>
            </a:r>
          </a:p>
          <a:p>
            <a:pPr algn="ctr"/>
            <a:r>
              <a:rPr lang="en-US" sz="800" b="1" dirty="0">
                <a:solidFill>
                  <a:srgbClr val="C00000"/>
                </a:solidFill>
              </a:rPr>
              <a:t>Sustained </a:t>
            </a:r>
            <a:r>
              <a:rPr lang="en-US" sz="800" b="1" dirty="0" err="1">
                <a:solidFill>
                  <a:srgbClr val="C00000"/>
                </a:solidFill>
              </a:rPr>
              <a:t>hypoTN</a:t>
            </a:r>
            <a:r>
              <a:rPr lang="en-US" sz="800" b="1" dirty="0">
                <a:solidFill>
                  <a:srgbClr val="C00000"/>
                </a:solidFill>
              </a:rPr>
              <a:t> (&gt;15 min), shock or on vasopressors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43E739D3-5888-AB40-AF28-528708BBBB0E}"/>
              </a:ext>
            </a:extLst>
          </p:cNvPr>
          <p:cNvSpPr/>
          <p:nvPr/>
        </p:nvSpPr>
        <p:spPr>
          <a:xfrm>
            <a:off x="1485164" y="5032390"/>
            <a:ext cx="2191096" cy="461601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45000">
                  <a:schemeClr val="accent2"/>
                </a:gs>
                <a:gs pos="62000">
                  <a:srgbClr val="C0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Elevated Cardiac Biomarkers</a:t>
            </a:r>
          </a:p>
          <a:p>
            <a:pPr algn="ctr"/>
            <a:r>
              <a:rPr lang="en-US" sz="800" b="1" dirty="0">
                <a:solidFill>
                  <a:srgbClr val="C00000"/>
                </a:solidFill>
              </a:rPr>
              <a:t>BNP &gt; 90 or N-terminal pro-BNP &gt; 500</a:t>
            </a:r>
          </a:p>
          <a:p>
            <a:pPr algn="ctr"/>
            <a:r>
              <a:rPr lang="en-US" sz="800" b="1" dirty="0" err="1">
                <a:solidFill>
                  <a:srgbClr val="C00000"/>
                </a:solidFill>
              </a:rPr>
              <a:t>TnI</a:t>
            </a:r>
            <a:r>
              <a:rPr lang="en-US" sz="800" b="1" dirty="0">
                <a:solidFill>
                  <a:srgbClr val="C00000"/>
                </a:solidFill>
              </a:rPr>
              <a:t> &gt; 0.4 ng/ml or </a:t>
            </a:r>
            <a:r>
              <a:rPr lang="en-US" sz="800" b="1" dirty="0" err="1">
                <a:solidFill>
                  <a:srgbClr val="C00000"/>
                </a:solidFill>
              </a:rPr>
              <a:t>TnT</a:t>
            </a:r>
            <a:r>
              <a:rPr lang="en-US" sz="800" b="1" dirty="0">
                <a:solidFill>
                  <a:srgbClr val="C00000"/>
                </a:solidFill>
              </a:rPr>
              <a:t> &gt; 0.1 ng/ml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B5F7CFAD-68A6-B44A-B5B9-C1AADC680CED}"/>
              </a:ext>
            </a:extLst>
          </p:cNvPr>
          <p:cNvSpPr/>
          <p:nvPr/>
        </p:nvSpPr>
        <p:spPr>
          <a:xfrm>
            <a:off x="1485164" y="4430821"/>
            <a:ext cx="2186167" cy="444614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42000">
                  <a:schemeClr val="accent2"/>
                </a:gs>
                <a:gs pos="67000">
                  <a:srgbClr val="C0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C00000"/>
                </a:solidFill>
              </a:rPr>
              <a:t>RV dysfunction</a:t>
            </a:r>
          </a:p>
          <a:p>
            <a:pPr algn="ctr"/>
            <a:r>
              <a:rPr lang="en-US" sz="800" b="1" dirty="0">
                <a:solidFill>
                  <a:srgbClr val="C00000"/>
                </a:solidFill>
              </a:rPr>
              <a:t>A4C RV diameter divided by LV diameter &gt;0.9; </a:t>
            </a:r>
          </a:p>
          <a:p>
            <a:pPr algn="ctr"/>
            <a:r>
              <a:rPr lang="en-US" sz="800" b="1" dirty="0">
                <a:solidFill>
                  <a:srgbClr val="C00000"/>
                </a:solidFill>
              </a:rPr>
              <a:t>TAPSE &lt; 16mm,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685AC7A-4E9F-9B4B-A8E8-B29D25DCC636}"/>
              </a:ext>
            </a:extLst>
          </p:cNvPr>
          <p:cNvSpPr txBox="1"/>
          <p:nvPr/>
        </p:nvSpPr>
        <p:spPr>
          <a:xfrm>
            <a:off x="-53758" y="3621971"/>
            <a:ext cx="10333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hlinkClick r:id="rId10"/>
              </a:rPr>
              <a:t>Bova</a:t>
            </a:r>
            <a:r>
              <a:rPr lang="en-US" sz="900" b="1" i="1" dirty="0"/>
              <a:t> score</a:t>
            </a:r>
            <a:endParaRPr lang="en-US" sz="900" dirty="0"/>
          </a:p>
          <a:p>
            <a:r>
              <a:rPr lang="en-US" sz="800" i="1" dirty="0"/>
              <a:t>30-day PE-related mortality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45E2984-85A0-304E-A19B-19C079313B4B}"/>
              </a:ext>
            </a:extLst>
          </p:cNvPr>
          <p:cNvSpPr txBox="1"/>
          <p:nvPr/>
        </p:nvSpPr>
        <p:spPr>
          <a:xfrm>
            <a:off x="760470" y="3636650"/>
            <a:ext cx="6606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0 - 2</a:t>
            </a:r>
          </a:p>
          <a:p>
            <a:pPr algn="ctr"/>
            <a:r>
              <a:rPr lang="en-US" sz="800" dirty="0"/>
              <a:t>(3.1%)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541F85E-04D0-4C4E-9791-ABA62C586BCC}"/>
              </a:ext>
            </a:extLst>
          </p:cNvPr>
          <p:cNvSpPr txBox="1"/>
          <p:nvPr/>
        </p:nvSpPr>
        <p:spPr>
          <a:xfrm>
            <a:off x="1437843" y="3631329"/>
            <a:ext cx="121983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3 - 4</a:t>
            </a:r>
          </a:p>
          <a:p>
            <a:pPr algn="ctr"/>
            <a:r>
              <a:rPr lang="en-US" sz="800" dirty="0"/>
              <a:t>(6.8%)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8E9BCF5-6CFE-7143-8382-D3BC69BF195A}"/>
              </a:ext>
            </a:extLst>
          </p:cNvPr>
          <p:cNvSpPr txBox="1"/>
          <p:nvPr/>
        </p:nvSpPr>
        <p:spPr>
          <a:xfrm>
            <a:off x="2768630" y="3636649"/>
            <a:ext cx="6753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5 - 7</a:t>
            </a:r>
          </a:p>
          <a:p>
            <a:pPr algn="ctr"/>
            <a:r>
              <a:rPr lang="en-US" sz="800" dirty="0"/>
              <a:t>(10%)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C781210C-6C36-9F44-819C-A2F80FD44741}"/>
              </a:ext>
            </a:extLst>
          </p:cNvPr>
          <p:cNvSpPr txBox="1"/>
          <p:nvPr/>
        </p:nvSpPr>
        <p:spPr>
          <a:xfrm>
            <a:off x="596657" y="4002645"/>
            <a:ext cx="56127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</a:t>
            </a:r>
          </a:p>
          <a:p>
            <a:pPr algn="ctr"/>
            <a:r>
              <a:rPr lang="en-US" sz="800" dirty="0"/>
              <a:t>(&lt;1.6%)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5F87A0DC-DB34-E64E-9673-FBBDC065C64B}"/>
              </a:ext>
            </a:extLst>
          </p:cNvPr>
          <p:cNvSpPr txBox="1"/>
          <p:nvPr/>
        </p:nvSpPr>
        <p:spPr>
          <a:xfrm>
            <a:off x="903126" y="4002645"/>
            <a:ext cx="70201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II</a:t>
            </a:r>
          </a:p>
          <a:p>
            <a:pPr algn="ctr"/>
            <a:r>
              <a:rPr lang="en-US" sz="800" dirty="0"/>
              <a:t>(1.7-3.5%)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0D11564-B3D0-5847-81CB-7DBBAE60C6E8}"/>
              </a:ext>
            </a:extLst>
          </p:cNvPr>
          <p:cNvSpPr txBox="1"/>
          <p:nvPr/>
        </p:nvSpPr>
        <p:spPr>
          <a:xfrm>
            <a:off x="1448966" y="4002645"/>
            <a:ext cx="9227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III</a:t>
            </a:r>
          </a:p>
          <a:p>
            <a:pPr algn="ctr"/>
            <a:r>
              <a:rPr lang="en-US" sz="800" dirty="0"/>
              <a:t>(3.2-7.1%)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520CD72F-CD22-2A47-A393-516EDD5FE97F}"/>
              </a:ext>
            </a:extLst>
          </p:cNvPr>
          <p:cNvSpPr txBox="1"/>
          <p:nvPr/>
        </p:nvSpPr>
        <p:spPr>
          <a:xfrm>
            <a:off x="2205530" y="4002645"/>
            <a:ext cx="7179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IV</a:t>
            </a:r>
          </a:p>
          <a:p>
            <a:pPr algn="ctr"/>
            <a:r>
              <a:rPr lang="en-US" sz="800" dirty="0"/>
              <a:t>(4.0-11.5%)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38A6CEC-24A4-3F4A-8E4D-F7AF74898047}"/>
              </a:ext>
            </a:extLst>
          </p:cNvPr>
          <p:cNvSpPr txBox="1"/>
          <p:nvPr/>
        </p:nvSpPr>
        <p:spPr>
          <a:xfrm>
            <a:off x="2936908" y="4002645"/>
            <a:ext cx="88055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V</a:t>
            </a:r>
          </a:p>
          <a:p>
            <a:pPr algn="ctr"/>
            <a:r>
              <a:rPr lang="en-US" sz="800" dirty="0"/>
              <a:t>(10.0-24.5%)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3BD08C8F-DC64-9946-96C8-EBA2E5964B0B}"/>
              </a:ext>
            </a:extLst>
          </p:cNvPr>
          <p:cNvSpPr txBox="1"/>
          <p:nvPr/>
        </p:nvSpPr>
        <p:spPr>
          <a:xfrm>
            <a:off x="-53758" y="6381760"/>
            <a:ext cx="11435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/>
              <a:t>Treatment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FBEB3663-8630-A84D-8AB2-B929D586803C}"/>
              </a:ext>
            </a:extLst>
          </p:cNvPr>
          <p:cNvSpPr txBox="1"/>
          <p:nvPr/>
        </p:nvSpPr>
        <p:spPr>
          <a:xfrm>
            <a:off x="3692469" y="1858435"/>
            <a:ext cx="1403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For patients in shock</a:t>
            </a:r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CD6C21F6-F8B4-0D46-A601-4415CDC828D9}"/>
              </a:ext>
            </a:extLst>
          </p:cNvPr>
          <p:cNvCxnSpPr>
            <a:cxnSpLocks/>
            <a:stCxn id="16" idx="3"/>
            <a:endCxn id="31" idx="1"/>
          </p:cNvCxnSpPr>
          <p:nvPr/>
        </p:nvCxnSpPr>
        <p:spPr>
          <a:xfrm flipV="1">
            <a:off x="3188381" y="873714"/>
            <a:ext cx="554737" cy="254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CA8688E0-B013-B941-A7E9-7C267C9E7335}"/>
              </a:ext>
            </a:extLst>
          </p:cNvPr>
          <p:cNvSpPr txBox="1"/>
          <p:nvPr/>
        </p:nvSpPr>
        <p:spPr>
          <a:xfrm>
            <a:off x="1677635" y="1079605"/>
            <a:ext cx="1650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LMWH SC preferable but use UFH </a:t>
            </a:r>
            <a:r>
              <a:rPr lang="en-US" sz="900" dirty="0" err="1"/>
              <a:t>gtt</a:t>
            </a:r>
            <a:r>
              <a:rPr lang="en-US" sz="900" dirty="0"/>
              <a:t> for patients at high risk for requiring thrombolysis (it can be turned off promptly)</a:t>
            </a:r>
          </a:p>
        </p:txBody>
      </p:sp>
      <p:sp>
        <p:nvSpPr>
          <p:cNvPr id="145" name="Rounded Rectangle 144">
            <a:extLst>
              <a:ext uri="{FF2B5EF4-FFF2-40B4-BE49-F238E27FC236}">
                <a16:creationId xmlns:a16="http://schemas.microsoft.com/office/drawing/2014/main" id="{3E774269-0EA3-3746-9BD6-288B209B6818}"/>
              </a:ext>
            </a:extLst>
          </p:cNvPr>
          <p:cNvSpPr/>
          <p:nvPr/>
        </p:nvSpPr>
        <p:spPr>
          <a:xfrm>
            <a:off x="5980648" y="670162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D18D01A-2D2A-5544-B1E8-F6E42E3003B1}"/>
              </a:ext>
            </a:extLst>
          </p:cNvPr>
          <p:cNvSpPr txBox="1"/>
          <p:nvPr/>
        </p:nvSpPr>
        <p:spPr>
          <a:xfrm>
            <a:off x="6042664" y="647792"/>
            <a:ext cx="98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Systemic thrombolysis</a:t>
            </a:r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F07FB5EB-C53F-B941-AD97-50BBBEB3FF89}"/>
              </a:ext>
            </a:extLst>
          </p:cNvPr>
          <p:cNvSpPr/>
          <p:nvPr/>
        </p:nvSpPr>
        <p:spPr>
          <a:xfrm>
            <a:off x="5980649" y="1521562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7095E6D-E0BB-AD40-83E8-2DD4D694A63C}"/>
              </a:ext>
            </a:extLst>
          </p:cNvPr>
          <p:cNvSpPr txBox="1"/>
          <p:nvPr/>
        </p:nvSpPr>
        <p:spPr>
          <a:xfrm>
            <a:off x="6042665" y="1495498"/>
            <a:ext cx="9808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Catheter directed lysis</a:t>
            </a:r>
          </a:p>
        </p:txBody>
      </p:sp>
      <p:sp>
        <p:nvSpPr>
          <p:cNvPr id="149" name="Rounded Rectangle 148">
            <a:extLst>
              <a:ext uri="{FF2B5EF4-FFF2-40B4-BE49-F238E27FC236}">
                <a16:creationId xmlns:a16="http://schemas.microsoft.com/office/drawing/2014/main" id="{C6931E1C-CB4A-B84E-9DC8-2AB531A45474}"/>
              </a:ext>
            </a:extLst>
          </p:cNvPr>
          <p:cNvSpPr/>
          <p:nvPr/>
        </p:nvSpPr>
        <p:spPr>
          <a:xfrm>
            <a:off x="5995921" y="2083507"/>
            <a:ext cx="1104911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20922485-2BC1-7E42-BC81-CF0C7F24073C}"/>
              </a:ext>
            </a:extLst>
          </p:cNvPr>
          <p:cNvSpPr txBox="1"/>
          <p:nvPr/>
        </p:nvSpPr>
        <p:spPr>
          <a:xfrm>
            <a:off x="6057937" y="2147857"/>
            <a:ext cx="9808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Embolectomy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1674EE8-4C40-5847-BF54-3D0DFD192E3C}"/>
              </a:ext>
            </a:extLst>
          </p:cNvPr>
          <p:cNvSpPr/>
          <p:nvPr/>
        </p:nvSpPr>
        <p:spPr>
          <a:xfrm>
            <a:off x="760205" y="6164501"/>
            <a:ext cx="1258298" cy="183715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41000">
                  <a:schemeClr val="accent6"/>
                </a:gs>
                <a:gs pos="55000">
                  <a:schemeClr val="accent2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LMWH</a:t>
            </a: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7D88202-D9A9-5D42-8585-252891FEC81A}"/>
              </a:ext>
            </a:extLst>
          </p:cNvPr>
          <p:cNvSpPr/>
          <p:nvPr/>
        </p:nvSpPr>
        <p:spPr>
          <a:xfrm>
            <a:off x="2074935" y="6166574"/>
            <a:ext cx="1607180" cy="184818"/>
          </a:xfrm>
          <a:prstGeom prst="rect">
            <a:avLst/>
          </a:prstGeom>
          <a:solidFill>
            <a:schemeClr val="bg1"/>
          </a:solidFill>
          <a:ln w="25400">
            <a:gradFill>
              <a:gsLst>
                <a:gs pos="31000">
                  <a:schemeClr val="accent2"/>
                </a:gs>
                <a:gs pos="36000">
                  <a:srgbClr val="C00000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UFH</a:t>
            </a:r>
            <a:r>
              <a:rPr lang="en-US" sz="1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47016AE-3E35-734B-8E27-5B202D7E9F1C}"/>
              </a:ext>
            </a:extLst>
          </p:cNvPr>
          <p:cNvSpPr txBox="1"/>
          <p:nvPr/>
        </p:nvSpPr>
        <p:spPr>
          <a:xfrm>
            <a:off x="7058973" y="448753"/>
            <a:ext cx="21509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Exclude </a:t>
            </a:r>
            <a:r>
              <a:rPr lang="en-US" sz="900" dirty="0">
                <a:hlinkClick r:id="rId11"/>
              </a:rPr>
              <a:t>contraindications</a:t>
            </a:r>
            <a:r>
              <a:rPr lang="en-US" sz="900" dirty="0"/>
              <a:t>. Indications: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Massive PE (definite indication)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/>
              <a:t>High-risk </a:t>
            </a:r>
            <a:r>
              <a:rPr lang="en-US" sz="900" dirty="0" err="1"/>
              <a:t>submassive</a:t>
            </a:r>
            <a:r>
              <a:rPr lang="en-US" sz="900" dirty="0"/>
              <a:t> PE (risk/benefit)</a:t>
            </a:r>
          </a:p>
          <a:p>
            <a:r>
              <a:rPr lang="en-US" sz="900" dirty="0"/>
              <a:t>Std dose alteplase = 100mg IV over 2 </a:t>
            </a:r>
            <a:r>
              <a:rPr lang="en-US" sz="900" dirty="0" err="1"/>
              <a:t>hrs</a:t>
            </a:r>
            <a:endParaRPr lang="en-US" sz="900" dirty="0"/>
          </a:p>
          <a:p>
            <a:r>
              <a:rPr lang="en-US" sz="900" dirty="0"/>
              <a:t>Low dose 0.5 mg/kg (up to 50mg IV)</a:t>
            </a:r>
          </a:p>
          <a:p>
            <a:r>
              <a:rPr lang="en-US" sz="900" dirty="0"/>
              <a:t>2% risk of ICH and 6% risk of other major bleeding with </a:t>
            </a:r>
            <a:r>
              <a:rPr lang="en-US" sz="900" dirty="0" err="1"/>
              <a:t>tPA</a:t>
            </a:r>
            <a:r>
              <a:rPr lang="en-US" sz="900" dirty="0"/>
              <a:t> (</a:t>
            </a:r>
            <a:r>
              <a:rPr lang="en-US" sz="900" dirty="0">
                <a:hlinkClick r:id="rId12"/>
              </a:rPr>
              <a:t>PIETHO</a:t>
            </a:r>
            <a:r>
              <a:rPr lang="en-US" sz="900" dirty="0"/>
              <a:t>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0077D96-E07B-C248-813B-1DFDE708353E}"/>
              </a:ext>
            </a:extLst>
          </p:cNvPr>
          <p:cNvSpPr txBox="1"/>
          <p:nvPr/>
        </p:nvSpPr>
        <p:spPr>
          <a:xfrm>
            <a:off x="5651855" y="869892"/>
            <a:ext cx="391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/>
              <a:t>ICU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6275993-C47F-8240-A6C6-096B66EB7C61}"/>
              </a:ext>
            </a:extLst>
          </p:cNvPr>
          <p:cNvSpPr txBox="1"/>
          <p:nvPr/>
        </p:nvSpPr>
        <p:spPr>
          <a:xfrm>
            <a:off x="5638976" y="1734822"/>
            <a:ext cx="391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/>
              <a:t>IR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457F777-129F-5A44-A9E8-570AEB718C16}"/>
              </a:ext>
            </a:extLst>
          </p:cNvPr>
          <p:cNvSpPr txBox="1"/>
          <p:nvPr/>
        </p:nvSpPr>
        <p:spPr>
          <a:xfrm>
            <a:off x="5677613" y="2285679"/>
            <a:ext cx="391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 dirty="0"/>
              <a:t>OR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01CF9EEC-4B27-F049-808F-09A2F7A6B2CC}"/>
              </a:ext>
            </a:extLst>
          </p:cNvPr>
          <p:cNvGrpSpPr/>
          <p:nvPr/>
        </p:nvGrpSpPr>
        <p:grpSpPr>
          <a:xfrm>
            <a:off x="7575265" y="4381636"/>
            <a:ext cx="1310818" cy="1033563"/>
            <a:chOff x="7575265" y="5850979"/>
            <a:chExt cx="1310818" cy="1033563"/>
          </a:xfrm>
        </p:grpSpPr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92590012-A977-9148-9DC2-6BD31EA6A0D4}"/>
                </a:ext>
              </a:extLst>
            </p:cNvPr>
            <p:cNvGrpSpPr/>
            <p:nvPr/>
          </p:nvGrpSpPr>
          <p:grpSpPr>
            <a:xfrm>
              <a:off x="7575265" y="5850979"/>
              <a:ext cx="1310818" cy="1033563"/>
              <a:chOff x="5714801" y="3296574"/>
              <a:chExt cx="1310818" cy="1033563"/>
            </a:xfrm>
          </p:grpSpPr>
          <p:cxnSp>
            <p:nvCxnSpPr>
              <p:cNvPr id="158" name="Straight Arrow Connector 157">
                <a:extLst>
                  <a:ext uri="{FF2B5EF4-FFF2-40B4-BE49-F238E27FC236}">
                    <a16:creationId xmlns:a16="http://schemas.microsoft.com/office/drawing/2014/main" id="{BAAD5170-AFF6-144E-B2F1-1D7427E219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9671" y="3296574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>
                <a:extLst>
                  <a:ext uri="{FF2B5EF4-FFF2-40B4-BE49-F238E27FC236}">
                    <a16:creationId xmlns:a16="http://schemas.microsoft.com/office/drawing/2014/main" id="{5AC28928-3A42-9F4F-9C67-E6A3990167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9671" y="4148395"/>
                <a:ext cx="1095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683EEE6-A3FA-6C4B-B1FC-43EECDFA2267}"/>
                  </a:ext>
                </a:extLst>
              </p:cNvPr>
              <p:cNvSpPr/>
              <p:nvPr/>
            </p:nvSpPr>
            <p:spPr>
              <a:xfrm>
                <a:off x="6054999" y="4099305"/>
                <a:ext cx="787395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Lung volume</a:t>
                </a:r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A9D8E29-FCE1-8B4A-BB06-C5FEEAC6CD18}"/>
                  </a:ext>
                </a:extLst>
              </p:cNvPr>
              <p:cNvSpPr/>
              <p:nvPr/>
            </p:nvSpPr>
            <p:spPr>
              <a:xfrm rot="16200000">
                <a:off x="5644108" y="3607068"/>
                <a:ext cx="37221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PVR</a:t>
                </a:r>
              </a:p>
            </p:txBody>
          </p:sp>
        </p:grp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91677B3-55DD-8146-9A16-84E04D5C1F2E}"/>
                </a:ext>
              </a:extLst>
            </p:cNvPr>
            <p:cNvSpPr/>
            <p:nvPr/>
          </p:nvSpPr>
          <p:spPr>
            <a:xfrm>
              <a:off x="7794824" y="5990319"/>
              <a:ext cx="1025912" cy="505226"/>
            </a:xfrm>
            <a:custGeom>
              <a:avLst/>
              <a:gdLst>
                <a:gd name="connsiteX0" fmla="*/ 0 w 1025912"/>
                <a:gd name="connsiteY0" fmla="*/ 0 h 456230"/>
                <a:gd name="connsiteX1" fmla="*/ 189571 w 1025912"/>
                <a:gd name="connsiteY1" fmla="*/ 390293 h 456230"/>
                <a:gd name="connsiteX2" fmla="*/ 446049 w 1025912"/>
                <a:gd name="connsiteY2" fmla="*/ 434897 h 456230"/>
                <a:gd name="connsiteX3" fmla="*/ 1025912 w 1025912"/>
                <a:gd name="connsiteY3" fmla="*/ 167268 h 45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5912" h="456230">
                  <a:moveTo>
                    <a:pt x="0" y="0"/>
                  </a:moveTo>
                  <a:cubicBezTo>
                    <a:pt x="57615" y="158905"/>
                    <a:pt x="115230" y="317810"/>
                    <a:pt x="189571" y="390293"/>
                  </a:cubicBezTo>
                  <a:cubicBezTo>
                    <a:pt x="263913" y="462776"/>
                    <a:pt x="306659" y="472068"/>
                    <a:pt x="446049" y="434897"/>
                  </a:cubicBezTo>
                  <a:cubicBezTo>
                    <a:pt x="585439" y="397726"/>
                    <a:pt x="805675" y="282497"/>
                    <a:pt x="1025912" y="167268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A92E9BD7-A524-A947-B651-6ABD6E3917DF}"/>
                </a:ext>
              </a:extLst>
            </p:cNvPr>
            <p:cNvSpPr txBox="1"/>
            <p:nvPr/>
          </p:nvSpPr>
          <p:spPr>
            <a:xfrm>
              <a:off x="8005206" y="6465132"/>
              <a:ext cx="37804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FRC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6E380FE2-D482-3A4F-83EB-440148FEBDBC}"/>
              </a:ext>
            </a:extLst>
          </p:cNvPr>
          <p:cNvGrpSpPr/>
          <p:nvPr/>
        </p:nvGrpSpPr>
        <p:grpSpPr>
          <a:xfrm>
            <a:off x="7587966" y="5821211"/>
            <a:ext cx="1664538" cy="1033563"/>
            <a:chOff x="7587966" y="4900504"/>
            <a:chExt cx="1664538" cy="1033563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4C46BD40-7834-1C42-B3EE-2EB9A3458B27}"/>
                </a:ext>
              </a:extLst>
            </p:cNvPr>
            <p:cNvGrpSpPr/>
            <p:nvPr/>
          </p:nvGrpSpPr>
          <p:grpSpPr>
            <a:xfrm>
              <a:off x="7587966" y="4900504"/>
              <a:ext cx="1310818" cy="1033563"/>
              <a:chOff x="5714801" y="3296574"/>
              <a:chExt cx="1310818" cy="1033563"/>
            </a:xfrm>
          </p:grpSpPr>
          <p:cxnSp>
            <p:nvCxnSpPr>
              <p:cNvPr id="168" name="Straight Arrow Connector 167">
                <a:extLst>
                  <a:ext uri="{FF2B5EF4-FFF2-40B4-BE49-F238E27FC236}">
                    <a16:creationId xmlns:a16="http://schemas.microsoft.com/office/drawing/2014/main" id="{AF58483B-12C0-664B-995E-943022A6B8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29671" y="3296574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>
                <a:extLst>
                  <a:ext uri="{FF2B5EF4-FFF2-40B4-BE49-F238E27FC236}">
                    <a16:creationId xmlns:a16="http://schemas.microsoft.com/office/drawing/2014/main" id="{B9936702-EDC4-7046-81C5-6B4EA29260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29671" y="4148395"/>
                <a:ext cx="109594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EDC6401F-4933-C74A-B2BE-08F3883248E8}"/>
                  </a:ext>
                </a:extLst>
              </p:cNvPr>
              <p:cNvSpPr/>
              <p:nvPr/>
            </p:nvSpPr>
            <p:spPr>
              <a:xfrm>
                <a:off x="6211116" y="4099305"/>
                <a:ext cx="433132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PaO2</a:t>
                </a:r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90BBF3CC-56EE-D343-9A7D-65E19B0B9598}"/>
                  </a:ext>
                </a:extLst>
              </p:cNvPr>
              <p:cNvSpPr/>
              <p:nvPr/>
            </p:nvSpPr>
            <p:spPr>
              <a:xfrm rot="16200000">
                <a:off x="5644108" y="3607068"/>
                <a:ext cx="37221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900" dirty="0"/>
                  <a:t>PVR</a:t>
                </a:r>
              </a:p>
            </p:txBody>
          </p:sp>
        </p:grp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2430A7A-8233-504B-8001-47545B825C7B}"/>
                </a:ext>
              </a:extLst>
            </p:cNvPr>
            <p:cNvSpPr/>
            <p:nvPr/>
          </p:nvSpPr>
          <p:spPr>
            <a:xfrm rot="255670">
              <a:off x="7835127" y="5492065"/>
              <a:ext cx="1003610" cy="175434"/>
            </a:xfrm>
            <a:custGeom>
              <a:avLst/>
              <a:gdLst>
                <a:gd name="connsiteX0" fmla="*/ 1003610 w 1003610"/>
                <a:gd name="connsiteY0" fmla="*/ 234175 h 265564"/>
                <a:gd name="connsiteX1" fmla="*/ 223024 w 1003610"/>
                <a:gd name="connsiteY1" fmla="*/ 245326 h 265564"/>
                <a:gd name="connsiteX2" fmla="*/ 0 w 1003610"/>
                <a:gd name="connsiteY2" fmla="*/ 0 h 2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610" h="265564">
                  <a:moveTo>
                    <a:pt x="1003610" y="234175"/>
                  </a:moveTo>
                  <a:cubicBezTo>
                    <a:pt x="696951" y="259265"/>
                    <a:pt x="390292" y="284355"/>
                    <a:pt x="223024" y="245326"/>
                  </a:cubicBezTo>
                  <a:cubicBezTo>
                    <a:pt x="55756" y="206297"/>
                    <a:pt x="27878" y="103148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Freeform 172">
              <a:extLst>
                <a:ext uri="{FF2B5EF4-FFF2-40B4-BE49-F238E27FC236}">
                  <a16:creationId xmlns:a16="http://schemas.microsoft.com/office/drawing/2014/main" id="{9EF2E221-BCCC-0141-B969-91F7D501C629}"/>
                </a:ext>
              </a:extLst>
            </p:cNvPr>
            <p:cNvSpPr/>
            <p:nvPr/>
          </p:nvSpPr>
          <p:spPr>
            <a:xfrm rot="229546">
              <a:off x="7837942" y="5244113"/>
              <a:ext cx="1003610" cy="332294"/>
            </a:xfrm>
            <a:custGeom>
              <a:avLst/>
              <a:gdLst>
                <a:gd name="connsiteX0" fmla="*/ 1003610 w 1003610"/>
                <a:gd name="connsiteY0" fmla="*/ 234175 h 265564"/>
                <a:gd name="connsiteX1" fmla="*/ 223024 w 1003610"/>
                <a:gd name="connsiteY1" fmla="*/ 245326 h 265564"/>
                <a:gd name="connsiteX2" fmla="*/ 0 w 1003610"/>
                <a:gd name="connsiteY2" fmla="*/ 0 h 26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610" h="265564">
                  <a:moveTo>
                    <a:pt x="1003610" y="234175"/>
                  </a:moveTo>
                  <a:cubicBezTo>
                    <a:pt x="696951" y="259265"/>
                    <a:pt x="390292" y="284355"/>
                    <a:pt x="223024" y="245326"/>
                  </a:cubicBezTo>
                  <a:cubicBezTo>
                    <a:pt x="55756" y="206297"/>
                    <a:pt x="27878" y="103148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FE0C89A-449B-4144-91D5-F932C895E2D5}"/>
                </a:ext>
              </a:extLst>
            </p:cNvPr>
            <p:cNvSpPr/>
            <p:nvPr/>
          </p:nvSpPr>
          <p:spPr>
            <a:xfrm rot="166889">
              <a:off x="7872862" y="4996122"/>
              <a:ext cx="972392" cy="464256"/>
            </a:xfrm>
            <a:custGeom>
              <a:avLst/>
              <a:gdLst>
                <a:gd name="connsiteX0" fmla="*/ 936702 w 936702"/>
                <a:gd name="connsiteY0" fmla="*/ 479503 h 513017"/>
                <a:gd name="connsiteX1" fmla="*/ 245327 w 936702"/>
                <a:gd name="connsiteY1" fmla="*/ 490654 h 513017"/>
                <a:gd name="connsiteX2" fmla="*/ 44605 w 936702"/>
                <a:gd name="connsiteY2" fmla="*/ 223025 h 513017"/>
                <a:gd name="connsiteX3" fmla="*/ 0 w 936702"/>
                <a:gd name="connsiteY3" fmla="*/ 0 h 513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6702" h="513017">
                  <a:moveTo>
                    <a:pt x="936702" y="479503"/>
                  </a:moveTo>
                  <a:cubicBezTo>
                    <a:pt x="665356" y="506451"/>
                    <a:pt x="394010" y="533400"/>
                    <a:pt x="245327" y="490654"/>
                  </a:cubicBezTo>
                  <a:cubicBezTo>
                    <a:pt x="96644" y="447908"/>
                    <a:pt x="85493" y="304801"/>
                    <a:pt x="44605" y="223025"/>
                  </a:cubicBezTo>
                  <a:cubicBezTo>
                    <a:pt x="3717" y="141249"/>
                    <a:pt x="1858" y="70624"/>
                    <a:pt x="0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8949B77-E223-904D-A5CF-6C87D24166BB}"/>
                </a:ext>
              </a:extLst>
            </p:cNvPr>
            <p:cNvSpPr txBox="1"/>
            <p:nvPr/>
          </p:nvSpPr>
          <p:spPr>
            <a:xfrm>
              <a:off x="8751734" y="5553248"/>
              <a:ext cx="4942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pH 7.4</a:t>
              </a:r>
            </a:p>
          </p:txBody>
        </p:sp>
        <p:sp>
          <p:nvSpPr>
            <p:cNvPr id="177" name="TextBox 176">
              <a:extLst>
                <a:ext uri="{FF2B5EF4-FFF2-40B4-BE49-F238E27FC236}">
                  <a16:creationId xmlns:a16="http://schemas.microsoft.com/office/drawing/2014/main" id="{9D60B576-22BF-C64E-B0B6-8589F3683B6A}"/>
                </a:ext>
              </a:extLst>
            </p:cNvPr>
            <p:cNvSpPr txBox="1"/>
            <p:nvPr/>
          </p:nvSpPr>
          <p:spPr>
            <a:xfrm>
              <a:off x="8758281" y="5436488"/>
              <a:ext cx="4942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pH 7.2</a:t>
              </a:r>
            </a:p>
          </p:txBody>
        </p: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BC8D5D06-1B5C-CE4C-82CA-5A6ED37FB9AB}"/>
                </a:ext>
              </a:extLst>
            </p:cNvPr>
            <p:cNvSpPr txBox="1"/>
            <p:nvPr/>
          </p:nvSpPr>
          <p:spPr>
            <a:xfrm>
              <a:off x="8751645" y="5322902"/>
              <a:ext cx="4942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/>
                <a:t>pH 7.1</a:t>
              </a:r>
            </a:p>
          </p:txBody>
        </p:sp>
      </p:grpSp>
      <p:sp>
        <p:nvSpPr>
          <p:cNvPr id="179" name="Rounded Rectangle 178">
            <a:extLst>
              <a:ext uri="{FF2B5EF4-FFF2-40B4-BE49-F238E27FC236}">
                <a16:creationId xmlns:a16="http://schemas.microsoft.com/office/drawing/2014/main" id="{B690B214-81A1-AC40-9C91-F6C2AD9FD031}"/>
              </a:ext>
            </a:extLst>
          </p:cNvPr>
          <p:cNvSpPr/>
          <p:nvPr/>
        </p:nvSpPr>
        <p:spPr>
          <a:xfrm>
            <a:off x="3776884" y="6421933"/>
            <a:ext cx="1128988" cy="40677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29BEA4B7-D893-9F4C-BB31-884CD2B52BF1}"/>
              </a:ext>
            </a:extLst>
          </p:cNvPr>
          <p:cNvSpPr txBox="1"/>
          <p:nvPr/>
        </p:nvSpPr>
        <p:spPr>
          <a:xfrm>
            <a:off x="3911776" y="6494514"/>
            <a:ext cx="8805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ECMO</a:t>
            </a: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47A93E2-8328-9045-8677-6913FD14BB7B}"/>
              </a:ext>
            </a:extLst>
          </p:cNvPr>
          <p:cNvSpPr txBox="1"/>
          <p:nvPr/>
        </p:nvSpPr>
        <p:spPr>
          <a:xfrm>
            <a:off x="4880691" y="6432242"/>
            <a:ext cx="2220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For patients with persistent shock despite thrombolysis; </a:t>
            </a:r>
            <a:r>
              <a:rPr lang="en-US" sz="900" dirty="0">
                <a:hlinkClick r:id="rId13"/>
              </a:rPr>
              <a:t>consider </a:t>
            </a:r>
            <a:r>
              <a:rPr lang="en-US" sz="900" b="1" dirty="0">
                <a:hlinkClick r:id="rId13"/>
              </a:rPr>
              <a:t>VA</a:t>
            </a:r>
            <a:r>
              <a:rPr lang="en-US" sz="900" dirty="0">
                <a:hlinkClick r:id="rId13"/>
              </a:rPr>
              <a:t> </a:t>
            </a:r>
            <a:r>
              <a:rPr lang="en-US" sz="900" b="1" dirty="0">
                <a:hlinkClick r:id="rId13"/>
              </a:rPr>
              <a:t>ECMO</a:t>
            </a:r>
            <a:endParaRPr lang="en-US" sz="900" b="1" dirty="0"/>
          </a:p>
        </p:txBody>
      </p:sp>
      <p:cxnSp>
        <p:nvCxnSpPr>
          <p:cNvPr id="182" name="Elbow Connector 181">
            <a:extLst>
              <a:ext uri="{FF2B5EF4-FFF2-40B4-BE49-F238E27FC236}">
                <a16:creationId xmlns:a16="http://schemas.microsoft.com/office/drawing/2014/main" id="{6FC90362-66F7-104D-B1EF-62B15BD2029E}"/>
              </a:ext>
            </a:extLst>
          </p:cNvPr>
          <p:cNvCxnSpPr>
            <a:cxnSpLocks/>
            <a:stCxn id="31" idx="3"/>
            <a:endCxn id="145" idx="1"/>
          </p:cNvCxnSpPr>
          <p:nvPr/>
        </p:nvCxnSpPr>
        <p:spPr>
          <a:xfrm flipV="1">
            <a:off x="5035273" y="873549"/>
            <a:ext cx="945375" cy="165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Elbow Connector 184">
            <a:extLst>
              <a:ext uri="{FF2B5EF4-FFF2-40B4-BE49-F238E27FC236}">
                <a16:creationId xmlns:a16="http://schemas.microsoft.com/office/drawing/2014/main" id="{21FACDFF-37D4-594B-B3BA-F191BD8ADB57}"/>
              </a:ext>
            </a:extLst>
          </p:cNvPr>
          <p:cNvCxnSpPr>
            <a:cxnSpLocks/>
            <a:stCxn id="31" idx="3"/>
            <a:endCxn id="147" idx="1"/>
          </p:cNvCxnSpPr>
          <p:nvPr/>
        </p:nvCxnSpPr>
        <p:spPr>
          <a:xfrm>
            <a:off x="5035273" y="873714"/>
            <a:ext cx="945376" cy="851235"/>
          </a:xfrm>
          <a:prstGeom prst="bentConnector3">
            <a:avLst>
              <a:gd name="adj1" fmla="val 51018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>
            <a:extLst>
              <a:ext uri="{FF2B5EF4-FFF2-40B4-BE49-F238E27FC236}">
                <a16:creationId xmlns:a16="http://schemas.microsoft.com/office/drawing/2014/main" id="{C59C6F1C-DB31-B442-9203-C17208C0EDE7}"/>
              </a:ext>
            </a:extLst>
          </p:cNvPr>
          <p:cNvCxnSpPr>
            <a:cxnSpLocks/>
            <a:stCxn id="31" idx="3"/>
            <a:endCxn id="149" idx="1"/>
          </p:cNvCxnSpPr>
          <p:nvPr/>
        </p:nvCxnSpPr>
        <p:spPr>
          <a:xfrm>
            <a:off x="5035273" y="873714"/>
            <a:ext cx="960648" cy="1413180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TextBox 196">
            <a:extLst>
              <a:ext uri="{FF2B5EF4-FFF2-40B4-BE49-F238E27FC236}">
                <a16:creationId xmlns:a16="http://schemas.microsoft.com/office/drawing/2014/main" id="{92AD1D11-C2D6-D947-B331-33D0308BE7A8}"/>
              </a:ext>
            </a:extLst>
          </p:cNvPr>
          <p:cNvSpPr txBox="1"/>
          <p:nvPr/>
        </p:nvSpPr>
        <p:spPr>
          <a:xfrm>
            <a:off x="-10760" y="1852761"/>
            <a:ext cx="368209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hlinkClick r:id="rId14"/>
              </a:rPr>
              <a:t>Exam</a:t>
            </a:r>
            <a:r>
              <a:rPr lang="en-US" sz="900" dirty="0"/>
              <a:t>: Tachypnea, JVD, loud P2, S3/4 gallop, diaphoresis, fever, hemoptysis </a:t>
            </a:r>
          </a:p>
          <a:p>
            <a:r>
              <a:rPr lang="en-US" sz="900" b="1" dirty="0"/>
              <a:t>EKG</a:t>
            </a:r>
            <a:r>
              <a:rPr lang="en-US" sz="900" dirty="0"/>
              <a:t>: Sinus tach, QR in V1, RBBB, TWI V1-4, STE V1-4, S</a:t>
            </a:r>
            <a:r>
              <a:rPr lang="en-US" sz="900" baseline="-25000" dirty="0"/>
              <a:t>1</a:t>
            </a:r>
            <a:r>
              <a:rPr lang="en-US" sz="900" dirty="0"/>
              <a:t>Q</a:t>
            </a:r>
            <a:r>
              <a:rPr lang="en-US" sz="900" baseline="-25000" dirty="0"/>
              <a:t>3</a:t>
            </a:r>
            <a:r>
              <a:rPr lang="en-US" sz="900" dirty="0"/>
              <a:t>  </a:t>
            </a:r>
            <a:r>
              <a:rPr lang="en-US" sz="900" baseline="-25000" dirty="0"/>
              <a:t>3</a:t>
            </a:r>
          </a:p>
          <a:p>
            <a:r>
              <a:rPr lang="en-US" sz="900" b="1" dirty="0"/>
              <a:t>CT</a:t>
            </a:r>
            <a:r>
              <a:rPr lang="en-US" sz="900" dirty="0"/>
              <a:t>: reflux of contrast into IVC, PA &gt; 30 mm, PA &gt; </a:t>
            </a:r>
            <a:r>
              <a:rPr lang="en-US" sz="900" dirty="0" err="1"/>
              <a:t>Ao</a:t>
            </a:r>
            <a:r>
              <a:rPr lang="en-US" sz="900" dirty="0"/>
              <a:t>, RV bowing; </a:t>
            </a:r>
            <a:r>
              <a:rPr lang="en-US" sz="900" i="1" dirty="0">
                <a:hlinkClick r:id="rId15"/>
              </a:rPr>
              <a:t>saddle PE not associated with increased mortality</a:t>
            </a:r>
            <a:endParaRPr lang="en-US" sz="900" dirty="0"/>
          </a:p>
          <a:p>
            <a:r>
              <a:rPr lang="en-US" sz="900" b="1" dirty="0">
                <a:hlinkClick r:id="rId16"/>
              </a:rPr>
              <a:t>POCUS</a:t>
            </a:r>
            <a:r>
              <a:rPr lang="en-US" sz="900" dirty="0"/>
              <a:t>: RV/LV diameter &gt; 0.9, McConnel Sign, septal flattening, dilated IVC, decreased TAPSE, clot in transit</a:t>
            </a:r>
          </a:p>
          <a:p>
            <a:r>
              <a:rPr lang="en-US" sz="900" b="1" dirty="0"/>
              <a:t>PE Mimics</a:t>
            </a:r>
            <a:r>
              <a:rPr lang="en-US" sz="900" dirty="0"/>
              <a:t>: post MI VSD, </a:t>
            </a:r>
            <a:r>
              <a:rPr lang="en-US" sz="900" dirty="0">
                <a:hlinkClick r:id="rId17"/>
              </a:rPr>
              <a:t>non-thrombotic PE</a:t>
            </a:r>
            <a:r>
              <a:rPr lang="en-US" sz="900" dirty="0"/>
              <a:t> (fat, air, tumor, septic, foreign matter, etc.), chronic PE, severe PAH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sz="900" b="1" dirty="0"/>
              <a:t>Risk prognostication based on scores and clinical features</a:t>
            </a:r>
            <a:r>
              <a:rPr lang="en-US" sz="900" dirty="0"/>
              <a:t>: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CC34004E-47AD-E447-A553-BBA34E018202}"/>
              </a:ext>
            </a:extLst>
          </p:cNvPr>
          <p:cNvSpPr txBox="1"/>
          <p:nvPr/>
        </p:nvSpPr>
        <p:spPr>
          <a:xfrm>
            <a:off x="4640037" y="262549"/>
            <a:ext cx="17703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Ideally choosing the intervention is a multi-disciplinary discussion (e.g. </a:t>
            </a:r>
            <a:r>
              <a:rPr lang="en-US" sz="900" i="1" dirty="0">
                <a:hlinkClick r:id="rId18"/>
              </a:rPr>
              <a:t>PERT team</a:t>
            </a:r>
            <a:r>
              <a:rPr lang="en-US" sz="900" i="1" dirty="0"/>
              <a:t>)</a:t>
            </a: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A7908D9A-5805-0B49-A5E2-FBFB743EC3C3}"/>
              </a:ext>
            </a:extLst>
          </p:cNvPr>
          <p:cNvSpPr/>
          <p:nvPr/>
        </p:nvSpPr>
        <p:spPr>
          <a:xfrm>
            <a:off x="2891406" y="6604490"/>
            <a:ext cx="790708" cy="221759"/>
          </a:xfrm>
          <a:prstGeom prst="rect">
            <a:avLst/>
          </a:prstGeom>
          <a:noFill/>
          <a:ln w="254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tx1"/>
                </a:solidFill>
              </a:rPr>
              <a:t>Embolectomy ECMO</a:t>
            </a:r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A95FE958-FD93-8845-8BA1-68AB13780A16}"/>
              </a:ext>
            </a:extLst>
          </p:cNvPr>
          <p:cNvSpPr/>
          <p:nvPr/>
        </p:nvSpPr>
        <p:spPr>
          <a:xfrm rot="10800000">
            <a:off x="2650633" y="1984838"/>
            <a:ext cx="2407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T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8C14B80-CE77-1A40-AD1F-E7A99CA3FC16}"/>
              </a:ext>
            </a:extLst>
          </p:cNvPr>
          <p:cNvSpPr txBox="1"/>
          <p:nvPr/>
        </p:nvSpPr>
        <p:spPr>
          <a:xfrm>
            <a:off x="173905" y="674003"/>
            <a:ext cx="11564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i="1" dirty="0"/>
              <a:t>Diagnosis and risk assessment</a:t>
            </a:r>
          </a:p>
        </p:txBody>
      </p:sp>
      <p:cxnSp>
        <p:nvCxnSpPr>
          <p:cNvPr id="207" name="Elbow Connector 206">
            <a:extLst>
              <a:ext uri="{FF2B5EF4-FFF2-40B4-BE49-F238E27FC236}">
                <a16:creationId xmlns:a16="http://schemas.microsoft.com/office/drawing/2014/main" id="{027E754F-EAE2-9D4C-8E59-3B73ADFB0C56}"/>
              </a:ext>
            </a:extLst>
          </p:cNvPr>
          <p:cNvCxnSpPr>
            <a:cxnSpLocks/>
            <a:stCxn id="16" idx="3"/>
            <a:endCxn id="43" idx="1"/>
          </p:cNvCxnSpPr>
          <p:nvPr/>
        </p:nvCxnSpPr>
        <p:spPr>
          <a:xfrm>
            <a:off x="3188381" y="876256"/>
            <a:ext cx="559732" cy="802837"/>
          </a:xfrm>
          <a:prstGeom prst="bentConnector3">
            <a:avLst>
              <a:gd name="adj1" fmla="val 50000"/>
            </a:avLst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9F642826-E848-E141-B94D-4753D534C2BF}"/>
              </a:ext>
            </a:extLst>
          </p:cNvPr>
          <p:cNvCxnSpPr>
            <a:cxnSpLocks/>
            <a:stCxn id="59" idx="2"/>
            <a:endCxn id="179" idx="0"/>
          </p:cNvCxnSpPr>
          <p:nvPr/>
        </p:nvCxnSpPr>
        <p:spPr>
          <a:xfrm>
            <a:off x="4341378" y="6230041"/>
            <a:ext cx="0" cy="191892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>
            <a:extLst>
              <a:ext uri="{FF2B5EF4-FFF2-40B4-BE49-F238E27FC236}">
                <a16:creationId xmlns:a16="http://schemas.microsoft.com/office/drawing/2014/main" id="{514CF094-E456-184D-9E63-3279667D36B0}"/>
              </a:ext>
            </a:extLst>
          </p:cNvPr>
          <p:cNvSpPr/>
          <p:nvPr/>
        </p:nvSpPr>
        <p:spPr>
          <a:xfrm>
            <a:off x="7048970" y="1472869"/>
            <a:ext cx="220353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Useful in patients who are higher risk for thrombolysis. May be </a:t>
            </a:r>
            <a:r>
              <a:rPr lang="en-US" sz="900" dirty="0">
                <a:hlinkClick r:id="rId19"/>
              </a:rPr>
              <a:t>superior to anticoag alone </a:t>
            </a:r>
            <a:r>
              <a:rPr lang="en-US" sz="900" dirty="0"/>
              <a:t>in intermediate risk PE. </a:t>
            </a:r>
          </a:p>
          <a:p>
            <a:endParaRPr lang="en-US" sz="900" dirty="0"/>
          </a:p>
          <a:p>
            <a:r>
              <a:rPr lang="en-US" sz="900" dirty="0"/>
              <a:t>May be useful in patients who fail above therapies, who have C/I to thrombolysis, or who require surgery for large RA thrombus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148899D-2445-F946-B966-8D10691B398F}"/>
              </a:ext>
            </a:extLst>
          </p:cNvPr>
          <p:cNvSpPr/>
          <p:nvPr/>
        </p:nvSpPr>
        <p:spPr>
          <a:xfrm>
            <a:off x="-56242" y="6687799"/>
            <a:ext cx="127856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v1.0 (2020-05-03)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841ECAF6-8D59-B24A-A3B0-A2532CB2D255}"/>
              </a:ext>
            </a:extLst>
          </p:cNvPr>
          <p:cNvSpPr/>
          <p:nvPr/>
        </p:nvSpPr>
        <p:spPr>
          <a:xfrm>
            <a:off x="760205" y="4430821"/>
            <a:ext cx="668113" cy="444614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accent6"/>
                </a:solidFill>
              </a:rPr>
              <a:t>Normal RV function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1CD00F6D-2C45-474F-A5F7-D3F60790B649}"/>
              </a:ext>
            </a:extLst>
          </p:cNvPr>
          <p:cNvSpPr/>
          <p:nvPr/>
        </p:nvSpPr>
        <p:spPr>
          <a:xfrm>
            <a:off x="765543" y="5032391"/>
            <a:ext cx="664962" cy="461600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chemeClr val="accent6"/>
                </a:solidFill>
              </a:rPr>
              <a:t>Normal biomarkers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6E155EA5-48EE-6C4A-9E2D-8958F9789F2D}"/>
              </a:ext>
            </a:extLst>
          </p:cNvPr>
          <p:cNvSpPr txBox="1"/>
          <p:nvPr/>
        </p:nvSpPr>
        <p:spPr>
          <a:xfrm>
            <a:off x="1616647" y="4842637"/>
            <a:ext cx="1711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OR             AND                        AND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740F174-854F-C040-80B2-BAC1F38E672B}"/>
              </a:ext>
            </a:extLst>
          </p:cNvPr>
          <p:cNvSpPr/>
          <p:nvPr/>
        </p:nvSpPr>
        <p:spPr>
          <a:xfrm>
            <a:off x="2205530" y="6384459"/>
            <a:ext cx="1476584" cy="183252"/>
          </a:xfrm>
          <a:prstGeom prst="rect">
            <a:avLst/>
          </a:prstGeom>
          <a:noFill/>
          <a:ln w="25400">
            <a:gradFill>
              <a:gsLst>
                <a:gs pos="20000">
                  <a:schemeClr val="accent2"/>
                </a:gs>
                <a:gs pos="32000">
                  <a:srgbClr val="C00000"/>
                </a:gs>
              </a:gsLst>
              <a:lin ang="0" scaled="0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accent1"/>
              </a:solidFill>
            </a:endParaRP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FEC20F19-8715-7347-ACC5-CE9693E17F7D}"/>
              </a:ext>
            </a:extLst>
          </p:cNvPr>
          <p:cNvSpPr/>
          <p:nvPr/>
        </p:nvSpPr>
        <p:spPr>
          <a:xfrm>
            <a:off x="1826501" y="5559110"/>
            <a:ext cx="816657" cy="549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2"/>
                </a:solidFill>
              </a:rPr>
              <a:t>Transient </a:t>
            </a:r>
            <a:r>
              <a:rPr lang="en-US" sz="1200" b="1" dirty="0" err="1">
                <a:solidFill>
                  <a:schemeClr val="accent2"/>
                </a:solidFill>
              </a:rPr>
              <a:t>hypoTN</a:t>
            </a:r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CE038408-862A-5945-990C-04D4A5ECD2B0}"/>
              </a:ext>
            </a:extLst>
          </p:cNvPr>
          <p:cNvSpPr/>
          <p:nvPr/>
        </p:nvSpPr>
        <p:spPr>
          <a:xfrm>
            <a:off x="753493" y="5559110"/>
            <a:ext cx="1038214" cy="549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accent6"/>
                </a:solidFill>
              </a:rPr>
              <a:t>Stable hemodynamics</a:t>
            </a:r>
          </a:p>
        </p:txBody>
      </p: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A0CF2847-9E2F-004D-8E9B-0781B4E5745A}"/>
              </a:ext>
            </a:extLst>
          </p:cNvPr>
          <p:cNvCxnSpPr>
            <a:cxnSpLocks/>
          </p:cNvCxnSpPr>
          <p:nvPr/>
        </p:nvCxnSpPr>
        <p:spPr>
          <a:xfrm>
            <a:off x="4341378" y="2099617"/>
            <a:ext cx="0" cy="309493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499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38489</TotalTime>
  <Words>635</Words>
  <Application>Microsoft Macintosh PowerPoint</Application>
  <PresentationFormat>Letter Paper (8.5x11 in)</PresentationFormat>
  <Paragraphs>116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Calibri</vt:lpstr>
      <vt:lpstr>Calibri Light</vt:lpstr>
      <vt:lpstr>Corbel</vt:lpstr>
      <vt:lpstr>Futura Condensed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217</cp:revision>
  <cp:lastPrinted>2020-05-04T01:49:23Z</cp:lastPrinted>
  <dcterms:created xsi:type="dcterms:W3CDTF">2020-04-01T12:46:12Z</dcterms:created>
  <dcterms:modified xsi:type="dcterms:W3CDTF">2020-05-04T01:49:44Z</dcterms:modified>
</cp:coreProperties>
</file>