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7"/>
    <p:restoredTop sz="94663"/>
  </p:normalViewPr>
  <p:slideViewPr>
    <p:cSldViewPr snapToGrid="0" snapToObjects="1">
      <p:cViewPr>
        <p:scale>
          <a:sx n="219" d="100"/>
          <a:sy n="219" d="100"/>
        </p:scale>
        <p:origin x="-688" y="-7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F7D89-71EC-3949-A348-8BEC6585A3E0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1FB93-6671-284D-AC98-76BE243FE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1FB93-6671-284D-AC98-76BE243FE9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596B-4BFC-4B46-A4D9-53542EFA2E4E}" type="datetimeFigureOut">
              <a:rPr lang="en-US" smtClean="0"/>
              <a:pPr/>
              <a:t>6/10/22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0E21-4A58-5D45-BE5C-5F98EC32B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2726386150105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id="{87F6204B-C122-6346-8E68-FD1F8E3B33DA}"/>
              </a:ext>
            </a:extLst>
          </p:cNvPr>
          <p:cNvSpPr/>
          <p:nvPr/>
        </p:nvSpPr>
        <p:spPr>
          <a:xfrm>
            <a:off x="5381958" y="6431843"/>
            <a:ext cx="1417915" cy="1733107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0CCD4DF6-1758-0248-A449-E8E510EF443A}"/>
              </a:ext>
            </a:extLst>
          </p:cNvPr>
          <p:cNvSpPr/>
          <p:nvPr/>
        </p:nvSpPr>
        <p:spPr>
          <a:xfrm>
            <a:off x="5406672" y="671935"/>
            <a:ext cx="1412202" cy="1074245"/>
          </a:xfrm>
          <a:prstGeom prst="roundRect">
            <a:avLst>
              <a:gd name="adj" fmla="val 98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34F73654-3CFF-3643-BBD7-ED00135F6113}"/>
              </a:ext>
            </a:extLst>
          </p:cNvPr>
          <p:cNvSpPr/>
          <p:nvPr/>
        </p:nvSpPr>
        <p:spPr>
          <a:xfrm>
            <a:off x="5373318" y="4967104"/>
            <a:ext cx="1439506" cy="1420500"/>
          </a:xfrm>
          <a:prstGeom prst="roundRect">
            <a:avLst>
              <a:gd name="adj" fmla="val 98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3FAA7AD2-6C8E-4C4A-98AE-2E08BEF36F1B}"/>
              </a:ext>
            </a:extLst>
          </p:cNvPr>
          <p:cNvSpPr/>
          <p:nvPr/>
        </p:nvSpPr>
        <p:spPr>
          <a:xfrm>
            <a:off x="5381958" y="1803903"/>
            <a:ext cx="1452888" cy="1064208"/>
          </a:xfrm>
          <a:prstGeom prst="roundRect">
            <a:avLst>
              <a:gd name="adj" fmla="val 985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D04EEE87-03C7-FA4F-AA49-CDF9AE7C2E31}"/>
              </a:ext>
            </a:extLst>
          </p:cNvPr>
          <p:cNvSpPr/>
          <p:nvPr/>
        </p:nvSpPr>
        <p:spPr>
          <a:xfrm>
            <a:off x="3657752" y="8565157"/>
            <a:ext cx="1445554" cy="448374"/>
          </a:xfrm>
          <a:prstGeom prst="roundRect">
            <a:avLst>
              <a:gd name="adj" fmla="val 985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ADB1BEF-D977-3A46-B5E7-776B7AAF7A22}"/>
              </a:ext>
            </a:extLst>
          </p:cNvPr>
          <p:cNvSpPr/>
          <p:nvPr/>
        </p:nvSpPr>
        <p:spPr>
          <a:xfrm>
            <a:off x="146292" y="8175763"/>
            <a:ext cx="789316" cy="444275"/>
          </a:xfrm>
          <a:prstGeom prst="roundRect">
            <a:avLst>
              <a:gd name="adj" fmla="val 985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7017" y="8144254"/>
            <a:ext cx="878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4. ΔAG </a:t>
            </a:r>
          </a:p>
          <a:p>
            <a:r>
              <a:rPr lang="en-US" sz="1400" b="1" dirty="0">
                <a:latin typeface="Arial Narrow" panose="020B0606020202030204" pitchFamily="34" charset="0"/>
              </a:rPr>
              <a:t>   ΔHCO</a:t>
            </a:r>
            <a:r>
              <a:rPr lang="en-US" sz="1400" b="1" baseline="-25000" dirty="0">
                <a:latin typeface="Arial Narrow" panose="020B0606020202030204" pitchFamily="34" charset="0"/>
              </a:rPr>
              <a:t>3</a:t>
            </a:r>
            <a:r>
              <a:rPr lang="en-US" sz="1400" b="1" dirty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B68F1B6B-2AD6-DB4D-82D7-712E6217E527}"/>
              </a:ext>
            </a:extLst>
          </p:cNvPr>
          <p:cNvSpPr/>
          <p:nvPr/>
        </p:nvSpPr>
        <p:spPr>
          <a:xfrm>
            <a:off x="58127" y="7509625"/>
            <a:ext cx="3552800" cy="404565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8F82C79C-04AF-214C-9C15-79EBDE84E1FB}"/>
              </a:ext>
            </a:extLst>
          </p:cNvPr>
          <p:cNvSpPr/>
          <p:nvPr/>
        </p:nvSpPr>
        <p:spPr>
          <a:xfrm>
            <a:off x="3585131" y="6552184"/>
            <a:ext cx="1413808" cy="448374"/>
          </a:xfrm>
          <a:prstGeom prst="roundRect">
            <a:avLst>
              <a:gd name="adj" fmla="val 985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B658B7E2-ADBE-7149-BEDF-B006A2F129B2}"/>
              </a:ext>
            </a:extLst>
          </p:cNvPr>
          <p:cNvSpPr/>
          <p:nvPr/>
        </p:nvSpPr>
        <p:spPr>
          <a:xfrm>
            <a:off x="3571824" y="5026595"/>
            <a:ext cx="1427115" cy="448374"/>
          </a:xfrm>
          <a:prstGeom prst="roundRect">
            <a:avLst>
              <a:gd name="adj" fmla="val 98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5E374E82-6858-6D46-8CA2-F5D12FE6EB40}"/>
              </a:ext>
            </a:extLst>
          </p:cNvPr>
          <p:cNvSpPr/>
          <p:nvPr/>
        </p:nvSpPr>
        <p:spPr>
          <a:xfrm>
            <a:off x="3669957" y="7816625"/>
            <a:ext cx="1445554" cy="448374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6432F7D9-49C1-774E-BD4D-4521B3CE83F2}"/>
              </a:ext>
            </a:extLst>
          </p:cNvPr>
          <p:cNvSpPr/>
          <p:nvPr/>
        </p:nvSpPr>
        <p:spPr>
          <a:xfrm>
            <a:off x="151112" y="4481448"/>
            <a:ext cx="619735" cy="269443"/>
          </a:xfrm>
          <a:prstGeom prst="roundRect">
            <a:avLst>
              <a:gd name="adj" fmla="val 985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AF0DD83B-FCFB-7340-9DA5-ED7149464929}"/>
              </a:ext>
            </a:extLst>
          </p:cNvPr>
          <p:cNvSpPr/>
          <p:nvPr/>
        </p:nvSpPr>
        <p:spPr>
          <a:xfrm>
            <a:off x="160663" y="1945422"/>
            <a:ext cx="619735" cy="269443"/>
          </a:xfrm>
          <a:prstGeom prst="roundRect">
            <a:avLst>
              <a:gd name="adj" fmla="val 985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2F8C6D92-5821-2C48-924C-2EC4AF5C5BFA}"/>
              </a:ext>
            </a:extLst>
          </p:cNvPr>
          <p:cNvSpPr/>
          <p:nvPr/>
        </p:nvSpPr>
        <p:spPr>
          <a:xfrm>
            <a:off x="157409" y="892308"/>
            <a:ext cx="619735" cy="269443"/>
          </a:xfrm>
          <a:prstGeom prst="roundRect">
            <a:avLst>
              <a:gd name="adj" fmla="val 985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E7824186-D34D-FA4A-8E11-253D9AF7C4B8}"/>
              </a:ext>
            </a:extLst>
          </p:cNvPr>
          <p:cNvSpPr/>
          <p:nvPr/>
        </p:nvSpPr>
        <p:spPr>
          <a:xfrm>
            <a:off x="2928442" y="1327538"/>
            <a:ext cx="2296409" cy="806858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322E2D92-2A09-1F4D-BBFF-E8BDD9B61ACB}"/>
              </a:ext>
            </a:extLst>
          </p:cNvPr>
          <p:cNvSpPr/>
          <p:nvPr/>
        </p:nvSpPr>
        <p:spPr>
          <a:xfrm>
            <a:off x="5349992" y="2914829"/>
            <a:ext cx="1532792" cy="1919749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C7AB9A78-2AAF-A945-89DB-09522C41323A}"/>
              </a:ext>
            </a:extLst>
          </p:cNvPr>
          <p:cNvSpPr/>
          <p:nvPr/>
        </p:nvSpPr>
        <p:spPr>
          <a:xfrm>
            <a:off x="1578908" y="5463561"/>
            <a:ext cx="881799" cy="448374"/>
          </a:xfrm>
          <a:prstGeom prst="roundRect">
            <a:avLst>
              <a:gd name="adj" fmla="val 9853"/>
            </a:avLst>
          </a:prstGeom>
          <a:gradFill>
            <a:gsLst>
              <a:gs pos="53000">
                <a:schemeClr val="accent4">
                  <a:lumMod val="20000"/>
                  <a:lumOff val="8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C30B87C4-0055-8C4E-8EE5-F4F230FD1A3D}"/>
              </a:ext>
            </a:extLst>
          </p:cNvPr>
          <p:cNvSpPr/>
          <p:nvPr/>
        </p:nvSpPr>
        <p:spPr>
          <a:xfrm>
            <a:off x="1575389" y="3365338"/>
            <a:ext cx="881799" cy="448374"/>
          </a:xfrm>
          <a:prstGeom prst="roundRect">
            <a:avLst>
              <a:gd name="adj" fmla="val 985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4B7518C3-F7AA-F14D-A7FC-D931924E66D7}"/>
              </a:ext>
            </a:extLst>
          </p:cNvPr>
          <p:cNvSpPr/>
          <p:nvPr/>
        </p:nvSpPr>
        <p:spPr>
          <a:xfrm>
            <a:off x="1569593" y="1529489"/>
            <a:ext cx="881799" cy="448374"/>
          </a:xfrm>
          <a:prstGeom prst="roundRect">
            <a:avLst>
              <a:gd name="adj" fmla="val 98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EC1B47D5-4A75-0E43-AC7A-EB48D9F9B9C2}"/>
              </a:ext>
            </a:extLst>
          </p:cNvPr>
          <p:cNvSpPr/>
          <p:nvPr/>
        </p:nvSpPr>
        <p:spPr>
          <a:xfrm>
            <a:off x="1573326" y="2305624"/>
            <a:ext cx="881799" cy="448374"/>
          </a:xfrm>
          <a:prstGeom prst="roundRect">
            <a:avLst>
              <a:gd name="adj" fmla="val 985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45EF75C3-5919-B148-AC37-289339C45E70}"/>
              </a:ext>
            </a:extLst>
          </p:cNvPr>
          <p:cNvSpPr/>
          <p:nvPr/>
        </p:nvSpPr>
        <p:spPr>
          <a:xfrm>
            <a:off x="45176" y="6027186"/>
            <a:ext cx="3476920" cy="1305216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745D4515-E917-1F42-97B9-42EBAAF4B595}"/>
              </a:ext>
            </a:extLst>
          </p:cNvPr>
          <p:cNvSpPr/>
          <p:nvPr/>
        </p:nvSpPr>
        <p:spPr>
          <a:xfrm>
            <a:off x="2504712" y="3615062"/>
            <a:ext cx="2800103" cy="1370510"/>
          </a:xfrm>
          <a:prstGeom prst="roundRect">
            <a:avLst>
              <a:gd name="adj" fmla="val 642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930" y="852847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1. pH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144930" y="1914861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2. pCO</a:t>
            </a:r>
            <a:r>
              <a:rPr lang="en-US" sz="1400" b="1" baseline="-25000" dirty="0">
                <a:latin typeface="Arial Narrow" panose="020B0606020202030204" pitchFamily="34" charset="0"/>
              </a:rPr>
              <a:t>2</a:t>
            </a:r>
            <a:endParaRPr lang="en-US" sz="1400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86874" y="4462084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3. HCO</a:t>
            </a:r>
            <a:r>
              <a:rPr lang="en-US" sz="1400" b="1" baseline="-25000" dirty="0">
                <a:latin typeface="Arial Narrow" panose="020B0606020202030204" pitchFamily="34" charset="0"/>
              </a:rPr>
              <a:t>3</a:t>
            </a:r>
            <a:r>
              <a:rPr lang="en-US" sz="1400" b="1" baseline="30000" dirty="0">
                <a:latin typeface="Arial Narrow" panose="020B0606020202030204" pitchFamily="34" charset="0"/>
              </a:rPr>
              <a:t>-</a:t>
            </a:r>
            <a:endParaRPr lang="en-US" sz="1400" baseline="30000" dirty="0"/>
          </a:p>
        </p:txBody>
      </p:sp>
      <p:sp>
        <p:nvSpPr>
          <p:cNvPr id="29" name="Rectangle 28"/>
          <p:cNvSpPr/>
          <p:nvPr/>
        </p:nvSpPr>
        <p:spPr>
          <a:xfrm>
            <a:off x="1593857" y="575592"/>
            <a:ext cx="879495" cy="31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Arial Narrow" panose="020B0606020202030204" pitchFamily="34" charset="0"/>
              </a:rPr>
              <a:t>alkalemia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1568955" y="1058302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acidemia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1549003" y="1480606"/>
            <a:ext cx="955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respiratory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acidosis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1549003" y="2263383"/>
            <a:ext cx="955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respiratory</a:t>
            </a:r>
            <a:endParaRPr lang="en-US" sz="1400" dirty="0"/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alkalosis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89457" y="1723455"/>
            <a:ext cx="34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Wingdings"/>
                <a:ea typeface="Wingdings"/>
                <a:cs typeface="Wingdings"/>
              </a:rPr>
              <a:t>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882910" y="2135313"/>
            <a:ext cx="34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Wingdings"/>
                <a:ea typeface="Wingdings"/>
                <a:cs typeface="Wingdings"/>
              </a:rPr>
              <a:t>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1591098" y="3298886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metabolic</a:t>
            </a:r>
            <a:endParaRPr lang="en-US" sz="1400" dirty="0"/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alkalosis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68955" y="5424742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metabolic</a:t>
            </a:r>
            <a:endParaRPr lang="en-US" sz="1400" dirty="0"/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acidosis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14655" y="3877466"/>
            <a:ext cx="34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Wingdings"/>
                <a:ea typeface="Wingdings"/>
                <a:cs typeface="Wingdings"/>
              </a:rPr>
              <a:t></a:t>
            </a: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914654" y="4961966"/>
            <a:ext cx="34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Wingdings"/>
                <a:ea typeface="Wingdings"/>
                <a:cs typeface="Wingdings"/>
              </a:rPr>
              <a:t>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3366488" y="907690"/>
            <a:ext cx="1266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 Narrow" panose="020B0606020202030204" pitchFamily="34" charset="0"/>
              </a:rPr>
              <a:t>Acute or chronic?</a:t>
            </a:r>
            <a:endParaRPr lang="en-US" sz="1200" i="1" dirty="0"/>
          </a:p>
        </p:txBody>
      </p:sp>
      <p:sp>
        <p:nvSpPr>
          <p:cNvPr id="61" name="Rectangle 60"/>
          <p:cNvSpPr/>
          <p:nvPr/>
        </p:nvSpPr>
        <p:spPr>
          <a:xfrm>
            <a:off x="2957564" y="1315469"/>
            <a:ext cx="2267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What is the chronicity?</a:t>
            </a:r>
          </a:p>
          <a:p>
            <a:r>
              <a:rPr lang="en-US" sz="1200" b="1" dirty="0"/>
              <a:t>Look at </a:t>
            </a:r>
            <a:r>
              <a:rPr lang="en-US" sz="1200" b="1" dirty="0">
                <a:solidFill>
                  <a:srgbClr val="C00000"/>
                </a:solidFill>
              </a:rPr>
              <a:t>metabolic compensation</a:t>
            </a:r>
          </a:p>
          <a:p>
            <a:r>
              <a:rPr lang="en-US" sz="1200" dirty="0"/>
              <a:t>Acute:    10 </a:t>
            </a:r>
            <a:r>
              <a:rPr lang="en-US" sz="1200" dirty="0" err="1"/>
              <a:t>Δ</a:t>
            </a:r>
            <a:r>
              <a:rPr lang="en-US" sz="1200" dirty="0"/>
              <a:t> pCO</a:t>
            </a:r>
            <a:r>
              <a:rPr lang="en-US" sz="1200" baseline="-25000" dirty="0"/>
              <a:t>2</a:t>
            </a:r>
            <a:r>
              <a:rPr lang="en-US" sz="1200" dirty="0"/>
              <a:t> </a:t>
            </a:r>
            <a:r>
              <a:rPr lang="en-US" sz="1200" dirty="0" err="1">
                <a:sym typeface="Wingdings"/>
              </a:rPr>
              <a:t></a:t>
            </a:r>
            <a:r>
              <a:rPr lang="en-US" sz="1200" dirty="0">
                <a:sym typeface="Wingdings"/>
              </a:rPr>
              <a:t> 0.08 </a:t>
            </a:r>
            <a:r>
              <a:rPr lang="en-US" sz="1200" dirty="0" err="1">
                <a:sym typeface="Wingdings"/>
              </a:rPr>
              <a:t>Δ</a:t>
            </a:r>
            <a:r>
              <a:rPr lang="en-US" sz="1200" dirty="0">
                <a:sym typeface="Wingdings"/>
              </a:rPr>
              <a:t> pH</a:t>
            </a:r>
          </a:p>
          <a:p>
            <a:r>
              <a:rPr lang="en-US" sz="1200" dirty="0"/>
              <a:t>Chronic: 10 </a:t>
            </a:r>
            <a:r>
              <a:rPr lang="en-US" sz="1200" dirty="0" err="1"/>
              <a:t>Δ</a:t>
            </a:r>
            <a:r>
              <a:rPr lang="en-US" sz="1200" dirty="0"/>
              <a:t> pCO</a:t>
            </a:r>
            <a:r>
              <a:rPr lang="en-US" sz="1200" baseline="-25000" dirty="0"/>
              <a:t>2</a:t>
            </a:r>
            <a:r>
              <a:rPr lang="en-US" sz="1200" dirty="0"/>
              <a:t> </a:t>
            </a:r>
            <a:r>
              <a:rPr lang="en-US" sz="1200" dirty="0">
                <a:sym typeface="Wingdings"/>
              </a:rPr>
              <a:t> 0.03 </a:t>
            </a:r>
            <a:r>
              <a:rPr lang="en-US" sz="1200" dirty="0" err="1">
                <a:sym typeface="Wingdings"/>
              </a:rPr>
              <a:t>Δ</a:t>
            </a:r>
            <a:r>
              <a:rPr lang="en-US" sz="1200" dirty="0">
                <a:sym typeface="Wingdings"/>
              </a:rPr>
              <a:t> pH</a:t>
            </a:r>
            <a:r>
              <a:rPr lang="en-US" sz="1200" dirty="0"/>
              <a:t>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520924" y="6492679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anion gap 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metabolic acidosis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522096" y="4954966"/>
            <a:ext cx="1505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non anion gap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metabolic acidosis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485448" y="3570951"/>
            <a:ext cx="28582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Is the </a:t>
            </a:r>
            <a:r>
              <a:rPr lang="en-US" sz="1200" b="1" dirty="0">
                <a:solidFill>
                  <a:schemeClr val="accent4"/>
                </a:solidFill>
              </a:rPr>
              <a:t>anion gap </a:t>
            </a:r>
            <a:r>
              <a:rPr lang="en-US" sz="1200" b="1" dirty="0"/>
              <a:t>increased?</a:t>
            </a:r>
          </a:p>
          <a:p>
            <a:r>
              <a:rPr lang="en-US" sz="1200" b="1" dirty="0"/>
              <a:t>	</a:t>
            </a:r>
            <a:r>
              <a:rPr lang="en-US" sz="1200" b="1" dirty="0">
                <a:solidFill>
                  <a:srgbClr val="7030A0"/>
                </a:solidFill>
              </a:rPr>
              <a:t>AG</a:t>
            </a:r>
            <a:r>
              <a:rPr lang="en-US" sz="1200" dirty="0"/>
              <a:t> = [Na] - ([Cl] + [HCO</a:t>
            </a:r>
            <a:r>
              <a:rPr lang="en-US" sz="1200" baseline="-25000" dirty="0"/>
              <a:t>3</a:t>
            </a:r>
            <a:r>
              <a:rPr lang="en-US" sz="1200" dirty="0"/>
              <a:t>])</a:t>
            </a:r>
          </a:p>
          <a:p>
            <a:r>
              <a:rPr lang="en-US" sz="1200" dirty="0"/>
              <a:t>	</a:t>
            </a:r>
            <a:r>
              <a:rPr lang="en-US" sz="1200" b="1" dirty="0">
                <a:solidFill>
                  <a:schemeClr val="accent4">
                    <a:lumMod val="50000"/>
                  </a:schemeClr>
                </a:solidFill>
              </a:rPr>
              <a:t>Expected AG </a:t>
            </a:r>
            <a:r>
              <a:rPr lang="en-US" sz="1200" dirty="0"/>
              <a:t>= 2.5 </a:t>
            </a:r>
            <a:r>
              <a:rPr lang="en-US" sz="1200" dirty="0" err="1"/>
              <a:t>x</a:t>
            </a:r>
            <a:r>
              <a:rPr lang="en-US" sz="1200" dirty="0"/>
              <a:t> Albumin</a:t>
            </a:r>
          </a:p>
          <a:p>
            <a:r>
              <a:rPr lang="en-US" sz="1200" b="1" dirty="0"/>
              <a:t>If </a:t>
            </a:r>
            <a:r>
              <a:rPr lang="en-US" sz="1200" b="1" dirty="0">
                <a:solidFill>
                  <a:srgbClr val="7030A0"/>
                </a:solidFill>
              </a:rPr>
              <a:t>AG</a:t>
            </a:r>
            <a:r>
              <a:rPr lang="en-US" sz="1200" b="1" dirty="0"/>
              <a:t> &gt; </a:t>
            </a:r>
            <a:r>
              <a:rPr lang="en-US" sz="1200" b="1" dirty="0">
                <a:solidFill>
                  <a:schemeClr val="accent4">
                    <a:lumMod val="50000"/>
                  </a:schemeClr>
                </a:solidFill>
              </a:rPr>
              <a:t>expected AG</a:t>
            </a:r>
            <a:r>
              <a:rPr lang="en-US" sz="1200" b="1" dirty="0"/>
              <a:t>, </a:t>
            </a:r>
            <a:r>
              <a:rPr lang="en-US" sz="1200" dirty="0"/>
              <a:t>there is an </a:t>
            </a:r>
            <a:r>
              <a:rPr lang="en-US" sz="1200" b="1" dirty="0">
                <a:solidFill>
                  <a:schemeClr val="accent4"/>
                </a:solidFill>
              </a:rPr>
              <a:t>anion gap present.</a:t>
            </a:r>
            <a:r>
              <a:rPr lang="en-US" sz="1200" dirty="0"/>
              <a:t> </a:t>
            </a:r>
          </a:p>
          <a:p>
            <a:r>
              <a:rPr lang="en-US" sz="1000" spc="-50" dirty="0"/>
              <a:t>Rarely </a:t>
            </a:r>
            <a:r>
              <a:rPr lang="en-US" sz="1000" spc="-50" dirty="0">
                <a:hlinkClick r:id="rId3"/>
              </a:rPr>
              <a:t>AG may be negative</a:t>
            </a:r>
            <a:r>
              <a:rPr lang="en-US" sz="1000" spc="-50" dirty="0"/>
              <a:t>: consider increases in unmeasured cations (Ca, Mg, Li), Bromide or Iodine intoxication, or multiple myeloma (unmeasured protein).</a:t>
            </a:r>
            <a:endParaRPr lang="en-US" sz="1000" b="1" spc="-50" dirty="0">
              <a:solidFill>
                <a:schemeClr val="accent4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1229" y="6007269"/>
            <a:ext cx="34571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If there is a </a:t>
            </a:r>
            <a:r>
              <a:rPr lang="en-US" sz="1200" b="1" dirty="0">
                <a:solidFill>
                  <a:schemeClr val="accent4"/>
                </a:solidFill>
              </a:rPr>
              <a:t>metabolic acidosis </a:t>
            </a:r>
            <a:r>
              <a:rPr lang="en-US" sz="1200" b="1" dirty="0"/>
              <a:t>or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6"/>
                </a:solidFill>
              </a:rPr>
              <a:t>alkalosis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b="1" dirty="0"/>
              <a:t>present is there appropriate </a:t>
            </a:r>
            <a:r>
              <a:rPr lang="en-US" sz="1200" b="1" dirty="0">
                <a:solidFill>
                  <a:schemeClr val="tx2"/>
                </a:solidFill>
              </a:rPr>
              <a:t>respiratory compensation? </a:t>
            </a:r>
          </a:p>
          <a:p>
            <a:r>
              <a:rPr lang="en-US" sz="1200" dirty="0"/>
              <a:t>Use one of two rules of find out:</a:t>
            </a:r>
          </a:p>
          <a:p>
            <a:r>
              <a:rPr lang="en-US" sz="1200" dirty="0"/>
              <a:t>1. Expected pCO</a:t>
            </a:r>
            <a:r>
              <a:rPr lang="en-US" sz="1200" baseline="-25000" dirty="0"/>
              <a:t>2</a:t>
            </a:r>
            <a:r>
              <a:rPr lang="en-US" sz="1200" dirty="0"/>
              <a:t> = 1.5 x [HCO3] + 8 ± 2 (Winter’s)</a:t>
            </a:r>
          </a:p>
          <a:p>
            <a:r>
              <a:rPr lang="en-US" sz="1200" dirty="0"/>
              <a:t>2. Expected pCO</a:t>
            </a:r>
            <a:r>
              <a:rPr lang="en-US" sz="1200" baseline="-25000" dirty="0"/>
              <a:t>2</a:t>
            </a:r>
            <a:r>
              <a:rPr lang="en-US" sz="1200" dirty="0"/>
              <a:t> = last two digits of pH</a:t>
            </a:r>
          </a:p>
          <a:p>
            <a:r>
              <a:rPr lang="en-US" sz="1200" b="1" dirty="0"/>
              <a:t>If the measured pCO2 does not match the expected value, there is also a respiratory derangement.</a:t>
            </a:r>
          </a:p>
        </p:txBody>
      </p:sp>
      <p:cxnSp>
        <p:nvCxnSpPr>
          <p:cNvPr id="90" name="Straight Connector 89"/>
          <p:cNvCxnSpPr/>
          <p:nvPr/>
        </p:nvCxnSpPr>
        <p:spPr>
          <a:xfrm rot="10800000">
            <a:off x="259011" y="8405864"/>
            <a:ext cx="51458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780" y="7478496"/>
            <a:ext cx="3993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Does the change in AG account for the change in HCO</a:t>
            </a:r>
            <a:r>
              <a:rPr lang="en-US" sz="1200" b="1" baseline="-25000" dirty="0"/>
              <a:t>3</a:t>
            </a:r>
            <a:r>
              <a:rPr lang="en-US" sz="1200" b="1" dirty="0"/>
              <a:t>? </a:t>
            </a:r>
          </a:p>
          <a:p>
            <a:r>
              <a:rPr lang="en-US" sz="1200" dirty="0"/>
              <a:t>Used to determine if there is another derangement.</a:t>
            </a:r>
          </a:p>
        </p:txBody>
      </p:sp>
      <p:cxnSp>
        <p:nvCxnSpPr>
          <p:cNvPr id="102" name="Straight Arrow Connector 101"/>
          <p:cNvCxnSpPr>
            <a:cxnSpLocks/>
            <a:stCxn id="49" idx="3"/>
          </p:cNvCxnSpPr>
          <p:nvPr/>
        </p:nvCxnSpPr>
        <p:spPr>
          <a:xfrm flipV="1">
            <a:off x="2465055" y="3557920"/>
            <a:ext cx="2843942" cy="2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  <a:stCxn id="42" idx="3"/>
          </p:cNvCxnSpPr>
          <p:nvPr/>
        </p:nvCxnSpPr>
        <p:spPr>
          <a:xfrm>
            <a:off x="2504713" y="2524993"/>
            <a:ext cx="28042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  <a:stCxn id="81" idx="3"/>
          </p:cNvCxnSpPr>
          <p:nvPr/>
        </p:nvCxnSpPr>
        <p:spPr>
          <a:xfrm flipV="1">
            <a:off x="5026464" y="6747463"/>
            <a:ext cx="299764" cy="6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015150" y="5214988"/>
            <a:ext cx="2938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468506" y="8470846"/>
            <a:ext cx="423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YES</a:t>
            </a:r>
            <a:endParaRPr lang="en-US" sz="1200" dirty="0"/>
          </a:p>
        </p:txBody>
      </p:sp>
      <p:sp>
        <p:nvSpPr>
          <p:cNvPr id="131" name="Rectangle 130"/>
          <p:cNvSpPr/>
          <p:nvPr/>
        </p:nvSpPr>
        <p:spPr>
          <a:xfrm>
            <a:off x="1086982" y="486951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ea typeface="Wingdings"/>
                <a:cs typeface="Wingdings"/>
              </a:rPr>
              <a:t>&gt;7.4</a:t>
            </a:r>
            <a:endParaRPr lang="en-US" sz="1400" dirty="0">
              <a:latin typeface="+mj-lt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058657" y="1187552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&lt;7.4</a:t>
            </a:r>
          </a:p>
        </p:txBody>
      </p:sp>
      <p:sp>
        <p:nvSpPr>
          <p:cNvPr id="133" name="Rectangle 132"/>
          <p:cNvSpPr/>
          <p:nvPr/>
        </p:nvSpPr>
        <p:spPr>
          <a:xfrm rot="16200000">
            <a:off x="6319882" y="8592370"/>
            <a:ext cx="9368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latin typeface="+mj-lt"/>
              </a:rPr>
              <a:t>v1.4 </a:t>
            </a:r>
            <a:r>
              <a:rPr lang="en-US" sz="800" dirty="0">
                <a:latin typeface="+mj-lt"/>
              </a:rPr>
              <a:t>(6/10/2022)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391093" y="645022"/>
            <a:ext cx="13244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Airflow obstruction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COPD, asthma</a:t>
            </a:r>
          </a:p>
          <a:p>
            <a:pPr>
              <a:buFont typeface="Wingdings" charset="2"/>
              <a:buChar char="ê"/>
            </a:pPr>
            <a:r>
              <a:rPr lang="en-US" sz="1100" b="1" dirty="0"/>
              <a:t>Drive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Medications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Central</a:t>
            </a:r>
          </a:p>
          <a:p>
            <a:r>
              <a:rPr lang="en-US" sz="1100" b="1" dirty="0">
                <a:latin typeface="Wingdings"/>
                <a:ea typeface="Wingdings"/>
                <a:cs typeface="Wingdings"/>
              </a:rPr>
              <a:t></a:t>
            </a:r>
            <a:r>
              <a:rPr lang="en-US" sz="1100" b="1" dirty="0"/>
              <a:t>CO2 production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349992" y="1779638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latin typeface="Wingdings"/>
                <a:ea typeface="Wingdings"/>
                <a:cs typeface="Wingdings"/>
              </a:rPr>
              <a:t></a:t>
            </a:r>
            <a:r>
              <a:rPr lang="en-US" sz="1100" b="1" dirty="0"/>
              <a:t> drive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Hypoxemia 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Pain/anxiety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Hepatic </a:t>
            </a:r>
            <a:r>
              <a:rPr lang="en-US" sz="1100" b="1" dirty="0" err="1"/>
              <a:t>enceph</a:t>
            </a:r>
            <a:endParaRPr lang="en-US" sz="1100" b="1" dirty="0"/>
          </a:p>
          <a:p>
            <a:pPr>
              <a:buFont typeface="Arial"/>
              <a:buChar char="•"/>
            </a:pPr>
            <a:r>
              <a:rPr lang="en-US" sz="1100" b="1" dirty="0"/>
              <a:t> Pregnancy</a:t>
            </a:r>
          </a:p>
          <a:p>
            <a:pPr>
              <a:buFont typeface="Arial"/>
              <a:buChar char="•"/>
            </a:pPr>
            <a:r>
              <a:rPr lang="en-US" sz="1100" b="1" dirty="0"/>
              <a:t> </a:t>
            </a:r>
            <a:r>
              <a:rPr lang="en-US" sz="1100" b="1" dirty="0" err="1"/>
              <a:t>Salicylates</a:t>
            </a:r>
            <a:endParaRPr lang="en-US" sz="1100" b="1" dirty="0"/>
          </a:p>
        </p:txBody>
      </p:sp>
      <p:sp>
        <p:nvSpPr>
          <p:cNvPr id="137" name="Rectangle 136"/>
          <p:cNvSpPr/>
          <p:nvPr/>
        </p:nvSpPr>
        <p:spPr>
          <a:xfrm>
            <a:off x="5349992" y="6387604"/>
            <a:ext cx="146546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u="sng" dirty="0">
                <a:solidFill>
                  <a:schemeClr val="accent4"/>
                </a:solidFill>
              </a:rPr>
              <a:t>“</a:t>
            </a:r>
            <a:r>
              <a:rPr lang="en-US" sz="1100" b="1" u="sng" dirty="0" err="1">
                <a:solidFill>
                  <a:schemeClr val="accent4"/>
                </a:solidFill>
              </a:rPr>
              <a:t>GOLDMARKeT</a:t>
            </a:r>
            <a:r>
              <a:rPr lang="en-US" sz="1100" b="1" u="sng" dirty="0">
                <a:solidFill>
                  <a:schemeClr val="accent4"/>
                </a:solidFill>
              </a:rPr>
              <a:t>”</a:t>
            </a:r>
          </a:p>
          <a:p>
            <a:r>
              <a:rPr lang="en-US" sz="1100" b="1" dirty="0"/>
              <a:t>G – Glycols</a:t>
            </a:r>
          </a:p>
          <a:p>
            <a:r>
              <a:rPr lang="en-US" sz="1100" b="1" dirty="0"/>
              <a:t>O – </a:t>
            </a:r>
            <a:r>
              <a:rPr lang="en-US" sz="1100" b="1" dirty="0" err="1"/>
              <a:t>Oxoproline</a:t>
            </a:r>
            <a:endParaRPr lang="en-US" sz="1100" b="1" dirty="0"/>
          </a:p>
          <a:p>
            <a:r>
              <a:rPr lang="en-US" sz="1100" b="1" dirty="0"/>
              <a:t>L – Lactic acid</a:t>
            </a:r>
          </a:p>
          <a:p>
            <a:r>
              <a:rPr lang="en-US" sz="1100" b="1" dirty="0"/>
              <a:t>D – Lactic acid</a:t>
            </a:r>
          </a:p>
          <a:p>
            <a:r>
              <a:rPr lang="en-US" sz="1100" b="1" dirty="0"/>
              <a:t>M – Methanol</a:t>
            </a:r>
          </a:p>
          <a:p>
            <a:r>
              <a:rPr lang="en-US" sz="1100" b="1" dirty="0"/>
              <a:t>A – Aspirin  </a:t>
            </a:r>
          </a:p>
          <a:p>
            <a:r>
              <a:rPr lang="en-US" sz="1100" b="1" dirty="0"/>
              <a:t>R – Renal fail, </a:t>
            </a:r>
            <a:r>
              <a:rPr lang="en-US" sz="1100" b="1" dirty="0" err="1"/>
              <a:t>Rhabdo</a:t>
            </a:r>
            <a:endParaRPr lang="en-US" sz="1100" b="1" dirty="0"/>
          </a:p>
          <a:p>
            <a:r>
              <a:rPr lang="en-US" sz="1100" b="1" dirty="0" err="1"/>
              <a:t>Ke</a:t>
            </a:r>
            <a:r>
              <a:rPr lang="en-US" sz="1100" b="1" dirty="0"/>
              <a:t> – </a:t>
            </a:r>
            <a:r>
              <a:rPr lang="en-US" sz="1100" b="1" dirty="0" err="1"/>
              <a:t>Ketones</a:t>
            </a:r>
            <a:endParaRPr lang="en-US" sz="1100" b="1" dirty="0"/>
          </a:p>
          <a:p>
            <a:r>
              <a:rPr lang="en-US" sz="1100" b="1" dirty="0"/>
              <a:t>T – Toluene  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325208" y="4964887"/>
            <a:ext cx="15327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u="sng" dirty="0">
                <a:solidFill>
                  <a:schemeClr val="tx2"/>
                </a:solidFill>
              </a:rPr>
              <a:t>“RAGES”</a:t>
            </a:r>
          </a:p>
          <a:p>
            <a:r>
              <a:rPr lang="en-US" sz="1100" b="1" dirty="0"/>
              <a:t>R – </a:t>
            </a:r>
            <a:r>
              <a:rPr lang="en-US" sz="1100" b="1" u="sng" dirty="0"/>
              <a:t>R</a:t>
            </a:r>
            <a:r>
              <a:rPr lang="en-US" sz="1100" b="1" dirty="0"/>
              <a:t>TA </a:t>
            </a:r>
          </a:p>
          <a:p>
            <a:r>
              <a:rPr lang="en-US" sz="1100" b="1" dirty="0"/>
              <a:t>A – </a:t>
            </a:r>
            <a:r>
              <a:rPr lang="en-US" sz="1100" b="1" u="sng" dirty="0"/>
              <a:t>A</a:t>
            </a:r>
            <a:r>
              <a:rPr lang="en-US" sz="1100" b="1" dirty="0"/>
              <a:t>mmonia</a:t>
            </a:r>
          </a:p>
          <a:p>
            <a:r>
              <a:rPr lang="en-US" sz="1100" b="1" dirty="0"/>
              <a:t>       </a:t>
            </a:r>
            <a:r>
              <a:rPr lang="en-US" sz="1100" b="1" u="sng" dirty="0" err="1"/>
              <a:t>A</a:t>
            </a:r>
            <a:r>
              <a:rPr lang="en-US" sz="1100" b="1" dirty="0" err="1"/>
              <a:t>cetazolamide</a:t>
            </a:r>
            <a:endParaRPr lang="en-US" sz="1100" b="1" dirty="0"/>
          </a:p>
          <a:p>
            <a:r>
              <a:rPr lang="en-US" sz="1100" b="1" dirty="0"/>
              <a:t>       </a:t>
            </a:r>
            <a:r>
              <a:rPr lang="en-US" sz="1100" b="1" dirty="0" err="1"/>
              <a:t>Hyper</a:t>
            </a:r>
            <a:r>
              <a:rPr lang="en-US" sz="1100" b="1" u="sng" dirty="0" err="1"/>
              <a:t>A</a:t>
            </a:r>
            <a:r>
              <a:rPr lang="en-US" sz="1100" b="1" dirty="0" err="1"/>
              <a:t>limentation</a:t>
            </a:r>
            <a:endParaRPr lang="en-US" sz="1100" b="1" dirty="0"/>
          </a:p>
          <a:p>
            <a:r>
              <a:rPr lang="en-US" sz="1100" b="1" dirty="0"/>
              <a:t>G – GI losses</a:t>
            </a:r>
          </a:p>
          <a:p>
            <a:r>
              <a:rPr lang="en-US" sz="1100" b="1" dirty="0"/>
              <a:t>E – Endocrine </a:t>
            </a:r>
          </a:p>
          <a:p>
            <a:r>
              <a:rPr lang="en-US" sz="1100" b="1" dirty="0"/>
              <a:t>S – Saline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-123846" y="279961"/>
            <a:ext cx="1257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What’s the primary </a:t>
            </a:r>
          </a:p>
          <a:p>
            <a:pPr algn="ctr"/>
            <a:r>
              <a:rPr lang="en-US" sz="1200" b="1" i="1" dirty="0"/>
              <a:t>disturbance</a:t>
            </a:r>
            <a:r>
              <a:rPr lang="en-US" sz="1200" b="1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821067" y="8164951"/>
            <a:ext cx="390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NO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2304033" y="8008043"/>
            <a:ext cx="951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Wingdings"/>
                <a:ea typeface="Wingdings"/>
                <a:cs typeface="Wingdings"/>
              </a:rPr>
              <a:t></a:t>
            </a:r>
            <a:r>
              <a:rPr lang="en-US" sz="1200" dirty="0" err="1">
                <a:latin typeface="Lucida Grande"/>
                <a:ea typeface="Lucida Grande"/>
                <a:cs typeface="Lucida Grande"/>
              </a:rPr>
              <a:t>ΔΔ</a:t>
            </a:r>
            <a:r>
              <a:rPr lang="en-US" sz="1200" dirty="0">
                <a:latin typeface="Lucida Grande"/>
                <a:ea typeface="Lucida Grande"/>
                <a:cs typeface="Lucida Grande"/>
              </a:rPr>
              <a:t> &gt;1.5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2307924" y="8503926"/>
            <a:ext cx="1000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Wingdings"/>
                <a:ea typeface="Wingdings"/>
                <a:cs typeface="Wingdings"/>
              </a:rPr>
              <a:t></a:t>
            </a:r>
            <a:r>
              <a:rPr lang="en-US" sz="1200" dirty="0" err="1">
                <a:latin typeface="Lucida Grande"/>
                <a:ea typeface="Lucida Grande"/>
                <a:cs typeface="Lucida Grande"/>
              </a:rPr>
              <a:t>ΔΔ</a:t>
            </a:r>
            <a:r>
              <a:rPr lang="en-US" sz="1200" dirty="0">
                <a:latin typeface="Lucida Grande"/>
                <a:ea typeface="Lucida Grande"/>
                <a:cs typeface="Lucida Grande"/>
              </a:rPr>
              <a:t> &lt; 0.8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3610927" y="7754471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superimposed 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metabolic alkalosis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7387" y="8519017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superimposed 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NAGMA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079471" y="8770305"/>
            <a:ext cx="2938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340963" y="8548591"/>
            <a:ext cx="13837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/>
              <a:t>Salicylate</a:t>
            </a:r>
            <a:r>
              <a:rPr lang="en-US" sz="1100" b="1" dirty="0"/>
              <a:t> poisoning</a:t>
            </a:r>
          </a:p>
          <a:p>
            <a:r>
              <a:rPr lang="en-US" sz="1100" b="1" dirty="0"/>
              <a:t>DKA </a:t>
            </a:r>
            <a:r>
              <a:rPr lang="en-US" sz="1100" b="1" dirty="0" err="1"/>
              <a:t>w</a:t>
            </a:r>
            <a:r>
              <a:rPr lang="en-US" sz="1100" b="1" dirty="0"/>
              <a:t>/ dehydration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043591" y="8931783"/>
            <a:ext cx="1646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No other derangement</a:t>
            </a:r>
            <a:endParaRPr lang="en-US" sz="1200" dirty="0"/>
          </a:p>
        </p:txBody>
      </p:sp>
      <p:sp>
        <p:nvSpPr>
          <p:cNvPr id="91" name="Rectangle 90"/>
          <p:cNvSpPr/>
          <p:nvPr/>
        </p:nvSpPr>
        <p:spPr>
          <a:xfrm>
            <a:off x="5354913" y="2882388"/>
            <a:ext cx="159400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u="sng" dirty="0"/>
              <a:t>“BLVD PLACE”</a:t>
            </a:r>
          </a:p>
          <a:p>
            <a:r>
              <a:rPr lang="en-US" sz="1100" b="1" dirty="0"/>
              <a:t>B - </a:t>
            </a:r>
            <a:r>
              <a:rPr lang="en-US" sz="1100" b="1" dirty="0" err="1"/>
              <a:t>Bartter's</a:t>
            </a:r>
            <a:endParaRPr lang="en-US" sz="1100" b="1" dirty="0"/>
          </a:p>
          <a:p>
            <a:r>
              <a:rPr lang="en-US" sz="1100" b="1" dirty="0"/>
              <a:t>L – Laxative</a:t>
            </a:r>
          </a:p>
          <a:p>
            <a:r>
              <a:rPr lang="en-US" sz="1100" b="1" dirty="0"/>
              <a:t>V – </a:t>
            </a:r>
            <a:r>
              <a:rPr lang="en-US" sz="1100" b="1" dirty="0" err="1"/>
              <a:t>Vomitting</a:t>
            </a:r>
            <a:endParaRPr lang="en-US" sz="1100" b="1" dirty="0"/>
          </a:p>
          <a:p>
            <a:r>
              <a:rPr lang="en-US" sz="1100" b="1" dirty="0"/>
              <a:t>D - Diarrhea/diuretics</a:t>
            </a:r>
          </a:p>
          <a:p>
            <a:r>
              <a:rPr lang="en-US" sz="1100" b="1" dirty="0"/>
              <a:t>P - Post-</a:t>
            </a:r>
            <a:r>
              <a:rPr lang="en-US" sz="1100" b="1" dirty="0" err="1"/>
              <a:t>hypercapnea</a:t>
            </a:r>
            <a:endParaRPr lang="en-US" sz="1100" b="1" dirty="0"/>
          </a:p>
          <a:p>
            <a:r>
              <a:rPr lang="en-US" sz="1100" b="1" dirty="0"/>
              <a:t>L - Licorice </a:t>
            </a:r>
          </a:p>
          <a:p>
            <a:r>
              <a:rPr lang="en-US" sz="1100" b="1" dirty="0"/>
              <a:t>A - Alkali ingestion</a:t>
            </a:r>
          </a:p>
          <a:p>
            <a:r>
              <a:rPr lang="en-US" sz="1100" b="1" dirty="0"/>
              <a:t>C - Contraction alkalosis</a:t>
            </a:r>
          </a:p>
          <a:p>
            <a:r>
              <a:rPr lang="en-US" sz="1100" b="1" dirty="0"/>
              <a:t>E - Endocrine </a:t>
            </a:r>
          </a:p>
          <a:p>
            <a:r>
              <a:rPr lang="en-US" sz="1100" b="1" dirty="0"/>
              <a:t>     (Conn’s or Cushing’s)</a:t>
            </a:r>
            <a:endParaRPr lang="en-US" sz="1100" dirty="0"/>
          </a:p>
        </p:txBody>
      </p:sp>
      <p:sp>
        <p:nvSpPr>
          <p:cNvPr id="92" name="Round Same Side Corner Rectangle 91">
            <a:extLst>
              <a:ext uri="{FF2B5EF4-FFF2-40B4-BE49-F238E27FC236}">
                <a16:creationId xmlns:a16="http://schemas.microsoft.com/office/drawing/2014/main" id="{6D93BB7B-7E67-3949-A290-E249522CF1D5}"/>
              </a:ext>
            </a:extLst>
          </p:cNvPr>
          <p:cNvSpPr/>
          <p:nvPr/>
        </p:nvSpPr>
        <p:spPr>
          <a:xfrm rot="10800000">
            <a:off x="-2" y="676"/>
            <a:ext cx="4126992" cy="27285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 Same Side Corner Rectangle 92">
            <a:extLst>
              <a:ext uri="{FF2B5EF4-FFF2-40B4-BE49-F238E27FC236}">
                <a16:creationId xmlns:a16="http://schemas.microsoft.com/office/drawing/2014/main" id="{1025E4F0-7F59-CD4F-9C08-1B22FF7D00AB}"/>
              </a:ext>
            </a:extLst>
          </p:cNvPr>
          <p:cNvSpPr/>
          <p:nvPr/>
        </p:nvSpPr>
        <p:spPr>
          <a:xfrm rot="10800000">
            <a:off x="4126990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FC6D999-5F65-304E-B548-B6D9B869D944}"/>
              </a:ext>
            </a:extLst>
          </p:cNvPr>
          <p:cNvSpPr/>
          <p:nvPr/>
        </p:nvSpPr>
        <p:spPr>
          <a:xfrm>
            <a:off x="2382140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8CF734F-3447-BE4B-97F4-2C2BDD38D298}"/>
              </a:ext>
            </a:extLst>
          </p:cNvPr>
          <p:cNvSpPr/>
          <p:nvPr/>
        </p:nvSpPr>
        <p:spPr>
          <a:xfrm>
            <a:off x="-42672" y="-127000"/>
            <a:ext cx="2550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acid base analysis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81ACACB-8631-1149-A3EB-CA81E9E44F2F}"/>
              </a:ext>
            </a:extLst>
          </p:cNvPr>
          <p:cNvSpPr/>
          <p:nvPr/>
        </p:nvSpPr>
        <p:spPr>
          <a:xfrm>
            <a:off x="4728205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1A60CE4-C1CE-BE47-8661-488BB4B0D605}"/>
              </a:ext>
            </a:extLst>
          </p:cNvPr>
          <p:cNvSpPr/>
          <p:nvPr/>
        </p:nvSpPr>
        <p:spPr>
          <a:xfrm>
            <a:off x="5563247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E2FF023A-C67A-0848-9860-D2C3AB4B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090" y="-12740"/>
            <a:ext cx="505226" cy="505226"/>
          </a:xfrm>
          <a:prstGeom prst="rect">
            <a:avLst/>
          </a:prstGeom>
        </p:spPr>
      </p:pic>
      <p:sp>
        <p:nvSpPr>
          <p:cNvPr id="100" name="Freeform 99">
            <a:extLst>
              <a:ext uri="{FF2B5EF4-FFF2-40B4-BE49-F238E27FC236}">
                <a16:creationId xmlns:a16="http://schemas.microsoft.com/office/drawing/2014/main" id="{52911990-4E84-AC4A-B117-98671838D95F}"/>
              </a:ext>
            </a:extLst>
          </p:cNvPr>
          <p:cNvSpPr/>
          <p:nvPr/>
        </p:nvSpPr>
        <p:spPr>
          <a:xfrm>
            <a:off x="3984189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77CE536C-8837-B541-8311-DA91FB3C5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546" y="227319"/>
            <a:ext cx="126795" cy="126795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263085B-1F0F-C541-8903-ED02EC5126BC}"/>
              </a:ext>
            </a:extLst>
          </p:cNvPr>
          <p:cNvGrpSpPr/>
          <p:nvPr/>
        </p:nvGrpSpPr>
        <p:grpSpPr>
          <a:xfrm>
            <a:off x="4000009" y="-149175"/>
            <a:ext cx="918456" cy="767830"/>
            <a:chOff x="6115746" y="1063724"/>
            <a:chExt cx="918456" cy="767830"/>
          </a:xfrm>
        </p:grpSpPr>
        <p:pic>
          <p:nvPicPr>
            <p:cNvPr id="105" name="Picture 104" descr="A close up of a logo&#10;&#10;Description automatically generated">
              <a:extLst>
                <a:ext uri="{FF2B5EF4-FFF2-40B4-BE49-F238E27FC236}">
                  <a16:creationId xmlns:a16="http://schemas.microsoft.com/office/drawing/2014/main" id="{8E1005E3-3E84-6041-BE27-2DC99A982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243888F-79A7-9044-8C17-02CF80386EC4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361AC59E-A135-EA42-8E0B-2EAB4BDA7C17}"/>
              </a:ext>
            </a:extLst>
          </p:cNvPr>
          <p:cNvCxnSpPr>
            <a:stCxn id="121" idx="3"/>
            <a:endCxn id="134" idx="1"/>
          </p:cNvCxnSpPr>
          <p:nvPr/>
        </p:nvCxnSpPr>
        <p:spPr>
          <a:xfrm flipV="1">
            <a:off x="2451392" y="1199020"/>
            <a:ext cx="2939701" cy="554656"/>
          </a:xfrm>
          <a:prstGeom prst="bentConnector3">
            <a:avLst>
              <a:gd name="adj1" fmla="val 12476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>
            <a:extLst>
              <a:ext uri="{FF2B5EF4-FFF2-40B4-BE49-F238E27FC236}">
                <a16:creationId xmlns:a16="http://schemas.microsoft.com/office/drawing/2014/main" id="{D7948FF5-59B9-EE46-9729-971521294B59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777144" y="750274"/>
            <a:ext cx="803285" cy="2767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>
            <a:extLst>
              <a:ext uri="{FF2B5EF4-FFF2-40B4-BE49-F238E27FC236}">
                <a16:creationId xmlns:a16="http://schemas.microsoft.com/office/drawing/2014/main" id="{2BA00A28-195F-9C4D-AE6A-CF66B23565FB}"/>
              </a:ext>
            </a:extLst>
          </p:cNvPr>
          <p:cNvCxnSpPr>
            <a:cxnSpLocks/>
            <a:stCxn id="141" idx="3"/>
          </p:cNvCxnSpPr>
          <p:nvPr/>
        </p:nvCxnSpPr>
        <p:spPr>
          <a:xfrm>
            <a:off x="777144" y="1027030"/>
            <a:ext cx="794753" cy="1978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>
            <a:extLst>
              <a:ext uri="{FF2B5EF4-FFF2-40B4-BE49-F238E27FC236}">
                <a16:creationId xmlns:a16="http://schemas.microsoft.com/office/drawing/2014/main" id="{2B48E495-8D4E-7145-9FAD-F425B356F28D}"/>
              </a:ext>
            </a:extLst>
          </p:cNvPr>
          <p:cNvCxnSpPr>
            <a:cxnSpLocks/>
            <a:stCxn id="146" idx="3"/>
            <a:endCxn id="121" idx="1"/>
          </p:cNvCxnSpPr>
          <p:nvPr/>
        </p:nvCxnSpPr>
        <p:spPr>
          <a:xfrm flipV="1">
            <a:off x="780398" y="1753676"/>
            <a:ext cx="789195" cy="3264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>
            <a:extLst>
              <a:ext uri="{FF2B5EF4-FFF2-40B4-BE49-F238E27FC236}">
                <a16:creationId xmlns:a16="http://schemas.microsoft.com/office/drawing/2014/main" id="{8E7E7B56-5CB6-4442-9CB6-3BBC57F7726F}"/>
              </a:ext>
            </a:extLst>
          </p:cNvPr>
          <p:cNvCxnSpPr>
            <a:cxnSpLocks/>
            <a:stCxn id="146" idx="3"/>
            <a:endCxn id="120" idx="1"/>
          </p:cNvCxnSpPr>
          <p:nvPr/>
        </p:nvCxnSpPr>
        <p:spPr>
          <a:xfrm>
            <a:off x="780398" y="2080144"/>
            <a:ext cx="792928" cy="44966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>
            <a:extLst>
              <a:ext uri="{FF2B5EF4-FFF2-40B4-BE49-F238E27FC236}">
                <a16:creationId xmlns:a16="http://schemas.microsoft.com/office/drawing/2014/main" id="{96724D84-3447-AD40-A8BF-E75BE4C7F2F3}"/>
              </a:ext>
            </a:extLst>
          </p:cNvPr>
          <p:cNvCxnSpPr>
            <a:cxnSpLocks/>
            <a:stCxn id="26" idx="3"/>
            <a:endCxn id="124" idx="1"/>
          </p:cNvCxnSpPr>
          <p:nvPr/>
        </p:nvCxnSpPr>
        <p:spPr>
          <a:xfrm flipV="1">
            <a:off x="848621" y="3589525"/>
            <a:ext cx="726768" cy="10264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149">
            <a:extLst>
              <a:ext uri="{FF2B5EF4-FFF2-40B4-BE49-F238E27FC236}">
                <a16:creationId xmlns:a16="http://schemas.microsoft.com/office/drawing/2014/main" id="{4C720DEC-23A9-8743-9C77-E8B39B3857EE}"/>
              </a:ext>
            </a:extLst>
          </p:cNvPr>
          <p:cNvCxnSpPr>
            <a:cxnSpLocks/>
            <a:stCxn id="26" idx="3"/>
            <a:endCxn id="125" idx="1"/>
          </p:cNvCxnSpPr>
          <p:nvPr/>
        </p:nvCxnSpPr>
        <p:spPr>
          <a:xfrm>
            <a:off x="848621" y="4615973"/>
            <a:ext cx="730287" cy="10717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>
            <a:extLst>
              <a:ext uri="{FF2B5EF4-FFF2-40B4-BE49-F238E27FC236}">
                <a16:creationId xmlns:a16="http://schemas.microsoft.com/office/drawing/2014/main" id="{386DC994-8F5C-DF41-89BF-74CE18D265BD}"/>
              </a:ext>
            </a:extLst>
          </p:cNvPr>
          <p:cNvCxnSpPr>
            <a:cxnSpLocks/>
            <a:stCxn id="125" idx="3"/>
            <a:endCxn id="82" idx="2"/>
          </p:cNvCxnSpPr>
          <p:nvPr/>
        </p:nvCxnSpPr>
        <p:spPr>
          <a:xfrm flipV="1">
            <a:off x="2460707" y="5478186"/>
            <a:ext cx="1814160" cy="20956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>
            <a:extLst>
              <a:ext uri="{FF2B5EF4-FFF2-40B4-BE49-F238E27FC236}">
                <a16:creationId xmlns:a16="http://schemas.microsoft.com/office/drawing/2014/main" id="{1F9E0E97-8F8D-B444-AE59-E3517232742D}"/>
              </a:ext>
            </a:extLst>
          </p:cNvPr>
          <p:cNvCxnSpPr>
            <a:cxnSpLocks/>
            <a:stCxn id="50" idx="3"/>
            <a:endCxn id="81" idx="0"/>
          </p:cNvCxnSpPr>
          <p:nvPr/>
        </p:nvCxnSpPr>
        <p:spPr>
          <a:xfrm>
            <a:off x="2442912" y="5686352"/>
            <a:ext cx="1830782" cy="80632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C23C4C5-F00A-7940-BE32-691A741F1E5D}"/>
              </a:ext>
            </a:extLst>
          </p:cNvPr>
          <p:cNvSpPr/>
          <p:nvPr/>
        </p:nvSpPr>
        <p:spPr>
          <a:xfrm>
            <a:off x="23154" y="1491075"/>
            <a:ext cx="91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What’s the pCO2</a:t>
            </a:r>
            <a:r>
              <a:rPr lang="en-US" sz="1200" b="1" dirty="0"/>
              <a:t>?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352E3C1-D44E-C84B-B574-DC826EF0969C}"/>
              </a:ext>
            </a:extLst>
          </p:cNvPr>
          <p:cNvSpPr/>
          <p:nvPr/>
        </p:nvSpPr>
        <p:spPr>
          <a:xfrm>
            <a:off x="21229" y="4044079"/>
            <a:ext cx="959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What’s the bicarb?</a:t>
            </a:r>
            <a:endParaRPr lang="en-US" sz="1200" b="1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27A1CF3-1CE5-F640-B9A4-2D11854EA9A5}"/>
              </a:ext>
            </a:extLst>
          </p:cNvPr>
          <p:cNvSpPr/>
          <p:nvPr/>
        </p:nvSpPr>
        <p:spPr>
          <a:xfrm>
            <a:off x="-59361" y="5588680"/>
            <a:ext cx="1231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Is there compensation?</a:t>
            </a:r>
            <a:endParaRPr lang="en-US" sz="1200" b="1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7140ABA-B5A5-5747-AFC0-A794AFA030A4}"/>
              </a:ext>
            </a:extLst>
          </p:cNvPr>
          <p:cNvSpPr/>
          <p:nvPr/>
        </p:nvSpPr>
        <p:spPr>
          <a:xfrm>
            <a:off x="863038" y="7954675"/>
            <a:ext cx="1495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Arial Narrow" panose="020B0606020202030204" pitchFamily="34" charset="0"/>
              </a:rPr>
              <a:t>Does </a:t>
            </a:r>
            <a:r>
              <a:rPr lang="en-US" sz="1200" b="1" dirty="0">
                <a:latin typeface="Arial Narrow" panose="020B0606020202030204" pitchFamily="34" charset="0"/>
              </a:rPr>
              <a:t>ΔHCO</a:t>
            </a:r>
            <a:r>
              <a:rPr lang="en-US" sz="1200" b="1" baseline="-25000" dirty="0">
                <a:latin typeface="Arial Narrow" panose="020B0606020202030204" pitchFamily="34" charset="0"/>
              </a:rPr>
              <a:t>3</a:t>
            </a:r>
            <a:r>
              <a:rPr lang="en-US" sz="1200" b="1" dirty="0">
                <a:latin typeface="Arial Narrow" panose="020B0606020202030204" pitchFamily="34" charset="0"/>
              </a:rPr>
              <a:t> ≈ ΔAG?</a:t>
            </a:r>
            <a:r>
              <a:rPr lang="en-US" sz="1200" b="1" i="1" dirty="0">
                <a:latin typeface="Arial Narrow" panose="020B0606020202030204" pitchFamily="34" charset="0"/>
              </a:rPr>
              <a:t> </a:t>
            </a:r>
            <a:endParaRPr lang="en-US" sz="1200" i="1" dirty="0"/>
          </a:p>
        </p:txBody>
      </p:sp>
      <p:cxnSp>
        <p:nvCxnSpPr>
          <p:cNvPr id="166" name="Elbow Connector 165">
            <a:extLst>
              <a:ext uri="{FF2B5EF4-FFF2-40B4-BE49-F238E27FC236}">
                <a16:creationId xmlns:a16="http://schemas.microsoft.com/office/drawing/2014/main" id="{13EA52A2-54EE-3844-A139-4A974B651B6A}"/>
              </a:ext>
            </a:extLst>
          </p:cNvPr>
          <p:cNvCxnSpPr>
            <a:cxnSpLocks/>
            <a:stCxn id="27" idx="3"/>
            <a:endCxn id="76" idx="1"/>
          </p:cNvCxnSpPr>
          <p:nvPr/>
        </p:nvCxnSpPr>
        <p:spPr>
          <a:xfrm flipV="1">
            <a:off x="965784" y="8016081"/>
            <a:ext cx="2645143" cy="38978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>
            <a:extLst>
              <a:ext uri="{FF2B5EF4-FFF2-40B4-BE49-F238E27FC236}">
                <a16:creationId xmlns:a16="http://schemas.microsoft.com/office/drawing/2014/main" id="{C3D83E32-CE72-5E49-9599-F4712D0A74F4}"/>
              </a:ext>
            </a:extLst>
          </p:cNvPr>
          <p:cNvCxnSpPr>
            <a:cxnSpLocks/>
            <a:stCxn id="27" idx="3"/>
            <a:endCxn id="164" idx="1"/>
          </p:cNvCxnSpPr>
          <p:nvPr/>
        </p:nvCxnSpPr>
        <p:spPr>
          <a:xfrm>
            <a:off x="965784" y="8405864"/>
            <a:ext cx="2691968" cy="383480"/>
          </a:xfrm>
          <a:prstGeom prst="bentConnector3">
            <a:avLst>
              <a:gd name="adj1" fmla="val 48922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>
            <a:extLst>
              <a:ext uri="{FF2B5EF4-FFF2-40B4-BE49-F238E27FC236}">
                <a16:creationId xmlns:a16="http://schemas.microsoft.com/office/drawing/2014/main" id="{B60FA84E-4C61-0C44-9F63-1BABAE77A651}"/>
              </a:ext>
            </a:extLst>
          </p:cNvPr>
          <p:cNvCxnSpPr>
            <a:cxnSpLocks/>
            <a:stCxn id="27" idx="3"/>
            <a:endCxn id="86" idx="0"/>
          </p:cNvCxnSpPr>
          <p:nvPr/>
        </p:nvCxnSpPr>
        <p:spPr>
          <a:xfrm>
            <a:off x="965784" y="8405864"/>
            <a:ext cx="901110" cy="52591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15682</TotalTime>
  <Words>431</Words>
  <Application>Microsoft Macintosh PowerPoint</Application>
  <PresentationFormat>On-screen Show (4:3)</PresentationFormat>
  <Paragraphs>108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Arial Narrow</vt:lpstr>
      <vt:lpstr>Calibri</vt:lpstr>
      <vt:lpstr>Corbel</vt:lpstr>
      <vt:lpstr>Futura Condensed Medium</vt:lpstr>
      <vt:lpstr>Lucida Grande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Mark</dc:creator>
  <cp:lastModifiedBy>Nick Mark</cp:lastModifiedBy>
  <cp:revision>28</cp:revision>
  <dcterms:created xsi:type="dcterms:W3CDTF">2015-08-04T15:45:05Z</dcterms:created>
  <dcterms:modified xsi:type="dcterms:W3CDTF">2022-06-10T14:24:58Z</dcterms:modified>
</cp:coreProperties>
</file>