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324" r:id="rId2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C4D9"/>
    <a:srgbClr val="F2358C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6"/>
    <p:restoredTop sz="96208"/>
  </p:normalViewPr>
  <p:slideViewPr>
    <p:cSldViewPr snapToGrid="0" snapToObjects="1">
      <p:cViewPr>
        <p:scale>
          <a:sx n="112" d="100"/>
          <a:sy n="112" d="100"/>
        </p:scale>
        <p:origin x="23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14144-9A0F-0F47-9F31-2EFD1D5203A6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0EF9B-A2F1-8C4D-A353-7674286A70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9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354A8-08B1-6447-ABE3-1560985109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38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1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20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35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67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8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83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8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93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6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6949E-AD70-2249-AFEE-63E1D1AFAF6F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2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6949E-AD70-2249-AFEE-63E1D1AFAF6F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4E956-3FE9-5149-9D74-940E4F1F3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9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hyperlink" Target="https://derangedphysiology.com/main/cicm-primary-exam/required-reading/respiratory-system/Chapter%205593/abnormal-capnography-waveforms-and-their-interpretation" TargetMode="External"/><Relationship Id="rId3" Type="http://schemas.openxmlformats.org/officeDocument/2006/relationships/image" Target="../media/image1.emf"/><Relationship Id="rId7" Type="http://schemas.openxmlformats.org/officeDocument/2006/relationships/image" Target="../media/image5.tiff"/><Relationship Id="rId12" Type="http://schemas.openxmlformats.org/officeDocument/2006/relationships/hyperlink" Target="https://pubmed.ncbi.nlm.nih.gov/1570906/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creativecommons.org/licenses/by-sa/3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hyperlink" Target="https://www.ncbi.nlm.nih.gov/pmc/articles/PMC5502233/" TargetMode="External"/><Relationship Id="rId5" Type="http://schemas.openxmlformats.org/officeDocument/2006/relationships/image" Target="../media/image3.png"/><Relationship Id="rId15" Type="http://schemas.openxmlformats.org/officeDocument/2006/relationships/hyperlink" Target="https://pubmed.ncbi.nlm.nih.gov/19783324/" TargetMode="External"/><Relationship Id="rId10" Type="http://schemas.openxmlformats.org/officeDocument/2006/relationships/hyperlink" Target="https://cercp.org/images/stories/recursos/articulos_mes/noviembre_2018_articulo.pdf" TargetMode="External"/><Relationship Id="rId4" Type="http://schemas.openxmlformats.org/officeDocument/2006/relationships/image" Target="../media/image2.tiff"/><Relationship Id="rId9" Type="http://schemas.openxmlformats.org/officeDocument/2006/relationships/hyperlink" Target="https://pubmed.ncbi.nlm.nih.gov/29217394/" TargetMode="External"/><Relationship Id="rId14" Type="http://schemas.openxmlformats.org/officeDocument/2006/relationships/hyperlink" Target="https://www.capnography.com/capnosedation/capnography-is-vital-during-sedat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Rounded Rectangle 416">
            <a:extLst>
              <a:ext uri="{FF2B5EF4-FFF2-40B4-BE49-F238E27FC236}">
                <a16:creationId xmlns:a16="http://schemas.microsoft.com/office/drawing/2014/main" id="{7E623743-07A7-1640-9841-9A12CFB3937B}"/>
              </a:ext>
            </a:extLst>
          </p:cNvPr>
          <p:cNvSpPr/>
          <p:nvPr/>
        </p:nvSpPr>
        <p:spPr>
          <a:xfrm>
            <a:off x="4367791" y="1666123"/>
            <a:ext cx="4728027" cy="3072367"/>
          </a:xfrm>
          <a:prstGeom prst="roundRect">
            <a:avLst>
              <a:gd name="adj" fmla="val 3439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7A13DEB-AAB2-C547-99C9-34CCB02EBA4A}"/>
              </a:ext>
            </a:extLst>
          </p:cNvPr>
          <p:cNvGrpSpPr/>
          <p:nvPr/>
        </p:nvGrpSpPr>
        <p:grpSpPr>
          <a:xfrm>
            <a:off x="4424904" y="1407976"/>
            <a:ext cx="2009860" cy="246450"/>
            <a:chOff x="4424904" y="441842"/>
            <a:chExt cx="2009860" cy="246450"/>
          </a:xfrm>
        </p:grpSpPr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FD14A4B4-0A81-C34C-9309-750FAA63C2B1}"/>
                </a:ext>
              </a:extLst>
            </p:cNvPr>
            <p:cNvSpPr/>
            <p:nvPr/>
          </p:nvSpPr>
          <p:spPr>
            <a:xfrm>
              <a:off x="4424904" y="511321"/>
              <a:ext cx="159302" cy="12732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B93BD34D-1F02-A442-BD8C-8197C8AFC6D8}"/>
                </a:ext>
              </a:extLst>
            </p:cNvPr>
            <p:cNvSpPr/>
            <p:nvPr/>
          </p:nvSpPr>
          <p:spPr>
            <a:xfrm>
              <a:off x="5681038" y="513419"/>
              <a:ext cx="753726" cy="12522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FD3B0EC-7228-1F4C-A3A6-2F1C42C6A899}"/>
                </a:ext>
              </a:extLst>
            </p:cNvPr>
            <p:cNvSpPr/>
            <p:nvPr/>
          </p:nvSpPr>
          <p:spPr>
            <a:xfrm>
              <a:off x="4584206" y="511320"/>
              <a:ext cx="1098277" cy="12732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D61E0FEE-8271-9149-AF75-A16F9D438249}"/>
                </a:ext>
              </a:extLst>
            </p:cNvPr>
            <p:cNvSpPr/>
            <p:nvPr/>
          </p:nvSpPr>
          <p:spPr>
            <a:xfrm>
              <a:off x="4922048" y="442071"/>
              <a:ext cx="41870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cap="small" dirty="0" err="1">
                  <a:latin typeface="+mj-lt"/>
                  <a:cs typeface="Futura Medium" panose="020B0602020204020303" pitchFamily="34" charset="-79"/>
                </a:rPr>
                <a:t>expir</a:t>
              </a:r>
              <a:endParaRPr lang="en-US" sz="1000" b="1" cap="small" dirty="0">
                <a:latin typeface="+mj-lt"/>
                <a:cs typeface="Futura Medium" panose="020B0602020204020303" pitchFamily="34" charset="-79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11937085-FAB3-2642-AED5-149653675930}"/>
                </a:ext>
              </a:extLst>
            </p:cNvPr>
            <p:cNvSpPr/>
            <p:nvPr/>
          </p:nvSpPr>
          <p:spPr>
            <a:xfrm>
              <a:off x="5835394" y="441842"/>
              <a:ext cx="45557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cap="small" dirty="0" err="1">
                  <a:latin typeface="+mj-lt"/>
                  <a:cs typeface="Futura Medium" panose="020B0602020204020303" pitchFamily="34" charset="-79"/>
                </a:rPr>
                <a:t>inspir</a:t>
              </a:r>
              <a:endParaRPr lang="en-US" sz="1000" b="1" cap="small" dirty="0">
                <a:latin typeface="+mj-lt"/>
                <a:cs typeface="Futura Medium" panose="020B0602020204020303" pitchFamily="34" charset="-79"/>
              </a:endParaRPr>
            </a:p>
          </p:txBody>
        </p:sp>
      </p:grpSp>
      <p:sp>
        <p:nvSpPr>
          <p:cNvPr id="51" name="Freeform 50">
            <a:extLst>
              <a:ext uri="{FF2B5EF4-FFF2-40B4-BE49-F238E27FC236}">
                <a16:creationId xmlns:a16="http://schemas.microsoft.com/office/drawing/2014/main" id="{6B6759B1-528E-B247-9E56-ED39E26B6CF2}"/>
              </a:ext>
            </a:extLst>
          </p:cNvPr>
          <p:cNvSpPr/>
          <p:nvPr/>
        </p:nvSpPr>
        <p:spPr>
          <a:xfrm>
            <a:off x="4928839" y="5505122"/>
            <a:ext cx="1215483" cy="982480"/>
          </a:xfrm>
          <a:custGeom>
            <a:avLst/>
            <a:gdLst>
              <a:gd name="connsiteX0" fmla="*/ 0 w 1215483"/>
              <a:gd name="connsiteY0" fmla="*/ 893271 h 982480"/>
              <a:gd name="connsiteX1" fmla="*/ 334537 w 1215483"/>
              <a:gd name="connsiteY1" fmla="*/ 893271 h 982480"/>
              <a:gd name="connsiteX2" fmla="*/ 602166 w 1215483"/>
              <a:gd name="connsiteY2" fmla="*/ 837515 h 982480"/>
              <a:gd name="connsiteX3" fmla="*/ 947854 w 1215483"/>
              <a:gd name="connsiteY3" fmla="*/ 659095 h 982480"/>
              <a:gd name="connsiteX4" fmla="*/ 1003610 w 1215483"/>
              <a:gd name="connsiteY4" fmla="*/ 268802 h 982480"/>
              <a:gd name="connsiteX5" fmla="*/ 724830 w 1215483"/>
              <a:gd name="connsiteY5" fmla="*/ 12324 h 982480"/>
              <a:gd name="connsiteX6" fmla="*/ 200722 w 1215483"/>
              <a:gd name="connsiteY6" fmla="*/ 79232 h 982480"/>
              <a:gd name="connsiteX7" fmla="*/ 100361 w 1215483"/>
              <a:gd name="connsiteY7" fmla="*/ 413768 h 982480"/>
              <a:gd name="connsiteX8" fmla="*/ 156117 w 1215483"/>
              <a:gd name="connsiteY8" fmla="*/ 759456 h 982480"/>
              <a:gd name="connsiteX9" fmla="*/ 524108 w 1215483"/>
              <a:gd name="connsiteY9" fmla="*/ 915573 h 982480"/>
              <a:gd name="connsiteX10" fmla="*/ 981308 w 1215483"/>
              <a:gd name="connsiteY10" fmla="*/ 737154 h 982480"/>
              <a:gd name="connsiteX11" fmla="*/ 1037064 w 1215483"/>
              <a:gd name="connsiteY11" fmla="*/ 213046 h 982480"/>
              <a:gd name="connsiteX12" fmla="*/ 613317 w 1215483"/>
              <a:gd name="connsiteY12" fmla="*/ 23475 h 982480"/>
              <a:gd name="connsiteX13" fmla="*/ 267630 w 1215483"/>
              <a:gd name="connsiteY13" fmla="*/ 90383 h 982480"/>
              <a:gd name="connsiteX14" fmla="*/ 111512 w 1215483"/>
              <a:gd name="connsiteY14" fmla="*/ 424919 h 982480"/>
              <a:gd name="connsiteX15" fmla="*/ 189571 w 1215483"/>
              <a:gd name="connsiteY15" fmla="*/ 748305 h 982480"/>
              <a:gd name="connsiteX16" fmla="*/ 546410 w 1215483"/>
              <a:gd name="connsiteY16" fmla="*/ 904422 h 982480"/>
              <a:gd name="connsiteX17" fmla="*/ 825190 w 1215483"/>
              <a:gd name="connsiteY17" fmla="*/ 960178 h 982480"/>
              <a:gd name="connsiteX18" fmla="*/ 1215483 w 1215483"/>
              <a:gd name="connsiteY18" fmla="*/ 982480 h 982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5483" h="982480">
                <a:moveTo>
                  <a:pt x="0" y="893271"/>
                </a:moveTo>
                <a:cubicBezTo>
                  <a:pt x="117088" y="897917"/>
                  <a:pt x="234176" y="902564"/>
                  <a:pt x="334537" y="893271"/>
                </a:cubicBezTo>
                <a:cubicBezTo>
                  <a:pt x="434898" y="883978"/>
                  <a:pt x="499947" y="876544"/>
                  <a:pt x="602166" y="837515"/>
                </a:cubicBezTo>
                <a:cubicBezTo>
                  <a:pt x="704385" y="798486"/>
                  <a:pt x="880947" y="753880"/>
                  <a:pt x="947854" y="659095"/>
                </a:cubicBezTo>
                <a:cubicBezTo>
                  <a:pt x="1014761" y="564309"/>
                  <a:pt x="1040781" y="376597"/>
                  <a:pt x="1003610" y="268802"/>
                </a:cubicBezTo>
                <a:cubicBezTo>
                  <a:pt x="966439" y="161007"/>
                  <a:pt x="858645" y="43919"/>
                  <a:pt x="724830" y="12324"/>
                </a:cubicBezTo>
                <a:cubicBezTo>
                  <a:pt x="591015" y="-19271"/>
                  <a:pt x="304800" y="12325"/>
                  <a:pt x="200722" y="79232"/>
                </a:cubicBezTo>
                <a:cubicBezTo>
                  <a:pt x="96644" y="146139"/>
                  <a:pt x="107795" y="300397"/>
                  <a:pt x="100361" y="413768"/>
                </a:cubicBezTo>
                <a:cubicBezTo>
                  <a:pt x="92927" y="527139"/>
                  <a:pt x="85493" y="675822"/>
                  <a:pt x="156117" y="759456"/>
                </a:cubicBezTo>
                <a:cubicBezTo>
                  <a:pt x="226741" y="843090"/>
                  <a:pt x="386576" y="919290"/>
                  <a:pt x="524108" y="915573"/>
                </a:cubicBezTo>
                <a:cubicBezTo>
                  <a:pt x="661640" y="911856"/>
                  <a:pt x="895815" y="854242"/>
                  <a:pt x="981308" y="737154"/>
                </a:cubicBezTo>
                <a:cubicBezTo>
                  <a:pt x="1066801" y="620066"/>
                  <a:pt x="1098396" y="331993"/>
                  <a:pt x="1037064" y="213046"/>
                </a:cubicBezTo>
                <a:cubicBezTo>
                  <a:pt x="975732" y="94099"/>
                  <a:pt x="741556" y="43919"/>
                  <a:pt x="613317" y="23475"/>
                </a:cubicBezTo>
                <a:cubicBezTo>
                  <a:pt x="485078" y="3031"/>
                  <a:pt x="351264" y="23476"/>
                  <a:pt x="267630" y="90383"/>
                </a:cubicBezTo>
                <a:cubicBezTo>
                  <a:pt x="183996" y="157290"/>
                  <a:pt x="124522" y="315265"/>
                  <a:pt x="111512" y="424919"/>
                </a:cubicBezTo>
                <a:cubicBezTo>
                  <a:pt x="98502" y="534573"/>
                  <a:pt x="117088" y="668388"/>
                  <a:pt x="189571" y="748305"/>
                </a:cubicBezTo>
                <a:cubicBezTo>
                  <a:pt x="262054" y="828222"/>
                  <a:pt x="440474" y="869110"/>
                  <a:pt x="546410" y="904422"/>
                </a:cubicBezTo>
                <a:cubicBezTo>
                  <a:pt x="652346" y="939734"/>
                  <a:pt x="713678" y="947168"/>
                  <a:pt x="825190" y="960178"/>
                </a:cubicBezTo>
                <a:cubicBezTo>
                  <a:pt x="936702" y="973188"/>
                  <a:pt x="1076092" y="977834"/>
                  <a:pt x="1215483" y="982480"/>
                </a:cubicBezTo>
              </a:path>
            </a:pathLst>
          </a:custGeom>
          <a:noFill/>
          <a:ln w="38100" cmpd="dbl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E6B91D68-D4DA-C647-875F-9BF87A3E2569}"/>
              </a:ext>
            </a:extLst>
          </p:cNvPr>
          <p:cNvSpPr/>
          <p:nvPr/>
        </p:nvSpPr>
        <p:spPr>
          <a:xfrm>
            <a:off x="6153493" y="4953195"/>
            <a:ext cx="2982782" cy="16636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735D93E2-D8D4-A749-BD46-3968EBB386C5}"/>
              </a:ext>
            </a:extLst>
          </p:cNvPr>
          <p:cNvSpPr/>
          <p:nvPr/>
        </p:nvSpPr>
        <p:spPr>
          <a:xfrm>
            <a:off x="6215769" y="5070188"/>
            <a:ext cx="2920506" cy="14167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reeform 211">
            <a:extLst>
              <a:ext uri="{FF2B5EF4-FFF2-40B4-BE49-F238E27FC236}">
                <a16:creationId xmlns:a16="http://schemas.microsoft.com/office/drawing/2014/main" id="{50E85887-EB40-E24C-93E4-CCDE02AD8448}"/>
              </a:ext>
            </a:extLst>
          </p:cNvPr>
          <p:cNvSpPr/>
          <p:nvPr/>
        </p:nvSpPr>
        <p:spPr>
          <a:xfrm>
            <a:off x="6220519" y="5234855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reeform 214">
            <a:extLst>
              <a:ext uri="{FF2B5EF4-FFF2-40B4-BE49-F238E27FC236}">
                <a16:creationId xmlns:a16="http://schemas.microsoft.com/office/drawing/2014/main" id="{91E440EE-E5AC-F048-848D-4EA5378BD25C}"/>
              </a:ext>
            </a:extLst>
          </p:cNvPr>
          <p:cNvSpPr/>
          <p:nvPr/>
        </p:nvSpPr>
        <p:spPr>
          <a:xfrm>
            <a:off x="6594655" y="5238792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Freeform 219">
            <a:extLst>
              <a:ext uri="{FF2B5EF4-FFF2-40B4-BE49-F238E27FC236}">
                <a16:creationId xmlns:a16="http://schemas.microsoft.com/office/drawing/2014/main" id="{33521459-E084-8844-91BB-083D76CA76B5}"/>
              </a:ext>
            </a:extLst>
          </p:cNvPr>
          <p:cNvSpPr/>
          <p:nvPr/>
        </p:nvSpPr>
        <p:spPr>
          <a:xfrm>
            <a:off x="6535545" y="5489364"/>
            <a:ext cx="56645" cy="16184"/>
          </a:xfrm>
          <a:custGeom>
            <a:avLst/>
            <a:gdLst>
              <a:gd name="connsiteX0" fmla="*/ 56645 w 56645"/>
              <a:gd name="connsiteY0" fmla="*/ 0 h 16184"/>
              <a:gd name="connsiteX1" fmla="*/ 0 w 56645"/>
              <a:gd name="connsiteY1" fmla="*/ 16184 h 1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45" h="16184">
                <a:moveTo>
                  <a:pt x="56645" y="0"/>
                </a:moveTo>
                <a:lnTo>
                  <a:pt x="0" y="16184"/>
                </a:ln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Freeform 220">
            <a:extLst>
              <a:ext uri="{FF2B5EF4-FFF2-40B4-BE49-F238E27FC236}">
                <a16:creationId xmlns:a16="http://schemas.microsoft.com/office/drawing/2014/main" id="{BC955AF3-6380-6247-9FB9-020D60D10439}"/>
              </a:ext>
            </a:extLst>
          </p:cNvPr>
          <p:cNvSpPr/>
          <p:nvPr/>
        </p:nvSpPr>
        <p:spPr>
          <a:xfrm>
            <a:off x="6972096" y="5236075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9105229D-6ED4-0443-9918-C45F06DB037A}"/>
              </a:ext>
            </a:extLst>
          </p:cNvPr>
          <p:cNvCxnSpPr>
            <a:cxnSpLocks/>
            <a:stCxn id="221" idx="0"/>
          </p:cNvCxnSpPr>
          <p:nvPr/>
        </p:nvCxnSpPr>
        <p:spPr>
          <a:xfrm flipH="1">
            <a:off x="6911258" y="5490982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" name="Freeform 246">
            <a:extLst>
              <a:ext uri="{FF2B5EF4-FFF2-40B4-BE49-F238E27FC236}">
                <a16:creationId xmlns:a16="http://schemas.microsoft.com/office/drawing/2014/main" id="{39FFDF71-106A-DE4F-A207-C4BA94497E4F}"/>
              </a:ext>
            </a:extLst>
          </p:cNvPr>
          <p:cNvSpPr/>
          <p:nvPr/>
        </p:nvSpPr>
        <p:spPr>
          <a:xfrm>
            <a:off x="8066850" y="5230621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Freeform 247">
            <a:extLst>
              <a:ext uri="{FF2B5EF4-FFF2-40B4-BE49-F238E27FC236}">
                <a16:creationId xmlns:a16="http://schemas.microsoft.com/office/drawing/2014/main" id="{0C294F82-97C7-AB4D-ABB7-7FAB4E41A65F}"/>
              </a:ext>
            </a:extLst>
          </p:cNvPr>
          <p:cNvSpPr/>
          <p:nvPr/>
        </p:nvSpPr>
        <p:spPr>
          <a:xfrm>
            <a:off x="8018045" y="5489364"/>
            <a:ext cx="56645" cy="16184"/>
          </a:xfrm>
          <a:custGeom>
            <a:avLst/>
            <a:gdLst>
              <a:gd name="connsiteX0" fmla="*/ 56645 w 56645"/>
              <a:gd name="connsiteY0" fmla="*/ 0 h 16184"/>
              <a:gd name="connsiteX1" fmla="*/ 0 w 56645"/>
              <a:gd name="connsiteY1" fmla="*/ 16184 h 1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45" h="16184">
                <a:moveTo>
                  <a:pt x="56645" y="0"/>
                </a:moveTo>
                <a:lnTo>
                  <a:pt x="0" y="16184"/>
                </a:ln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06039125-2B61-5C45-8863-3AD7EB47BD97}"/>
              </a:ext>
            </a:extLst>
          </p:cNvPr>
          <p:cNvCxnSpPr>
            <a:cxnSpLocks/>
          </p:cNvCxnSpPr>
          <p:nvPr/>
        </p:nvCxnSpPr>
        <p:spPr>
          <a:xfrm flipH="1">
            <a:off x="8310122" y="5490982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TextBox 250">
            <a:extLst>
              <a:ext uri="{FF2B5EF4-FFF2-40B4-BE49-F238E27FC236}">
                <a16:creationId xmlns:a16="http://schemas.microsoft.com/office/drawing/2014/main" id="{B1E44EEC-BAB2-E348-B7FD-5BB21AC2F1D8}"/>
              </a:ext>
            </a:extLst>
          </p:cNvPr>
          <p:cNvSpPr txBox="1"/>
          <p:nvPr/>
        </p:nvSpPr>
        <p:spPr>
          <a:xfrm>
            <a:off x="8198704" y="5066360"/>
            <a:ext cx="3626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SpO2</a:t>
            </a: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5251E2D4-0446-D84A-B478-951576721774}"/>
              </a:ext>
            </a:extLst>
          </p:cNvPr>
          <p:cNvSpPr txBox="1"/>
          <p:nvPr/>
        </p:nvSpPr>
        <p:spPr>
          <a:xfrm>
            <a:off x="8330726" y="5114878"/>
            <a:ext cx="6014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98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A16C5D74-597A-4149-9510-B7B6B79DFB9F}"/>
              </a:ext>
            </a:extLst>
          </p:cNvPr>
          <p:cNvSpPr txBox="1"/>
          <p:nvPr/>
        </p:nvSpPr>
        <p:spPr>
          <a:xfrm>
            <a:off x="8782232" y="5066541"/>
            <a:ext cx="24718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PI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B1385AE9-BEB1-4748-B2E0-07AA174E6D9C}"/>
              </a:ext>
            </a:extLst>
          </p:cNvPr>
          <p:cNvSpPr txBox="1"/>
          <p:nvPr/>
        </p:nvSpPr>
        <p:spPr>
          <a:xfrm>
            <a:off x="8845839" y="5127915"/>
            <a:ext cx="3465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1">
                    <a:lumMod val="75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0.8</a:t>
            </a:r>
          </a:p>
        </p:txBody>
      </p:sp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531BA2CA-D3DD-D842-9213-49DC1B4E7CEB}"/>
              </a:ext>
            </a:extLst>
          </p:cNvPr>
          <p:cNvSpPr/>
          <p:nvPr/>
        </p:nvSpPr>
        <p:spPr>
          <a:xfrm rot="10800000">
            <a:off x="-2" y="-13837"/>
            <a:ext cx="7472265" cy="288558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D7439E07-DCAE-284D-AEA6-8795505252EE}"/>
              </a:ext>
            </a:extLst>
          </p:cNvPr>
          <p:cNvSpPr/>
          <p:nvPr/>
        </p:nvSpPr>
        <p:spPr>
          <a:xfrm rot="10800000">
            <a:off x="6434763" y="-14234"/>
            <a:ext cx="2192754" cy="492442"/>
          </a:xfrm>
          <a:prstGeom prst="round2Same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030E94-3908-2642-8974-DCAB586F6B73}"/>
              </a:ext>
            </a:extLst>
          </p:cNvPr>
          <p:cNvSpPr/>
          <p:nvPr/>
        </p:nvSpPr>
        <p:spPr>
          <a:xfrm>
            <a:off x="1748955" y="28626"/>
            <a:ext cx="22112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+mj-lt"/>
              </a:rPr>
              <a:t>by </a:t>
            </a:r>
            <a:r>
              <a:rPr lang="en-US" sz="1100" b="1" dirty="0">
                <a:latin typeface="+mj-lt"/>
              </a:rPr>
              <a:t>Nick Mark</a:t>
            </a:r>
            <a:r>
              <a:rPr lang="en-US" sz="1100" dirty="0">
                <a:latin typeface="+mj-lt"/>
              </a:rPr>
              <a:t> </a:t>
            </a:r>
            <a:r>
              <a:rPr lang="en-US" sz="900" dirty="0">
                <a:latin typeface="+mj-lt"/>
              </a:rPr>
              <a:t>MD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108C8-7791-ED44-B61D-06D8CDB7C596}"/>
              </a:ext>
            </a:extLst>
          </p:cNvPr>
          <p:cNvSpPr/>
          <p:nvPr/>
        </p:nvSpPr>
        <p:spPr>
          <a:xfrm>
            <a:off x="-42672" y="-127000"/>
            <a:ext cx="1837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cap="small" dirty="0" err="1">
                <a:latin typeface="Corbel" panose="020B0503020204020204" pitchFamily="34" charset="0"/>
              </a:rPr>
              <a:t>capnografia</a:t>
            </a:r>
            <a:endParaRPr lang="en-US" sz="2400" cap="small" dirty="0"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DA2D01-470A-3B4F-83CB-FEEE77CFFB1D}"/>
              </a:ext>
            </a:extLst>
          </p:cNvPr>
          <p:cNvSpPr/>
          <p:nvPr/>
        </p:nvSpPr>
        <p:spPr>
          <a:xfrm>
            <a:off x="7035978" y="-5276"/>
            <a:ext cx="9683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onepagericu.com</a:t>
            </a:r>
            <a:endParaRPr lang="en-US" sz="11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pPr algn="r"/>
            <a:r>
              <a:rPr lang="en-US" sz="11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@</a:t>
            </a:r>
            <a:r>
              <a:rPr lang="en-US" sz="11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nickmmark</a:t>
            </a:r>
            <a:endParaRPr lang="en-US" sz="11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  <a:p>
            <a:pPr algn="r"/>
            <a:r>
              <a:rPr lang="en-US" sz="500" dirty="0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translation by @</a:t>
            </a:r>
            <a:r>
              <a:rPr lang="en-US" sz="500" dirty="0" err="1"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TudorBorjog</a:t>
            </a:r>
            <a:endParaRPr lang="en-US" sz="500" dirty="0">
              <a:latin typeface="Futura Condensed Medium" panose="020B0602020204020303" pitchFamily="34" charset="-79"/>
              <a:cs typeface="Futura Condensed Medium" panose="020B0602020204020303" pitchFamily="34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0676C7-7723-FF4B-AA77-640DE9469834}"/>
              </a:ext>
            </a:extLst>
          </p:cNvPr>
          <p:cNvSpPr/>
          <p:nvPr/>
        </p:nvSpPr>
        <p:spPr>
          <a:xfrm>
            <a:off x="7871020" y="3908"/>
            <a:ext cx="7820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dirty="0"/>
              <a:t>Link to the most current version →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62B137-187E-A74F-8E8B-4A3244F04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863" y="-12740"/>
            <a:ext cx="505226" cy="50522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73C644AF-F015-4C4B-A5F5-43DE519FF824}"/>
              </a:ext>
            </a:extLst>
          </p:cNvPr>
          <p:cNvSpPr/>
          <p:nvPr/>
        </p:nvSpPr>
        <p:spPr>
          <a:xfrm>
            <a:off x="6291962" y="196200"/>
            <a:ext cx="263357" cy="219262"/>
          </a:xfrm>
          <a:custGeom>
            <a:avLst/>
            <a:gdLst>
              <a:gd name="connsiteX0" fmla="*/ 106 w 184256"/>
              <a:gd name="connsiteY0" fmla="*/ 46626 h 153405"/>
              <a:gd name="connsiteX1" fmla="*/ 82656 w 184256"/>
              <a:gd name="connsiteY1" fmla="*/ 65676 h 153405"/>
              <a:gd name="connsiteX2" fmla="*/ 101706 w 184256"/>
              <a:gd name="connsiteY2" fmla="*/ 148226 h 153405"/>
              <a:gd name="connsiteX3" fmla="*/ 184256 w 184256"/>
              <a:gd name="connsiteY3" fmla="*/ 129176 h 153405"/>
              <a:gd name="connsiteX4" fmla="*/ 101706 w 184256"/>
              <a:gd name="connsiteY4" fmla="*/ 2176 h 153405"/>
              <a:gd name="connsiteX5" fmla="*/ 106 w 184256"/>
              <a:gd name="connsiteY5" fmla="*/ 46626 h 153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256" h="153405">
                <a:moveTo>
                  <a:pt x="106" y="46626"/>
                </a:moveTo>
                <a:cubicBezTo>
                  <a:pt x="-3069" y="57209"/>
                  <a:pt x="65723" y="48743"/>
                  <a:pt x="82656" y="65676"/>
                </a:cubicBezTo>
                <a:cubicBezTo>
                  <a:pt x="99589" y="82609"/>
                  <a:pt x="84773" y="137643"/>
                  <a:pt x="101706" y="148226"/>
                </a:cubicBezTo>
                <a:cubicBezTo>
                  <a:pt x="118639" y="158809"/>
                  <a:pt x="184256" y="153518"/>
                  <a:pt x="184256" y="129176"/>
                </a:cubicBezTo>
                <a:cubicBezTo>
                  <a:pt x="184256" y="104834"/>
                  <a:pt x="131339" y="14876"/>
                  <a:pt x="101706" y="2176"/>
                </a:cubicBezTo>
                <a:cubicBezTo>
                  <a:pt x="72073" y="-10524"/>
                  <a:pt x="3281" y="36043"/>
                  <a:pt x="106" y="4662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050D3E-96CA-3444-8324-ABC25516A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319" y="227319"/>
            <a:ext cx="126795" cy="12679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55EDCCF-EA5C-0C42-996F-5A4202FFE7BB}"/>
              </a:ext>
            </a:extLst>
          </p:cNvPr>
          <p:cNvGrpSpPr/>
          <p:nvPr/>
        </p:nvGrpSpPr>
        <p:grpSpPr>
          <a:xfrm>
            <a:off x="6293266" y="-149175"/>
            <a:ext cx="918456" cy="767830"/>
            <a:chOff x="6115746" y="1063724"/>
            <a:chExt cx="918456" cy="767830"/>
          </a:xfrm>
        </p:grpSpPr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76DB9530-6653-C94B-AA01-9705B5538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15746" y="1063724"/>
              <a:ext cx="918456" cy="76783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8A76E2-FA46-0847-95A9-8095E8E53CC9}"/>
                </a:ext>
              </a:extLst>
            </p:cNvPr>
            <p:cNvSpPr txBox="1"/>
            <p:nvPr/>
          </p:nvSpPr>
          <p:spPr>
            <a:xfrm>
              <a:off x="6315690" y="1284560"/>
              <a:ext cx="530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1979 Dot Matrix" pitchFamily="2" charset="-79"/>
                  <a:cs typeface="1979 Dot Matrix" pitchFamily="2" charset="-79"/>
                </a:rPr>
                <a:t>ONE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9CA7BED6-C3D5-994C-A021-0CFEFE2FF866}"/>
              </a:ext>
            </a:extLst>
          </p:cNvPr>
          <p:cNvSpPr/>
          <p:nvPr/>
        </p:nvSpPr>
        <p:spPr>
          <a:xfrm rot="16538349">
            <a:off x="3705208" y="853983"/>
            <a:ext cx="226199" cy="630231"/>
          </a:xfrm>
          <a:prstGeom prst="rect">
            <a:avLst/>
          </a:prstGeom>
          <a:solidFill>
            <a:sysClr val="window" lastClr="FFFFFF"/>
          </a:solidFill>
          <a:ln w="508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09C548BD-B012-AD4D-90E9-FAE89B914EF0}"/>
              </a:ext>
            </a:extLst>
          </p:cNvPr>
          <p:cNvSpPr/>
          <p:nvPr/>
        </p:nvSpPr>
        <p:spPr>
          <a:xfrm>
            <a:off x="161029" y="4720268"/>
            <a:ext cx="17754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Capnografie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colorimetrica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C15E4E0F-F09C-B240-9F37-20B5362F40AF}"/>
              </a:ext>
            </a:extLst>
          </p:cNvPr>
          <p:cNvSpPr/>
          <p:nvPr/>
        </p:nvSpPr>
        <p:spPr>
          <a:xfrm>
            <a:off x="-52494" y="320305"/>
            <a:ext cx="3171899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latin typeface="+mj-lt"/>
              </a:rPr>
              <a:t>Masurarea</a:t>
            </a:r>
            <a:r>
              <a:rPr lang="en-US" sz="900" dirty="0">
                <a:latin typeface="+mj-lt"/>
              </a:rPr>
              <a:t> CO</a:t>
            </a:r>
            <a:r>
              <a:rPr lang="en-US" sz="900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</a:t>
            </a:r>
            <a:r>
              <a:rPr lang="en-US" sz="900" dirty="0" err="1">
                <a:latin typeface="+mj-lt"/>
              </a:rPr>
              <a:t>expirat</a:t>
            </a:r>
            <a:r>
              <a:rPr lang="en-US" sz="900" dirty="0">
                <a:latin typeface="+mj-lt"/>
              </a:rPr>
              <a:t> </a:t>
            </a:r>
            <a:r>
              <a:rPr lang="en-US" sz="900" dirty="0" err="1">
                <a:latin typeface="+mj-lt"/>
              </a:rPr>
              <a:t>poate</a:t>
            </a:r>
            <a:r>
              <a:rPr lang="en-US" sz="900" dirty="0">
                <a:latin typeface="+mj-lt"/>
              </a:rPr>
              <a:t> fi </a:t>
            </a:r>
            <a:r>
              <a:rPr lang="en-US" sz="900" dirty="0" err="1">
                <a:latin typeface="+mj-lt"/>
              </a:rPr>
              <a:t>utilizata</a:t>
            </a:r>
            <a:r>
              <a:rPr lang="en-US" sz="900" dirty="0">
                <a:latin typeface="+mj-lt"/>
              </a:rPr>
              <a:t> pt. a </a:t>
            </a:r>
            <a:r>
              <a:rPr lang="en-US" sz="900" b="1" i="1" dirty="0" err="1">
                <a:latin typeface="+mj-lt"/>
              </a:rPr>
              <a:t>confirma</a:t>
            </a:r>
            <a:r>
              <a:rPr lang="en-US" sz="900" b="1" i="1" dirty="0">
                <a:latin typeface="+mj-lt"/>
              </a:rPr>
              <a:t> </a:t>
            </a:r>
            <a:r>
              <a:rPr lang="en-US" sz="900" b="1" i="1" dirty="0" err="1">
                <a:latin typeface="+mj-lt"/>
              </a:rPr>
              <a:t>plasarea</a:t>
            </a:r>
            <a:r>
              <a:rPr lang="en-US" sz="900" b="1" i="1" dirty="0">
                <a:latin typeface="+mj-lt"/>
              </a:rPr>
              <a:t> </a:t>
            </a:r>
            <a:r>
              <a:rPr lang="en-US" sz="900" b="1" i="1" dirty="0" err="1">
                <a:latin typeface="+mj-lt"/>
              </a:rPr>
              <a:t>corecta</a:t>
            </a:r>
            <a:r>
              <a:rPr lang="en-US" sz="900" b="1" i="1" dirty="0">
                <a:latin typeface="+mj-lt"/>
              </a:rPr>
              <a:t> a S-IOT</a:t>
            </a:r>
            <a:r>
              <a:rPr lang="en-US" sz="900" dirty="0">
                <a:latin typeface="+mj-lt"/>
              </a:rPr>
              <a:t>,  </a:t>
            </a:r>
            <a:r>
              <a:rPr lang="en-US" sz="900" b="1" i="1" dirty="0">
                <a:latin typeface="+mj-lt"/>
              </a:rPr>
              <a:t>pt. a face </a:t>
            </a:r>
            <a:r>
              <a:rPr lang="en-US" sz="900" b="1" i="1" dirty="0" err="1">
                <a:latin typeface="+mj-lt"/>
              </a:rPr>
              <a:t>procedura</a:t>
            </a:r>
            <a:r>
              <a:rPr lang="en-US" sz="900" b="1" i="1" dirty="0">
                <a:latin typeface="+mj-lt"/>
              </a:rPr>
              <a:t> de </a:t>
            </a:r>
            <a:r>
              <a:rPr lang="en-US" sz="900" b="1" i="1" dirty="0" err="1">
                <a:latin typeface="+mj-lt"/>
              </a:rPr>
              <a:t>sedare</a:t>
            </a:r>
            <a:r>
              <a:rPr lang="en-US" sz="900" b="1" i="1" dirty="0">
                <a:latin typeface="+mj-lt"/>
              </a:rPr>
              <a:t> a </a:t>
            </a:r>
            <a:r>
              <a:rPr lang="en-US" sz="900" b="1" i="1" dirty="0" err="1">
                <a:latin typeface="+mj-lt"/>
              </a:rPr>
              <a:t>pacientului</a:t>
            </a:r>
            <a:r>
              <a:rPr lang="en-US" sz="900" b="1" i="1" dirty="0">
                <a:latin typeface="+mj-lt"/>
              </a:rPr>
              <a:t> </a:t>
            </a:r>
            <a:r>
              <a:rPr lang="en-US" sz="900" b="1" i="1" dirty="0" err="1">
                <a:latin typeface="+mj-lt"/>
              </a:rPr>
              <a:t>mai</a:t>
            </a:r>
            <a:r>
              <a:rPr lang="en-US" sz="900" b="1" i="1" dirty="0">
                <a:latin typeface="+mj-lt"/>
              </a:rPr>
              <a:t> </a:t>
            </a:r>
            <a:r>
              <a:rPr lang="en-US" sz="900" b="1" i="1" dirty="0" err="1">
                <a:latin typeface="+mj-lt"/>
              </a:rPr>
              <a:t>sigura</a:t>
            </a:r>
            <a:r>
              <a:rPr lang="en-US" sz="900" dirty="0">
                <a:latin typeface="+mj-lt"/>
              </a:rPr>
              <a:t>, pt. </a:t>
            </a:r>
            <a:r>
              <a:rPr lang="en-US" sz="900" b="1" dirty="0" err="1">
                <a:latin typeface="+mj-lt"/>
              </a:rPr>
              <a:t>ghidarea</a:t>
            </a:r>
            <a:r>
              <a:rPr lang="en-US" sz="900" b="1" dirty="0">
                <a:latin typeface="+mj-lt"/>
              </a:rPr>
              <a:t> </a:t>
            </a:r>
            <a:r>
              <a:rPr lang="en-US" sz="900" b="1" dirty="0" err="1">
                <a:latin typeface="+mj-lt"/>
              </a:rPr>
              <a:t>resuscitarii</a:t>
            </a:r>
            <a:r>
              <a:rPr lang="en-US" sz="900" b="1" dirty="0">
                <a:latin typeface="+mj-lt"/>
              </a:rPr>
              <a:t> cardio-</a:t>
            </a:r>
            <a:r>
              <a:rPr lang="en-US" sz="900" b="1" dirty="0" err="1">
                <a:latin typeface="+mj-lt"/>
              </a:rPr>
              <a:t>pulmonare</a:t>
            </a:r>
            <a:r>
              <a:rPr lang="en-US" sz="900" b="1" dirty="0">
                <a:latin typeface="+mj-lt"/>
              </a:rPr>
              <a:t> </a:t>
            </a:r>
            <a:r>
              <a:rPr lang="en-US" sz="900" dirty="0" err="1">
                <a:latin typeface="+mj-lt"/>
              </a:rPr>
              <a:t>si</a:t>
            </a:r>
            <a:r>
              <a:rPr lang="en-US" sz="900" dirty="0">
                <a:latin typeface="+mj-lt"/>
              </a:rPr>
              <a:t> pt.  </a:t>
            </a:r>
            <a:r>
              <a:rPr lang="en-US" sz="900" b="1" i="1" dirty="0" err="1">
                <a:latin typeface="+mj-lt"/>
              </a:rPr>
              <a:t>monitorizarea</a:t>
            </a:r>
            <a:r>
              <a:rPr lang="en-US" sz="900" b="1" i="1" dirty="0">
                <a:latin typeface="+mj-lt"/>
              </a:rPr>
              <a:t>  </a:t>
            </a:r>
            <a:r>
              <a:rPr lang="en-US" sz="900" b="1" i="1" dirty="0" err="1">
                <a:latin typeface="+mj-lt"/>
              </a:rPr>
              <a:t>fiziologiei</a:t>
            </a:r>
            <a:r>
              <a:rPr lang="en-US" sz="900" b="1" i="1" dirty="0">
                <a:latin typeface="+mj-lt"/>
              </a:rPr>
              <a:t> </a:t>
            </a:r>
            <a:r>
              <a:rPr lang="en-US" sz="900" b="1" i="1" dirty="0" err="1">
                <a:latin typeface="+mj-lt"/>
              </a:rPr>
              <a:t>cardiace</a:t>
            </a:r>
            <a:r>
              <a:rPr lang="en-US" sz="900" b="1" i="1" dirty="0">
                <a:latin typeface="+mj-lt"/>
              </a:rPr>
              <a:t> &amp; </a:t>
            </a:r>
            <a:r>
              <a:rPr lang="en-US" sz="900" b="1" i="1" dirty="0" err="1">
                <a:latin typeface="+mj-lt"/>
              </a:rPr>
              <a:t>pulmonare</a:t>
            </a:r>
            <a:r>
              <a:rPr lang="en-US" sz="900" dirty="0">
                <a:latin typeface="+mj-lt"/>
              </a:rPr>
              <a:t>.</a:t>
            </a:r>
          </a:p>
          <a:p>
            <a:r>
              <a:rPr lang="en-US" sz="900" b="1" dirty="0"/>
              <a:t>· P</a:t>
            </a:r>
            <a:r>
              <a:rPr lang="en-US" sz="900" b="1" dirty="0">
                <a:latin typeface="+mj-lt"/>
              </a:rPr>
              <a:t>ETCO</a:t>
            </a:r>
            <a:r>
              <a:rPr lang="en-US" sz="900" b="1" baseline="-25000" dirty="0">
                <a:latin typeface="+mj-lt"/>
              </a:rPr>
              <a:t>2</a:t>
            </a:r>
            <a:r>
              <a:rPr lang="en-US" sz="900" baseline="-25000" dirty="0">
                <a:latin typeface="+mj-lt"/>
              </a:rPr>
              <a:t> </a:t>
            </a:r>
            <a:r>
              <a:rPr lang="en-US" sz="900" dirty="0">
                <a:latin typeface="+mj-lt"/>
              </a:rPr>
              <a:t>– End-tidal CO</a:t>
            </a:r>
            <a:r>
              <a:rPr lang="en-US" sz="900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(</a:t>
            </a:r>
            <a:r>
              <a:rPr lang="en-US" sz="900" dirty="0" err="1">
                <a:latin typeface="+mj-lt"/>
              </a:rPr>
              <a:t>ceea</a:t>
            </a:r>
            <a:r>
              <a:rPr lang="en-US" sz="900" dirty="0">
                <a:latin typeface="+mj-lt"/>
              </a:rPr>
              <a:t> </a:t>
            </a:r>
            <a:r>
              <a:rPr lang="en-US" sz="900" dirty="0" err="1">
                <a:latin typeface="+mj-lt"/>
              </a:rPr>
              <a:t>ce</a:t>
            </a:r>
            <a:r>
              <a:rPr lang="en-US" sz="900" dirty="0">
                <a:latin typeface="+mj-lt"/>
              </a:rPr>
              <a:t> e </a:t>
            </a:r>
            <a:r>
              <a:rPr lang="en-US" sz="900" dirty="0" err="1">
                <a:latin typeface="+mj-lt"/>
              </a:rPr>
              <a:t>masurat</a:t>
            </a:r>
            <a:r>
              <a:rPr lang="en-US" sz="900" dirty="0">
                <a:latin typeface="+mj-lt"/>
              </a:rPr>
              <a:t> de </a:t>
            </a:r>
            <a:r>
              <a:rPr lang="en-US" sz="900" dirty="0" err="1">
                <a:latin typeface="+mj-lt"/>
              </a:rPr>
              <a:t>capnografie</a:t>
            </a:r>
            <a:r>
              <a:rPr lang="en-US" sz="900" dirty="0">
                <a:latin typeface="+mj-lt"/>
              </a:rPr>
              <a:t>)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latin typeface="+mj-lt"/>
              </a:rPr>
              <a:t>PACO</a:t>
            </a:r>
            <a:r>
              <a:rPr lang="en-US" sz="900" b="1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– CO</a:t>
            </a:r>
            <a:r>
              <a:rPr lang="en-US" sz="900" baseline="-25000" dirty="0">
                <a:latin typeface="+mj-lt"/>
              </a:rPr>
              <a:t>2 </a:t>
            </a:r>
            <a:r>
              <a:rPr lang="en-US" sz="900" dirty="0">
                <a:latin typeface="+mj-lt"/>
              </a:rPr>
              <a:t>Alveolar</a:t>
            </a:r>
            <a:endParaRPr lang="en-US" sz="900" baseline="-25000" dirty="0">
              <a:latin typeface="+mj-lt"/>
            </a:endParaRPr>
          </a:p>
          <a:p>
            <a:r>
              <a:rPr lang="en-US" sz="900" b="1" dirty="0"/>
              <a:t>· </a:t>
            </a:r>
            <a:r>
              <a:rPr lang="en-US" sz="900" b="1" dirty="0">
                <a:latin typeface="+mj-lt"/>
              </a:rPr>
              <a:t>PvCO</a:t>
            </a:r>
            <a:r>
              <a:rPr lang="en-US" sz="900" b="1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– Mixed venous CO</a:t>
            </a:r>
            <a:r>
              <a:rPr lang="en-US" sz="900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latin typeface="+mj-lt"/>
              </a:rPr>
              <a:t>PaCO</a:t>
            </a:r>
            <a:r>
              <a:rPr lang="en-US" sz="900" b="1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– CO</a:t>
            </a:r>
            <a:r>
              <a:rPr lang="en-US" sz="900" baseline="-25000" dirty="0">
                <a:latin typeface="+mj-lt"/>
              </a:rPr>
              <a:t>2 </a:t>
            </a:r>
            <a:r>
              <a:rPr lang="en-US" sz="900" dirty="0">
                <a:latin typeface="+mj-lt"/>
              </a:rPr>
              <a:t>Arterial</a:t>
            </a:r>
            <a:r>
              <a:rPr lang="en-US" sz="900" baseline="-25000" dirty="0">
                <a:latin typeface="+mj-lt"/>
              </a:rPr>
              <a:t> </a:t>
            </a:r>
            <a:r>
              <a:rPr lang="en-US" sz="900" dirty="0">
                <a:latin typeface="+mj-lt"/>
              </a:rPr>
              <a:t>(</a:t>
            </a:r>
            <a:r>
              <a:rPr lang="en-US" sz="900" dirty="0" err="1">
                <a:latin typeface="+mj-lt"/>
              </a:rPr>
              <a:t>ceea</a:t>
            </a:r>
            <a:r>
              <a:rPr lang="en-US" sz="900" dirty="0">
                <a:latin typeface="+mj-lt"/>
              </a:rPr>
              <a:t> </a:t>
            </a:r>
            <a:r>
              <a:rPr lang="en-US" sz="900" dirty="0" err="1">
                <a:latin typeface="+mj-lt"/>
              </a:rPr>
              <a:t>ce</a:t>
            </a:r>
            <a:r>
              <a:rPr lang="en-US" sz="900" dirty="0">
                <a:latin typeface="+mj-lt"/>
              </a:rPr>
              <a:t> a </a:t>
            </a:r>
            <a:r>
              <a:rPr lang="en-US" sz="900" dirty="0" err="1">
                <a:latin typeface="+mj-lt"/>
              </a:rPr>
              <a:t>masurat</a:t>
            </a:r>
            <a:r>
              <a:rPr lang="en-US" sz="900" dirty="0">
                <a:latin typeface="+mj-lt"/>
              </a:rPr>
              <a:t> pe EAB)</a:t>
            </a:r>
          </a:p>
          <a:p>
            <a:endParaRPr lang="en-US" sz="900" baseline="-25000" dirty="0">
              <a:latin typeface="+mj-lt"/>
            </a:endParaRPr>
          </a:p>
          <a:p>
            <a:r>
              <a:rPr lang="en-US" sz="900" b="1" dirty="0">
                <a:latin typeface="+mj-lt"/>
              </a:rPr>
              <a:t>PETCO</a:t>
            </a:r>
            <a:r>
              <a:rPr lang="en-US" sz="900" b="1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</a:t>
            </a:r>
            <a:r>
              <a:rPr lang="en-US" sz="900" dirty="0" err="1">
                <a:latin typeface="+mj-lt"/>
              </a:rPr>
              <a:t>este</a:t>
            </a:r>
            <a:r>
              <a:rPr lang="en-US" sz="900" dirty="0">
                <a:latin typeface="+mj-lt"/>
              </a:rPr>
              <a:t> </a:t>
            </a:r>
            <a:r>
              <a:rPr lang="en-US" sz="900" b="1" u="sng" dirty="0">
                <a:solidFill>
                  <a:srgbClr val="0070C0"/>
                </a:solidFill>
                <a:latin typeface="+mj-lt"/>
              </a:rPr>
              <a:t>de </a:t>
            </a:r>
            <a:r>
              <a:rPr lang="en-US" sz="900" b="1" u="sng" dirty="0" err="1">
                <a:solidFill>
                  <a:srgbClr val="0070C0"/>
                </a:solidFill>
                <a:latin typeface="+mj-lt"/>
              </a:rPr>
              <a:t>obicei</a:t>
            </a:r>
            <a:r>
              <a:rPr lang="en-US" sz="9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900" dirty="0" err="1">
                <a:latin typeface="+mj-lt"/>
              </a:rPr>
              <a:t>mai</a:t>
            </a:r>
            <a:r>
              <a:rPr lang="en-US" sz="900" dirty="0">
                <a:latin typeface="+mj-lt"/>
              </a:rPr>
              <a:t> mic </a:t>
            </a:r>
            <a:r>
              <a:rPr lang="en-US" sz="900" dirty="0" err="1">
                <a:latin typeface="+mj-lt"/>
              </a:rPr>
              <a:t>decat</a:t>
            </a:r>
            <a:r>
              <a:rPr lang="en-US" sz="900" dirty="0">
                <a:latin typeface="+mj-lt"/>
              </a:rPr>
              <a:t> </a:t>
            </a:r>
            <a:r>
              <a:rPr lang="en-US" sz="900" b="1" dirty="0">
                <a:latin typeface="+mj-lt"/>
              </a:rPr>
              <a:t>PaCO</a:t>
            </a:r>
            <a:r>
              <a:rPr lang="en-US" sz="900" b="1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din </a:t>
            </a:r>
            <a:r>
              <a:rPr lang="en-US" sz="900" dirty="0" err="1">
                <a:latin typeface="+mj-lt"/>
              </a:rPr>
              <a:t>cauza</a:t>
            </a:r>
            <a:r>
              <a:rPr lang="en-US" sz="900" dirty="0">
                <a:latin typeface="+mj-lt"/>
              </a:rPr>
              <a:t> </a:t>
            </a:r>
            <a:r>
              <a:rPr lang="en-US" sz="900" dirty="0" err="1">
                <a:latin typeface="+mj-lt"/>
              </a:rPr>
              <a:t>spatiului</a:t>
            </a:r>
            <a:r>
              <a:rPr lang="en-US" sz="900" dirty="0">
                <a:latin typeface="+mj-lt"/>
              </a:rPr>
              <a:t> mort. Daca </a:t>
            </a:r>
            <a:r>
              <a:rPr lang="en-US" sz="900" dirty="0" err="1">
                <a:latin typeface="+mj-lt"/>
              </a:rPr>
              <a:t>spatiul</a:t>
            </a:r>
            <a:r>
              <a:rPr lang="en-US" sz="900" dirty="0">
                <a:latin typeface="+mj-lt"/>
              </a:rPr>
              <a:t> mort </a:t>
            </a:r>
            <a:r>
              <a:rPr lang="en-US" sz="900" dirty="0" err="1">
                <a:latin typeface="+mj-lt"/>
              </a:rPr>
              <a:t>fiziologic</a:t>
            </a:r>
            <a:r>
              <a:rPr lang="en-US" sz="900" dirty="0">
                <a:latin typeface="+mj-lt"/>
              </a:rPr>
              <a:t> </a:t>
            </a:r>
            <a:r>
              <a:rPr lang="en-US" sz="900" dirty="0" err="1">
                <a:latin typeface="+mj-lt"/>
              </a:rPr>
              <a:t>creste</a:t>
            </a:r>
            <a:r>
              <a:rPr lang="en-US" sz="900" dirty="0">
                <a:latin typeface="+mj-lt"/>
              </a:rPr>
              <a:t> </a:t>
            </a:r>
            <a:r>
              <a:rPr lang="en-US" sz="900" b="1" u="sng" dirty="0" err="1">
                <a:solidFill>
                  <a:srgbClr val="0070C0"/>
                </a:solidFill>
                <a:latin typeface="+mj-lt"/>
              </a:rPr>
              <a:t>va</a:t>
            </a:r>
            <a:r>
              <a:rPr lang="en-US" sz="900" b="1" u="sng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900" b="1" u="sng" dirty="0" err="1">
                <a:solidFill>
                  <a:srgbClr val="0070C0"/>
                </a:solidFill>
                <a:latin typeface="+mj-lt"/>
              </a:rPr>
              <a:t>creste</a:t>
            </a:r>
            <a:r>
              <a:rPr lang="en-US" sz="900" b="1" u="sng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900" dirty="0" err="1">
                <a:latin typeface="+mj-lt"/>
              </a:rPr>
              <a:t>si</a:t>
            </a:r>
            <a:r>
              <a:rPr lang="en-US" sz="900" dirty="0">
                <a:latin typeface="+mj-lt"/>
              </a:rPr>
              <a:t> </a:t>
            </a:r>
            <a:r>
              <a:rPr lang="en-US" sz="900" dirty="0" err="1">
                <a:latin typeface="+mj-lt"/>
              </a:rPr>
              <a:t>diferenta</a:t>
            </a:r>
            <a:r>
              <a:rPr lang="en-US" sz="900" dirty="0">
                <a:latin typeface="+mj-lt"/>
              </a:rPr>
              <a:t> </a:t>
            </a:r>
            <a:r>
              <a:rPr lang="en-US" sz="900" dirty="0" err="1">
                <a:latin typeface="+mj-lt"/>
              </a:rPr>
              <a:t>dintre</a:t>
            </a:r>
            <a:r>
              <a:rPr lang="en-US" sz="900" dirty="0">
                <a:latin typeface="+mj-lt"/>
              </a:rPr>
              <a:t> PETCO</a:t>
            </a:r>
            <a:r>
              <a:rPr lang="en-US" sz="900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 </a:t>
            </a:r>
            <a:r>
              <a:rPr lang="en-US" sz="900" dirty="0" err="1">
                <a:latin typeface="+mj-lt"/>
              </a:rPr>
              <a:t>si</a:t>
            </a:r>
            <a:r>
              <a:rPr lang="en-US" sz="900" dirty="0">
                <a:latin typeface="+mj-lt"/>
              </a:rPr>
              <a:t> PaCO</a:t>
            </a:r>
            <a:r>
              <a:rPr lang="en-US" sz="900" baseline="-25000" dirty="0">
                <a:latin typeface="+mj-lt"/>
              </a:rPr>
              <a:t>2</a:t>
            </a:r>
            <a:r>
              <a:rPr lang="en-US" sz="900" dirty="0">
                <a:latin typeface="+mj-lt"/>
              </a:rPr>
              <a:t>. </a:t>
            </a:r>
            <a:r>
              <a:rPr lang="en-US" sz="900" dirty="0" err="1">
                <a:latin typeface="+mj-lt"/>
              </a:rPr>
              <a:t>Exemple</a:t>
            </a:r>
            <a:r>
              <a:rPr lang="en-US" sz="900" dirty="0">
                <a:latin typeface="+mj-lt"/>
              </a:rPr>
              <a:t>:</a:t>
            </a:r>
          </a:p>
          <a:p>
            <a:r>
              <a:rPr lang="en-US" sz="900" b="1" dirty="0"/>
              <a:t>· Debit cardiac </a:t>
            </a:r>
            <a:r>
              <a:rPr lang="en-US" sz="900" b="1" dirty="0" err="1"/>
              <a:t>scazut</a:t>
            </a:r>
            <a:r>
              <a:rPr lang="en-US" sz="900" b="1" dirty="0"/>
              <a:t> –</a:t>
            </a:r>
            <a:r>
              <a:rPr lang="en-US" sz="900" dirty="0"/>
              <a:t> se reduce </a:t>
            </a:r>
            <a:r>
              <a:rPr lang="en-US" sz="900" dirty="0" err="1"/>
              <a:t>aportul</a:t>
            </a:r>
            <a:r>
              <a:rPr lang="en-US" sz="900" dirty="0"/>
              <a:t> de CO2 la </a:t>
            </a:r>
            <a:r>
              <a:rPr lang="en-US" sz="900" dirty="0" err="1"/>
              <a:t>plamani</a:t>
            </a:r>
            <a:r>
              <a:rPr lang="en-US" sz="900" b="1" dirty="0"/>
              <a:t> </a:t>
            </a:r>
            <a:endParaRPr lang="en-US" sz="900" dirty="0">
              <a:latin typeface="+mj-lt"/>
            </a:endParaRPr>
          </a:p>
          <a:p>
            <a:r>
              <a:rPr lang="en-US" sz="900" b="1" dirty="0"/>
              <a:t>· </a:t>
            </a:r>
            <a:r>
              <a:rPr lang="en-US" sz="900" b="1" dirty="0" err="1"/>
              <a:t>Obstructia</a:t>
            </a:r>
            <a:r>
              <a:rPr lang="en-US" sz="900" b="1" dirty="0"/>
              <a:t> </a:t>
            </a:r>
            <a:r>
              <a:rPr lang="en-US" sz="900" b="1" dirty="0" err="1"/>
              <a:t>arterelor</a:t>
            </a:r>
            <a:r>
              <a:rPr lang="en-US" sz="900" b="1" dirty="0"/>
              <a:t> </a:t>
            </a:r>
            <a:r>
              <a:rPr lang="en-US" sz="900" b="1" dirty="0" err="1"/>
              <a:t>pulmonare</a:t>
            </a:r>
            <a:r>
              <a:rPr lang="en-US" sz="900" b="1" dirty="0"/>
              <a:t>  </a:t>
            </a:r>
            <a:r>
              <a:rPr lang="en-US" sz="900" dirty="0"/>
              <a:t>(</a:t>
            </a:r>
            <a:r>
              <a:rPr lang="en-US" sz="900" dirty="0" err="1"/>
              <a:t>embolie</a:t>
            </a:r>
            <a:r>
              <a:rPr lang="en-US" sz="900" dirty="0"/>
              <a:t> </a:t>
            </a:r>
            <a:r>
              <a:rPr lang="en-US" sz="900" dirty="0" err="1"/>
              <a:t>pulmonara</a:t>
            </a:r>
            <a:r>
              <a:rPr lang="en-US" sz="900" dirty="0"/>
              <a:t>)</a:t>
            </a:r>
          </a:p>
          <a:p>
            <a:r>
              <a:rPr lang="en-US" sz="900" b="1" dirty="0">
                <a:solidFill>
                  <a:prstClr val="black"/>
                </a:solidFill>
              </a:rPr>
              <a:t>· </a:t>
            </a:r>
            <a:r>
              <a:rPr lang="en-US" sz="900" b="1" dirty="0" err="1">
                <a:solidFill>
                  <a:prstClr val="black"/>
                </a:solidFill>
              </a:rPr>
              <a:t>Schimburi</a:t>
            </a:r>
            <a:r>
              <a:rPr lang="en-US" sz="900" b="1" dirty="0">
                <a:solidFill>
                  <a:prstClr val="black"/>
                </a:solidFill>
              </a:rPr>
              <a:t> </a:t>
            </a:r>
            <a:r>
              <a:rPr lang="en-US" sz="900" b="1" dirty="0" err="1">
                <a:solidFill>
                  <a:prstClr val="black"/>
                </a:solidFill>
              </a:rPr>
              <a:t>gazoase</a:t>
            </a:r>
            <a:r>
              <a:rPr lang="en-US" sz="900" b="1" dirty="0">
                <a:solidFill>
                  <a:prstClr val="black"/>
                </a:solidFill>
              </a:rPr>
              <a:t> </a:t>
            </a:r>
            <a:r>
              <a:rPr lang="en-US" sz="900" b="1" dirty="0" err="1">
                <a:solidFill>
                  <a:prstClr val="black"/>
                </a:solidFill>
              </a:rPr>
              <a:t>alterate</a:t>
            </a:r>
            <a:r>
              <a:rPr lang="en-US" sz="900" b="1" dirty="0">
                <a:solidFill>
                  <a:prstClr val="black"/>
                </a:solidFill>
              </a:rPr>
              <a:t> </a:t>
            </a:r>
            <a:r>
              <a:rPr lang="en-US" sz="900" b="1" dirty="0" err="1">
                <a:solidFill>
                  <a:prstClr val="black"/>
                </a:solidFill>
              </a:rPr>
              <a:t>datorita</a:t>
            </a:r>
            <a:r>
              <a:rPr lang="en-US" sz="900" b="1" dirty="0">
                <a:solidFill>
                  <a:prstClr val="black"/>
                </a:solidFill>
              </a:rPr>
              <a:t> </a:t>
            </a:r>
            <a:r>
              <a:rPr lang="en-US" sz="900" b="1" dirty="0" err="1">
                <a:solidFill>
                  <a:prstClr val="black"/>
                </a:solidFill>
              </a:rPr>
              <a:t>supradistensiei</a:t>
            </a:r>
            <a:r>
              <a:rPr lang="en-US" sz="900" b="1" dirty="0">
                <a:solidFill>
                  <a:prstClr val="black"/>
                </a:solidFill>
              </a:rPr>
              <a:t> </a:t>
            </a:r>
            <a:r>
              <a:rPr lang="en-US" sz="900" b="1" dirty="0" err="1">
                <a:solidFill>
                  <a:prstClr val="black"/>
                </a:solidFill>
              </a:rPr>
              <a:t>alveolare</a:t>
            </a:r>
            <a:r>
              <a:rPr lang="en-US" sz="900" b="1" dirty="0">
                <a:solidFill>
                  <a:prstClr val="black"/>
                </a:solidFill>
              </a:rPr>
              <a:t>  </a:t>
            </a:r>
            <a:r>
              <a:rPr lang="en-US" sz="900" dirty="0">
                <a:solidFill>
                  <a:prstClr val="black"/>
                </a:solidFill>
              </a:rPr>
              <a:t>(VT mare, PEEP </a:t>
            </a:r>
            <a:r>
              <a:rPr lang="en-US" sz="900" dirty="0" err="1">
                <a:solidFill>
                  <a:prstClr val="black"/>
                </a:solidFill>
              </a:rPr>
              <a:t>excesiv</a:t>
            </a:r>
            <a:r>
              <a:rPr lang="en-US" sz="900" dirty="0">
                <a:solidFill>
                  <a:prstClr val="black"/>
                </a:solidFill>
              </a:rPr>
              <a:t>, BPOC)</a:t>
            </a:r>
          </a:p>
          <a:p>
            <a:endParaRPr lang="en-US" sz="900" b="1" dirty="0"/>
          </a:p>
          <a:p>
            <a:endParaRPr lang="en-US" sz="900" dirty="0">
              <a:latin typeface="+mj-lt"/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20BAB42E-840D-5B4F-8016-BE09EBF9D45E}"/>
              </a:ext>
            </a:extLst>
          </p:cNvPr>
          <p:cNvSpPr/>
          <p:nvPr/>
        </p:nvSpPr>
        <p:spPr>
          <a:xfrm>
            <a:off x="-42673" y="243219"/>
            <a:ext cx="7553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PRINCIPIU:</a:t>
            </a:r>
          </a:p>
        </p:txBody>
      </p:sp>
      <p:sp>
        <p:nvSpPr>
          <p:cNvPr id="292" name="Up Arrow 291">
            <a:extLst>
              <a:ext uri="{FF2B5EF4-FFF2-40B4-BE49-F238E27FC236}">
                <a16:creationId xmlns:a16="http://schemas.microsoft.com/office/drawing/2014/main" id="{CA03B01B-79B7-9449-AE62-93681FC5265B}"/>
              </a:ext>
            </a:extLst>
          </p:cNvPr>
          <p:cNvSpPr/>
          <p:nvPr/>
        </p:nvSpPr>
        <p:spPr>
          <a:xfrm>
            <a:off x="3409654" y="805759"/>
            <a:ext cx="81782" cy="292896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FF0CC496-CA1B-AF4B-BB40-DE525CA92D0B}"/>
              </a:ext>
            </a:extLst>
          </p:cNvPr>
          <p:cNvSpPr txBox="1"/>
          <p:nvPr/>
        </p:nvSpPr>
        <p:spPr>
          <a:xfrm>
            <a:off x="3565671" y="1871608"/>
            <a:ext cx="518574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PaCO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grpSp>
        <p:nvGrpSpPr>
          <p:cNvPr id="265" name="Group 69">
            <a:extLst>
              <a:ext uri="{FF2B5EF4-FFF2-40B4-BE49-F238E27FC236}">
                <a16:creationId xmlns:a16="http://schemas.microsoft.com/office/drawing/2014/main" id="{0C376EC3-9FD9-2C42-B62D-E875726D53B6}"/>
              </a:ext>
            </a:extLst>
          </p:cNvPr>
          <p:cNvGrpSpPr/>
          <p:nvPr/>
        </p:nvGrpSpPr>
        <p:grpSpPr>
          <a:xfrm>
            <a:off x="3010837" y="641638"/>
            <a:ext cx="853049" cy="1252731"/>
            <a:chOff x="2272507" y="1835944"/>
            <a:chExt cx="2295525" cy="3371056"/>
          </a:xfrm>
        </p:grpSpPr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978B452D-59C8-C745-BE45-F77A36A8903E}"/>
                </a:ext>
              </a:extLst>
            </p:cNvPr>
            <p:cNvSpPr/>
            <p:nvPr/>
          </p:nvSpPr>
          <p:spPr>
            <a:xfrm>
              <a:off x="2667000" y="3009900"/>
              <a:ext cx="1511300" cy="15113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715DDA9F-D376-4944-B111-B428A5D88CCF}"/>
                </a:ext>
              </a:extLst>
            </p:cNvPr>
            <p:cNvSpPr/>
            <p:nvPr/>
          </p:nvSpPr>
          <p:spPr>
            <a:xfrm>
              <a:off x="3149601" y="2819400"/>
              <a:ext cx="539750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F247D336-5ED7-CE46-A5EF-A578CDD7FDF8}"/>
                </a:ext>
              </a:extLst>
            </p:cNvPr>
            <p:cNvCxnSpPr/>
            <p:nvPr/>
          </p:nvCxnSpPr>
          <p:spPr>
            <a:xfrm rot="5400000" flipH="1" flipV="1">
              <a:off x="2536825" y="2460625"/>
              <a:ext cx="125095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32A71179-9ACF-074C-AD58-2D38EB7E9AFC}"/>
                </a:ext>
              </a:extLst>
            </p:cNvPr>
            <p:cNvCxnSpPr/>
            <p:nvPr/>
          </p:nvCxnSpPr>
          <p:spPr>
            <a:xfrm rot="5400000" flipH="1" flipV="1">
              <a:off x="3082130" y="2460625"/>
              <a:ext cx="125095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CB4BE212-13AE-B04B-B6BA-994968D52B1C}"/>
                </a:ext>
              </a:extLst>
            </p:cNvPr>
            <p:cNvSpPr/>
            <p:nvPr/>
          </p:nvSpPr>
          <p:spPr>
            <a:xfrm>
              <a:off x="2655889" y="4070350"/>
              <a:ext cx="1522411" cy="704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grpSp>
          <p:nvGrpSpPr>
            <p:cNvPr id="271" name="Group 67">
              <a:extLst>
                <a:ext uri="{FF2B5EF4-FFF2-40B4-BE49-F238E27FC236}">
                  <a16:creationId xmlns:a16="http://schemas.microsoft.com/office/drawing/2014/main" id="{B6873B69-ADF3-EA44-8287-F49F28F88230}"/>
                </a:ext>
              </a:extLst>
            </p:cNvPr>
            <p:cNvGrpSpPr/>
            <p:nvPr/>
          </p:nvGrpSpPr>
          <p:grpSpPr>
            <a:xfrm>
              <a:off x="2272507" y="4050771"/>
              <a:ext cx="2295525" cy="1138372"/>
              <a:chOff x="2272507" y="4050771"/>
              <a:chExt cx="2295525" cy="1138372"/>
            </a:xfrm>
          </p:grpSpPr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E350F973-A120-F840-B6FE-C5FAB8D17578}"/>
                  </a:ext>
                </a:extLst>
              </p:cNvPr>
              <p:cNvCxnSpPr/>
              <p:nvPr/>
            </p:nvCxnSpPr>
            <p:spPr>
              <a:xfrm>
                <a:off x="2692400" y="4050771"/>
                <a:ext cx="14478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9" name="Arc 278">
                <a:extLst>
                  <a:ext uri="{FF2B5EF4-FFF2-40B4-BE49-F238E27FC236}">
                    <a16:creationId xmlns:a16="http://schemas.microsoft.com/office/drawing/2014/main" id="{97B14C41-7477-7849-A5E4-911E9172F9A1}"/>
                  </a:ext>
                </a:extLst>
              </p:cNvPr>
              <p:cNvSpPr/>
              <p:nvPr/>
            </p:nvSpPr>
            <p:spPr>
              <a:xfrm flipH="1">
                <a:off x="2273300" y="40576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sp>
            <p:nvSpPr>
              <p:cNvPr id="280" name="Arc 279">
                <a:extLst>
                  <a:ext uri="{FF2B5EF4-FFF2-40B4-BE49-F238E27FC236}">
                    <a16:creationId xmlns:a16="http://schemas.microsoft.com/office/drawing/2014/main" id="{0626C68D-992F-9945-B87A-360778EA6B3C}"/>
                  </a:ext>
                </a:extLst>
              </p:cNvPr>
              <p:cNvSpPr/>
              <p:nvPr/>
            </p:nvSpPr>
            <p:spPr>
              <a:xfrm>
                <a:off x="3689350" y="40576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CC644895-E36D-BD44-B156-D82E90A0458D}"/>
                  </a:ext>
                </a:extLst>
              </p:cNvPr>
              <p:cNvCxnSpPr/>
              <p:nvPr/>
            </p:nvCxnSpPr>
            <p:spPr>
              <a:xfrm rot="5400000">
                <a:off x="4170958" y="4779368"/>
                <a:ext cx="79256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3396CF26-DFF3-814D-84E3-D6F01D17323F}"/>
                  </a:ext>
                </a:extLst>
              </p:cNvPr>
              <p:cNvCxnSpPr>
                <a:stCxn id="279" idx="2"/>
              </p:cNvCxnSpPr>
              <p:nvPr/>
            </p:nvCxnSpPr>
            <p:spPr>
              <a:xfrm rot="5400000">
                <a:off x="1884163" y="4799212"/>
                <a:ext cx="778275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2" name="Group 66">
              <a:extLst>
                <a:ext uri="{FF2B5EF4-FFF2-40B4-BE49-F238E27FC236}">
                  <a16:creationId xmlns:a16="http://schemas.microsoft.com/office/drawing/2014/main" id="{3FF67559-A953-D24E-B09A-44CE8ECCD691}"/>
                </a:ext>
              </a:extLst>
            </p:cNvPr>
            <p:cNvGrpSpPr/>
            <p:nvPr/>
          </p:nvGrpSpPr>
          <p:grpSpPr>
            <a:xfrm>
              <a:off x="2778124" y="4502150"/>
              <a:ext cx="1284290" cy="704850"/>
              <a:chOff x="2755900" y="4502150"/>
              <a:chExt cx="1284290" cy="704850"/>
            </a:xfrm>
          </p:grpSpPr>
          <p:sp>
            <p:nvSpPr>
              <p:cNvPr id="273" name="Arc 272">
                <a:extLst>
                  <a:ext uri="{FF2B5EF4-FFF2-40B4-BE49-F238E27FC236}">
                    <a16:creationId xmlns:a16="http://schemas.microsoft.com/office/drawing/2014/main" id="{39705B39-9A4A-4A4C-B3F6-05565060021F}"/>
                  </a:ext>
                </a:extLst>
              </p:cNvPr>
              <p:cNvSpPr/>
              <p:nvPr/>
            </p:nvSpPr>
            <p:spPr>
              <a:xfrm flipH="1">
                <a:off x="2755900" y="45021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3C88D6EE-03AF-6742-B2CA-B0FAC70CF092}"/>
                  </a:ext>
                </a:extLst>
              </p:cNvPr>
              <p:cNvCxnSpPr/>
              <p:nvPr/>
            </p:nvCxnSpPr>
            <p:spPr>
              <a:xfrm rot="5400000">
                <a:off x="2580877" y="4999039"/>
                <a:ext cx="353222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Arc 274">
                <a:extLst>
                  <a:ext uri="{FF2B5EF4-FFF2-40B4-BE49-F238E27FC236}">
                    <a16:creationId xmlns:a16="http://schemas.microsoft.com/office/drawing/2014/main" id="{515A4C0B-4BB1-E049-91D6-7DB2F10BC6A8}"/>
                  </a:ext>
                </a:extLst>
              </p:cNvPr>
              <p:cNvSpPr/>
              <p:nvPr/>
            </p:nvSpPr>
            <p:spPr>
              <a:xfrm>
                <a:off x="3162300" y="4502150"/>
                <a:ext cx="876300" cy="704850"/>
              </a:xfrm>
              <a:prstGeom prst="arc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2690CF22-B2F5-7D4D-952A-05ACBA6D116F}"/>
                  </a:ext>
                </a:extLst>
              </p:cNvPr>
              <p:cNvCxnSpPr/>
              <p:nvPr/>
            </p:nvCxnSpPr>
            <p:spPr>
              <a:xfrm rot="16200000" flipH="1">
                <a:off x="3856434" y="4991894"/>
                <a:ext cx="365922" cy="159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B17217BB-5167-7E42-B1BF-6715EA2B082F}"/>
                  </a:ext>
                </a:extLst>
              </p:cNvPr>
              <p:cNvCxnSpPr>
                <a:stCxn id="273" idx="0"/>
                <a:endCxn id="275" idx="0"/>
              </p:cNvCxnSpPr>
              <p:nvPr/>
            </p:nvCxnSpPr>
            <p:spPr>
              <a:xfrm>
                <a:off x="3194050" y="4502150"/>
                <a:ext cx="406400" cy="1588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3" name="TextBox 282">
            <a:extLst>
              <a:ext uri="{FF2B5EF4-FFF2-40B4-BE49-F238E27FC236}">
                <a16:creationId xmlns:a16="http://schemas.microsoft.com/office/drawing/2014/main" id="{0F354A96-1EE8-2345-ABB9-CB3C9A4C8F64}"/>
              </a:ext>
            </a:extLst>
          </p:cNvPr>
          <p:cNvSpPr txBox="1"/>
          <p:nvPr/>
        </p:nvSpPr>
        <p:spPr>
          <a:xfrm>
            <a:off x="2897772" y="1860867"/>
            <a:ext cx="503544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PvCO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8C6830D9-3158-034E-96F5-8B5677E72F5E}"/>
              </a:ext>
            </a:extLst>
          </p:cNvPr>
          <p:cNvSpPr txBox="1"/>
          <p:nvPr/>
        </p:nvSpPr>
        <p:spPr>
          <a:xfrm>
            <a:off x="3225352" y="1089987"/>
            <a:ext cx="513854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PACO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1207ADD7-777D-DD4E-BD24-8FC6AD0A87B1}"/>
              </a:ext>
            </a:extLst>
          </p:cNvPr>
          <p:cNvSpPr txBox="1"/>
          <p:nvPr/>
        </p:nvSpPr>
        <p:spPr>
          <a:xfrm>
            <a:off x="3183724" y="438517"/>
            <a:ext cx="561620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Arial Narrow" panose="020B0606020202030204" pitchFamily="34" charset="0"/>
              </a:rPr>
              <a:t>PETCO</a:t>
            </a:r>
            <a:r>
              <a:rPr lang="en-US" sz="900" b="1" baseline="-25000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3585999B-7697-5245-9629-731F3F4E6244}"/>
              </a:ext>
            </a:extLst>
          </p:cNvPr>
          <p:cNvSpPr txBox="1"/>
          <p:nvPr/>
        </p:nvSpPr>
        <p:spPr>
          <a:xfrm>
            <a:off x="2979348" y="1713389"/>
            <a:ext cx="306384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 Narrow" panose="020B0606020202030204" pitchFamily="34" charset="0"/>
              </a:rPr>
              <a:t>45</a:t>
            </a:r>
            <a:endParaRPr lang="en-US" sz="800" b="1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405ECA5B-23E9-C246-86FE-47A5D7E0F759}"/>
              </a:ext>
            </a:extLst>
          </p:cNvPr>
          <p:cNvSpPr txBox="1"/>
          <p:nvPr/>
        </p:nvSpPr>
        <p:spPr>
          <a:xfrm>
            <a:off x="3304038" y="576220"/>
            <a:ext cx="289990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 Narrow" panose="020B0606020202030204" pitchFamily="34" charset="0"/>
              </a:rPr>
              <a:t>35</a:t>
            </a:r>
            <a:endParaRPr lang="en-US" sz="800" b="1" baseline="-25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90" name="Bent Arrow 289">
            <a:extLst>
              <a:ext uri="{FF2B5EF4-FFF2-40B4-BE49-F238E27FC236}">
                <a16:creationId xmlns:a16="http://schemas.microsoft.com/office/drawing/2014/main" id="{7E0CFDCE-3245-7D46-9F77-D683D7A22450}"/>
              </a:ext>
            </a:extLst>
          </p:cNvPr>
          <p:cNvSpPr/>
          <p:nvPr/>
        </p:nvSpPr>
        <p:spPr>
          <a:xfrm>
            <a:off x="3101136" y="1516059"/>
            <a:ext cx="183470" cy="199694"/>
          </a:xfrm>
          <a:prstGeom prst="ben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291" name="Bent Arrow 290">
            <a:extLst>
              <a:ext uri="{FF2B5EF4-FFF2-40B4-BE49-F238E27FC236}">
                <a16:creationId xmlns:a16="http://schemas.microsoft.com/office/drawing/2014/main" id="{DE285B43-3592-A149-918D-21DE662BF1F8}"/>
              </a:ext>
            </a:extLst>
          </p:cNvPr>
          <p:cNvSpPr/>
          <p:nvPr/>
        </p:nvSpPr>
        <p:spPr>
          <a:xfrm rot="5400000">
            <a:off x="3574543" y="1486153"/>
            <a:ext cx="183470" cy="268016"/>
          </a:xfrm>
          <a:prstGeom prst="ben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293" name="Bent Arrow 292">
            <a:extLst>
              <a:ext uri="{FF2B5EF4-FFF2-40B4-BE49-F238E27FC236}">
                <a16:creationId xmlns:a16="http://schemas.microsoft.com/office/drawing/2014/main" id="{DFA323F9-AB78-5B4A-A5FA-2139A037B045}"/>
              </a:ext>
            </a:extLst>
          </p:cNvPr>
          <p:cNvSpPr/>
          <p:nvPr/>
        </p:nvSpPr>
        <p:spPr>
          <a:xfrm rot="5400000" flipH="1">
            <a:off x="3317937" y="1383894"/>
            <a:ext cx="183470" cy="199694"/>
          </a:xfrm>
          <a:prstGeom prst="ben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32F3C7B-1C87-AA41-AEA5-CE84162C51E8}"/>
              </a:ext>
            </a:extLst>
          </p:cNvPr>
          <p:cNvGrpSpPr/>
          <p:nvPr/>
        </p:nvGrpSpPr>
        <p:grpSpPr>
          <a:xfrm>
            <a:off x="3323460" y="1227746"/>
            <a:ext cx="611923" cy="682604"/>
            <a:chOff x="3323460" y="1227746"/>
            <a:chExt cx="611923" cy="682604"/>
          </a:xfrm>
        </p:grpSpPr>
        <p:sp>
          <p:nvSpPr>
            <p:cNvPr id="287" name="TextBox 286">
              <a:extLst>
                <a:ext uri="{FF2B5EF4-FFF2-40B4-BE49-F238E27FC236}">
                  <a16:creationId xmlns:a16="http://schemas.microsoft.com/office/drawing/2014/main" id="{1D5C9B43-358B-3646-BB58-997DDBB9C5B9}"/>
                </a:ext>
              </a:extLst>
            </p:cNvPr>
            <p:cNvSpPr txBox="1"/>
            <p:nvPr/>
          </p:nvSpPr>
          <p:spPr>
            <a:xfrm>
              <a:off x="3630775" y="1694906"/>
              <a:ext cx="304608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40</a:t>
              </a:r>
              <a:endParaRPr lang="en-US" sz="800" b="1" baseline="-250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F52EF103-513D-C44F-A95E-885A002F5421}"/>
                </a:ext>
              </a:extLst>
            </p:cNvPr>
            <p:cNvSpPr txBox="1"/>
            <p:nvPr/>
          </p:nvSpPr>
          <p:spPr>
            <a:xfrm>
              <a:off x="3323460" y="1227746"/>
              <a:ext cx="317638" cy="21544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40</a:t>
              </a:r>
              <a:endParaRPr lang="en-US" sz="800" b="1" baseline="-25000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96" name="Rounded Rectangle 295">
            <a:extLst>
              <a:ext uri="{FF2B5EF4-FFF2-40B4-BE49-F238E27FC236}">
                <a16:creationId xmlns:a16="http://schemas.microsoft.com/office/drawing/2014/main" id="{AAF99526-843C-E641-9D7A-5971B931317A}"/>
              </a:ext>
            </a:extLst>
          </p:cNvPr>
          <p:cNvSpPr/>
          <p:nvPr/>
        </p:nvSpPr>
        <p:spPr>
          <a:xfrm>
            <a:off x="2278434" y="2460783"/>
            <a:ext cx="2042297" cy="2275908"/>
          </a:xfrm>
          <a:prstGeom prst="roundRect">
            <a:avLst>
              <a:gd name="adj" fmla="val 6438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2C6495E7-5A77-5245-B2CA-B99389C849BB}"/>
              </a:ext>
            </a:extLst>
          </p:cNvPr>
          <p:cNvSpPr/>
          <p:nvPr/>
        </p:nvSpPr>
        <p:spPr>
          <a:xfrm>
            <a:off x="2381342" y="2427831"/>
            <a:ext cx="18847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ETCO</a:t>
            </a:r>
            <a:r>
              <a:rPr lang="en-US" sz="1000" b="1" cap="small" baseline="-25000" dirty="0">
                <a:latin typeface="+mj-lt"/>
                <a:cs typeface="Futura Medium" panose="020B0602020204020303" pitchFamily="34" charset="-79"/>
              </a:rPr>
              <a:t>2</a:t>
            </a:r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 in </a:t>
            </a:r>
            <a:r>
              <a:rPr lang="en-US" sz="1000" b="1" u="sng" cap="small" dirty="0">
                <a:solidFill>
                  <a:srgbClr val="0070C0"/>
                </a:solidFill>
                <a:latin typeface="+mj-lt"/>
                <a:cs typeface="Futura Medium" panose="020B0602020204020303" pitchFamily="34" charset="-79"/>
              </a:rPr>
              <a:t>STOPUL CARDIAC</a:t>
            </a:r>
          </a:p>
        </p:txBody>
      </p:sp>
      <p:sp>
        <p:nvSpPr>
          <p:cNvPr id="300" name="Rounded Rectangle 299">
            <a:extLst>
              <a:ext uri="{FF2B5EF4-FFF2-40B4-BE49-F238E27FC236}">
                <a16:creationId xmlns:a16="http://schemas.microsoft.com/office/drawing/2014/main" id="{BF1C6299-1BF5-DB4F-900E-1993E1BD6F92}"/>
              </a:ext>
            </a:extLst>
          </p:cNvPr>
          <p:cNvSpPr/>
          <p:nvPr/>
        </p:nvSpPr>
        <p:spPr>
          <a:xfrm>
            <a:off x="30447" y="2516826"/>
            <a:ext cx="2189997" cy="1024223"/>
          </a:xfrm>
          <a:prstGeom prst="roundRect">
            <a:avLst>
              <a:gd name="adj" fmla="val 7987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CA5B49C1-2340-4942-96D0-14A03C3EFA79}"/>
              </a:ext>
            </a:extLst>
          </p:cNvPr>
          <p:cNvSpPr/>
          <p:nvPr/>
        </p:nvSpPr>
        <p:spPr>
          <a:xfrm>
            <a:off x="460200" y="2471243"/>
            <a:ext cx="11961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CONFIRMARE S-IOT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C926383-DCD4-5A45-8C15-E19F9A1987B6}"/>
              </a:ext>
            </a:extLst>
          </p:cNvPr>
          <p:cNvGrpSpPr/>
          <p:nvPr/>
        </p:nvGrpSpPr>
        <p:grpSpPr>
          <a:xfrm>
            <a:off x="357746" y="5806957"/>
            <a:ext cx="1063562" cy="1032162"/>
            <a:chOff x="659414" y="5656967"/>
            <a:chExt cx="1063562" cy="1032162"/>
          </a:xfrm>
        </p:grpSpPr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0B1621A0-FDFD-F549-9CEE-AF5861E625A5}"/>
                </a:ext>
              </a:extLst>
            </p:cNvPr>
            <p:cNvSpPr/>
            <p:nvPr/>
          </p:nvSpPr>
          <p:spPr>
            <a:xfrm>
              <a:off x="659414" y="5656967"/>
              <a:ext cx="1063562" cy="1032162"/>
            </a:xfrm>
            <a:custGeom>
              <a:avLst/>
              <a:gdLst>
                <a:gd name="connsiteX0" fmla="*/ 0 w 1063562"/>
                <a:gd name="connsiteY0" fmla="*/ 0 h 1032162"/>
                <a:gd name="connsiteX1" fmla="*/ 1063562 w 1063562"/>
                <a:gd name="connsiteY1" fmla="*/ 0 h 1032162"/>
                <a:gd name="connsiteX2" fmla="*/ 1063562 w 1063562"/>
                <a:gd name="connsiteY2" fmla="*/ 618573 h 1032162"/>
                <a:gd name="connsiteX3" fmla="*/ 706168 w 1063562"/>
                <a:gd name="connsiteY3" fmla="*/ 618573 h 1032162"/>
                <a:gd name="connsiteX4" fmla="*/ 706168 w 1063562"/>
                <a:gd name="connsiteY4" fmla="*/ 1032162 h 1032162"/>
                <a:gd name="connsiteX5" fmla="*/ 367613 w 1063562"/>
                <a:gd name="connsiteY5" fmla="*/ 1032162 h 1032162"/>
                <a:gd name="connsiteX6" fmla="*/ 367613 w 1063562"/>
                <a:gd name="connsiteY6" fmla="*/ 618573 h 1032162"/>
                <a:gd name="connsiteX7" fmla="*/ 0 w 1063562"/>
                <a:gd name="connsiteY7" fmla="*/ 618573 h 103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3562" h="1032162">
                  <a:moveTo>
                    <a:pt x="0" y="0"/>
                  </a:moveTo>
                  <a:lnTo>
                    <a:pt x="1063562" y="0"/>
                  </a:lnTo>
                  <a:lnTo>
                    <a:pt x="1063562" y="618573"/>
                  </a:lnTo>
                  <a:lnTo>
                    <a:pt x="706168" y="618573"/>
                  </a:lnTo>
                  <a:lnTo>
                    <a:pt x="706168" y="1032162"/>
                  </a:lnTo>
                  <a:lnTo>
                    <a:pt x="367613" y="1032162"/>
                  </a:lnTo>
                  <a:lnTo>
                    <a:pt x="367613" y="618573"/>
                  </a:lnTo>
                  <a:lnTo>
                    <a:pt x="0" y="61857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F5EEA906-49BB-B54B-853F-CA1E41162723}"/>
                </a:ext>
              </a:extLst>
            </p:cNvPr>
            <p:cNvSpPr/>
            <p:nvPr/>
          </p:nvSpPr>
          <p:spPr>
            <a:xfrm>
              <a:off x="790039" y="5753310"/>
              <a:ext cx="802313" cy="42202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0" name="Freeform 309">
            <a:extLst>
              <a:ext uri="{FF2B5EF4-FFF2-40B4-BE49-F238E27FC236}">
                <a16:creationId xmlns:a16="http://schemas.microsoft.com/office/drawing/2014/main" id="{3C025C09-7D9A-104F-BE5D-DF391C88C7F9}"/>
              </a:ext>
            </a:extLst>
          </p:cNvPr>
          <p:cNvSpPr/>
          <p:nvPr/>
        </p:nvSpPr>
        <p:spPr>
          <a:xfrm rot="10800000" flipV="1">
            <a:off x="640013" y="5680129"/>
            <a:ext cx="163324" cy="419930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B4DBBDDB-A9C3-1643-A8BA-D8ED5C57F4FF}"/>
              </a:ext>
            </a:extLst>
          </p:cNvPr>
          <p:cNvSpPr/>
          <p:nvPr/>
        </p:nvSpPr>
        <p:spPr>
          <a:xfrm>
            <a:off x="-42020" y="4876774"/>
            <a:ext cx="2405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900" dirty="0"/>
              <a:t>Hârtia de turnesol își schimbă culoarea în funcție de pH; CO2 expirat scade </a:t>
            </a:r>
            <a:r>
              <a:rPr lang="ro-RO" sz="900" dirty="0" err="1"/>
              <a:t>pH-ul</a:t>
            </a:r>
            <a:r>
              <a:rPr lang="ro-RO" sz="900" dirty="0"/>
              <a:t> și determină transformarea tranzitorie a hârtiei de la </a:t>
            </a:r>
            <a:r>
              <a:rPr lang="ro-RO" sz="900" dirty="0">
                <a:solidFill>
                  <a:srgbClr val="7030A0"/>
                </a:solidFill>
              </a:rPr>
              <a:t>VIOLET</a:t>
            </a:r>
            <a:r>
              <a:rPr lang="ro-RO" sz="900" dirty="0"/>
              <a:t> la</a:t>
            </a:r>
            <a:r>
              <a:rPr lang="ro-RO" sz="9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GALBEN</a:t>
            </a:r>
            <a:r>
              <a:rPr lang="ro-RO" sz="900" dirty="0"/>
              <a:t>; vărsături acide pot provoca o schimbare falsă permanentă de culoare.</a:t>
            </a:r>
          </a:p>
          <a:p>
            <a:endParaRPr lang="ro-RO" sz="900" b="1" dirty="0"/>
          </a:p>
          <a:p>
            <a:pPr algn="ctr"/>
            <a:endParaRPr lang="en-US" sz="9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4A85C7B-D30E-DC4C-8FA2-F011FCE77738}"/>
              </a:ext>
            </a:extLst>
          </p:cNvPr>
          <p:cNvSpPr/>
          <p:nvPr/>
        </p:nvSpPr>
        <p:spPr>
          <a:xfrm>
            <a:off x="1234809" y="6013243"/>
            <a:ext cx="2423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  <a:cs typeface="Futura Medium" panose="020B0602020204020303" pitchFamily="34" charset="-79"/>
              </a:rPr>
              <a:t>A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50AD90CA-0033-E04D-A6A6-30D4E09BCB5F}"/>
              </a:ext>
            </a:extLst>
          </p:cNvPr>
          <p:cNvSpPr/>
          <p:nvPr/>
        </p:nvSpPr>
        <p:spPr>
          <a:xfrm>
            <a:off x="771919" y="6296453"/>
            <a:ext cx="2423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  <a:cs typeface="Futura Medium" panose="020B0602020204020303" pitchFamily="34" charset="-79"/>
              </a:rPr>
              <a:t>B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A0EBD8E1-D21D-1D42-9532-9CA17C3DC981}"/>
              </a:ext>
            </a:extLst>
          </p:cNvPr>
          <p:cNvSpPr/>
          <p:nvPr/>
        </p:nvSpPr>
        <p:spPr>
          <a:xfrm>
            <a:off x="305344" y="6013243"/>
            <a:ext cx="2423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/>
                <a:cs typeface="Futura Medium" panose="020B0602020204020303" pitchFamily="34" charset="-79"/>
              </a:rPr>
              <a:t>C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5B370E5-045A-5144-88B1-675B0A4617DC}"/>
              </a:ext>
            </a:extLst>
          </p:cNvPr>
          <p:cNvCxnSpPr>
            <a:cxnSpLocks/>
            <a:endCxn id="309" idx="2"/>
          </p:cNvCxnSpPr>
          <p:nvPr/>
        </p:nvCxnSpPr>
        <p:spPr>
          <a:xfrm>
            <a:off x="1279820" y="6294614"/>
            <a:ext cx="141488" cy="13091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B52A720D-BFCE-0845-BFB0-B0A6364D0EB9}"/>
              </a:ext>
            </a:extLst>
          </p:cNvPr>
          <p:cNvCxnSpPr>
            <a:cxnSpLocks/>
          </p:cNvCxnSpPr>
          <p:nvPr/>
        </p:nvCxnSpPr>
        <p:spPr>
          <a:xfrm flipH="1">
            <a:off x="360471" y="6294361"/>
            <a:ext cx="141488" cy="13091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8" name="Rectangle 317">
            <a:extLst>
              <a:ext uri="{FF2B5EF4-FFF2-40B4-BE49-F238E27FC236}">
                <a16:creationId xmlns:a16="http://schemas.microsoft.com/office/drawing/2014/main" id="{0423CBC9-2897-BD48-BBDB-0331D9F8A08B}"/>
              </a:ext>
            </a:extLst>
          </p:cNvPr>
          <p:cNvSpPr/>
          <p:nvPr/>
        </p:nvSpPr>
        <p:spPr>
          <a:xfrm>
            <a:off x="1408485" y="5782278"/>
            <a:ext cx="137326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prstClr val="black"/>
                </a:solidFill>
              </a:rPr>
              <a:t>Ofera</a:t>
            </a:r>
            <a:r>
              <a:rPr lang="en-US" sz="900" dirty="0">
                <a:solidFill>
                  <a:prstClr val="black"/>
                </a:solidFill>
              </a:rPr>
              <a:t> o </a:t>
            </a:r>
            <a:r>
              <a:rPr lang="en-US" sz="900" i="1" dirty="0" err="1">
                <a:solidFill>
                  <a:prstClr val="black"/>
                </a:solidFill>
              </a:rPr>
              <a:t>aproximare</a:t>
            </a:r>
            <a:r>
              <a:rPr lang="en-US" sz="900" i="1" dirty="0">
                <a:solidFill>
                  <a:prstClr val="black"/>
                </a:solidFill>
              </a:rPr>
              <a:t> a</a:t>
            </a:r>
            <a:r>
              <a:rPr lang="en-US" sz="900" dirty="0">
                <a:solidFill>
                  <a:prstClr val="black"/>
                </a:solidFill>
              </a:rPr>
              <a:t> PETCO2,deoarece </a:t>
            </a:r>
            <a:r>
              <a:rPr lang="en-US" sz="900" dirty="0" err="1">
                <a:solidFill>
                  <a:prstClr val="black"/>
                </a:solidFill>
              </a:rPr>
              <a:t>fiecare</a:t>
            </a:r>
            <a:r>
              <a:rPr lang="en-US" sz="900" dirty="0">
                <a:solidFill>
                  <a:prstClr val="black"/>
                </a:solidFill>
              </a:rPr>
              <a:t> zona e </a:t>
            </a:r>
            <a:r>
              <a:rPr lang="en-US" sz="900" dirty="0" err="1">
                <a:solidFill>
                  <a:prstClr val="black"/>
                </a:solidFill>
              </a:rPr>
              <a:t>sensibila</a:t>
            </a:r>
            <a:r>
              <a:rPr lang="en-US" sz="900" dirty="0">
                <a:solidFill>
                  <a:prstClr val="black"/>
                </a:solidFill>
              </a:rPr>
              <a:t> la </a:t>
            </a:r>
            <a:r>
              <a:rPr lang="en-US" sz="900" dirty="0" err="1">
                <a:solidFill>
                  <a:prstClr val="black"/>
                </a:solidFill>
              </a:rPr>
              <a:t>diferite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valori</a:t>
            </a:r>
            <a:r>
              <a:rPr lang="en-US" sz="900" dirty="0">
                <a:solidFill>
                  <a:prstClr val="black"/>
                </a:solidFill>
              </a:rPr>
              <a:t> ale ETCO</a:t>
            </a:r>
            <a:r>
              <a:rPr lang="en-US" sz="900" baseline="-25000" dirty="0">
                <a:solidFill>
                  <a:prstClr val="black"/>
                </a:solidFill>
              </a:rPr>
              <a:t>2</a:t>
            </a:r>
            <a:r>
              <a:rPr lang="en-US" sz="900" dirty="0">
                <a:solidFill>
                  <a:prstClr val="black"/>
                </a:solidFill>
              </a:rPr>
              <a:t>:</a:t>
            </a:r>
          </a:p>
          <a:p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     A 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&lt;4 mmHg</a:t>
            </a:r>
          </a:p>
          <a:p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     B 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4-15 mmHg</a:t>
            </a:r>
          </a:p>
          <a:p>
            <a:r>
              <a:rPr lang="en-US" sz="900" b="1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     C 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15-38 mmHg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19" name="Freeform 318">
            <a:extLst>
              <a:ext uri="{FF2B5EF4-FFF2-40B4-BE49-F238E27FC236}">
                <a16:creationId xmlns:a16="http://schemas.microsoft.com/office/drawing/2014/main" id="{9B24FBC0-DE60-EC43-95C7-C57FA5CAFA7E}"/>
              </a:ext>
            </a:extLst>
          </p:cNvPr>
          <p:cNvSpPr/>
          <p:nvPr/>
        </p:nvSpPr>
        <p:spPr>
          <a:xfrm rot="16792307" flipH="1" flipV="1">
            <a:off x="1203066" y="6363244"/>
            <a:ext cx="171706" cy="531421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CDF9EC-6834-7142-A9B4-8EB6C42ADF69}"/>
              </a:ext>
            </a:extLst>
          </p:cNvPr>
          <p:cNvGrpSpPr/>
          <p:nvPr/>
        </p:nvGrpSpPr>
        <p:grpSpPr>
          <a:xfrm>
            <a:off x="2793751" y="5329190"/>
            <a:ext cx="942197" cy="1509104"/>
            <a:chOff x="6813832" y="4838658"/>
            <a:chExt cx="942197" cy="150910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D7AB95C-A651-A643-B59B-648BBFCE7BEF}"/>
                </a:ext>
              </a:extLst>
            </p:cNvPr>
            <p:cNvGrpSpPr/>
            <p:nvPr/>
          </p:nvGrpSpPr>
          <p:grpSpPr>
            <a:xfrm>
              <a:off x="6813832" y="4838658"/>
              <a:ext cx="942197" cy="1509104"/>
              <a:chOff x="6813832" y="4838658"/>
              <a:chExt cx="942197" cy="150910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F402DDA-261B-AD4F-B9A4-2F5AD77C6593}"/>
                  </a:ext>
                </a:extLst>
              </p:cNvPr>
              <p:cNvSpPr/>
              <p:nvPr/>
            </p:nvSpPr>
            <p:spPr>
              <a:xfrm>
                <a:off x="7297582" y="5938266"/>
                <a:ext cx="335990" cy="4094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9AECFC46-8987-6941-835D-B15E136C8CA8}"/>
                  </a:ext>
                </a:extLst>
              </p:cNvPr>
              <p:cNvSpPr/>
              <p:nvPr/>
            </p:nvSpPr>
            <p:spPr>
              <a:xfrm>
                <a:off x="7312799" y="4838658"/>
                <a:ext cx="305557" cy="40949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 327">
                <a:extLst>
                  <a:ext uri="{FF2B5EF4-FFF2-40B4-BE49-F238E27FC236}">
                    <a16:creationId xmlns:a16="http://schemas.microsoft.com/office/drawing/2014/main" id="{8E3FFD96-1500-6A4E-8DEA-6B695546BAC5}"/>
                  </a:ext>
                </a:extLst>
              </p:cNvPr>
              <p:cNvSpPr/>
              <p:nvPr/>
            </p:nvSpPr>
            <p:spPr>
              <a:xfrm>
                <a:off x="6813832" y="4986895"/>
                <a:ext cx="882130" cy="1188436"/>
              </a:xfrm>
              <a:custGeom>
                <a:avLst/>
                <a:gdLst>
                  <a:gd name="connsiteX0" fmla="*/ 0 w 882130"/>
                  <a:gd name="connsiteY0" fmla="*/ 0 h 1188436"/>
                  <a:gd name="connsiteX1" fmla="*/ 281579 w 882130"/>
                  <a:gd name="connsiteY1" fmla="*/ 0 h 1188436"/>
                  <a:gd name="connsiteX2" fmla="*/ 281579 w 882130"/>
                  <a:gd name="connsiteY2" fmla="*/ 261259 h 1188436"/>
                  <a:gd name="connsiteX3" fmla="*/ 882130 w 882130"/>
                  <a:gd name="connsiteY3" fmla="*/ 261259 h 1188436"/>
                  <a:gd name="connsiteX4" fmla="*/ 882130 w 882130"/>
                  <a:gd name="connsiteY4" fmla="*/ 951371 h 1188436"/>
                  <a:gd name="connsiteX5" fmla="*/ 281579 w 882130"/>
                  <a:gd name="connsiteY5" fmla="*/ 951371 h 1188436"/>
                  <a:gd name="connsiteX6" fmla="*/ 281579 w 882130"/>
                  <a:gd name="connsiteY6" fmla="*/ 1114280 h 1188436"/>
                  <a:gd name="connsiteX7" fmla="*/ 281329 w 882130"/>
                  <a:gd name="connsiteY7" fmla="*/ 1114280 h 1188436"/>
                  <a:gd name="connsiteX8" fmla="*/ 281329 w 882130"/>
                  <a:gd name="connsiteY8" fmla="*/ 1188436 h 1188436"/>
                  <a:gd name="connsiteX9" fmla="*/ 1 w 882130"/>
                  <a:gd name="connsiteY9" fmla="*/ 1188436 h 1188436"/>
                  <a:gd name="connsiteX10" fmla="*/ 1 w 882130"/>
                  <a:gd name="connsiteY10" fmla="*/ 1114280 h 1188436"/>
                  <a:gd name="connsiteX11" fmla="*/ 0 w 882130"/>
                  <a:gd name="connsiteY11" fmla="*/ 1114280 h 1188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82130" h="1188436">
                    <a:moveTo>
                      <a:pt x="0" y="0"/>
                    </a:moveTo>
                    <a:lnTo>
                      <a:pt x="281579" y="0"/>
                    </a:lnTo>
                    <a:lnTo>
                      <a:pt x="281579" y="261259"/>
                    </a:lnTo>
                    <a:lnTo>
                      <a:pt x="882130" y="261259"/>
                    </a:lnTo>
                    <a:lnTo>
                      <a:pt x="882130" y="951371"/>
                    </a:lnTo>
                    <a:lnTo>
                      <a:pt x="281579" y="951371"/>
                    </a:lnTo>
                    <a:lnTo>
                      <a:pt x="281579" y="1114280"/>
                    </a:lnTo>
                    <a:lnTo>
                      <a:pt x="281329" y="1114280"/>
                    </a:lnTo>
                    <a:lnTo>
                      <a:pt x="281329" y="1188436"/>
                    </a:lnTo>
                    <a:lnTo>
                      <a:pt x="1" y="1188436"/>
                    </a:lnTo>
                    <a:lnTo>
                      <a:pt x="1" y="1114280"/>
                    </a:lnTo>
                    <a:lnTo>
                      <a:pt x="0" y="111428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D3DC164-CA8D-2849-8AC7-65F4D929E10C}"/>
                  </a:ext>
                </a:extLst>
              </p:cNvPr>
              <p:cNvSpPr/>
              <p:nvPr/>
            </p:nvSpPr>
            <p:spPr>
              <a:xfrm>
                <a:off x="6848091" y="5269925"/>
                <a:ext cx="510652" cy="641982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Rectangle 324">
                <a:extLst>
                  <a:ext uri="{FF2B5EF4-FFF2-40B4-BE49-F238E27FC236}">
                    <a16:creationId xmlns:a16="http://schemas.microsoft.com/office/drawing/2014/main" id="{4102946C-E3EE-A947-8F17-E1FCB9E77FA8}"/>
                  </a:ext>
                </a:extLst>
              </p:cNvPr>
              <p:cNvSpPr/>
              <p:nvPr/>
            </p:nvSpPr>
            <p:spPr>
              <a:xfrm>
                <a:off x="6848092" y="5020237"/>
                <a:ext cx="221141" cy="22022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170A10E1-F77B-294E-8CB4-2A0A131180CD}"/>
                  </a:ext>
                </a:extLst>
              </p:cNvPr>
              <p:cNvSpPr/>
              <p:nvPr/>
            </p:nvSpPr>
            <p:spPr>
              <a:xfrm>
                <a:off x="6848091" y="5935270"/>
                <a:ext cx="221141" cy="22022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F5568F-8445-764F-BB3B-CBE85C3BA4E1}"/>
                  </a:ext>
                </a:extLst>
              </p:cNvPr>
              <p:cNvSpPr txBox="1"/>
              <p:nvPr/>
            </p:nvSpPr>
            <p:spPr>
              <a:xfrm>
                <a:off x="6906773" y="5120274"/>
                <a:ext cx="46679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SF Digital Readout Medium" pitchFamily="49" charset="0"/>
                  </a:rPr>
                  <a:t>39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57B8CE4-45E5-6D44-9423-0727776404D7}"/>
                  </a:ext>
                </a:extLst>
              </p:cNvPr>
              <p:cNvSpPr txBox="1"/>
              <p:nvPr/>
            </p:nvSpPr>
            <p:spPr>
              <a:xfrm>
                <a:off x="6875016" y="5418259"/>
                <a:ext cx="46679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rgbClr val="FF0000"/>
                    </a:solidFill>
                    <a:latin typeface="SF Digital Readout Medium" pitchFamily="49" charset="0"/>
                  </a:rPr>
                  <a:t>14</a:t>
                </a: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7304AE1-CAD4-B848-A059-84A0F7B902A2}"/>
                  </a:ext>
                </a:extLst>
              </p:cNvPr>
              <p:cNvSpPr/>
              <p:nvPr/>
            </p:nvSpPr>
            <p:spPr>
              <a:xfrm>
                <a:off x="7298853" y="5308223"/>
                <a:ext cx="457176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b="1" cap="small" dirty="0">
                    <a:solidFill>
                      <a:schemeClr val="bg1"/>
                    </a:solidFill>
                    <a:latin typeface="Calibri Light" panose="020F0302020204030204"/>
                    <a:cs typeface="Futura Medium" panose="020B0602020204020303" pitchFamily="34" charset="-79"/>
                  </a:rPr>
                  <a:t>ETCO</a:t>
                </a:r>
                <a:r>
                  <a:rPr lang="en-US" sz="800" b="1" cap="small" baseline="-25000" dirty="0">
                    <a:solidFill>
                      <a:schemeClr val="bg1"/>
                    </a:solidFill>
                    <a:latin typeface="Calibri Light" panose="020F0302020204030204"/>
                    <a:cs typeface="Futura Medium" panose="020B0602020204020303" pitchFamily="34" charset="-79"/>
                  </a:rPr>
                  <a:t>2</a:t>
                </a:r>
                <a:endParaRPr lang="en-US" sz="800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029E76F9-6A1E-DD41-A5F7-CA458AD92663}"/>
                  </a:ext>
                </a:extLst>
              </p:cNvPr>
              <p:cNvSpPr/>
              <p:nvPr/>
            </p:nvSpPr>
            <p:spPr>
              <a:xfrm>
                <a:off x="7352407" y="5604848"/>
                <a:ext cx="293670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b="1" cap="small" dirty="0">
                    <a:solidFill>
                      <a:schemeClr val="bg1"/>
                    </a:solidFill>
                    <a:latin typeface="Calibri Light" panose="020F0302020204030204"/>
                    <a:cs typeface="Futura Medium" panose="020B0602020204020303" pitchFamily="34" charset="-79"/>
                  </a:rPr>
                  <a:t>RR</a:t>
                </a:r>
                <a:endParaRPr lang="en-US" sz="800" baseline="-250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0064F9A5-158C-3A49-A4D0-C7C6EA68EB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15833" y="5897261"/>
                <a:ext cx="284929" cy="284929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51DC5F7-DF31-524B-B253-32772D07D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48347" y="5009831"/>
                <a:ext cx="220885" cy="220885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7C1BB6A-E819-054C-B332-5D11329EF73C}"/>
                </a:ext>
              </a:extLst>
            </p:cNvPr>
            <p:cNvGrpSpPr/>
            <p:nvPr/>
          </p:nvGrpSpPr>
          <p:grpSpPr>
            <a:xfrm>
              <a:off x="6881627" y="5513746"/>
              <a:ext cx="88048" cy="318223"/>
              <a:chOff x="6386841" y="5504032"/>
              <a:chExt cx="88048" cy="318223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D1E64436-C477-5F43-B386-A451A321EE21}"/>
                  </a:ext>
                </a:extLst>
              </p:cNvPr>
              <p:cNvSpPr/>
              <p:nvPr/>
            </p:nvSpPr>
            <p:spPr>
              <a:xfrm>
                <a:off x="6386841" y="5794823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2" name="Rounded Rectangle 91">
                <a:extLst>
                  <a:ext uri="{FF2B5EF4-FFF2-40B4-BE49-F238E27FC236}">
                    <a16:creationId xmlns:a16="http://schemas.microsoft.com/office/drawing/2014/main" id="{21AFB935-106B-A846-829F-61B33D4FF75D}"/>
                  </a:ext>
                </a:extLst>
              </p:cNvPr>
              <p:cNvSpPr/>
              <p:nvPr/>
            </p:nvSpPr>
            <p:spPr>
              <a:xfrm>
                <a:off x="6386841" y="5753284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6F7D1E20-DCCB-4C43-BFC8-FEDD5E77F7F8}"/>
                  </a:ext>
                </a:extLst>
              </p:cNvPr>
              <p:cNvSpPr/>
              <p:nvPr/>
            </p:nvSpPr>
            <p:spPr>
              <a:xfrm>
                <a:off x="6386841" y="5711742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B7B6DEC1-C783-9E40-A70D-AA4D9AE23FE5}"/>
                  </a:ext>
                </a:extLst>
              </p:cNvPr>
              <p:cNvSpPr/>
              <p:nvPr/>
            </p:nvSpPr>
            <p:spPr>
              <a:xfrm>
                <a:off x="6386841" y="5670200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D2A1D9B5-FA97-6C4F-A2CA-5140CFE5449B}"/>
                  </a:ext>
                </a:extLst>
              </p:cNvPr>
              <p:cNvSpPr/>
              <p:nvPr/>
            </p:nvSpPr>
            <p:spPr>
              <a:xfrm>
                <a:off x="6386841" y="5628658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0C06EBC9-16E4-DA48-96C8-45EFE867A331}"/>
                  </a:ext>
                </a:extLst>
              </p:cNvPr>
              <p:cNvSpPr/>
              <p:nvPr/>
            </p:nvSpPr>
            <p:spPr>
              <a:xfrm>
                <a:off x="6386841" y="5587116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57302CF2-AA08-B442-8B38-E45F3784E191}"/>
                  </a:ext>
                </a:extLst>
              </p:cNvPr>
              <p:cNvSpPr/>
              <p:nvPr/>
            </p:nvSpPr>
            <p:spPr>
              <a:xfrm>
                <a:off x="6386841" y="5545574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00" name="Rounded Rectangle 99">
                <a:extLst>
                  <a:ext uri="{FF2B5EF4-FFF2-40B4-BE49-F238E27FC236}">
                    <a16:creationId xmlns:a16="http://schemas.microsoft.com/office/drawing/2014/main" id="{8F2A5137-194A-5741-A582-C1A334135EB1}"/>
                  </a:ext>
                </a:extLst>
              </p:cNvPr>
              <p:cNvSpPr/>
              <p:nvPr/>
            </p:nvSpPr>
            <p:spPr>
              <a:xfrm>
                <a:off x="6386841" y="5504032"/>
                <a:ext cx="88048" cy="2743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C4B777A-75D0-B74F-95C1-2C13B976DC8F}"/>
              </a:ext>
            </a:extLst>
          </p:cNvPr>
          <p:cNvSpPr/>
          <p:nvPr/>
        </p:nvSpPr>
        <p:spPr>
          <a:xfrm>
            <a:off x="2175626" y="4720268"/>
            <a:ext cx="19849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Capnograf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electronic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portabil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A85C4EC-B412-724A-8868-1D43797A178A}"/>
              </a:ext>
            </a:extLst>
          </p:cNvPr>
          <p:cNvSpPr/>
          <p:nvPr/>
        </p:nvSpPr>
        <p:spPr>
          <a:xfrm>
            <a:off x="4416296" y="4720268"/>
            <a:ext cx="14318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Capnografia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cu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unde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4B25FFC-DA79-8A47-98E2-0E3D28DBF1CC}"/>
              </a:ext>
            </a:extLst>
          </p:cNvPr>
          <p:cNvGrpSpPr/>
          <p:nvPr/>
        </p:nvGrpSpPr>
        <p:grpSpPr>
          <a:xfrm>
            <a:off x="4435902" y="5949360"/>
            <a:ext cx="504209" cy="894130"/>
            <a:chOff x="4413600" y="5752594"/>
            <a:chExt cx="504209" cy="894130"/>
          </a:xfrm>
        </p:grpSpPr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1B56DAB1-10C3-494B-AB0A-3D7C7F7AB97F}"/>
                </a:ext>
              </a:extLst>
            </p:cNvPr>
            <p:cNvSpPr/>
            <p:nvPr/>
          </p:nvSpPr>
          <p:spPr>
            <a:xfrm>
              <a:off x="4439355" y="6237228"/>
              <a:ext cx="335990" cy="4094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3BBF489-D741-2E40-972F-86D8AA73E600}"/>
                </a:ext>
              </a:extLst>
            </p:cNvPr>
            <p:cNvSpPr/>
            <p:nvPr/>
          </p:nvSpPr>
          <p:spPr>
            <a:xfrm>
              <a:off x="4795352" y="6153846"/>
              <a:ext cx="122457" cy="802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DC1031B8-9C28-C54C-894A-23C53B5646D3}"/>
                </a:ext>
              </a:extLst>
            </p:cNvPr>
            <p:cNvSpPr/>
            <p:nvPr/>
          </p:nvSpPr>
          <p:spPr>
            <a:xfrm>
              <a:off x="4413600" y="5752594"/>
              <a:ext cx="386823" cy="512011"/>
            </a:xfrm>
            <a:custGeom>
              <a:avLst/>
              <a:gdLst>
                <a:gd name="connsiteX0" fmla="*/ 47682 w 386823"/>
                <a:gd name="connsiteY0" fmla="*/ 0 h 512011"/>
                <a:gd name="connsiteX1" fmla="*/ 331146 w 386823"/>
                <a:gd name="connsiteY1" fmla="*/ 0 h 512011"/>
                <a:gd name="connsiteX2" fmla="*/ 331146 w 386823"/>
                <a:gd name="connsiteY2" fmla="*/ 359647 h 512011"/>
                <a:gd name="connsiteX3" fmla="*/ 361428 w 386823"/>
                <a:gd name="connsiteY3" fmla="*/ 359647 h 512011"/>
                <a:gd name="connsiteX4" fmla="*/ 386823 w 386823"/>
                <a:gd name="connsiteY4" fmla="*/ 385042 h 512011"/>
                <a:gd name="connsiteX5" fmla="*/ 386823 w 386823"/>
                <a:gd name="connsiteY5" fmla="*/ 512011 h 512011"/>
                <a:gd name="connsiteX6" fmla="*/ 0 w 386823"/>
                <a:gd name="connsiteY6" fmla="*/ 512011 h 512011"/>
                <a:gd name="connsiteX7" fmla="*/ 0 w 386823"/>
                <a:gd name="connsiteY7" fmla="*/ 385042 h 512011"/>
                <a:gd name="connsiteX8" fmla="*/ 25395 w 386823"/>
                <a:gd name="connsiteY8" fmla="*/ 359647 h 512011"/>
                <a:gd name="connsiteX9" fmla="*/ 47682 w 386823"/>
                <a:gd name="connsiteY9" fmla="*/ 359647 h 51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6823" h="512011">
                  <a:moveTo>
                    <a:pt x="47682" y="0"/>
                  </a:moveTo>
                  <a:lnTo>
                    <a:pt x="331146" y="0"/>
                  </a:lnTo>
                  <a:lnTo>
                    <a:pt x="331146" y="359647"/>
                  </a:lnTo>
                  <a:lnTo>
                    <a:pt x="361428" y="359647"/>
                  </a:lnTo>
                  <a:lnTo>
                    <a:pt x="386823" y="385042"/>
                  </a:lnTo>
                  <a:lnTo>
                    <a:pt x="386823" y="512011"/>
                  </a:lnTo>
                  <a:lnTo>
                    <a:pt x="0" y="512011"/>
                  </a:lnTo>
                  <a:lnTo>
                    <a:pt x="0" y="385042"/>
                  </a:lnTo>
                  <a:lnTo>
                    <a:pt x="25395" y="359647"/>
                  </a:lnTo>
                  <a:lnTo>
                    <a:pt x="47682" y="359647"/>
                  </a:lnTo>
                  <a:close/>
                </a:path>
              </a:pathLst>
            </a:custGeom>
            <a:solidFill>
              <a:srgbClr val="D8D8D8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5225940-F4DE-EF47-B894-0E94CB57E50C}"/>
              </a:ext>
            </a:extLst>
          </p:cNvPr>
          <p:cNvSpPr/>
          <p:nvPr/>
        </p:nvSpPr>
        <p:spPr>
          <a:xfrm rot="16200000">
            <a:off x="3615683" y="787405"/>
            <a:ext cx="9492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ETCO2</a:t>
            </a:r>
            <a:r>
              <a:rPr lang="en-US" sz="900" dirty="0">
                <a:latin typeface="Corbel" panose="020B0503020204020204" pitchFamily="34" charset="0"/>
              </a:rPr>
              <a:t> (mmHg)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4CF93DD-58AA-AC42-9991-2DAC2E74ACBF}"/>
              </a:ext>
            </a:extLst>
          </p:cNvPr>
          <p:cNvCxnSpPr>
            <a:cxnSpLocks/>
          </p:cNvCxnSpPr>
          <p:nvPr/>
        </p:nvCxnSpPr>
        <p:spPr>
          <a:xfrm flipV="1">
            <a:off x="4424904" y="464581"/>
            <a:ext cx="0" cy="10080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355B356A-7B2B-FF44-A2AA-E3A72B63E959}"/>
              </a:ext>
            </a:extLst>
          </p:cNvPr>
          <p:cNvCxnSpPr>
            <a:cxnSpLocks/>
          </p:cNvCxnSpPr>
          <p:nvPr/>
        </p:nvCxnSpPr>
        <p:spPr>
          <a:xfrm>
            <a:off x="4423046" y="1473646"/>
            <a:ext cx="199984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Rectangle 150">
            <a:extLst>
              <a:ext uri="{FF2B5EF4-FFF2-40B4-BE49-F238E27FC236}">
                <a16:creationId xmlns:a16="http://schemas.microsoft.com/office/drawing/2014/main" id="{9FA0AC02-F90A-ED45-AE3D-BF5710EB3F60}"/>
              </a:ext>
            </a:extLst>
          </p:cNvPr>
          <p:cNvSpPr/>
          <p:nvPr/>
        </p:nvSpPr>
        <p:spPr>
          <a:xfrm>
            <a:off x="4203228" y="1229026"/>
            <a:ext cx="24397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11E50F77-6308-C64E-B04F-377A7C4A55CB}"/>
              </a:ext>
            </a:extLst>
          </p:cNvPr>
          <p:cNvSpPr/>
          <p:nvPr/>
        </p:nvSpPr>
        <p:spPr>
          <a:xfrm>
            <a:off x="4145520" y="1076137"/>
            <a:ext cx="3016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10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8F1F92DC-9B6F-2B4F-AF02-372F00FB2081}"/>
              </a:ext>
            </a:extLst>
          </p:cNvPr>
          <p:cNvSpPr/>
          <p:nvPr/>
        </p:nvSpPr>
        <p:spPr>
          <a:xfrm>
            <a:off x="4145520" y="923248"/>
            <a:ext cx="3016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20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798DE824-19CC-2B40-87AD-67BB7348AC2D}"/>
              </a:ext>
            </a:extLst>
          </p:cNvPr>
          <p:cNvSpPr/>
          <p:nvPr/>
        </p:nvSpPr>
        <p:spPr>
          <a:xfrm>
            <a:off x="4147124" y="770359"/>
            <a:ext cx="3000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30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C070373C-829A-EA4D-BE67-2E67BE41D23B}"/>
              </a:ext>
            </a:extLst>
          </p:cNvPr>
          <p:cNvSpPr/>
          <p:nvPr/>
        </p:nvSpPr>
        <p:spPr>
          <a:xfrm>
            <a:off x="4142314" y="617470"/>
            <a:ext cx="3048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40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0FE482C5-B294-994B-AEF1-B198341B4506}"/>
              </a:ext>
            </a:extLst>
          </p:cNvPr>
          <p:cNvSpPr/>
          <p:nvPr/>
        </p:nvSpPr>
        <p:spPr>
          <a:xfrm>
            <a:off x="4142314" y="464581"/>
            <a:ext cx="3048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50</a:t>
            </a:r>
            <a:endParaRPr lang="en-US" sz="900" dirty="0">
              <a:latin typeface="Corbel" panose="020B0503020204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736D97-4D66-DF40-B532-18B503165548}"/>
              </a:ext>
            </a:extLst>
          </p:cNvPr>
          <p:cNvGrpSpPr/>
          <p:nvPr/>
        </p:nvGrpSpPr>
        <p:grpSpPr>
          <a:xfrm>
            <a:off x="4424904" y="736307"/>
            <a:ext cx="1954616" cy="627217"/>
            <a:chOff x="4424904" y="736307"/>
            <a:chExt cx="1954616" cy="62721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C2D5530-4319-ED4F-8B74-DC62F00805FB}"/>
                </a:ext>
              </a:extLst>
            </p:cNvPr>
            <p:cNvCxnSpPr>
              <a:cxnSpLocks/>
            </p:cNvCxnSpPr>
            <p:nvPr/>
          </p:nvCxnSpPr>
          <p:spPr>
            <a:xfrm>
              <a:off x="4424904" y="1363524"/>
              <a:ext cx="347816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DDB1EB23-FE99-994A-9381-FAB99956B3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2720" y="797855"/>
              <a:ext cx="109949" cy="56510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3EB09384-CC10-5042-988A-23F8AB1AAF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5798" y="743500"/>
              <a:ext cx="624694" cy="61041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2C7CFC83-B22F-384B-9DA4-41850421964A}"/>
                </a:ext>
              </a:extLst>
            </p:cNvPr>
            <p:cNvCxnSpPr>
              <a:cxnSpLocks/>
            </p:cNvCxnSpPr>
            <p:nvPr/>
          </p:nvCxnSpPr>
          <p:spPr>
            <a:xfrm>
              <a:off x="5514662" y="736307"/>
              <a:ext cx="100915" cy="626655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54C9915E-EBAF-3947-8592-413BD17E34B4}"/>
                </a:ext>
              </a:extLst>
            </p:cNvPr>
            <p:cNvCxnSpPr>
              <a:cxnSpLocks/>
            </p:cNvCxnSpPr>
            <p:nvPr/>
          </p:nvCxnSpPr>
          <p:spPr>
            <a:xfrm>
              <a:off x="5615577" y="1362962"/>
              <a:ext cx="763943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2" name="Freeform 261">
            <a:extLst>
              <a:ext uri="{FF2B5EF4-FFF2-40B4-BE49-F238E27FC236}">
                <a16:creationId xmlns:a16="http://schemas.microsoft.com/office/drawing/2014/main" id="{F40A2A97-E137-3F47-A6AC-D62A02EB6D35}"/>
              </a:ext>
            </a:extLst>
          </p:cNvPr>
          <p:cNvSpPr/>
          <p:nvPr/>
        </p:nvSpPr>
        <p:spPr>
          <a:xfrm>
            <a:off x="7341606" y="5234257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760ACB96-3981-2149-A229-BF68CFB1D336}"/>
              </a:ext>
            </a:extLst>
          </p:cNvPr>
          <p:cNvCxnSpPr>
            <a:cxnSpLocks/>
            <a:stCxn id="262" idx="0"/>
          </p:cNvCxnSpPr>
          <p:nvPr/>
        </p:nvCxnSpPr>
        <p:spPr>
          <a:xfrm flipH="1">
            <a:off x="7280768" y="5489164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Freeform 294">
            <a:extLst>
              <a:ext uri="{FF2B5EF4-FFF2-40B4-BE49-F238E27FC236}">
                <a16:creationId xmlns:a16="http://schemas.microsoft.com/office/drawing/2014/main" id="{07F2AEA9-0679-3347-BA26-A2F36496DD7F}"/>
              </a:ext>
            </a:extLst>
          </p:cNvPr>
          <p:cNvSpPr/>
          <p:nvPr/>
        </p:nvSpPr>
        <p:spPr>
          <a:xfrm>
            <a:off x="7710738" y="5232439"/>
            <a:ext cx="318002" cy="270404"/>
          </a:xfrm>
          <a:custGeom>
            <a:avLst/>
            <a:gdLst>
              <a:gd name="connsiteX0" fmla="*/ 0 w 517525"/>
              <a:gd name="connsiteY0" fmla="*/ 327554 h 347467"/>
              <a:gd name="connsiteX1" fmla="*/ 130175 w 517525"/>
              <a:gd name="connsiteY1" fmla="*/ 6879 h 347467"/>
              <a:gd name="connsiteX2" fmla="*/ 279400 w 517525"/>
              <a:gd name="connsiteY2" fmla="*/ 124354 h 347467"/>
              <a:gd name="connsiteX3" fmla="*/ 454025 w 517525"/>
              <a:gd name="connsiteY3" fmla="*/ 318029 h 347467"/>
              <a:gd name="connsiteX4" fmla="*/ 517525 w 517525"/>
              <a:gd name="connsiteY4" fmla="*/ 343429 h 34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525" h="347467">
                <a:moveTo>
                  <a:pt x="0" y="327554"/>
                </a:moveTo>
                <a:cubicBezTo>
                  <a:pt x="41804" y="184150"/>
                  <a:pt x="83609" y="40746"/>
                  <a:pt x="130175" y="6879"/>
                </a:cubicBezTo>
                <a:cubicBezTo>
                  <a:pt x="176741" y="-26988"/>
                  <a:pt x="225425" y="72496"/>
                  <a:pt x="279400" y="124354"/>
                </a:cubicBezTo>
                <a:cubicBezTo>
                  <a:pt x="333375" y="176212"/>
                  <a:pt x="414338" y="281517"/>
                  <a:pt x="454025" y="318029"/>
                </a:cubicBezTo>
                <a:cubicBezTo>
                  <a:pt x="493712" y="354541"/>
                  <a:pt x="505618" y="348985"/>
                  <a:pt x="517525" y="343429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67DD210F-BBAD-404F-A52B-63B942774BEB}"/>
              </a:ext>
            </a:extLst>
          </p:cNvPr>
          <p:cNvCxnSpPr>
            <a:cxnSpLocks/>
            <a:stCxn id="295" idx="0"/>
          </p:cNvCxnSpPr>
          <p:nvPr/>
        </p:nvCxnSpPr>
        <p:spPr>
          <a:xfrm flipH="1">
            <a:off x="7649900" y="5487346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C7353108-5899-2449-9841-C6E6A46B4202}"/>
              </a:ext>
            </a:extLst>
          </p:cNvPr>
          <p:cNvCxnSpPr>
            <a:cxnSpLocks/>
          </p:cNvCxnSpPr>
          <p:nvPr/>
        </p:nvCxnSpPr>
        <p:spPr>
          <a:xfrm flipH="1">
            <a:off x="8311697" y="6162454"/>
            <a:ext cx="60838" cy="1367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TextBox 305">
            <a:extLst>
              <a:ext uri="{FF2B5EF4-FFF2-40B4-BE49-F238E27FC236}">
                <a16:creationId xmlns:a16="http://schemas.microsoft.com/office/drawing/2014/main" id="{859A087F-7046-C64A-8C51-13D791CB082B}"/>
              </a:ext>
            </a:extLst>
          </p:cNvPr>
          <p:cNvSpPr txBox="1"/>
          <p:nvPr/>
        </p:nvSpPr>
        <p:spPr>
          <a:xfrm>
            <a:off x="8200279" y="5737832"/>
            <a:ext cx="3882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etCO2</a:t>
            </a:r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B48E8EB0-4137-BB46-8AAB-C39BEC50BE87}"/>
              </a:ext>
            </a:extLst>
          </p:cNvPr>
          <p:cNvSpPr txBox="1"/>
          <p:nvPr/>
        </p:nvSpPr>
        <p:spPr>
          <a:xfrm>
            <a:off x="8332301" y="5786350"/>
            <a:ext cx="6014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39</a:t>
            </a:r>
          </a:p>
        </p:txBody>
      </p:sp>
      <p:sp>
        <p:nvSpPr>
          <p:cNvPr id="316" name="Freeform 315">
            <a:extLst>
              <a:ext uri="{FF2B5EF4-FFF2-40B4-BE49-F238E27FC236}">
                <a16:creationId xmlns:a16="http://schemas.microsoft.com/office/drawing/2014/main" id="{66908957-CA57-8D44-866F-980C1D4A12DA}"/>
              </a:ext>
            </a:extLst>
          </p:cNvPr>
          <p:cNvSpPr/>
          <p:nvPr/>
        </p:nvSpPr>
        <p:spPr>
          <a:xfrm>
            <a:off x="6227337" y="5785182"/>
            <a:ext cx="1067781" cy="38411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635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Freeform 320">
            <a:extLst>
              <a:ext uri="{FF2B5EF4-FFF2-40B4-BE49-F238E27FC236}">
                <a16:creationId xmlns:a16="http://schemas.microsoft.com/office/drawing/2014/main" id="{269B68FE-3590-4F4C-842D-298C65D26ECD}"/>
              </a:ext>
            </a:extLst>
          </p:cNvPr>
          <p:cNvSpPr/>
          <p:nvPr/>
        </p:nvSpPr>
        <p:spPr>
          <a:xfrm>
            <a:off x="7282979" y="5792612"/>
            <a:ext cx="1067781" cy="38411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6350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4772DE5E-1467-4347-B949-EA232209EB2D}"/>
              </a:ext>
            </a:extLst>
          </p:cNvPr>
          <p:cNvSpPr txBox="1"/>
          <p:nvPr/>
        </p:nvSpPr>
        <p:spPr>
          <a:xfrm>
            <a:off x="8782232" y="5732131"/>
            <a:ext cx="27443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RR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695F1688-30F1-0D43-A96E-4C9A0D181D73}"/>
              </a:ext>
            </a:extLst>
          </p:cNvPr>
          <p:cNvSpPr txBox="1"/>
          <p:nvPr/>
        </p:nvSpPr>
        <p:spPr>
          <a:xfrm>
            <a:off x="8845839" y="5793505"/>
            <a:ext cx="322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14</a:t>
            </a: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D4A2128C-CE4C-6A45-8159-25D4D03CA68B}"/>
              </a:ext>
            </a:extLst>
          </p:cNvPr>
          <p:cNvSpPr/>
          <p:nvPr/>
        </p:nvSpPr>
        <p:spPr>
          <a:xfrm>
            <a:off x="4840976" y="6545016"/>
            <a:ext cx="1215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Detector side-stream</a:t>
            </a:r>
          </a:p>
          <a:p>
            <a:pPr algn="ctr"/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(</a:t>
            </a:r>
            <a:r>
              <a:rPr lang="en-US" sz="900" cap="small" dirty="0" err="1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latenta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900" cap="small" dirty="0" err="1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lunga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)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31" name="Freeform 330">
            <a:extLst>
              <a:ext uri="{FF2B5EF4-FFF2-40B4-BE49-F238E27FC236}">
                <a16:creationId xmlns:a16="http://schemas.microsoft.com/office/drawing/2014/main" id="{3C896895-DA24-A845-9F5F-CC07F78741C2}"/>
              </a:ext>
            </a:extLst>
          </p:cNvPr>
          <p:cNvSpPr/>
          <p:nvPr/>
        </p:nvSpPr>
        <p:spPr>
          <a:xfrm rot="20563849" flipV="1">
            <a:off x="5056718" y="6453663"/>
            <a:ext cx="117704" cy="182707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98D96F94-5681-7B4D-A7D3-FA0609E6C515}"/>
              </a:ext>
            </a:extLst>
          </p:cNvPr>
          <p:cNvSpPr/>
          <p:nvPr/>
        </p:nvSpPr>
        <p:spPr>
          <a:xfrm>
            <a:off x="4481633" y="1175222"/>
            <a:ext cx="21672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FA3FD121-3737-E14E-B1DD-322E49E10536}"/>
              </a:ext>
            </a:extLst>
          </p:cNvPr>
          <p:cNvSpPr/>
          <p:nvPr/>
        </p:nvSpPr>
        <p:spPr>
          <a:xfrm>
            <a:off x="4638053" y="904181"/>
            <a:ext cx="2487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II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7120E2D9-603E-4F4C-A606-F6C783E86892}"/>
              </a:ext>
            </a:extLst>
          </p:cNvPr>
          <p:cNvSpPr/>
          <p:nvPr/>
        </p:nvSpPr>
        <p:spPr>
          <a:xfrm>
            <a:off x="5064317" y="591317"/>
            <a:ext cx="2808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III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EAA4C964-4EFE-3343-AB96-4D68F3909205}"/>
              </a:ext>
            </a:extLst>
          </p:cNvPr>
          <p:cNvSpPr/>
          <p:nvPr/>
        </p:nvSpPr>
        <p:spPr>
          <a:xfrm>
            <a:off x="5530140" y="888509"/>
            <a:ext cx="29046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>
                <a:latin typeface="Corbel" panose="020B0503020204020204" pitchFamily="34" charset="0"/>
              </a:rPr>
              <a:t>IV</a:t>
            </a:r>
            <a:endParaRPr lang="en-US" sz="900" dirty="0">
              <a:latin typeface="Corbel" panose="020B0503020204020204" pitchFamily="34" charset="0"/>
            </a:endParaRP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ABD0E608-2B1F-BE4E-AAAC-CA3DC3D176FB}"/>
              </a:ext>
            </a:extLst>
          </p:cNvPr>
          <p:cNvSpPr/>
          <p:nvPr/>
        </p:nvSpPr>
        <p:spPr>
          <a:xfrm>
            <a:off x="6278137" y="557061"/>
            <a:ext cx="280207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latin typeface="+mj-lt"/>
              </a:rPr>
              <a:t>Capnografia</a:t>
            </a:r>
            <a:r>
              <a:rPr lang="en-US" sz="900" dirty="0">
                <a:latin typeface="+mj-lt"/>
              </a:rPr>
              <a:t> </a:t>
            </a:r>
            <a:r>
              <a:rPr lang="en-US" sz="900" dirty="0" err="1">
                <a:latin typeface="+mj-lt"/>
              </a:rPr>
              <a:t>cuprinde</a:t>
            </a:r>
            <a:r>
              <a:rPr lang="en-US" sz="900" dirty="0">
                <a:latin typeface="+mj-lt"/>
              </a:rPr>
              <a:t> 4 faze:</a:t>
            </a:r>
          </a:p>
          <a:p>
            <a:r>
              <a:rPr lang="en-US" sz="900" b="1" dirty="0"/>
              <a:t>· </a:t>
            </a:r>
            <a:r>
              <a:rPr lang="en-US" sz="900" b="1" dirty="0" err="1">
                <a:latin typeface="+mj-lt"/>
              </a:rPr>
              <a:t>Faza</a:t>
            </a:r>
            <a:r>
              <a:rPr lang="en-US" sz="900" b="1" dirty="0">
                <a:latin typeface="+mj-lt"/>
              </a:rPr>
              <a:t> I</a:t>
            </a:r>
            <a:r>
              <a:rPr lang="en-US" sz="900" dirty="0">
                <a:latin typeface="+mj-lt"/>
              </a:rPr>
              <a:t>   – </a:t>
            </a:r>
            <a:r>
              <a:rPr lang="en-US" sz="900" dirty="0" err="1">
                <a:latin typeface="+mj-lt"/>
              </a:rPr>
              <a:t>ventilatia</a:t>
            </a:r>
            <a:r>
              <a:rPr lang="en-US" sz="900" dirty="0">
                <a:latin typeface="+mj-lt"/>
              </a:rPr>
              <a:t> </a:t>
            </a:r>
            <a:r>
              <a:rPr lang="en-US" sz="900" dirty="0" err="1">
                <a:latin typeface="+mj-lt"/>
              </a:rPr>
              <a:t>spatiului</a:t>
            </a:r>
            <a:r>
              <a:rPr lang="en-US" sz="900" dirty="0">
                <a:latin typeface="+mj-lt"/>
              </a:rPr>
              <a:t> mort anatomic</a:t>
            </a:r>
            <a:endParaRPr lang="en-US" sz="900" b="1" dirty="0">
              <a:latin typeface="+mj-lt"/>
            </a:endParaRPr>
          </a:p>
          <a:p>
            <a:pPr lvl="0"/>
            <a:r>
              <a:rPr lang="en-US" sz="900" b="1" dirty="0">
                <a:solidFill>
                  <a:prstClr val="black"/>
                </a:solidFill>
              </a:rPr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Faza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II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–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spatiu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mort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amestecat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cu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ventilatie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alveolara</a:t>
            </a:r>
            <a:endParaRPr lang="en-US" sz="900" dirty="0">
              <a:solidFill>
                <a:prstClr val="black"/>
              </a:solidFill>
              <a:latin typeface="Calibri Light" panose="020F0302020204030204"/>
            </a:endParaRPr>
          </a:p>
          <a:p>
            <a:pPr lvl="0"/>
            <a:r>
              <a:rPr lang="en-US" sz="900" b="1" dirty="0">
                <a:solidFill>
                  <a:prstClr val="black"/>
                </a:solidFill>
              </a:rPr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Faza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III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–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ventilatie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alveolara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(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unde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se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masoara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ETCO</a:t>
            </a:r>
            <a:r>
              <a:rPr lang="en-US" sz="900" baseline="-25000" dirty="0">
                <a:solidFill>
                  <a:prstClr val="black"/>
                </a:solidFill>
                <a:latin typeface="Calibri Light" panose="020F0302020204030204"/>
              </a:rPr>
              <a:t>2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)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pPr lvl="0"/>
            <a:r>
              <a:rPr lang="en-US" sz="900" b="1" dirty="0">
                <a:solidFill>
                  <a:prstClr val="black"/>
                </a:solidFill>
              </a:rPr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Faza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IV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–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sfarsitul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expirului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DC6E7F84-CB0D-EC44-9E40-EA52E0D1E300}"/>
              </a:ext>
            </a:extLst>
          </p:cNvPr>
          <p:cNvSpPr/>
          <p:nvPr/>
        </p:nvSpPr>
        <p:spPr>
          <a:xfrm>
            <a:off x="3987073" y="243219"/>
            <a:ext cx="11576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u="sng" dirty="0" err="1">
                <a:solidFill>
                  <a:srgbClr val="0070C0"/>
                </a:solidFill>
                <a:latin typeface="Corbel" panose="020B0503020204020204" pitchFamily="34" charset="0"/>
              </a:rPr>
              <a:t>Fazele</a:t>
            </a:r>
            <a:r>
              <a:rPr lang="en-US" sz="900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en-US" sz="900" dirty="0" err="1">
                <a:solidFill>
                  <a:srgbClr val="0070C0"/>
                </a:solidFill>
                <a:latin typeface="Corbel" panose="020B0503020204020204" pitchFamily="34" charset="0"/>
              </a:rPr>
              <a:t>c</a:t>
            </a:r>
            <a:r>
              <a:rPr lang="en-US" sz="900" dirty="0" err="1">
                <a:latin typeface="Corbel" panose="020B0503020204020204" pitchFamily="34" charset="0"/>
              </a:rPr>
              <a:t>apnografiei</a:t>
            </a:r>
            <a:r>
              <a:rPr lang="en-US" sz="900" b="1" dirty="0">
                <a:latin typeface="Corbel" panose="020B0503020204020204" pitchFamily="34" charset="0"/>
              </a:rPr>
              <a:t>:</a:t>
            </a:r>
          </a:p>
        </p:txBody>
      </p:sp>
      <p:sp>
        <p:nvSpPr>
          <p:cNvPr id="339" name="Rounded Rectangle 338">
            <a:extLst>
              <a:ext uri="{FF2B5EF4-FFF2-40B4-BE49-F238E27FC236}">
                <a16:creationId xmlns:a16="http://schemas.microsoft.com/office/drawing/2014/main" id="{11F00ECA-BA5C-B446-8953-1EDEB954A1ED}"/>
              </a:ext>
            </a:extLst>
          </p:cNvPr>
          <p:cNvSpPr/>
          <p:nvPr/>
        </p:nvSpPr>
        <p:spPr>
          <a:xfrm>
            <a:off x="14145" y="3558293"/>
            <a:ext cx="2229257" cy="1233769"/>
          </a:xfrm>
          <a:prstGeom prst="roundRect">
            <a:avLst>
              <a:gd name="adj" fmla="val 1009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99F1E84C-2E1B-224F-BDEE-5F73185A308C}"/>
              </a:ext>
            </a:extLst>
          </p:cNvPr>
          <p:cNvSpPr/>
          <p:nvPr/>
        </p:nvSpPr>
        <p:spPr>
          <a:xfrm>
            <a:off x="171843" y="3493505"/>
            <a:ext cx="18774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ETCO</a:t>
            </a:r>
            <a:r>
              <a:rPr lang="en-US" sz="1000" b="1" cap="small" baseline="-25000" dirty="0">
                <a:latin typeface="+mj-lt"/>
                <a:cs typeface="Futura Medium" panose="020B0602020204020303" pitchFamily="34" charset="-79"/>
              </a:rPr>
              <a:t>2</a:t>
            </a:r>
            <a:r>
              <a:rPr lang="en-US" sz="1000" b="1" cap="small" dirty="0">
                <a:latin typeface="+mj-lt"/>
                <a:cs typeface="Futura Medium" panose="020B0602020204020303" pitchFamily="34" charset="-79"/>
              </a:rPr>
              <a:t> in PROCEDURA de SEDARE</a:t>
            </a: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853EAC7B-9923-1C4F-A0FF-98797F72898F}"/>
              </a:ext>
            </a:extLst>
          </p:cNvPr>
          <p:cNvSpPr/>
          <p:nvPr/>
        </p:nvSpPr>
        <p:spPr>
          <a:xfrm>
            <a:off x="5398364" y="397694"/>
            <a:ext cx="10537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PETCO</a:t>
            </a:r>
            <a:r>
              <a:rPr lang="en-US" sz="900" baseline="-25000" dirty="0">
                <a:solidFill>
                  <a:prstClr val="black"/>
                </a:solidFill>
              </a:rPr>
              <a:t>2 </a:t>
            </a:r>
            <a:r>
              <a:rPr lang="en-US" sz="900" dirty="0" err="1">
                <a:solidFill>
                  <a:prstClr val="black"/>
                </a:solidFill>
              </a:rPr>
              <a:t>masurat</a:t>
            </a:r>
            <a:endParaRPr lang="en-US" sz="900" cap="small" baseline="-25000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42" name="Freeform 341">
            <a:extLst>
              <a:ext uri="{FF2B5EF4-FFF2-40B4-BE49-F238E27FC236}">
                <a16:creationId xmlns:a16="http://schemas.microsoft.com/office/drawing/2014/main" id="{FAADDCC1-0568-0E44-930F-7C38861BE96F}"/>
              </a:ext>
            </a:extLst>
          </p:cNvPr>
          <p:cNvSpPr/>
          <p:nvPr/>
        </p:nvSpPr>
        <p:spPr>
          <a:xfrm rot="3184697" flipH="1">
            <a:off x="5402008" y="503915"/>
            <a:ext cx="98489" cy="203593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286F20EB-2C0D-4C48-B7DB-0E6FB5508FCA}"/>
              </a:ext>
            </a:extLst>
          </p:cNvPr>
          <p:cNvSpPr/>
          <p:nvPr/>
        </p:nvSpPr>
        <p:spPr>
          <a:xfrm>
            <a:off x="2272227" y="4892992"/>
            <a:ext cx="17954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 err="1">
                <a:solidFill>
                  <a:prstClr val="black"/>
                </a:solidFill>
              </a:rPr>
              <a:t>Spectroscopie</a:t>
            </a:r>
            <a:r>
              <a:rPr lang="en-US" sz="900" b="1" dirty="0">
                <a:solidFill>
                  <a:prstClr val="black"/>
                </a:solidFill>
              </a:rPr>
              <a:t> cu </a:t>
            </a:r>
            <a:r>
              <a:rPr lang="en-US" sz="900" b="1" dirty="0" err="1">
                <a:solidFill>
                  <a:prstClr val="black"/>
                </a:solidFill>
              </a:rPr>
              <a:t>infrarosu</a:t>
            </a:r>
            <a:r>
              <a:rPr lang="en-US" sz="900" b="1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masoara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i="1" dirty="0">
                <a:solidFill>
                  <a:prstClr val="black"/>
                </a:solidFill>
              </a:rPr>
              <a:t>cu </a:t>
            </a:r>
            <a:r>
              <a:rPr lang="en-US" sz="900" i="1" dirty="0" err="1">
                <a:solidFill>
                  <a:prstClr val="black"/>
                </a:solidFill>
              </a:rPr>
              <a:t>precizie</a:t>
            </a:r>
            <a:r>
              <a:rPr lang="en-US" sz="900" i="1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cantitatea</a:t>
            </a:r>
            <a:r>
              <a:rPr lang="en-US" sz="900" dirty="0">
                <a:solidFill>
                  <a:prstClr val="black"/>
                </a:solidFill>
              </a:rPr>
              <a:t> de CO</a:t>
            </a:r>
            <a:r>
              <a:rPr lang="en-US" sz="900" baseline="-25000" dirty="0">
                <a:solidFill>
                  <a:prstClr val="black"/>
                </a:solidFill>
              </a:rPr>
              <a:t>2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expirat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endParaRPr lang="en-US" sz="9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DF71DC6D-DC4B-1F41-A914-867E90292672}"/>
              </a:ext>
            </a:extLst>
          </p:cNvPr>
          <p:cNvSpPr/>
          <p:nvPr/>
        </p:nvSpPr>
        <p:spPr>
          <a:xfrm>
            <a:off x="4007303" y="4868003"/>
            <a:ext cx="223846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 err="1">
                <a:solidFill>
                  <a:prstClr val="black"/>
                </a:solidFill>
              </a:rPr>
              <a:t>Spectroscopia</a:t>
            </a:r>
            <a:r>
              <a:rPr lang="en-US" sz="900" b="1" dirty="0">
                <a:solidFill>
                  <a:prstClr val="black"/>
                </a:solidFill>
              </a:rPr>
              <a:t> cu </a:t>
            </a:r>
            <a:r>
              <a:rPr lang="en-US" sz="900" b="1" dirty="0" err="1">
                <a:solidFill>
                  <a:prstClr val="black"/>
                </a:solidFill>
              </a:rPr>
              <a:t>infrarosu</a:t>
            </a:r>
            <a:r>
              <a:rPr lang="en-US" sz="900" b="1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masoara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cantitatea</a:t>
            </a:r>
            <a:r>
              <a:rPr lang="en-US" sz="900" dirty="0">
                <a:solidFill>
                  <a:prstClr val="black"/>
                </a:solidFill>
              </a:rPr>
              <a:t> de CO</a:t>
            </a:r>
            <a:r>
              <a:rPr lang="en-US" sz="900" baseline="-25000" dirty="0">
                <a:solidFill>
                  <a:prstClr val="black"/>
                </a:solidFill>
              </a:rPr>
              <a:t>2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expirat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si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afiseaza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rezultatul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i="1" dirty="0" err="1">
                <a:solidFill>
                  <a:prstClr val="black"/>
                </a:solidFill>
              </a:rPr>
              <a:t>grafic</a:t>
            </a:r>
            <a:r>
              <a:rPr lang="en-US" sz="900" dirty="0">
                <a:solidFill>
                  <a:prstClr val="black"/>
                </a:solidFill>
              </a:rPr>
              <a:t>; </a:t>
            </a:r>
            <a:r>
              <a:rPr lang="en-US" sz="900" dirty="0" err="1">
                <a:solidFill>
                  <a:prstClr val="black"/>
                </a:solidFill>
              </a:rPr>
              <a:t>poate</a:t>
            </a:r>
            <a:r>
              <a:rPr lang="en-US" sz="900" dirty="0">
                <a:solidFill>
                  <a:prstClr val="black"/>
                </a:solidFill>
              </a:rPr>
              <a:t> fi </a:t>
            </a:r>
            <a:r>
              <a:rPr lang="en-US" sz="900" dirty="0" err="1">
                <a:solidFill>
                  <a:prstClr val="black"/>
                </a:solidFill>
              </a:rPr>
              <a:t>utilizat</a:t>
            </a:r>
            <a:r>
              <a:rPr lang="en-US" sz="900" dirty="0">
                <a:solidFill>
                  <a:prstClr val="black"/>
                </a:solidFill>
              </a:rPr>
              <a:t> cu o</a:t>
            </a:r>
            <a:r>
              <a:rPr lang="en-US" sz="900" b="1" i="1" dirty="0">
                <a:solidFill>
                  <a:prstClr val="black"/>
                </a:solidFill>
              </a:rPr>
              <a:t> canula </a:t>
            </a:r>
            <a:r>
              <a:rPr lang="en-US" sz="900" b="1" i="1" dirty="0" err="1">
                <a:solidFill>
                  <a:prstClr val="black"/>
                </a:solidFill>
              </a:rPr>
              <a:t>nazala</a:t>
            </a:r>
            <a:r>
              <a:rPr lang="en-US" sz="900" b="1" i="1" dirty="0">
                <a:solidFill>
                  <a:prstClr val="black"/>
                </a:solidFill>
              </a:rPr>
              <a:t> </a:t>
            </a:r>
            <a:r>
              <a:rPr lang="en-US" sz="900" b="1" i="1" dirty="0" err="1">
                <a:solidFill>
                  <a:prstClr val="black"/>
                </a:solidFill>
              </a:rPr>
              <a:t>speciala</a:t>
            </a:r>
            <a:r>
              <a:rPr lang="en-US" sz="900" dirty="0">
                <a:solidFill>
                  <a:prstClr val="black"/>
                </a:solidFill>
              </a:rPr>
              <a:t> pt. a </a:t>
            </a:r>
            <a:r>
              <a:rPr lang="en-US" sz="900">
                <a:solidFill>
                  <a:prstClr val="black"/>
                </a:solidFill>
              </a:rPr>
              <a:t>monitoriza </a:t>
            </a:r>
            <a:r>
              <a:rPr lang="en-US" sz="900" dirty="0" err="1">
                <a:solidFill>
                  <a:prstClr val="black"/>
                </a:solidFill>
              </a:rPr>
              <a:t>pacientii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neintubati</a:t>
            </a:r>
            <a:r>
              <a:rPr lang="en-US" sz="900" dirty="0">
                <a:solidFill>
                  <a:prstClr val="black"/>
                </a:solidFill>
              </a:rPr>
              <a:t>.</a:t>
            </a:r>
            <a:endParaRPr lang="en-US" sz="900" b="1" cap="small" dirty="0">
              <a:latin typeface="+mj-lt"/>
              <a:cs typeface="Futura Medium" panose="020B0602020204020303" pitchFamily="34" charset="-79"/>
            </a:endParaRPr>
          </a:p>
        </p:txBody>
      </p: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656F0423-5E06-ED44-A57B-EEB6115C7C5B}"/>
              </a:ext>
            </a:extLst>
          </p:cNvPr>
          <p:cNvGrpSpPr/>
          <p:nvPr/>
        </p:nvGrpSpPr>
        <p:grpSpPr>
          <a:xfrm>
            <a:off x="4449834" y="1852140"/>
            <a:ext cx="2105485" cy="632899"/>
            <a:chOff x="5950159" y="2940000"/>
            <a:chExt cx="2105485" cy="632899"/>
          </a:xfrm>
        </p:grpSpPr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0B768770-1ED0-6B42-BEB0-23B1B0BF38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>
              <a:extLst>
                <a:ext uri="{FF2B5EF4-FFF2-40B4-BE49-F238E27FC236}">
                  <a16:creationId xmlns:a16="http://schemas.microsoft.com/office/drawing/2014/main" id="{814B7559-61A4-6249-95DF-3DE96AD43EB5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51689E6F-8F3B-C44F-87DD-03063D9418A4}"/>
              </a:ext>
            </a:extLst>
          </p:cNvPr>
          <p:cNvGrpSpPr/>
          <p:nvPr/>
        </p:nvGrpSpPr>
        <p:grpSpPr>
          <a:xfrm>
            <a:off x="6847793" y="1850408"/>
            <a:ext cx="2105485" cy="632899"/>
            <a:chOff x="5950159" y="2940000"/>
            <a:chExt cx="2105485" cy="632899"/>
          </a:xfrm>
        </p:grpSpPr>
        <p:cxnSp>
          <p:nvCxnSpPr>
            <p:cNvPr id="365" name="Straight Arrow Connector 364">
              <a:extLst>
                <a:ext uri="{FF2B5EF4-FFF2-40B4-BE49-F238E27FC236}">
                  <a16:creationId xmlns:a16="http://schemas.microsoft.com/office/drawing/2014/main" id="{0C31B40B-444D-C642-926C-B83FDC3A19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>
              <a:extLst>
                <a:ext uri="{FF2B5EF4-FFF2-40B4-BE49-F238E27FC236}">
                  <a16:creationId xmlns:a16="http://schemas.microsoft.com/office/drawing/2014/main" id="{A197F7EF-3427-4547-8EE2-5A2265BACE9D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43493D48-00CD-8C4D-94EB-8BB948173C5C}"/>
              </a:ext>
            </a:extLst>
          </p:cNvPr>
          <p:cNvGrpSpPr/>
          <p:nvPr/>
        </p:nvGrpSpPr>
        <p:grpSpPr>
          <a:xfrm>
            <a:off x="4469782" y="2568879"/>
            <a:ext cx="2105485" cy="632899"/>
            <a:chOff x="5950159" y="2940000"/>
            <a:chExt cx="2105485" cy="632899"/>
          </a:xfrm>
        </p:grpSpPr>
        <p:cxnSp>
          <p:nvCxnSpPr>
            <p:cNvPr id="370" name="Straight Arrow Connector 369">
              <a:extLst>
                <a:ext uri="{FF2B5EF4-FFF2-40B4-BE49-F238E27FC236}">
                  <a16:creationId xmlns:a16="http://schemas.microsoft.com/office/drawing/2014/main" id="{5517D4DA-CE75-144C-A455-32C592CB05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Arrow Connector 370">
              <a:extLst>
                <a:ext uri="{FF2B5EF4-FFF2-40B4-BE49-F238E27FC236}">
                  <a16:creationId xmlns:a16="http://schemas.microsoft.com/office/drawing/2014/main" id="{4CE68103-BD42-7245-9919-6C8DCCE712D7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9" name="Group 378">
            <a:extLst>
              <a:ext uri="{FF2B5EF4-FFF2-40B4-BE49-F238E27FC236}">
                <a16:creationId xmlns:a16="http://schemas.microsoft.com/office/drawing/2014/main" id="{F1643B4B-D775-5643-B9B2-DB563402ADE1}"/>
              </a:ext>
            </a:extLst>
          </p:cNvPr>
          <p:cNvGrpSpPr/>
          <p:nvPr/>
        </p:nvGrpSpPr>
        <p:grpSpPr>
          <a:xfrm>
            <a:off x="6844968" y="2581169"/>
            <a:ext cx="2105485" cy="632899"/>
            <a:chOff x="5950159" y="2940000"/>
            <a:chExt cx="2105485" cy="632899"/>
          </a:xfrm>
        </p:grpSpPr>
        <p:cxnSp>
          <p:nvCxnSpPr>
            <p:cNvPr id="380" name="Straight Arrow Connector 379">
              <a:extLst>
                <a:ext uri="{FF2B5EF4-FFF2-40B4-BE49-F238E27FC236}">
                  <a16:creationId xmlns:a16="http://schemas.microsoft.com/office/drawing/2014/main" id="{52345A63-F69C-A245-A6DF-CD51CFF3BA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Arrow Connector 380">
              <a:extLst>
                <a:ext uri="{FF2B5EF4-FFF2-40B4-BE49-F238E27FC236}">
                  <a16:creationId xmlns:a16="http://schemas.microsoft.com/office/drawing/2014/main" id="{55510240-05F0-AB4E-88D0-04B60C09FBB0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115EF9B6-73FF-C14B-9EF7-59E266D7A2B5}"/>
              </a:ext>
            </a:extLst>
          </p:cNvPr>
          <p:cNvGrpSpPr/>
          <p:nvPr/>
        </p:nvGrpSpPr>
        <p:grpSpPr>
          <a:xfrm>
            <a:off x="4482855" y="3293910"/>
            <a:ext cx="2105485" cy="632899"/>
            <a:chOff x="5950159" y="2940000"/>
            <a:chExt cx="2105485" cy="632899"/>
          </a:xfrm>
        </p:grpSpPr>
        <p:cxnSp>
          <p:nvCxnSpPr>
            <p:cNvPr id="385" name="Straight Arrow Connector 384">
              <a:extLst>
                <a:ext uri="{FF2B5EF4-FFF2-40B4-BE49-F238E27FC236}">
                  <a16:creationId xmlns:a16="http://schemas.microsoft.com/office/drawing/2014/main" id="{E50110BC-F049-034C-A6B5-FEDDA4CCE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Arrow Connector 385">
              <a:extLst>
                <a:ext uri="{FF2B5EF4-FFF2-40B4-BE49-F238E27FC236}">
                  <a16:creationId xmlns:a16="http://schemas.microsoft.com/office/drawing/2014/main" id="{8EDEC101-75B6-C143-9D7A-58F9E24B8E1E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B9D603CA-E8E6-644E-90DF-60D65BA13C98}"/>
              </a:ext>
            </a:extLst>
          </p:cNvPr>
          <p:cNvGrpSpPr/>
          <p:nvPr/>
        </p:nvGrpSpPr>
        <p:grpSpPr>
          <a:xfrm>
            <a:off x="6867042" y="3286054"/>
            <a:ext cx="2105485" cy="632899"/>
            <a:chOff x="5950159" y="2940000"/>
            <a:chExt cx="2105485" cy="632899"/>
          </a:xfrm>
        </p:grpSpPr>
        <p:cxnSp>
          <p:nvCxnSpPr>
            <p:cNvPr id="390" name="Straight Arrow Connector 389">
              <a:extLst>
                <a:ext uri="{FF2B5EF4-FFF2-40B4-BE49-F238E27FC236}">
                  <a16:creationId xmlns:a16="http://schemas.microsoft.com/office/drawing/2014/main" id="{63E22011-096B-3B44-9503-EF74AAAFA1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Arrow Connector 390">
              <a:extLst>
                <a:ext uri="{FF2B5EF4-FFF2-40B4-BE49-F238E27FC236}">
                  <a16:creationId xmlns:a16="http://schemas.microsoft.com/office/drawing/2014/main" id="{315D10FF-A3C9-D244-A8DC-F58BEEA2E7C4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210548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5" name="Rectangle 394">
            <a:extLst>
              <a:ext uri="{FF2B5EF4-FFF2-40B4-BE49-F238E27FC236}">
                <a16:creationId xmlns:a16="http://schemas.microsoft.com/office/drawing/2014/main" id="{452DDC5D-9EC9-CC40-A1CF-C81E449C79C1}"/>
              </a:ext>
            </a:extLst>
          </p:cNvPr>
          <p:cNvSpPr/>
          <p:nvPr/>
        </p:nvSpPr>
        <p:spPr>
          <a:xfrm>
            <a:off x="4500277" y="2468150"/>
            <a:ext cx="13288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faza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ii/iii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prelungita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4164E6C-868B-7641-9EE9-151968E3528B}"/>
              </a:ext>
            </a:extLst>
          </p:cNvPr>
          <p:cNvSpPr/>
          <p:nvPr/>
        </p:nvSpPr>
        <p:spPr>
          <a:xfrm>
            <a:off x="5783180" y="2496082"/>
            <a:ext cx="87876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Brohospasm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Obstructie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CR</a:t>
            </a:r>
          </a:p>
          <a:p>
            <a:r>
              <a:rPr lang="en-US" sz="900" b="1" dirty="0"/>
              <a:t>·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BPOC</a:t>
            </a:r>
            <a:endParaRPr lang="en-US" dirty="0"/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BF157FC3-508D-084E-B00A-0C9D52B561DD}"/>
              </a:ext>
            </a:extLst>
          </p:cNvPr>
          <p:cNvSpPr/>
          <p:nvPr/>
        </p:nvSpPr>
        <p:spPr>
          <a:xfrm>
            <a:off x="4523388" y="3208199"/>
            <a:ext cx="11843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oscilatii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cardiace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AEEDC0BF-A7C7-BD4F-BA1B-5CFD3886ECF0}"/>
              </a:ext>
            </a:extLst>
          </p:cNvPr>
          <p:cNvSpPr/>
          <p:nvPr/>
        </p:nvSpPr>
        <p:spPr>
          <a:xfrm>
            <a:off x="5787797" y="3228077"/>
            <a:ext cx="893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Hipovolemie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Hipoventilatie</a:t>
            </a:r>
            <a:endParaRPr lang="en-US" dirty="0"/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EC6788D8-F236-BA49-A62F-F5244058AC26}"/>
              </a:ext>
            </a:extLst>
          </p:cNvPr>
          <p:cNvSpPr/>
          <p:nvPr/>
        </p:nvSpPr>
        <p:spPr>
          <a:xfrm>
            <a:off x="6817851" y="1746536"/>
            <a:ext cx="9909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‘curare cleft’</a:t>
            </a:r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662CE400-487A-DE4C-9D79-829C11ADF53C}"/>
              </a:ext>
            </a:extLst>
          </p:cNvPr>
          <p:cNvSpPr/>
          <p:nvPr/>
        </p:nvSpPr>
        <p:spPr>
          <a:xfrm>
            <a:off x="7904393" y="1770054"/>
            <a:ext cx="1183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Asincronism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intre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pacient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si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ventilatie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102151D2-D919-C849-8E62-266C89F7E933}"/>
              </a:ext>
            </a:extLst>
          </p:cNvPr>
          <p:cNvSpPr/>
          <p:nvPr/>
        </p:nvSpPr>
        <p:spPr>
          <a:xfrm>
            <a:off x="6951546" y="2476846"/>
            <a:ext cx="1151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faza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ii/ii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dimorfa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65980560-9330-7B43-B134-131F974BBCB6}"/>
              </a:ext>
            </a:extLst>
          </p:cNvPr>
          <p:cNvSpPr/>
          <p:nvPr/>
        </p:nvSpPr>
        <p:spPr>
          <a:xfrm>
            <a:off x="7717113" y="2615996"/>
            <a:ext cx="1552605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· </a:t>
            </a:r>
            <a:r>
              <a:rPr lang="en-US" sz="700" b="1" dirty="0">
                <a:solidFill>
                  <a:prstClr val="black"/>
                </a:solidFill>
              </a:rPr>
              <a:t>Intubation in </a:t>
            </a:r>
            <a:r>
              <a:rPr lang="en-US" sz="700" b="1" dirty="0" err="1">
                <a:solidFill>
                  <a:prstClr val="black"/>
                </a:solidFill>
              </a:rPr>
              <a:t>bronhia</a:t>
            </a:r>
            <a:r>
              <a:rPr lang="en-US" sz="700" b="1" dirty="0">
                <a:solidFill>
                  <a:prstClr val="black"/>
                </a:solidFill>
              </a:rPr>
              <a:t> </a:t>
            </a:r>
            <a:r>
              <a:rPr lang="en-US" sz="700" b="1" dirty="0" err="1">
                <a:solidFill>
                  <a:prstClr val="black"/>
                </a:solidFill>
              </a:rPr>
              <a:t>principala</a:t>
            </a:r>
            <a:r>
              <a:rPr lang="en-US" sz="700" b="1" dirty="0">
                <a:solidFill>
                  <a:prstClr val="black"/>
                </a:solidFill>
              </a:rPr>
              <a:t> </a:t>
            </a:r>
            <a:r>
              <a:rPr lang="en-US" sz="700" b="1" dirty="0" err="1">
                <a:solidFill>
                  <a:prstClr val="black"/>
                </a:solidFill>
              </a:rPr>
              <a:t>dreapta</a:t>
            </a:r>
            <a:endParaRPr lang="en-US" sz="700" b="1" dirty="0">
              <a:solidFill>
                <a:prstClr val="black"/>
              </a:solidFill>
            </a:endParaRPr>
          </a:p>
          <a:p>
            <a:r>
              <a:rPr lang="en-US" sz="700" b="1" dirty="0"/>
              <a:t>· </a:t>
            </a:r>
            <a:r>
              <a:rPr lang="en-US" sz="700" dirty="0" err="1"/>
              <a:t>Golire</a:t>
            </a:r>
            <a:r>
              <a:rPr lang="en-US" sz="700" dirty="0"/>
              <a:t> </a:t>
            </a:r>
            <a:r>
              <a:rPr lang="en-US" sz="700" dirty="0" err="1"/>
              <a:t>pulmonara</a:t>
            </a:r>
            <a:r>
              <a:rPr lang="en-US" sz="700" dirty="0"/>
              <a:t> </a:t>
            </a:r>
            <a:r>
              <a:rPr lang="en-US" sz="700" dirty="0" err="1"/>
              <a:t>diferentiala</a:t>
            </a:r>
            <a:r>
              <a:rPr lang="en-US" sz="700" dirty="0"/>
              <a:t> (</a:t>
            </a:r>
            <a:r>
              <a:rPr lang="en-US" sz="700" b="1" dirty="0">
                <a:solidFill>
                  <a:prstClr val="black"/>
                </a:solidFill>
                <a:latin typeface="Calibri Light" panose="020F0302020204030204"/>
              </a:rPr>
              <a:t>transplant </a:t>
            </a:r>
            <a:r>
              <a:rPr lang="en-US" sz="700" b="1" dirty="0" err="1">
                <a:solidFill>
                  <a:prstClr val="black"/>
                </a:solidFill>
                <a:latin typeface="Calibri Light" panose="020F0302020204030204"/>
              </a:rPr>
              <a:t>pulmonar</a:t>
            </a:r>
            <a:r>
              <a:rPr lang="en-US" sz="7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700" b="1" dirty="0" err="1">
                <a:solidFill>
                  <a:prstClr val="black"/>
                </a:solidFill>
                <a:latin typeface="Calibri Light" panose="020F0302020204030204"/>
              </a:rPr>
              <a:t>unic</a:t>
            </a:r>
            <a:r>
              <a:rPr lang="en-US" sz="700" b="1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en-US" sz="700" b="1" dirty="0" err="1">
                <a:solidFill>
                  <a:prstClr val="black"/>
                </a:solidFill>
                <a:latin typeface="Calibri Light" panose="020F0302020204030204"/>
              </a:rPr>
              <a:t>cifoscolioza</a:t>
            </a:r>
            <a:r>
              <a:rPr lang="en-US" sz="7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700" b="1" dirty="0" err="1">
                <a:solidFill>
                  <a:prstClr val="black"/>
                </a:solidFill>
                <a:latin typeface="Calibri Light" panose="020F0302020204030204"/>
              </a:rPr>
              <a:t>severa</a:t>
            </a:r>
            <a:r>
              <a:rPr lang="en-US" sz="700" b="1" dirty="0">
                <a:solidFill>
                  <a:prstClr val="black"/>
                </a:solidFill>
                <a:latin typeface="Calibri Light" panose="020F0302020204030204"/>
              </a:rPr>
              <a:t>, </a:t>
            </a:r>
            <a:r>
              <a:rPr lang="en-US" sz="700" b="1" dirty="0" err="1">
                <a:solidFill>
                  <a:prstClr val="black"/>
                </a:solidFill>
                <a:latin typeface="Calibri Light" panose="020F0302020204030204"/>
              </a:rPr>
              <a:t>etc</a:t>
            </a:r>
            <a:r>
              <a:rPr lang="en-US" sz="700" b="1" dirty="0">
                <a:solidFill>
                  <a:prstClr val="black"/>
                </a:solidFill>
                <a:latin typeface="Calibri Light" panose="020F0302020204030204"/>
              </a:rPr>
              <a:t>)</a:t>
            </a:r>
            <a:endParaRPr lang="en-US" sz="700" dirty="0"/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8F36D84A-4319-D242-B722-8651887A291D}"/>
              </a:ext>
            </a:extLst>
          </p:cNvPr>
          <p:cNvSpPr/>
          <p:nvPr/>
        </p:nvSpPr>
        <p:spPr>
          <a:xfrm>
            <a:off x="6878625" y="3199363"/>
            <a:ext cx="13381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faza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iv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proeminenta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79C50F2E-962F-5045-BA64-FFA58F077D15}"/>
              </a:ext>
            </a:extLst>
          </p:cNvPr>
          <p:cNvSpPr/>
          <p:nvPr/>
        </p:nvSpPr>
        <p:spPr>
          <a:xfrm>
            <a:off x="8083343" y="3237229"/>
            <a:ext cx="115127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Obezitate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Sarcina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/>
              <a:t>· </a:t>
            </a:r>
            <a:r>
              <a:rPr lang="en-US" sz="900" dirty="0" err="1"/>
              <a:t>Complianta</a:t>
            </a:r>
            <a:r>
              <a:rPr lang="en-US" sz="900" dirty="0"/>
              <a:t> </a:t>
            </a:r>
            <a:r>
              <a:rPr lang="en-US" sz="900" dirty="0" err="1"/>
              <a:t>scazuta</a:t>
            </a:r>
            <a:endParaRPr lang="en-US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E3B607AC-796C-584D-A969-92C97BA95439}"/>
              </a:ext>
            </a:extLst>
          </p:cNvPr>
          <p:cNvSpPr/>
          <p:nvPr/>
        </p:nvSpPr>
        <p:spPr>
          <a:xfrm>
            <a:off x="4473903" y="2769272"/>
            <a:ext cx="1246418" cy="358201"/>
          </a:xfrm>
          <a:custGeom>
            <a:avLst/>
            <a:gdLst>
              <a:gd name="connsiteX0" fmla="*/ 0 w 1005490"/>
              <a:gd name="connsiteY0" fmla="*/ 350111 h 358201"/>
              <a:gd name="connsiteX1" fmla="*/ 133131 w 1005490"/>
              <a:gd name="connsiteY1" fmla="*/ 350111 h 358201"/>
              <a:gd name="connsiteX2" fmla="*/ 182180 w 1005490"/>
              <a:gd name="connsiteY2" fmla="*/ 266028 h 358201"/>
              <a:gd name="connsiteX3" fmla="*/ 234731 w 1005490"/>
              <a:gd name="connsiteY3" fmla="*/ 171435 h 358201"/>
              <a:gd name="connsiteX4" fmla="*/ 318814 w 1005490"/>
              <a:gd name="connsiteY4" fmla="*/ 90856 h 358201"/>
              <a:gd name="connsiteX5" fmla="*/ 497490 w 1005490"/>
              <a:gd name="connsiteY5" fmla="*/ 24290 h 358201"/>
              <a:gd name="connsiteX6" fmla="*/ 616607 w 1005490"/>
              <a:gd name="connsiteY6" fmla="*/ 3269 h 358201"/>
              <a:gd name="connsiteX7" fmla="*/ 641131 w 1005490"/>
              <a:gd name="connsiteY7" fmla="*/ 87352 h 358201"/>
              <a:gd name="connsiteX8" fmla="*/ 662152 w 1005490"/>
              <a:gd name="connsiteY8" fmla="*/ 227490 h 358201"/>
              <a:gd name="connsiteX9" fmla="*/ 679669 w 1005490"/>
              <a:gd name="connsiteY9" fmla="*/ 322083 h 358201"/>
              <a:gd name="connsiteX10" fmla="*/ 742731 w 1005490"/>
              <a:gd name="connsiteY10" fmla="*/ 350111 h 358201"/>
              <a:gd name="connsiteX11" fmla="*/ 1005490 w 1005490"/>
              <a:gd name="connsiteY11" fmla="*/ 353614 h 35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5490" h="358201">
                <a:moveTo>
                  <a:pt x="0" y="350111"/>
                </a:moveTo>
                <a:cubicBezTo>
                  <a:pt x="51384" y="357118"/>
                  <a:pt x="102768" y="364125"/>
                  <a:pt x="133131" y="350111"/>
                </a:cubicBezTo>
                <a:cubicBezTo>
                  <a:pt x="163494" y="336097"/>
                  <a:pt x="165247" y="295807"/>
                  <a:pt x="182180" y="266028"/>
                </a:cubicBezTo>
                <a:cubicBezTo>
                  <a:pt x="199113" y="236249"/>
                  <a:pt x="211959" y="200630"/>
                  <a:pt x="234731" y="171435"/>
                </a:cubicBezTo>
                <a:cubicBezTo>
                  <a:pt x="257503" y="142240"/>
                  <a:pt x="275021" y="115380"/>
                  <a:pt x="318814" y="90856"/>
                </a:cubicBezTo>
                <a:cubicBezTo>
                  <a:pt x="362607" y="66332"/>
                  <a:pt x="447858" y="38888"/>
                  <a:pt x="497490" y="24290"/>
                </a:cubicBezTo>
                <a:cubicBezTo>
                  <a:pt x="547122" y="9692"/>
                  <a:pt x="592667" y="-7241"/>
                  <a:pt x="616607" y="3269"/>
                </a:cubicBezTo>
                <a:cubicBezTo>
                  <a:pt x="640547" y="13779"/>
                  <a:pt x="633540" y="49982"/>
                  <a:pt x="641131" y="87352"/>
                </a:cubicBezTo>
                <a:cubicBezTo>
                  <a:pt x="648722" y="124722"/>
                  <a:pt x="655729" y="188368"/>
                  <a:pt x="662152" y="227490"/>
                </a:cubicBezTo>
                <a:cubicBezTo>
                  <a:pt x="668575" y="266612"/>
                  <a:pt x="666239" y="301646"/>
                  <a:pt x="679669" y="322083"/>
                </a:cubicBezTo>
                <a:cubicBezTo>
                  <a:pt x="693099" y="342520"/>
                  <a:pt x="688428" y="344856"/>
                  <a:pt x="742731" y="350111"/>
                </a:cubicBezTo>
                <a:cubicBezTo>
                  <a:pt x="797034" y="355366"/>
                  <a:pt x="901262" y="354490"/>
                  <a:pt x="1005490" y="35361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698E5025-5738-7648-A36A-08D746FCEC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684697" y="2836529"/>
            <a:ext cx="400700" cy="400700"/>
          </a:xfrm>
          <a:prstGeom prst="rect">
            <a:avLst/>
          </a:prstGeom>
        </p:spPr>
      </p:pic>
      <p:sp>
        <p:nvSpPr>
          <p:cNvPr id="405" name="Freeform 404">
            <a:extLst>
              <a:ext uri="{FF2B5EF4-FFF2-40B4-BE49-F238E27FC236}">
                <a16:creationId xmlns:a16="http://schemas.microsoft.com/office/drawing/2014/main" id="{CCBAD07A-19EA-9144-AEC6-1B6B57FC688E}"/>
              </a:ext>
            </a:extLst>
          </p:cNvPr>
          <p:cNvSpPr/>
          <p:nvPr/>
        </p:nvSpPr>
        <p:spPr>
          <a:xfrm>
            <a:off x="5008356" y="3497132"/>
            <a:ext cx="239506" cy="345007"/>
          </a:xfrm>
          <a:custGeom>
            <a:avLst/>
            <a:gdLst>
              <a:gd name="connsiteX0" fmla="*/ 0 w 876300"/>
              <a:gd name="connsiteY0" fmla="*/ 0 h 1111250"/>
              <a:gd name="connsiteX1" fmla="*/ 95250 w 876300"/>
              <a:gd name="connsiteY1" fmla="*/ 25400 h 1111250"/>
              <a:gd name="connsiteX2" fmla="*/ 152400 w 876300"/>
              <a:gd name="connsiteY2" fmla="*/ 146050 h 1111250"/>
              <a:gd name="connsiteX3" fmla="*/ 196850 w 876300"/>
              <a:gd name="connsiteY3" fmla="*/ 196850 h 1111250"/>
              <a:gd name="connsiteX4" fmla="*/ 273050 w 876300"/>
              <a:gd name="connsiteY4" fmla="*/ 127000 h 1111250"/>
              <a:gd name="connsiteX5" fmla="*/ 368300 w 876300"/>
              <a:gd name="connsiteY5" fmla="*/ 304800 h 1111250"/>
              <a:gd name="connsiteX6" fmla="*/ 431800 w 876300"/>
              <a:gd name="connsiteY6" fmla="*/ 444500 h 1111250"/>
              <a:gd name="connsiteX7" fmla="*/ 501650 w 876300"/>
              <a:gd name="connsiteY7" fmla="*/ 400050 h 1111250"/>
              <a:gd name="connsiteX8" fmla="*/ 622300 w 876300"/>
              <a:gd name="connsiteY8" fmla="*/ 723900 h 1111250"/>
              <a:gd name="connsiteX9" fmla="*/ 711200 w 876300"/>
              <a:gd name="connsiteY9" fmla="*/ 692150 h 1111250"/>
              <a:gd name="connsiteX10" fmla="*/ 876300 w 876300"/>
              <a:gd name="connsiteY10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76300" h="1111250">
                <a:moveTo>
                  <a:pt x="0" y="0"/>
                </a:moveTo>
                <a:cubicBezTo>
                  <a:pt x="34925" y="529"/>
                  <a:pt x="69850" y="1058"/>
                  <a:pt x="95250" y="25400"/>
                </a:cubicBezTo>
                <a:cubicBezTo>
                  <a:pt x="120650" y="49742"/>
                  <a:pt x="135467" y="117475"/>
                  <a:pt x="152400" y="146050"/>
                </a:cubicBezTo>
                <a:cubicBezTo>
                  <a:pt x="169333" y="174625"/>
                  <a:pt x="176742" y="200025"/>
                  <a:pt x="196850" y="196850"/>
                </a:cubicBezTo>
                <a:cubicBezTo>
                  <a:pt x="216958" y="193675"/>
                  <a:pt x="244475" y="109008"/>
                  <a:pt x="273050" y="127000"/>
                </a:cubicBezTo>
                <a:cubicBezTo>
                  <a:pt x="301625" y="144992"/>
                  <a:pt x="341842" y="251883"/>
                  <a:pt x="368300" y="304800"/>
                </a:cubicBezTo>
                <a:cubicBezTo>
                  <a:pt x="394758" y="357717"/>
                  <a:pt x="409575" y="428625"/>
                  <a:pt x="431800" y="444500"/>
                </a:cubicBezTo>
                <a:cubicBezTo>
                  <a:pt x="454025" y="460375"/>
                  <a:pt x="469900" y="353483"/>
                  <a:pt x="501650" y="400050"/>
                </a:cubicBezTo>
                <a:cubicBezTo>
                  <a:pt x="533400" y="446617"/>
                  <a:pt x="587375" y="675217"/>
                  <a:pt x="622300" y="723900"/>
                </a:cubicBezTo>
                <a:cubicBezTo>
                  <a:pt x="657225" y="772583"/>
                  <a:pt x="668867" y="627592"/>
                  <a:pt x="711200" y="692150"/>
                </a:cubicBezTo>
                <a:cubicBezTo>
                  <a:pt x="753533" y="756708"/>
                  <a:pt x="876300" y="1111250"/>
                  <a:pt x="876300" y="1111250"/>
                </a:cubicBezTo>
              </a:path>
            </a:pathLst>
          </a:custGeom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>
            <a:extLst>
              <a:ext uri="{FF2B5EF4-FFF2-40B4-BE49-F238E27FC236}">
                <a16:creationId xmlns:a16="http://schemas.microsoft.com/office/drawing/2014/main" id="{FF9D9C7F-5B18-8B4C-BAA0-791A702579C6}"/>
              </a:ext>
            </a:extLst>
          </p:cNvPr>
          <p:cNvSpPr/>
          <p:nvPr/>
        </p:nvSpPr>
        <p:spPr>
          <a:xfrm>
            <a:off x="4485258" y="3495160"/>
            <a:ext cx="524064" cy="354124"/>
          </a:xfrm>
          <a:custGeom>
            <a:avLst/>
            <a:gdLst>
              <a:gd name="connsiteX0" fmla="*/ 0 w 524064"/>
              <a:gd name="connsiteY0" fmla="*/ 339738 h 354124"/>
              <a:gd name="connsiteX1" fmla="*/ 108427 w 524064"/>
              <a:gd name="connsiteY1" fmla="*/ 350581 h 354124"/>
              <a:gd name="connsiteX2" fmla="*/ 155412 w 524064"/>
              <a:gd name="connsiteY2" fmla="*/ 285525 h 354124"/>
              <a:gd name="connsiteX3" fmla="*/ 166255 w 524064"/>
              <a:gd name="connsiteY3" fmla="*/ 144570 h 354124"/>
              <a:gd name="connsiteX4" fmla="*/ 224083 w 524064"/>
              <a:gd name="connsiteY4" fmla="*/ 50600 h 354124"/>
              <a:gd name="connsiteX5" fmla="*/ 383109 w 524064"/>
              <a:gd name="connsiteY5" fmla="*/ 14457 h 354124"/>
              <a:gd name="connsiteX6" fmla="*/ 524064 w 524064"/>
              <a:gd name="connsiteY6" fmla="*/ 0 h 354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064" h="354124">
                <a:moveTo>
                  <a:pt x="0" y="339738"/>
                </a:moveTo>
                <a:cubicBezTo>
                  <a:pt x="41262" y="349677"/>
                  <a:pt x="82525" y="359616"/>
                  <a:pt x="108427" y="350581"/>
                </a:cubicBezTo>
                <a:cubicBezTo>
                  <a:pt x="134329" y="341546"/>
                  <a:pt x="145774" y="319860"/>
                  <a:pt x="155412" y="285525"/>
                </a:cubicBezTo>
                <a:cubicBezTo>
                  <a:pt x="165050" y="251190"/>
                  <a:pt x="154810" y="183724"/>
                  <a:pt x="166255" y="144570"/>
                </a:cubicBezTo>
                <a:cubicBezTo>
                  <a:pt x="177700" y="105416"/>
                  <a:pt x="187941" y="72285"/>
                  <a:pt x="224083" y="50600"/>
                </a:cubicBezTo>
                <a:cubicBezTo>
                  <a:pt x="260225" y="28915"/>
                  <a:pt x="333112" y="22890"/>
                  <a:pt x="383109" y="14457"/>
                </a:cubicBezTo>
                <a:cubicBezTo>
                  <a:pt x="433106" y="6024"/>
                  <a:pt x="478585" y="3012"/>
                  <a:pt x="524064" y="0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C8E0C8BC-B266-2948-B14F-038D67B429DE}"/>
              </a:ext>
            </a:extLst>
          </p:cNvPr>
          <p:cNvSpPr/>
          <p:nvPr/>
        </p:nvSpPr>
        <p:spPr>
          <a:xfrm>
            <a:off x="5240633" y="3827670"/>
            <a:ext cx="249381" cy="30083"/>
          </a:xfrm>
          <a:custGeom>
            <a:avLst/>
            <a:gdLst>
              <a:gd name="connsiteX0" fmla="*/ 0 w 249381"/>
              <a:gd name="connsiteY0" fmla="*/ 0 h 30083"/>
              <a:gd name="connsiteX1" fmla="*/ 61442 w 249381"/>
              <a:gd name="connsiteY1" fmla="*/ 28913 h 30083"/>
              <a:gd name="connsiteX2" fmla="*/ 249381 w 249381"/>
              <a:gd name="connsiteY2" fmla="*/ 21685 h 3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9381" h="30083">
                <a:moveTo>
                  <a:pt x="0" y="0"/>
                </a:moveTo>
                <a:cubicBezTo>
                  <a:pt x="9939" y="12649"/>
                  <a:pt x="19879" y="25299"/>
                  <a:pt x="61442" y="28913"/>
                </a:cubicBezTo>
                <a:cubicBezTo>
                  <a:pt x="103005" y="32527"/>
                  <a:pt x="176193" y="27106"/>
                  <a:pt x="249381" y="21685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65391E68-4AA7-8F46-9F82-2DA197F43884}"/>
              </a:ext>
            </a:extLst>
          </p:cNvPr>
          <p:cNvSpPr/>
          <p:nvPr/>
        </p:nvSpPr>
        <p:spPr>
          <a:xfrm>
            <a:off x="6852579" y="2049598"/>
            <a:ext cx="1004755" cy="360158"/>
          </a:xfrm>
          <a:custGeom>
            <a:avLst/>
            <a:gdLst>
              <a:gd name="connsiteX0" fmla="*/ 0 w 1004755"/>
              <a:gd name="connsiteY0" fmla="*/ 345381 h 360158"/>
              <a:gd name="connsiteX1" fmla="*/ 86741 w 1004755"/>
              <a:gd name="connsiteY1" fmla="*/ 356224 h 360158"/>
              <a:gd name="connsiteX2" fmla="*/ 140955 w 1004755"/>
              <a:gd name="connsiteY2" fmla="*/ 338153 h 360158"/>
              <a:gd name="connsiteX3" fmla="*/ 162640 w 1004755"/>
              <a:gd name="connsiteY3" fmla="*/ 236954 h 360158"/>
              <a:gd name="connsiteX4" fmla="*/ 187940 w 1004755"/>
              <a:gd name="connsiteY4" fmla="*/ 106842 h 360158"/>
              <a:gd name="connsiteX5" fmla="*/ 245767 w 1004755"/>
              <a:gd name="connsiteY5" fmla="*/ 38172 h 360158"/>
              <a:gd name="connsiteX6" fmla="*/ 375879 w 1004755"/>
              <a:gd name="connsiteY6" fmla="*/ 12872 h 360158"/>
              <a:gd name="connsiteX7" fmla="*/ 401179 w 1004755"/>
              <a:gd name="connsiteY7" fmla="*/ 124913 h 360158"/>
              <a:gd name="connsiteX8" fmla="*/ 455393 w 1004755"/>
              <a:gd name="connsiteY8" fmla="*/ 139370 h 360158"/>
              <a:gd name="connsiteX9" fmla="*/ 466235 w 1004755"/>
              <a:gd name="connsiteY9" fmla="*/ 16486 h 360158"/>
              <a:gd name="connsiteX10" fmla="*/ 542134 w 1004755"/>
              <a:gd name="connsiteY10" fmla="*/ 2029 h 360158"/>
              <a:gd name="connsiteX11" fmla="*/ 614419 w 1004755"/>
              <a:gd name="connsiteY11" fmla="*/ 23715 h 360158"/>
              <a:gd name="connsiteX12" fmla="*/ 646947 w 1004755"/>
              <a:gd name="connsiteY12" fmla="*/ 179127 h 360158"/>
              <a:gd name="connsiteX13" fmla="*/ 661404 w 1004755"/>
              <a:gd name="connsiteY13" fmla="*/ 280325 h 360158"/>
              <a:gd name="connsiteX14" fmla="*/ 697546 w 1004755"/>
              <a:gd name="connsiteY14" fmla="*/ 348995 h 360158"/>
              <a:gd name="connsiteX15" fmla="*/ 834887 w 1004755"/>
              <a:gd name="connsiteY15" fmla="*/ 359838 h 360158"/>
              <a:gd name="connsiteX16" fmla="*/ 1004755 w 1004755"/>
              <a:gd name="connsiteY16" fmla="*/ 356224 h 36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04755" h="360158">
                <a:moveTo>
                  <a:pt x="0" y="345381"/>
                </a:moveTo>
                <a:cubicBezTo>
                  <a:pt x="31624" y="351405"/>
                  <a:pt x="63249" y="357429"/>
                  <a:pt x="86741" y="356224"/>
                </a:cubicBezTo>
                <a:cubicBezTo>
                  <a:pt x="110233" y="355019"/>
                  <a:pt x="128305" y="358031"/>
                  <a:pt x="140955" y="338153"/>
                </a:cubicBezTo>
                <a:cubicBezTo>
                  <a:pt x="153605" y="318275"/>
                  <a:pt x="154809" y="275506"/>
                  <a:pt x="162640" y="236954"/>
                </a:cubicBezTo>
                <a:cubicBezTo>
                  <a:pt x="170471" y="198402"/>
                  <a:pt x="174086" y="139972"/>
                  <a:pt x="187940" y="106842"/>
                </a:cubicBezTo>
                <a:cubicBezTo>
                  <a:pt x="201794" y="73712"/>
                  <a:pt x="214444" y="53834"/>
                  <a:pt x="245767" y="38172"/>
                </a:cubicBezTo>
                <a:cubicBezTo>
                  <a:pt x="277090" y="22510"/>
                  <a:pt x="349977" y="-1585"/>
                  <a:pt x="375879" y="12872"/>
                </a:cubicBezTo>
                <a:cubicBezTo>
                  <a:pt x="401781" y="27329"/>
                  <a:pt x="387927" y="103830"/>
                  <a:pt x="401179" y="124913"/>
                </a:cubicBezTo>
                <a:cubicBezTo>
                  <a:pt x="414431" y="145996"/>
                  <a:pt x="444550" y="157441"/>
                  <a:pt x="455393" y="139370"/>
                </a:cubicBezTo>
                <a:cubicBezTo>
                  <a:pt x="466236" y="121299"/>
                  <a:pt x="451778" y="39376"/>
                  <a:pt x="466235" y="16486"/>
                </a:cubicBezTo>
                <a:cubicBezTo>
                  <a:pt x="480692" y="-6404"/>
                  <a:pt x="517437" y="824"/>
                  <a:pt x="542134" y="2029"/>
                </a:cubicBezTo>
                <a:cubicBezTo>
                  <a:pt x="566831" y="3234"/>
                  <a:pt x="596950" y="-5801"/>
                  <a:pt x="614419" y="23715"/>
                </a:cubicBezTo>
                <a:cubicBezTo>
                  <a:pt x="631888" y="53231"/>
                  <a:pt x="639116" y="136359"/>
                  <a:pt x="646947" y="179127"/>
                </a:cubicBezTo>
                <a:cubicBezTo>
                  <a:pt x="654778" y="221895"/>
                  <a:pt x="652971" y="252014"/>
                  <a:pt x="661404" y="280325"/>
                </a:cubicBezTo>
                <a:cubicBezTo>
                  <a:pt x="669837" y="308636"/>
                  <a:pt x="668632" y="335743"/>
                  <a:pt x="697546" y="348995"/>
                </a:cubicBezTo>
                <a:cubicBezTo>
                  <a:pt x="726460" y="362247"/>
                  <a:pt x="783686" y="358633"/>
                  <a:pt x="834887" y="359838"/>
                </a:cubicBezTo>
                <a:cubicBezTo>
                  <a:pt x="886088" y="361043"/>
                  <a:pt x="945421" y="358633"/>
                  <a:pt x="1004755" y="356224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reeform 100">
            <a:extLst>
              <a:ext uri="{FF2B5EF4-FFF2-40B4-BE49-F238E27FC236}">
                <a16:creationId xmlns:a16="http://schemas.microsoft.com/office/drawing/2014/main" id="{0E8A6A9E-91E5-FC40-B096-40B4C9AFFBE1}"/>
              </a:ext>
            </a:extLst>
          </p:cNvPr>
          <p:cNvSpPr/>
          <p:nvPr/>
        </p:nvSpPr>
        <p:spPr>
          <a:xfrm>
            <a:off x="6848964" y="2772764"/>
            <a:ext cx="997528" cy="370745"/>
          </a:xfrm>
          <a:custGeom>
            <a:avLst/>
            <a:gdLst>
              <a:gd name="connsiteX0" fmla="*/ 0 w 997528"/>
              <a:gd name="connsiteY0" fmla="*/ 352089 h 370745"/>
              <a:gd name="connsiteX1" fmla="*/ 101199 w 997528"/>
              <a:gd name="connsiteY1" fmla="*/ 366545 h 370745"/>
              <a:gd name="connsiteX2" fmla="*/ 148184 w 997528"/>
              <a:gd name="connsiteY2" fmla="*/ 319561 h 370745"/>
              <a:gd name="connsiteX3" fmla="*/ 162641 w 997528"/>
              <a:gd name="connsiteY3" fmla="*/ 189448 h 370745"/>
              <a:gd name="connsiteX4" fmla="*/ 191555 w 997528"/>
              <a:gd name="connsiteY4" fmla="*/ 106321 h 370745"/>
              <a:gd name="connsiteX5" fmla="*/ 249382 w 997528"/>
              <a:gd name="connsiteY5" fmla="*/ 70179 h 370745"/>
              <a:gd name="connsiteX6" fmla="*/ 307210 w 997528"/>
              <a:gd name="connsiteY6" fmla="*/ 99093 h 370745"/>
              <a:gd name="connsiteX7" fmla="*/ 393951 w 997528"/>
              <a:gd name="connsiteY7" fmla="*/ 106321 h 370745"/>
              <a:gd name="connsiteX8" fmla="*/ 480693 w 997528"/>
              <a:gd name="connsiteY8" fmla="*/ 23194 h 370745"/>
              <a:gd name="connsiteX9" fmla="*/ 567434 w 997528"/>
              <a:gd name="connsiteY9" fmla="*/ 1508 h 370745"/>
              <a:gd name="connsiteX10" fmla="*/ 625262 w 997528"/>
              <a:gd name="connsiteY10" fmla="*/ 55722 h 370745"/>
              <a:gd name="connsiteX11" fmla="*/ 643333 w 997528"/>
              <a:gd name="connsiteY11" fmla="*/ 203905 h 370745"/>
              <a:gd name="connsiteX12" fmla="*/ 668633 w 997528"/>
              <a:gd name="connsiteY12" fmla="*/ 308718 h 370745"/>
              <a:gd name="connsiteX13" fmla="*/ 704775 w 997528"/>
              <a:gd name="connsiteY13" fmla="*/ 355703 h 370745"/>
              <a:gd name="connsiteX14" fmla="*/ 798745 w 997528"/>
              <a:gd name="connsiteY14" fmla="*/ 370160 h 370745"/>
              <a:gd name="connsiteX15" fmla="*/ 997528 w 997528"/>
              <a:gd name="connsiteY15" fmla="*/ 366545 h 370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97528" h="370745">
                <a:moveTo>
                  <a:pt x="0" y="352089"/>
                </a:moveTo>
                <a:cubicBezTo>
                  <a:pt x="38251" y="362027"/>
                  <a:pt x="76502" y="371966"/>
                  <a:pt x="101199" y="366545"/>
                </a:cubicBezTo>
                <a:cubicBezTo>
                  <a:pt x="125896" y="361124"/>
                  <a:pt x="137944" y="349077"/>
                  <a:pt x="148184" y="319561"/>
                </a:cubicBezTo>
                <a:cubicBezTo>
                  <a:pt x="158424" y="290045"/>
                  <a:pt x="155413" y="224988"/>
                  <a:pt x="162641" y="189448"/>
                </a:cubicBezTo>
                <a:cubicBezTo>
                  <a:pt x="169869" y="153908"/>
                  <a:pt x="177098" y="126199"/>
                  <a:pt x="191555" y="106321"/>
                </a:cubicBezTo>
                <a:cubicBezTo>
                  <a:pt x="206012" y="86443"/>
                  <a:pt x="230106" y="71384"/>
                  <a:pt x="249382" y="70179"/>
                </a:cubicBezTo>
                <a:cubicBezTo>
                  <a:pt x="268658" y="68974"/>
                  <a:pt x="283115" y="93069"/>
                  <a:pt x="307210" y="99093"/>
                </a:cubicBezTo>
                <a:cubicBezTo>
                  <a:pt x="331305" y="105117"/>
                  <a:pt x="365037" y="118971"/>
                  <a:pt x="393951" y="106321"/>
                </a:cubicBezTo>
                <a:cubicBezTo>
                  <a:pt x="422865" y="93671"/>
                  <a:pt x="451779" y="40663"/>
                  <a:pt x="480693" y="23194"/>
                </a:cubicBezTo>
                <a:cubicBezTo>
                  <a:pt x="509607" y="5725"/>
                  <a:pt x="543339" y="-3913"/>
                  <a:pt x="567434" y="1508"/>
                </a:cubicBezTo>
                <a:cubicBezTo>
                  <a:pt x="591529" y="6929"/>
                  <a:pt x="612612" y="21989"/>
                  <a:pt x="625262" y="55722"/>
                </a:cubicBezTo>
                <a:cubicBezTo>
                  <a:pt x="637912" y="89455"/>
                  <a:pt x="636105" y="161739"/>
                  <a:pt x="643333" y="203905"/>
                </a:cubicBezTo>
                <a:cubicBezTo>
                  <a:pt x="650561" y="246071"/>
                  <a:pt x="658393" y="283418"/>
                  <a:pt x="668633" y="308718"/>
                </a:cubicBezTo>
                <a:cubicBezTo>
                  <a:pt x="678873" y="334018"/>
                  <a:pt x="683090" y="345463"/>
                  <a:pt x="704775" y="355703"/>
                </a:cubicBezTo>
                <a:cubicBezTo>
                  <a:pt x="726460" y="365943"/>
                  <a:pt x="749953" y="368353"/>
                  <a:pt x="798745" y="370160"/>
                </a:cubicBezTo>
                <a:cubicBezTo>
                  <a:pt x="847537" y="371967"/>
                  <a:pt x="922532" y="369256"/>
                  <a:pt x="997528" y="366545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 101">
            <a:extLst>
              <a:ext uri="{FF2B5EF4-FFF2-40B4-BE49-F238E27FC236}">
                <a16:creationId xmlns:a16="http://schemas.microsoft.com/office/drawing/2014/main" id="{231C61A0-3E78-4D48-B79A-0C7DFE3B8CBD}"/>
              </a:ext>
            </a:extLst>
          </p:cNvPr>
          <p:cNvSpPr/>
          <p:nvPr/>
        </p:nvSpPr>
        <p:spPr>
          <a:xfrm>
            <a:off x="6874264" y="3407582"/>
            <a:ext cx="997527" cy="433254"/>
          </a:xfrm>
          <a:custGeom>
            <a:avLst/>
            <a:gdLst>
              <a:gd name="connsiteX0" fmla="*/ 0 w 997527"/>
              <a:gd name="connsiteY0" fmla="*/ 444720 h 457886"/>
              <a:gd name="connsiteX1" fmla="*/ 86742 w 997527"/>
              <a:gd name="connsiteY1" fmla="*/ 455562 h 457886"/>
              <a:gd name="connsiteX2" fmla="*/ 133727 w 997527"/>
              <a:gd name="connsiteY2" fmla="*/ 433877 h 457886"/>
              <a:gd name="connsiteX3" fmla="*/ 173483 w 997527"/>
              <a:gd name="connsiteY3" fmla="*/ 235094 h 457886"/>
              <a:gd name="connsiteX4" fmla="*/ 227696 w 997527"/>
              <a:gd name="connsiteY4" fmla="*/ 155581 h 457886"/>
              <a:gd name="connsiteX5" fmla="*/ 365037 w 997527"/>
              <a:gd name="connsiteY5" fmla="*/ 119439 h 457886"/>
              <a:gd name="connsiteX6" fmla="*/ 502378 w 997527"/>
              <a:gd name="connsiteY6" fmla="*/ 104982 h 457886"/>
              <a:gd name="connsiteX7" fmla="*/ 571048 w 997527"/>
              <a:gd name="connsiteY7" fmla="*/ 25469 h 457886"/>
              <a:gd name="connsiteX8" fmla="*/ 632490 w 997527"/>
              <a:gd name="connsiteY8" fmla="*/ 11012 h 457886"/>
              <a:gd name="connsiteX9" fmla="*/ 654176 w 997527"/>
              <a:gd name="connsiteY9" fmla="*/ 177267 h 457886"/>
              <a:gd name="connsiteX10" fmla="*/ 665018 w 997527"/>
              <a:gd name="connsiteY10" fmla="*/ 329064 h 457886"/>
              <a:gd name="connsiteX11" fmla="*/ 704775 w 997527"/>
              <a:gd name="connsiteY11" fmla="*/ 430263 h 457886"/>
              <a:gd name="connsiteX12" fmla="*/ 802359 w 997527"/>
              <a:gd name="connsiteY12" fmla="*/ 455562 h 457886"/>
              <a:gd name="connsiteX13" fmla="*/ 997527 w 997527"/>
              <a:gd name="connsiteY13" fmla="*/ 451948 h 45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7527" h="457886">
                <a:moveTo>
                  <a:pt x="0" y="444720"/>
                </a:moveTo>
                <a:cubicBezTo>
                  <a:pt x="32227" y="451044"/>
                  <a:pt x="64454" y="457369"/>
                  <a:pt x="86742" y="455562"/>
                </a:cubicBezTo>
                <a:cubicBezTo>
                  <a:pt x="109030" y="453755"/>
                  <a:pt x="119270" y="470622"/>
                  <a:pt x="133727" y="433877"/>
                </a:cubicBezTo>
                <a:cubicBezTo>
                  <a:pt x="148184" y="397132"/>
                  <a:pt x="157821" y="281477"/>
                  <a:pt x="173483" y="235094"/>
                </a:cubicBezTo>
                <a:cubicBezTo>
                  <a:pt x="189145" y="188711"/>
                  <a:pt x="195770" y="174857"/>
                  <a:pt x="227696" y="155581"/>
                </a:cubicBezTo>
                <a:cubicBezTo>
                  <a:pt x="259622" y="136305"/>
                  <a:pt x="319257" y="127872"/>
                  <a:pt x="365037" y="119439"/>
                </a:cubicBezTo>
                <a:cubicBezTo>
                  <a:pt x="410817" y="111006"/>
                  <a:pt x="468043" y="120644"/>
                  <a:pt x="502378" y="104982"/>
                </a:cubicBezTo>
                <a:cubicBezTo>
                  <a:pt x="536713" y="89320"/>
                  <a:pt x="549363" y="41131"/>
                  <a:pt x="571048" y="25469"/>
                </a:cubicBezTo>
                <a:cubicBezTo>
                  <a:pt x="592733" y="9807"/>
                  <a:pt x="618635" y="-14288"/>
                  <a:pt x="632490" y="11012"/>
                </a:cubicBezTo>
                <a:cubicBezTo>
                  <a:pt x="646345" y="36312"/>
                  <a:pt x="648755" y="124258"/>
                  <a:pt x="654176" y="177267"/>
                </a:cubicBezTo>
                <a:cubicBezTo>
                  <a:pt x="659597" y="230276"/>
                  <a:pt x="656585" y="286898"/>
                  <a:pt x="665018" y="329064"/>
                </a:cubicBezTo>
                <a:cubicBezTo>
                  <a:pt x="673451" y="371230"/>
                  <a:pt x="681885" y="409180"/>
                  <a:pt x="704775" y="430263"/>
                </a:cubicBezTo>
                <a:cubicBezTo>
                  <a:pt x="727665" y="451346"/>
                  <a:pt x="753567" y="451948"/>
                  <a:pt x="802359" y="455562"/>
                </a:cubicBezTo>
                <a:cubicBezTo>
                  <a:pt x="851151" y="459176"/>
                  <a:pt x="924339" y="455562"/>
                  <a:pt x="997527" y="451948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DFDC1A15-FA54-8E4E-B787-05DDD56AB2F5}"/>
              </a:ext>
            </a:extLst>
          </p:cNvPr>
          <p:cNvGrpSpPr/>
          <p:nvPr/>
        </p:nvGrpSpPr>
        <p:grpSpPr>
          <a:xfrm>
            <a:off x="4489795" y="4015933"/>
            <a:ext cx="4487950" cy="632899"/>
            <a:chOff x="5950159" y="2940000"/>
            <a:chExt cx="4487950" cy="632899"/>
          </a:xfrm>
        </p:grpSpPr>
        <p:cxnSp>
          <p:nvCxnSpPr>
            <p:cNvPr id="407" name="Straight Arrow Connector 406">
              <a:extLst>
                <a:ext uri="{FF2B5EF4-FFF2-40B4-BE49-F238E27FC236}">
                  <a16:creationId xmlns:a16="http://schemas.microsoft.com/office/drawing/2014/main" id="{09A01060-56A0-414E-A5C9-E567175B50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2017" y="2940000"/>
              <a:ext cx="0" cy="6318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Arrow Connector 407">
              <a:extLst>
                <a:ext uri="{FF2B5EF4-FFF2-40B4-BE49-F238E27FC236}">
                  <a16:creationId xmlns:a16="http://schemas.microsoft.com/office/drawing/2014/main" id="{DE33863B-40A6-214D-85BD-1E060CECA732}"/>
                </a:ext>
              </a:extLst>
            </p:cNvPr>
            <p:cNvCxnSpPr>
              <a:cxnSpLocks/>
            </p:cNvCxnSpPr>
            <p:nvPr/>
          </p:nvCxnSpPr>
          <p:spPr>
            <a:xfrm>
              <a:off x="5950159" y="3572899"/>
              <a:ext cx="448795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" name="Freeform 408">
            <a:extLst>
              <a:ext uri="{FF2B5EF4-FFF2-40B4-BE49-F238E27FC236}">
                <a16:creationId xmlns:a16="http://schemas.microsoft.com/office/drawing/2014/main" id="{2D4BF508-CA92-3C41-886B-6CD2638728F0}"/>
              </a:ext>
            </a:extLst>
          </p:cNvPr>
          <p:cNvSpPr/>
          <p:nvPr/>
        </p:nvSpPr>
        <p:spPr>
          <a:xfrm>
            <a:off x="4489935" y="4190362"/>
            <a:ext cx="1067781" cy="38411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" name="Freeform 409">
            <a:extLst>
              <a:ext uri="{FF2B5EF4-FFF2-40B4-BE49-F238E27FC236}">
                <a16:creationId xmlns:a16="http://schemas.microsoft.com/office/drawing/2014/main" id="{A7DA9A67-9A64-8343-B617-7F1C5C02BC59}"/>
              </a:ext>
            </a:extLst>
          </p:cNvPr>
          <p:cNvSpPr/>
          <p:nvPr/>
        </p:nvSpPr>
        <p:spPr>
          <a:xfrm>
            <a:off x="5544332" y="4270719"/>
            <a:ext cx="1067781" cy="300192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" name="Freeform 410">
            <a:extLst>
              <a:ext uri="{FF2B5EF4-FFF2-40B4-BE49-F238E27FC236}">
                <a16:creationId xmlns:a16="http://schemas.microsoft.com/office/drawing/2014/main" id="{DBB6D2E2-1EA3-C941-ACC6-28438C44169C}"/>
              </a:ext>
            </a:extLst>
          </p:cNvPr>
          <p:cNvSpPr/>
          <p:nvPr/>
        </p:nvSpPr>
        <p:spPr>
          <a:xfrm>
            <a:off x="6603575" y="4414051"/>
            <a:ext cx="1067781" cy="158051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Freeform 411">
            <a:extLst>
              <a:ext uri="{FF2B5EF4-FFF2-40B4-BE49-F238E27FC236}">
                <a16:creationId xmlns:a16="http://schemas.microsoft.com/office/drawing/2014/main" id="{353586C8-1273-DC46-B5BD-1ED9E7E1CCF6}"/>
              </a:ext>
            </a:extLst>
          </p:cNvPr>
          <p:cNvSpPr/>
          <p:nvPr/>
        </p:nvSpPr>
        <p:spPr>
          <a:xfrm>
            <a:off x="7657972" y="4474391"/>
            <a:ext cx="1067781" cy="101539"/>
          </a:xfrm>
          <a:custGeom>
            <a:avLst/>
            <a:gdLst>
              <a:gd name="connsiteX0" fmla="*/ 0 w 2565400"/>
              <a:gd name="connsiteY0" fmla="*/ 1100667 h 1138767"/>
              <a:gd name="connsiteX1" fmla="*/ 304800 w 2565400"/>
              <a:gd name="connsiteY1" fmla="*/ 1113367 h 1138767"/>
              <a:gd name="connsiteX2" fmla="*/ 393700 w 2565400"/>
              <a:gd name="connsiteY2" fmla="*/ 973667 h 1138767"/>
              <a:gd name="connsiteX3" fmla="*/ 508000 w 2565400"/>
              <a:gd name="connsiteY3" fmla="*/ 313267 h 1138767"/>
              <a:gd name="connsiteX4" fmla="*/ 800100 w 2565400"/>
              <a:gd name="connsiteY4" fmla="*/ 110067 h 1138767"/>
              <a:gd name="connsiteX5" fmla="*/ 1485900 w 2565400"/>
              <a:gd name="connsiteY5" fmla="*/ 33867 h 1138767"/>
              <a:gd name="connsiteX6" fmla="*/ 1612900 w 2565400"/>
              <a:gd name="connsiteY6" fmla="*/ 313267 h 1138767"/>
              <a:gd name="connsiteX7" fmla="*/ 1701800 w 2565400"/>
              <a:gd name="connsiteY7" fmla="*/ 973667 h 1138767"/>
              <a:gd name="connsiteX8" fmla="*/ 1892300 w 2565400"/>
              <a:gd name="connsiteY8" fmla="*/ 1113367 h 1138767"/>
              <a:gd name="connsiteX9" fmla="*/ 2565400 w 2565400"/>
              <a:gd name="connsiteY9" fmla="*/ 1126067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5400" h="1138767">
                <a:moveTo>
                  <a:pt x="0" y="1100667"/>
                </a:moveTo>
                <a:cubicBezTo>
                  <a:pt x="119591" y="1117600"/>
                  <a:pt x="239183" y="1134534"/>
                  <a:pt x="304800" y="1113367"/>
                </a:cubicBezTo>
                <a:cubicBezTo>
                  <a:pt x="370417" y="1092200"/>
                  <a:pt x="359833" y="1107017"/>
                  <a:pt x="393700" y="973667"/>
                </a:cubicBezTo>
                <a:cubicBezTo>
                  <a:pt x="427567" y="840317"/>
                  <a:pt x="440267" y="457200"/>
                  <a:pt x="508000" y="313267"/>
                </a:cubicBezTo>
                <a:cubicBezTo>
                  <a:pt x="575733" y="169334"/>
                  <a:pt x="637117" y="156634"/>
                  <a:pt x="800100" y="110067"/>
                </a:cubicBezTo>
                <a:cubicBezTo>
                  <a:pt x="963083" y="63500"/>
                  <a:pt x="1350433" y="0"/>
                  <a:pt x="1485900" y="33867"/>
                </a:cubicBezTo>
                <a:cubicBezTo>
                  <a:pt x="1621367" y="67734"/>
                  <a:pt x="1576917" y="156634"/>
                  <a:pt x="1612900" y="313267"/>
                </a:cubicBezTo>
                <a:cubicBezTo>
                  <a:pt x="1648883" y="469900"/>
                  <a:pt x="1655233" y="840317"/>
                  <a:pt x="1701800" y="973667"/>
                </a:cubicBezTo>
                <a:cubicBezTo>
                  <a:pt x="1748367" y="1107017"/>
                  <a:pt x="1748367" y="1087967"/>
                  <a:pt x="1892300" y="1113367"/>
                </a:cubicBezTo>
                <a:cubicBezTo>
                  <a:pt x="2036233" y="1138767"/>
                  <a:pt x="2300816" y="1132417"/>
                  <a:pt x="2565400" y="1126067"/>
                </a:cubicBezTo>
              </a:path>
            </a:pathLst>
          </a:cu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0B20E7D0-61C1-A74C-98AE-B4953EC20F8C}"/>
              </a:ext>
            </a:extLst>
          </p:cNvPr>
          <p:cNvSpPr/>
          <p:nvPr/>
        </p:nvSpPr>
        <p:spPr>
          <a:xfrm>
            <a:off x="4471133" y="3945632"/>
            <a:ext cx="15275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scadere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brusca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a etco</a:t>
            </a:r>
            <a:r>
              <a:rPr lang="en-US" sz="1200" b="1" cap="small" baseline="-25000" dirty="0">
                <a:latin typeface="+mj-lt"/>
                <a:cs typeface="Futura Medium" panose="020B0602020204020303" pitchFamily="34" charset="-79"/>
              </a:rPr>
              <a:t>2</a:t>
            </a: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2B9F69CF-70F2-5D46-BE80-4AE88EFE78FA}"/>
              </a:ext>
            </a:extLst>
          </p:cNvPr>
          <p:cNvSpPr/>
          <p:nvPr/>
        </p:nvSpPr>
        <p:spPr>
          <a:xfrm>
            <a:off x="5811022" y="3964347"/>
            <a:ext cx="1661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dirty="0"/>
              <a:t>· S-IOT </a:t>
            </a:r>
            <a:r>
              <a:rPr lang="en-US" sz="900" b="1" dirty="0" err="1"/>
              <a:t>deplasata</a:t>
            </a:r>
            <a:endParaRPr lang="en-US" sz="900" b="1" dirty="0"/>
          </a:p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</a:rPr>
              <a:t>Scaderea</a:t>
            </a:r>
            <a:r>
              <a:rPr lang="en-US" sz="900" b="1" dirty="0">
                <a:solidFill>
                  <a:prstClr val="black"/>
                </a:solidFill>
              </a:rPr>
              <a:t> DC 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(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aritmii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, TEP,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etc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)</a:t>
            </a:r>
          </a:p>
          <a:p>
            <a:endParaRPr lang="en-US" dirty="0"/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D15F664E-12BA-664E-904A-EEA63A4453D0}"/>
              </a:ext>
            </a:extLst>
          </p:cNvPr>
          <p:cNvSpPr/>
          <p:nvPr/>
        </p:nvSpPr>
        <p:spPr>
          <a:xfrm>
            <a:off x="2272226" y="2579352"/>
            <a:ext cx="209811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Resuscitare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cardio-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pulmonara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/>
              <a:t>· </a:t>
            </a:r>
            <a:r>
              <a:rPr lang="en-US" sz="900" dirty="0"/>
              <a:t>PETCO</a:t>
            </a:r>
            <a:r>
              <a:rPr lang="en-US" sz="900" baseline="-25000" dirty="0"/>
              <a:t>2</a:t>
            </a:r>
            <a:r>
              <a:rPr lang="en-US" sz="900" dirty="0"/>
              <a:t> &gt; 20mmHg </a:t>
            </a:r>
            <a:r>
              <a:rPr lang="en-US" sz="900" dirty="0" err="1"/>
              <a:t>este</a:t>
            </a:r>
            <a:r>
              <a:rPr lang="en-US" sz="900" dirty="0"/>
              <a:t> </a:t>
            </a:r>
            <a:r>
              <a:rPr lang="en-US" sz="900" u="sng" dirty="0" err="1">
                <a:solidFill>
                  <a:srgbClr val="0070C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</a:t>
            </a:r>
            <a:r>
              <a:rPr lang="en-US" sz="900" u="sng" dirty="0" err="1">
                <a:solidFill>
                  <a:srgbClr val="0070C0"/>
                </a:solidFill>
              </a:rPr>
              <a:t>ociat</a:t>
            </a:r>
            <a:r>
              <a:rPr lang="en-US" sz="900" u="sng" dirty="0">
                <a:solidFill>
                  <a:srgbClr val="0070C0"/>
                </a:solidFill>
              </a:rPr>
              <a:t> cu </a:t>
            </a:r>
            <a:r>
              <a:rPr lang="en-US" sz="900" u="sng" dirty="0" err="1">
                <a:solidFill>
                  <a:srgbClr val="0070C0"/>
                </a:solidFill>
              </a:rPr>
              <a:t>manevre</a:t>
            </a:r>
            <a:r>
              <a:rPr lang="en-US" sz="900" u="sng" dirty="0">
                <a:solidFill>
                  <a:srgbClr val="0070C0"/>
                </a:solidFill>
              </a:rPr>
              <a:t> de </a:t>
            </a:r>
            <a:r>
              <a:rPr lang="en-US" sz="900" u="sng" dirty="0" err="1">
                <a:solidFill>
                  <a:srgbClr val="0070C0"/>
                </a:solidFill>
              </a:rPr>
              <a:t>resuscitare</a:t>
            </a:r>
            <a:r>
              <a:rPr lang="en-US" sz="900" u="sng" dirty="0">
                <a:solidFill>
                  <a:srgbClr val="0070C0"/>
                </a:solidFill>
              </a:rPr>
              <a:t> </a:t>
            </a:r>
            <a:r>
              <a:rPr lang="en-US" sz="900" u="sng" dirty="0" err="1">
                <a:solidFill>
                  <a:srgbClr val="0070C0"/>
                </a:solidFill>
              </a:rPr>
              <a:t>adecvate</a:t>
            </a:r>
            <a:r>
              <a:rPr lang="en-US" sz="900" dirty="0"/>
              <a:t>. Daca nu se </a:t>
            </a:r>
            <a:r>
              <a:rPr lang="en-US" sz="900" dirty="0" err="1"/>
              <a:t>atinge</a:t>
            </a:r>
            <a:r>
              <a:rPr lang="en-US" sz="900" dirty="0"/>
              <a:t> </a:t>
            </a:r>
            <a:r>
              <a:rPr lang="en-US" sz="900" dirty="0" err="1"/>
              <a:t>acest</a:t>
            </a:r>
            <a:r>
              <a:rPr lang="en-US" sz="900" dirty="0"/>
              <a:t> </a:t>
            </a:r>
            <a:r>
              <a:rPr lang="en-US" sz="900" dirty="0" err="1"/>
              <a:t>obiectiv</a:t>
            </a:r>
            <a:r>
              <a:rPr lang="en-US" sz="900" dirty="0"/>
              <a:t> se </a:t>
            </a:r>
            <a:r>
              <a:rPr lang="en-US" sz="900" dirty="0" err="1"/>
              <a:t>ia</a:t>
            </a:r>
            <a:r>
              <a:rPr lang="en-US" sz="900" dirty="0"/>
              <a:t> in </a:t>
            </a:r>
            <a:r>
              <a:rPr lang="en-US" sz="900" dirty="0" err="1"/>
              <a:t>considerarea</a:t>
            </a:r>
            <a:r>
              <a:rPr lang="en-US" sz="900" dirty="0"/>
              <a:t> </a:t>
            </a:r>
            <a:r>
              <a:rPr lang="en-US" sz="900" dirty="0" err="1"/>
              <a:t>schimbarea</a:t>
            </a:r>
            <a:r>
              <a:rPr lang="en-US" sz="900" dirty="0"/>
              <a:t> </a:t>
            </a:r>
            <a:r>
              <a:rPr lang="en-US" sz="900" dirty="0" err="1"/>
              <a:t>persoanei</a:t>
            </a:r>
            <a:r>
              <a:rPr lang="en-US" sz="900" dirty="0"/>
              <a:t> care </a:t>
            </a:r>
            <a:r>
              <a:rPr lang="en-US" sz="900" dirty="0" err="1"/>
              <a:t>efectueaza</a:t>
            </a:r>
            <a:r>
              <a:rPr lang="en-US" sz="900" dirty="0"/>
              <a:t> </a:t>
            </a:r>
            <a:r>
              <a:rPr lang="en-US" sz="900" dirty="0" err="1"/>
              <a:t>compresiile</a:t>
            </a:r>
            <a:r>
              <a:rPr lang="en-US" sz="900" dirty="0"/>
              <a:t>.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Reluarea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circulatie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spontana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(ROSC)</a:t>
            </a:r>
          </a:p>
          <a:p>
            <a:r>
              <a:rPr lang="en-US" sz="900" b="1" dirty="0"/>
              <a:t>· </a:t>
            </a:r>
            <a:r>
              <a:rPr lang="en-US" sz="900" u="sng" dirty="0" err="1">
                <a:solidFill>
                  <a:srgbClr val="0070C0"/>
                </a:solidFill>
              </a:rPr>
              <a:t>Cresterea</a:t>
            </a:r>
            <a:r>
              <a:rPr lang="en-US" sz="900" u="sng" dirty="0">
                <a:solidFill>
                  <a:srgbClr val="0070C0"/>
                </a:solidFill>
              </a:rPr>
              <a:t> </a:t>
            </a:r>
            <a:r>
              <a:rPr lang="en-US" sz="900" u="sng" dirty="0" err="1">
                <a:solidFill>
                  <a:srgbClr val="0070C0"/>
                </a:solidFill>
              </a:rPr>
              <a:t>brusca</a:t>
            </a:r>
            <a:r>
              <a:rPr lang="en-US" sz="900" u="sng" dirty="0">
                <a:solidFill>
                  <a:srgbClr val="0070C0"/>
                </a:solidFill>
              </a:rPr>
              <a:t> a</a:t>
            </a:r>
            <a:r>
              <a:rPr lang="en-US" sz="900" u="sng" dirty="0">
                <a:solidFill>
                  <a:srgbClr val="0563C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PETCO</a:t>
            </a:r>
            <a:r>
              <a:rPr lang="en-US" sz="900" u="sng" baseline="-25000" dirty="0">
                <a:solidFill>
                  <a:srgbClr val="0563C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en-US" sz="900" u="sng" baseline="-25000" dirty="0">
                <a:solidFill>
                  <a:srgbClr val="0070C0"/>
                </a:solidFill>
              </a:rPr>
              <a:t>  </a:t>
            </a:r>
            <a:r>
              <a:rPr lang="en-US" sz="900" dirty="0"/>
              <a:t>in </a:t>
            </a:r>
            <a:r>
              <a:rPr lang="en-US" sz="900" dirty="0" err="1"/>
              <a:t>timpul</a:t>
            </a:r>
            <a:r>
              <a:rPr lang="en-US" sz="900" dirty="0"/>
              <a:t> </a:t>
            </a:r>
            <a:r>
              <a:rPr lang="en-US" sz="900" dirty="0" err="1"/>
              <a:t>manevrelor</a:t>
            </a:r>
            <a:r>
              <a:rPr lang="en-US" sz="900" dirty="0"/>
              <a:t> de </a:t>
            </a:r>
            <a:r>
              <a:rPr lang="en-US" sz="900" dirty="0" err="1"/>
              <a:t>resucitare</a:t>
            </a:r>
            <a:r>
              <a:rPr lang="en-US" sz="900" dirty="0"/>
              <a:t> </a:t>
            </a:r>
            <a:r>
              <a:rPr lang="en-US" sz="900" dirty="0" err="1"/>
              <a:t>este</a:t>
            </a:r>
            <a:r>
              <a:rPr lang="en-US" sz="900" dirty="0"/>
              <a:t> marker </a:t>
            </a:r>
            <a:r>
              <a:rPr lang="en-US" sz="900" dirty="0" err="1"/>
              <a:t>pentru</a:t>
            </a:r>
            <a:r>
              <a:rPr lang="en-US" sz="900" dirty="0"/>
              <a:t> ROSC.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Prognostic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negativ</a:t>
            </a:r>
            <a:endParaRPr lang="en-US" sz="900" b="1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en-US" sz="900" b="1" dirty="0"/>
              <a:t>· </a:t>
            </a:r>
            <a:r>
              <a:rPr lang="en-US" sz="900" dirty="0"/>
              <a:t>Daca PETCO</a:t>
            </a:r>
            <a:r>
              <a:rPr lang="en-US" sz="900" baseline="-25000" dirty="0"/>
              <a:t>2</a:t>
            </a:r>
            <a:r>
              <a:rPr lang="en-US" sz="900" dirty="0"/>
              <a:t> &lt; 10 pt. &gt; 20 min se </a:t>
            </a:r>
            <a:r>
              <a:rPr lang="en-US" sz="900" dirty="0" err="1"/>
              <a:t>poate</a:t>
            </a:r>
            <a:r>
              <a:rPr lang="en-US" sz="900" dirty="0"/>
              <a:t> </a:t>
            </a:r>
            <a:r>
              <a:rPr lang="en-US" sz="900" dirty="0" err="1"/>
              <a:t>considera</a:t>
            </a:r>
            <a:r>
              <a:rPr lang="en-US" sz="900" dirty="0"/>
              <a:t> </a:t>
            </a:r>
            <a:r>
              <a:rPr lang="en-US" sz="900" u="sng" dirty="0" err="1">
                <a:solidFill>
                  <a:srgbClr val="0070C0"/>
                </a:solidFill>
              </a:rPr>
              <a:t>inutila</a:t>
            </a:r>
            <a:r>
              <a:rPr lang="en-US" sz="900" u="sng" dirty="0">
                <a:solidFill>
                  <a:srgbClr val="0070C0"/>
                </a:solidFill>
              </a:rPr>
              <a:t> </a:t>
            </a:r>
            <a:r>
              <a:rPr lang="en-US" sz="900" u="sng" dirty="0" err="1">
                <a:solidFill>
                  <a:srgbClr val="0070C0"/>
                </a:solidFill>
              </a:rPr>
              <a:t>continuarea</a:t>
            </a:r>
            <a:r>
              <a:rPr lang="en-US" sz="900" u="sng" dirty="0">
                <a:solidFill>
                  <a:srgbClr val="0070C0"/>
                </a:solidFill>
              </a:rPr>
              <a:t> </a:t>
            </a:r>
            <a:r>
              <a:rPr lang="en-US" sz="900" dirty="0" err="1"/>
              <a:t>manevrelor</a:t>
            </a:r>
            <a:r>
              <a:rPr lang="en-US" sz="900" dirty="0"/>
              <a:t>, </a:t>
            </a:r>
            <a:r>
              <a:rPr lang="en-US" sz="900" dirty="0" err="1"/>
              <a:t>chiar</a:t>
            </a:r>
            <a:r>
              <a:rPr lang="en-US" sz="900" dirty="0"/>
              <a:t> </a:t>
            </a:r>
            <a:r>
              <a:rPr lang="en-US" sz="900" dirty="0" err="1"/>
              <a:t>si</a:t>
            </a:r>
            <a:r>
              <a:rPr lang="en-US" sz="900" dirty="0"/>
              <a:t> 5 min cu ETCO</a:t>
            </a:r>
            <a:r>
              <a:rPr lang="en-US" sz="900" baseline="-25000" dirty="0"/>
              <a:t>2</a:t>
            </a:r>
            <a:r>
              <a:rPr lang="en-US" sz="900" dirty="0"/>
              <a:t> &lt; 10 </a:t>
            </a:r>
            <a:r>
              <a:rPr lang="en-US" sz="900" dirty="0" err="1"/>
              <a:t>aduc</a:t>
            </a:r>
            <a:r>
              <a:rPr lang="en-US" sz="900" dirty="0"/>
              <a:t> un </a:t>
            </a:r>
            <a:r>
              <a:rPr lang="en-US" sz="900" u="sng" dirty="0">
                <a:solidFill>
                  <a:srgbClr val="0070C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</a:t>
            </a:r>
            <a:r>
              <a:rPr lang="en-US" sz="900" u="sng" dirty="0">
                <a:solidFill>
                  <a:srgbClr val="0070C0"/>
                </a:solidFill>
              </a:rPr>
              <a:t>rognostic slab</a:t>
            </a:r>
            <a:r>
              <a:rPr lang="en-US" sz="900" dirty="0"/>
              <a:t>.</a:t>
            </a:r>
            <a:endParaRPr lang="en-US" sz="9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6E08C695-FAB4-9342-ABA7-D47519027227}"/>
              </a:ext>
            </a:extLst>
          </p:cNvPr>
          <p:cNvSpPr/>
          <p:nvPr/>
        </p:nvSpPr>
        <p:spPr>
          <a:xfrm>
            <a:off x="2056" y="2602976"/>
            <a:ext cx="229308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Observarea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CO</a:t>
            </a:r>
            <a:r>
              <a:rPr lang="en-US" sz="900" baseline="-25000" dirty="0">
                <a:solidFill>
                  <a:prstClr val="black"/>
                </a:solidFill>
                <a:latin typeface="Calibri Light" panose="020F0302020204030204"/>
              </a:rPr>
              <a:t>2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expirat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confirma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plasarea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corecta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a S-IOT.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Capnograful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colorimetric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e util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doar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la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pacientii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cu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perfuzie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vasc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.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adecvata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;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unda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capnografica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este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u="sng" dirty="0">
                <a:solidFill>
                  <a:srgbClr val="0563C1"/>
                </a:solidFill>
                <a:latin typeface="Calibri Light" panose="020F0302020204030204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mult mai potrivita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, in special in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situatiile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cu DC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scazut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.</a:t>
            </a:r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3B92E500-67BC-4C48-BB11-4644094E1635}"/>
              </a:ext>
            </a:extLst>
          </p:cNvPr>
          <p:cNvSpPr/>
          <p:nvPr/>
        </p:nvSpPr>
        <p:spPr>
          <a:xfrm>
            <a:off x="4311368" y="1627091"/>
            <a:ext cx="14366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u="sng" dirty="0">
                <a:solidFill>
                  <a:srgbClr val="0070C0"/>
                </a:solidFill>
                <a:latin typeface="Corbel" panose="020B0503020204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PATTER</a:t>
            </a:r>
            <a:r>
              <a:rPr lang="en-US" sz="900" b="1" u="sng" dirty="0">
                <a:solidFill>
                  <a:srgbClr val="0070C0"/>
                </a:solidFill>
                <a:latin typeface="Corbel" panose="020B0503020204020204" pitchFamily="34" charset="0"/>
              </a:rPr>
              <a:t>N-</a:t>
            </a:r>
            <a:r>
              <a:rPr lang="en-US" sz="900" b="1" u="sng" dirty="0" err="1">
                <a:solidFill>
                  <a:srgbClr val="0070C0"/>
                </a:solidFill>
                <a:latin typeface="Corbel" panose="020B0503020204020204" pitchFamily="34" charset="0"/>
              </a:rPr>
              <a:t>uri</a:t>
            </a:r>
            <a:r>
              <a:rPr lang="en-US" sz="900" b="1" dirty="0">
                <a:latin typeface="Corbel" panose="020B0503020204020204" pitchFamily="34" charset="0"/>
              </a:rPr>
              <a:t> SPECIFICE:</a:t>
            </a:r>
          </a:p>
        </p:txBody>
      </p:sp>
      <p:sp>
        <p:nvSpPr>
          <p:cNvPr id="419" name="Freeform 418">
            <a:extLst>
              <a:ext uri="{FF2B5EF4-FFF2-40B4-BE49-F238E27FC236}">
                <a16:creationId xmlns:a16="http://schemas.microsoft.com/office/drawing/2014/main" id="{EA881F79-77EA-874B-99EB-2043620AFED7}"/>
              </a:ext>
            </a:extLst>
          </p:cNvPr>
          <p:cNvSpPr/>
          <p:nvPr/>
        </p:nvSpPr>
        <p:spPr>
          <a:xfrm rot="20563849" flipV="1">
            <a:off x="5389396" y="2774789"/>
            <a:ext cx="333084" cy="164156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0" name="Rectangle 419">
            <a:extLst>
              <a:ext uri="{FF2B5EF4-FFF2-40B4-BE49-F238E27FC236}">
                <a16:creationId xmlns:a16="http://schemas.microsoft.com/office/drawing/2014/main" id="{F911899D-5D72-8F4C-8E62-566C5B4A3DDF}"/>
              </a:ext>
            </a:extLst>
          </p:cNvPr>
          <p:cNvSpPr/>
          <p:nvPr/>
        </p:nvSpPr>
        <p:spPr>
          <a:xfrm>
            <a:off x="5198888" y="2877076"/>
            <a:ext cx="81095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“</a:t>
            </a:r>
            <a:r>
              <a:rPr lang="en-US" sz="900" i="1" dirty="0">
                <a:solidFill>
                  <a:prstClr val="black"/>
                </a:solidFill>
              </a:rPr>
              <a:t>shark</a:t>
            </a:r>
            <a:r>
              <a:rPr lang="en-US" sz="900" dirty="0">
                <a:solidFill>
                  <a:prstClr val="black"/>
                </a:solidFill>
              </a:rPr>
              <a:t> fin”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53DBBFF8-00CB-BB4E-A6BC-9D2E86C735A2}"/>
              </a:ext>
            </a:extLst>
          </p:cNvPr>
          <p:cNvSpPr/>
          <p:nvPr/>
        </p:nvSpPr>
        <p:spPr>
          <a:xfrm>
            <a:off x="-11833" y="3661924"/>
            <a:ext cx="228405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Capnografia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poate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fi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utila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pt. a </a:t>
            </a:r>
            <a:r>
              <a:rPr lang="en-US" sz="900" dirty="0">
                <a:solidFill>
                  <a:srgbClr val="0563C1"/>
                </a:solidFill>
                <a:latin typeface="Calibri Light" panose="020F0302020204030204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monitoriza 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pacientul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neintubat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in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timpul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sedarii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(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folosind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o canula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nazala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cu sensor ETCO</a:t>
            </a:r>
            <a:r>
              <a:rPr lang="en-US" sz="900" baseline="-25000" dirty="0">
                <a:solidFill>
                  <a:prstClr val="black"/>
                </a:solidFill>
                <a:latin typeface="Calibri Light" panose="020F0302020204030204"/>
              </a:rPr>
              <a:t>2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).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Unda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capnografului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este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mai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sensibila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decat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utilizarea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doar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a SpO</a:t>
            </a:r>
            <a:r>
              <a:rPr lang="en-US" sz="900" baseline="-25000" dirty="0">
                <a:solidFill>
                  <a:prstClr val="black"/>
                </a:solidFill>
                <a:latin typeface="Calibri Light" panose="020F0302020204030204"/>
              </a:rPr>
              <a:t>2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si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poate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Calibri Light" panose="020F0302020204030204"/>
              </a:rPr>
              <a:t>detecta</a:t>
            </a:r>
            <a:r>
              <a:rPr lang="en-US" sz="9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u="sng" dirty="0" err="1">
                <a:solidFill>
                  <a:srgbClr val="0070C0"/>
                </a:solidFill>
                <a:latin typeface="Calibri Light" panose="020F0302020204030204"/>
              </a:rPr>
              <a:t>hipoventilatia</a:t>
            </a:r>
            <a:r>
              <a:rPr lang="en-US" sz="900" u="sng" dirty="0">
                <a:solidFill>
                  <a:srgbClr val="0070C0"/>
                </a:solidFill>
                <a:latin typeface="Calibri Light" panose="020F0302020204030204"/>
              </a:rPr>
              <a:t> </a:t>
            </a:r>
            <a:r>
              <a:rPr lang="en-US" sz="900" u="sng" dirty="0" err="1">
                <a:solidFill>
                  <a:srgbClr val="0070C0"/>
                </a:solidFill>
                <a:latin typeface="Calibri Light" panose="020F0302020204030204"/>
              </a:rPr>
              <a:t>pana</a:t>
            </a:r>
            <a:r>
              <a:rPr lang="en-US" sz="900" u="sng" dirty="0">
                <a:solidFill>
                  <a:srgbClr val="0070C0"/>
                </a:solidFill>
                <a:latin typeface="Calibri Light" panose="020F0302020204030204"/>
              </a:rPr>
              <a:t> la</a:t>
            </a:r>
            <a:r>
              <a:rPr lang="en-US" sz="900" u="sng" dirty="0">
                <a:solidFill>
                  <a:srgbClr val="0070C0"/>
                </a:solidFill>
                <a:latin typeface="Calibri Light" panose="020F0302020204030204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60 sec. inainte ca pacientul sa </a:t>
            </a:r>
            <a:r>
              <a:rPr lang="en-US" sz="900" u="sng" dirty="0" err="1">
                <a:solidFill>
                  <a:srgbClr val="0070C0"/>
                </a:solidFill>
                <a:latin typeface="Calibri Light" panose="020F0302020204030204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</a:t>
            </a:r>
            <a:r>
              <a:rPr lang="en-US" sz="900" u="sng" dirty="0" err="1">
                <a:solidFill>
                  <a:srgbClr val="0070C0"/>
                </a:solidFill>
                <a:latin typeface="Calibri Light" panose="020F0302020204030204"/>
              </a:rPr>
              <a:t>satureze</a:t>
            </a:r>
            <a:r>
              <a:rPr lang="en-US" sz="900" u="sng" dirty="0">
                <a:solidFill>
                  <a:srgbClr val="0070C0"/>
                </a:solidFill>
                <a:latin typeface="Calibri Light" panose="020F0302020204030204"/>
              </a:rPr>
              <a:t>.</a:t>
            </a:r>
          </a:p>
        </p:txBody>
      </p:sp>
      <p:sp>
        <p:nvSpPr>
          <p:cNvPr id="422" name="Rectangle 421">
            <a:extLst>
              <a:ext uri="{FF2B5EF4-FFF2-40B4-BE49-F238E27FC236}">
                <a16:creationId xmlns:a16="http://schemas.microsoft.com/office/drawing/2014/main" id="{193D0355-FB6A-1941-9A9E-5456E93FF37D}"/>
              </a:ext>
            </a:extLst>
          </p:cNvPr>
          <p:cNvSpPr/>
          <p:nvPr/>
        </p:nvSpPr>
        <p:spPr>
          <a:xfrm>
            <a:off x="6455873" y="6650252"/>
            <a:ext cx="12154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err="1">
                <a:solidFill>
                  <a:prstClr val="black"/>
                </a:solidFill>
              </a:rPr>
              <a:t>curba</a:t>
            </a:r>
            <a:r>
              <a:rPr lang="en-US" sz="900" dirty="0">
                <a:solidFill>
                  <a:prstClr val="black"/>
                </a:solidFill>
              </a:rPr>
              <a:t> ETCO2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423" name="Freeform 422">
            <a:extLst>
              <a:ext uri="{FF2B5EF4-FFF2-40B4-BE49-F238E27FC236}">
                <a16:creationId xmlns:a16="http://schemas.microsoft.com/office/drawing/2014/main" id="{9C7DB2D0-AACE-7A4E-A4D8-3FA5C1DF252A}"/>
              </a:ext>
            </a:extLst>
          </p:cNvPr>
          <p:cNvSpPr/>
          <p:nvPr/>
        </p:nvSpPr>
        <p:spPr>
          <a:xfrm rot="20563849" flipH="1" flipV="1">
            <a:off x="6587808" y="6135926"/>
            <a:ext cx="339387" cy="544677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61F2AC64-858B-7E4C-9A27-CAB13D664F81}"/>
              </a:ext>
            </a:extLst>
          </p:cNvPr>
          <p:cNvSpPr/>
          <p:nvPr/>
        </p:nvSpPr>
        <p:spPr>
          <a:xfrm>
            <a:off x="7690341" y="6650252"/>
            <a:ext cx="133907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prstClr val="black"/>
                </a:solidFill>
              </a:rPr>
              <a:t>Valoare</a:t>
            </a:r>
            <a:r>
              <a:rPr lang="en-US" sz="900" dirty="0">
                <a:solidFill>
                  <a:prstClr val="black"/>
                </a:solidFill>
              </a:rPr>
              <a:t> maxima ETCO2 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425" name="Freeform 424">
            <a:extLst>
              <a:ext uri="{FF2B5EF4-FFF2-40B4-BE49-F238E27FC236}">
                <a16:creationId xmlns:a16="http://schemas.microsoft.com/office/drawing/2014/main" id="{5AFF939F-9568-5540-960F-8762144A3E36}"/>
              </a:ext>
            </a:extLst>
          </p:cNvPr>
          <p:cNvSpPr/>
          <p:nvPr/>
        </p:nvSpPr>
        <p:spPr>
          <a:xfrm rot="1440960" flipV="1">
            <a:off x="8397267" y="6249029"/>
            <a:ext cx="45719" cy="425360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A861DC79-2482-E94D-94FF-2432C9981A15}"/>
              </a:ext>
            </a:extLst>
          </p:cNvPr>
          <p:cNvSpPr/>
          <p:nvPr/>
        </p:nvSpPr>
        <p:spPr>
          <a:xfrm>
            <a:off x="5169944" y="3544872"/>
            <a:ext cx="1773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i="1" dirty="0" err="1">
                <a:solidFill>
                  <a:prstClr val="black"/>
                </a:solidFill>
              </a:rPr>
              <a:t>Fiecare</a:t>
            </a:r>
            <a:r>
              <a:rPr lang="en-US" sz="800" i="1" dirty="0">
                <a:solidFill>
                  <a:prstClr val="black"/>
                </a:solidFill>
              </a:rPr>
              <a:t> </a:t>
            </a:r>
            <a:r>
              <a:rPr lang="en-US" sz="800" i="1" dirty="0" err="1">
                <a:solidFill>
                  <a:prstClr val="black"/>
                </a:solidFill>
              </a:rPr>
              <a:t>bataie</a:t>
            </a:r>
            <a:r>
              <a:rPr lang="en-US" sz="800" i="1" dirty="0">
                <a:solidFill>
                  <a:prstClr val="black"/>
                </a:solidFill>
              </a:rPr>
              <a:t> </a:t>
            </a:r>
            <a:r>
              <a:rPr lang="en-US" sz="800" i="1" dirty="0" err="1">
                <a:solidFill>
                  <a:prstClr val="black"/>
                </a:solidFill>
              </a:rPr>
              <a:t>cardiaca</a:t>
            </a:r>
            <a:r>
              <a:rPr lang="en-US" sz="800" i="1" dirty="0">
                <a:solidFill>
                  <a:prstClr val="black"/>
                </a:solidFill>
              </a:rPr>
              <a:t> </a:t>
            </a:r>
            <a:r>
              <a:rPr lang="en-US" sz="800" i="1" dirty="0" err="1">
                <a:solidFill>
                  <a:prstClr val="black"/>
                </a:solidFill>
              </a:rPr>
              <a:t>ejecteaza</a:t>
            </a:r>
            <a:r>
              <a:rPr lang="en-US" sz="800" i="1" dirty="0">
                <a:solidFill>
                  <a:prstClr val="black"/>
                </a:solidFill>
              </a:rPr>
              <a:t> o </a:t>
            </a:r>
            <a:r>
              <a:rPr lang="en-US" sz="800" i="1" dirty="0" err="1">
                <a:solidFill>
                  <a:prstClr val="black"/>
                </a:solidFill>
              </a:rPr>
              <a:t>cantitate</a:t>
            </a:r>
            <a:r>
              <a:rPr lang="en-US" sz="800" i="1" dirty="0">
                <a:solidFill>
                  <a:prstClr val="black"/>
                </a:solidFill>
              </a:rPr>
              <a:t> mica </a:t>
            </a:r>
            <a:r>
              <a:rPr lang="en-US" sz="800" i="1" dirty="0" err="1">
                <a:solidFill>
                  <a:prstClr val="black"/>
                </a:solidFill>
              </a:rPr>
              <a:t>ce</a:t>
            </a:r>
            <a:r>
              <a:rPr lang="en-US" sz="800" i="1" dirty="0">
                <a:solidFill>
                  <a:prstClr val="black"/>
                </a:solidFill>
              </a:rPr>
              <a:t> CO</a:t>
            </a:r>
            <a:r>
              <a:rPr lang="en-US" sz="800" i="1" baseline="-25000" dirty="0">
                <a:solidFill>
                  <a:prstClr val="black"/>
                </a:solidFill>
              </a:rPr>
              <a:t>2</a:t>
            </a:r>
            <a:endParaRPr lang="en-US" sz="800" i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224" name="Freeform 223">
            <a:extLst>
              <a:ext uri="{FF2B5EF4-FFF2-40B4-BE49-F238E27FC236}">
                <a16:creationId xmlns:a16="http://schemas.microsoft.com/office/drawing/2014/main" id="{2A0539B9-ECB5-EE43-AB5F-B760FEA9B0EE}"/>
              </a:ext>
            </a:extLst>
          </p:cNvPr>
          <p:cNvSpPr/>
          <p:nvPr/>
        </p:nvSpPr>
        <p:spPr>
          <a:xfrm rot="18018747" flipV="1">
            <a:off x="5296961" y="3419227"/>
            <a:ext cx="134690" cy="348783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Rounded Rectangle 224">
            <a:extLst>
              <a:ext uri="{FF2B5EF4-FFF2-40B4-BE49-F238E27FC236}">
                <a16:creationId xmlns:a16="http://schemas.microsoft.com/office/drawing/2014/main" id="{5ED1BD63-9FCF-3C4C-8104-B7C8D626777B}"/>
              </a:ext>
            </a:extLst>
          </p:cNvPr>
          <p:cNvSpPr/>
          <p:nvPr/>
        </p:nvSpPr>
        <p:spPr>
          <a:xfrm>
            <a:off x="488441" y="5906223"/>
            <a:ext cx="802313" cy="42202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rgbClr val="7030A0">
                  <a:lumMod val="82000"/>
                  <a:lumOff val="18000"/>
                </a:srgbClr>
              </a:gs>
              <a:gs pos="49000">
                <a:schemeClr val="accent4">
                  <a:lumMod val="40000"/>
                  <a:lumOff val="60000"/>
                </a:schemeClr>
              </a:gs>
              <a:gs pos="55000">
                <a:srgbClr val="D6C4D9">
                  <a:alpha val="32941"/>
                </a:srgbClr>
              </a:gs>
            </a:gsLst>
            <a:lin ang="10800000" scaled="0"/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C18F4D-EA5F-BE4F-9309-25DF094964F8}"/>
              </a:ext>
            </a:extLst>
          </p:cNvPr>
          <p:cNvSpPr/>
          <p:nvPr/>
        </p:nvSpPr>
        <p:spPr>
          <a:xfrm>
            <a:off x="2861360" y="5890094"/>
            <a:ext cx="112222" cy="396445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129F684-5E90-DF44-B44B-6551F54AC4D3}"/>
              </a:ext>
            </a:extLst>
          </p:cNvPr>
          <p:cNvCxnSpPr/>
          <p:nvPr/>
        </p:nvCxnSpPr>
        <p:spPr>
          <a:xfrm>
            <a:off x="157769" y="1229026"/>
            <a:ext cx="365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EAB04289-83B1-E940-BB68-DFA5A42A8BA3}"/>
              </a:ext>
            </a:extLst>
          </p:cNvPr>
          <p:cNvCxnSpPr/>
          <p:nvPr/>
        </p:nvCxnSpPr>
        <p:spPr>
          <a:xfrm>
            <a:off x="3054183" y="1933220"/>
            <a:ext cx="365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Freeform 226">
            <a:extLst>
              <a:ext uri="{FF2B5EF4-FFF2-40B4-BE49-F238E27FC236}">
                <a16:creationId xmlns:a16="http://schemas.microsoft.com/office/drawing/2014/main" id="{5751B82C-C532-A141-86AB-F73CB97EF49F}"/>
              </a:ext>
            </a:extLst>
          </p:cNvPr>
          <p:cNvSpPr/>
          <p:nvPr/>
        </p:nvSpPr>
        <p:spPr>
          <a:xfrm rot="20563849" flipV="1">
            <a:off x="7607858" y="3442158"/>
            <a:ext cx="218510" cy="168762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2CD99A90-F85E-5548-A7AC-C2656D3AC3A7}"/>
              </a:ext>
            </a:extLst>
          </p:cNvPr>
          <p:cNvSpPr/>
          <p:nvPr/>
        </p:nvSpPr>
        <p:spPr>
          <a:xfrm>
            <a:off x="7383522" y="3531506"/>
            <a:ext cx="9874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err="1">
                <a:solidFill>
                  <a:prstClr val="black"/>
                </a:solidFill>
              </a:rPr>
              <a:t>Ascensiune</a:t>
            </a:r>
            <a:r>
              <a:rPr lang="en-US" sz="800" dirty="0">
                <a:solidFill>
                  <a:prstClr val="black"/>
                </a:solidFill>
              </a:rPr>
              <a:t> end-</a:t>
            </a:r>
            <a:r>
              <a:rPr lang="en-US" sz="800" dirty="0" err="1">
                <a:solidFill>
                  <a:prstClr val="black"/>
                </a:solidFill>
              </a:rPr>
              <a:t>expiratorie</a:t>
            </a:r>
            <a:endParaRPr lang="en-US" sz="8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EC1D3755-7876-3443-9577-BD797BDC873E}"/>
              </a:ext>
            </a:extLst>
          </p:cNvPr>
          <p:cNvSpPr/>
          <p:nvPr/>
        </p:nvSpPr>
        <p:spPr>
          <a:xfrm>
            <a:off x="4483914" y="1761929"/>
            <a:ext cx="13204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faza</a:t>
            </a:r>
            <a:r>
              <a:rPr lang="en-US" sz="1200" b="1" cap="small" dirty="0">
                <a:latin typeface="+mj-lt"/>
                <a:cs typeface="Futura Medium" panose="020B0602020204020303" pitchFamily="34" charset="-79"/>
              </a:rPr>
              <a:t> iii </a:t>
            </a:r>
            <a:r>
              <a:rPr lang="en-US" sz="1200" b="1" cap="small" dirty="0" err="1">
                <a:latin typeface="+mj-lt"/>
                <a:cs typeface="Futura Medium" panose="020B0602020204020303" pitchFamily="34" charset="-79"/>
              </a:rPr>
              <a:t>descendenta</a:t>
            </a:r>
            <a:endParaRPr lang="en-US" sz="1200" b="1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48641FB9-C077-9A41-9B8E-A7677DC4D795}"/>
              </a:ext>
            </a:extLst>
          </p:cNvPr>
          <p:cNvSpPr/>
          <p:nvPr/>
        </p:nvSpPr>
        <p:spPr>
          <a:xfrm>
            <a:off x="5238544" y="1928342"/>
            <a:ext cx="17683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/>
              <a:t>·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Emfizem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sever</a:t>
            </a:r>
          </a:p>
          <a:p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(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distructie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alveolara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care duce la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eliminarea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900" b="1" dirty="0" err="1">
                <a:solidFill>
                  <a:prstClr val="black"/>
                </a:solidFill>
                <a:latin typeface="Calibri Light" panose="020F0302020204030204"/>
              </a:rPr>
              <a:t>rapida</a:t>
            </a:r>
            <a:r>
              <a:rPr lang="en-US" sz="900" b="1" dirty="0">
                <a:solidFill>
                  <a:prstClr val="black"/>
                </a:solidFill>
                <a:latin typeface="Calibri Light" panose="020F0302020204030204"/>
              </a:rPr>
              <a:t> a CO2)</a:t>
            </a:r>
            <a:endParaRPr lang="en-US" dirty="0"/>
          </a:p>
        </p:txBody>
      </p:sp>
      <p:sp>
        <p:nvSpPr>
          <p:cNvPr id="233" name="Freeform 232">
            <a:extLst>
              <a:ext uri="{FF2B5EF4-FFF2-40B4-BE49-F238E27FC236}">
                <a16:creationId xmlns:a16="http://schemas.microsoft.com/office/drawing/2014/main" id="{41F62C81-5C6B-854C-A923-749959C8022B}"/>
              </a:ext>
            </a:extLst>
          </p:cNvPr>
          <p:cNvSpPr/>
          <p:nvPr/>
        </p:nvSpPr>
        <p:spPr>
          <a:xfrm>
            <a:off x="4452883" y="2026708"/>
            <a:ext cx="1005489" cy="386074"/>
          </a:xfrm>
          <a:custGeom>
            <a:avLst/>
            <a:gdLst>
              <a:gd name="connsiteX0" fmla="*/ 0 w 1005489"/>
              <a:gd name="connsiteY0" fmla="*/ 369213 h 386074"/>
              <a:gd name="connsiteX1" fmla="*/ 101600 w 1005489"/>
              <a:gd name="connsiteY1" fmla="*/ 383226 h 386074"/>
              <a:gd name="connsiteX2" fmla="*/ 136634 w 1005489"/>
              <a:gd name="connsiteY2" fmla="*/ 365709 h 386074"/>
              <a:gd name="connsiteX3" fmla="*/ 154151 w 1005489"/>
              <a:gd name="connsiteY3" fmla="*/ 306151 h 386074"/>
              <a:gd name="connsiteX4" fmla="*/ 196193 w 1005489"/>
              <a:gd name="connsiteY4" fmla="*/ 32882 h 386074"/>
              <a:gd name="connsiteX5" fmla="*/ 332827 w 1005489"/>
              <a:gd name="connsiteY5" fmla="*/ 8358 h 386074"/>
              <a:gd name="connsiteX6" fmla="*/ 606096 w 1005489"/>
              <a:gd name="connsiteY6" fmla="*/ 64413 h 386074"/>
              <a:gd name="connsiteX7" fmla="*/ 651641 w 1005489"/>
              <a:gd name="connsiteY7" fmla="*/ 197544 h 386074"/>
              <a:gd name="connsiteX8" fmla="*/ 669158 w 1005489"/>
              <a:gd name="connsiteY8" fmla="*/ 327171 h 386074"/>
              <a:gd name="connsiteX9" fmla="*/ 714703 w 1005489"/>
              <a:gd name="connsiteY9" fmla="*/ 379723 h 386074"/>
              <a:gd name="connsiteX10" fmla="*/ 1005489 w 1005489"/>
              <a:gd name="connsiteY10" fmla="*/ 383226 h 386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489" h="386074">
                <a:moveTo>
                  <a:pt x="0" y="369213"/>
                </a:moveTo>
                <a:cubicBezTo>
                  <a:pt x="39414" y="376511"/>
                  <a:pt x="78828" y="383810"/>
                  <a:pt x="101600" y="383226"/>
                </a:cubicBezTo>
                <a:cubicBezTo>
                  <a:pt x="124372" y="382642"/>
                  <a:pt x="127876" y="378555"/>
                  <a:pt x="136634" y="365709"/>
                </a:cubicBezTo>
                <a:cubicBezTo>
                  <a:pt x="145392" y="352863"/>
                  <a:pt x="144225" y="361622"/>
                  <a:pt x="154151" y="306151"/>
                </a:cubicBezTo>
                <a:cubicBezTo>
                  <a:pt x="164077" y="250680"/>
                  <a:pt x="166414" y="82514"/>
                  <a:pt x="196193" y="32882"/>
                </a:cubicBezTo>
                <a:cubicBezTo>
                  <a:pt x="225972" y="-16750"/>
                  <a:pt x="264510" y="3103"/>
                  <a:pt x="332827" y="8358"/>
                </a:cubicBezTo>
                <a:cubicBezTo>
                  <a:pt x="401144" y="13613"/>
                  <a:pt x="552960" y="32882"/>
                  <a:pt x="606096" y="64413"/>
                </a:cubicBezTo>
                <a:cubicBezTo>
                  <a:pt x="659232" y="95944"/>
                  <a:pt x="641131" y="153751"/>
                  <a:pt x="651641" y="197544"/>
                </a:cubicBezTo>
                <a:cubicBezTo>
                  <a:pt x="662151" y="241337"/>
                  <a:pt x="658648" y="296808"/>
                  <a:pt x="669158" y="327171"/>
                </a:cubicBezTo>
                <a:cubicBezTo>
                  <a:pt x="679668" y="357534"/>
                  <a:pt x="658648" y="370381"/>
                  <a:pt x="714703" y="379723"/>
                </a:cubicBezTo>
                <a:cubicBezTo>
                  <a:pt x="770758" y="389065"/>
                  <a:pt x="888123" y="386145"/>
                  <a:pt x="1005489" y="383226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ECDDDC62-1BCB-E949-A778-51BD08A29126}"/>
              </a:ext>
            </a:extLst>
          </p:cNvPr>
          <p:cNvCxnSpPr>
            <a:cxnSpLocks/>
          </p:cNvCxnSpPr>
          <p:nvPr/>
        </p:nvCxnSpPr>
        <p:spPr>
          <a:xfrm>
            <a:off x="4538383" y="1991881"/>
            <a:ext cx="743577" cy="12303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Rectangle 234">
            <a:extLst>
              <a:ext uri="{FF2B5EF4-FFF2-40B4-BE49-F238E27FC236}">
                <a16:creationId xmlns:a16="http://schemas.microsoft.com/office/drawing/2014/main" id="{895D7A1A-4848-104E-BDF7-8F0ECE9689B8}"/>
              </a:ext>
            </a:extLst>
          </p:cNvPr>
          <p:cNvSpPr/>
          <p:nvPr/>
        </p:nvSpPr>
        <p:spPr>
          <a:xfrm>
            <a:off x="3568664" y="6106916"/>
            <a:ext cx="8109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prstClr val="black"/>
                </a:solidFill>
              </a:rPr>
              <a:t>Detector mainstream (in </a:t>
            </a:r>
            <a:r>
              <a:rPr lang="en-US" sz="900" dirty="0" err="1">
                <a:solidFill>
                  <a:prstClr val="black"/>
                </a:solidFill>
              </a:rPr>
              <a:t>linie</a:t>
            </a:r>
            <a:r>
              <a:rPr lang="en-US" sz="900" dirty="0">
                <a:solidFill>
                  <a:prstClr val="black"/>
                </a:solidFill>
              </a:rPr>
              <a:t>)</a:t>
            </a:r>
          </a:p>
          <a:p>
            <a:pPr algn="ctr"/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(</a:t>
            </a:r>
            <a:r>
              <a:rPr lang="en-US" sz="900" cap="small" dirty="0" err="1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latenta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 </a:t>
            </a:r>
            <a:r>
              <a:rPr lang="en-US" sz="900" cap="small" dirty="0" err="1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scurta</a:t>
            </a:r>
            <a:r>
              <a:rPr lang="en-US" sz="900" cap="small" dirty="0">
                <a:solidFill>
                  <a:prstClr val="black"/>
                </a:solidFill>
                <a:latin typeface="+mj-lt"/>
                <a:cs typeface="Futura Medium" panose="020B0602020204020303" pitchFamily="34" charset="-79"/>
              </a:rPr>
              <a:t>)</a:t>
            </a:r>
            <a:endParaRPr lang="en-US" sz="900" cap="small" dirty="0">
              <a:latin typeface="+mj-lt"/>
              <a:cs typeface="Futura Medium" panose="020B0602020204020303" pitchFamily="34" charset="-79"/>
            </a:endParaRPr>
          </a:p>
        </p:txBody>
      </p:sp>
      <p:sp>
        <p:nvSpPr>
          <p:cNvPr id="236" name="Freeform 235">
            <a:extLst>
              <a:ext uri="{FF2B5EF4-FFF2-40B4-BE49-F238E27FC236}">
                <a16:creationId xmlns:a16="http://schemas.microsoft.com/office/drawing/2014/main" id="{01E375EF-CBF8-5941-8D99-FCF621916C26}"/>
              </a:ext>
            </a:extLst>
          </p:cNvPr>
          <p:cNvSpPr/>
          <p:nvPr/>
        </p:nvSpPr>
        <p:spPr>
          <a:xfrm rot="20563849" flipV="1">
            <a:off x="3795793" y="5879424"/>
            <a:ext cx="190929" cy="286528"/>
          </a:xfrm>
          <a:custGeom>
            <a:avLst/>
            <a:gdLst>
              <a:gd name="connsiteX0" fmla="*/ 173620 w 230183"/>
              <a:gd name="connsiteY0" fmla="*/ 0 h 393539"/>
              <a:gd name="connsiteX1" fmla="*/ 219919 w 230183"/>
              <a:gd name="connsiteY1" fmla="*/ 254643 h 393539"/>
              <a:gd name="connsiteX2" fmla="*/ 0 w 230183"/>
              <a:gd name="connsiteY2" fmla="*/ 393539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183" h="393539">
                <a:moveTo>
                  <a:pt x="173620" y="0"/>
                </a:moveTo>
                <a:cubicBezTo>
                  <a:pt x="211238" y="94526"/>
                  <a:pt x="248856" y="189053"/>
                  <a:pt x="219919" y="254643"/>
                </a:cubicBezTo>
                <a:cubicBezTo>
                  <a:pt x="190982" y="320233"/>
                  <a:pt x="95491" y="356886"/>
                  <a:pt x="0" y="393539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headEnd w="lg" len="med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F5B0775F-B20B-DC4E-B1FD-34204B5ACD15}"/>
              </a:ext>
            </a:extLst>
          </p:cNvPr>
          <p:cNvSpPr/>
          <p:nvPr/>
        </p:nvSpPr>
        <p:spPr>
          <a:xfrm rot="16200000">
            <a:off x="-526276" y="6097229"/>
            <a:ext cx="12785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16"/>
              </a:rPr>
              <a:t>CC BY-SA 3.0 </a:t>
            </a:r>
            <a:endParaRPr lang="en-US" sz="800" dirty="0"/>
          </a:p>
          <a:p>
            <a:r>
              <a:rPr lang="en-US" sz="800" dirty="0">
                <a:latin typeface="+mj-lt"/>
              </a:rPr>
              <a:t>v1.1 (2020-11-18)</a:t>
            </a:r>
          </a:p>
        </p:txBody>
      </p:sp>
    </p:spTree>
    <p:extLst>
      <p:ext uri="{BB962C8B-B14F-4D97-AF65-F5344CB8AC3E}">
        <p14:creationId xmlns:p14="http://schemas.microsoft.com/office/powerpoint/2010/main" val="171091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0" animBg="1"/>
      <p:bldP spid="289" grpId="0"/>
      <p:bldP spid="290" grpId="0" animBg="1"/>
      <p:bldP spid="291" grpId="0" animBg="1"/>
      <p:bldP spid="293" grpId="0" animBg="1"/>
      <p:bldP spid="316" grpId="0" animBg="1"/>
      <p:bldP spid="321" grpId="0" animBg="1"/>
      <p:bldP spid="225" grpId="0" animBg="1"/>
      <p:bldP spid="225" grpId="1" animBg="1"/>
      <p:bldP spid="225" grpId="2" animBg="1"/>
      <p:bldP spid="225" grpId="3" animBg="1"/>
      <p:bldP spid="20" grpId="0" animBg="1"/>
      <p:bldP spid="20" grpId="1" animBg="1"/>
      <p:bldP spid="20" grpId="2" animBg="1"/>
      <p:bldP spid="20" grpId="3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13176</TotalTime>
  <Words>689</Words>
  <Application>Microsoft Macintosh PowerPoint</Application>
  <PresentationFormat>Letter Paper (8.5x11 in)</PresentationFormat>
  <Paragraphs>117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1979 Dot Matrix</vt:lpstr>
      <vt:lpstr>Arial</vt:lpstr>
      <vt:lpstr>Arial Narrow</vt:lpstr>
      <vt:lpstr>Calibri</vt:lpstr>
      <vt:lpstr>Calibri Light</vt:lpstr>
      <vt:lpstr>Corbel</vt:lpstr>
      <vt:lpstr>Dubai</vt:lpstr>
      <vt:lpstr>Futura Condensed Medium</vt:lpstr>
      <vt:lpstr>SF Digital Readout Medium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Mark</dc:creator>
  <cp:lastModifiedBy>Tudor Borjog</cp:lastModifiedBy>
  <cp:revision>57</cp:revision>
  <cp:lastPrinted>2020-11-18T04:23:58Z</cp:lastPrinted>
  <dcterms:created xsi:type="dcterms:W3CDTF">2020-11-17T04:55:46Z</dcterms:created>
  <dcterms:modified xsi:type="dcterms:W3CDTF">2021-11-07T16:51:20Z</dcterms:modified>
</cp:coreProperties>
</file>