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38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97BC-5E67-5442-9605-0DACAD147CFF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4264-C563-4549-9D26-2BAF5040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4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3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B2B5-98DC-564B-8B01-9C8DC671C92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F7791-AA25-2A42-8806-1734F3B72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2840753/?report=reader" TargetMode="External"/><Relationship Id="rId13" Type="http://schemas.openxmlformats.org/officeDocument/2006/relationships/hyperlink" Target="https://litfl.com/temporary-pacemaker-troubleshooting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4.tiff"/><Relationship Id="rId12" Type="http://schemas.openxmlformats.org/officeDocument/2006/relationships/hyperlink" Target="https://doi.org/10.1093/qjmed/hcy08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derangedphysiology.com/main/required-reading/cardiothoracic-intensive-care/Chapter%209.1.3/advantages-and-disadvantages-various-pacing-modes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ahajournals.org/doi/pdf/10.1161/01.CIR.36.4.598" TargetMode="External"/><Relationship Id="rId10" Type="http://schemas.openxmlformats.org/officeDocument/2006/relationships/hyperlink" Target="https://pubmed.ncbi.nlm.nih.gov/83634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associationofanaesthetists-publications.onlinelibrary.wiley.com/doi/full/10.1111/j.1365-2044.2007.04950.x" TargetMode="External"/><Relationship Id="rId14" Type="http://schemas.openxmlformats.org/officeDocument/2006/relationships/hyperlink" Target="https://www.ncbi.nlm.nih.gov/pmc/articles/PMC282722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ounded Rectangle 306">
            <a:extLst>
              <a:ext uri="{FF2B5EF4-FFF2-40B4-BE49-F238E27FC236}">
                <a16:creationId xmlns:a16="http://schemas.microsoft.com/office/drawing/2014/main" id="{642106A0-EEF1-9A47-B6BA-CE0767B3862B}"/>
              </a:ext>
            </a:extLst>
          </p:cNvPr>
          <p:cNvSpPr/>
          <p:nvPr/>
        </p:nvSpPr>
        <p:spPr>
          <a:xfrm>
            <a:off x="195669" y="3970546"/>
            <a:ext cx="2058176" cy="448135"/>
          </a:xfrm>
          <a:prstGeom prst="roundRect">
            <a:avLst>
              <a:gd name="adj" fmla="val 1215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6" name="Rounded Rectangle 305">
            <a:extLst>
              <a:ext uri="{FF2B5EF4-FFF2-40B4-BE49-F238E27FC236}">
                <a16:creationId xmlns:a16="http://schemas.microsoft.com/office/drawing/2014/main" id="{47967C6B-298A-A345-AEB1-28C0BBFEEF8A}"/>
              </a:ext>
            </a:extLst>
          </p:cNvPr>
          <p:cNvSpPr/>
          <p:nvPr/>
        </p:nvSpPr>
        <p:spPr>
          <a:xfrm>
            <a:off x="192055" y="5132165"/>
            <a:ext cx="2058176" cy="448135"/>
          </a:xfrm>
          <a:prstGeom prst="roundRect">
            <a:avLst>
              <a:gd name="adj" fmla="val 1215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ounded Rectangle 302">
            <a:extLst>
              <a:ext uri="{FF2B5EF4-FFF2-40B4-BE49-F238E27FC236}">
                <a16:creationId xmlns:a16="http://schemas.microsoft.com/office/drawing/2014/main" id="{D5B650E9-7CCA-124D-B49C-F211275C832A}"/>
              </a:ext>
            </a:extLst>
          </p:cNvPr>
          <p:cNvSpPr/>
          <p:nvPr/>
        </p:nvSpPr>
        <p:spPr>
          <a:xfrm>
            <a:off x="8243327" y="4598023"/>
            <a:ext cx="853282" cy="321581"/>
          </a:xfrm>
          <a:prstGeom prst="roundRect">
            <a:avLst>
              <a:gd name="adj" fmla="val 1215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95A0F420-BB93-D147-958D-7D30F4410801}"/>
              </a:ext>
            </a:extLst>
          </p:cNvPr>
          <p:cNvSpPr/>
          <p:nvPr/>
        </p:nvSpPr>
        <p:spPr>
          <a:xfrm>
            <a:off x="2881384" y="5618184"/>
            <a:ext cx="95744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CB844CA-415E-6E47-B128-D8452139115C}"/>
              </a:ext>
            </a:extLst>
          </p:cNvPr>
          <p:cNvSpPr/>
          <p:nvPr/>
        </p:nvSpPr>
        <p:spPr>
          <a:xfrm>
            <a:off x="3766661" y="5617914"/>
            <a:ext cx="95744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4C91A5F7-2380-A148-B865-8CDA8F525B30}"/>
              </a:ext>
            </a:extLst>
          </p:cNvPr>
          <p:cNvSpPr/>
          <p:nvPr/>
        </p:nvSpPr>
        <p:spPr>
          <a:xfrm>
            <a:off x="4572000" y="5617914"/>
            <a:ext cx="95744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2EB37238-D57C-2B4D-9200-BCD629528F7D}"/>
              </a:ext>
            </a:extLst>
          </p:cNvPr>
          <p:cNvSpPr/>
          <p:nvPr/>
        </p:nvSpPr>
        <p:spPr>
          <a:xfrm>
            <a:off x="3632766" y="5175217"/>
            <a:ext cx="95744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5CD0414-27B2-894A-9591-4A672CE26507}"/>
              </a:ext>
            </a:extLst>
          </p:cNvPr>
          <p:cNvSpPr/>
          <p:nvPr/>
        </p:nvSpPr>
        <p:spPr>
          <a:xfrm>
            <a:off x="3769926" y="5175217"/>
            <a:ext cx="95744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C9BC21D5-7F54-544F-8FBB-A792F22F70E3}"/>
              </a:ext>
            </a:extLst>
          </p:cNvPr>
          <p:cNvSpPr/>
          <p:nvPr/>
        </p:nvSpPr>
        <p:spPr>
          <a:xfrm>
            <a:off x="3922326" y="5175217"/>
            <a:ext cx="95744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ounded Rectangle 270">
            <a:extLst>
              <a:ext uri="{FF2B5EF4-FFF2-40B4-BE49-F238E27FC236}">
                <a16:creationId xmlns:a16="http://schemas.microsoft.com/office/drawing/2014/main" id="{9873F1FD-413E-0046-996F-BF09A497C149}"/>
              </a:ext>
            </a:extLst>
          </p:cNvPr>
          <p:cNvSpPr/>
          <p:nvPr/>
        </p:nvSpPr>
        <p:spPr>
          <a:xfrm>
            <a:off x="2575790" y="5110905"/>
            <a:ext cx="2492258" cy="1718469"/>
          </a:xfrm>
          <a:prstGeom prst="roundRect">
            <a:avLst>
              <a:gd name="adj" fmla="val 653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Freeform 470">
            <a:extLst>
              <a:ext uri="{FF2B5EF4-FFF2-40B4-BE49-F238E27FC236}">
                <a16:creationId xmlns:a16="http://schemas.microsoft.com/office/drawing/2014/main" id="{E2E18F8A-72F9-194D-9052-3C9C3886017A}"/>
              </a:ext>
            </a:extLst>
          </p:cNvPr>
          <p:cNvSpPr/>
          <p:nvPr/>
        </p:nvSpPr>
        <p:spPr>
          <a:xfrm>
            <a:off x="6263640" y="1233730"/>
            <a:ext cx="1022546" cy="3649669"/>
          </a:xfrm>
          <a:custGeom>
            <a:avLst/>
            <a:gdLst>
              <a:gd name="connsiteX0" fmla="*/ 0 w 1022546"/>
              <a:gd name="connsiteY0" fmla="*/ 3643070 h 3649669"/>
              <a:gd name="connsiteX1" fmla="*/ 243840 w 1022546"/>
              <a:gd name="connsiteY1" fmla="*/ 3643070 h 3649669"/>
              <a:gd name="connsiteX2" fmla="*/ 388620 w 1022546"/>
              <a:gd name="connsiteY2" fmla="*/ 3574490 h 3649669"/>
              <a:gd name="connsiteX3" fmla="*/ 464820 w 1022546"/>
              <a:gd name="connsiteY3" fmla="*/ 3414470 h 3649669"/>
              <a:gd name="connsiteX4" fmla="*/ 487680 w 1022546"/>
              <a:gd name="connsiteY4" fmla="*/ 3041090 h 3649669"/>
              <a:gd name="connsiteX5" fmla="*/ 472440 w 1022546"/>
              <a:gd name="connsiteY5" fmla="*/ 1707590 h 3649669"/>
              <a:gd name="connsiteX6" fmla="*/ 472440 w 1022546"/>
              <a:gd name="connsiteY6" fmla="*/ 838910 h 3649669"/>
              <a:gd name="connsiteX7" fmla="*/ 495300 w 1022546"/>
              <a:gd name="connsiteY7" fmla="*/ 282650 h 3649669"/>
              <a:gd name="connsiteX8" fmla="*/ 601980 w 1022546"/>
              <a:gd name="connsiteY8" fmla="*/ 76910 h 3649669"/>
              <a:gd name="connsiteX9" fmla="*/ 853440 w 1022546"/>
              <a:gd name="connsiteY9" fmla="*/ 710 h 3649669"/>
              <a:gd name="connsiteX10" fmla="*/ 998220 w 1022546"/>
              <a:gd name="connsiteY10" fmla="*/ 46430 h 3649669"/>
              <a:gd name="connsiteX11" fmla="*/ 1021080 w 1022546"/>
              <a:gd name="connsiteY11" fmla="*/ 168350 h 364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2546" h="3649669">
                <a:moveTo>
                  <a:pt x="0" y="3643070"/>
                </a:moveTo>
                <a:cubicBezTo>
                  <a:pt x="89535" y="3648785"/>
                  <a:pt x="179070" y="3654500"/>
                  <a:pt x="243840" y="3643070"/>
                </a:cubicBezTo>
                <a:cubicBezTo>
                  <a:pt x="308610" y="3631640"/>
                  <a:pt x="351790" y="3612590"/>
                  <a:pt x="388620" y="3574490"/>
                </a:cubicBezTo>
                <a:cubicBezTo>
                  <a:pt x="425450" y="3536390"/>
                  <a:pt x="448310" y="3503370"/>
                  <a:pt x="464820" y="3414470"/>
                </a:cubicBezTo>
                <a:cubicBezTo>
                  <a:pt x="481330" y="3325570"/>
                  <a:pt x="486410" y="3325570"/>
                  <a:pt x="487680" y="3041090"/>
                </a:cubicBezTo>
                <a:cubicBezTo>
                  <a:pt x="488950" y="2756610"/>
                  <a:pt x="474980" y="2074620"/>
                  <a:pt x="472440" y="1707590"/>
                </a:cubicBezTo>
                <a:cubicBezTo>
                  <a:pt x="469900" y="1340560"/>
                  <a:pt x="468630" y="1076400"/>
                  <a:pt x="472440" y="838910"/>
                </a:cubicBezTo>
                <a:cubicBezTo>
                  <a:pt x="476250" y="601420"/>
                  <a:pt x="473710" y="409650"/>
                  <a:pt x="495300" y="282650"/>
                </a:cubicBezTo>
                <a:cubicBezTo>
                  <a:pt x="516890" y="155650"/>
                  <a:pt x="542290" y="123900"/>
                  <a:pt x="601980" y="76910"/>
                </a:cubicBezTo>
                <a:cubicBezTo>
                  <a:pt x="661670" y="29920"/>
                  <a:pt x="787400" y="5790"/>
                  <a:pt x="853440" y="710"/>
                </a:cubicBezTo>
                <a:cubicBezTo>
                  <a:pt x="919480" y="-4370"/>
                  <a:pt x="970280" y="18490"/>
                  <a:pt x="998220" y="46430"/>
                </a:cubicBezTo>
                <a:cubicBezTo>
                  <a:pt x="1026160" y="74370"/>
                  <a:pt x="1023620" y="121360"/>
                  <a:pt x="1021080" y="16835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ounded Rectangle 267">
            <a:extLst>
              <a:ext uri="{FF2B5EF4-FFF2-40B4-BE49-F238E27FC236}">
                <a16:creationId xmlns:a16="http://schemas.microsoft.com/office/drawing/2014/main" id="{B08B72E9-73BE-C948-A050-8B1B6E95BD45}"/>
              </a:ext>
            </a:extLst>
          </p:cNvPr>
          <p:cNvSpPr/>
          <p:nvPr/>
        </p:nvSpPr>
        <p:spPr>
          <a:xfrm>
            <a:off x="8236948" y="3665331"/>
            <a:ext cx="884122" cy="854634"/>
          </a:xfrm>
          <a:prstGeom prst="roundRect">
            <a:avLst>
              <a:gd name="adj" fmla="val 1215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ounded Rectangle 266">
            <a:extLst>
              <a:ext uri="{FF2B5EF4-FFF2-40B4-BE49-F238E27FC236}">
                <a16:creationId xmlns:a16="http://schemas.microsoft.com/office/drawing/2014/main" id="{B4FCCE54-F05D-F64C-9928-474427FE4C04}"/>
              </a:ext>
            </a:extLst>
          </p:cNvPr>
          <p:cNvSpPr/>
          <p:nvPr/>
        </p:nvSpPr>
        <p:spPr>
          <a:xfrm>
            <a:off x="8241884" y="2263908"/>
            <a:ext cx="886875" cy="1255151"/>
          </a:xfrm>
          <a:prstGeom prst="roundRect">
            <a:avLst>
              <a:gd name="adj" fmla="val 1215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9411DF15-EDC3-9046-A703-EC36CF51F8F6}"/>
              </a:ext>
            </a:extLst>
          </p:cNvPr>
          <p:cNvSpPr/>
          <p:nvPr/>
        </p:nvSpPr>
        <p:spPr>
          <a:xfrm>
            <a:off x="8243327" y="1525250"/>
            <a:ext cx="884122" cy="614166"/>
          </a:xfrm>
          <a:prstGeom prst="roundRect">
            <a:avLst>
              <a:gd name="adj" fmla="val 1215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F3DE632A-3430-EC44-BD69-E2873C0FCCAA}"/>
              </a:ext>
            </a:extLst>
          </p:cNvPr>
          <p:cNvSpPr/>
          <p:nvPr/>
        </p:nvSpPr>
        <p:spPr>
          <a:xfrm rot="20988283" flipH="1">
            <a:off x="2906555" y="4209804"/>
            <a:ext cx="158177" cy="298518"/>
          </a:xfrm>
          <a:custGeom>
            <a:avLst/>
            <a:gdLst>
              <a:gd name="connsiteX0" fmla="*/ 121920 w 134289"/>
              <a:gd name="connsiteY0" fmla="*/ 0 h 254000"/>
              <a:gd name="connsiteX1" fmla="*/ 127000 w 134289"/>
              <a:gd name="connsiteY1" fmla="*/ 132080 h 254000"/>
              <a:gd name="connsiteX2" fmla="*/ 35560 w 134289"/>
              <a:gd name="connsiteY2" fmla="*/ 162560 h 254000"/>
              <a:gd name="connsiteX3" fmla="*/ 0 w 134289"/>
              <a:gd name="connsiteY3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89" h="254000">
                <a:moveTo>
                  <a:pt x="121920" y="0"/>
                </a:moveTo>
                <a:cubicBezTo>
                  <a:pt x="131656" y="52493"/>
                  <a:pt x="141393" y="104987"/>
                  <a:pt x="127000" y="132080"/>
                </a:cubicBezTo>
                <a:cubicBezTo>
                  <a:pt x="112607" y="159173"/>
                  <a:pt x="56727" y="142240"/>
                  <a:pt x="35560" y="162560"/>
                </a:cubicBezTo>
                <a:cubicBezTo>
                  <a:pt x="14393" y="182880"/>
                  <a:pt x="7196" y="218440"/>
                  <a:pt x="0" y="254000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Freeform 466">
            <a:extLst>
              <a:ext uri="{FF2B5EF4-FFF2-40B4-BE49-F238E27FC236}">
                <a16:creationId xmlns:a16="http://schemas.microsoft.com/office/drawing/2014/main" id="{A97B959E-4E17-0E4D-AF3F-F99674AE2C59}"/>
              </a:ext>
            </a:extLst>
          </p:cNvPr>
          <p:cNvSpPr/>
          <p:nvPr/>
        </p:nvSpPr>
        <p:spPr>
          <a:xfrm>
            <a:off x="5122886" y="4611379"/>
            <a:ext cx="1120759" cy="235181"/>
          </a:xfrm>
          <a:custGeom>
            <a:avLst/>
            <a:gdLst>
              <a:gd name="connsiteX0" fmla="*/ 20622 w 1120759"/>
              <a:gd name="connsiteY0" fmla="*/ 0 h 235181"/>
              <a:gd name="connsiteX1" fmla="*/ 20622 w 1120759"/>
              <a:gd name="connsiteY1" fmla="*/ 214312 h 235181"/>
              <a:gd name="connsiteX2" fmla="*/ 234934 w 1120759"/>
              <a:gd name="connsiteY2" fmla="*/ 228600 h 235181"/>
              <a:gd name="connsiteX3" fmla="*/ 1120759 w 1120759"/>
              <a:gd name="connsiteY3" fmla="*/ 228600 h 2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59" h="235181">
                <a:moveTo>
                  <a:pt x="20622" y="0"/>
                </a:moveTo>
                <a:cubicBezTo>
                  <a:pt x="2762" y="88106"/>
                  <a:pt x="-15097" y="176212"/>
                  <a:pt x="20622" y="214312"/>
                </a:cubicBezTo>
                <a:cubicBezTo>
                  <a:pt x="56341" y="252412"/>
                  <a:pt x="51578" y="226219"/>
                  <a:pt x="234934" y="228600"/>
                </a:cubicBezTo>
                <a:cubicBezTo>
                  <a:pt x="418290" y="230981"/>
                  <a:pt x="769524" y="229790"/>
                  <a:pt x="1120759" y="22860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 Same Side Corner Rectangle 226">
            <a:extLst>
              <a:ext uri="{FF2B5EF4-FFF2-40B4-BE49-F238E27FC236}">
                <a16:creationId xmlns:a16="http://schemas.microsoft.com/office/drawing/2014/main" id="{DA7DD89A-33B7-9044-B929-B31D8D0935D8}"/>
              </a:ext>
            </a:extLst>
          </p:cNvPr>
          <p:cNvSpPr/>
          <p:nvPr/>
        </p:nvSpPr>
        <p:spPr>
          <a:xfrm rot="16200000">
            <a:off x="6802680" y="997748"/>
            <a:ext cx="45719" cy="160849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ound Same Side Corner Rectangle 465">
            <a:extLst>
              <a:ext uri="{FF2B5EF4-FFF2-40B4-BE49-F238E27FC236}">
                <a16:creationId xmlns:a16="http://schemas.microsoft.com/office/drawing/2014/main" id="{2DDB0883-539B-B049-A1B3-085CB71A8FD7}"/>
              </a:ext>
            </a:extLst>
          </p:cNvPr>
          <p:cNvSpPr/>
          <p:nvPr/>
        </p:nvSpPr>
        <p:spPr>
          <a:xfrm rot="16200000">
            <a:off x="6812405" y="799953"/>
            <a:ext cx="45719" cy="160849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Freeform 464">
            <a:extLst>
              <a:ext uri="{FF2B5EF4-FFF2-40B4-BE49-F238E27FC236}">
                <a16:creationId xmlns:a16="http://schemas.microsoft.com/office/drawing/2014/main" id="{61614B8E-AD64-E342-91F1-99D0F9A7C93A}"/>
              </a:ext>
            </a:extLst>
          </p:cNvPr>
          <p:cNvSpPr/>
          <p:nvPr/>
        </p:nvSpPr>
        <p:spPr>
          <a:xfrm>
            <a:off x="7019864" y="978435"/>
            <a:ext cx="395592" cy="371278"/>
          </a:xfrm>
          <a:custGeom>
            <a:avLst/>
            <a:gdLst>
              <a:gd name="connsiteX0" fmla="*/ 0 w 395592"/>
              <a:gd name="connsiteY0" fmla="*/ 8112 h 371278"/>
              <a:gd name="connsiteX1" fmla="*/ 246434 w 395592"/>
              <a:gd name="connsiteY1" fmla="*/ 8112 h 371278"/>
              <a:gd name="connsiteX2" fmla="*/ 363166 w 395592"/>
              <a:gd name="connsiteY2" fmla="*/ 92418 h 371278"/>
              <a:gd name="connsiteX3" fmla="*/ 395592 w 395592"/>
              <a:gd name="connsiteY3" fmla="*/ 371278 h 37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92" h="371278">
                <a:moveTo>
                  <a:pt x="0" y="8112"/>
                </a:moveTo>
                <a:cubicBezTo>
                  <a:pt x="92953" y="1086"/>
                  <a:pt x="185906" y="-5939"/>
                  <a:pt x="246434" y="8112"/>
                </a:cubicBezTo>
                <a:cubicBezTo>
                  <a:pt x="306962" y="22163"/>
                  <a:pt x="338306" y="31890"/>
                  <a:pt x="363166" y="92418"/>
                </a:cubicBezTo>
                <a:cubicBezTo>
                  <a:pt x="388026" y="152946"/>
                  <a:pt x="391809" y="262112"/>
                  <a:pt x="395592" y="371278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89B6272A-E683-0546-AB67-67CBD61DD26A}"/>
              </a:ext>
            </a:extLst>
          </p:cNvPr>
          <p:cNvSpPr/>
          <p:nvPr/>
        </p:nvSpPr>
        <p:spPr>
          <a:xfrm>
            <a:off x="6423767" y="862133"/>
            <a:ext cx="494702" cy="558523"/>
          </a:xfrm>
          <a:custGeom>
            <a:avLst/>
            <a:gdLst>
              <a:gd name="connsiteX0" fmla="*/ 0 w 466927"/>
              <a:gd name="connsiteY0" fmla="*/ 368454 h 436120"/>
              <a:gd name="connsiteX1" fmla="*/ 175097 w 466927"/>
              <a:gd name="connsiteY1" fmla="*/ 413850 h 436120"/>
              <a:gd name="connsiteX2" fmla="*/ 278859 w 466927"/>
              <a:gd name="connsiteY2" fmla="*/ 57169 h 436120"/>
              <a:gd name="connsiteX3" fmla="*/ 466927 w 466927"/>
              <a:gd name="connsiteY3" fmla="*/ 5288 h 43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27" h="436120">
                <a:moveTo>
                  <a:pt x="0" y="368454"/>
                </a:moveTo>
                <a:cubicBezTo>
                  <a:pt x="64310" y="417092"/>
                  <a:pt x="128621" y="465731"/>
                  <a:pt x="175097" y="413850"/>
                </a:cubicBezTo>
                <a:cubicBezTo>
                  <a:pt x="221573" y="361969"/>
                  <a:pt x="230221" y="125263"/>
                  <a:pt x="278859" y="57169"/>
                </a:cubicBezTo>
                <a:cubicBezTo>
                  <a:pt x="327497" y="-10925"/>
                  <a:pt x="397212" y="-2819"/>
                  <a:pt x="466927" y="52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Freeform 460">
            <a:extLst>
              <a:ext uri="{FF2B5EF4-FFF2-40B4-BE49-F238E27FC236}">
                <a16:creationId xmlns:a16="http://schemas.microsoft.com/office/drawing/2014/main" id="{854E629D-5D02-1F4B-8C86-56CFF98819DF}"/>
              </a:ext>
            </a:extLst>
          </p:cNvPr>
          <p:cNvSpPr/>
          <p:nvPr/>
        </p:nvSpPr>
        <p:spPr>
          <a:xfrm>
            <a:off x="6447342" y="1048458"/>
            <a:ext cx="494702" cy="453227"/>
          </a:xfrm>
          <a:custGeom>
            <a:avLst/>
            <a:gdLst>
              <a:gd name="connsiteX0" fmla="*/ 0 w 466927"/>
              <a:gd name="connsiteY0" fmla="*/ 368454 h 436120"/>
              <a:gd name="connsiteX1" fmla="*/ 175097 w 466927"/>
              <a:gd name="connsiteY1" fmla="*/ 413850 h 436120"/>
              <a:gd name="connsiteX2" fmla="*/ 278859 w 466927"/>
              <a:gd name="connsiteY2" fmla="*/ 57169 h 436120"/>
              <a:gd name="connsiteX3" fmla="*/ 466927 w 466927"/>
              <a:gd name="connsiteY3" fmla="*/ 5288 h 43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27" h="436120">
                <a:moveTo>
                  <a:pt x="0" y="368454"/>
                </a:moveTo>
                <a:cubicBezTo>
                  <a:pt x="64310" y="417092"/>
                  <a:pt x="128621" y="465731"/>
                  <a:pt x="175097" y="413850"/>
                </a:cubicBezTo>
                <a:cubicBezTo>
                  <a:pt x="221573" y="361969"/>
                  <a:pt x="230221" y="125263"/>
                  <a:pt x="278859" y="57169"/>
                </a:cubicBezTo>
                <a:cubicBezTo>
                  <a:pt x="327497" y="-10925"/>
                  <a:pt x="397212" y="-2819"/>
                  <a:pt x="466927" y="5288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Freeform 459">
            <a:extLst>
              <a:ext uri="{FF2B5EF4-FFF2-40B4-BE49-F238E27FC236}">
                <a16:creationId xmlns:a16="http://schemas.microsoft.com/office/drawing/2014/main" id="{3A96D565-A89F-9344-9624-2A882CCDA6FB}"/>
              </a:ext>
            </a:extLst>
          </p:cNvPr>
          <p:cNvSpPr/>
          <p:nvPr/>
        </p:nvSpPr>
        <p:spPr>
          <a:xfrm>
            <a:off x="6384907" y="1459678"/>
            <a:ext cx="112712" cy="344556"/>
          </a:xfrm>
          <a:custGeom>
            <a:avLst/>
            <a:gdLst>
              <a:gd name="connsiteX0" fmla="*/ 13252 w 112712"/>
              <a:gd name="connsiteY0" fmla="*/ 0 h 344556"/>
              <a:gd name="connsiteX1" fmla="*/ 112643 w 112712"/>
              <a:gd name="connsiteY1" fmla="*/ 145774 h 344556"/>
              <a:gd name="connsiteX2" fmla="*/ 0 w 112712"/>
              <a:gd name="connsiteY2" fmla="*/ 344556 h 344556"/>
              <a:gd name="connsiteX3" fmla="*/ 0 w 112712"/>
              <a:gd name="connsiteY3" fmla="*/ 344556 h 34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12" h="344556">
                <a:moveTo>
                  <a:pt x="13252" y="0"/>
                </a:moveTo>
                <a:cubicBezTo>
                  <a:pt x="64052" y="44174"/>
                  <a:pt x="114852" y="88348"/>
                  <a:pt x="112643" y="145774"/>
                </a:cubicBezTo>
                <a:cubicBezTo>
                  <a:pt x="110434" y="203200"/>
                  <a:pt x="0" y="344556"/>
                  <a:pt x="0" y="344556"/>
                </a:cubicBezTo>
                <a:lnTo>
                  <a:pt x="0" y="344556"/>
                </a:ln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uble Wave 59">
            <a:extLst>
              <a:ext uri="{FF2B5EF4-FFF2-40B4-BE49-F238E27FC236}">
                <a16:creationId xmlns:a16="http://schemas.microsoft.com/office/drawing/2014/main" id="{30629E9D-A14A-2A48-AB6D-B23D61052B5A}"/>
              </a:ext>
            </a:extLst>
          </p:cNvPr>
          <p:cNvSpPr/>
          <p:nvPr/>
        </p:nvSpPr>
        <p:spPr>
          <a:xfrm rot="1085429">
            <a:off x="5788914" y="1224418"/>
            <a:ext cx="490420" cy="163615"/>
          </a:xfrm>
          <a:prstGeom prst="doubleWav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56B98A-7531-F048-966C-95198ACB3844}"/>
              </a:ext>
            </a:extLst>
          </p:cNvPr>
          <p:cNvCxnSpPr>
            <a:cxnSpLocks/>
          </p:cNvCxnSpPr>
          <p:nvPr/>
        </p:nvCxnSpPr>
        <p:spPr>
          <a:xfrm flipH="1">
            <a:off x="4955483" y="4256069"/>
            <a:ext cx="1688" cy="2114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635261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880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temporary/external cardiac pacing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03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03916D8-EC21-4A4D-B967-5DE223E69A64}"/>
              </a:ext>
            </a:extLst>
          </p:cNvPr>
          <p:cNvSpPr/>
          <p:nvPr/>
        </p:nvSpPr>
        <p:spPr>
          <a:xfrm>
            <a:off x="-66293" y="283127"/>
            <a:ext cx="9060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DEFINITIONS: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16FA4362-0E0A-0340-8893-6575A0C6E5D6}"/>
              </a:ext>
            </a:extLst>
          </p:cNvPr>
          <p:cNvSpPr/>
          <p:nvPr/>
        </p:nvSpPr>
        <p:spPr>
          <a:xfrm rot="16200000">
            <a:off x="8393973" y="694462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CC BY-SA 3.0 </a:t>
            </a:r>
            <a:endParaRPr lang="en-US" sz="800" dirty="0"/>
          </a:p>
          <a:p>
            <a:r>
              <a:rPr lang="en-US" sz="800" dirty="0">
                <a:latin typeface="+mj-lt"/>
              </a:rPr>
              <a:t>v1.1 (2020-01-22)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FF5BA79B-5ED2-1740-B59E-823315333750}"/>
              </a:ext>
            </a:extLst>
          </p:cNvPr>
          <p:cNvSpPr/>
          <p:nvPr/>
        </p:nvSpPr>
        <p:spPr>
          <a:xfrm>
            <a:off x="-66293" y="1845873"/>
            <a:ext cx="4988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USES: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5F59E9E-6155-4742-A7E0-7A6E465F2932}"/>
              </a:ext>
            </a:extLst>
          </p:cNvPr>
          <p:cNvSpPr/>
          <p:nvPr/>
        </p:nvSpPr>
        <p:spPr>
          <a:xfrm>
            <a:off x="6882584" y="1349254"/>
            <a:ext cx="1335171" cy="3259920"/>
          </a:xfrm>
          <a:prstGeom prst="roundRect">
            <a:avLst>
              <a:gd name="adj" fmla="val 11805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0EB8896-D6EA-8C42-921E-50DDD0D00FAC}"/>
              </a:ext>
            </a:extLst>
          </p:cNvPr>
          <p:cNvSpPr/>
          <p:nvPr/>
        </p:nvSpPr>
        <p:spPr>
          <a:xfrm>
            <a:off x="7000484" y="1690206"/>
            <a:ext cx="613379" cy="2806489"/>
          </a:xfrm>
          <a:prstGeom prst="roundRect">
            <a:avLst>
              <a:gd name="adj" fmla="val 1180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12D95-FEB1-1F4E-AAF8-97857621C690}"/>
              </a:ext>
            </a:extLst>
          </p:cNvPr>
          <p:cNvGrpSpPr/>
          <p:nvPr/>
        </p:nvGrpSpPr>
        <p:grpSpPr>
          <a:xfrm>
            <a:off x="7691696" y="1690207"/>
            <a:ext cx="453746" cy="555374"/>
            <a:chOff x="8082148" y="1690207"/>
            <a:chExt cx="453746" cy="5553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70DAE98-B3AD-7B44-93AF-4FB4FB24C659}"/>
                </a:ext>
              </a:extLst>
            </p:cNvPr>
            <p:cNvGrpSpPr/>
            <p:nvPr/>
          </p:nvGrpSpPr>
          <p:grpSpPr>
            <a:xfrm>
              <a:off x="8127657" y="1690207"/>
              <a:ext cx="357210" cy="357210"/>
              <a:chOff x="8132802" y="1690207"/>
              <a:chExt cx="357210" cy="35721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DBF8FD6-5B0D-0F4F-98FA-7D0B6FF37539}"/>
                  </a:ext>
                </a:extLst>
              </p:cNvPr>
              <p:cNvSpPr/>
              <p:nvPr/>
            </p:nvSpPr>
            <p:spPr>
              <a:xfrm>
                <a:off x="8132802" y="1690207"/>
                <a:ext cx="357210" cy="357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32-Point Star 16">
                <a:extLst>
                  <a:ext uri="{FF2B5EF4-FFF2-40B4-BE49-F238E27FC236}">
                    <a16:creationId xmlns:a16="http://schemas.microsoft.com/office/drawing/2014/main" id="{C4506B29-90EA-B54E-8322-CEADF271A0D0}"/>
                  </a:ext>
                </a:extLst>
              </p:cNvPr>
              <p:cNvSpPr/>
              <p:nvPr/>
            </p:nvSpPr>
            <p:spPr>
              <a:xfrm>
                <a:off x="8161107" y="1718512"/>
                <a:ext cx="300599" cy="300599"/>
              </a:xfrm>
              <a:prstGeom prst="star32">
                <a:avLst>
                  <a:gd name="adj" fmla="val 4434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FE0BE07-F557-DF48-B783-15EFBC9AD795}"/>
                </a:ext>
              </a:extLst>
            </p:cNvPr>
            <p:cNvSpPr/>
            <p:nvPr/>
          </p:nvSpPr>
          <p:spPr>
            <a:xfrm>
              <a:off x="8082148" y="2014749"/>
              <a:ext cx="4537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cap="small" dirty="0">
                  <a:solidFill>
                    <a:prstClr val="black"/>
                  </a:solidFill>
                  <a:latin typeface="DIN Condensed" pitchFamily="2" charset="0"/>
                  <a:cs typeface="Futura Medium" panose="020B0602020204020303" pitchFamily="34" charset="-79"/>
                </a:rPr>
                <a:t>RATE</a:t>
              </a:r>
              <a:endParaRPr lang="en-US" sz="900" cap="small" dirty="0"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FA6BC2C-DEFB-1148-9C74-EDF53A609EAF}"/>
              </a:ext>
            </a:extLst>
          </p:cNvPr>
          <p:cNvSpPr txBox="1"/>
          <p:nvPr/>
        </p:nvSpPr>
        <p:spPr>
          <a:xfrm>
            <a:off x="7082837" y="1574878"/>
            <a:ext cx="466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SF Digital Readout Medium" pitchFamily="49" charset="0"/>
              </a:rPr>
              <a:t>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8D724-6F67-184E-977B-5CE2ADEC12C6}"/>
              </a:ext>
            </a:extLst>
          </p:cNvPr>
          <p:cNvSpPr txBox="1"/>
          <p:nvPr/>
        </p:nvSpPr>
        <p:spPr>
          <a:xfrm>
            <a:off x="7194631" y="1973563"/>
            <a:ext cx="325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DIN Condensed" pitchFamily="2" charset="0"/>
              </a:rPr>
              <a:t>bpm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197FCD6-EF69-6B42-A990-CC0C7CE3E47B}"/>
              </a:ext>
            </a:extLst>
          </p:cNvPr>
          <p:cNvSpPr txBox="1"/>
          <p:nvPr/>
        </p:nvSpPr>
        <p:spPr>
          <a:xfrm>
            <a:off x="7014905" y="2166296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SF Digital Readout Medium" pitchFamily="49" charset="0"/>
              </a:rPr>
              <a:t>10</a:t>
            </a:r>
            <a:r>
              <a:rPr lang="en-US" sz="1500" spc="-150" dirty="0">
                <a:latin typeface="SF Digital Readout Medium" pitchFamily="49" charset="0"/>
              </a:rPr>
              <a:t>.0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D6F1000-220C-384F-9AF3-EDB8F15E8BEC}"/>
              </a:ext>
            </a:extLst>
          </p:cNvPr>
          <p:cNvSpPr txBox="1"/>
          <p:nvPr/>
        </p:nvSpPr>
        <p:spPr>
          <a:xfrm>
            <a:off x="7233103" y="256925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DIN Condensed" pitchFamily="2" charset="0"/>
              </a:rPr>
              <a:t>mA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BA5F36C-70FA-A04F-88A2-B6C4AD9EB1EF}"/>
              </a:ext>
            </a:extLst>
          </p:cNvPr>
          <p:cNvSpPr txBox="1"/>
          <p:nvPr/>
        </p:nvSpPr>
        <p:spPr>
          <a:xfrm>
            <a:off x="7164363" y="342649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SF Digital Readout Medium" pitchFamily="49" charset="0"/>
              </a:rPr>
              <a:t>5</a:t>
            </a:r>
            <a:r>
              <a:rPr lang="en-US" sz="1500" spc="-150" dirty="0">
                <a:latin typeface="SF Digital Readout Medium" pitchFamily="49" charset="0"/>
              </a:rPr>
              <a:t>.5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1D8D0B-B43D-2545-AC31-DEBB3A426656}"/>
              </a:ext>
            </a:extLst>
          </p:cNvPr>
          <p:cNvSpPr txBox="1"/>
          <p:nvPr/>
        </p:nvSpPr>
        <p:spPr>
          <a:xfrm>
            <a:off x="7233103" y="383328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DIN Condensed" pitchFamily="2" charset="0"/>
              </a:rPr>
              <a:t>mV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D899F62-F83F-E449-B749-46A3036FB999}"/>
              </a:ext>
            </a:extLst>
          </p:cNvPr>
          <p:cNvSpPr txBox="1"/>
          <p:nvPr/>
        </p:nvSpPr>
        <p:spPr>
          <a:xfrm>
            <a:off x="6944260" y="4203237"/>
            <a:ext cx="314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DIN Condensed" pitchFamily="2" charset="0"/>
              </a:rPr>
              <a:t>DDD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5D6F94F-1215-B64D-8420-E6B5BD137BDE}"/>
              </a:ext>
            </a:extLst>
          </p:cNvPr>
          <p:cNvSpPr txBox="1"/>
          <p:nvPr/>
        </p:nvSpPr>
        <p:spPr>
          <a:xfrm>
            <a:off x="7143929" y="4203237"/>
            <a:ext cx="288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DIN Condensed" pitchFamily="2" charset="0"/>
              </a:rPr>
              <a:t>VVI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8DA6BFA-F850-5947-B966-D9FFEA17842D}"/>
              </a:ext>
            </a:extLst>
          </p:cNvPr>
          <p:cNvGrpSpPr/>
          <p:nvPr/>
        </p:nvGrpSpPr>
        <p:grpSpPr>
          <a:xfrm>
            <a:off x="7628848" y="2307163"/>
            <a:ext cx="569387" cy="555374"/>
            <a:chOff x="8028357" y="1690207"/>
            <a:chExt cx="569387" cy="555374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852309D-CD1A-A541-B52B-C2313991EC54}"/>
                </a:ext>
              </a:extLst>
            </p:cNvPr>
            <p:cNvGrpSpPr/>
            <p:nvPr/>
          </p:nvGrpSpPr>
          <p:grpSpPr>
            <a:xfrm>
              <a:off x="8127657" y="1690207"/>
              <a:ext cx="357210" cy="357210"/>
              <a:chOff x="8132802" y="1690207"/>
              <a:chExt cx="357210" cy="35721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FB01512-1ED3-7A47-8B07-0A4752F881A0}"/>
                  </a:ext>
                </a:extLst>
              </p:cNvPr>
              <p:cNvSpPr/>
              <p:nvPr/>
            </p:nvSpPr>
            <p:spPr>
              <a:xfrm>
                <a:off x="8132802" y="1690207"/>
                <a:ext cx="357210" cy="357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32-Point Star 104">
                <a:extLst>
                  <a:ext uri="{FF2B5EF4-FFF2-40B4-BE49-F238E27FC236}">
                    <a16:creationId xmlns:a16="http://schemas.microsoft.com/office/drawing/2014/main" id="{C95803B6-E599-E045-9CA7-FACAEC633B69}"/>
                  </a:ext>
                </a:extLst>
              </p:cNvPr>
              <p:cNvSpPr/>
              <p:nvPr/>
            </p:nvSpPr>
            <p:spPr>
              <a:xfrm>
                <a:off x="8161107" y="1718512"/>
                <a:ext cx="300599" cy="300599"/>
              </a:xfrm>
              <a:prstGeom prst="star32">
                <a:avLst>
                  <a:gd name="adj" fmla="val 4434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969F585-D341-DD42-91D6-41E4FB889FB6}"/>
                </a:ext>
              </a:extLst>
            </p:cNvPr>
            <p:cNvSpPr/>
            <p:nvPr/>
          </p:nvSpPr>
          <p:spPr>
            <a:xfrm>
              <a:off x="8028357" y="2014749"/>
              <a:ext cx="56938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cap="small" dirty="0">
                  <a:solidFill>
                    <a:prstClr val="black"/>
                  </a:solidFill>
                  <a:latin typeface="DIN Condensed" pitchFamily="2" charset="0"/>
                  <a:cs typeface="Futura Medium" panose="020B0602020204020303" pitchFamily="34" charset="-79"/>
                </a:rPr>
                <a:t>A OUTPUT</a:t>
              </a:r>
              <a:endParaRPr lang="en-US" sz="900" cap="small" dirty="0"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FD3B4A7-4CBD-1F45-91E1-BA6ADFA2140C}"/>
              </a:ext>
            </a:extLst>
          </p:cNvPr>
          <p:cNvGrpSpPr/>
          <p:nvPr/>
        </p:nvGrpSpPr>
        <p:grpSpPr>
          <a:xfrm>
            <a:off x="7640023" y="2956066"/>
            <a:ext cx="569387" cy="555374"/>
            <a:chOff x="8028357" y="1690207"/>
            <a:chExt cx="569387" cy="555374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BF68836-044F-B247-8AA3-B2F1D2E74546}"/>
                </a:ext>
              </a:extLst>
            </p:cNvPr>
            <p:cNvGrpSpPr/>
            <p:nvPr/>
          </p:nvGrpSpPr>
          <p:grpSpPr>
            <a:xfrm>
              <a:off x="8127657" y="1690207"/>
              <a:ext cx="357210" cy="357210"/>
              <a:chOff x="8132802" y="1690207"/>
              <a:chExt cx="357210" cy="35721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967C060-42A9-FB45-97B0-EB5A37E5B674}"/>
                  </a:ext>
                </a:extLst>
              </p:cNvPr>
              <p:cNvSpPr/>
              <p:nvPr/>
            </p:nvSpPr>
            <p:spPr>
              <a:xfrm>
                <a:off x="8132802" y="1690207"/>
                <a:ext cx="357210" cy="357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32-Point Star 109">
                <a:extLst>
                  <a:ext uri="{FF2B5EF4-FFF2-40B4-BE49-F238E27FC236}">
                    <a16:creationId xmlns:a16="http://schemas.microsoft.com/office/drawing/2014/main" id="{62B38497-3EEE-6540-A81E-1C925EB777E0}"/>
                  </a:ext>
                </a:extLst>
              </p:cNvPr>
              <p:cNvSpPr/>
              <p:nvPr/>
            </p:nvSpPr>
            <p:spPr>
              <a:xfrm>
                <a:off x="8161107" y="1718512"/>
                <a:ext cx="300599" cy="300599"/>
              </a:xfrm>
              <a:prstGeom prst="star32">
                <a:avLst>
                  <a:gd name="adj" fmla="val 4434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4DCB99A-C6B9-A44B-96EB-0D6C86A9143D}"/>
                </a:ext>
              </a:extLst>
            </p:cNvPr>
            <p:cNvSpPr/>
            <p:nvPr/>
          </p:nvSpPr>
          <p:spPr>
            <a:xfrm>
              <a:off x="8028357" y="2014749"/>
              <a:ext cx="56938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cap="small" dirty="0">
                  <a:solidFill>
                    <a:prstClr val="black"/>
                  </a:solidFill>
                  <a:latin typeface="DIN Condensed" pitchFamily="2" charset="0"/>
                  <a:cs typeface="Futura Medium" panose="020B0602020204020303" pitchFamily="34" charset="-79"/>
                </a:rPr>
                <a:t>V OUTPUT</a:t>
              </a:r>
              <a:endParaRPr lang="en-US" sz="900" cap="small" dirty="0"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FA01BA4B-E138-9F4B-A62C-B92A559E2594}"/>
              </a:ext>
            </a:extLst>
          </p:cNvPr>
          <p:cNvSpPr txBox="1"/>
          <p:nvPr/>
        </p:nvSpPr>
        <p:spPr>
          <a:xfrm>
            <a:off x="7015312" y="2846673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SF Digital Readout Medium" pitchFamily="49" charset="0"/>
              </a:rPr>
              <a:t>10</a:t>
            </a:r>
            <a:r>
              <a:rPr lang="en-US" sz="1500" spc="-150" dirty="0">
                <a:latin typeface="SF Digital Readout Medium" pitchFamily="49" charset="0"/>
              </a:rPr>
              <a:t>.0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206F4E9-C4A3-F141-805D-03F035A3EBD9}"/>
              </a:ext>
            </a:extLst>
          </p:cNvPr>
          <p:cNvGrpSpPr/>
          <p:nvPr/>
        </p:nvGrpSpPr>
        <p:grpSpPr>
          <a:xfrm>
            <a:off x="7597254" y="3571004"/>
            <a:ext cx="635125" cy="555374"/>
            <a:chOff x="7985325" y="1690207"/>
            <a:chExt cx="635125" cy="555374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B7554A1-8E5D-0644-B96E-5E1809355DCE}"/>
                </a:ext>
              </a:extLst>
            </p:cNvPr>
            <p:cNvGrpSpPr/>
            <p:nvPr/>
          </p:nvGrpSpPr>
          <p:grpSpPr>
            <a:xfrm>
              <a:off x="8127657" y="1690207"/>
              <a:ext cx="357210" cy="357210"/>
              <a:chOff x="8132802" y="1690207"/>
              <a:chExt cx="357210" cy="35721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1373265-896D-F846-BD93-B0DA3AFF9B66}"/>
                  </a:ext>
                </a:extLst>
              </p:cNvPr>
              <p:cNvSpPr/>
              <p:nvPr/>
            </p:nvSpPr>
            <p:spPr>
              <a:xfrm>
                <a:off x="8132802" y="1690207"/>
                <a:ext cx="357210" cy="357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32-Point Star 115">
                <a:extLst>
                  <a:ext uri="{FF2B5EF4-FFF2-40B4-BE49-F238E27FC236}">
                    <a16:creationId xmlns:a16="http://schemas.microsoft.com/office/drawing/2014/main" id="{C634FC7F-BE25-1040-A598-28C81B89EFAC}"/>
                  </a:ext>
                </a:extLst>
              </p:cNvPr>
              <p:cNvSpPr/>
              <p:nvPr/>
            </p:nvSpPr>
            <p:spPr>
              <a:xfrm>
                <a:off x="8161107" y="1718512"/>
                <a:ext cx="300599" cy="300599"/>
              </a:xfrm>
              <a:prstGeom prst="star32">
                <a:avLst>
                  <a:gd name="adj" fmla="val 4434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5483A91-F6AC-A740-8055-F3004D5F50A2}"/>
                </a:ext>
              </a:extLst>
            </p:cNvPr>
            <p:cNvSpPr/>
            <p:nvPr/>
          </p:nvSpPr>
          <p:spPr>
            <a:xfrm>
              <a:off x="7985325" y="2014749"/>
              <a:ext cx="6351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cap="small" dirty="0">
                  <a:solidFill>
                    <a:prstClr val="black"/>
                  </a:solidFill>
                  <a:latin typeface="DIN Condensed" pitchFamily="2" charset="0"/>
                  <a:cs typeface="Futura Medium" panose="020B0602020204020303" pitchFamily="34" charset="-79"/>
                </a:rPr>
                <a:t>SENSITIVITY</a:t>
              </a:r>
              <a:endParaRPr lang="en-US" sz="900" cap="small" dirty="0"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EDD5C-E944-D645-877D-DCB44DCD908F}"/>
              </a:ext>
            </a:extLst>
          </p:cNvPr>
          <p:cNvSpPr/>
          <p:nvPr/>
        </p:nvSpPr>
        <p:spPr>
          <a:xfrm>
            <a:off x="7840298" y="1396699"/>
            <a:ext cx="277327" cy="257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55699BFB-B455-E449-9382-236287196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498" y="1378518"/>
            <a:ext cx="284929" cy="284929"/>
          </a:xfrm>
          <a:prstGeom prst="rect">
            <a:avLst/>
          </a:prstGeom>
        </p:spPr>
      </p:pic>
      <p:sp>
        <p:nvSpPr>
          <p:cNvPr id="118" name="Oval 117">
            <a:extLst>
              <a:ext uri="{FF2B5EF4-FFF2-40B4-BE49-F238E27FC236}">
                <a16:creationId xmlns:a16="http://schemas.microsoft.com/office/drawing/2014/main" id="{868695E1-088D-4B4E-9E2C-571BE4EABE35}"/>
              </a:ext>
            </a:extLst>
          </p:cNvPr>
          <p:cNvSpPr/>
          <p:nvPr/>
        </p:nvSpPr>
        <p:spPr>
          <a:xfrm>
            <a:off x="7127788" y="1411471"/>
            <a:ext cx="84435" cy="574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1FD4234-6A0A-C14E-A436-606054DEF75C}"/>
              </a:ext>
            </a:extLst>
          </p:cNvPr>
          <p:cNvSpPr/>
          <p:nvPr/>
        </p:nvSpPr>
        <p:spPr>
          <a:xfrm>
            <a:off x="6943133" y="1444391"/>
            <a:ext cx="4537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small" dirty="0">
                <a:solidFill>
                  <a:prstClr val="black"/>
                </a:solidFill>
                <a:latin typeface="DIN Condensed" pitchFamily="2" charset="0"/>
                <a:cs typeface="Futura Medium" panose="020B0602020204020303" pitchFamily="34" charset="-79"/>
              </a:rPr>
              <a:t>SENSE</a:t>
            </a:r>
            <a:endParaRPr lang="en-US" sz="900" cap="small" dirty="0">
              <a:latin typeface="DIN Condensed" pitchFamily="2" charset="0"/>
              <a:cs typeface="Futura Medium" panose="020B0602020204020303" pitchFamily="34" charset="-79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EC75997-06EB-FF4F-AE87-588ED3790E02}"/>
              </a:ext>
            </a:extLst>
          </p:cNvPr>
          <p:cNvSpPr/>
          <p:nvPr/>
        </p:nvSpPr>
        <p:spPr>
          <a:xfrm>
            <a:off x="7407747" y="1413460"/>
            <a:ext cx="84435" cy="574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E3540EE-DD93-3B42-AF83-3E7A97DBD51B}"/>
              </a:ext>
            </a:extLst>
          </p:cNvPr>
          <p:cNvSpPr/>
          <p:nvPr/>
        </p:nvSpPr>
        <p:spPr>
          <a:xfrm>
            <a:off x="7234730" y="1439283"/>
            <a:ext cx="4537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small" dirty="0">
                <a:solidFill>
                  <a:prstClr val="black"/>
                </a:solidFill>
                <a:latin typeface="DIN Condensed" pitchFamily="2" charset="0"/>
                <a:cs typeface="Futura Medium" panose="020B0602020204020303" pitchFamily="34" charset="-79"/>
              </a:rPr>
              <a:t>PACE</a:t>
            </a:r>
            <a:endParaRPr lang="en-US" sz="900" cap="small" dirty="0">
              <a:latin typeface="DIN Condensed" pitchFamily="2" charset="0"/>
              <a:cs typeface="Futura Medium" panose="020B0602020204020303" pitchFamily="34" charset="-79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EF3B7-95BB-1D48-B4B9-9440A9CF8B88}"/>
              </a:ext>
            </a:extLst>
          </p:cNvPr>
          <p:cNvSpPr/>
          <p:nvPr/>
        </p:nvSpPr>
        <p:spPr>
          <a:xfrm>
            <a:off x="7791171" y="4184172"/>
            <a:ext cx="277327" cy="257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97E5000-EF7C-1A44-8E30-B14E2D43D5DA}"/>
              </a:ext>
            </a:extLst>
          </p:cNvPr>
          <p:cNvSpPr txBox="1"/>
          <p:nvPr/>
        </p:nvSpPr>
        <p:spPr>
          <a:xfrm>
            <a:off x="7744963" y="4209722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DIN Condensed" pitchFamily="2" charset="0"/>
              </a:rPr>
              <a:t>MODE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C6E9815D-E05A-8447-8550-3CEF26D6D1DE}"/>
              </a:ext>
            </a:extLst>
          </p:cNvPr>
          <p:cNvGraphicFramePr>
            <a:graphicFrameLocks noGrp="1"/>
          </p:cNvGraphicFramePr>
          <p:nvPr/>
        </p:nvGraphicFramePr>
        <p:xfrm>
          <a:off x="2578521" y="5545240"/>
          <a:ext cx="256382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608">
                  <a:extLst>
                    <a:ext uri="{9D8B030D-6E8A-4147-A177-3AD203B41FA5}">
                      <a16:colId xmlns:a16="http://schemas.microsoft.com/office/drawing/2014/main" val="4276903115"/>
                    </a:ext>
                  </a:extLst>
                </a:gridCol>
                <a:gridCol w="854608">
                  <a:extLst>
                    <a:ext uri="{9D8B030D-6E8A-4147-A177-3AD203B41FA5}">
                      <a16:colId xmlns:a16="http://schemas.microsoft.com/office/drawing/2014/main" val="877182366"/>
                    </a:ext>
                  </a:extLst>
                </a:gridCol>
                <a:gridCol w="854608">
                  <a:extLst>
                    <a:ext uri="{9D8B030D-6E8A-4147-A177-3AD203B41FA5}">
                      <a16:colId xmlns:a16="http://schemas.microsoft.com/office/drawing/2014/main" val="821724428"/>
                    </a:ext>
                  </a:extLst>
                </a:gridCol>
              </a:tblGrid>
              <a:tr h="29937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CHAMBER PACED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CHAMBER SENSED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RESPONSE TO SENSING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92291"/>
                  </a:ext>
                </a:extLst>
              </a:tr>
              <a:tr h="184229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 - atrial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 - atrial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 - inhibited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056972"/>
                  </a:ext>
                </a:extLst>
              </a:tr>
              <a:tr h="184229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V - ventricle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V - ventricle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 - triggered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317762"/>
                  </a:ext>
                </a:extLst>
              </a:tr>
              <a:tr h="184229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 - dual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 - dual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 - dual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09321"/>
                  </a:ext>
                </a:extLst>
              </a:tr>
              <a:tr h="184229"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O - none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O - none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693337"/>
                  </a:ext>
                </a:extLst>
              </a:tr>
            </a:tbl>
          </a:graphicData>
        </a:graphic>
      </p:graphicFrame>
      <p:sp>
        <p:nvSpPr>
          <p:cNvPr id="33" name="Freeform 32">
            <a:extLst>
              <a:ext uri="{FF2B5EF4-FFF2-40B4-BE49-F238E27FC236}">
                <a16:creationId xmlns:a16="http://schemas.microsoft.com/office/drawing/2014/main" id="{0D227549-60EF-2142-81F4-E0D41158E8A8}"/>
              </a:ext>
            </a:extLst>
          </p:cNvPr>
          <p:cNvSpPr/>
          <p:nvPr/>
        </p:nvSpPr>
        <p:spPr>
          <a:xfrm>
            <a:off x="2543679" y="547153"/>
            <a:ext cx="3056832" cy="3295228"/>
          </a:xfrm>
          <a:custGeom>
            <a:avLst/>
            <a:gdLst>
              <a:gd name="connsiteX0" fmla="*/ 909643 w 3056832"/>
              <a:gd name="connsiteY0" fmla="*/ 3245943 h 3295228"/>
              <a:gd name="connsiteX1" fmla="*/ 903999 w 3056832"/>
              <a:gd name="connsiteY1" fmla="*/ 2709720 h 3295228"/>
              <a:gd name="connsiteX2" fmla="*/ 847555 w 3056832"/>
              <a:gd name="connsiteY2" fmla="*/ 1388920 h 3295228"/>
              <a:gd name="connsiteX3" fmla="*/ 915288 w 3056832"/>
              <a:gd name="connsiteY3" fmla="*/ 886565 h 3295228"/>
              <a:gd name="connsiteX4" fmla="*/ 1276532 w 3056832"/>
              <a:gd name="connsiteY4" fmla="*/ 672076 h 3295228"/>
              <a:gd name="connsiteX5" fmla="*/ 1739377 w 3056832"/>
              <a:gd name="connsiteY5" fmla="*/ 508387 h 3295228"/>
              <a:gd name="connsiteX6" fmla="*/ 2433643 w 3056832"/>
              <a:gd name="connsiteY6" fmla="*/ 525320 h 3295228"/>
              <a:gd name="connsiteX7" fmla="*/ 2947288 w 3056832"/>
              <a:gd name="connsiteY7" fmla="*/ 677720 h 3295228"/>
              <a:gd name="connsiteX8" fmla="*/ 3020666 w 3056832"/>
              <a:gd name="connsiteY8" fmla="*/ 530965 h 3295228"/>
              <a:gd name="connsiteX9" fmla="*/ 2495732 w 3056832"/>
              <a:gd name="connsiteY9" fmla="*/ 372920 h 3295228"/>
              <a:gd name="connsiteX10" fmla="*/ 1869199 w 3056832"/>
              <a:gd name="connsiteY10" fmla="*/ 344698 h 3295228"/>
              <a:gd name="connsiteX11" fmla="*/ 1739377 w 3056832"/>
              <a:gd name="connsiteY11" fmla="*/ 367276 h 3295228"/>
              <a:gd name="connsiteX12" fmla="*/ 1880488 w 3056832"/>
              <a:gd name="connsiteY12" fmla="*/ 34254 h 3295228"/>
              <a:gd name="connsiteX13" fmla="*/ 1739377 w 3056832"/>
              <a:gd name="connsiteY13" fmla="*/ 28609 h 3295228"/>
              <a:gd name="connsiteX14" fmla="*/ 1711155 w 3056832"/>
              <a:gd name="connsiteY14" fmla="*/ 192298 h 3295228"/>
              <a:gd name="connsiteX15" fmla="*/ 1632132 w 3056832"/>
              <a:gd name="connsiteY15" fmla="*/ 355987 h 3295228"/>
              <a:gd name="connsiteX16" fmla="*/ 1677288 w 3056832"/>
              <a:gd name="connsiteY16" fmla="*/ 45543 h 3295228"/>
              <a:gd name="connsiteX17" fmla="*/ 1553110 w 3056832"/>
              <a:gd name="connsiteY17" fmla="*/ 51187 h 3295228"/>
              <a:gd name="connsiteX18" fmla="*/ 1547466 w 3056832"/>
              <a:gd name="connsiteY18" fmla="*/ 243098 h 3295228"/>
              <a:gd name="connsiteX19" fmla="*/ 1479732 w 3056832"/>
              <a:gd name="connsiteY19" fmla="*/ 406787 h 3295228"/>
              <a:gd name="connsiteX20" fmla="*/ 1270888 w 3056832"/>
              <a:gd name="connsiteY20" fmla="*/ 480165 h 3295228"/>
              <a:gd name="connsiteX21" fmla="*/ 920932 w 3056832"/>
              <a:gd name="connsiteY21" fmla="*/ 672076 h 3295228"/>
              <a:gd name="connsiteX22" fmla="*/ 785466 w 3056832"/>
              <a:gd name="connsiteY22" fmla="*/ 705943 h 3295228"/>
              <a:gd name="connsiteX23" fmla="*/ 582266 w 3056832"/>
              <a:gd name="connsiteY23" fmla="*/ 480165 h 3295228"/>
              <a:gd name="connsiteX24" fmla="*/ 548399 w 3056832"/>
              <a:gd name="connsiteY24" fmla="*/ 293898 h 3295228"/>
              <a:gd name="connsiteX25" fmla="*/ 531466 w 3056832"/>
              <a:gd name="connsiteY25" fmla="*/ 62476 h 3295228"/>
              <a:gd name="connsiteX26" fmla="*/ 412932 w 3056832"/>
              <a:gd name="connsiteY26" fmla="*/ 51187 h 3295228"/>
              <a:gd name="connsiteX27" fmla="*/ 441155 w 3056832"/>
              <a:gd name="connsiteY27" fmla="*/ 384209 h 3295228"/>
              <a:gd name="connsiteX28" fmla="*/ 328266 w 3056832"/>
              <a:gd name="connsiteY28" fmla="*/ 39898 h 3295228"/>
              <a:gd name="connsiteX29" fmla="*/ 215377 w 3056832"/>
              <a:gd name="connsiteY29" fmla="*/ 45543 h 3295228"/>
              <a:gd name="connsiteX30" fmla="*/ 316977 w 3056832"/>
              <a:gd name="connsiteY30" fmla="*/ 372920 h 3295228"/>
              <a:gd name="connsiteX31" fmla="*/ 266177 w 3056832"/>
              <a:gd name="connsiteY31" fmla="*/ 378565 h 3295228"/>
              <a:gd name="connsiteX32" fmla="*/ 34755 w 3056832"/>
              <a:gd name="connsiteY32" fmla="*/ 378565 h 3295228"/>
              <a:gd name="connsiteX33" fmla="*/ 17821 w 3056832"/>
              <a:gd name="connsiteY33" fmla="*/ 525320 h 3295228"/>
              <a:gd name="connsiteX34" fmla="*/ 198443 w 3056832"/>
              <a:gd name="connsiteY34" fmla="*/ 530965 h 3295228"/>
              <a:gd name="connsiteX35" fmla="*/ 469377 w 3056832"/>
              <a:gd name="connsiteY35" fmla="*/ 587409 h 3295228"/>
              <a:gd name="connsiteX36" fmla="*/ 599199 w 3056832"/>
              <a:gd name="connsiteY36" fmla="*/ 751098 h 3295228"/>
              <a:gd name="connsiteX37" fmla="*/ 638710 w 3056832"/>
              <a:gd name="connsiteY37" fmla="*/ 858343 h 3295228"/>
              <a:gd name="connsiteX38" fmla="*/ 604843 w 3056832"/>
              <a:gd name="connsiteY38" fmla="*/ 1038965 h 3295228"/>
              <a:gd name="connsiteX39" fmla="*/ 599199 w 3056832"/>
              <a:gd name="connsiteY39" fmla="*/ 1603409 h 3295228"/>
              <a:gd name="connsiteX40" fmla="*/ 666932 w 3056832"/>
              <a:gd name="connsiteY40" fmla="*/ 2608120 h 3295228"/>
              <a:gd name="connsiteX41" fmla="*/ 644355 w 3056832"/>
              <a:gd name="connsiteY41" fmla="*/ 3200787 h 3295228"/>
              <a:gd name="connsiteX42" fmla="*/ 909643 w 3056832"/>
              <a:gd name="connsiteY42" fmla="*/ 3245943 h 329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56832" h="3295228">
                <a:moveTo>
                  <a:pt x="909643" y="3245943"/>
                </a:moveTo>
                <a:cubicBezTo>
                  <a:pt x="952917" y="3164099"/>
                  <a:pt x="914347" y="3019224"/>
                  <a:pt x="903999" y="2709720"/>
                </a:cubicBezTo>
                <a:cubicBezTo>
                  <a:pt x="893651" y="2400216"/>
                  <a:pt x="845674" y="1692779"/>
                  <a:pt x="847555" y="1388920"/>
                </a:cubicBezTo>
                <a:cubicBezTo>
                  <a:pt x="849436" y="1085061"/>
                  <a:pt x="843792" y="1006039"/>
                  <a:pt x="915288" y="886565"/>
                </a:cubicBezTo>
                <a:cubicBezTo>
                  <a:pt x="986784" y="767091"/>
                  <a:pt x="1139184" y="735106"/>
                  <a:pt x="1276532" y="672076"/>
                </a:cubicBezTo>
                <a:cubicBezTo>
                  <a:pt x="1413880" y="609046"/>
                  <a:pt x="1546525" y="532846"/>
                  <a:pt x="1739377" y="508387"/>
                </a:cubicBezTo>
                <a:cubicBezTo>
                  <a:pt x="1932229" y="483928"/>
                  <a:pt x="2232325" y="497098"/>
                  <a:pt x="2433643" y="525320"/>
                </a:cubicBezTo>
                <a:cubicBezTo>
                  <a:pt x="2634961" y="553542"/>
                  <a:pt x="2849451" y="676779"/>
                  <a:pt x="2947288" y="677720"/>
                </a:cubicBezTo>
                <a:cubicBezTo>
                  <a:pt x="3045125" y="678661"/>
                  <a:pt x="3095925" y="581765"/>
                  <a:pt x="3020666" y="530965"/>
                </a:cubicBezTo>
                <a:cubicBezTo>
                  <a:pt x="2945407" y="480165"/>
                  <a:pt x="2687643" y="403964"/>
                  <a:pt x="2495732" y="372920"/>
                </a:cubicBezTo>
                <a:cubicBezTo>
                  <a:pt x="2303821" y="341875"/>
                  <a:pt x="1995258" y="345639"/>
                  <a:pt x="1869199" y="344698"/>
                </a:cubicBezTo>
                <a:cubicBezTo>
                  <a:pt x="1743140" y="343757"/>
                  <a:pt x="1737496" y="419017"/>
                  <a:pt x="1739377" y="367276"/>
                </a:cubicBezTo>
                <a:cubicBezTo>
                  <a:pt x="1741258" y="315535"/>
                  <a:pt x="1880488" y="90698"/>
                  <a:pt x="1880488" y="34254"/>
                </a:cubicBezTo>
                <a:cubicBezTo>
                  <a:pt x="1880488" y="-22190"/>
                  <a:pt x="1767599" y="2268"/>
                  <a:pt x="1739377" y="28609"/>
                </a:cubicBezTo>
                <a:cubicBezTo>
                  <a:pt x="1711155" y="54950"/>
                  <a:pt x="1729029" y="137735"/>
                  <a:pt x="1711155" y="192298"/>
                </a:cubicBezTo>
                <a:cubicBezTo>
                  <a:pt x="1693281" y="246861"/>
                  <a:pt x="1637776" y="380446"/>
                  <a:pt x="1632132" y="355987"/>
                </a:cubicBezTo>
                <a:cubicBezTo>
                  <a:pt x="1626488" y="331528"/>
                  <a:pt x="1690458" y="96343"/>
                  <a:pt x="1677288" y="45543"/>
                </a:cubicBezTo>
                <a:cubicBezTo>
                  <a:pt x="1664118" y="-5257"/>
                  <a:pt x="1574747" y="18261"/>
                  <a:pt x="1553110" y="51187"/>
                </a:cubicBezTo>
                <a:cubicBezTo>
                  <a:pt x="1531473" y="84113"/>
                  <a:pt x="1559696" y="183831"/>
                  <a:pt x="1547466" y="243098"/>
                </a:cubicBezTo>
                <a:cubicBezTo>
                  <a:pt x="1535236" y="302365"/>
                  <a:pt x="1525828" y="367276"/>
                  <a:pt x="1479732" y="406787"/>
                </a:cubicBezTo>
                <a:cubicBezTo>
                  <a:pt x="1433636" y="446298"/>
                  <a:pt x="1364021" y="435950"/>
                  <a:pt x="1270888" y="480165"/>
                </a:cubicBezTo>
                <a:cubicBezTo>
                  <a:pt x="1177755" y="524380"/>
                  <a:pt x="1001836" y="634446"/>
                  <a:pt x="920932" y="672076"/>
                </a:cubicBezTo>
                <a:cubicBezTo>
                  <a:pt x="840028" y="709706"/>
                  <a:pt x="841910" y="737928"/>
                  <a:pt x="785466" y="705943"/>
                </a:cubicBezTo>
                <a:cubicBezTo>
                  <a:pt x="729022" y="673958"/>
                  <a:pt x="621777" y="548839"/>
                  <a:pt x="582266" y="480165"/>
                </a:cubicBezTo>
                <a:cubicBezTo>
                  <a:pt x="542755" y="411491"/>
                  <a:pt x="556866" y="363513"/>
                  <a:pt x="548399" y="293898"/>
                </a:cubicBezTo>
                <a:cubicBezTo>
                  <a:pt x="539932" y="224283"/>
                  <a:pt x="554044" y="102928"/>
                  <a:pt x="531466" y="62476"/>
                </a:cubicBezTo>
                <a:cubicBezTo>
                  <a:pt x="508888" y="22024"/>
                  <a:pt x="427984" y="-2435"/>
                  <a:pt x="412932" y="51187"/>
                </a:cubicBezTo>
                <a:cubicBezTo>
                  <a:pt x="397880" y="104809"/>
                  <a:pt x="455266" y="386090"/>
                  <a:pt x="441155" y="384209"/>
                </a:cubicBezTo>
                <a:cubicBezTo>
                  <a:pt x="427044" y="382327"/>
                  <a:pt x="365896" y="96342"/>
                  <a:pt x="328266" y="39898"/>
                </a:cubicBezTo>
                <a:cubicBezTo>
                  <a:pt x="290636" y="-16546"/>
                  <a:pt x="217258" y="-9961"/>
                  <a:pt x="215377" y="45543"/>
                </a:cubicBezTo>
                <a:cubicBezTo>
                  <a:pt x="213496" y="101047"/>
                  <a:pt x="308510" y="317416"/>
                  <a:pt x="316977" y="372920"/>
                </a:cubicBezTo>
                <a:cubicBezTo>
                  <a:pt x="325444" y="428424"/>
                  <a:pt x="313214" y="377624"/>
                  <a:pt x="266177" y="378565"/>
                </a:cubicBezTo>
                <a:cubicBezTo>
                  <a:pt x="219140" y="379506"/>
                  <a:pt x="76148" y="354106"/>
                  <a:pt x="34755" y="378565"/>
                </a:cubicBezTo>
                <a:cubicBezTo>
                  <a:pt x="-6638" y="403024"/>
                  <a:pt x="-9460" y="499920"/>
                  <a:pt x="17821" y="525320"/>
                </a:cubicBezTo>
                <a:cubicBezTo>
                  <a:pt x="45102" y="550720"/>
                  <a:pt x="123184" y="520617"/>
                  <a:pt x="198443" y="530965"/>
                </a:cubicBezTo>
                <a:cubicBezTo>
                  <a:pt x="273702" y="541313"/>
                  <a:pt x="402584" y="550720"/>
                  <a:pt x="469377" y="587409"/>
                </a:cubicBezTo>
                <a:cubicBezTo>
                  <a:pt x="536170" y="624098"/>
                  <a:pt x="570977" y="705942"/>
                  <a:pt x="599199" y="751098"/>
                </a:cubicBezTo>
                <a:cubicBezTo>
                  <a:pt x="627421" y="796254"/>
                  <a:pt x="637769" y="810365"/>
                  <a:pt x="638710" y="858343"/>
                </a:cubicBezTo>
                <a:cubicBezTo>
                  <a:pt x="639651" y="906321"/>
                  <a:pt x="611428" y="914787"/>
                  <a:pt x="604843" y="1038965"/>
                </a:cubicBezTo>
                <a:cubicBezTo>
                  <a:pt x="598258" y="1163143"/>
                  <a:pt x="588851" y="1341883"/>
                  <a:pt x="599199" y="1603409"/>
                </a:cubicBezTo>
                <a:cubicBezTo>
                  <a:pt x="609547" y="1864935"/>
                  <a:pt x="659406" y="2341890"/>
                  <a:pt x="666932" y="2608120"/>
                </a:cubicBezTo>
                <a:cubicBezTo>
                  <a:pt x="674458" y="2874350"/>
                  <a:pt x="606725" y="3097305"/>
                  <a:pt x="644355" y="3200787"/>
                </a:cubicBezTo>
                <a:cubicBezTo>
                  <a:pt x="681985" y="3304269"/>
                  <a:pt x="866369" y="3327787"/>
                  <a:pt x="909643" y="324594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FBC10C1-75B2-BB43-883F-E21BC60E7024}"/>
              </a:ext>
            </a:extLst>
          </p:cNvPr>
          <p:cNvSpPr/>
          <p:nvPr/>
        </p:nvSpPr>
        <p:spPr>
          <a:xfrm>
            <a:off x="3243070" y="973283"/>
            <a:ext cx="2511565" cy="2619770"/>
          </a:xfrm>
          <a:custGeom>
            <a:avLst/>
            <a:gdLst>
              <a:gd name="connsiteX0" fmla="*/ 2668214 w 2668214"/>
              <a:gd name="connsiteY0" fmla="*/ 298601 h 2619770"/>
              <a:gd name="connsiteX1" fmla="*/ 1882767 w 2668214"/>
              <a:gd name="connsiteY1" fmla="*/ 40693 h 2619770"/>
              <a:gd name="connsiteX2" fmla="*/ 851137 w 2668214"/>
              <a:gd name="connsiteY2" fmla="*/ 40693 h 2619770"/>
              <a:gd name="connsiteX3" fmla="*/ 100860 w 2668214"/>
              <a:gd name="connsiteY3" fmla="*/ 427555 h 2619770"/>
              <a:gd name="connsiteX4" fmla="*/ 7075 w 2668214"/>
              <a:gd name="connsiteY4" fmla="*/ 1084047 h 2619770"/>
              <a:gd name="connsiteX5" fmla="*/ 42244 w 2668214"/>
              <a:gd name="connsiteY5" fmla="*/ 1517801 h 2619770"/>
              <a:gd name="connsiteX6" fmla="*/ 323598 w 2668214"/>
              <a:gd name="connsiteY6" fmla="*/ 2068786 h 2619770"/>
              <a:gd name="connsiteX7" fmla="*/ 839414 w 2668214"/>
              <a:gd name="connsiteY7" fmla="*/ 2619770 h 261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8214" h="2619770">
                <a:moveTo>
                  <a:pt x="2668214" y="298601"/>
                </a:moveTo>
                <a:cubicBezTo>
                  <a:pt x="2426913" y="191139"/>
                  <a:pt x="2185613" y="83678"/>
                  <a:pt x="1882767" y="40693"/>
                </a:cubicBezTo>
                <a:cubicBezTo>
                  <a:pt x="1579921" y="-2292"/>
                  <a:pt x="1148121" y="-23784"/>
                  <a:pt x="851137" y="40693"/>
                </a:cubicBezTo>
                <a:cubicBezTo>
                  <a:pt x="554153" y="105170"/>
                  <a:pt x="241537" y="253663"/>
                  <a:pt x="100860" y="427555"/>
                </a:cubicBezTo>
                <a:cubicBezTo>
                  <a:pt x="-39817" y="601447"/>
                  <a:pt x="16844" y="902340"/>
                  <a:pt x="7075" y="1084047"/>
                </a:cubicBezTo>
                <a:cubicBezTo>
                  <a:pt x="-2694" y="1265754"/>
                  <a:pt x="-10510" y="1353678"/>
                  <a:pt x="42244" y="1517801"/>
                </a:cubicBezTo>
                <a:cubicBezTo>
                  <a:pt x="94998" y="1681924"/>
                  <a:pt x="190736" y="1885125"/>
                  <a:pt x="323598" y="2068786"/>
                </a:cubicBezTo>
                <a:cubicBezTo>
                  <a:pt x="456460" y="2252448"/>
                  <a:pt x="647937" y="2436109"/>
                  <a:pt x="839414" y="2619770"/>
                </a:cubicBezTo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4FAADDD-4AD9-584E-96B1-1D42561FA63D}"/>
              </a:ext>
            </a:extLst>
          </p:cNvPr>
          <p:cNvSpPr/>
          <p:nvPr/>
        </p:nvSpPr>
        <p:spPr>
          <a:xfrm>
            <a:off x="2887222" y="1679321"/>
            <a:ext cx="1946722" cy="768430"/>
          </a:xfrm>
          <a:custGeom>
            <a:avLst/>
            <a:gdLst>
              <a:gd name="connsiteX0" fmla="*/ 820744 w 1946722"/>
              <a:gd name="connsiteY0" fmla="*/ 581391 h 768430"/>
              <a:gd name="connsiteX1" fmla="*/ 944922 w 1946722"/>
              <a:gd name="connsiteY1" fmla="*/ 270946 h 768430"/>
              <a:gd name="connsiteX2" fmla="*/ 673988 w 1946722"/>
              <a:gd name="connsiteY2" fmla="*/ 186280 h 768430"/>
              <a:gd name="connsiteX3" fmla="*/ 352255 w 1946722"/>
              <a:gd name="connsiteY3" fmla="*/ 152413 h 768430"/>
              <a:gd name="connsiteX4" fmla="*/ 70033 w 1946722"/>
              <a:gd name="connsiteY4" fmla="*/ 237080 h 768430"/>
              <a:gd name="connsiteX5" fmla="*/ 30522 w 1946722"/>
              <a:gd name="connsiteY5" fmla="*/ 73391 h 768430"/>
              <a:gd name="connsiteX6" fmla="*/ 459500 w 1946722"/>
              <a:gd name="connsiteY6" fmla="*/ 13 h 768430"/>
              <a:gd name="connsiteX7" fmla="*/ 899766 w 1946722"/>
              <a:gd name="connsiteY7" fmla="*/ 67746 h 768430"/>
              <a:gd name="connsiteX8" fmla="*/ 1080388 w 1946722"/>
              <a:gd name="connsiteY8" fmla="*/ 124191 h 768430"/>
              <a:gd name="connsiteX9" fmla="*/ 1159411 w 1946722"/>
              <a:gd name="connsiteY9" fmla="*/ 186280 h 768430"/>
              <a:gd name="connsiteX10" fmla="*/ 1317455 w 1946722"/>
              <a:gd name="connsiteY10" fmla="*/ 118546 h 768430"/>
              <a:gd name="connsiteX11" fmla="*/ 1531944 w 1946722"/>
              <a:gd name="connsiteY11" fmla="*/ 90324 h 768430"/>
              <a:gd name="connsiteX12" fmla="*/ 1859322 w 1946722"/>
              <a:gd name="connsiteY12" fmla="*/ 112902 h 768430"/>
              <a:gd name="connsiteX13" fmla="*/ 1943988 w 1946722"/>
              <a:gd name="connsiteY13" fmla="*/ 191924 h 768430"/>
              <a:gd name="connsiteX14" fmla="*/ 1898833 w 1946722"/>
              <a:gd name="connsiteY14" fmla="*/ 338680 h 768430"/>
              <a:gd name="connsiteX15" fmla="*/ 1644833 w 1946722"/>
              <a:gd name="connsiteY15" fmla="*/ 287880 h 768430"/>
              <a:gd name="connsiteX16" fmla="*/ 1311811 w 1946722"/>
              <a:gd name="connsiteY16" fmla="*/ 321746 h 768430"/>
              <a:gd name="connsiteX17" fmla="*/ 1131188 w 1946722"/>
              <a:gd name="connsiteY17" fmla="*/ 519302 h 768430"/>
              <a:gd name="connsiteX18" fmla="*/ 1063455 w 1946722"/>
              <a:gd name="connsiteY18" fmla="*/ 767657 h 768430"/>
              <a:gd name="connsiteX19" fmla="*/ 820744 w 1946722"/>
              <a:gd name="connsiteY19" fmla="*/ 581391 h 7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46722" h="768430">
                <a:moveTo>
                  <a:pt x="820744" y="581391"/>
                </a:moveTo>
                <a:cubicBezTo>
                  <a:pt x="800989" y="498606"/>
                  <a:pt x="969381" y="336798"/>
                  <a:pt x="944922" y="270946"/>
                </a:cubicBezTo>
                <a:cubicBezTo>
                  <a:pt x="920463" y="205094"/>
                  <a:pt x="772766" y="206035"/>
                  <a:pt x="673988" y="186280"/>
                </a:cubicBezTo>
                <a:cubicBezTo>
                  <a:pt x="575210" y="166525"/>
                  <a:pt x="452914" y="143946"/>
                  <a:pt x="352255" y="152413"/>
                </a:cubicBezTo>
                <a:cubicBezTo>
                  <a:pt x="251596" y="160880"/>
                  <a:pt x="123655" y="250250"/>
                  <a:pt x="70033" y="237080"/>
                </a:cubicBezTo>
                <a:cubicBezTo>
                  <a:pt x="16411" y="223910"/>
                  <a:pt x="-34389" y="112902"/>
                  <a:pt x="30522" y="73391"/>
                </a:cubicBezTo>
                <a:cubicBezTo>
                  <a:pt x="95433" y="33880"/>
                  <a:pt x="314626" y="954"/>
                  <a:pt x="459500" y="13"/>
                </a:cubicBezTo>
                <a:cubicBezTo>
                  <a:pt x="604374" y="-928"/>
                  <a:pt x="796285" y="47050"/>
                  <a:pt x="899766" y="67746"/>
                </a:cubicBezTo>
                <a:cubicBezTo>
                  <a:pt x="1003247" y="88442"/>
                  <a:pt x="1037114" y="104435"/>
                  <a:pt x="1080388" y="124191"/>
                </a:cubicBezTo>
                <a:cubicBezTo>
                  <a:pt x="1123662" y="143947"/>
                  <a:pt x="1119900" y="187221"/>
                  <a:pt x="1159411" y="186280"/>
                </a:cubicBezTo>
                <a:cubicBezTo>
                  <a:pt x="1198922" y="185339"/>
                  <a:pt x="1255366" y="134539"/>
                  <a:pt x="1317455" y="118546"/>
                </a:cubicBezTo>
                <a:cubicBezTo>
                  <a:pt x="1379544" y="102553"/>
                  <a:pt x="1441633" y="91265"/>
                  <a:pt x="1531944" y="90324"/>
                </a:cubicBezTo>
                <a:cubicBezTo>
                  <a:pt x="1622255" y="89383"/>
                  <a:pt x="1790648" y="95969"/>
                  <a:pt x="1859322" y="112902"/>
                </a:cubicBezTo>
                <a:cubicBezTo>
                  <a:pt x="1927996" y="129835"/>
                  <a:pt x="1937403" y="154294"/>
                  <a:pt x="1943988" y="191924"/>
                </a:cubicBezTo>
                <a:cubicBezTo>
                  <a:pt x="1950573" y="229554"/>
                  <a:pt x="1948692" y="322687"/>
                  <a:pt x="1898833" y="338680"/>
                </a:cubicBezTo>
                <a:cubicBezTo>
                  <a:pt x="1848974" y="354673"/>
                  <a:pt x="1742670" y="290702"/>
                  <a:pt x="1644833" y="287880"/>
                </a:cubicBezTo>
                <a:cubicBezTo>
                  <a:pt x="1546996" y="285058"/>
                  <a:pt x="1397418" y="283176"/>
                  <a:pt x="1311811" y="321746"/>
                </a:cubicBezTo>
                <a:cubicBezTo>
                  <a:pt x="1226204" y="360316"/>
                  <a:pt x="1172581" y="444983"/>
                  <a:pt x="1131188" y="519302"/>
                </a:cubicBezTo>
                <a:cubicBezTo>
                  <a:pt x="1089795" y="593621"/>
                  <a:pt x="1117077" y="756368"/>
                  <a:pt x="1063455" y="767657"/>
                </a:cubicBezTo>
                <a:cubicBezTo>
                  <a:pt x="1009833" y="778946"/>
                  <a:pt x="840499" y="664176"/>
                  <a:pt x="820744" y="581391"/>
                </a:cubicBezTo>
                <a:close/>
              </a:path>
            </a:pathLst>
          </a:custGeom>
          <a:solidFill>
            <a:srgbClr val="FF7E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039BFEE-FEC7-7343-B3B1-198AC046B8AB}"/>
              </a:ext>
            </a:extLst>
          </p:cNvPr>
          <p:cNvSpPr/>
          <p:nvPr/>
        </p:nvSpPr>
        <p:spPr>
          <a:xfrm>
            <a:off x="3424623" y="1361587"/>
            <a:ext cx="1038320" cy="2512386"/>
          </a:xfrm>
          <a:custGeom>
            <a:avLst/>
            <a:gdLst>
              <a:gd name="connsiteX0" fmla="*/ 33514 w 1038320"/>
              <a:gd name="connsiteY0" fmla="*/ 818450 h 2512386"/>
              <a:gd name="connsiteX1" fmla="*/ 16581 w 1038320"/>
              <a:gd name="connsiteY1" fmla="*/ 445917 h 2512386"/>
              <a:gd name="connsiteX2" fmla="*/ 135114 w 1038320"/>
              <a:gd name="connsiteY2" fmla="*/ 152406 h 2512386"/>
              <a:gd name="connsiteX3" fmla="*/ 366536 w 1038320"/>
              <a:gd name="connsiteY3" fmla="*/ 16939 h 2512386"/>
              <a:gd name="connsiteX4" fmla="*/ 643114 w 1038320"/>
              <a:gd name="connsiteY4" fmla="*/ 22583 h 2512386"/>
              <a:gd name="connsiteX5" fmla="*/ 840670 w 1038320"/>
              <a:gd name="connsiteY5" fmla="*/ 203206 h 2512386"/>
              <a:gd name="connsiteX6" fmla="*/ 993070 w 1038320"/>
              <a:gd name="connsiteY6" fmla="*/ 547517 h 2512386"/>
              <a:gd name="connsiteX7" fmla="*/ 1021292 w 1038320"/>
              <a:gd name="connsiteY7" fmla="*/ 891828 h 2512386"/>
              <a:gd name="connsiteX8" fmla="*/ 756003 w 1038320"/>
              <a:gd name="connsiteY8" fmla="*/ 1924761 h 2512386"/>
              <a:gd name="connsiteX9" fmla="*/ 603603 w 1038320"/>
              <a:gd name="connsiteY9" fmla="*/ 2286006 h 2512386"/>
              <a:gd name="connsiteX10" fmla="*/ 609248 w 1038320"/>
              <a:gd name="connsiteY10" fmla="*/ 2494850 h 2512386"/>
              <a:gd name="connsiteX11" fmla="*/ 360892 w 1038320"/>
              <a:gd name="connsiteY11" fmla="*/ 2455339 h 2512386"/>
              <a:gd name="connsiteX12" fmla="*/ 332670 w 1038320"/>
              <a:gd name="connsiteY12" fmla="*/ 2094095 h 2512386"/>
              <a:gd name="connsiteX13" fmla="*/ 564092 w 1038320"/>
              <a:gd name="connsiteY13" fmla="*/ 1608672 h 2512386"/>
              <a:gd name="connsiteX14" fmla="*/ 716492 w 1038320"/>
              <a:gd name="connsiteY14" fmla="*/ 1061161 h 2512386"/>
              <a:gd name="connsiteX15" fmla="*/ 716492 w 1038320"/>
              <a:gd name="connsiteY15" fmla="*/ 699917 h 2512386"/>
              <a:gd name="connsiteX16" fmla="*/ 614892 w 1038320"/>
              <a:gd name="connsiteY16" fmla="*/ 406406 h 2512386"/>
              <a:gd name="connsiteX17" fmla="*/ 428625 w 1038320"/>
              <a:gd name="connsiteY17" fmla="*/ 310450 h 2512386"/>
              <a:gd name="connsiteX18" fmla="*/ 287514 w 1038320"/>
              <a:gd name="connsiteY18" fmla="*/ 462850 h 2512386"/>
              <a:gd name="connsiteX19" fmla="*/ 304448 w 1038320"/>
              <a:gd name="connsiteY19" fmla="*/ 660406 h 2512386"/>
              <a:gd name="connsiteX20" fmla="*/ 315736 w 1038320"/>
              <a:gd name="connsiteY20" fmla="*/ 897472 h 2512386"/>
              <a:gd name="connsiteX21" fmla="*/ 33514 w 1038320"/>
              <a:gd name="connsiteY21" fmla="*/ 818450 h 251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8320" h="2512386">
                <a:moveTo>
                  <a:pt x="33514" y="818450"/>
                </a:moveTo>
                <a:cubicBezTo>
                  <a:pt x="-16345" y="743191"/>
                  <a:pt x="-352" y="556924"/>
                  <a:pt x="16581" y="445917"/>
                </a:cubicBezTo>
                <a:cubicBezTo>
                  <a:pt x="33514" y="334910"/>
                  <a:pt x="76788" y="223902"/>
                  <a:pt x="135114" y="152406"/>
                </a:cubicBezTo>
                <a:cubicBezTo>
                  <a:pt x="193440" y="80910"/>
                  <a:pt x="281869" y="38576"/>
                  <a:pt x="366536" y="16939"/>
                </a:cubicBezTo>
                <a:cubicBezTo>
                  <a:pt x="451203" y="-4698"/>
                  <a:pt x="564092" y="-8461"/>
                  <a:pt x="643114" y="22583"/>
                </a:cubicBezTo>
                <a:cubicBezTo>
                  <a:pt x="722136" y="53627"/>
                  <a:pt x="782344" y="115717"/>
                  <a:pt x="840670" y="203206"/>
                </a:cubicBezTo>
                <a:cubicBezTo>
                  <a:pt x="898996" y="290695"/>
                  <a:pt x="962966" y="432747"/>
                  <a:pt x="993070" y="547517"/>
                </a:cubicBezTo>
                <a:cubicBezTo>
                  <a:pt x="1023174" y="662287"/>
                  <a:pt x="1060803" y="662288"/>
                  <a:pt x="1021292" y="891828"/>
                </a:cubicBezTo>
                <a:cubicBezTo>
                  <a:pt x="981781" y="1121368"/>
                  <a:pt x="825618" y="1692398"/>
                  <a:pt x="756003" y="1924761"/>
                </a:cubicBezTo>
                <a:cubicBezTo>
                  <a:pt x="686388" y="2157124"/>
                  <a:pt x="628062" y="2190991"/>
                  <a:pt x="603603" y="2286006"/>
                </a:cubicBezTo>
                <a:cubicBezTo>
                  <a:pt x="579144" y="2381021"/>
                  <a:pt x="649700" y="2466628"/>
                  <a:pt x="609248" y="2494850"/>
                </a:cubicBezTo>
                <a:cubicBezTo>
                  <a:pt x="568796" y="2523072"/>
                  <a:pt x="406988" y="2522131"/>
                  <a:pt x="360892" y="2455339"/>
                </a:cubicBezTo>
                <a:cubicBezTo>
                  <a:pt x="314796" y="2388547"/>
                  <a:pt x="298803" y="2235206"/>
                  <a:pt x="332670" y="2094095"/>
                </a:cubicBezTo>
                <a:cubicBezTo>
                  <a:pt x="366537" y="1952984"/>
                  <a:pt x="500122" y="1780828"/>
                  <a:pt x="564092" y="1608672"/>
                </a:cubicBezTo>
                <a:cubicBezTo>
                  <a:pt x="628062" y="1436516"/>
                  <a:pt x="691092" y="1212620"/>
                  <a:pt x="716492" y="1061161"/>
                </a:cubicBezTo>
                <a:cubicBezTo>
                  <a:pt x="741892" y="909702"/>
                  <a:pt x="733425" y="809043"/>
                  <a:pt x="716492" y="699917"/>
                </a:cubicBezTo>
                <a:cubicBezTo>
                  <a:pt x="699559" y="590791"/>
                  <a:pt x="662870" y="471317"/>
                  <a:pt x="614892" y="406406"/>
                </a:cubicBezTo>
                <a:cubicBezTo>
                  <a:pt x="566914" y="341495"/>
                  <a:pt x="483188" y="301043"/>
                  <a:pt x="428625" y="310450"/>
                </a:cubicBezTo>
                <a:cubicBezTo>
                  <a:pt x="374062" y="319857"/>
                  <a:pt x="308210" y="404524"/>
                  <a:pt x="287514" y="462850"/>
                </a:cubicBezTo>
                <a:cubicBezTo>
                  <a:pt x="266818" y="521176"/>
                  <a:pt x="299744" y="587969"/>
                  <a:pt x="304448" y="660406"/>
                </a:cubicBezTo>
                <a:cubicBezTo>
                  <a:pt x="309152" y="732843"/>
                  <a:pt x="360892" y="875835"/>
                  <a:pt x="315736" y="897472"/>
                </a:cubicBezTo>
                <a:cubicBezTo>
                  <a:pt x="270580" y="919109"/>
                  <a:pt x="83373" y="893709"/>
                  <a:pt x="33514" y="818450"/>
                </a:cubicBezTo>
                <a:close/>
              </a:path>
            </a:pathLst>
          </a:custGeom>
          <a:solidFill>
            <a:srgbClr val="FF7E79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81DAF81-32CB-2242-BCD1-831B18326133}"/>
              </a:ext>
            </a:extLst>
          </p:cNvPr>
          <p:cNvSpPr/>
          <p:nvPr/>
        </p:nvSpPr>
        <p:spPr>
          <a:xfrm>
            <a:off x="3061524" y="2103761"/>
            <a:ext cx="1710525" cy="1652137"/>
          </a:xfrm>
          <a:custGeom>
            <a:avLst/>
            <a:gdLst>
              <a:gd name="connsiteX0" fmla="*/ 469388 w 1710525"/>
              <a:gd name="connsiteY0" fmla="*/ 105337 h 1652137"/>
              <a:gd name="connsiteX1" fmla="*/ 46055 w 1710525"/>
              <a:gd name="connsiteY1" fmla="*/ 319826 h 1652137"/>
              <a:gd name="connsiteX2" fmla="*/ 79922 w 1710525"/>
              <a:gd name="connsiteY2" fmla="*/ 963292 h 1652137"/>
              <a:gd name="connsiteX3" fmla="*/ 655655 w 1710525"/>
              <a:gd name="connsiteY3" fmla="*/ 1443070 h 1652137"/>
              <a:gd name="connsiteX4" fmla="*/ 1237033 w 1710525"/>
              <a:gd name="connsiteY4" fmla="*/ 1651915 h 1652137"/>
              <a:gd name="connsiteX5" fmla="*/ 1688588 w 1710525"/>
              <a:gd name="connsiteY5" fmla="*/ 1465648 h 1652137"/>
              <a:gd name="connsiteX6" fmla="*/ 1626499 w 1710525"/>
              <a:gd name="connsiteY6" fmla="*/ 771381 h 1652137"/>
              <a:gd name="connsiteX7" fmla="*/ 1507966 w 1710525"/>
              <a:gd name="connsiteY7" fmla="*/ 517381 h 1652137"/>
              <a:gd name="connsiteX8" fmla="*/ 1428944 w 1710525"/>
              <a:gd name="connsiteY8" fmla="*/ 223870 h 1652137"/>
              <a:gd name="connsiteX9" fmla="*/ 1124144 w 1710525"/>
              <a:gd name="connsiteY9" fmla="*/ 3737 h 1652137"/>
              <a:gd name="connsiteX10" fmla="*/ 469388 w 1710525"/>
              <a:gd name="connsiteY10" fmla="*/ 105337 h 16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0525" h="1652137">
                <a:moveTo>
                  <a:pt x="469388" y="105337"/>
                </a:moveTo>
                <a:cubicBezTo>
                  <a:pt x="289707" y="158018"/>
                  <a:pt x="110966" y="176834"/>
                  <a:pt x="46055" y="319826"/>
                </a:cubicBezTo>
                <a:cubicBezTo>
                  <a:pt x="-18856" y="462818"/>
                  <a:pt x="-21678" y="776085"/>
                  <a:pt x="79922" y="963292"/>
                </a:cubicBezTo>
                <a:cubicBezTo>
                  <a:pt x="181522" y="1150499"/>
                  <a:pt x="462803" y="1328300"/>
                  <a:pt x="655655" y="1443070"/>
                </a:cubicBezTo>
                <a:cubicBezTo>
                  <a:pt x="848507" y="1557840"/>
                  <a:pt x="1064878" y="1648152"/>
                  <a:pt x="1237033" y="1651915"/>
                </a:cubicBezTo>
                <a:cubicBezTo>
                  <a:pt x="1409188" y="1655678"/>
                  <a:pt x="1623677" y="1612404"/>
                  <a:pt x="1688588" y="1465648"/>
                </a:cubicBezTo>
                <a:cubicBezTo>
                  <a:pt x="1753499" y="1318892"/>
                  <a:pt x="1656603" y="929425"/>
                  <a:pt x="1626499" y="771381"/>
                </a:cubicBezTo>
                <a:cubicBezTo>
                  <a:pt x="1596395" y="613337"/>
                  <a:pt x="1540892" y="608633"/>
                  <a:pt x="1507966" y="517381"/>
                </a:cubicBezTo>
                <a:cubicBezTo>
                  <a:pt x="1475040" y="426129"/>
                  <a:pt x="1492914" y="309477"/>
                  <a:pt x="1428944" y="223870"/>
                </a:cubicBezTo>
                <a:cubicBezTo>
                  <a:pt x="1364974" y="138263"/>
                  <a:pt x="1290655" y="24433"/>
                  <a:pt x="1124144" y="3737"/>
                </a:cubicBezTo>
                <a:cubicBezTo>
                  <a:pt x="957633" y="-16959"/>
                  <a:pt x="649069" y="52656"/>
                  <a:pt x="469388" y="105337"/>
                </a:cubicBezTo>
                <a:close/>
              </a:path>
            </a:pathLst>
          </a:custGeom>
          <a:solidFill>
            <a:srgbClr val="AE2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198D0B6-E46F-7545-B3DE-F9310DA5AFBA}"/>
              </a:ext>
            </a:extLst>
          </p:cNvPr>
          <p:cNvSpPr/>
          <p:nvPr/>
        </p:nvSpPr>
        <p:spPr>
          <a:xfrm>
            <a:off x="3076748" y="2208071"/>
            <a:ext cx="1176301" cy="1526606"/>
          </a:xfrm>
          <a:custGeom>
            <a:avLst/>
            <a:gdLst>
              <a:gd name="connsiteX0" fmla="*/ 13488 w 1176301"/>
              <a:gd name="connsiteY0" fmla="*/ 217095 h 1526606"/>
              <a:gd name="connsiteX1" fmla="*/ 13488 w 1176301"/>
              <a:gd name="connsiteY1" fmla="*/ 651717 h 1526606"/>
              <a:gd name="connsiteX2" fmla="*/ 103799 w 1176301"/>
              <a:gd name="connsiteY2" fmla="*/ 933940 h 1526606"/>
              <a:gd name="connsiteX3" fmla="*/ 380377 w 1176301"/>
              <a:gd name="connsiteY3" fmla="*/ 1165362 h 1526606"/>
              <a:gd name="connsiteX4" fmla="*/ 848866 w 1176301"/>
              <a:gd name="connsiteY4" fmla="*/ 1458873 h 1526606"/>
              <a:gd name="connsiteX5" fmla="*/ 1085932 w 1176301"/>
              <a:gd name="connsiteY5" fmla="*/ 1526606 h 1526606"/>
              <a:gd name="connsiteX6" fmla="*/ 1176243 w 1176301"/>
              <a:gd name="connsiteY6" fmla="*/ 1458873 h 1526606"/>
              <a:gd name="connsiteX7" fmla="*/ 1097221 w 1176301"/>
              <a:gd name="connsiteY7" fmla="*/ 1266962 h 1526606"/>
              <a:gd name="connsiteX8" fmla="*/ 956110 w 1176301"/>
              <a:gd name="connsiteY8" fmla="*/ 1035540 h 1526606"/>
              <a:gd name="connsiteX9" fmla="*/ 894021 w 1176301"/>
              <a:gd name="connsiteY9" fmla="*/ 685584 h 1526606"/>
              <a:gd name="connsiteX10" fmla="*/ 894021 w 1176301"/>
              <a:gd name="connsiteY10" fmla="*/ 493673 h 1526606"/>
              <a:gd name="connsiteX11" fmla="*/ 775488 w 1176301"/>
              <a:gd name="connsiteY11" fmla="*/ 369495 h 1526606"/>
              <a:gd name="connsiteX12" fmla="*/ 848866 w 1176301"/>
              <a:gd name="connsiteY12" fmla="*/ 126784 h 1526606"/>
              <a:gd name="connsiteX13" fmla="*/ 752910 w 1176301"/>
              <a:gd name="connsiteY13" fmla="*/ 8251 h 1526606"/>
              <a:gd name="connsiteX14" fmla="*/ 606155 w 1176301"/>
              <a:gd name="connsiteY14" fmla="*/ 59051 h 1526606"/>
              <a:gd name="connsiteX15" fmla="*/ 549710 w 1176301"/>
              <a:gd name="connsiteY15" fmla="*/ 217095 h 1526606"/>
              <a:gd name="connsiteX16" fmla="*/ 544066 w 1176301"/>
              <a:gd name="connsiteY16" fmla="*/ 109851 h 1526606"/>
              <a:gd name="connsiteX17" fmla="*/ 498910 w 1176301"/>
              <a:gd name="connsiteY17" fmla="*/ 8251 h 1526606"/>
              <a:gd name="connsiteX18" fmla="*/ 312643 w 1176301"/>
              <a:gd name="connsiteY18" fmla="*/ 19540 h 1526606"/>
              <a:gd name="connsiteX19" fmla="*/ 137666 w 1176301"/>
              <a:gd name="connsiteY19" fmla="*/ 126784 h 1526606"/>
              <a:gd name="connsiteX20" fmla="*/ 13488 w 1176301"/>
              <a:gd name="connsiteY20" fmla="*/ 217095 h 15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76301" h="1526606">
                <a:moveTo>
                  <a:pt x="13488" y="217095"/>
                </a:moveTo>
                <a:cubicBezTo>
                  <a:pt x="-7208" y="304584"/>
                  <a:pt x="-1564" y="532243"/>
                  <a:pt x="13488" y="651717"/>
                </a:cubicBezTo>
                <a:cubicBezTo>
                  <a:pt x="28540" y="771191"/>
                  <a:pt x="42651" y="848333"/>
                  <a:pt x="103799" y="933940"/>
                </a:cubicBezTo>
                <a:cubicBezTo>
                  <a:pt x="164947" y="1019547"/>
                  <a:pt x="256199" y="1077873"/>
                  <a:pt x="380377" y="1165362"/>
                </a:cubicBezTo>
                <a:cubicBezTo>
                  <a:pt x="504555" y="1252851"/>
                  <a:pt x="731273" y="1398666"/>
                  <a:pt x="848866" y="1458873"/>
                </a:cubicBezTo>
                <a:cubicBezTo>
                  <a:pt x="966459" y="1519080"/>
                  <a:pt x="1031369" y="1526606"/>
                  <a:pt x="1085932" y="1526606"/>
                </a:cubicBezTo>
                <a:cubicBezTo>
                  <a:pt x="1140495" y="1526606"/>
                  <a:pt x="1174362" y="1502147"/>
                  <a:pt x="1176243" y="1458873"/>
                </a:cubicBezTo>
                <a:cubicBezTo>
                  <a:pt x="1178124" y="1415599"/>
                  <a:pt x="1133910" y="1337518"/>
                  <a:pt x="1097221" y="1266962"/>
                </a:cubicBezTo>
                <a:cubicBezTo>
                  <a:pt x="1060532" y="1196407"/>
                  <a:pt x="989977" y="1132436"/>
                  <a:pt x="956110" y="1035540"/>
                </a:cubicBezTo>
                <a:cubicBezTo>
                  <a:pt x="922243" y="938644"/>
                  <a:pt x="904369" y="775895"/>
                  <a:pt x="894021" y="685584"/>
                </a:cubicBezTo>
                <a:cubicBezTo>
                  <a:pt x="883673" y="595273"/>
                  <a:pt x="913777" y="546355"/>
                  <a:pt x="894021" y="493673"/>
                </a:cubicBezTo>
                <a:cubicBezTo>
                  <a:pt x="874266" y="440992"/>
                  <a:pt x="783014" y="430643"/>
                  <a:pt x="775488" y="369495"/>
                </a:cubicBezTo>
                <a:cubicBezTo>
                  <a:pt x="767962" y="308347"/>
                  <a:pt x="852629" y="186991"/>
                  <a:pt x="848866" y="126784"/>
                </a:cubicBezTo>
                <a:cubicBezTo>
                  <a:pt x="845103" y="66577"/>
                  <a:pt x="793362" y="19540"/>
                  <a:pt x="752910" y="8251"/>
                </a:cubicBezTo>
                <a:cubicBezTo>
                  <a:pt x="712458" y="-3038"/>
                  <a:pt x="640022" y="24244"/>
                  <a:pt x="606155" y="59051"/>
                </a:cubicBezTo>
                <a:cubicBezTo>
                  <a:pt x="572288" y="93858"/>
                  <a:pt x="560058" y="208628"/>
                  <a:pt x="549710" y="217095"/>
                </a:cubicBezTo>
                <a:cubicBezTo>
                  <a:pt x="539362" y="225562"/>
                  <a:pt x="552533" y="144658"/>
                  <a:pt x="544066" y="109851"/>
                </a:cubicBezTo>
                <a:cubicBezTo>
                  <a:pt x="535599" y="75044"/>
                  <a:pt x="537481" y="23303"/>
                  <a:pt x="498910" y="8251"/>
                </a:cubicBezTo>
                <a:cubicBezTo>
                  <a:pt x="460339" y="-6801"/>
                  <a:pt x="372850" y="-215"/>
                  <a:pt x="312643" y="19540"/>
                </a:cubicBezTo>
                <a:cubicBezTo>
                  <a:pt x="252436" y="39295"/>
                  <a:pt x="188466" y="91977"/>
                  <a:pt x="137666" y="126784"/>
                </a:cubicBezTo>
                <a:cubicBezTo>
                  <a:pt x="86866" y="161591"/>
                  <a:pt x="34184" y="129606"/>
                  <a:pt x="13488" y="217095"/>
                </a:cubicBezTo>
                <a:close/>
              </a:path>
            </a:pathLst>
          </a:custGeom>
          <a:solidFill>
            <a:srgbClr val="9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B7869FF-5C94-3948-8BFC-9C31E1DE3A84}"/>
              </a:ext>
            </a:extLst>
          </p:cNvPr>
          <p:cNvSpPr/>
          <p:nvPr/>
        </p:nvSpPr>
        <p:spPr>
          <a:xfrm>
            <a:off x="3131099" y="2300963"/>
            <a:ext cx="954985" cy="1298009"/>
          </a:xfrm>
          <a:custGeom>
            <a:avLst/>
            <a:gdLst>
              <a:gd name="connsiteX0" fmla="*/ 353483 w 954985"/>
              <a:gd name="connsiteY0" fmla="*/ 515059 h 1298009"/>
              <a:gd name="connsiteX1" fmla="*/ 387350 w 954985"/>
              <a:gd name="connsiteY1" fmla="*/ 396525 h 1298009"/>
              <a:gd name="connsiteX2" fmla="*/ 392994 w 954985"/>
              <a:gd name="connsiteY2" fmla="*/ 232836 h 1298009"/>
              <a:gd name="connsiteX3" fmla="*/ 398639 w 954985"/>
              <a:gd name="connsiteY3" fmla="*/ 91725 h 1298009"/>
              <a:gd name="connsiteX4" fmla="*/ 342194 w 954985"/>
              <a:gd name="connsiteY4" fmla="*/ 46570 h 1298009"/>
              <a:gd name="connsiteX5" fmla="*/ 82550 w 954985"/>
              <a:gd name="connsiteY5" fmla="*/ 153814 h 1298009"/>
              <a:gd name="connsiteX6" fmla="*/ 9172 w 954985"/>
              <a:gd name="connsiteY6" fmla="*/ 266703 h 1298009"/>
              <a:gd name="connsiteX7" fmla="*/ 9172 w 954985"/>
              <a:gd name="connsiteY7" fmla="*/ 503770 h 1298009"/>
              <a:gd name="connsiteX8" fmla="*/ 82550 w 954985"/>
              <a:gd name="connsiteY8" fmla="*/ 599725 h 1298009"/>
              <a:gd name="connsiteX9" fmla="*/ 263172 w 954985"/>
              <a:gd name="connsiteY9" fmla="*/ 622303 h 1298009"/>
              <a:gd name="connsiteX10" fmla="*/ 246239 w 954985"/>
              <a:gd name="connsiteY10" fmla="*/ 667459 h 1298009"/>
              <a:gd name="connsiteX11" fmla="*/ 88194 w 954985"/>
              <a:gd name="connsiteY11" fmla="*/ 678747 h 1298009"/>
              <a:gd name="connsiteX12" fmla="*/ 178506 w 954985"/>
              <a:gd name="connsiteY12" fmla="*/ 831147 h 1298009"/>
              <a:gd name="connsiteX13" fmla="*/ 917928 w 954985"/>
              <a:gd name="connsiteY13" fmla="*/ 1293992 h 1298009"/>
              <a:gd name="connsiteX14" fmla="*/ 833261 w 954985"/>
              <a:gd name="connsiteY14" fmla="*/ 1039992 h 1298009"/>
              <a:gd name="connsiteX15" fmla="*/ 737306 w 954985"/>
              <a:gd name="connsiteY15" fmla="*/ 763414 h 1298009"/>
              <a:gd name="connsiteX16" fmla="*/ 737306 w 954985"/>
              <a:gd name="connsiteY16" fmla="*/ 582792 h 1298009"/>
              <a:gd name="connsiteX17" fmla="*/ 703439 w 954985"/>
              <a:gd name="connsiteY17" fmla="*/ 334436 h 1298009"/>
              <a:gd name="connsiteX18" fmla="*/ 709083 w 954985"/>
              <a:gd name="connsiteY18" fmla="*/ 86081 h 1298009"/>
              <a:gd name="connsiteX19" fmla="*/ 630061 w 954985"/>
              <a:gd name="connsiteY19" fmla="*/ 1414 h 1298009"/>
              <a:gd name="connsiteX20" fmla="*/ 511528 w 954985"/>
              <a:gd name="connsiteY20" fmla="*/ 142525 h 1298009"/>
              <a:gd name="connsiteX21" fmla="*/ 449439 w 954985"/>
              <a:gd name="connsiteY21" fmla="*/ 396525 h 1298009"/>
              <a:gd name="connsiteX22" fmla="*/ 392994 w 954985"/>
              <a:gd name="connsiteY22" fmla="*/ 554570 h 1298009"/>
              <a:gd name="connsiteX23" fmla="*/ 353483 w 954985"/>
              <a:gd name="connsiteY23" fmla="*/ 515059 h 12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4985" h="1298009">
                <a:moveTo>
                  <a:pt x="353483" y="515059"/>
                </a:moveTo>
                <a:cubicBezTo>
                  <a:pt x="352542" y="488718"/>
                  <a:pt x="380765" y="443562"/>
                  <a:pt x="387350" y="396525"/>
                </a:cubicBezTo>
                <a:cubicBezTo>
                  <a:pt x="393935" y="349488"/>
                  <a:pt x="391113" y="283636"/>
                  <a:pt x="392994" y="232836"/>
                </a:cubicBezTo>
                <a:cubicBezTo>
                  <a:pt x="394875" y="182036"/>
                  <a:pt x="407106" y="122769"/>
                  <a:pt x="398639" y="91725"/>
                </a:cubicBezTo>
                <a:cubicBezTo>
                  <a:pt x="390172" y="60681"/>
                  <a:pt x="394875" y="36222"/>
                  <a:pt x="342194" y="46570"/>
                </a:cubicBezTo>
                <a:cubicBezTo>
                  <a:pt x="289513" y="56918"/>
                  <a:pt x="138054" y="117125"/>
                  <a:pt x="82550" y="153814"/>
                </a:cubicBezTo>
                <a:cubicBezTo>
                  <a:pt x="27046" y="190503"/>
                  <a:pt x="21402" y="208377"/>
                  <a:pt x="9172" y="266703"/>
                </a:cubicBezTo>
                <a:cubicBezTo>
                  <a:pt x="-3058" y="325029"/>
                  <a:pt x="-3058" y="448266"/>
                  <a:pt x="9172" y="503770"/>
                </a:cubicBezTo>
                <a:cubicBezTo>
                  <a:pt x="21402" y="559274"/>
                  <a:pt x="40217" y="579970"/>
                  <a:pt x="82550" y="599725"/>
                </a:cubicBezTo>
                <a:cubicBezTo>
                  <a:pt x="124883" y="619481"/>
                  <a:pt x="235891" y="611014"/>
                  <a:pt x="263172" y="622303"/>
                </a:cubicBezTo>
                <a:cubicBezTo>
                  <a:pt x="290453" y="633592"/>
                  <a:pt x="275402" y="658052"/>
                  <a:pt x="246239" y="667459"/>
                </a:cubicBezTo>
                <a:cubicBezTo>
                  <a:pt x="217076" y="676866"/>
                  <a:pt x="99483" y="651466"/>
                  <a:pt x="88194" y="678747"/>
                </a:cubicBezTo>
                <a:cubicBezTo>
                  <a:pt x="76905" y="706028"/>
                  <a:pt x="40217" y="728606"/>
                  <a:pt x="178506" y="831147"/>
                </a:cubicBezTo>
                <a:cubicBezTo>
                  <a:pt x="316795" y="933688"/>
                  <a:pt x="808802" y="1259185"/>
                  <a:pt x="917928" y="1293992"/>
                </a:cubicBezTo>
                <a:cubicBezTo>
                  <a:pt x="1027054" y="1328799"/>
                  <a:pt x="863365" y="1128422"/>
                  <a:pt x="833261" y="1039992"/>
                </a:cubicBezTo>
                <a:cubicBezTo>
                  <a:pt x="803157" y="951562"/>
                  <a:pt x="753298" y="839614"/>
                  <a:pt x="737306" y="763414"/>
                </a:cubicBezTo>
                <a:cubicBezTo>
                  <a:pt x="721314" y="687214"/>
                  <a:pt x="742950" y="654288"/>
                  <a:pt x="737306" y="582792"/>
                </a:cubicBezTo>
                <a:cubicBezTo>
                  <a:pt x="731662" y="511296"/>
                  <a:pt x="708143" y="417221"/>
                  <a:pt x="703439" y="334436"/>
                </a:cubicBezTo>
                <a:cubicBezTo>
                  <a:pt x="698735" y="251651"/>
                  <a:pt x="721313" y="141585"/>
                  <a:pt x="709083" y="86081"/>
                </a:cubicBezTo>
                <a:cubicBezTo>
                  <a:pt x="696853" y="30577"/>
                  <a:pt x="662987" y="-7993"/>
                  <a:pt x="630061" y="1414"/>
                </a:cubicBezTo>
                <a:cubicBezTo>
                  <a:pt x="597135" y="10821"/>
                  <a:pt x="541632" y="76673"/>
                  <a:pt x="511528" y="142525"/>
                </a:cubicBezTo>
                <a:cubicBezTo>
                  <a:pt x="481424" y="208377"/>
                  <a:pt x="469195" y="327851"/>
                  <a:pt x="449439" y="396525"/>
                </a:cubicBezTo>
                <a:cubicBezTo>
                  <a:pt x="429683" y="465199"/>
                  <a:pt x="410868" y="528229"/>
                  <a:pt x="392994" y="554570"/>
                </a:cubicBezTo>
                <a:cubicBezTo>
                  <a:pt x="375120" y="580911"/>
                  <a:pt x="354424" y="541400"/>
                  <a:pt x="353483" y="515059"/>
                </a:cubicBezTo>
                <a:close/>
              </a:path>
            </a:pathLst>
          </a:cu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BDD8D4E-C638-E949-B6E5-D01493030FBD}"/>
              </a:ext>
            </a:extLst>
          </p:cNvPr>
          <p:cNvSpPr/>
          <p:nvPr/>
        </p:nvSpPr>
        <p:spPr>
          <a:xfrm rot="20967755">
            <a:off x="3549396" y="2614736"/>
            <a:ext cx="151289" cy="83055"/>
          </a:xfrm>
          <a:custGeom>
            <a:avLst/>
            <a:gdLst>
              <a:gd name="connsiteX0" fmla="*/ 210 w 151289"/>
              <a:gd name="connsiteY0" fmla="*/ 82849 h 83055"/>
              <a:gd name="connsiteX1" fmla="*/ 145065 w 151289"/>
              <a:gd name="connsiteY1" fmla="*/ 24001 h 83055"/>
              <a:gd name="connsiteX2" fmla="*/ 113378 w 151289"/>
              <a:gd name="connsiteY2" fmla="*/ 1368 h 83055"/>
              <a:gd name="connsiteX3" fmla="*/ 210 w 151289"/>
              <a:gd name="connsiteY3" fmla="*/ 82849 h 8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9" h="83055">
                <a:moveTo>
                  <a:pt x="210" y="82849"/>
                </a:moveTo>
                <a:cubicBezTo>
                  <a:pt x="5491" y="86621"/>
                  <a:pt x="126204" y="37581"/>
                  <a:pt x="145065" y="24001"/>
                </a:cubicBezTo>
                <a:cubicBezTo>
                  <a:pt x="163926" y="10421"/>
                  <a:pt x="136012" y="-4668"/>
                  <a:pt x="113378" y="1368"/>
                </a:cubicBezTo>
                <a:cubicBezTo>
                  <a:pt x="90744" y="7404"/>
                  <a:pt x="-5071" y="79077"/>
                  <a:pt x="210" y="82849"/>
                </a:cubicBezTo>
                <a:close/>
              </a:path>
            </a:pathLst>
          </a:custGeom>
          <a:solidFill>
            <a:srgbClr val="950000"/>
          </a:solidFill>
          <a:ln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>
            <a:extLst>
              <a:ext uri="{FF2B5EF4-FFF2-40B4-BE49-F238E27FC236}">
                <a16:creationId xmlns:a16="http://schemas.microsoft.com/office/drawing/2014/main" id="{7CC14923-F161-9E4B-BF9C-A53507F38B67}"/>
              </a:ext>
            </a:extLst>
          </p:cNvPr>
          <p:cNvSpPr/>
          <p:nvPr/>
        </p:nvSpPr>
        <p:spPr>
          <a:xfrm rot="15247198">
            <a:off x="3724297" y="2630645"/>
            <a:ext cx="151289" cy="83055"/>
          </a:xfrm>
          <a:custGeom>
            <a:avLst/>
            <a:gdLst>
              <a:gd name="connsiteX0" fmla="*/ 210 w 151289"/>
              <a:gd name="connsiteY0" fmla="*/ 82849 h 83055"/>
              <a:gd name="connsiteX1" fmla="*/ 145065 w 151289"/>
              <a:gd name="connsiteY1" fmla="*/ 24001 h 83055"/>
              <a:gd name="connsiteX2" fmla="*/ 113378 w 151289"/>
              <a:gd name="connsiteY2" fmla="*/ 1368 h 83055"/>
              <a:gd name="connsiteX3" fmla="*/ 210 w 151289"/>
              <a:gd name="connsiteY3" fmla="*/ 82849 h 8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9" h="83055">
                <a:moveTo>
                  <a:pt x="210" y="82849"/>
                </a:moveTo>
                <a:cubicBezTo>
                  <a:pt x="5491" y="86621"/>
                  <a:pt x="126204" y="37581"/>
                  <a:pt x="145065" y="24001"/>
                </a:cubicBezTo>
                <a:cubicBezTo>
                  <a:pt x="163926" y="10421"/>
                  <a:pt x="136012" y="-4668"/>
                  <a:pt x="113378" y="1368"/>
                </a:cubicBezTo>
                <a:cubicBezTo>
                  <a:pt x="90744" y="7404"/>
                  <a:pt x="-5071" y="79077"/>
                  <a:pt x="210" y="82849"/>
                </a:cubicBezTo>
                <a:close/>
              </a:path>
            </a:pathLst>
          </a:custGeom>
          <a:solidFill>
            <a:srgbClr val="950000"/>
          </a:solidFill>
          <a:ln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F84E996-8099-A44E-86C7-B5B3F365E8CA}"/>
              </a:ext>
            </a:extLst>
          </p:cNvPr>
          <p:cNvSpPr/>
          <p:nvPr/>
        </p:nvSpPr>
        <p:spPr>
          <a:xfrm>
            <a:off x="3118604" y="673824"/>
            <a:ext cx="606154" cy="881073"/>
          </a:xfrm>
          <a:custGeom>
            <a:avLst/>
            <a:gdLst>
              <a:gd name="connsiteX0" fmla="*/ 5378 w 606154"/>
              <a:gd name="connsiteY0" fmla="*/ 30042 h 881073"/>
              <a:gd name="connsiteX1" fmla="*/ 56178 w 606154"/>
              <a:gd name="connsiteY1" fmla="*/ 255820 h 881073"/>
              <a:gd name="connsiteX2" fmla="*/ 242444 w 606154"/>
              <a:gd name="connsiteY2" fmla="*/ 396931 h 881073"/>
              <a:gd name="connsiteX3" fmla="*/ 417422 w 606154"/>
              <a:gd name="connsiteY3" fmla="*/ 554976 h 881073"/>
              <a:gd name="connsiteX4" fmla="*/ 462578 w 606154"/>
              <a:gd name="connsiteY4" fmla="*/ 871064 h 881073"/>
              <a:gd name="connsiteX5" fmla="*/ 603689 w 606154"/>
              <a:gd name="connsiteY5" fmla="*/ 775109 h 881073"/>
              <a:gd name="connsiteX6" fmla="*/ 541600 w 606154"/>
              <a:gd name="connsiteY6" fmla="*/ 504176 h 881073"/>
              <a:gd name="connsiteX7" fmla="*/ 406133 w 606154"/>
              <a:gd name="connsiteY7" fmla="*/ 317909 h 881073"/>
              <a:gd name="connsiteX8" fmla="*/ 214222 w 606154"/>
              <a:gd name="connsiteY8" fmla="*/ 233242 h 881073"/>
              <a:gd name="connsiteX9" fmla="*/ 163422 w 606154"/>
              <a:gd name="connsiteY9" fmla="*/ 24398 h 881073"/>
              <a:gd name="connsiteX10" fmla="*/ 5378 w 606154"/>
              <a:gd name="connsiteY10" fmla="*/ 30042 h 88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6154" h="881073">
                <a:moveTo>
                  <a:pt x="5378" y="30042"/>
                </a:moveTo>
                <a:cubicBezTo>
                  <a:pt x="-12496" y="68612"/>
                  <a:pt x="16667" y="194672"/>
                  <a:pt x="56178" y="255820"/>
                </a:cubicBezTo>
                <a:cubicBezTo>
                  <a:pt x="95689" y="316968"/>
                  <a:pt x="182237" y="347072"/>
                  <a:pt x="242444" y="396931"/>
                </a:cubicBezTo>
                <a:cubicBezTo>
                  <a:pt x="302651" y="446790"/>
                  <a:pt x="380733" y="475954"/>
                  <a:pt x="417422" y="554976"/>
                </a:cubicBezTo>
                <a:cubicBezTo>
                  <a:pt x="454111" y="633998"/>
                  <a:pt x="431534" y="834375"/>
                  <a:pt x="462578" y="871064"/>
                </a:cubicBezTo>
                <a:cubicBezTo>
                  <a:pt x="493622" y="907753"/>
                  <a:pt x="590519" y="836257"/>
                  <a:pt x="603689" y="775109"/>
                </a:cubicBezTo>
                <a:cubicBezTo>
                  <a:pt x="616859" y="713961"/>
                  <a:pt x="574526" y="580376"/>
                  <a:pt x="541600" y="504176"/>
                </a:cubicBezTo>
                <a:cubicBezTo>
                  <a:pt x="508674" y="427976"/>
                  <a:pt x="460696" y="363065"/>
                  <a:pt x="406133" y="317909"/>
                </a:cubicBezTo>
                <a:cubicBezTo>
                  <a:pt x="351570" y="272753"/>
                  <a:pt x="254674" y="282160"/>
                  <a:pt x="214222" y="233242"/>
                </a:cubicBezTo>
                <a:cubicBezTo>
                  <a:pt x="173770" y="184324"/>
                  <a:pt x="197289" y="58265"/>
                  <a:pt x="163422" y="24398"/>
                </a:cubicBezTo>
                <a:cubicBezTo>
                  <a:pt x="129555" y="-9469"/>
                  <a:pt x="23252" y="-8528"/>
                  <a:pt x="5378" y="30042"/>
                </a:cubicBezTo>
                <a:close/>
              </a:path>
            </a:pathLst>
          </a:custGeom>
          <a:solidFill>
            <a:srgbClr val="FF7E79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4208A7-BD04-704E-94F2-2944020BBD2D}"/>
              </a:ext>
            </a:extLst>
          </p:cNvPr>
          <p:cNvSpPr/>
          <p:nvPr/>
        </p:nvSpPr>
        <p:spPr>
          <a:xfrm>
            <a:off x="3794653" y="680534"/>
            <a:ext cx="436064" cy="780139"/>
          </a:xfrm>
          <a:custGeom>
            <a:avLst/>
            <a:gdLst>
              <a:gd name="connsiteX0" fmla="*/ 23595 w 436064"/>
              <a:gd name="connsiteY0" fmla="*/ 762754 h 780139"/>
              <a:gd name="connsiteX1" fmla="*/ 12306 w 436064"/>
              <a:gd name="connsiteY1" fmla="*/ 615999 h 780139"/>
              <a:gd name="connsiteX2" fmla="*/ 159062 w 436064"/>
              <a:gd name="connsiteY2" fmla="*/ 260399 h 780139"/>
              <a:gd name="connsiteX3" fmla="*/ 277595 w 436064"/>
              <a:gd name="connsiteY3" fmla="*/ 28977 h 780139"/>
              <a:gd name="connsiteX4" fmla="*/ 435640 w 436064"/>
              <a:gd name="connsiteY4" fmla="*/ 51554 h 780139"/>
              <a:gd name="connsiteX5" fmla="*/ 226795 w 436064"/>
              <a:gd name="connsiteY5" fmla="*/ 463599 h 780139"/>
              <a:gd name="connsiteX6" fmla="*/ 147773 w 436064"/>
              <a:gd name="connsiteY6" fmla="*/ 745821 h 780139"/>
              <a:gd name="connsiteX7" fmla="*/ 23595 w 436064"/>
              <a:gd name="connsiteY7" fmla="*/ 762754 h 78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064" h="780139">
                <a:moveTo>
                  <a:pt x="23595" y="762754"/>
                </a:moveTo>
                <a:cubicBezTo>
                  <a:pt x="1017" y="741117"/>
                  <a:pt x="-10272" y="699725"/>
                  <a:pt x="12306" y="615999"/>
                </a:cubicBezTo>
                <a:cubicBezTo>
                  <a:pt x="34884" y="532273"/>
                  <a:pt x="114847" y="358236"/>
                  <a:pt x="159062" y="260399"/>
                </a:cubicBezTo>
                <a:cubicBezTo>
                  <a:pt x="203277" y="162562"/>
                  <a:pt x="231499" y="63784"/>
                  <a:pt x="277595" y="28977"/>
                </a:cubicBezTo>
                <a:cubicBezTo>
                  <a:pt x="323691" y="-5830"/>
                  <a:pt x="444107" y="-20883"/>
                  <a:pt x="435640" y="51554"/>
                </a:cubicBezTo>
                <a:cubicBezTo>
                  <a:pt x="427173" y="123991"/>
                  <a:pt x="274773" y="347888"/>
                  <a:pt x="226795" y="463599"/>
                </a:cubicBezTo>
                <a:cubicBezTo>
                  <a:pt x="178817" y="579310"/>
                  <a:pt x="178817" y="698784"/>
                  <a:pt x="147773" y="745821"/>
                </a:cubicBezTo>
                <a:cubicBezTo>
                  <a:pt x="116729" y="792858"/>
                  <a:pt x="46173" y="784391"/>
                  <a:pt x="23595" y="762754"/>
                </a:cubicBezTo>
                <a:close/>
              </a:path>
            </a:pathLst>
          </a:custGeom>
          <a:solidFill>
            <a:srgbClr val="FF7E79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FE104B8-C1B7-294D-A2E3-FF86432D73B2}"/>
              </a:ext>
            </a:extLst>
          </p:cNvPr>
          <p:cNvSpPr/>
          <p:nvPr/>
        </p:nvSpPr>
        <p:spPr>
          <a:xfrm>
            <a:off x="2851789" y="2629684"/>
            <a:ext cx="213457" cy="1625097"/>
          </a:xfrm>
          <a:custGeom>
            <a:avLst/>
            <a:gdLst>
              <a:gd name="connsiteX0" fmla="*/ 213457 w 213457"/>
              <a:gd name="connsiteY0" fmla="*/ 0 h 1625097"/>
              <a:gd name="connsiteX1" fmla="*/ 186296 w 213457"/>
              <a:gd name="connsiteY1" fmla="*/ 235390 h 1625097"/>
              <a:gd name="connsiteX2" fmla="*/ 59548 w 213457"/>
              <a:gd name="connsiteY2" fmla="*/ 208229 h 1625097"/>
              <a:gd name="connsiteX3" fmla="*/ 5227 w 213457"/>
              <a:gd name="connsiteY3" fmla="*/ 339505 h 1625097"/>
              <a:gd name="connsiteX4" fmla="*/ 5227 w 213457"/>
              <a:gd name="connsiteY4" fmla="*/ 579421 h 1625097"/>
              <a:gd name="connsiteX5" fmla="*/ 32387 w 213457"/>
              <a:gd name="connsiteY5" fmla="*/ 1625097 h 162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457" h="1625097">
                <a:moveTo>
                  <a:pt x="213457" y="0"/>
                </a:moveTo>
                <a:cubicBezTo>
                  <a:pt x="212702" y="100342"/>
                  <a:pt x="211947" y="200685"/>
                  <a:pt x="186296" y="235390"/>
                </a:cubicBezTo>
                <a:cubicBezTo>
                  <a:pt x="160645" y="270095"/>
                  <a:pt x="89726" y="190877"/>
                  <a:pt x="59548" y="208229"/>
                </a:cubicBezTo>
                <a:cubicBezTo>
                  <a:pt x="29370" y="225581"/>
                  <a:pt x="14280" y="277640"/>
                  <a:pt x="5227" y="339505"/>
                </a:cubicBezTo>
                <a:cubicBezTo>
                  <a:pt x="-3827" y="401370"/>
                  <a:pt x="700" y="365156"/>
                  <a:pt x="5227" y="579421"/>
                </a:cubicBezTo>
                <a:cubicBezTo>
                  <a:pt x="9754" y="793686"/>
                  <a:pt x="21070" y="1209391"/>
                  <a:pt x="32387" y="1625097"/>
                </a:cubicBezTo>
              </a:path>
            </a:pathLst>
          </a:custGeom>
          <a:noFill/>
          <a:ln w="254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E0E29B4F-CDD0-A042-860D-2CCCA38134B3}"/>
              </a:ext>
            </a:extLst>
          </p:cNvPr>
          <p:cNvSpPr/>
          <p:nvPr/>
        </p:nvSpPr>
        <p:spPr>
          <a:xfrm rot="9879777" flipV="1">
            <a:off x="2771878" y="2609670"/>
            <a:ext cx="160722" cy="13832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8F28FAA-72DF-C641-90F4-B99A84FFDEDD}"/>
              </a:ext>
            </a:extLst>
          </p:cNvPr>
          <p:cNvSpPr/>
          <p:nvPr/>
        </p:nvSpPr>
        <p:spPr>
          <a:xfrm>
            <a:off x="2523007" y="1894303"/>
            <a:ext cx="7465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Atrial bipolar epicardial pacing wire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376952D-C6C9-5D4E-8E74-8C33C4137610}"/>
              </a:ext>
            </a:extLst>
          </p:cNvPr>
          <p:cNvSpPr/>
          <p:nvPr/>
        </p:nvSpPr>
        <p:spPr>
          <a:xfrm>
            <a:off x="4537507" y="390988"/>
            <a:ext cx="15436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TRANSVENOUS pacing wire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placed via a  subclavian introducer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FFCE4394-F240-3744-AE46-01969FC1DF72}"/>
              </a:ext>
            </a:extLst>
          </p:cNvPr>
          <p:cNvSpPr/>
          <p:nvPr/>
        </p:nvSpPr>
        <p:spPr>
          <a:xfrm rot="8887649" flipH="1" flipV="1">
            <a:off x="5560109" y="792829"/>
            <a:ext cx="112137" cy="25905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F559434-5F25-1C4A-A76A-447D2ED9B383}"/>
              </a:ext>
            </a:extLst>
          </p:cNvPr>
          <p:cNvSpPr/>
          <p:nvPr/>
        </p:nvSpPr>
        <p:spPr>
          <a:xfrm>
            <a:off x="3061123" y="4226652"/>
            <a:ext cx="1854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By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  <a:hlinkClick r:id="rId8"/>
              </a:rPr>
              <a:t>convention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EPICARDIAL leads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to the RV emerge on the LEFT of the sternum, and leads to the RA emerge on the RIGHT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68A1967-CBF1-5242-A2C4-96B8BFCD7C91}"/>
              </a:ext>
            </a:extLst>
          </p:cNvPr>
          <p:cNvSpPr/>
          <p:nvPr/>
        </p:nvSpPr>
        <p:spPr>
          <a:xfrm>
            <a:off x="4085935" y="3708930"/>
            <a:ext cx="868016" cy="585788"/>
          </a:xfrm>
          <a:custGeom>
            <a:avLst/>
            <a:gdLst>
              <a:gd name="connsiteX0" fmla="*/ 0 w 1045065"/>
              <a:gd name="connsiteY0" fmla="*/ 0 h 585788"/>
              <a:gd name="connsiteX1" fmla="*/ 300037 w 1045065"/>
              <a:gd name="connsiteY1" fmla="*/ 71438 h 585788"/>
              <a:gd name="connsiteX2" fmla="*/ 271462 w 1045065"/>
              <a:gd name="connsiteY2" fmla="*/ 171450 h 585788"/>
              <a:gd name="connsiteX3" fmla="*/ 471487 w 1045065"/>
              <a:gd name="connsiteY3" fmla="*/ 214313 h 585788"/>
              <a:gd name="connsiteX4" fmla="*/ 957262 w 1045065"/>
              <a:gd name="connsiteY4" fmla="*/ 242888 h 585788"/>
              <a:gd name="connsiteX5" fmla="*/ 1042987 w 1045065"/>
              <a:gd name="connsiteY5" fmla="*/ 585788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065" h="585788">
                <a:moveTo>
                  <a:pt x="0" y="0"/>
                </a:moveTo>
                <a:cubicBezTo>
                  <a:pt x="127396" y="21431"/>
                  <a:pt x="254793" y="42863"/>
                  <a:pt x="300037" y="71438"/>
                </a:cubicBezTo>
                <a:cubicBezTo>
                  <a:pt x="345281" y="100013"/>
                  <a:pt x="242887" y="147638"/>
                  <a:pt x="271462" y="171450"/>
                </a:cubicBezTo>
                <a:cubicBezTo>
                  <a:pt x="300037" y="195262"/>
                  <a:pt x="357187" y="202407"/>
                  <a:pt x="471487" y="214313"/>
                </a:cubicBezTo>
                <a:cubicBezTo>
                  <a:pt x="585787" y="226219"/>
                  <a:pt x="862012" y="180976"/>
                  <a:pt x="957262" y="242888"/>
                </a:cubicBezTo>
                <a:cubicBezTo>
                  <a:pt x="1052512" y="304800"/>
                  <a:pt x="1047749" y="445294"/>
                  <a:pt x="1042987" y="5857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>
            <a:extLst>
              <a:ext uri="{FF2B5EF4-FFF2-40B4-BE49-F238E27FC236}">
                <a16:creationId xmlns:a16="http://schemas.microsoft.com/office/drawing/2014/main" id="{29F0CD27-35F1-EF43-B3B7-3CCB7624002E}"/>
              </a:ext>
            </a:extLst>
          </p:cNvPr>
          <p:cNvSpPr/>
          <p:nvPr/>
        </p:nvSpPr>
        <p:spPr>
          <a:xfrm rot="11671295" flipH="1" flipV="1">
            <a:off x="5088158" y="3140268"/>
            <a:ext cx="136144" cy="478492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3F81465-4010-AF4B-8375-78F89384DC06}"/>
              </a:ext>
            </a:extLst>
          </p:cNvPr>
          <p:cNvSpPr/>
          <p:nvPr/>
        </p:nvSpPr>
        <p:spPr>
          <a:xfrm>
            <a:off x="4798145" y="2663239"/>
            <a:ext cx="12372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Ventricular unipolar epicardial pacing wire &amp; ground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E5D836A-3B49-F740-B953-7AC57AB220C1}"/>
              </a:ext>
            </a:extLst>
          </p:cNvPr>
          <p:cNvGrpSpPr/>
          <p:nvPr/>
        </p:nvGrpSpPr>
        <p:grpSpPr>
          <a:xfrm rot="903681">
            <a:off x="7249467" y="867188"/>
            <a:ext cx="222718" cy="301028"/>
            <a:chOff x="6061242" y="1172213"/>
            <a:chExt cx="222718" cy="301028"/>
          </a:xfrm>
        </p:grpSpPr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874F3A9-7E6E-BC42-AECB-E9F2F4D1C292}"/>
                </a:ext>
              </a:extLst>
            </p:cNvPr>
            <p:cNvSpPr/>
            <p:nvPr/>
          </p:nvSpPr>
          <p:spPr>
            <a:xfrm rot="3641073">
              <a:off x="6083317" y="1248689"/>
              <a:ext cx="153115" cy="141365"/>
            </a:xfrm>
            <a:custGeom>
              <a:avLst/>
              <a:gdLst>
                <a:gd name="connsiteX0" fmla="*/ 0 w 279272"/>
                <a:gd name="connsiteY0" fmla="*/ 0 h 257841"/>
                <a:gd name="connsiteX1" fmla="*/ 84586 w 279272"/>
                <a:gd name="connsiteY1" fmla="*/ 0 h 257841"/>
                <a:gd name="connsiteX2" fmla="*/ 84586 w 279272"/>
                <a:gd name="connsiteY2" fmla="*/ 84586 h 257841"/>
                <a:gd name="connsiteX3" fmla="*/ 182767 w 279272"/>
                <a:gd name="connsiteY3" fmla="*/ 84586 h 257841"/>
                <a:gd name="connsiteX4" fmla="*/ 182767 w 279272"/>
                <a:gd name="connsiteY4" fmla="*/ 169172 h 257841"/>
                <a:gd name="connsiteX5" fmla="*/ 181091 w 279272"/>
                <a:gd name="connsiteY5" fmla="*/ 169172 h 257841"/>
                <a:gd name="connsiteX6" fmla="*/ 181091 w 279272"/>
                <a:gd name="connsiteY6" fmla="*/ 173255 h 257841"/>
                <a:gd name="connsiteX7" fmla="*/ 279272 w 279272"/>
                <a:gd name="connsiteY7" fmla="*/ 173255 h 257841"/>
                <a:gd name="connsiteX8" fmla="*/ 279272 w 279272"/>
                <a:gd name="connsiteY8" fmla="*/ 257841 h 257841"/>
                <a:gd name="connsiteX9" fmla="*/ 96505 w 279272"/>
                <a:gd name="connsiteY9" fmla="*/ 257841 h 257841"/>
                <a:gd name="connsiteX10" fmla="*/ 96505 w 279272"/>
                <a:gd name="connsiteY10" fmla="*/ 169172 h 257841"/>
                <a:gd name="connsiteX11" fmla="*/ 0 w 279272"/>
                <a:gd name="connsiteY11" fmla="*/ 169172 h 2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272" h="257841">
                  <a:moveTo>
                    <a:pt x="0" y="0"/>
                  </a:moveTo>
                  <a:lnTo>
                    <a:pt x="84586" y="0"/>
                  </a:lnTo>
                  <a:lnTo>
                    <a:pt x="84586" y="84586"/>
                  </a:lnTo>
                  <a:lnTo>
                    <a:pt x="182767" y="84586"/>
                  </a:lnTo>
                  <a:lnTo>
                    <a:pt x="182767" y="169172"/>
                  </a:lnTo>
                  <a:lnTo>
                    <a:pt x="181091" y="169172"/>
                  </a:lnTo>
                  <a:lnTo>
                    <a:pt x="181091" y="173255"/>
                  </a:lnTo>
                  <a:lnTo>
                    <a:pt x="279272" y="173255"/>
                  </a:lnTo>
                  <a:lnTo>
                    <a:pt x="279272" y="257841"/>
                  </a:lnTo>
                  <a:lnTo>
                    <a:pt x="96505" y="257841"/>
                  </a:lnTo>
                  <a:lnTo>
                    <a:pt x="96505" y="169172"/>
                  </a:lnTo>
                  <a:lnTo>
                    <a:pt x="0" y="169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A2F343-EBF5-534A-8166-DCF6041111AD}"/>
                </a:ext>
              </a:extLst>
            </p:cNvPr>
            <p:cNvSpPr/>
            <p:nvPr/>
          </p:nvSpPr>
          <p:spPr>
            <a:xfrm rot="1435509">
              <a:off x="6158099" y="1172213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E4700AB-84B2-7A4F-9948-4A9CE3D2FB8E}"/>
                </a:ext>
              </a:extLst>
            </p:cNvPr>
            <p:cNvSpPr/>
            <p:nvPr/>
          </p:nvSpPr>
          <p:spPr>
            <a:xfrm rot="1435509">
              <a:off x="6061242" y="1384516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F3CA12E-13B2-0E48-8476-C04ED8BB3F6C}"/>
              </a:ext>
            </a:extLst>
          </p:cNvPr>
          <p:cNvGrpSpPr/>
          <p:nvPr/>
        </p:nvGrpSpPr>
        <p:grpSpPr>
          <a:xfrm rot="3600000">
            <a:off x="4855673" y="4095674"/>
            <a:ext cx="222718" cy="301028"/>
            <a:chOff x="6061242" y="1172213"/>
            <a:chExt cx="222718" cy="301028"/>
          </a:xfrm>
        </p:grpSpPr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E40DBCD7-884A-2D49-A702-921969A849C2}"/>
                </a:ext>
              </a:extLst>
            </p:cNvPr>
            <p:cNvSpPr/>
            <p:nvPr/>
          </p:nvSpPr>
          <p:spPr>
            <a:xfrm rot="3641073">
              <a:off x="6083317" y="1248689"/>
              <a:ext cx="153115" cy="141365"/>
            </a:xfrm>
            <a:custGeom>
              <a:avLst/>
              <a:gdLst>
                <a:gd name="connsiteX0" fmla="*/ 0 w 279272"/>
                <a:gd name="connsiteY0" fmla="*/ 0 h 257841"/>
                <a:gd name="connsiteX1" fmla="*/ 84586 w 279272"/>
                <a:gd name="connsiteY1" fmla="*/ 0 h 257841"/>
                <a:gd name="connsiteX2" fmla="*/ 84586 w 279272"/>
                <a:gd name="connsiteY2" fmla="*/ 84586 h 257841"/>
                <a:gd name="connsiteX3" fmla="*/ 182767 w 279272"/>
                <a:gd name="connsiteY3" fmla="*/ 84586 h 257841"/>
                <a:gd name="connsiteX4" fmla="*/ 182767 w 279272"/>
                <a:gd name="connsiteY4" fmla="*/ 169172 h 257841"/>
                <a:gd name="connsiteX5" fmla="*/ 181091 w 279272"/>
                <a:gd name="connsiteY5" fmla="*/ 169172 h 257841"/>
                <a:gd name="connsiteX6" fmla="*/ 181091 w 279272"/>
                <a:gd name="connsiteY6" fmla="*/ 173255 h 257841"/>
                <a:gd name="connsiteX7" fmla="*/ 279272 w 279272"/>
                <a:gd name="connsiteY7" fmla="*/ 173255 h 257841"/>
                <a:gd name="connsiteX8" fmla="*/ 279272 w 279272"/>
                <a:gd name="connsiteY8" fmla="*/ 257841 h 257841"/>
                <a:gd name="connsiteX9" fmla="*/ 96505 w 279272"/>
                <a:gd name="connsiteY9" fmla="*/ 257841 h 257841"/>
                <a:gd name="connsiteX10" fmla="*/ 96505 w 279272"/>
                <a:gd name="connsiteY10" fmla="*/ 169172 h 257841"/>
                <a:gd name="connsiteX11" fmla="*/ 0 w 279272"/>
                <a:gd name="connsiteY11" fmla="*/ 169172 h 2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272" h="257841">
                  <a:moveTo>
                    <a:pt x="0" y="0"/>
                  </a:moveTo>
                  <a:lnTo>
                    <a:pt x="84586" y="0"/>
                  </a:lnTo>
                  <a:lnTo>
                    <a:pt x="84586" y="84586"/>
                  </a:lnTo>
                  <a:lnTo>
                    <a:pt x="182767" y="84586"/>
                  </a:lnTo>
                  <a:lnTo>
                    <a:pt x="182767" y="169172"/>
                  </a:lnTo>
                  <a:lnTo>
                    <a:pt x="181091" y="169172"/>
                  </a:lnTo>
                  <a:lnTo>
                    <a:pt x="181091" y="173255"/>
                  </a:lnTo>
                  <a:lnTo>
                    <a:pt x="279272" y="173255"/>
                  </a:lnTo>
                  <a:lnTo>
                    <a:pt x="279272" y="257841"/>
                  </a:lnTo>
                  <a:lnTo>
                    <a:pt x="96505" y="257841"/>
                  </a:lnTo>
                  <a:lnTo>
                    <a:pt x="96505" y="169172"/>
                  </a:lnTo>
                  <a:lnTo>
                    <a:pt x="0" y="169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4396D29-7A0E-4343-A2C9-2839F54C60E0}"/>
                </a:ext>
              </a:extLst>
            </p:cNvPr>
            <p:cNvSpPr/>
            <p:nvPr/>
          </p:nvSpPr>
          <p:spPr>
            <a:xfrm rot="1435509">
              <a:off x="6158099" y="1172213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DF55EDA-6314-C247-B521-4ABDDD471E39}"/>
                </a:ext>
              </a:extLst>
            </p:cNvPr>
            <p:cNvSpPr/>
            <p:nvPr/>
          </p:nvSpPr>
          <p:spPr>
            <a:xfrm rot="1435509">
              <a:off x="6061242" y="1384516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45BEA66F-D127-0341-8B2E-2956ECC3A72D}"/>
              </a:ext>
            </a:extLst>
          </p:cNvPr>
          <p:cNvSpPr/>
          <p:nvPr/>
        </p:nvSpPr>
        <p:spPr>
          <a:xfrm rot="474666">
            <a:off x="2738087" y="4197431"/>
            <a:ext cx="157471" cy="332311"/>
          </a:xfrm>
          <a:custGeom>
            <a:avLst/>
            <a:gdLst>
              <a:gd name="connsiteX0" fmla="*/ 121920 w 134289"/>
              <a:gd name="connsiteY0" fmla="*/ 0 h 254000"/>
              <a:gd name="connsiteX1" fmla="*/ 127000 w 134289"/>
              <a:gd name="connsiteY1" fmla="*/ 132080 h 254000"/>
              <a:gd name="connsiteX2" fmla="*/ 35560 w 134289"/>
              <a:gd name="connsiteY2" fmla="*/ 162560 h 254000"/>
              <a:gd name="connsiteX3" fmla="*/ 0 w 134289"/>
              <a:gd name="connsiteY3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89" h="254000">
                <a:moveTo>
                  <a:pt x="121920" y="0"/>
                </a:moveTo>
                <a:cubicBezTo>
                  <a:pt x="131656" y="52493"/>
                  <a:pt x="141393" y="104987"/>
                  <a:pt x="127000" y="132080"/>
                </a:cubicBezTo>
                <a:cubicBezTo>
                  <a:pt x="112607" y="159173"/>
                  <a:pt x="56727" y="142240"/>
                  <a:pt x="35560" y="162560"/>
                </a:cubicBezTo>
                <a:cubicBezTo>
                  <a:pt x="14393" y="182880"/>
                  <a:pt x="7196" y="218440"/>
                  <a:pt x="0" y="25400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B9E5C81-9501-F14D-B8D1-2966718807DE}"/>
              </a:ext>
            </a:extLst>
          </p:cNvPr>
          <p:cNvGrpSpPr/>
          <p:nvPr/>
        </p:nvGrpSpPr>
        <p:grpSpPr>
          <a:xfrm rot="3600000">
            <a:off x="2789761" y="4063501"/>
            <a:ext cx="222718" cy="301028"/>
            <a:chOff x="6061242" y="1172213"/>
            <a:chExt cx="222718" cy="301028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7722C697-13A0-5B4F-B414-02C06070B8B7}"/>
                </a:ext>
              </a:extLst>
            </p:cNvPr>
            <p:cNvSpPr/>
            <p:nvPr/>
          </p:nvSpPr>
          <p:spPr>
            <a:xfrm rot="3641073">
              <a:off x="6083317" y="1248689"/>
              <a:ext cx="153115" cy="141365"/>
            </a:xfrm>
            <a:custGeom>
              <a:avLst/>
              <a:gdLst>
                <a:gd name="connsiteX0" fmla="*/ 0 w 279272"/>
                <a:gd name="connsiteY0" fmla="*/ 0 h 257841"/>
                <a:gd name="connsiteX1" fmla="*/ 84586 w 279272"/>
                <a:gd name="connsiteY1" fmla="*/ 0 h 257841"/>
                <a:gd name="connsiteX2" fmla="*/ 84586 w 279272"/>
                <a:gd name="connsiteY2" fmla="*/ 84586 h 257841"/>
                <a:gd name="connsiteX3" fmla="*/ 182767 w 279272"/>
                <a:gd name="connsiteY3" fmla="*/ 84586 h 257841"/>
                <a:gd name="connsiteX4" fmla="*/ 182767 w 279272"/>
                <a:gd name="connsiteY4" fmla="*/ 169172 h 257841"/>
                <a:gd name="connsiteX5" fmla="*/ 181091 w 279272"/>
                <a:gd name="connsiteY5" fmla="*/ 169172 h 257841"/>
                <a:gd name="connsiteX6" fmla="*/ 181091 w 279272"/>
                <a:gd name="connsiteY6" fmla="*/ 173255 h 257841"/>
                <a:gd name="connsiteX7" fmla="*/ 279272 w 279272"/>
                <a:gd name="connsiteY7" fmla="*/ 173255 h 257841"/>
                <a:gd name="connsiteX8" fmla="*/ 279272 w 279272"/>
                <a:gd name="connsiteY8" fmla="*/ 257841 h 257841"/>
                <a:gd name="connsiteX9" fmla="*/ 96505 w 279272"/>
                <a:gd name="connsiteY9" fmla="*/ 257841 h 257841"/>
                <a:gd name="connsiteX10" fmla="*/ 96505 w 279272"/>
                <a:gd name="connsiteY10" fmla="*/ 169172 h 257841"/>
                <a:gd name="connsiteX11" fmla="*/ 0 w 279272"/>
                <a:gd name="connsiteY11" fmla="*/ 169172 h 2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272" h="257841">
                  <a:moveTo>
                    <a:pt x="0" y="0"/>
                  </a:moveTo>
                  <a:lnTo>
                    <a:pt x="84586" y="0"/>
                  </a:lnTo>
                  <a:lnTo>
                    <a:pt x="84586" y="84586"/>
                  </a:lnTo>
                  <a:lnTo>
                    <a:pt x="182767" y="84586"/>
                  </a:lnTo>
                  <a:lnTo>
                    <a:pt x="182767" y="169172"/>
                  </a:lnTo>
                  <a:lnTo>
                    <a:pt x="181091" y="169172"/>
                  </a:lnTo>
                  <a:lnTo>
                    <a:pt x="181091" y="173255"/>
                  </a:lnTo>
                  <a:lnTo>
                    <a:pt x="279272" y="173255"/>
                  </a:lnTo>
                  <a:lnTo>
                    <a:pt x="279272" y="257841"/>
                  </a:lnTo>
                  <a:lnTo>
                    <a:pt x="96505" y="257841"/>
                  </a:lnTo>
                  <a:lnTo>
                    <a:pt x="96505" y="169172"/>
                  </a:lnTo>
                  <a:lnTo>
                    <a:pt x="0" y="169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34978E3-03D3-2249-BE90-6F908FC2D49D}"/>
                </a:ext>
              </a:extLst>
            </p:cNvPr>
            <p:cNvSpPr/>
            <p:nvPr/>
          </p:nvSpPr>
          <p:spPr>
            <a:xfrm rot="1435509">
              <a:off x="6158099" y="1172213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1E23F76-12ED-334D-B79C-C7F3B95DA8C2}"/>
                </a:ext>
              </a:extLst>
            </p:cNvPr>
            <p:cNvSpPr/>
            <p:nvPr/>
          </p:nvSpPr>
          <p:spPr>
            <a:xfrm rot="1435509">
              <a:off x="6061242" y="1384516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30A26AEE-FA63-944A-82CD-2C090D4EA512}"/>
              </a:ext>
            </a:extLst>
          </p:cNvPr>
          <p:cNvSpPr/>
          <p:nvPr/>
        </p:nvSpPr>
        <p:spPr>
          <a:xfrm>
            <a:off x="4962334" y="3621926"/>
            <a:ext cx="280493" cy="944994"/>
          </a:xfrm>
          <a:custGeom>
            <a:avLst/>
            <a:gdLst>
              <a:gd name="connsiteX0" fmla="*/ 1093 w 280493"/>
              <a:gd name="connsiteY0" fmla="*/ 0 h 782320"/>
              <a:gd name="connsiteX1" fmla="*/ 26493 w 280493"/>
              <a:gd name="connsiteY1" fmla="*/ 187960 h 782320"/>
              <a:gd name="connsiteX2" fmla="*/ 178893 w 280493"/>
              <a:gd name="connsiteY2" fmla="*/ 284480 h 782320"/>
              <a:gd name="connsiteX3" fmla="*/ 260173 w 280493"/>
              <a:gd name="connsiteY3" fmla="*/ 441960 h 782320"/>
              <a:gd name="connsiteX4" fmla="*/ 280493 w 280493"/>
              <a:gd name="connsiteY4" fmla="*/ 78232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93" h="782320">
                <a:moveTo>
                  <a:pt x="1093" y="0"/>
                </a:moveTo>
                <a:cubicBezTo>
                  <a:pt x="-1024" y="70273"/>
                  <a:pt x="-3140" y="140547"/>
                  <a:pt x="26493" y="187960"/>
                </a:cubicBezTo>
                <a:cubicBezTo>
                  <a:pt x="56126" y="235373"/>
                  <a:pt x="139946" y="242147"/>
                  <a:pt x="178893" y="284480"/>
                </a:cubicBezTo>
                <a:cubicBezTo>
                  <a:pt x="217840" y="326813"/>
                  <a:pt x="243240" y="358987"/>
                  <a:pt x="260173" y="441960"/>
                </a:cubicBezTo>
                <a:cubicBezTo>
                  <a:pt x="277106" y="524933"/>
                  <a:pt x="278799" y="653626"/>
                  <a:pt x="280493" y="782320"/>
                </a:cubicBezTo>
              </a:path>
            </a:pathLst>
          </a:custGeom>
          <a:noFill/>
          <a:ln w="25400">
            <a:gradFill>
              <a:gsLst>
                <a:gs pos="40000">
                  <a:schemeClr val="tx1"/>
                </a:gs>
                <a:gs pos="71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5E1D936C-43BD-FA41-873B-32729CE98371}"/>
              </a:ext>
            </a:extLst>
          </p:cNvPr>
          <p:cNvSpPr/>
          <p:nvPr/>
        </p:nvSpPr>
        <p:spPr>
          <a:xfrm>
            <a:off x="4888185" y="4466011"/>
            <a:ext cx="453226" cy="267137"/>
          </a:xfrm>
          <a:custGeom>
            <a:avLst/>
            <a:gdLst>
              <a:gd name="connsiteX0" fmla="*/ 0 w 680801"/>
              <a:gd name="connsiteY0" fmla="*/ 0 h 267137"/>
              <a:gd name="connsiteX1" fmla="*/ 680801 w 680801"/>
              <a:gd name="connsiteY1" fmla="*/ 0 h 267137"/>
              <a:gd name="connsiteX2" fmla="*/ 680801 w 680801"/>
              <a:gd name="connsiteY2" fmla="*/ 109662 h 267137"/>
              <a:gd name="connsiteX3" fmla="*/ 639365 w 680801"/>
              <a:gd name="connsiteY3" fmla="*/ 109662 h 267137"/>
              <a:gd name="connsiteX4" fmla="*/ 345484 w 680801"/>
              <a:gd name="connsiteY4" fmla="*/ 267137 h 267137"/>
              <a:gd name="connsiteX5" fmla="*/ 51603 w 680801"/>
              <a:gd name="connsiteY5" fmla="*/ 109662 h 267137"/>
              <a:gd name="connsiteX6" fmla="*/ 0 w 680801"/>
              <a:gd name="connsiteY6" fmla="*/ 109662 h 2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801" h="267137">
                <a:moveTo>
                  <a:pt x="0" y="0"/>
                </a:moveTo>
                <a:lnTo>
                  <a:pt x="680801" y="0"/>
                </a:lnTo>
                <a:lnTo>
                  <a:pt x="680801" y="109662"/>
                </a:lnTo>
                <a:lnTo>
                  <a:pt x="639365" y="109662"/>
                </a:lnTo>
                <a:lnTo>
                  <a:pt x="345484" y="267137"/>
                </a:lnTo>
                <a:lnTo>
                  <a:pt x="51603" y="109662"/>
                </a:lnTo>
                <a:lnTo>
                  <a:pt x="0" y="1096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630461C-7A87-F749-94A1-80F430FD6AEE}"/>
              </a:ext>
            </a:extLst>
          </p:cNvPr>
          <p:cNvGrpSpPr/>
          <p:nvPr/>
        </p:nvGrpSpPr>
        <p:grpSpPr>
          <a:xfrm rot="3600000">
            <a:off x="5127235" y="4075426"/>
            <a:ext cx="222718" cy="301028"/>
            <a:chOff x="6061242" y="1172213"/>
            <a:chExt cx="222718" cy="301028"/>
          </a:xfrm>
        </p:grpSpPr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A7F55334-44C0-BB40-B01F-057C1400E661}"/>
                </a:ext>
              </a:extLst>
            </p:cNvPr>
            <p:cNvSpPr/>
            <p:nvPr/>
          </p:nvSpPr>
          <p:spPr>
            <a:xfrm rot="3641073">
              <a:off x="6083317" y="1248689"/>
              <a:ext cx="153115" cy="141365"/>
            </a:xfrm>
            <a:custGeom>
              <a:avLst/>
              <a:gdLst>
                <a:gd name="connsiteX0" fmla="*/ 0 w 279272"/>
                <a:gd name="connsiteY0" fmla="*/ 0 h 257841"/>
                <a:gd name="connsiteX1" fmla="*/ 84586 w 279272"/>
                <a:gd name="connsiteY1" fmla="*/ 0 h 257841"/>
                <a:gd name="connsiteX2" fmla="*/ 84586 w 279272"/>
                <a:gd name="connsiteY2" fmla="*/ 84586 h 257841"/>
                <a:gd name="connsiteX3" fmla="*/ 182767 w 279272"/>
                <a:gd name="connsiteY3" fmla="*/ 84586 h 257841"/>
                <a:gd name="connsiteX4" fmla="*/ 182767 w 279272"/>
                <a:gd name="connsiteY4" fmla="*/ 169172 h 257841"/>
                <a:gd name="connsiteX5" fmla="*/ 181091 w 279272"/>
                <a:gd name="connsiteY5" fmla="*/ 169172 h 257841"/>
                <a:gd name="connsiteX6" fmla="*/ 181091 w 279272"/>
                <a:gd name="connsiteY6" fmla="*/ 173255 h 257841"/>
                <a:gd name="connsiteX7" fmla="*/ 279272 w 279272"/>
                <a:gd name="connsiteY7" fmla="*/ 173255 h 257841"/>
                <a:gd name="connsiteX8" fmla="*/ 279272 w 279272"/>
                <a:gd name="connsiteY8" fmla="*/ 257841 h 257841"/>
                <a:gd name="connsiteX9" fmla="*/ 96505 w 279272"/>
                <a:gd name="connsiteY9" fmla="*/ 257841 h 257841"/>
                <a:gd name="connsiteX10" fmla="*/ 96505 w 279272"/>
                <a:gd name="connsiteY10" fmla="*/ 169172 h 257841"/>
                <a:gd name="connsiteX11" fmla="*/ 0 w 279272"/>
                <a:gd name="connsiteY11" fmla="*/ 169172 h 2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272" h="257841">
                  <a:moveTo>
                    <a:pt x="0" y="0"/>
                  </a:moveTo>
                  <a:lnTo>
                    <a:pt x="84586" y="0"/>
                  </a:lnTo>
                  <a:lnTo>
                    <a:pt x="84586" y="84586"/>
                  </a:lnTo>
                  <a:lnTo>
                    <a:pt x="182767" y="84586"/>
                  </a:lnTo>
                  <a:lnTo>
                    <a:pt x="182767" y="169172"/>
                  </a:lnTo>
                  <a:lnTo>
                    <a:pt x="181091" y="169172"/>
                  </a:lnTo>
                  <a:lnTo>
                    <a:pt x="181091" y="173255"/>
                  </a:lnTo>
                  <a:lnTo>
                    <a:pt x="279272" y="173255"/>
                  </a:lnTo>
                  <a:lnTo>
                    <a:pt x="279272" y="257841"/>
                  </a:lnTo>
                  <a:lnTo>
                    <a:pt x="96505" y="257841"/>
                  </a:lnTo>
                  <a:lnTo>
                    <a:pt x="96505" y="169172"/>
                  </a:lnTo>
                  <a:lnTo>
                    <a:pt x="0" y="169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49042C32-4BBF-214A-BDE9-DB35F8CBA6C0}"/>
                </a:ext>
              </a:extLst>
            </p:cNvPr>
            <p:cNvSpPr/>
            <p:nvPr/>
          </p:nvSpPr>
          <p:spPr>
            <a:xfrm rot="1435509">
              <a:off x="6158099" y="1172213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FFEEB25-8F82-964B-931B-BA2FD8FA7E72}"/>
                </a:ext>
              </a:extLst>
            </p:cNvPr>
            <p:cNvSpPr/>
            <p:nvPr/>
          </p:nvSpPr>
          <p:spPr>
            <a:xfrm rot="1435509">
              <a:off x="6061242" y="1384516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EB4621F-62F1-FD4A-A346-02BF89A37496}"/>
              </a:ext>
            </a:extLst>
          </p:cNvPr>
          <p:cNvSpPr/>
          <p:nvPr/>
        </p:nvSpPr>
        <p:spPr>
          <a:xfrm>
            <a:off x="7638483" y="617106"/>
            <a:ext cx="1237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Lights flash to indicate when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SENSING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and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PACING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occur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7" name="Freeform 196">
            <a:extLst>
              <a:ext uri="{FF2B5EF4-FFF2-40B4-BE49-F238E27FC236}">
                <a16:creationId xmlns:a16="http://schemas.microsoft.com/office/drawing/2014/main" id="{421873F5-EACE-4A4C-A024-78F058C4EC96}"/>
              </a:ext>
            </a:extLst>
          </p:cNvPr>
          <p:cNvSpPr/>
          <p:nvPr/>
        </p:nvSpPr>
        <p:spPr>
          <a:xfrm rot="14700688" flipV="1">
            <a:off x="7645603" y="895094"/>
            <a:ext cx="134459" cy="36415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DCE5DDA-78EA-3F4A-AA89-92B9065D6C80}"/>
              </a:ext>
            </a:extLst>
          </p:cNvPr>
          <p:cNvSpPr/>
          <p:nvPr/>
        </p:nvSpPr>
        <p:spPr>
          <a:xfrm>
            <a:off x="5240720" y="3472365"/>
            <a:ext cx="1223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Unipolar leads have a separate ground wire (more likely to cause diaphragm pacing)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ECBE3B4-A405-7A4E-879E-E93776009064}"/>
              </a:ext>
            </a:extLst>
          </p:cNvPr>
          <p:cNvSpPr/>
          <p:nvPr/>
        </p:nvSpPr>
        <p:spPr>
          <a:xfrm>
            <a:off x="3092818" y="3847424"/>
            <a:ext cx="1223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Bipolar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leads contain an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  <a:hlinkClick r:id="rId9"/>
              </a:rPr>
              <a:t>integrated ground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9CF160-5EDB-F849-9F1D-65E9B14AE950}"/>
              </a:ext>
            </a:extLst>
          </p:cNvPr>
          <p:cNvSpPr/>
          <p:nvPr/>
        </p:nvSpPr>
        <p:spPr>
          <a:xfrm rot="1028317">
            <a:off x="4890779" y="1026164"/>
            <a:ext cx="761243" cy="693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9C8DC4F9-3912-2042-84EF-5F2869312071}"/>
              </a:ext>
            </a:extLst>
          </p:cNvPr>
          <p:cNvSpPr/>
          <p:nvPr/>
        </p:nvSpPr>
        <p:spPr>
          <a:xfrm>
            <a:off x="4000156" y="869720"/>
            <a:ext cx="1095908" cy="619827"/>
          </a:xfrm>
          <a:custGeom>
            <a:avLst/>
            <a:gdLst>
              <a:gd name="connsiteX0" fmla="*/ 117248 w 1095908"/>
              <a:gd name="connsiteY0" fmla="*/ 613080 h 619827"/>
              <a:gd name="connsiteX1" fmla="*/ 207559 w 1095908"/>
              <a:gd name="connsiteY1" fmla="*/ 370368 h 619827"/>
              <a:gd name="connsiteX2" fmla="*/ 354314 w 1095908"/>
              <a:gd name="connsiteY2" fmla="*/ 223613 h 619827"/>
              <a:gd name="connsiteX3" fmla="*/ 653470 w 1095908"/>
              <a:gd name="connsiteY3" fmla="*/ 172813 h 619827"/>
              <a:gd name="connsiteX4" fmla="*/ 1042937 w 1095908"/>
              <a:gd name="connsiteY4" fmla="*/ 184102 h 619827"/>
              <a:gd name="connsiteX5" fmla="*/ 1037292 w 1095908"/>
              <a:gd name="connsiteY5" fmla="*/ 14768 h 619827"/>
              <a:gd name="connsiteX6" fmla="*/ 534937 w 1095908"/>
              <a:gd name="connsiteY6" fmla="*/ 31702 h 619827"/>
              <a:gd name="connsiteX7" fmla="*/ 162403 w 1095908"/>
              <a:gd name="connsiteY7" fmla="*/ 217968 h 619827"/>
              <a:gd name="connsiteX8" fmla="*/ 15648 w 1095908"/>
              <a:gd name="connsiteY8" fmla="*/ 477613 h 619827"/>
              <a:gd name="connsiteX9" fmla="*/ 15648 w 1095908"/>
              <a:gd name="connsiteY9" fmla="*/ 545346 h 619827"/>
              <a:gd name="connsiteX10" fmla="*/ 117248 w 1095908"/>
              <a:gd name="connsiteY10" fmla="*/ 613080 h 61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5908" h="619827">
                <a:moveTo>
                  <a:pt x="117248" y="613080"/>
                </a:moveTo>
                <a:cubicBezTo>
                  <a:pt x="149233" y="583917"/>
                  <a:pt x="168048" y="435279"/>
                  <a:pt x="207559" y="370368"/>
                </a:cubicBezTo>
                <a:cubicBezTo>
                  <a:pt x="247070" y="305457"/>
                  <a:pt x="279996" y="256539"/>
                  <a:pt x="354314" y="223613"/>
                </a:cubicBezTo>
                <a:cubicBezTo>
                  <a:pt x="428632" y="190687"/>
                  <a:pt x="538700" y="179398"/>
                  <a:pt x="653470" y="172813"/>
                </a:cubicBezTo>
                <a:cubicBezTo>
                  <a:pt x="768240" y="166228"/>
                  <a:pt x="978967" y="210443"/>
                  <a:pt x="1042937" y="184102"/>
                </a:cubicBezTo>
                <a:cubicBezTo>
                  <a:pt x="1106907" y="157761"/>
                  <a:pt x="1121959" y="40168"/>
                  <a:pt x="1037292" y="14768"/>
                </a:cubicBezTo>
                <a:cubicBezTo>
                  <a:pt x="952625" y="-10632"/>
                  <a:pt x="680752" y="-2165"/>
                  <a:pt x="534937" y="31702"/>
                </a:cubicBezTo>
                <a:cubicBezTo>
                  <a:pt x="389122" y="65569"/>
                  <a:pt x="248951" y="143650"/>
                  <a:pt x="162403" y="217968"/>
                </a:cubicBezTo>
                <a:cubicBezTo>
                  <a:pt x="75855" y="292286"/>
                  <a:pt x="40107" y="423050"/>
                  <a:pt x="15648" y="477613"/>
                </a:cubicBezTo>
                <a:cubicBezTo>
                  <a:pt x="-8811" y="532176"/>
                  <a:pt x="-1285" y="521828"/>
                  <a:pt x="15648" y="545346"/>
                </a:cubicBezTo>
                <a:cubicBezTo>
                  <a:pt x="32581" y="568864"/>
                  <a:pt x="85263" y="642243"/>
                  <a:pt x="117248" y="613080"/>
                </a:cubicBezTo>
                <a:close/>
              </a:path>
            </a:pathLst>
          </a:custGeom>
          <a:solidFill>
            <a:srgbClr val="FF7E79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D2EB64-AC68-A54F-ACFF-6281A370D1F1}"/>
              </a:ext>
            </a:extLst>
          </p:cNvPr>
          <p:cNvSpPr/>
          <p:nvPr/>
        </p:nvSpPr>
        <p:spPr>
          <a:xfrm>
            <a:off x="3190245" y="2466163"/>
            <a:ext cx="205721" cy="360906"/>
          </a:xfrm>
          <a:prstGeom prst="ellipse">
            <a:avLst/>
          </a:prstGeom>
          <a:solidFill>
            <a:srgbClr val="90ABDC"/>
          </a:solidFill>
          <a:ln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D91AE11-9820-9942-AFC2-9C536A8691CE}"/>
              </a:ext>
            </a:extLst>
          </p:cNvPr>
          <p:cNvSpPr/>
          <p:nvPr/>
        </p:nvSpPr>
        <p:spPr>
          <a:xfrm>
            <a:off x="3266405" y="2521041"/>
            <a:ext cx="817355" cy="1072836"/>
          </a:xfrm>
          <a:custGeom>
            <a:avLst/>
            <a:gdLst>
              <a:gd name="connsiteX0" fmla="*/ 2544 w 817355"/>
              <a:gd name="connsiteY0" fmla="*/ 0 h 1072836"/>
              <a:gd name="connsiteX1" fmla="*/ 34231 w 817355"/>
              <a:gd name="connsiteY1" fmla="*/ 208230 h 1072836"/>
              <a:gd name="connsiteX2" fmla="*/ 242460 w 817355"/>
              <a:gd name="connsiteY2" fmla="*/ 457200 h 1072836"/>
              <a:gd name="connsiteX3" fmla="*/ 817355 w 817355"/>
              <a:gd name="connsiteY3" fmla="*/ 1072836 h 10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355" h="1072836">
                <a:moveTo>
                  <a:pt x="2544" y="0"/>
                </a:moveTo>
                <a:cubicBezTo>
                  <a:pt x="-1606" y="66015"/>
                  <a:pt x="-5755" y="132030"/>
                  <a:pt x="34231" y="208230"/>
                </a:cubicBezTo>
                <a:cubicBezTo>
                  <a:pt x="74217" y="284430"/>
                  <a:pt x="111939" y="313099"/>
                  <a:pt x="242460" y="457200"/>
                </a:cubicBezTo>
                <a:cubicBezTo>
                  <a:pt x="372981" y="601301"/>
                  <a:pt x="595168" y="837068"/>
                  <a:pt x="817355" y="1072836"/>
                </a:cubicBezTo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9DC6EDF-400A-1F42-9DC4-A5AF39BDD99E}"/>
              </a:ext>
            </a:extLst>
          </p:cNvPr>
          <p:cNvSpPr/>
          <p:nvPr/>
        </p:nvSpPr>
        <p:spPr>
          <a:xfrm rot="18915872">
            <a:off x="3947480" y="3396506"/>
            <a:ext cx="97758" cy="199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34A460D2-2875-7344-8BF1-5BDBD30F20A3}"/>
              </a:ext>
            </a:extLst>
          </p:cNvPr>
          <p:cNvCxnSpPr>
            <a:cxnSpLocks/>
          </p:cNvCxnSpPr>
          <p:nvPr/>
        </p:nvCxnSpPr>
        <p:spPr>
          <a:xfrm>
            <a:off x="5733594" y="1196952"/>
            <a:ext cx="722101" cy="24096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Freeform 203">
            <a:extLst>
              <a:ext uri="{FF2B5EF4-FFF2-40B4-BE49-F238E27FC236}">
                <a16:creationId xmlns:a16="http://schemas.microsoft.com/office/drawing/2014/main" id="{DCC7DA02-7CAF-6E4C-B409-C1B36711E7F1}"/>
              </a:ext>
            </a:extLst>
          </p:cNvPr>
          <p:cNvSpPr/>
          <p:nvPr/>
        </p:nvSpPr>
        <p:spPr>
          <a:xfrm rot="1089062">
            <a:off x="5471661" y="1091194"/>
            <a:ext cx="326376" cy="247757"/>
          </a:xfrm>
          <a:custGeom>
            <a:avLst/>
            <a:gdLst>
              <a:gd name="connsiteX0" fmla="*/ 145254 w 326376"/>
              <a:gd name="connsiteY0" fmla="*/ 157876 h 247757"/>
              <a:gd name="connsiteX1" fmla="*/ 144794 w 326376"/>
              <a:gd name="connsiteY1" fmla="*/ 172862 h 247757"/>
              <a:gd name="connsiteX2" fmla="*/ 200501 w 326376"/>
              <a:gd name="connsiteY2" fmla="*/ 202709 h 247757"/>
              <a:gd name="connsiteX3" fmla="*/ 224653 w 326376"/>
              <a:gd name="connsiteY3" fmla="*/ 179918 h 247757"/>
              <a:gd name="connsiteX4" fmla="*/ 225328 w 326376"/>
              <a:gd name="connsiteY4" fmla="*/ 157876 h 247757"/>
              <a:gd name="connsiteX5" fmla="*/ 0 w 326376"/>
              <a:gd name="connsiteY5" fmla="*/ 0 h 247757"/>
              <a:gd name="connsiteX6" fmla="*/ 326376 w 326376"/>
              <a:gd name="connsiteY6" fmla="*/ 0 h 247757"/>
              <a:gd name="connsiteX7" fmla="*/ 326376 w 326376"/>
              <a:gd name="connsiteY7" fmla="*/ 157876 h 247757"/>
              <a:gd name="connsiteX8" fmla="*/ 270102 w 326376"/>
              <a:gd name="connsiteY8" fmla="*/ 157876 h 247757"/>
              <a:gd name="connsiteX9" fmla="*/ 271236 w 326376"/>
              <a:gd name="connsiteY9" fmla="*/ 165762 h 247757"/>
              <a:gd name="connsiteX10" fmla="*/ 214549 w 326376"/>
              <a:gd name="connsiteY10" fmla="*/ 243177 h 247757"/>
              <a:gd name="connsiteX11" fmla="*/ 104327 w 326376"/>
              <a:gd name="connsiteY11" fmla="*/ 186911 h 247757"/>
              <a:gd name="connsiteX12" fmla="*/ 100151 w 326376"/>
              <a:gd name="connsiteY12" fmla="*/ 157876 h 247757"/>
              <a:gd name="connsiteX13" fmla="*/ 0 w 326376"/>
              <a:gd name="connsiteY13" fmla="*/ 157876 h 2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6376" h="247757">
                <a:moveTo>
                  <a:pt x="145254" y="157876"/>
                </a:moveTo>
                <a:lnTo>
                  <a:pt x="144794" y="172862"/>
                </a:lnTo>
                <a:cubicBezTo>
                  <a:pt x="153211" y="197105"/>
                  <a:pt x="178152" y="210468"/>
                  <a:pt x="200501" y="202709"/>
                </a:cubicBezTo>
                <a:cubicBezTo>
                  <a:pt x="211676" y="198830"/>
                  <a:pt x="220087" y="190404"/>
                  <a:pt x="224653" y="179918"/>
                </a:cubicBezTo>
                <a:lnTo>
                  <a:pt x="225328" y="157876"/>
                </a:lnTo>
                <a:close/>
                <a:moveTo>
                  <a:pt x="0" y="0"/>
                </a:moveTo>
                <a:lnTo>
                  <a:pt x="326376" y="0"/>
                </a:lnTo>
                <a:lnTo>
                  <a:pt x="326376" y="157876"/>
                </a:lnTo>
                <a:lnTo>
                  <a:pt x="270102" y="157876"/>
                </a:lnTo>
                <a:lnTo>
                  <a:pt x="271236" y="165762"/>
                </a:lnTo>
                <a:cubicBezTo>
                  <a:pt x="269461" y="200307"/>
                  <a:pt x="248073" y="231539"/>
                  <a:pt x="214549" y="243177"/>
                </a:cubicBezTo>
                <a:cubicBezTo>
                  <a:pt x="169850" y="258695"/>
                  <a:pt x="120502" y="233504"/>
                  <a:pt x="104327" y="186911"/>
                </a:cubicBezTo>
                <a:lnTo>
                  <a:pt x="100151" y="157876"/>
                </a:lnTo>
                <a:lnTo>
                  <a:pt x="0" y="15787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0" name="Freeform 209">
            <a:extLst>
              <a:ext uri="{FF2B5EF4-FFF2-40B4-BE49-F238E27FC236}">
                <a16:creationId xmlns:a16="http://schemas.microsoft.com/office/drawing/2014/main" id="{D7697F76-DAEC-BD46-A8FD-FBC132533E1A}"/>
              </a:ext>
            </a:extLst>
          </p:cNvPr>
          <p:cNvSpPr/>
          <p:nvPr/>
        </p:nvSpPr>
        <p:spPr>
          <a:xfrm rot="17100000">
            <a:off x="6181775" y="1291599"/>
            <a:ext cx="346470" cy="232672"/>
          </a:xfrm>
          <a:custGeom>
            <a:avLst/>
            <a:gdLst>
              <a:gd name="connsiteX0" fmla="*/ 346470 w 346470"/>
              <a:gd name="connsiteY0" fmla="*/ 232672 h 232672"/>
              <a:gd name="connsiteX1" fmla="*/ 0 w 346470"/>
              <a:gd name="connsiteY1" fmla="*/ 232672 h 232672"/>
              <a:gd name="connsiteX2" fmla="*/ 116371 w 346470"/>
              <a:gd name="connsiteY2" fmla="*/ 146436 h 232672"/>
              <a:gd name="connsiteX3" fmla="*/ 98833 w 346470"/>
              <a:gd name="connsiteY3" fmla="*/ 146436 h 232672"/>
              <a:gd name="connsiteX4" fmla="*/ 98833 w 346470"/>
              <a:gd name="connsiteY4" fmla="*/ 23791 h 232672"/>
              <a:gd name="connsiteX5" fmla="*/ 122624 w 346470"/>
              <a:gd name="connsiteY5" fmla="*/ 0 h 232672"/>
              <a:gd name="connsiteX6" fmla="*/ 217784 w 346470"/>
              <a:gd name="connsiteY6" fmla="*/ 0 h 232672"/>
              <a:gd name="connsiteX7" fmla="*/ 241575 w 346470"/>
              <a:gd name="connsiteY7" fmla="*/ 23791 h 232672"/>
              <a:gd name="connsiteX8" fmla="*/ 241575 w 346470"/>
              <a:gd name="connsiteY8" fmla="*/ 146436 h 232672"/>
              <a:gd name="connsiteX9" fmla="*/ 230099 w 346470"/>
              <a:gd name="connsiteY9" fmla="*/ 146436 h 2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470" h="232672">
                <a:moveTo>
                  <a:pt x="346470" y="232672"/>
                </a:moveTo>
                <a:lnTo>
                  <a:pt x="0" y="232672"/>
                </a:lnTo>
                <a:lnTo>
                  <a:pt x="116371" y="146436"/>
                </a:lnTo>
                <a:lnTo>
                  <a:pt x="98833" y="146436"/>
                </a:lnTo>
                <a:lnTo>
                  <a:pt x="98833" y="23791"/>
                </a:lnTo>
                <a:cubicBezTo>
                  <a:pt x="98833" y="10652"/>
                  <a:pt x="109485" y="0"/>
                  <a:pt x="122624" y="0"/>
                </a:cubicBezTo>
                <a:lnTo>
                  <a:pt x="217784" y="0"/>
                </a:lnTo>
                <a:cubicBezTo>
                  <a:pt x="230923" y="0"/>
                  <a:pt x="241575" y="10652"/>
                  <a:pt x="241575" y="23791"/>
                </a:cubicBezTo>
                <a:lnTo>
                  <a:pt x="241575" y="146436"/>
                </a:lnTo>
                <a:lnTo>
                  <a:pt x="230099" y="1464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72E841EC-911C-CC4D-A8DA-691DDE481AF2}"/>
              </a:ext>
            </a:extLst>
          </p:cNvPr>
          <p:cNvSpPr/>
          <p:nvPr/>
        </p:nvSpPr>
        <p:spPr>
          <a:xfrm rot="16200000">
            <a:off x="6739006" y="853733"/>
            <a:ext cx="453226" cy="267137"/>
          </a:xfrm>
          <a:custGeom>
            <a:avLst/>
            <a:gdLst>
              <a:gd name="connsiteX0" fmla="*/ 0 w 680801"/>
              <a:gd name="connsiteY0" fmla="*/ 0 h 267137"/>
              <a:gd name="connsiteX1" fmla="*/ 680801 w 680801"/>
              <a:gd name="connsiteY1" fmla="*/ 0 h 267137"/>
              <a:gd name="connsiteX2" fmla="*/ 680801 w 680801"/>
              <a:gd name="connsiteY2" fmla="*/ 109662 h 267137"/>
              <a:gd name="connsiteX3" fmla="*/ 639365 w 680801"/>
              <a:gd name="connsiteY3" fmla="*/ 109662 h 267137"/>
              <a:gd name="connsiteX4" fmla="*/ 345484 w 680801"/>
              <a:gd name="connsiteY4" fmla="*/ 267137 h 267137"/>
              <a:gd name="connsiteX5" fmla="*/ 51603 w 680801"/>
              <a:gd name="connsiteY5" fmla="*/ 109662 h 267137"/>
              <a:gd name="connsiteX6" fmla="*/ 0 w 680801"/>
              <a:gd name="connsiteY6" fmla="*/ 109662 h 2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801" h="267137">
                <a:moveTo>
                  <a:pt x="0" y="0"/>
                </a:moveTo>
                <a:lnTo>
                  <a:pt x="680801" y="0"/>
                </a:lnTo>
                <a:lnTo>
                  <a:pt x="680801" y="109662"/>
                </a:lnTo>
                <a:lnTo>
                  <a:pt x="639365" y="109662"/>
                </a:lnTo>
                <a:lnTo>
                  <a:pt x="345484" y="267137"/>
                </a:lnTo>
                <a:lnTo>
                  <a:pt x="51603" y="109662"/>
                </a:lnTo>
                <a:lnTo>
                  <a:pt x="0" y="1096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3B2BD00-73E9-2E43-9E1A-9694D2E5CF58}"/>
              </a:ext>
            </a:extLst>
          </p:cNvPr>
          <p:cNvSpPr/>
          <p:nvPr/>
        </p:nvSpPr>
        <p:spPr>
          <a:xfrm>
            <a:off x="4833003" y="1471483"/>
            <a:ext cx="1135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Sheath allows depth adjustments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29" name="Freeform 228">
            <a:extLst>
              <a:ext uri="{FF2B5EF4-FFF2-40B4-BE49-F238E27FC236}">
                <a16:creationId xmlns:a16="http://schemas.microsoft.com/office/drawing/2014/main" id="{175DD42C-B39C-2A47-8F2B-A9E2A573C430}"/>
              </a:ext>
            </a:extLst>
          </p:cNvPr>
          <p:cNvSpPr/>
          <p:nvPr/>
        </p:nvSpPr>
        <p:spPr>
          <a:xfrm rot="3512752" flipV="1">
            <a:off x="5831757" y="1423508"/>
            <a:ext cx="112137" cy="25905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>
            <a:extLst>
              <a:ext uri="{FF2B5EF4-FFF2-40B4-BE49-F238E27FC236}">
                <a16:creationId xmlns:a16="http://schemas.microsoft.com/office/drawing/2014/main" id="{74C19E1C-5CBB-DD49-BD6A-DB70DA19F529}"/>
              </a:ext>
            </a:extLst>
          </p:cNvPr>
          <p:cNvSpPr/>
          <p:nvPr/>
        </p:nvSpPr>
        <p:spPr>
          <a:xfrm rot="12554748" flipH="1" flipV="1">
            <a:off x="5394447" y="3933597"/>
            <a:ext cx="122476" cy="2584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>
            <a:extLst>
              <a:ext uri="{FF2B5EF4-FFF2-40B4-BE49-F238E27FC236}">
                <a16:creationId xmlns:a16="http://schemas.microsoft.com/office/drawing/2014/main" id="{7E18A7E4-CDA4-454D-B9E3-6DDD74D545BB}"/>
              </a:ext>
            </a:extLst>
          </p:cNvPr>
          <p:cNvSpPr/>
          <p:nvPr/>
        </p:nvSpPr>
        <p:spPr>
          <a:xfrm rot="14473831" flipV="1">
            <a:off x="3014597" y="3925800"/>
            <a:ext cx="122476" cy="2584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>
            <a:extLst>
              <a:ext uri="{FF2B5EF4-FFF2-40B4-BE49-F238E27FC236}">
                <a16:creationId xmlns:a16="http://schemas.microsoft.com/office/drawing/2014/main" id="{167E2F4D-0E74-8148-87DD-AD80B54BE1EE}"/>
              </a:ext>
            </a:extLst>
          </p:cNvPr>
          <p:cNvSpPr/>
          <p:nvPr/>
        </p:nvSpPr>
        <p:spPr>
          <a:xfrm rot="18262625">
            <a:off x="6267257" y="1826730"/>
            <a:ext cx="188095" cy="92802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5CBA50B-C32D-4744-852D-26FD1BCD5ABA}"/>
              </a:ext>
            </a:extLst>
          </p:cNvPr>
          <p:cNvSpPr/>
          <p:nvPr/>
        </p:nvSpPr>
        <p:spPr>
          <a:xfrm>
            <a:off x="6032945" y="2649378"/>
            <a:ext cx="829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External pacer box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35C96A49-3DA4-E54B-B251-FB2355DE6262}"/>
              </a:ext>
            </a:extLst>
          </p:cNvPr>
          <p:cNvSpPr txBox="1"/>
          <p:nvPr/>
        </p:nvSpPr>
        <p:spPr>
          <a:xfrm>
            <a:off x="7233103" y="322616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DIN Condensed" pitchFamily="2" charset="0"/>
              </a:rPr>
              <a:t>mA</a:t>
            </a:r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id="{E488B159-9A57-EE40-9D08-7EB71665D6D5}"/>
              </a:ext>
            </a:extLst>
          </p:cNvPr>
          <p:cNvSpPr/>
          <p:nvPr/>
        </p:nvSpPr>
        <p:spPr>
          <a:xfrm rot="1463089" flipH="1" flipV="1">
            <a:off x="6468115" y="2403798"/>
            <a:ext cx="122476" cy="2584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D182CE06-BAEA-4246-B1D3-E8F618B49F43}"/>
              </a:ext>
            </a:extLst>
          </p:cNvPr>
          <p:cNvSpPr/>
          <p:nvPr/>
        </p:nvSpPr>
        <p:spPr>
          <a:xfrm>
            <a:off x="-42675" y="1991109"/>
            <a:ext cx="27749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· </a:t>
            </a:r>
            <a:r>
              <a:rPr lang="en-US" sz="900" dirty="0">
                <a:latin typeface="Corbel" panose="020B0503020204020204" pitchFamily="34" charset="0"/>
              </a:rPr>
              <a:t>Pacing can be used to support patients with severe </a:t>
            </a:r>
            <a:r>
              <a:rPr lang="en-US" sz="900" b="1" dirty="0">
                <a:latin typeface="Corbel" panose="020B0503020204020204" pitchFamily="34" charset="0"/>
              </a:rPr>
              <a:t>BRADYCARDIA </a:t>
            </a:r>
            <a:r>
              <a:rPr lang="en-US" sz="900" dirty="0">
                <a:latin typeface="Corbel" panose="020B0503020204020204" pitchFamily="34" charset="0"/>
              </a:rPr>
              <a:t>or</a:t>
            </a:r>
            <a:r>
              <a:rPr lang="en-US" sz="900" b="1" dirty="0">
                <a:latin typeface="Corbel" panose="020B0503020204020204" pitchFamily="34" charset="0"/>
              </a:rPr>
              <a:t> HEART BLOCK </a:t>
            </a:r>
            <a:r>
              <a:rPr lang="en-US" sz="900" dirty="0">
                <a:latin typeface="Corbel" panose="020B0503020204020204" pitchFamily="34" charset="0"/>
              </a:rPr>
              <a:t>leading to hemodynamic compromise. HB or bradycardia may be due to surgery, MI, electrolyte disturbances, toxicities.</a:t>
            </a:r>
            <a:endParaRPr lang="en-US" sz="900" b="1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OVERDRIVE PACING </a:t>
            </a:r>
            <a:r>
              <a:rPr lang="en-US" sz="900" dirty="0">
                <a:latin typeface="Corbel" panose="020B0503020204020204" pitchFamily="34" charset="0"/>
              </a:rPr>
              <a:t>is a technique for </a:t>
            </a:r>
            <a:r>
              <a:rPr lang="en-US" sz="900" dirty="0">
                <a:latin typeface="Corbel" panose="020B0503020204020204" pitchFamily="34" charset="0"/>
                <a:hlinkClick r:id="rId10"/>
              </a:rPr>
              <a:t>suppressing arrythmias </a:t>
            </a:r>
            <a:r>
              <a:rPr lang="en-US" sz="900" dirty="0">
                <a:latin typeface="Corbel" panose="020B0503020204020204" pitchFamily="34" charset="0"/>
              </a:rPr>
              <a:t>(such ventricular tachycardia or </a:t>
            </a:r>
            <a:r>
              <a:rPr lang="en-US" sz="900" i="1" dirty="0" err="1">
                <a:latin typeface="Corbel" panose="020B0503020204020204" pitchFamily="34" charset="0"/>
              </a:rPr>
              <a:t>Torsades</a:t>
            </a:r>
            <a:r>
              <a:rPr lang="en-US" sz="900" i="1" dirty="0">
                <a:latin typeface="Corbel" panose="020B0503020204020204" pitchFamily="34" charset="0"/>
              </a:rPr>
              <a:t> de pointes</a:t>
            </a:r>
            <a:r>
              <a:rPr lang="en-US" sz="900" dirty="0">
                <a:latin typeface="Corbel" panose="020B0503020204020204" pitchFamily="34" charset="0"/>
              </a:rPr>
              <a:t>) 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by selecting a rate faster than the arrythmia to </a:t>
            </a:r>
            <a:r>
              <a:rPr lang="en-US" sz="900" b="1" i="1" dirty="0">
                <a:solidFill>
                  <a:srgbClr val="000000"/>
                </a:solidFill>
                <a:latin typeface="Corbel" panose="020B0503020204020204" pitchFamily="34" charset="0"/>
              </a:rPr>
              <a:t>overdrive suppress 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it then decreasing the rate once the dysrhythmia is suppressed.</a:t>
            </a:r>
            <a:endParaRPr lang="en-US" sz="900" b="1" dirty="0">
              <a:latin typeface="Corbel" panose="020B0503020204020204" pitchFamily="34" charset="0"/>
            </a:endParaRPr>
          </a:p>
        </p:txBody>
      </p:sp>
      <p:sp>
        <p:nvSpPr>
          <p:cNvPr id="244" name="Freeform 243">
            <a:extLst>
              <a:ext uri="{FF2B5EF4-FFF2-40B4-BE49-F238E27FC236}">
                <a16:creationId xmlns:a16="http://schemas.microsoft.com/office/drawing/2014/main" id="{643E1556-C13B-2945-9868-739186B91735}"/>
              </a:ext>
            </a:extLst>
          </p:cNvPr>
          <p:cNvSpPr/>
          <p:nvPr/>
        </p:nvSpPr>
        <p:spPr>
          <a:xfrm>
            <a:off x="2917678" y="4636301"/>
            <a:ext cx="3370915" cy="288839"/>
          </a:xfrm>
          <a:custGeom>
            <a:avLst/>
            <a:gdLst>
              <a:gd name="connsiteX0" fmla="*/ 20622 w 1120759"/>
              <a:gd name="connsiteY0" fmla="*/ 0 h 235181"/>
              <a:gd name="connsiteX1" fmla="*/ 20622 w 1120759"/>
              <a:gd name="connsiteY1" fmla="*/ 214312 h 235181"/>
              <a:gd name="connsiteX2" fmla="*/ 234934 w 1120759"/>
              <a:gd name="connsiteY2" fmla="*/ 228600 h 235181"/>
              <a:gd name="connsiteX3" fmla="*/ 1120759 w 1120759"/>
              <a:gd name="connsiteY3" fmla="*/ 228600 h 2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59" h="235181">
                <a:moveTo>
                  <a:pt x="20622" y="0"/>
                </a:moveTo>
                <a:cubicBezTo>
                  <a:pt x="2762" y="88106"/>
                  <a:pt x="-15097" y="176212"/>
                  <a:pt x="20622" y="214312"/>
                </a:cubicBezTo>
                <a:cubicBezTo>
                  <a:pt x="56341" y="252412"/>
                  <a:pt x="51578" y="226219"/>
                  <a:pt x="234934" y="228600"/>
                </a:cubicBezTo>
                <a:cubicBezTo>
                  <a:pt x="418290" y="230981"/>
                  <a:pt x="769524" y="229790"/>
                  <a:pt x="1120759" y="22860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1C168A1-7A4D-5743-AC87-85AD3BE270C2}"/>
              </a:ext>
            </a:extLst>
          </p:cNvPr>
          <p:cNvGrpSpPr/>
          <p:nvPr/>
        </p:nvGrpSpPr>
        <p:grpSpPr>
          <a:xfrm rot="20439911">
            <a:off x="6184614" y="4735336"/>
            <a:ext cx="222718" cy="301028"/>
            <a:chOff x="6061242" y="1172213"/>
            <a:chExt cx="222718" cy="301028"/>
          </a:xfrm>
        </p:grpSpPr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69C52289-13C3-2D4A-8A08-B2F2B651B699}"/>
                </a:ext>
              </a:extLst>
            </p:cNvPr>
            <p:cNvSpPr/>
            <p:nvPr/>
          </p:nvSpPr>
          <p:spPr>
            <a:xfrm rot="3641073">
              <a:off x="6083317" y="1248689"/>
              <a:ext cx="153115" cy="141365"/>
            </a:xfrm>
            <a:custGeom>
              <a:avLst/>
              <a:gdLst>
                <a:gd name="connsiteX0" fmla="*/ 0 w 279272"/>
                <a:gd name="connsiteY0" fmla="*/ 0 h 257841"/>
                <a:gd name="connsiteX1" fmla="*/ 84586 w 279272"/>
                <a:gd name="connsiteY1" fmla="*/ 0 h 257841"/>
                <a:gd name="connsiteX2" fmla="*/ 84586 w 279272"/>
                <a:gd name="connsiteY2" fmla="*/ 84586 h 257841"/>
                <a:gd name="connsiteX3" fmla="*/ 182767 w 279272"/>
                <a:gd name="connsiteY3" fmla="*/ 84586 h 257841"/>
                <a:gd name="connsiteX4" fmla="*/ 182767 w 279272"/>
                <a:gd name="connsiteY4" fmla="*/ 169172 h 257841"/>
                <a:gd name="connsiteX5" fmla="*/ 181091 w 279272"/>
                <a:gd name="connsiteY5" fmla="*/ 169172 h 257841"/>
                <a:gd name="connsiteX6" fmla="*/ 181091 w 279272"/>
                <a:gd name="connsiteY6" fmla="*/ 173255 h 257841"/>
                <a:gd name="connsiteX7" fmla="*/ 279272 w 279272"/>
                <a:gd name="connsiteY7" fmla="*/ 173255 h 257841"/>
                <a:gd name="connsiteX8" fmla="*/ 279272 w 279272"/>
                <a:gd name="connsiteY8" fmla="*/ 257841 h 257841"/>
                <a:gd name="connsiteX9" fmla="*/ 96505 w 279272"/>
                <a:gd name="connsiteY9" fmla="*/ 257841 h 257841"/>
                <a:gd name="connsiteX10" fmla="*/ 96505 w 279272"/>
                <a:gd name="connsiteY10" fmla="*/ 169172 h 257841"/>
                <a:gd name="connsiteX11" fmla="*/ 0 w 279272"/>
                <a:gd name="connsiteY11" fmla="*/ 169172 h 2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272" h="257841">
                  <a:moveTo>
                    <a:pt x="0" y="0"/>
                  </a:moveTo>
                  <a:lnTo>
                    <a:pt x="84586" y="0"/>
                  </a:lnTo>
                  <a:lnTo>
                    <a:pt x="84586" y="84586"/>
                  </a:lnTo>
                  <a:lnTo>
                    <a:pt x="182767" y="84586"/>
                  </a:lnTo>
                  <a:lnTo>
                    <a:pt x="182767" y="169172"/>
                  </a:lnTo>
                  <a:lnTo>
                    <a:pt x="181091" y="169172"/>
                  </a:lnTo>
                  <a:lnTo>
                    <a:pt x="181091" y="173255"/>
                  </a:lnTo>
                  <a:lnTo>
                    <a:pt x="279272" y="173255"/>
                  </a:lnTo>
                  <a:lnTo>
                    <a:pt x="279272" y="257841"/>
                  </a:lnTo>
                  <a:lnTo>
                    <a:pt x="96505" y="257841"/>
                  </a:lnTo>
                  <a:lnTo>
                    <a:pt x="96505" y="169172"/>
                  </a:lnTo>
                  <a:lnTo>
                    <a:pt x="0" y="1691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45A38CA2-A88A-FD43-8290-186CF0DC10E8}"/>
                </a:ext>
              </a:extLst>
            </p:cNvPr>
            <p:cNvSpPr/>
            <p:nvPr/>
          </p:nvSpPr>
          <p:spPr>
            <a:xfrm rot="1435509">
              <a:off x="6158099" y="1172213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34099318-B3D5-5C46-BECA-B0DCFFBC6F67}"/>
                </a:ext>
              </a:extLst>
            </p:cNvPr>
            <p:cNvSpPr/>
            <p:nvPr/>
          </p:nvSpPr>
          <p:spPr>
            <a:xfrm rot="1435509">
              <a:off x="6061242" y="1384516"/>
              <a:ext cx="125861" cy="8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1" name="Table 22">
            <a:extLst>
              <a:ext uri="{FF2B5EF4-FFF2-40B4-BE49-F238E27FC236}">
                <a16:creationId xmlns:a16="http://schemas.microsoft.com/office/drawing/2014/main" id="{70C3799C-CC55-E145-8F7D-AE385F32C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73751"/>
              </p:ext>
            </p:extLst>
          </p:nvPr>
        </p:nvGraphicFramePr>
        <p:xfrm>
          <a:off x="5127060" y="5050534"/>
          <a:ext cx="398683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73">
                  <a:extLst>
                    <a:ext uri="{9D8B030D-6E8A-4147-A177-3AD203B41FA5}">
                      <a16:colId xmlns:a16="http://schemas.microsoft.com/office/drawing/2014/main" val="4276903115"/>
                    </a:ext>
                  </a:extLst>
                </a:gridCol>
                <a:gridCol w="1315617">
                  <a:extLst>
                    <a:ext uri="{9D8B030D-6E8A-4147-A177-3AD203B41FA5}">
                      <a16:colId xmlns:a16="http://schemas.microsoft.com/office/drawing/2014/main" val="1418418580"/>
                    </a:ext>
                  </a:extLst>
                </a:gridCol>
                <a:gridCol w="961053">
                  <a:extLst>
                    <a:ext uri="{9D8B030D-6E8A-4147-A177-3AD203B41FA5}">
                      <a16:colId xmlns:a16="http://schemas.microsoft.com/office/drawing/2014/main" val="877182366"/>
                    </a:ext>
                  </a:extLst>
                </a:gridCol>
                <a:gridCol w="1200595">
                  <a:extLst>
                    <a:ext uri="{9D8B030D-6E8A-4147-A177-3AD203B41FA5}">
                      <a16:colId xmlns:a16="http://schemas.microsoft.com/office/drawing/2014/main" val="821724428"/>
                    </a:ext>
                  </a:extLst>
                </a:gridCol>
              </a:tblGrid>
              <a:tr h="18393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hlinkClick r:id="rId11"/>
                        </a:rPr>
                        <a:t>DESCRIPTION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92291"/>
                  </a:ext>
                </a:extLst>
              </a:tr>
              <a:tr h="39415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VVI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Common mode used via transvenous pacer wire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On demand V pacing; good for backup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Loss of atrial kick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Difficult to assess ST segments with V pacing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056972"/>
                  </a:ext>
                </a:extLst>
              </a:tr>
              <a:tr h="289044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VOO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Can be used when sensing is not reliable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Resistant to interference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Loss of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hlinkClick r:id="rId12"/>
                        </a:rPr>
                        <a:t>atrial kick</a:t>
                      </a:r>
                      <a:endParaRPr lang="en-US" sz="8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Risk of R on 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446921"/>
                  </a:ext>
                </a:extLst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Common mode for pacing via epicardial pacing wires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Maintains atrial kick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Risk of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hlinkClick r:id="rId13"/>
                        </a:rPr>
                        <a:t>endless loop tachycardia</a:t>
                      </a:r>
                      <a:endParaRPr lang="en-US" sz="8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317762"/>
                  </a:ext>
                </a:extLst>
              </a:tr>
              <a:tr h="39415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Can be used when sensing unreliable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Maintains atrial kick &amp; resistant to interference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Risk of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hlinkClick r:id="rId14"/>
                        </a:rPr>
                        <a:t> R on T phenomenon</a:t>
                      </a:r>
                      <a:endParaRPr lang="en-US" sz="8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09321"/>
                  </a:ext>
                </a:extLst>
              </a:tr>
            </a:tbl>
          </a:graphicData>
        </a:graphic>
      </p:graphicFrame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F8818EB-00B4-A54E-8272-4EC7A0C85D4A}"/>
              </a:ext>
            </a:extLst>
          </p:cNvPr>
          <p:cNvGrpSpPr/>
          <p:nvPr/>
        </p:nvGrpSpPr>
        <p:grpSpPr>
          <a:xfrm rot="7273502">
            <a:off x="5762964" y="2172755"/>
            <a:ext cx="696261" cy="137820"/>
            <a:chOff x="7179113" y="5658701"/>
            <a:chExt cx="696261" cy="13782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70A4F51C-6D0A-A740-BDFE-8B19081DA84D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560A99F-CAC7-C846-96F9-9CF8BC210CFE}"/>
                </a:ext>
              </a:extLst>
            </p:cNvPr>
            <p:cNvCxnSpPr>
              <a:cxnSpLocks/>
              <a:stCxn id="252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Chord 253">
              <a:extLst>
                <a:ext uri="{FF2B5EF4-FFF2-40B4-BE49-F238E27FC236}">
                  <a16:creationId xmlns:a16="http://schemas.microsoft.com/office/drawing/2014/main" id="{1D725FFB-07CA-EE46-8108-EE47935785D6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9B8E758A-9756-3041-818A-93482D794230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0D565AE-1605-F348-BB20-D43DEEEF1DC2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032B5A2-39DC-6D49-8416-B2502A50C169}"/>
              </a:ext>
            </a:extLst>
          </p:cNvPr>
          <p:cNvSpPr/>
          <p:nvPr/>
        </p:nvSpPr>
        <p:spPr>
          <a:xfrm>
            <a:off x="5136927" y="1903337"/>
            <a:ext cx="951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Balloon inflation port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58" name="Freeform 257">
            <a:extLst>
              <a:ext uri="{FF2B5EF4-FFF2-40B4-BE49-F238E27FC236}">
                <a16:creationId xmlns:a16="http://schemas.microsoft.com/office/drawing/2014/main" id="{EB502F20-55B6-4649-BA87-4B4B5F0527D1}"/>
              </a:ext>
            </a:extLst>
          </p:cNvPr>
          <p:cNvSpPr/>
          <p:nvPr/>
        </p:nvSpPr>
        <p:spPr>
          <a:xfrm rot="2290709" flipH="1" flipV="1">
            <a:off x="5972991" y="1827941"/>
            <a:ext cx="122476" cy="2584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6E6F1293-D315-1548-87BD-0899B3414792}"/>
              </a:ext>
            </a:extLst>
          </p:cNvPr>
          <p:cNvSpPr/>
          <p:nvPr/>
        </p:nvSpPr>
        <p:spPr>
          <a:xfrm>
            <a:off x="8146132" y="1505172"/>
            <a:ext cx="1043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RATE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480BB44-4C6B-5247-A200-79B1972F6F36}"/>
              </a:ext>
            </a:extLst>
          </p:cNvPr>
          <p:cNvSpPr/>
          <p:nvPr/>
        </p:nvSpPr>
        <p:spPr>
          <a:xfrm>
            <a:off x="8146132" y="2214082"/>
            <a:ext cx="1043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OUTPUT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735B3C52-C907-D841-8404-2AF14C05FA7E}"/>
              </a:ext>
            </a:extLst>
          </p:cNvPr>
          <p:cNvSpPr/>
          <p:nvPr/>
        </p:nvSpPr>
        <p:spPr>
          <a:xfrm>
            <a:off x="8146132" y="3615158"/>
            <a:ext cx="1043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SENSITIVITY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1FE03A69-6C96-5F43-9554-EA56DE50698C}"/>
              </a:ext>
            </a:extLst>
          </p:cNvPr>
          <p:cNvSpPr/>
          <p:nvPr/>
        </p:nvSpPr>
        <p:spPr>
          <a:xfrm>
            <a:off x="8153631" y="1651765"/>
            <a:ext cx="10550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determines how often the pacer will fire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E2ECB5DC-0CDA-AF4D-9804-F443452E78DB}"/>
              </a:ext>
            </a:extLst>
          </p:cNvPr>
          <p:cNvSpPr/>
          <p:nvPr/>
        </p:nvSpPr>
        <p:spPr>
          <a:xfrm>
            <a:off x="8149759" y="2361284"/>
            <a:ext cx="105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determines how much energy is delivered to each pacing lead; threshold is how much energy is required to trigger depolarization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CDD27AE-9544-B642-A5EE-19DA4B2299B7}"/>
              </a:ext>
            </a:extLst>
          </p:cNvPr>
          <p:cNvSpPr/>
          <p:nvPr/>
        </p:nvSpPr>
        <p:spPr>
          <a:xfrm>
            <a:off x="8146233" y="3761482"/>
            <a:ext cx="10550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determines how much current must be detected to identify a depolarization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3007C77-4DE8-7D4A-8AE7-0636FF77A694}"/>
              </a:ext>
            </a:extLst>
          </p:cNvPr>
          <p:cNvSpPr txBox="1"/>
          <p:nvPr/>
        </p:nvSpPr>
        <p:spPr>
          <a:xfrm>
            <a:off x="7317122" y="4203237"/>
            <a:ext cx="314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DIN Condensed" pitchFamily="2" charset="0"/>
              </a:rPr>
              <a:t>DDO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2181AF5-0BF9-9746-BDB1-13D83CE50731}"/>
              </a:ext>
            </a:extLst>
          </p:cNvPr>
          <p:cNvSpPr/>
          <p:nvPr/>
        </p:nvSpPr>
        <p:spPr>
          <a:xfrm>
            <a:off x="3550692" y="5068926"/>
            <a:ext cx="523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orbel" panose="020B0503020204020204" pitchFamily="34" charset="0"/>
              </a:rPr>
              <a:t>V V I</a:t>
            </a:r>
          </a:p>
        </p:txBody>
      </p:sp>
      <p:cxnSp>
        <p:nvCxnSpPr>
          <p:cNvPr id="477" name="Elbow Connector 476">
            <a:extLst>
              <a:ext uri="{FF2B5EF4-FFF2-40B4-BE49-F238E27FC236}">
                <a16:creationId xmlns:a16="http://schemas.microsoft.com/office/drawing/2014/main" id="{750B0254-FF99-BE4E-9E6F-4AEE714C9CA7}"/>
              </a:ext>
            </a:extLst>
          </p:cNvPr>
          <p:cNvCxnSpPr>
            <a:stCxn id="474" idx="0"/>
            <a:endCxn id="278" idx="2"/>
          </p:cNvCxnSpPr>
          <p:nvPr/>
        </p:nvCxnSpPr>
        <p:spPr>
          <a:xfrm rot="5400000" flipH="1" flipV="1">
            <a:off x="3144424" y="5081970"/>
            <a:ext cx="321047" cy="751382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282">
            <a:extLst>
              <a:ext uri="{FF2B5EF4-FFF2-40B4-BE49-F238E27FC236}">
                <a16:creationId xmlns:a16="http://schemas.microsoft.com/office/drawing/2014/main" id="{81761CE3-9648-E24D-B6E7-ECB85F61108D}"/>
              </a:ext>
            </a:extLst>
          </p:cNvPr>
          <p:cNvCxnSpPr>
            <a:cxnSpLocks/>
            <a:stCxn id="277" idx="0"/>
            <a:endCxn id="280" idx="2"/>
          </p:cNvCxnSpPr>
          <p:nvPr/>
        </p:nvCxnSpPr>
        <p:spPr>
          <a:xfrm rot="16200000" flipV="1">
            <a:off x="4134647" y="5132689"/>
            <a:ext cx="320777" cy="64967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>
            <a:extLst>
              <a:ext uri="{FF2B5EF4-FFF2-40B4-BE49-F238E27FC236}">
                <a16:creationId xmlns:a16="http://schemas.microsoft.com/office/drawing/2014/main" id="{D9B749A5-3B51-904A-BF30-6DB1C45BFB70}"/>
              </a:ext>
            </a:extLst>
          </p:cNvPr>
          <p:cNvCxnSpPr>
            <a:stCxn id="276" idx="0"/>
            <a:endCxn id="279" idx="2"/>
          </p:cNvCxnSpPr>
          <p:nvPr/>
        </p:nvCxnSpPr>
        <p:spPr>
          <a:xfrm flipV="1">
            <a:off x="3814533" y="5297137"/>
            <a:ext cx="3265" cy="3207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9D064ABC-09D0-1A44-98E6-D31E115C3538}"/>
              </a:ext>
            </a:extLst>
          </p:cNvPr>
          <p:cNvSpPr/>
          <p:nvPr/>
        </p:nvSpPr>
        <p:spPr>
          <a:xfrm>
            <a:off x="231583" y="5110436"/>
            <a:ext cx="20805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Determine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THRESHOLD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by decreasing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OUPUT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until capture is lost; set the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OUTPUT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to twice the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THRESHOLD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B17CA2A2-F9CB-CE4D-B062-32B09B0385DF}"/>
              </a:ext>
            </a:extLst>
          </p:cNvPr>
          <p:cNvSpPr/>
          <p:nvPr/>
        </p:nvSpPr>
        <p:spPr>
          <a:xfrm>
            <a:off x="144238" y="3956887"/>
            <a:ext cx="20707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Set the desired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RATE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(should be more than the native HR to initiate pacing; typically 80 bpm).</a:t>
            </a:r>
          </a:p>
        </p:txBody>
      </p:sp>
      <p:sp>
        <p:nvSpPr>
          <p:cNvPr id="296" name="Rounded Rectangle 295">
            <a:extLst>
              <a:ext uri="{FF2B5EF4-FFF2-40B4-BE49-F238E27FC236}">
                <a16:creationId xmlns:a16="http://schemas.microsoft.com/office/drawing/2014/main" id="{88687573-4A21-2540-87AA-23681A78A3DE}"/>
              </a:ext>
            </a:extLst>
          </p:cNvPr>
          <p:cNvSpPr/>
          <p:nvPr/>
        </p:nvSpPr>
        <p:spPr>
          <a:xfrm>
            <a:off x="195669" y="4539615"/>
            <a:ext cx="2058176" cy="448135"/>
          </a:xfrm>
          <a:prstGeom prst="roundRect">
            <a:avLst>
              <a:gd name="adj" fmla="val 1215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6F2D6051-2B16-9348-8E6E-1FD379579F4D}"/>
              </a:ext>
            </a:extLst>
          </p:cNvPr>
          <p:cNvSpPr/>
          <p:nvPr/>
        </p:nvSpPr>
        <p:spPr>
          <a:xfrm>
            <a:off x="137452" y="4504316"/>
            <a:ext cx="21936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Set the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OUTPUT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to the maximum energy &amp; confirm mechanical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CAPTURE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(feel a pulse, look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pulseOx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/Aline waveform)</a:t>
            </a:r>
          </a:p>
        </p:txBody>
      </p:sp>
      <p:sp>
        <p:nvSpPr>
          <p:cNvPr id="298" name="Rounded Rectangle 297">
            <a:extLst>
              <a:ext uri="{FF2B5EF4-FFF2-40B4-BE49-F238E27FC236}">
                <a16:creationId xmlns:a16="http://schemas.microsoft.com/office/drawing/2014/main" id="{5F80B015-9539-7948-91FD-FA247412D20D}"/>
              </a:ext>
            </a:extLst>
          </p:cNvPr>
          <p:cNvSpPr/>
          <p:nvPr/>
        </p:nvSpPr>
        <p:spPr>
          <a:xfrm>
            <a:off x="197995" y="3497431"/>
            <a:ext cx="2053524" cy="358538"/>
          </a:xfrm>
          <a:prstGeom prst="roundRect">
            <a:avLst>
              <a:gd name="adj" fmla="val 1215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6AF08420-C4B6-144D-A91B-BF5B22CEDCE1}"/>
              </a:ext>
            </a:extLst>
          </p:cNvPr>
          <p:cNvSpPr/>
          <p:nvPr/>
        </p:nvSpPr>
        <p:spPr>
          <a:xfrm>
            <a:off x="389207" y="3483014"/>
            <a:ext cx="168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Set the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MODE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to asynchronous (either VOO or DOO)</a:t>
            </a:r>
          </a:p>
        </p:txBody>
      </p:sp>
      <p:sp>
        <p:nvSpPr>
          <p:cNvPr id="300" name="Rounded Rectangle 299">
            <a:extLst>
              <a:ext uri="{FF2B5EF4-FFF2-40B4-BE49-F238E27FC236}">
                <a16:creationId xmlns:a16="http://schemas.microsoft.com/office/drawing/2014/main" id="{3C8103A6-1A69-804B-9C06-9744C05FDAA4}"/>
              </a:ext>
            </a:extLst>
          </p:cNvPr>
          <p:cNvSpPr/>
          <p:nvPr/>
        </p:nvSpPr>
        <p:spPr>
          <a:xfrm>
            <a:off x="6942044" y="4763683"/>
            <a:ext cx="2161580" cy="321581"/>
          </a:xfrm>
          <a:prstGeom prst="roundRect">
            <a:avLst>
              <a:gd name="adj" fmla="val 1215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26577C1F-6AEF-7B4F-92FA-DB26D7A53361}"/>
              </a:ext>
            </a:extLst>
          </p:cNvPr>
          <p:cNvSpPr/>
          <p:nvPr/>
        </p:nvSpPr>
        <p:spPr>
          <a:xfrm>
            <a:off x="8133607" y="4570138"/>
            <a:ext cx="1043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MODE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20F2778A-4926-1245-AC13-981163A8B9A1}"/>
              </a:ext>
            </a:extLst>
          </p:cNvPr>
          <p:cNvSpPr/>
          <p:nvPr/>
        </p:nvSpPr>
        <p:spPr>
          <a:xfrm>
            <a:off x="6862147" y="4746690"/>
            <a:ext cx="2315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Determines which leads are paced and how the pacer responds to native cardiac activity</a:t>
            </a:r>
          </a:p>
        </p:txBody>
      </p:sp>
      <p:sp>
        <p:nvSpPr>
          <p:cNvPr id="308" name="Rounded Rectangle 307">
            <a:extLst>
              <a:ext uri="{FF2B5EF4-FFF2-40B4-BE49-F238E27FC236}">
                <a16:creationId xmlns:a16="http://schemas.microsoft.com/office/drawing/2014/main" id="{D6420D6C-6208-7E40-848C-15EBEC1279DD}"/>
              </a:ext>
            </a:extLst>
          </p:cNvPr>
          <p:cNvSpPr/>
          <p:nvPr/>
        </p:nvSpPr>
        <p:spPr>
          <a:xfrm>
            <a:off x="199438" y="5699239"/>
            <a:ext cx="2053524" cy="358538"/>
          </a:xfrm>
          <a:prstGeom prst="roundRect">
            <a:avLst>
              <a:gd name="adj" fmla="val 1215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7E1871EB-8A7C-AA43-8271-8BE08491B2C7}"/>
              </a:ext>
            </a:extLst>
          </p:cNvPr>
          <p:cNvSpPr/>
          <p:nvPr/>
        </p:nvSpPr>
        <p:spPr>
          <a:xfrm>
            <a:off x="382893" y="5684822"/>
            <a:ext cx="168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Change to a sensing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MODE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 (either VVI or DDD)</a:t>
            </a:r>
          </a:p>
        </p:txBody>
      </p:sp>
      <p:sp>
        <p:nvSpPr>
          <p:cNvPr id="310" name="Rounded Rectangle 309">
            <a:extLst>
              <a:ext uri="{FF2B5EF4-FFF2-40B4-BE49-F238E27FC236}">
                <a16:creationId xmlns:a16="http://schemas.microsoft.com/office/drawing/2014/main" id="{218CA5A8-50E0-844F-846A-CE4E2124056D}"/>
              </a:ext>
            </a:extLst>
          </p:cNvPr>
          <p:cNvSpPr/>
          <p:nvPr/>
        </p:nvSpPr>
        <p:spPr>
          <a:xfrm>
            <a:off x="189674" y="6249074"/>
            <a:ext cx="1031469" cy="585894"/>
          </a:xfrm>
          <a:prstGeom prst="roundRect">
            <a:avLst>
              <a:gd name="adj" fmla="val 1215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CB7C6334-A116-2349-BB42-A8BE4DF3AF0F}"/>
              </a:ext>
            </a:extLst>
          </p:cNvPr>
          <p:cNvSpPr/>
          <p:nvPr/>
        </p:nvSpPr>
        <p:spPr>
          <a:xfrm>
            <a:off x="112734" y="6229433"/>
            <a:ext cx="119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Adjust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SENSITIVITY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until the native complexes are detected</a:t>
            </a:r>
          </a:p>
        </p:txBody>
      </p:sp>
      <p:sp>
        <p:nvSpPr>
          <p:cNvPr id="312" name="Rounded Rectangle 311">
            <a:extLst>
              <a:ext uri="{FF2B5EF4-FFF2-40B4-BE49-F238E27FC236}">
                <a16:creationId xmlns:a16="http://schemas.microsoft.com/office/drawing/2014/main" id="{8A1190C7-6213-4149-8CFE-59BFB778F8D9}"/>
              </a:ext>
            </a:extLst>
          </p:cNvPr>
          <p:cNvSpPr/>
          <p:nvPr/>
        </p:nvSpPr>
        <p:spPr>
          <a:xfrm>
            <a:off x="1370197" y="6238467"/>
            <a:ext cx="889079" cy="603080"/>
          </a:xfrm>
          <a:prstGeom prst="roundRect">
            <a:avLst>
              <a:gd name="adj" fmla="val 1215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BE5B732F-B8B0-2B41-A62F-8FA1E2E91047}"/>
              </a:ext>
            </a:extLst>
          </p:cNvPr>
          <p:cNvSpPr/>
          <p:nvPr/>
        </p:nvSpPr>
        <p:spPr>
          <a:xfrm>
            <a:off x="1317546" y="6209233"/>
            <a:ext cx="99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Temporarily decrease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RATE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to be less than the native HR</a:t>
            </a:r>
          </a:p>
        </p:txBody>
      </p:sp>
      <p:cxnSp>
        <p:nvCxnSpPr>
          <p:cNvPr id="484" name="Straight Arrow Connector 483">
            <a:extLst>
              <a:ext uri="{FF2B5EF4-FFF2-40B4-BE49-F238E27FC236}">
                <a16:creationId xmlns:a16="http://schemas.microsoft.com/office/drawing/2014/main" id="{4FDD36F2-AB94-3245-B79B-BD3930E1549F}"/>
              </a:ext>
            </a:extLst>
          </p:cNvPr>
          <p:cNvCxnSpPr>
            <a:cxnSpLocks/>
            <a:stCxn id="298" idx="2"/>
            <a:endCxn id="307" idx="0"/>
          </p:cNvCxnSpPr>
          <p:nvPr/>
        </p:nvCxnSpPr>
        <p:spPr>
          <a:xfrm>
            <a:off x="1224757" y="3855969"/>
            <a:ext cx="0" cy="1145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26CD0A4F-F1F2-4D47-87F6-4ECA58D78D2F}"/>
              </a:ext>
            </a:extLst>
          </p:cNvPr>
          <p:cNvCxnSpPr>
            <a:cxnSpLocks/>
            <a:stCxn id="307" idx="2"/>
            <a:endCxn id="296" idx="0"/>
          </p:cNvCxnSpPr>
          <p:nvPr/>
        </p:nvCxnSpPr>
        <p:spPr>
          <a:xfrm>
            <a:off x="1224757" y="4418681"/>
            <a:ext cx="0" cy="1209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8CEC55E7-CA17-054E-A945-B0301733FACC}"/>
              </a:ext>
            </a:extLst>
          </p:cNvPr>
          <p:cNvCxnSpPr>
            <a:cxnSpLocks/>
            <a:stCxn id="296" idx="2"/>
            <a:endCxn id="306" idx="0"/>
          </p:cNvCxnSpPr>
          <p:nvPr/>
        </p:nvCxnSpPr>
        <p:spPr>
          <a:xfrm flipH="1">
            <a:off x="1221143" y="4987750"/>
            <a:ext cx="3614" cy="14441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12A8ECDC-347A-3B42-8881-C36BB72C1D50}"/>
              </a:ext>
            </a:extLst>
          </p:cNvPr>
          <p:cNvCxnSpPr>
            <a:cxnSpLocks/>
            <a:stCxn id="306" idx="2"/>
            <a:endCxn id="308" idx="0"/>
          </p:cNvCxnSpPr>
          <p:nvPr/>
        </p:nvCxnSpPr>
        <p:spPr>
          <a:xfrm>
            <a:off x="1221143" y="5580300"/>
            <a:ext cx="5057" cy="1189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Elbow Connector 501">
            <a:extLst>
              <a:ext uri="{FF2B5EF4-FFF2-40B4-BE49-F238E27FC236}">
                <a16:creationId xmlns:a16="http://schemas.microsoft.com/office/drawing/2014/main" id="{84A06268-A665-5441-BB13-D4DA54A4538B}"/>
              </a:ext>
            </a:extLst>
          </p:cNvPr>
          <p:cNvCxnSpPr>
            <a:stCxn id="308" idx="2"/>
            <a:endCxn id="312" idx="0"/>
          </p:cNvCxnSpPr>
          <p:nvPr/>
        </p:nvCxnSpPr>
        <p:spPr>
          <a:xfrm rot="16200000" flipH="1">
            <a:off x="1430123" y="5853853"/>
            <a:ext cx="180690" cy="588537"/>
          </a:xfrm>
          <a:prstGeom prst="bentConnector3">
            <a:avLst>
              <a:gd name="adj1" fmla="val 390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DD6EE534-5C47-0442-9678-20D371C17B47}"/>
              </a:ext>
            </a:extLst>
          </p:cNvPr>
          <p:cNvCxnSpPr>
            <a:cxnSpLocks/>
            <a:stCxn id="312" idx="1"/>
            <a:endCxn id="310" idx="3"/>
          </p:cNvCxnSpPr>
          <p:nvPr/>
        </p:nvCxnSpPr>
        <p:spPr>
          <a:xfrm flipH="1">
            <a:off x="1221143" y="6540007"/>
            <a:ext cx="149054" cy="20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Left Brace 505">
            <a:extLst>
              <a:ext uri="{FF2B5EF4-FFF2-40B4-BE49-F238E27FC236}">
                <a16:creationId xmlns:a16="http://schemas.microsoft.com/office/drawing/2014/main" id="{6AC1F720-926E-6F4E-A312-5BCB03A1BE07}"/>
              </a:ext>
            </a:extLst>
          </p:cNvPr>
          <p:cNvSpPr/>
          <p:nvPr/>
        </p:nvSpPr>
        <p:spPr>
          <a:xfrm rot="10800000">
            <a:off x="2309669" y="5132164"/>
            <a:ext cx="45719" cy="1693235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1D180B2C-DC46-0042-BF24-88748E733104}"/>
              </a:ext>
            </a:extLst>
          </p:cNvPr>
          <p:cNvSpPr/>
          <p:nvPr/>
        </p:nvSpPr>
        <p:spPr>
          <a:xfrm>
            <a:off x="-65450" y="3302556"/>
            <a:ext cx="12250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INITIATING PACING:</a:t>
            </a:r>
          </a:p>
        </p:txBody>
      </p:sp>
      <p:cxnSp>
        <p:nvCxnSpPr>
          <p:cNvPr id="340" name="Elbow Connector 339">
            <a:extLst>
              <a:ext uri="{FF2B5EF4-FFF2-40B4-BE49-F238E27FC236}">
                <a16:creationId xmlns:a16="http://schemas.microsoft.com/office/drawing/2014/main" id="{A65ECE6D-0BB6-EA4C-BD54-E0055B3548C6}"/>
              </a:ext>
            </a:extLst>
          </p:cNvPr>
          <p:cNvCxnSpPr>
            <a:cxnSpLocks/>
            <a:stCxn id="310" idx="1"/>
            <a:endCxn id="306" idx="1"/>
          </p:cNvCxnSpPr>
          <p:nvPr/>
        </p:nvCxnSpPr>
        <p:spPr>
          <a:xfrm rot="10800000" flipH="1">
            <a:off x="189673" y="5356233"/>
            <a:ext cx="2381" cy="1185788"/>
          </a:xfrm>
          <a:prstGeom prst="bentConnector3">
            <a:avLst>
              <a:gd name="adj1" fmla="val -545665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343">
            <a:extLst>
              <a:ext uri="{FF2B5EF4-FFF2-40B4-BE49-F238E27FC236}">
                <a16:creationId xmlns:a16="http://schemas.microsoft.com/office/drawing/2014/main" id="{9725D92A-5F33-1C4A-AE6F-12CE3C9EF870}"/>
              </a:ext>
            </a:extLst>
          </p:cNvPr>
          <p:cNvSpPr/>
          <p:nvPr/>
        </p:nvSpPr>
        <p:spPr>
          <a:xfrm rot="16200000">
            <a:off x="-301474" y="5780005"/>
            <a:ext cx="8292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Repeat daily</a:t>
            </a:r>
            <a:endParaRPr lang="en-US" sz="900" i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45" name="Left Brace 344">
            <a:extLst>
              <a:ext uri="{FF2B5EF4-FFF2-40B4-BE49-F238E27FC236}">
                <a16:creationId xmlns:a16="http://schemas.microsoft.com/office/drawing/2014/main" id="{0E7AD20C-FE72-9A4E-BD7F-B6124ECCD387}"/>
              </a:ext>
            </a:extLst>
          </p:cNvPr>
          <p:cNvSpPr/>
          <p:nvPr/>
        </p:nvSpPr>
        <p:spPr>
          <a:xfrm rot="10800000">
            <a:off x="2304412" y="3497430"/>
            <a:ext cx="45719" cy="1490319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33FAC86F-9EE2-704F-A6CA-3BDCE39D6F3F}"/>
              </a:ext>
            </a:extLst>
          </p:cNvPr>
          <p:cNvSpPr/>
          <p:nvPr/>
        </p:nvSpPr>
        <p:spPr>
          <a:xfrm rot="16200000">
            <a:off x="1651974" y="4143348"/>
            <a:ext cx="1541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Initiating emergency pacing</a:t>
            </a:r>
            <a:endParaRPr lang="en-US" sz="900" i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596BE2EA-0D8F-054A-9B63-14E45D516F4E}"/>
              </a:ext>
            </a:extLst>
          </p:cNvPr>
          <p:cNvSpPr/>
          <p:nvPr/>
        </p:nvSpPr>
        <p:spPr>
          <a:xfrm rot="16200000">
            <a:off x="1645955" y="5858210"/>
            <a:ext cx="1541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solidFill>
                  <a:prstClr val="black"/>
                </a:solidFill>
                <a:latin typeface="Corbel" panose="020B0503020204020204" pitchFamily="34" charset="0"/>
              </a:rPr>
              <a:t>Setting the pacer as a backup</a:t>
            </a:r>
            <a:endParaRPr lang="en-US" sz="900" i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63EAD3CD-61FD-0C4B-AAB1-81D37414664B}"/>
              </a:ext>
            </a:extLst>
          </p:cNvPr>
          <p:cNvSpPr/>
          <p:nvPr/>
        </p:nvSpPr>
        <p:spPr>
          <a:xfrm rot="2073393">
            <a:off x="2524486" y="471465"/>
            <a:ext cx="839672" cy="918890"/>
          </a:xfrm>
          <a:prstGeom prst="rect">
            <a:avLst/>
          </a:prstGeom>
          <a:gradFill>
            <a:gsLst>
              <a:gs pos="40000">
                <a:srgbClr val="FFFFFF">
                  <a:alpha val="74000"/>
                </a:srgbClr>
              </a:gs>
              <a:gs pos="0">
                <a:schemeClr val="bg1"/>
              </a:gs>
              <a:gs pos="7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90A3205F-EB50-1A49-9EAB-3A67D5601799}"/>
              </a:ext>
            </a:extLst>
          </p:cNvPr>
          <p:cNvSpPr/>
          <p:nvPr/>
        </p:nvSpPr>
        <p:spPr>
          <a:xfrm>
            <a:off x="-38057" y="423805"/>
            <a:ext cx="3105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· 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  <a:hlinkClick r:id="rId15"/>
              </a:rPr>
              <a:t>Transvenous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 &amp; </a:t>
            </a:r>
            <a:r>
              <a:rPr lang="en-US" sz="900" b="1" dirty="0">
                <a:latin typeface="Corbel" panose="020B0503020204020204" pitchFamily="34" charset="0"/>
                <a:hlinkClick r:id="rId9"/>
              </a:rPr>
              <a:t>epicardial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</a:rPr>
              <a:t> pacing 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are temporary methods of supporting brady- &amp; tachydysrhythmias until resolution or definitive treatment (such as a permanent implanted pacemaker) can be implanted. </a:t>
            </a:r>
          </a:p>
          <a:p>
            <a:r>
              <a:rPr lang="en-US" sz="900" b="1" dirty="0"/>
              <a:t>· 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External cardiac pacing involves connecting one or more pacing 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</a:rPr>
              <a:t>electrodes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 (called 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</a:rPr>
              <a:t>leads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) to an external 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</a:rPr>
              <a:t>pulse generator 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(also called an 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</a:rPr>
              <a:t>external pacer box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).</a:t>
            </a:r>
            <a:r>
              <a:rPr lang="en-US" sz="900" b="1" dirty="0"/>
              <a:t> </a:t>
            </a:r>
          </a:p>
          <a:p>
            <a:r>
              <a:rPr lang="en-US" sz="900" b="1" dirty="0"/>
              <a:t>·  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</a:rPr>
              <a:t>Transvenous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 and 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</a:rPr>
              <a:t>epicardial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 pacing are more reliable and more durable treatments than </a:t>
            </a:r>
            <a:r>
              <a:rPr lang="en-US" sz="900" b="1" dirty="0">
                <a:solidFill>
                  <a:srgbClr val="000000"/>
                </a:solidFill>
                <a:latin typeface="Corbel" panose="020B0503020204020204" pitchFamily="34" charset="0"/>
              </a:rPr>
              <a:t>transcutaneous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 pacing. (Both are pictured, though would not be used </a:t>
            </a:r>
            <a:r>
              <a:rPr lang="en-US" sz="900" i="1" dirty="0">
                <a:solidFill>
                  <a:srgbClr val="000000"/>
                </a:solidFill>
                <a:latin typeface="Corbel" panose="020B0503020204020204" pitchFamily="34" charset="0"/>
              </a:rPr>
              <a:t>simultaneously</a:t>
            </a:r>
            <a:r>
              <a:rPr lang="en-US" sz="9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52290E09-8F3D-A444-B1C3-0B4D4974ADA5}"/>
              </a:ext>
            </a:extLst>
          </p:cNvPr>
          <p:cNvSpPr/>
          <p:nvPr/>
        </p:nvSpPr>
        <p:spPr>
          <a:xfrm>
            <a:off x="2680747" y="4469481"/>
            <a:ext cx="453226" cy="267137"/>
          </a:xfrm>
          <a:custGeom>
            <a:avLst/>
            <a:gdLst>
              <a:gd name="connsiteX0" fmla="*/ 0 w 680801"/>
              <a:gd name="connsiteY0" fmla="*/ 0 h 267137"/>
              <a:gd name="connsiteX1" fmla="*/ 680801 w 680801"/>
              <a:gd name="connsiteY1" fmla="*/ 0 h 267137"/>
              <a:gd name="connsiteX2" fmla="*/ 680801 w 680801"/>
              <a:gd name="connsiteY2" fmla="*/ 109662 h 267137"/>
              <a:gd name="connsiteX3" fmla="*/ 639365 w 680801"/>
              <a:gd name="connsiteY3" fmla="*/ 109662 h 267137"/>
              <a:gd name="connsiteX4" fmla="*/ 345484 w 680801"/>
              <a:gd name="connsiteY4" fmla="*/ 267137 h 267137"/>
              <a:gd name="connsiteX5" fmla="*/ 51603 w 680801"/>
              <a:gd name="connsiteY5" fmla="*/ 109662 h 267137"/>
              <a:gd name="connsiteX6" fmla="*/ 0 w 680801"/>
              <a:gd name="connsiteY6" fmla="*/ 109662 h 2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801" h="267137">
                <a:moveTo>
                  <a:pt x="0" y="0"/>
                </a:moveTo>
                <a:lnTo>
                  <a:pt x="680801" y="0"/>
                </a:lnTo>
                <a:lnTo>
                  <a:pt x="680801" y="109662"/>
                </a:lnTo>
                <a:lnTo>
                  <a:pt x="639365" y="109662"/>
                </a:lnTo>
                <a:lnTo>
                  <a:pt x="345484" y="267137"/>
                </a:lnTo>
                <a:lnTo>
                  <a:pt x="51603" y="109662"/>
                </a:lnTo>
                <a:lnTo>
                  <a:pt x="0" y="1096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602</Words>
  <Application>Microsoft Macintosh PowerPoint</Application>
  <PresentationFormat>Letter Paper (8.5x11 in)</PresentationFormat>
  <Paragraphs>100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Corbel</vt:lpstr>
      <vt:lpstr>DIN Condensed</vt:lpstr>
      <vt:lpstr>Futura Condensed Medium</vt:lpstr>
      <vt:lpstr>SF Digital Readout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5</cp:revision>
  <dcterms:created xsi:type="dcterms:W3CDTF">2021-01-22T15:41:36Z</dcterms:created>
  <dcterms:modified xsi:type="dcterms:W3CDTF">2021-01-22T17:28:40Z</dcterms:modified>
</cp:coreProperties>
</file>