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82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1967F-CDF8-CD4A-8B36-66ACA622105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225F5-4452-D245-8622-503DC44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7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3298216/" TargetMode="External"/><Relationship Id="rId13" Type="http://schemas.openxmlformats.org/officeDocument/2006/relationships/hyperlink" Target="https://www.ncbi.nlm.nih.gov/pmc/articles/PMC4469718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link.springer.com/article/10.1007/s11906-018-0807-9" TargetMode="External"/><Relationship Id="rId12" Type="http://schemas.openxmlformats.org/officeDocument/2006/relationships/hyperlink" Target="https://www.extrip-workgroup.org/theophylline" TargetMode="External"/><Relationship Id="rId17" Type="http://schemas.openxmlformats.org/officeDocument/2006/relationships/hyperlink" Target="https://www.sciencedirect.com/science/article/pii/S0735109707016981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mhaus.org/healthcare-professionals/mhaus-recommendations/what-evidence-based-interventions-are-recommended-to-alleviate-hyperthermia-associated-with-malignant-hyperthermi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6327697/" TargetMode="External"/><Relationship Id="rId11" Type="http://schemas.openxmlformats.org/officeDocument/2006/relationships/hyperlink" Target="https://pubmed.ncbi.nlm.nih.gov/10770467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1843801/" TargetMode="External"/><Relationship Id="rId10" Type="http://schemas.openxmlformats.org/officeDocument/2006/relationships/hyperlink" Target="https://pubmed.ncbi.nlm.nih.gov/12925718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10941349/" TargetMode="External"/><Relationship Id="rId14" Type="http://schemas.openxmlformats.org/officeDocument/2006/relationships/hyperlink" Target="https://pubmed.ncbi.nlm.nih.gov/969618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69A7409F-00D1-DA43-BA28-49E61BD0A5AE}"/>
              </a:ext>
            </a:extLst>
          </p:cNvPr>
          <p:cNvSpPr/>
          <p:nvPr/>
        </p:nvSpPr>
        <p:spPr>
          <a:xfrm>
            <a:off x="3092828" y="334365"/>
            <a:ext cx="6030668" cy="1030767"/>
          </a:xfrm>
          <a:custGeom>
            <a:avLst/>
            <a:gdLst>
              <a:gd name="connsiteX0" fmla="*/ 101369 w 6030668"/>
              <a:gd name="connsiteY0" fmla="*/ 0 h 1030767"/>
              <a:gd name="connsiteX1" fmla="*/ 2148326 w 6030668"/>
              <a:gd name="connsiteY1" fmla="*/ 0 h 1030767"/>
              <a:gd name="connsiteX2" fmla="*/ 2249695 w 6030668"/>
              <a:gd name="connsiteY2" fmla="*/ 101369 h 1030767"/>
              <a:gd name="connsiteX3" fmla="*/ 2249695 w 6030668"/>
              <a:gd name="connsiteY3" fmla="*/ 176744 h 1030767"/>
              <a:gd name="connsiteX4" fmla="*/ 5946521 w 6030668"/>
              <a:gd name="connsiteY4" fmla="*/ 176744 h 1030767"/>
              <a:gd name="connsiteX5" fmla="*/ 6030668 w 6030668"/>
              <a:gd name="connsiteY5" fmla="*/ 260891 h 1030767"/>
              <a:gd name="connsiteX6" fmla="*/ 6030668 w 6030668"/>
              <a:gd name="connsiteY6" fmla="*/ 946620 h 1030767"/>
              <a:gd name="connsiteX7" fmla="*/ 5946521 w 6030668"/>
              <a:gd name="connsiteY7" fmla="*/ 1030767 h 1030767"/>
              <a:gd name="connsiteX8" fmla="*/ 2140765 w 6030668"/>
              <a:gd name="connsiteY8" fmla="*/ 1030767 h 1030767"/>
              <a:gd name="connsiteX9" fmla="*/ 2131082 w 6030668"/>
              <a:gd name="connsiteY9" fmla="*/ 1028812 h 1030767"/>
              <a:gd name="connsiteX10" fmla="*/ 101369 w 6030668"/>
              <a:gd name="connsiteY10" fmla="*/ 1028812 h 1030767"/>
              <a:gd name="connsiteX11" fmla="*/ 0 w 6030668"/>
              <a:gd name="connsiteY11" fmla="*/ 927443 h 1030767"/>
              <a:gd name="connsiteX12" fmla="*/ 0 w 6030668"/>
              <a:gd name="connsiteY12" fmla="*/ 101369 h 1030767"/>
              <a:gd name="connsiteX13" fmla="*/ 101369 w 6030668"/>
              <a:gd name="connsiteY13" fmla="*/ 0 h 103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30668" h="1030767">
                <a:moveTo>
                  <a:pt x="101369" y="0"/>
                </a:moveTo>
                <a:lnTo>
                  <a:pt x="2148326" y="0"/>
                </a:lnTo>
                <a:cubicBezTo>
                  <a:pt x="2204311" y="0"/>
                  <a:pt x="2249695" y="45384"/>
                  <a:pt x="2249695" y="101369"/>
                </a:cubicBezTo>
                <a:lnTo>
                  <a:pt x="2249695" y="176744"/>
                </a:lnTo>
                <a:lnTo>
                  <a:pt x="5946521" y="176744"/>
                </a:lnTo>
                <a:cubicBezTo>
                  <a:pt x="5992994" y="176744"/>
                  <a:pt x="6030668" y="214418"/>
                  <a:pt x="6030668" y="260891"/>
                </a:cubicBezTo>
                <a:lnTo>
                  <a:pt x="6030668" y="946620"/>
                </a:lnTo>
                <a:cubicBezTo>
                  <a:pt x="6030668" y="993093"/>
                  <a:pt x="5992994" y="1030767"/>
                  <a:pt x="5946521" y="1030767"/>
                </a:cubicBezTo>
                <a:lnTo>
                  <a:pt x="2140765" y="1030767"/>
                </a:lnTo>
                <a:lnTo>
                  <a:pt x="2131082" y="1028812"/>
                </a:lnTo>
                <a:lnTo>
                  <a:pt x="101369" y="1028812"/>
                </a:lnTo>
                <a:cubicBezTo>
                  <a:pt x="45384" y="1028812"/>
                  <a:pt x="0" y="983428"/>
                  <a:pt x="0" y="927443"/>
                </a:cubicBezTo>
                <a:lnTo>
                  <a:pt x="0" y="101369"/>
                </a:lnTo>
                <a:cubicBezTo>
                  <a:pt x="0" y="45384"/>
                  <a:pt x="45384" y="0"/>
                  <a:pt x="1013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335801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3498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hyperthermic toxidromes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315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0A436-5CFB-1F4B-A280-218DC62BD192}"/>
              </a:ext>
            </a:extLst>
          </p:cNvPr>
          <p:cNvSpPr/>
          <p:nvPr/>
        </p:nvSpPr>
        <p:spPr>
          <a:xfrm>
            <a:off x="-42673" y="273229"/>
            <a:ext cx="7922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OVERVIEW: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1A04A10-534F-944C-B396-DFA0B145B4D4}"/>
              </a:ext>
            </a:extLst>
          </p:cNvPr>
          <p:cNvSpPr/>
          <p:nvPr/>
        </p:nvSpPr>
        <p:spPr>
          <a:xfrm>
            <a:off x="-28312" y="425611"/>
            <a:ext cx="32033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Five toxidromes may present with overlapping features: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hyperthermia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rhabdomyolysis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altered mental status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seizures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Careful history &amp; physical exam can help to differentiate, enabling prompt &amp; correct treatment.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 clinical diagnoses (lab tests are not diagnostic)</a:t>
            </a:r>
          </a:p>
        </p:txBody>
      </p:sp>
      <p:graphicFrame>
        <p:nvGraphicFramePr>
          <p:cNvPr id="96" name="Table 96">
            <a:extLst>
              <a:ext uri="{FF2B5EF4-FFF2-40B4-BE49-F238E27FC236}">
                <a16:creationId xmlns:a16="http://schemas.microsoft.com/office/drawing/2014/main" id="{1084991A-7EA1-804E-963F-A88F2ED0E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43097"/>
              </p:ext>
            </p:extLst>
          </p:nvPr>
        </p:nvGraphicFramePr>
        <p:xfrm>
          <a:off x="20502" y="1373809"/>
          <a:ext cx="9102995" cy="54836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6075">
                  <a:extLst>
                    <a:ext uri="{9D8B030D-6E8A-4147-A177-3AD203B41FA5}">
                      <a16:colId xmlns:a16="http://schemas.microsoft.com/office/drawing/2014/main" val="1297155446"/>
                    </a:ext>
                  </a:extLst>
                </a:gridCol>
                <a:gridCol w="1631752">
                  <a:extLst>
                    <a:ext uri="{9D8B030D-6E8A-4147-A177-3AD203B41FA5}">
                      <a16:colId xmlns:a16="http://schemas.microsoft.com/office/drawing/2014/main" val="1758438496"/>
                    </a:ext>
                  </a:extLst>
                </a:gridCol>
                <a:gridCol w="1681292">
                  <a:extLst>
                    <a:ext uri="{9D8B030D-6E8A-4147-A177-3AD203B41FA5}">
                      <a16:colId xmlns:a16="http://schemas.microsoft.com/office/drawing/2014/main" val="872875328"/>
                    </a:ext>
                  </a:extLst>
                </a:gridCol>
                <a:gridCol w="1681292">
                  <a:extLst>
                    <a:ext uri="{9D8B030D-6E8A-4147-A177-3AD203B41FA5}">
                      <a16:colId xmlns:a16="http://schemas.microsoft.com/office/drawing/2014/main" val="3107803745"/>
                    </a:ext>
                  </a:extLst>
                </a:gridCol>
                <a:gridCol w="1681292">
                  <a:extLst>
                    <a:ext uri="{9D8B030D-6E8A-4147-A177-3AD203B41FA5}">
                      <a16:colId xmlns:a16="http://schemas.microsoft.com/office/drawing/2014/main" val="2330723724"/>
                    </a:ext>
                  </a:extLst>
                </a:gridCol>
                <a:gridCol w="1681292">
                  <a:extLst>
                    <a:ext uri="{9D8B030D-6E8A-4147-A177-3AD203B41FA5}">
                      <a16:colId xmlns:a16="http://schemas.microsoft.com/office/drawing/2014/main" val="2333295825"/>
                    </a:ext>
                  </a:extLst>
                </a:gridCol>
              </a:tblGrid>
              <a:tr h="264503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DIN Condensed" pitchFamily="2" charset="0"/>
                        </a:rPr>
                        <a:t>SYMPATHOMIMETIC</a:t>
                      </a:r>
                    </a:p>
                  </a:txBody>
                  <a:tcPr anchor="ctr">
                    <a:solidFill>
                      <a:srgbClr val="D000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DIN Condensed" pitchFamily="2" charset="0"/>
                        </a:rPr>
                        <a:t>ANTICHOLINERGIC</a:t>
                      </a:r>
                    </a:p>
                  </a:txBody>
                  <a:tcPr anchor="ctr">
                    <a:solidFill>
                      <a:srgbClr val="EC6D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DIN Condensed" pitchFamily="2" charset="0"/>
                        </a:rPr>
                        <a:t>SEROTONIN SYNDROME 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DIN Condensed" pitchFamily="2" charset="0"/>
                        </a:rPr>
                        <a:t>NEUROLEPTIC MALIGNANT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DIN Condensed" pitchFamily="2" charset="0"/>
                        </a:rPr>
                        <a:t>MALIGNANT HYPERTHERMIA 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7722"/>
                  </a:ext>
                </a:extLst>
              </a:tr>
              <a:tr h="535141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Mechanism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Excess release of monoamines (epi, NE, DA, 5HT) </a:t>
                      </a:r>
                      <a:r>
                        <a:rPr lang="en-US" sz="800" dirty="0" err="1"/>
                        <a:t>leadoing</a:t>
                      </a:r>
                      <a:r>
                        <a:rPr lang="en-US" sz="800" dirty="0"/>
                        <a:t> to overstimulation of adrenergic receptors.</a:t>
                      </a:r>
                    </a:p>
                  </a:txBody>
                  <a:tcPr>
                    <a:solidFill>
                      <a:srgbClr val="D0000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Blockade of muscarinic Ach receptors impairs acetylcholine signaling in the CNS, on cardiac &amp; smooth muscle, and on sweat glands.</a:t>
                      </a:r>
                    </a:p>
                  </a:txBody>
                  <a:tcPr>
                    <a:solidFill>
                      <a:srgbClr val="EC6D0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Excessive release of 5H5, usually due to combination of 2 or more serotoninergic meds.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Rarely it can occur </a:t>
                      </a:r>
                      <a:r>
                        <a:rPr lang="en-US" sz="800" dirty="0">
                          <a:hlinkClick r:id="rId6"/>
                        </a:rPr>
                        <a:t>with a single seratoninergic agent</a:t>
                      </a:r>
                      <a:r>
                        <a:rPr lang="en-US" sz="800" dirty="0"/>
                        <a:t>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 err="1"/>
                        <a:t>Ideosyncratic</a:t>
                      </a:r>
                      <a:r>
                        <a:rPr lang="en-US" sz="800" dirty="0"/>
                        <a:t> reaction to dopamine blockers (e.g. anti-psychotic) or due to abrupt cessation of dopamine agonists (e.g. Parkinson’s Tx)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Rare </a:t>
                      </a:r>
                      <a:r>
                        <a:rPr lang="en-US" sz="800" b="1" i="1" dirty="0"/>
                        <a:t>pharmacogenetic</a:t>
                      </a:r>
                      <a:r>
                        <a:rPr lang="en-US" sz="800" dirty="0"/>
                        <a:t> disease caused by genetic susceptibility (AD mutations in ryanodine receptor) &amp; triggered by inhaled anesthetics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5058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44613"/>
                  </a:ext>
                </a:extLst>
              </a:tr>
              <a:tr h="1211108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Potential causes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/>
                        <a:t>Illicits</a:t>
                      </a:r>
                      <a:r>
                        <a:rPr lang="en-US" sz="800" b="0" dirty="0"/>
                        <a:t>:</a:t>
                      </a:r>
                      <a:r>
                        <a:rPr lang="en-US" sz="800" b="1" dirty="0"/>
                        <a:t> </a:t>
                      </a:r>
                      <a:r>
                        <a:rPr lang="en-US" sz="800" b="0" dirty="0"/>
                        <a:t>Methamphetamine, amphetamine, cocaine, MDMA,, 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”</a:t>
                      </a:r>
                      <a:r>
                        <a:rPr lang="en-US" sz="800" dirty="0">
                          <a:hlinkClick r:id="rId7"/>
                        </a:rPr>
                        <a:t>Designer</a:t>
                      </a:r>
                      <a:r>
                        <a:rPr lang="en-US" sz="800" dirty="0"/>
                        <a:t>”: </a:t>
                      </a:r>
                      <a:r>
                        <a:rPr lang="en-US" sz="800" dirty="0" err="1"/>
                        <a:t>cathinones</a:t>
                      </a:r>
                      <a:r>
                        <a:rPr lang="en-US" sz="800" dirty="0"/>
                        <a:t> (bath salts), phenethylamines (</a:t>
                      </a:r>
                      <a:r>
                        <a:rPr lang="en-US" sz="800" dirty="0" err="1"/>
                        <a:t>NBOMe</a:t>
                      </a:r>
                      <a:r>
                        <a:rPr lang="en-US" sz="800" dirty="0"/>
                        <a:t>, Gravel), </a:t>
                      </a:r>
                      <a:r>
                        <a:rPr lang="en-US" sz="800" dirty="0" err="1"/>
                        <a:t>piperadines</a:t>
                      </a:r>
                      <a:r>
                        <a:rPr lang="en-US" sz="800" dirty="0"/>
                        <a:t>, tryptamines (DMT, “foxy-methoxy”)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Rx Meds</a:t>
                      </a:r>
                      <a:r>
                        <a:rPr lang="en-US" sz="800" dirty="0"/>
                        <a:t>: Methylphenidate, Theophylline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Toxicity may occur suddenly in body packers with ruptured pack.</a:t>
                      </a:r>
                    </a:p>
                  </a:txBody>
                  <a:tcPr>
                    <a:solidFill>
                      <a:srgbClr val="D00005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Anti-histamines</a:t>
                      </a:r>
                      <a:r>
                        <a:rPr lang="en-US" sz="800" dirty="0"/>
                        <a:t> (diphenhydramine)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sleep aids </a:t>
                      </a:r>
                      <a:r>
                        <a:rPr lang="en-US" sz="800" dirty="0"/>
                        <a:t>(doxylamine), 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TCAs</a:t>
                      </a:r>
                      <a:r>
                        <a:rPr lang="en-US" sz="800" dirty="0"/>
                        <a:t>, </a:t>
                      </a:r>
                      <a:r>
                        <a:rPr lang="en-US" sz="800" b="1" dirty="0"/>
                        <a:t>Parkinson’s meds</a:t>
                      </a:r>
                      <a:r>
                        <a:rPr lang="en-US" sz="800" dirty="0"/>
                        <a:t>, 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Anti-</a:t>
                      </a:r>
                      <a:r>
                        <a:rPr lang="en-US" sz="800" b="1" dirty="0" err="1"/>
                        <a:t>spasmodic</a:t>
                      </a:r>
                      <a:r>
                        <a:rPr lang="en-US" sz="800" dirty="0" err="1"/>
                        <a:t>s</a:t>
                      </a:r>
                      <a:r>
                        <a:rPr lang="en-US" sz="800" dirty="0"/>
                        <a:t> (atropine, scopolamine), </a:t>
                      </a:r>
                      <a:r>
                        <a:rPr lang="en-US" sz="800" b="1" dirty="0"/>
                        <a:t>skeletal muscle relaxants</a:t>
                      </a:r>
                      <a:r>
                        <a:rPr lang="en-US" sz="800" dirty="0"/>
                        <a:t>, 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Plants</a:t>
                      </a:r>
                      <a:r>
                        <a:rPr lang="en-US" sz="800" dirty="0"/>
                        <a:t> (Jimson Weed, Nightshade)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endParaRPr lang="en-US" sz="800" dirty="0"/>
                    </a:p>
                    <a:p>
                      <a:pPr>
                        <a:lnSpc>
                          <a:spcPts val="760"/>
                        </a:lnSpc>
                      </a:pPr>
                      <a:endParaRPr lang="en-US" sz="800" dirty="0"/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i="1" dirty="0"/>
                        <a:t>Eye drops </a:t>
                      </a:r>
                      <a:r>
                        <a:rPr lang="en-US" sz="800" b="1" i="1" dirty="0"/>
                        <a:t>can</a:t>
                      </a:r>
                      <a:r>
                        <a:rPr lang="en-US" sz="800" i="1" dirty="0"/>
                        <a:t> cause </a:t>
                      </a:r>
                      <a:r>
                        <a:rPr lang="en-US" sz="800" i="1" dirty="0">
                          <a:hlinkClick r:id="rId8"/>
                        </a:rPr>
                        <a:t>systemic toxicity</a:t>
                      </a:r>
                      <a:r>
                        <a:rPr lang="en-US" sz="800" i="1" dirty="0"/>
                        <a:t>, </a:t>
                      </a:r>
                      <a:r>
                        <a:rPr lang="en-US" sz="800" i="1" dirty="0" err="1"/>
                        <a:t>esp</a:t>
                      </a:r>
                      <a:r>
                        <a:rPr lang="en-US" sz="800" i="1" dirty="0"/>
                        <a:t> in children/elderly</a:t>
                      </a:r>
                    </a:p>
                  </a:txBody>
                  <a:tcPr>
                    <a:solidFill>
                      <a:srgbClr val="EC6D0E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Antidepressants</a:t>
                      </a:r>
                      <a:r>
                        <a:rPr lang="en-US" sz="800" dirty="0"/>
                        <a:t>: SSRIs, MAOIs, SNRI, nefazodone, trazadone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Stimulants</a:t>
                      </a:r>
                      <a:r>
                        <a:rPr lang="en-US" sz="800" dirty="0"/>
                        <a:t>: cocaine, MDMA, </a:t>
                      </a:r>
                      <a:r>
                        <a:rPr lang="en-US" sz="800" dirty="0" err="1"/>
                        <a:t>methamphethamine</a:t>
                      </a:r>
                      <a:r>
                        <a:rPr lang="en-US" sz="800" dirty="0"/>
                        <a:t>, Triptans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Opioids</a:t>
                      </a:r>
                      <a:r>
                        <a:rPr lang="en-US" sz="800" dirty="0"/>
                        <a:t>: fentanyl, tramadol, meperidine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Herbs</a:t>
                      </a:r>
                      <a:r>
                        <a:rPr lang="en-US" sz="800" dirty="0"/>
                        <a:t> (St John’s wort, nutmeg, ginseng)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Others</a:t>
                      </a:r>
                      <a:r>
                        <a:rPr lang="en-US" sz="800" dirty="0"/>
                        <a:t> (lithium, valproate, ritonavir dextromethorphan, </a:t>
                      </a:r>
                      <a:r>
                        <a:rPr lang="en-US" sz="800" b="1" i="1" dirty="0"/>
                        <a:t>linezolid</a:t>
                      </a:r>
                      <a:r>
                        <a:rPr lang="en-US" sz="800" dirty="0"/>
                        <a:t>, ondansetron, metoclopramide)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Most common with high potency </a:t>
                      </a:r>
                      <a:r>
                        <a:rPr lang="en-US" sz="800" b="1" dirty="0"/>
                        <a:t>typical antipsychotics</a:t>
                      </a:r>
                      <a:r>
                        <a:rPr lang="en-US" sz="800" dirty="0"/>
                        <a:t> (haloperidol,) but may also occur with </a:t>
                      </a:r>
                      <a:r>
                        <a:rPr lang="en-US" sz="800" b="1" dirty="0" err="1"/>
                        <a:t>atypicals</a:t>
                      </a:r>
                      <a:r>
                        <a:rPr lang="en-US" sz="800" dirty="0"/>
                        <a:t> (clozapine, olanzapine, risperidone, quetiapine) and other classes.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Anti-emetics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metaclopramide</a:t>
                      </a:r>
                      <a:r>
                        <a:rPr lang="en-US" sz="800" dirty="0"/>
                        <a:t>, prochlorperazine, </a:t>
                      </a:r>
                      <a:r>
                        <a:rPr lang="en-US" sz="800" dirty="0" err="1"/>
                        <a:t>droperidol</a:t>
                      </a:r>
                      <a:r>
                        <a:rPr lang="en-US" sz="8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Withdrawal of chronic DA agonist </a:t>
                      </a:r>
                      <a:r>
                        <a:rPr lang="en-US" sz="800" dirty="0"/>
                        <a:t>(levodopa/</a:t>
                      </a:r>
                      <a:r>
                        <a:rPr lang="en-US" sz="800" dirty="0" err="1"/>
                        <a:t>carbodopa</a:t>
                      </a:r>
                      <a:r>
                        <a:rPr lang="en-US" sz="800" dirty="0"/>
                        <a:t>, bromocriptine)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0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Inhaled anesthesia agents </a:t>
                      </a:r>
                      <a:r>
                        <a:rPr lang="en-US" sz="800" dirty="0"/>
                        <a:t>(all inhaled agents except NO) or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Depolarizing neuromuscular blockers </a:t>
                      </a:r>
                      <a:r>
                        <a:rPr lang="en-US" sz="800" dirty="0"/>
                        <a:t>(</a:t>
                      </a:r>
                      <a:r>
                        <a:rPr lang="en-US" sz="800" b="1" dirty="0"/>
                        <a:t>succinylcholine</a:t>
                      </a:r>
                      <a:r>
                        <a:rPr lang="en-US" sz="800" dirty="0"/>
                        <a:t>) 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endParaRPr lang="en-US" sz="800" dirty="0"/>
                    </a:p>
                    <a:p>
                      <a:pPr>
                        <a:lnSpc>
                          <a:spcPts val="760"/>
                        </a:lnSpc>
                      </a:pPr>
                      <a:endParaRPr lang="en-US" sz="800" dirty="0"/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i="1" dirty="0"/>
                        <a:t>Can occur after the first exposure to general anesthesia, however typically occurs after 3+ exposures to volatiles. </a:t>
                      </a:r>
                      <a:r>
                        <a:rPr lang="en-US" sz="800" i="1" dirty="0" err="1"/>
                        <a:t>Sux</a:t>
                      </a:r>
                      <a:r>
                        <a:rPr lang="en-US" sz="800" i="1" dirty="0"/>
                        <a:t> may be more likely to trigger MH on the 1st exposure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3895"/>
                  </a:ext>
                </a:extLst>
              </a:tr>
              <a:tr h="309818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Time from exposure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&lt; 12 </a:t>
                      </a:r>
                      <a:r>
                        <a:rPr lang="en-US" sz="800" dirty="0" err="1"/>
                        <a:t>hrs</a:t>
                      </a:r>
                      <a:endParaRPr lang="en-US" sz="800" dirty="0"/>
                    </a:p>
                  </a:txBody>
                  <a:tcPr anchor="ctr">
                    <a:solidFill>
                      <a:srgbClr val="D0000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&lt; 12 </a:t>
                      </a:r>
                      <a:r>
                        <a:rPr lang="en-US" sz="800" dirty="0" err="1"/>
                        <a:t>hrs</a:t>
                      </a:r>
                      <a:endParaRPr lang="en-US" sz="800" dirty="0"/>
                    </a:p>
                  </a:txBody>
                  <a:tcPr anchor="ctr">
                    <a:solidFill>
                      <a:srgbClr val="F5B6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&lt; 12 </a:t>
                      </a:r>
                      <a:r>
                        <a:rPr lang="en-US" sz="800" dirty="0" err="1"/>
                        <a:t>hrs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Usually 1-3 days after starting new med or after dose change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30 min to 24 </a:t>
                      </a:r>
                      <a:r>
                        <a:rPr lang="en-US" sz="800" dirty="0" err="1"/>
                        <a:t>hrs</a:t>
                      </a:r>
                      <a:endParaRPr lang="en-US" sz="800" dirty="0"/>
                    </a:p>
                  </a:txBody>
                  <a:tcPr anchor="ctr">
                    <a:solidFill>
                      <a:srgbClr val="A8C1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459871"/>
                  </a:ext>
                </a:extLst>
              </a:tr>
              <a:tr h="197157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Temp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↑</a:t>
                      </a:r>
                      <a:r>
                        <a:rPr lang="en-US" sz="800" dirty="0"/>
                        <a:t> &gt;38</a:t>
                      </a:r>
                    </a:p>
                  </a:txBody>
                  <a:tcPr anchor="ctr">
                    <a:solidFill>
                      <a:srgbClr val="F1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↑</a:t>
                      </a:r>
                      <a:r>
                        <a:rPr lang="en-US" sz="800" dirty="0"/>
                        <a:t> &gt;38</a:t>
                      </a:r>
                    </a:p>
                  </a:txBody>
                  <a:tcPr anchor="ctr">
                    <a:solidFill>
                      <a:srgbClr val="F9D3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↑</a:t>
                      </a:r>
                      <a:r>
                        <a:rPr lang="en-US" sz="800" dirty="0"/>
                        <a:t> T &gt;38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↑↑</a:t>
                      </a:r>
                      <a:r>
                        <a:rPr lang="en-US" sz="800" dirty="0"/>
                        <a:t> T39-42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↑↑↑</a:t>
                      </a:r>
                      <a:r>
                        <a:rPr lang="en-US" sz="800" dirty="0"/>
                        <a:t> Often T&gt;42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58598"/>
                  </a:ext>
                </a:extLst>
              </a:tr>
              <a:tr h="197157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Pupils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E8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DILATED</a:t>
                      </a:r>
                      <a:r>
                        <a:rPr lang="en-US" sz="800" dirty="0"/>
                        <a:t> and </a:t>
                      </a:r>
                      <a:r>
                        <a:rPr lang="en-US" sz="800" b="1" dirty="0"/>
                        <a:t>NON-REACTIVE</a:t>
                      </a:r>
                    </a:p>
                  </a:txBody>
                  <a:tcPr anchor="ctr">
                    <a:solidFill>
                      <a:srgbClr val="F5B6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DILATED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A8C1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45447"/>
                  </a:ext>
                </a:extLst>
              </a:tr>
              <a:tr h="309818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Muscle </a:t>
                      </a:r>
                    </a:p>
                    <a:p>
                      <a:pPr algn="r"/>
                      <a:r>
                        <a:rPr lang="en-US" sz="800" dirty="0"/>
                        <a:t>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F1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F9D3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May have </a:t>
                      </a:r>
                      <a:r>
                        <a:rPr lang="en-US" sz="800" b="1" dirty="0"/>
                        <a:t>increased tone</a:t>
                      </a:r>
                      <a:r>
                        <a:rPr lang="en-US" sz="800" dirty="0"/>
                        <a:t>, </a:t>
                      </a:r>
                      <a:r>
                        <a:rPr lang="en-US" sz="800" i="1" dirty="0"/>
                        <a:t>particularly in </a:t>
                      </a:r>
                      <a:r>
                        <a:rPr lang="en-US" sz="800" i="1" dirty="0">
                          <a:hlinkClick r:id="rId9"/>
                        </a:rPr>
                        <a:t>lower extremities</a:t>
                      </a:r>
                      <a:endParaRPr lang="en-US" sz="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RIGIDITY</a:t>
                      </a:r>
                      <a:r>
                        <a:rPr lang="en-US" sz="800" dirty="0"/>
                        <a:t> present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“lead pipe” RIGIDITY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Extreme RIGIDITY </a:t>
                      </a:r>
                      <a:r>
                        <a:rPr lang="en-US" sz="800" dirty="0"/>
                        <a:t>present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“rigor mortis like” rigidity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18925"/>
                  </a:ext>
                </a:extLst>
              </a:tr>
              <a:tr h="309818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Reflexes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E87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F5B6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/>
                        <a:t>HYPERreflexia</a:t>
                      </a:r>
                      <a:r>
                        <a:rPr lang="en-US" sz="800" dirty="0"/>
                        <a:t> of DTRs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CLONUS</a:t>
                      </a:r>
                      <a:r>
                        <a:rPr lang="en-US" sz="800" dirty="0"/>
                        <a:t> present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 err="1"/>
                        <a:t>BRADYreflexia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 err="1"/>
                        <a:t>HYPOreflexia</a:t>
                      </a:r>
                      <a:endParaRPr lang="en-US" sz="800" b="1" dirty="0"/>
                    </a:p>
                  </a:txBody>
                  <a:tcPr anchor="ctr">
                    <a:solidFill>
                      <a:srgbClr val="A8C1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70524"/>
                  </a:ext>
                </a:extLst>
              </a:tr>
              <a:tr h="197157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sweaty</a:t>
                      </a:r>
                    </a:p>
                  </a:txBody>
                  <a:tcPr anchor="ctr">
                    <a:solidFill>
                      <a:srgbClr val="F1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RED, DRY, HOT</a:t>
                      </a:r>
                    </a:p>
                  </a:txBody>
                  <a:tcPr anchor="ctr">
                    <a:solidFill>
                      <a:srgbClr val="F9D3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sweaty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sweaty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sweaty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01909"/>
                  </a:ext>
                </a:extLst>
              </a:tr>
              <a:tr h="197157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Urine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E87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URINARY RETENTION</a:t>
                      </a:r>
                    </a:p>
                  </a:txBody>
                  <a:tcPr anchor="ctr">
                    <a:solidFill>
                      <a:srgbClr val="F5B6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A8C1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63481"/>
                  </a:ext>
                </a:extLst>
              </a:tr>
              <a:tr h="197157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Bowel tones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rgbClr val="F1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ABSENT</a:t>
                      </a:r>
                    </a:p>
                  </a:txBody>
                  <a:tcPr anchor="ctr">
                    <a:solidFill>
                      <a:srgbClr val="F9D3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/>
                        <a:t>HYPERACTIVE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dirty="0"/>
                        <a:t>normal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42416"/>
                  </a:ext>
                </a:extLst>
              </a:tr>
              <a:tr h="647802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Other findings &amp; diagnostic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Extreme </a:t>
                      </a:r>
                      <a:r>
                        <a:rPr lang="en-US" sz="800" b="1" dirty="0"/>
                        <a:t>HYPERTENSION</a:t>
                      </a:r>
                    </a:p>
                  </a:txBody>
                  <a:tcPr>
                    <a:solidFill>
                      <a:srgbClr val="E87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May cause Lilliputian hallucinations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endParaRPr lang="en-US" sz="800" dirty="0"/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 err="1"/>
                        <a:t>Mneumonic</a:t>
                      </a:r>
                      <a:r>
                        <a:rPr lang="en-US" sz="800" dirty="0"/>
                        <a:t>: “Red as a beet, dry as a bone, hot as a hare, blind as bat, mad as a hatter”</a:t>
                      </a:r>
                    </a:p>
                  </a:txBody>
                  <a:tcPr>
                    <a:solidFill>
                      <a:srgbClr val="F5B6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Slow continuous horizontal eye movements (</a:t>
                      </a:r>
                      <a:r>
                        <a:rPr lang="en-US" sz="800" b="1" dirty="0"/>
                        <a:t>OCULAR CLONUS</a:t>
                      </a:r>
                      <a:r>
                        <a:rPr lang="en-US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Diagnosis is based on either </a:t>
                      </a:r>
                      <a:r>
                        <a:rPr lang="en-US" sz="800" b="1" dirty="0">
                          <a:hlinkClick r:id="rId10"/>
                        </a:rPr>
                        <a:t>Hunter Criteria</a:t>
                      </a:r>
                      <a:r>
                        <a:rPr lang="en-US" sz="800" dirty="0">
                          <a:hlinkClick r:id="rId10"/>
                        </a:rPr>
                        <a:t> </a:t>
                      </a:r>
                      <a:r>
                        <a:rPr lang="en-US" sz="800" dirty="0"/>
                        <a:t>(Se84% Sp97%) or presence  of </a:t>
                      </a:r>
                      <a:r>
                        <a:rPr lang="en-US" sz="800" b="1" dirty="0" err="1"/>
                        <a:t>Sternback</a:t>
                      </a:r>
                      <a:r>
                        <a:rPr lang="en-US" sz="800" b="1" dirty="0"/>
                        <a:t> criteria </a:t>
                      </a:r>
                      <a:r>
                        <a:rPr lang="en-US" sz="800" b="0" dirty="0"/>
                        <a:t>(Se75 Sp96%)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Altered mental status can include </a:t>
                      </a:r>
                      <a:r>
                        <a:rPr lang="en-US" sz="800" b="1" dirty="0"/>
                        <a:t>CATATONIA</a:t>
                      </a:r>
                      <a:r>
                        <a:rPr lang="en-US" sz="800" dirty="0"/>
                        <a:t>, which </a:t>
                      </a:r>
                      <a:r>
                        <a:rPr lang="en-US" sz="800" dirty="0">
                          <a:hlinkClick r:id="rId11"/>
                        </a:rPr>
                        <a:t>may persist</a:t>
                      </a:r>
                      <a:r>
                        <a:rPr lang="en-US" sz="800" dirty="0"/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HYPERCARBIA</a:t>
                      </a:r>
                      <a:r>
                        <a:rPr lang="en-US" sz="800" b="0" dirty="0"/>
                        <a:t> may be first sign</a:t>
                      </a:r>
                      <a:endParaRPr lang="en-US" sz="800" dirty="0"/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Rapid increase in core Temp (often 1°C increase / 10 minutes) &amp; Muscle rigidity persists despite receiving NMB</a:t>
                      </a:r>
                    </a:p>
                  </a:txBody>
                  <a:tcPr>
                    <a:solidFill>
                      <a:srgbClr val="A8C1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92122"/>
                  </a:ext>
                </a:extLst>
              </a:tr>
              <a:tr h="647802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Specific 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Laparotomy may be lifesaving for body packers with rupture.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Use non-selective beta blockers (</a:t>
                      </a:r>
                      <a:r>
                        <a:rPr lang="en-US" sz="800" b="1" dirty="0" err="1"/>
                        <a:t>labetolol</a:t>
                      </a:r>
                      <a:r>
                        <a:rPr lang="en-US" sz="800" dirty="0"/>
                        <a:t>) to avoid “unopposed ⍺ stimulation.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Theophylline is </a:t>
                      </a:r>
                      <a:r>
                        <a:rPr lang="en-US" sz="800" dirty="0">
                          <a:hlinkClick r:id="rId12"/>
                        </a:rPr>
                        <a:t>dialyzable</a:t>
                      </a:r>
                      <a:endParaRPr lang="en-US" sz="800" dirty="0"/>
                    </a:p>
                  </a:txBody>
                  <a:tcPr>
                    <a:solidFill>
                      <a:srgbClr val="F1B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In severe cases consider slowly giving </a:t>
                      </a:r>
                      <a:r>
                        <a:rPr lang="en-US" sz="800" b="1" dirty="0"/>
                        <a:t>Physostigmine</a:t>
                      </a:r>
                      <a:r>
                        <a:rPr lang="en-US" sz="800" dirty="0"/>
                        <a:t> (risky as it can cause cholinergic toxicity; </a:t>
                      </a:r>
                      <a:r>
                        <a:rPr lang="en-US" sz="800" dirty="0">
                          <a:hlinkClick r:id="rId13"/>
                        </a:rPr>
                        <a:t>discuss risks/benefits with poison center</a:t>
                      </a:r>
                      <a:r>
                        <a:rPr lang="en-US" sz="800" dirty="0"/>
                        <a:t>)</a:t>
                      </a:r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If wide QRS </a:t>
                      </a:r>
                      <a:r>
                        <a:rPr lang="en-US" sz="800" dirty="0">
                          <a:sym typeface="Wingdings" pitchFamily="2" charset="2"/>
                        </a:rPr>
                        <a:t> bicarbonate</a:t>
                      </a:r>
                      <a:endParaRPr lang="en-US" sz="800" dirty="0"/>
                    </a:p>
                  </a:txBody>
                  <a:tcPr>
                    <a:solidFill>
                      <a:srgbClr val="F9D3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0" dirty="0"/>
                        <a:t>Consider </a:t>
                      </a:r>
                      <a:r>
                        <a:rPr lang="en-US" sz="800" b="1" dirty="0"/>
                        <a:t>Cyproheptadine </a:t>
                      </a:r>
                      <a:r>
                        <a:rPr lang="en-US" sz="800" b="0" dirty="0">
                          <a:hlinkClick r:id="rId14"/>
                        </a:rPr>
                        <a:t>as an adjunct</a:t>
                      </a:r>
                      <a:r>
                        <a:rPr lang="en-US" sz="800" b="0" dirty="0"/>
                        <a:t> in severe cases, ho</a:t>
                      </a:r>
                      <a:r>
                        <a:rPr lang="en-US" sz="800" dirty="0"/>
                        <a:t>wever no evidence that </a:t>
                      </a:r>
                      <a:r>
                        <a:rPr lang="en-US" sz="800" b="1" dirty="0"/>
                        <a:t>cyproheptadine</a:t>
                      </a:r>
                      <a:r>
                        <a:rPr lang="en-US" sz="800" dirty="0"/>
                        <a:t> improves symptoms or outcomes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b="1" dirty="0"/>
                        <a:t>Restart DA agonist if it was held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DA agonists </a:t>
                      </a:r>
                      <a:r>
                        <a:rPr lang="en-US" sz="800" dirty="0"/>
                        <a:t>(bromocriptine, amantadine) </a:t>
                      </a:r>
                      <a:r>
                        <a:rPr lang="en-US" sz="800" dirty="0">
                          <a:hlinkClick r:id="rId15"/>
                        </a:rPr>
                        <a:t>may also be useful</a:t>
                      </a:r>
                      <a:endParaRPr lang="en-US" sz="800" dirty="0"/>
                    </a:p>
                    <a:p>
                      <a:pPr>
                        <a:lnSpc>
                          <a:spcPts val="760"/>
                        </a:lnSpc>
                      </a:pPr>
                      <a:r>
                        <a:rPr lang="en-US" sz="800" dirty="0"/>
                        <a:t>In severe cases consider </a:t>
                      </a:r>
                      <a:r>
                        <a:rPr lang="en-US" sz="800" b="1" dirty="0"/>
                        <a:t>dantrolene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Call for help &amp; give Dantrolene</a:t>
                      </a:r>
                      <a:r>
                        <a:rPr lang="en-US" sz="800" b="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Aggressive cooling, Match high MV needs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hlinkClick r:id="rId16"/>
                        </a:rPr>
                        <a:t>Education</a:t>
                      </a:r>
                      <a:r>
                        <a:rPr lang="en-US" sz="800" b="0" dirty="0"/>
                        <a:t> to patient about risk of recurrence (and testing for family)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3683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95DFA68-333D-6F4D-B13A-FFE07712C45A}"/>
              </a:ext>
            </a:extLst>
          </p:cNvPr>
          <p:cNvSpPr/>
          <p:nvPr/>
        </p:nvSpPr>
        <p:spPr>
          <a:xfrm>
            <a:off x="3076343" y="320304"/>
            <a:ext cx="6357017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Identify/Stop the causative medications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Labs: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CK, U/A, BMP, LFTs, CBC,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coags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BG, ECG (✓ QRS), VBG, toxicology testing (APAP, salicylates,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r/o co-ingestions)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ABCs: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intubation often necessary, ensure adequate MV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Cooling: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icepacks, cooling blankets, (antipyretics ineffective)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Agitation/Seizures: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BZDs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(lorazepam)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IVF: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restore euvolemia, &amp; prevent AKI from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rhabdo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Pressure control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labetolol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dexmetomidine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decontamination: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depending timing of ingestion, &amp;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only with a secure airway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antidotes less important than general treatment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Poison center consultation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recommended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18EA36-434C-FB4B-AC23-003462D1D152}"/>
              </a:ext>
            </a:extLst>
          </p:cNvPr>
          <p:cNvSpPr/>
          <p:nvPr/>
        </p:nvSpPr>
        <p:spPr>
          <a:xfrm>
            <a:off x="3070904" y="334364"/>
            <a:ext cx="21900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GENERAL APPROACH TO TREATMENT:</a:t>
            </a:r>
          </a:p>
        </p:txBody>
      </p:sp>
    </p:spTree>
    <p:extLst>
      <p:ext uri="{BB962C8B-B14F-4D97-AF65-F5344CB8AC3E}">
        <p14:creationId xmlns:p14="http://schemas.microsoft.com/office/powerpoint/2010/main" val="1749607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911</Words>
  <Application>Microsoft Macintosh PowerPoint</Application>
  <PresentationFormat>Letter Paper (8.5x11 in)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DIN Condensed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2021-10-22T04:36:58Z</dcterms:created>
  <dcterms:modified xsi:type="dcterms:W3CDTF">2021-10-22T04:39:55Z</dcterms:modified>
</cp:coreProperties>
</file>