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97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6208"/>
  </p:normalViewPr>
  <p:slideViewPr>
    <p:cSldViewPr snapToGrid="0">
      <p:cViewPr varScale="1">
        <p:scale>
          <a:sx n="124" d="100"/>
          <a:sy n="12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62037-E422-A144-932A-27A409222A3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96B69-0314-D448-91E6-3C574E40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chestnet.org/article/S0012-3692(15)31420-3/full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Chest paper</a:t>
            </a:r>
          </a:p>
          <a:p>
            <a:r>
              <a:rPr lang="en-US" dirty="0">
                <a:hlinkClick r:id="rId3"/>
              </a:rPr>
              <a:t>https://journal.chestnet.org/article/S0012-3692(15)31420-3/fulltext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1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6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2421-94D1-4945-9F60-13239C8C7B9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DD1D-0B4D-7948-B498-45BA6E1A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297119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rc.rcjournal.com/content/64/10/129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chrane.org/CD012631/EMERG_supplemental-oxygen-adults-admitted-intensive-care-unit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onepagericu.com/nasal-oxygen-delivery#:~:text=Nasal%20Oxygen%20Delivery%20Devices&amp;text=Most%20people%20breathe%20through%20the,flow%20nasal%20cannula%20(HFNC)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Hexagon 642">
            <a:extLst>
              <a:ext uri="{FF2B5EF4-FFF2-40B4-BE49-F238E27FC236}">
                <a16:creationId xmlns:a16="http://schemas.microsoft.com/office/drawing/2014/main" id="{28F2BCD6-8DD4-0F46-27F3-4897DD009382}"/>
              </a:ext>
            </a:extLst>
          </p:cNvPr>
          <p:cNvSpPr/>
          <p:nvPr/>
        </p:nvSpPr>
        <p:spPr>
          <a:xfrm flipV="1">
            <a:off x="4378641" y="4269109"/>
            <a:ext cx="529269" cy="105899"/>
          </a:xfrm>
          <a:prstGeom prst="hexagon">
            <a:avLst/>
          </a:prstGeom>
          <a:solidFill>
            <a:schemeClr val="bg1">
              <a:alpha val="69625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Hexagon 641">
            <a:extLst>
              <a:ext uri="{FF2B5EF4-FFF2-40B4-BE49-F238E27FC236}">
                <a16:creationId xmlns:a16="http://schemas.microsoft.com/office/drawing/2014/main" id="{3D08575A-7A8F-8883-0454-AADEAEB46A85}"/>
              </a:ext>
            </a:extLst>
          </p:cNvPr>
          <p:cNvSpPr/>
          <p:nvPr/>
        </p:nvSpPr>
        <p:spPr>
          <a:xfrm flipV="1">
            <a:off x="4378641" y="4376744"/>
            <a:ext cx="529269" cy="105899"/>
          </a:xfrm>
          <a:prstGeom prst="hexagon">
            <a:avLst/>
          </a:prstGeom>
          <a:solidFill>
            <a:schemeClr val="bg1">
              <a:alpha val="69625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Freeform 634">
            <a:extLst>
              <a:ext uri="{FF2B5EF4-FFF2-40B4-BE49-F238E27FC236}">
                <a16:creationId xmlns:a16="http://schemas.microsoft.com/office/drawing/2014/main" id="{6B0D8247-900C-B673-1908-352256058709}"/>
              </a:ext>
            </a:extLst>
          </p:cNvPr>
          <p:cNvSpPr/>
          <p:nvPr/>
        </p:nvSpPr>
        <p:spPr>
          <a:xfrm rot="5400000">
            <a:off x="427822" y="5065497"/>
            <a:ext cx="120687" cy="148030"/>
          </a:xfrm>
          <a:custGeom>
            <a:avLst/>
            <a:gdLst>
              <a:gd name="connsiteX0" fmla="*/ 0 w 120687"/>
              <a:gd name="connsiteY0" fmla="*/ 148030 h 148030"/>
              <a:gd name="connsiteX1" fmla="*/ 0 w 120687"/>
              <a:gd name="connsiteY1" fmla="*/ 88129 h 148030"/>
              <a:gd name="connsiteX2" fmla="*/ 18051 w 120687"/>
              <a:gd name="connsiteY2" fmla="*/ 88129 h 148030"/>
              <a:gd name="connsiteX3" fmla="*/ 18051 w 120687"/>
              <a:gd name="connsiteY3" fmla="*/ 47720 h 148030"/>
              <a:gd name="connsiteX4" fmla="*/ 34636 w 120687"/>
              <a:gd name="connsiteY4" fmla="*/ 47720 h 148030"/>
              <a:gd name="connsiteX5" fmla="*/ 34636 w 120687"/>
              <a:gd name="connsiteY5" fmla="*/ 0 h 148030"/>
              <a:gd name="connsiteX6" fmla="*/ 86558 w 120687"/>
              <a:gd name="connsiteY6" fmla="*/ 0 h 148030"/>
              <a:gd name="connsiteX7" fmla="*/ 86558 w 120687"/>
              <a:gd name="connsiteY7" fmla="*/ 47720 h 148030"/>
              <a:gd name="connsiteX8" fmla="*/ 102699 w 120687"/>
              <a:gd name="connsiteY8" fmla="*/ 47720 h 148030"/>
              <a:gd name="connsiteX9" fmla="*/ 102699 w 120687"/>
              <a:gd name="connsiteY9" fmla="*/ 88129 h 148030"/>
              <a:gd name="connsiteX10" fmla="*/ 120687 w 120687"/>
              <a:gd name="connsiteY10" fmla="*/ 88129 h 148030"/>
              <a:gd name="connsiteX11" fmla="*/ 120687 w 120687"/>
              <a:gd name="connsiteY11" fmla="*/ 148030 h 14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687" h="148030">
                <a:moveTo>
                  <a:pt x="0" y="148030"/>
                </a:moveTo>
                <a:lnTo>
                  <a:pt x="0" y="88129"/>
                </a:lnTo>
                <a:lnTo>
                  <a:pt x="18051" y="88129"/>
                </a:lnTo>
                <a:lnTo>
                  <a:pt x="18051" y="47720"/>
                </a:lnTo>
                <a:lnTo>
                  <a:pt x="34636" y="47720"/>
                </a:lnTo>
                <a:lnTo>
                  <a:pt x="34636" y="0"/>
                </a:lnTo>
                <a:lnTo>
                  <a:pt x="86558" y="0"/>
                </a:lnTo>
                <a:lnTo>
                  <a:pt x="86558" y="47720"/>
                </a:lnTo>
                <a:lnTo>
                  <a:pt x="102699" y="47720"/>
                </a:lnTo>
                <a:lnTo>
                  <a:pt x="102699" y="88129"/>
                </a:lnTo>
                <a:lnTo>
                  <a:pt x="120687" y="88129"/>
                </a:lnTo>
                <a:lnTo>
                  <a:pt x="120687" y="1480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D3EA1AE1-AF67-67AB-2C2F-C4478CC84B15}"/>
              </a:ext>
            </a:extLst>
          </p:cNvPr>
          <p:cNvSpPr/>
          <p:nvPr/>
        </p:nvSpPr>
        <p:spPr>
          <a:xfrm>
            <a:off x="4532896" y="5794402"/>
            <a:ext cx="242053" cy="1399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BB609341-CE7C-C53C-652E-E8BFD57A1D57}"/>
              </a:ext>
            </a:extLst>
          </p:cNvPr>
          <p:cNvSpPr/>
          <p:nvPr/>
        </p:nvSpPr>
        <p:spPr>
          <a:xfrm>
            <a:off x="4579674" y="5845148"/>
            <a:ext cx="146452" cy="39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3240312" y="29105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oxygen delivery by mask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21" y="227321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988782BE-D666-944D-B24D-B4A0E604E8E4}"/>
              </a:ext>
            </a:extLst>
          </p:cNvPr>
          <p:cNvSpPr/>
          <p:nvPr/>
        </p:nvSpPr>
        <p:spPr>
          <a:xfrm>
            <a:off x="5573424" y="2913218"/>
            <a:ext cx="1087244" cy="491273"/>
          </a:xfrm>
          <a:custGeom>
            <a:avLst/>
            <a:gdLst>
              <a:gd name="connsiteX0" fmla="*/ 0 w 1087244"/>
              <a:gd name="connsiteY0" fmla="*/ 491273 h 491273"/>
              <a:gd name="connsiteX1" fmla="*/ 295508 w 1087244"/>
              <a:gd name="connsiteY1" fmla="*/ 379761 h 491273"/>
              <a:gd name="connsiteX2" fmla="*/ 351264 w 1087244"/>
              <a:gd name="connsiteY2" fmla="*/ 234795 h 491273"/>
              <a:gd name="connsiteX3" fmla="*/ 351264 w 1087244"/>
              <a:gd name="connsiteY3" fmla="*/ 22922 h 491273"/>
              <a:gd name="connsiteX4" fmla="*/ 440473 w 1087244"/>
              <a:gd name="connsiteY4" fmla="*/ 6195 h 491273"/>
              <a:gd name="connsiteX5" fmla="*/ 669073 w 1087244"/>
              <a:gd name="connsiteY5" fmla="*/ 6195 h 491273"/>
              <a:gd name="connsiteX6" fmla="*/ 735981 w 1087244"/>
              <a:gd name="connsiteY6" fmla="*/ 6195 h 491273"/>
              <a:gd name="connsiteX7" fmla="*/ 763859 w 1087244"/>
              <a:gd name="connsiteY7" fmla="*/ 89829 h 491273"/>
              <a:gd name="connsiteX8" fmla="*/ 775010 w 1087244"/>
              <a:gd name="connsiteY8" fmla="*/ 257098 h 491273"/>
              <a:gd name="connsiteX9" fmla="*/ 836342 w 1087244"/>
              <a:gd name="connsiteY9" fmla="*/ 357459 h 491273"/>
              <a:gd name="connsiteX10" fmla="*/ 1087244 w 1087244"/>
              <a:gd name="connsiteY10" fmla="*/ 457820 h 4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7244" h="491273">
                <a:moveTo>
                  <a:pt x="0" y="491273"/>
                </a:moveTo>
                <a:cubicBezTo>
                  <a:pt x="118482" y="456890"/>
                  <a:pt x="236964" y="422507"/>
                  <a:pt x="295508" y="379761"/>
                </a:cubicBezTo>
                <a:cubicBezTo>
                  <a:pt x="354052" y="337015"/>
                  <a:pt x="341971" y="294268"/>
                  <a:pt x="351264" y="234795"/>
                </a:cubicBezTo>
                <a:cubicBezTo>
                  <a:pt x="360557" y="175322"/>
                  <a:pt x="336396" y="61022"/>
                  <a:pt x="351264" y="22922"/>
                </a:cubicBezTo>
                <a:cubicBezTo>
                  <a:pt x="366132" y="-15178"/>
                  <a:pt x="387505" y="8983"/>
                  <a:pt x="440473" y="6195"/>
                </a:cubicBezTo>
                <a:cubicBezTo>
                  <a:pt x="493441" y="3407"/>
                  <a:pt x="669073" y="6195"/>
                  <a:pt x="669073" y="6195"/>
                </a:cubicBezTo>
                <a:cubicBezTo>
                  <a:pt x="718324" y="6195"/>
                  <a:pt x="720184" y="-7744"/>
                  <a:pt x="735981" y="6195"/>
                </a:cubicBezTo>
                <a:cubicBezTo>
                  <a:pt x="751778" y="20134"/>
                  <a:pt x="757354" y="48012"/>
                  <a:pt x="763859" y="89829"/>
                </a:cubicBezTo>
                <a:cubicBezTo>
                  <a:pt x="770364" y="131646"/>
                  <a:pt x="762930" y="212493"/>
                  <a:pt x="775010" y="257098"/>
                </a:cubicBezTo>
                <a:cubicBezTo>
                  <a:pt x="787090" y="301703"/>
                  <a:pt x="784303" y="324005"/>
                  <a:pt x="836342" y="357459"/>
                </a:cubicBezTo>
                <a:cubicBezTo>
                  <a:pt x="888381" y="390913"/>
                  <a:pt x="987812" y="424366"/>
                  <a:pt x="1087244" y="457820"/>
                </a:cubicBezTo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123DBF6-FCAB-6E48-8E68-43315696C589}"/>
              </a:ext>
            </a:extLst>
          </p:cNvPr>
          <p:cNvSpPr/>
          <p:nvPr/>
        </p:nvSpPr>
        <p:spPr>
          <a:xfrm>
            <a:off x="5837706" y="2137078"/>
            <a:ext cx="610776" cy="949623"/>
          </a:xfrm>
          <a:custGeom>
            <a:avLst/>
            <a:gdLst>
              <a:gd name="connsiteX0" fmla="*/ 315582 w 610776"/>
              <a:gd name="connsiteY0" fmla="*/ 949604 h 949623"/>
              <a:gd name="connsiteX1" fmla="*/ 477274 w 610776"/>
              <a:gd name="connsiteY1" fmla="*/ 871545 h 949623"/>
              <a:gd name="connsiteX2" fmla="*/ 599938 w 610776"/>
              <a:gd name="connsiteY2" fmla="*/ 637369 h 949623"/>
              <a:gd name="connsiteX3" fmla="*/ 583211 w 610776"/>
              <a:gd name="connsiteY3" fmla="*/ 269379 h 949623"/>
              <a:gd name="connsiteX4" fmla="*/ 410367 w 610776"/>
              <a:gd name="connsiteY4" fmla="*/ 29628 h 949623"/>
              <a:gd name="connsiteX5" fmla="*/ 148313 w 610776"/>
              <a:gd name="connsiteY5" fmla="*/ 35204 h 949623"/>
              <a:gd name="connsiteX6" fmla="*/ 8923 w 610776"/>
              <a:gd name="connsiteY6" fmla="*/ 313984 h 949623"/>
              <a:gd name="connsiteX7" fmla="*/ 25650 w 610776"/>
              <a:gd name="connsiteY7" fmla="*/ 704277 h 949623"/>
              <a:gd name="connsiteX8" fmla="*/ 120435 w 610776"/>
              <a:gd name="connsiteY8" fmla="*/ 877121 h 949623"/>
              <a:gd name="connsiteX9" fmla="*/ 315582 w 610776"/>
              <a:gd name="connsiteY9" fmla="*/ 949604 h 9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0776" h="949623">
                <a:moveTo>
                  <a:pt x="315582" y="949604"/>
                </a:moveTo>
                <a:cubicBezTo>
                  <a:pt x="375055" y="948675"/>
                  <a:pt x="429881" y="923584"/>
                  <a:pt x="477274" y="871545"/>
                </a:cubicBezTo>
                <a:cubicBezTo>
                  <a:pt x="524667" y="819506"/>
                  <a:pt x="582282" y="737730"/>
                  <a:pt x="599938" y="637369"/>
                </a:cubicBezTo>
                <a:cubicBezTo>
                  <a:pt x="617594" y="537008"/>
                  <a:pt x="614806" y="370669"/>
                  <a:pt x="583211" y="269379"/>
                </a:cubicBezTo>
                <a:cubicBezTo>
                  <a:pt x="551616" y="168089"/>
                  <a:pt x="482850" y="68657"/>
                  <a:pt x="410367" y="29628"/>
                </a:cubicBezTo>
                <a:cubicBezTo>
                  <a:pt x="337884" y="-9401"/>
                  <a:pt x="215220" y="-12189"/>
                  <a:pt x="148313" y="35204"/>
                </a:cubicBezTo>
                <a:cubicBezTo>
                  <a:pt x="81406" y="82597"/>
                  <a:pt x="29367" y="202472"/>
                  <a:pt x="8923" y="313984"/>
                </a:cubicBezTo>
                <a:cubicBezTo>
                  <a:pt x="-11521" y="425496"/>
                  <a:pt x="7065" y="610421"/>
                  <a:pt x="25650" y="704277"/>
                </a:cubicBezTo>
                <a:cubicBezTo>
                  <a:pt x="44235" y="798133"/>
                  <a:pt x="73972" y="835304"/>
                  <a:pt x="120435" y="877121"/>
                </a:cubicBezTo>
                <a:cubicBezTo>
                  <a:pt x="166898" y="918938"/>
                  <a:pt x="256109" y="950533"/>
                  <a:pt x="315582" y="94960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088EFA4-AA3E-244F-80CB-193B7E8D8299}"/>
              </a:ext>
            </a:extLst>
          </p:cNvPr>
          <p:cNvGrpSpPr/>
          <p:nvPr/>
        </p:nvGrpSpPr>
        <p:grpSpPr>
          <a:xfrm>
            <a:off x="38232" y="2105956"/>
            <a:ext cx="1087244" cy="1267413"/>
            <a:chOff x="3730318" y="2300013"/>
            <a:chExt cx="1087244" cy="1267413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3D9B8FF-028D-F649-B2D3-9935897754C1}"/>
                </a:ext>
              </a:extLst>
            </p:cNvPr>
            <p:cNvSpPr/>
            <p:nvPr/>
          </p:nvSpPr>
          <p:spPr>
            <a:xfrm>
              <a:off x="3730318" y="3076153"/>
              <a:ext cx="1087244" cy="491273"/>
            </a:xfrm>
            <a:custGeom>
              <a:avLst/>
              <a:gdLst>
                <a:gd name="connsiteX0" fmla="*/ 0 w 1087244"/>
                <a:gd name="connsiteY0" fmla="*/ 491273 h 491273"/>
                <a:gd name="connsiteX1" fmla="*/ 295508 w 1087244"/>
                <a:gd name="connsiteY1" fmla="*/ 379761 h 491273"/>
                <a:gd name="connsiteX2" fmla="*/ 351264 w 1087244"/>
                <a:gd name="connsiteY2" fmla="*/ 234795 h 491273"/>
                <a:gd name="connsiteX3" fmla="*/ 351264 w 1087244"/>
                <a:gd name="connsiteY3" fmla="*/ 22922 h 491273"/>
                <a:gd name="connsiteX4" fmla="*/ 440473 w 1087244"/>
                <a:gd name="connsiteY4" fmla="*/ 6195 h 491273"/>
                <a:gd name="connsiteX5" fmla="*/ 669073 w 1087244"/>
                <a:gd name="connsiteY5" fmla="*/ 6195 h 491273"/>
                <a:gd name="connsiteX6" fmla="*/ 735981 w 1087244"/>
                <a:gd name="connsiteY6" fmla="*/ 6195 h 491273"/>
                <a:gd name="connsiteX7" fmla="*/ 763859 w 1087244"/>
                <a:gd name="connsiteY7" fmla="*/ 89829 h 491273"/>
                <a:gd name="connsiteX8" fmla="*/ 775010 w 1087244"/>
                <a:gd name="connsiteY8" fmla="*/ 257098 h 491273"/>
                <a:gd name="connsiteX9" fmla="*/ 836342 w 1087244"/>
                <a:gd name="connsiteY9" fmla="*/ 357459 h 491273"/>
                <a:gd name="connsiteX10" fmla="*/ 1087244 w 1087244"/>
                <a:gd name="connsiteY10" fmla="*/ 457820 h 4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244" h="491273">
                  <a:moveTo>
                    <a:pt x="0" y="491273"/>
                  </a:moveTo>
                  <a:cubicBezTo>
                    <a:pt x="118482" y="456890"/>
                    <a:pt x="236964" y="422507"/>
                    <a:pt x="295508" y="379761"/>
                  </a:cubicBezTo>
                  <a:cubicBezTo>
                    <a:pt x="354052" y="337015"/>
                    <a:pt x="341971" y="294268"/>
                    <a:pt x="351264" y="234795"/>
                  </a:cubicBezTo>
                  <a:cubicBezTo>
                    <a:pt x="360557" y="175322"/>
                    <a:pt x="336396" y="61022"/>
                    <a:pt x="351264" y="22922"/>
                  </a:cubicBezTo>
                  <a:cubicBezTo>
                    <a:pt x="366132" y="-15178"/>
                    <a:pt x="387505" y="8983"/>
                    <a:pt x="440473" y="6195"/>
                  </a:cubicBezTo>
                  <a:cubicBezTo>
                    <a:pt x="493441" y="3407"/>
                    <a:pt x="669073" y="6195"/>
                    <a:pt x="669073" y="6195"/>
                  </a:cubicBezTo>
                  <a:cubicBezTo>
                    <a:pt x="718324" y="6195"/>
                    <a:pt x="720184" y="-7744"/>
                    <a:pt x="735981" y="6195"/>
                  </a:cubicBezTo>
                  <a:cubicBezTo>
                    <a:pt x="751778" y="20134"/>
                    <a:pt x="757354" y="48012"/>
                    <a:pt x="763859" y="89829"/>
                  </a:cubicBezTo>
                  <a:cubicBezTo>
                    <a:pt x="770364" y="131646"/>
                    <a:pt x="762930" y="212493"/>
                    <a:pt x="775010" y="257098"/>
                  </a:cubicBezTo>
                  <a:cubicBezTo>
                    <a:pt x="787090" y="301703"/>
                    <a:pt x="784303" y="324005"/>
                    <a:pt x="836342" y="357459"/>
                  </a:cubicBezTo>
                  <a:cubicBezTo>
                    <a:pt x="888381" y="390913"/>
                    <a:pt x="987812" y="424366"/>
                    <a:pt x="1087244" y="457820"/>
                  </a:cubicBezTo>
                </a:path>
              </a:pathLst>
            </a:custGeom>
            <a:gradFill>
              <a:gsLst>
                <a:gs pos="0">
                  <a:srgbClr val="FDCFAF"/>
                </a:gs>
                <a:gs pos="100000">
                  <a:srgbClr val="FADBA9">
                    <a:lumMod val="65000"/>
                    <a:lumOff val="35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06377E1-79C9-6A46-AB81-48DD02423D3D}"/>
                </a:ext>
              </a:extLst>
            </p:cNvPr>
            <p:cNvSpPr/>
            <p:nvPr/>
          </p:nvSpPr>
          <p:spPr>
            <a:xfrm>
              <a:off x="3994600" y="2300013"/>
              <a:ext cx="610776" cy="949623"/>
            </a:xfrm>
            <a:custGeom>
              <a:avLst/>
              <a:gdLst>
                <a:gd name="connsiteX0" fmla="*/ 315582 w 610776"/>
                <a:gd name="connsiteY0" fmla="*/ 949604 h 949623"/>
                <a:gd name="connsiteX1" fmla="*/ 477274 w 610776"/>
                <a:gd name="connsiteY1" fmla="*/ 871545 h 949623"/>
                <a:gd name="connsiteX2" fmla="*/ 599938 w 610776"/>
                <a:gd name="connsiteY2" fmla="*/ 637369 h 949623"/>
                <a:gd name="connsiteX3" fmla="*/ 583211 w 610776"/>
                <a:gd name="connsiteY3" fmla="*/ 269379 h 949623"/>
                <a:gd name="connsiteX4" fmla="*/ 410367 w 610776"/>
                <a:gd name="connsiteY4" fmla="*/ 29628 h 949623"/>
                <a:gd name="connsiteX5" fmla="*/ 148313 w 610776"/>
                <a:gd name="connsiteY5" fmla="*/ 35204 h 949623"/>
                <a:gd name="connsiteX6" fmla="*/ 8923 w 610776"/>
                <a:gd name="connsiteY6" fmla="*/ 313984 h 949623"/>
                <a:gd name="connsiteX7" fmla="*/ 25650 w 610776"/>
                <a:gd name="connsiteY7" fmla="*/ 704277 h 949623"/>
                <a:gd name="connsiteX8" fmla="*/ 120435 w 610776"/>
                <a:gd name="connsiteY8" fmla="*/ 877121 h 949623"/>
                <a:gd name="connsiteX9" fmla="*/ 315582 w 610776"/>
                <a:gd name="connsiteY9" fmla="*/ 949604 h 9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776" h="949623">
                  <a:moveTo>
                    <a:pt x="315582" y="949604"/>
                  </a:moveTo>
                  <a:cubicBezTo>
                    <a:pt x="375055" y="948675"/>
                    <a:pt x="429881" y="923584"/>
                    <a:pt x="477274" y="871545"/>
                  </a:cubicBezTo>
                  <a:cubicBezTo>
                    <a:pt x="524667" y="819506"/>
                    <a:pt x="582282" y="737730"/>
                    <a:pt x="599938" y="637369"/>
                  </a:cubicBezTo>
                  <a:cubicBezTo>
                    <a:pt x="617594" y="537008"/>
                    <a:pt x="614806" y="370669"/>
                    <a:pt x="583211" y="269379"/>
                  </a:cubicBezTo>
                  <a:cubicBezTo>
                    <a:pt x="551616" y="168089"/>
                    <a:pt x="482850" y="68657"/>
                    <a:pt x="410367" y="29628"/>
                  </a:cubicBezTo>
                  <a:cubicBezTo>
                    <a:pt x="337884" y="-9401"/>
                    <a:pt x="215220" y="-12189"/>
                    <a:pt x="148313" y="35204"/>
                  </a:cubicBezTo>
                  <a:cubicBezTo>
                    <a:pt x="81406" y="82597"/>
                    <a:pt x="29367" y="202472"/>
                    <a:pt x="8923" y="313984"/>
                  </a:cubicBezTo>
                  <a:cubicBezTo>
                    <a:pt x="-11521" y="425496"/>
                    <a:pt x="7065" y="610421"/>
                    <a:pt x="25650" y="704277"/>
                  </a:cubicBezTo>
                  <a:cubicBezTo>
                    <a:pt x="44235" y="798133"/>
                    <a:pt x="73972" y="835304"/>
                    <a:pt x="120435" y="877121"/>
                  </a:cubicBezTo>
                  <a:cubicBezTo>
                    <a:pt x="166898" y="918938"/>
                    <a:pt x="256109" y="950533"/>
                    <a:pt x="315582" y="949604"/>
                  </a:cubicBezTo>
                  <a:close/>
                </a:path>
              </a:pathLst>
            </a:custGeom>
            <a:solidFill>
              <a:srgbClr val="FDC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EDDBBE3-E116-E047-9F49-DDFE9C47A38D}"/>
                </a:ext>
              </a:extLst>
            </p:cNvPr>
            <p:cNvSpPr/>
            <p:nvPr/>
          </p:nvSpPr>
          <p:spPr>
            <a:xfrm rot="11585465">
              <a:off x="4594285" y="2718590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93A0BA5-7723-5F49-B34E-4DB5EB282083}"/>
                </a:ext>
              </a:extLst>
            </p:cNvPr>
            <p:cNvSpPr/>
            <p:nvPr/>
          </p:nvSpPr>
          <p:spPr>
            <a:xfrm rot="10014535" flipH="1">
              <a:off x="3956065" y="2726463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A4DCC7DE-D05F-974E-8D43-527829451AC5}"/>
              </a:ext>
            </a:extLst>
          </p:cNvPr>
          <p:cNvSpPr/>
          <p:nvPr/>
        </p:nvSpPr>
        <p:spPr>
          <a:xfrm rot="10014535" flipH="1">
            <a:off x="5799171" y="2563526"/>
            <a:ext cx="63292" cy="262904"/>
          </a:xfrm>
          <a:custGeom>
            <a:avLst/>
            <a:gdLst>
              <a:gd name="connsiteX0" fmla="*/ 50485 w 63292"/>
              <a:gd name="connsiteY0" fmla="*/ 15487 h 262904"/>
              <a:gd name="connsiteX1" fmla="*/ 304 w 63292"/>
              <a:gd name="connsiteY1" fmla="*/ 43365 h 262904"/>
              <a:gd name="connsiteX2" fmla="*/ 28182 w 63292"/>
              <a:gd name="connsiteY2" fmla="*/ 238511 h 262904"/>
              <a:gd name="connsiteX3" fmla="*/ 61636 w 63292"/>
              <a:gd name="connsiteY3" fmla="*/ 238511 h 262904"/>
              <a:gd name="connsiteX4" fmla="*/ 50485 w 63292"/>
              <a:gd name="connsiteY4" fmla="*/ 15487 h 2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2" h="262904">
                <a:moveTo>
                  <a:pt x="50485" y="15487"/>
                </a:moveTo>
                <a:cubicBezTo>
                  <a:pt x="40263" y="-17037"/>
                  <a:pt x="4021" y="6194"/>
                  <a:pt x="304" y="43365"/>
                </a:cubicBezTo>
                <a:cubicBezTo>
                  <a:pt x="-3413" y="80536"/>
                  <a:pt x="28182" y="238511"/>
                  <a:pt x="28182" y="238511"/>
                </a:cubicBezTo>
                <a:cubicBezTo>
                  <a:pt x="38404" y="271035"/>
                  <a:pt x="56990" y="271035"/>
                  <a:pt x="61636" y="238511"/>
                </a:cubicBezTo>
                <a:cubicBezTo>
                  <a:pt x="66282" y="205987"/>
                  <a:pt x="60707" y="48011"/>
                  <a:pt x="50485" y="1548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9686F7F-1D87-2442-9AC2-AD29EA3B5063}"/>
              </a:ext>
            </a:extLst>
          </p:cNvPr>
          <p:cNvSpPr/>
          <p:nvPr/>
        </p:nvSpPr>
        <p:spPr>
          <a:xfrm rot="11585465">
            <a:off x="6437391" y="2555653"/>
            <a:ext cx="63292" cy="262904"/>
          </a:xfrm>
          <a:custGeom>
            <a:avLst/>
            <a:gdLst>
              <a:gd name="connsiteX0" fmla="*/ 50485 w 63292"/>
              <a:gd name="connsiteY0" fmla="*/ 15487 h 262904"/>
              <a:gd name="connsiteX1" fmla="*/ 304 w 63292"/>
              <a:gd name="connsiteY1" fmla="*/ 43365 h 262904"/>
              <a:gd name="connsiteX2" fmla="*/ 28182 w 63292"/>
              <a:gd name="connsiteY2" fmla="*/ 238511 h 262904"/>
              <a:gd name="connsiteX3" fmla="*/ 61636 w 63292"/>
              <a:gd name="connsiteY3" fmla="*/ 238511 h 262904"/>
              <a:gd name="connsiteX4" fmla="*/ 50485 w 63292"/>
              <a:gd name="connsiteY4" fmla="*/ 15487 h 2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2" h="262904">
                <a:moveTo>
                  <a:pt x="50485" y="15487"/>
                </a:moveTo>
                <a:cubicBezTo>
                  <a:pt x="40263" y="-17037"/>
                  <a:pt x="4021" y="6194"/>
                  <a:pt x="304" y="43365"/>
                </a:cubicBezTo>
                <a:cubicBezTo>
                  <a:pt x="-3413" y="80536"/>
                  <a:pt x="28182" y="238511"/>
                  <a:pt x="28182" y="238511"/>
                </a:cubicBezTo>
                <a:cubicBezTo>
                  <a:pt x="38404" y="271035"/>
                  <a:pt x="56990" y="271035"/>
                  <a:pt x="61636" y="238511"/>
                </a:cubicBezTo>
                <a:cubicBezTo>
                  <a:pt x="66282" y="205987"/>
                  <a:pt x="60707" y="48011"/>
                  <a:pt x="50485" y="1548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>
            <a:extLst>
              <a:ext uri="{FF2B5EF4-FFF2-40B4-BE49-F238E27FC236}">
                <a16:creationId xmlns:a16="http://schemas.microsoft.com/office/drawing/2014/main" id="{879513A9-6B36-6940-AD6F-8DD846DE396B}"/>
              </a:ext>
            </a:extLst>
          </p:cNvPr>
          <p:cNvSpPr/>
          <p:nvPr/>
        </p:nvSpPr>
        <p:spPr>
          <a:xfrm>
            <a:off x="3626961" y="2853640"/>
            <a:ext cx="1087244" cy="491273"/>
          </a:xfrm>
          <a:custGeom>
            <a:avLst/>
            <a:gdLst>
              <a:gd name="connsiteX0" fmla="*/ 0 w 1087244"/>
              <a:gd name="connsiteY0" fmla="*/ 491273 h 491273"/>
              <a:gd name="connsiteX1" fmla="*/ 295508 w 1087244"/>
              <a:gd name="connsiteY1" fmla="*/ 379761 h 491273"/>
              <a:gd name="connsiteX2" fmla="*/ 351264 w 1087244"/>
              <a:gd name="connsiteY2" fmla="*/ 234795 h 491273"/>
              <a:gd name="connsiteX3" fmla="*/ 351264 w 1087244"/>
              <a:gd name="connsiteY3" fmla="*/ 22922 h 491273"/>
              <a:gd name="connsiteX4" fmla="*/ 440473 w 1087244"/>
              <a:gd name="connsiteY4" fmla="*/ 6195 h 491273"/>
              <a:gd name="connsiteX5" fmla="*/ 669073 w 1087244"/>
              <a:gd name="connsiteY5" fmla="*/ 6195 h 491273"/>
              <a:gd name="connsiteX6" fmla="*/ 735981 w 1087244"/>
              <a:gd name="connsiteY6" fmla="*/ 6195 h 491273"/>
              <a:gd name="connsiteX7" fmla="*/ 763859 w 1087244"/>
              <a:gd name="connsiteY7" fmla="*/ 89829 h 491273"/>
              <a:gd name="connsiteX8" fmla="*/ 775010 w 1087244"/>
              <a:gd name="connsiteY8" fmla="*/ 257098 h 491273"/>
              <a:gd name="connsiteX9" fmla="*/ 836342 w 1087244"/>
              <a:gd name="connsiteY9" fmla="*/ 357459 h 491273"/>
              <a:gd name="connsiteX10" fmla="*/ 1087244 w 1087244"/>
              <a:gd name="connsiteY10" fmla="*/ 457820 h 4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7244" h="491273">
                <a:moveTo>
                  <a:pt x="0" y="491273"/>
                </a:moveTo>
                <a:cubicBezTo>
                  <a:pt x="118482" y="456890"/>
                  <a:pt x="236964" y="422507"/>
                  <a:pt x="295508" y="379761"/>
                </a:cubicBezTo>
                <a:cubicBezTo>
                  <a:pt x="354052" y="337015"/>
                  <a:pt x="341971" y="294268"/>
                  <a:pt x="351264" y="234795"/>
                </a:cubicBezTo>
                <a:cubicBezTo>
                  <a:pt x="360557" y="175322"/>
                  <a:pt x="336396" y="61022"/>
                  <a:pt x="351264" y="22922"/>
                </a:cubicBezTo>
                <a:cubicBezTo>
                  <a:pt x="366132" y="-15178"/>
                  <a:pt x="387505" y="8983"/>
                  <a:pt x="440473" y="6195"/>
                </a:cubicBezTo>
                <a:cubicBezTo>
                  <a:pt x="493441" y="3407"/>
                  <a:pt x="669073" y="6195"/>
                  <a:pt x="669073" y="6195"/>
                </a:cubicBezTo>
                <a:cubicBezTo>
                  <a:pt x="718324" y="6195"/>
                  <a:pt x="720184" y="-7744"/>
                  <a:pt x="735981" y="6195"/>
                </a:cubicBezTo>
                <a:cubicBezTo>
                  <a:pt x="751778" y="20134"/>
                  <a:pt x="757354" y="48012"/>
                  <a:pt x="763859" y="89829"/>
                </a:cubicBezTo>
                <a:cubicBezTo>
                  <a:pt x="770364" y="131646"/>
                  <a:pt x="762930" y="212493"/>
                  <a:pt x="775010" y="257098"/>
                </a:cubicBezTo>
                <a:cubicBezTo>
                  <a:pt x="787090" y="301703"/>
                  <a:pt x="784303" y="324005"/>
                  <a:pt x="836342" y="357459"/>
                </a:cubicBezTo>
                <a:cubicBezTo>
                  <a:pt x="888381" y="390913"/>
                  <a:pt x="987812" y="424366"/>
                  <a:pt x="1087244" y="457820"/>
                </a:cubicBezTo>
              </a:path>
            </a:pathLst>
          </a:custGeom>
          <a:gradFill>
            <a:gsLst>
              <a:gs pos="0">
                <a:srgbClr val="955F4F"/>
              </a:gs>
              <a:gs pos="100000">
                <a:srgbClr val="4F312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59">
            <a:extLst>
              <a:ext uri="{FF2B5EF4-FFF2-40B4-BE49-F238E27FC236}">
                <a16:creationId xmlns:a16="http://schemas.microsoft.com/office/drawing/2014/main" id="{CB538501-2707-5C48-8480-F7C342E53503}"/>
              </a:ext>
            </a:extLst>
          </p:cNvPr>
          <p:cNvSpPr/>
          <p:nvPr/>
        </p:nvSpPr>
        <p:spPr>
          <a:xfrm>
            <a:off x="3891243" y="2077500"/>
            <a:ext cx="610776" cy="949623"/>
          </a:xfrm>
          <a:custGeom>
            <a:avLst/>
            <a:gdLst>
              <a:gd name="connsiteX0" fmla="*/ 315582 w 610776"/>
              <a:gd name="connsiteY0" fmla="*/ 949604 h 949623"/>
              <a:gd name="connsiteX1" fmla="*/ 477274 w 610776"/>
              <a:gd name="connsiteY1" fmla="*/ 871545 h 949623"/>
              <a:gd name="connsiteX2" fmla="*/ 599938 w 610776"/>
              <a:gd name="connsiteY2" fmla="*/ 637369 h 949623"/>
              <a:gd name="connsiteX3" fmla="*/ 583211 w 610776"/>
              <a:gd name="connsiteY3" fmla="*/ 269379 h 949623"/>
              <a:gd name="connsiteX4" fmla="*/ 410367 w 610776"/>
              <a:gd name="connsiteY4" fmla="*/ 29628 h 949623"/>
              <a:gd name="connsiteX5" fmla="*/ 148313 w 610776"/>
              <a:gd name="connsiteY5" fmla="*/ 35204 h 949623"/>
              <a:gd name="connsiteX6" fmla="*/ 8923 w 610776"/>
              <a:gd name="connsiteY6" fmla="*/ 313984 h 949623"/>
              <a:gd name="connsiteX7" fmla="*/ 25650 w 610776"/>
              <a:gd name="connsiteY7" fmla="*/ 704277 h 949623"/>
              <a:gd name="connsiteX8" fmla="*/ 120435 w 610776"/>
              <a:gd name="connsiteY8" fmla="*/ 877121 h 949623"/>
              <a:gd name="connsiteX9" fmla="*/ 315582 w 610776"/>
              <a:gd name="connsiteY9" fmla="*/ 949604 h 9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0776" h="949623">
                <a:moveTo>
                  <a:pt x="315582" y="949604"/>
                </a:moveTo>
                <a:cubicBezTo>
                  <a:pt x="375055" y="948675"/>
                  <a:pt x="429881" y="923584"/>
                  <a:pt x="477274" y="871545"/>
                </a:cubicBezTo>
                <a:cubicBezTo>
                  <a:pt x="524667" y="819506"/>
                  <a:pt x="582282" y="737730"/>
                  <a:pt x="599938" y="637369"/>
                </a:cubicBezTo>
                <a:cubicBezTo>
                  <a:pt x="617594" y="537008"/>
                  <a:pt x="614806" y="370669"/>
                  <a:pt x="583211" y="269379"/>
                </a:cubicBezTo>
                <a:cubicBezTo>
                  <a:pt x="551616" y="168089"/>
                  <a:pt x="482850" y="68657"/>
                  <a:pt x="410367" y="29628"/>
                </a:cubicBezTo>
                <a:cubicBezTo>
                  <a:pt x="337884" y="-9401"/>
                  <a:pt x="215220" y="-12189"/>
                  <a:pt x="148313" y="35204"/>
                </a:cubicBezTo>
                <a:cubicBezTo>
                  <a:pt x="81406" y="82597"/>
                  <a:pt x="29367" y="202472"/>
                  <a:pt x="8923" y="313984"/>
                </a:cubicBezTo>
                <a:cubicBezTo>
                  <a:pt x="-11521" y="425496"/>
                  <a:pt x="7065" y="610421"/>
                  <a:pt x="25650" y="704277"/>
                </a:cubicBezTo>
                <a:cubicBezTo>
                  <a:pt x="44235" y="798133"/>
                  <a:pt x="73972" y="835304"/>
                  <a:pt x="120435" y="877121"/>
                </a:cubicBezTo>
                <a:cubicBezTo>
                  <a:pt x="166898" y="918938"/>
                  <a:pt x="256109" y="950533"/>
                  <a:pt x="315582" y="949604"/>
                </a:cubicBezTo>
                <a:close/>
              </a:path>
            </a:pathLst>
          </a:custGeom>
          <a:gradFill flip="none" rotWithShape="1">
            <a:gsLst>
              <a:gs pos="0">
                <a:srgbClr val="4F3128">
                  <a:lumMod val="88000"/>
                  <a:lumOff val="12000"/>
                </a:srgbClr>
              </a:gs>
              <a:gs pos="46000">
                <a:srgbClr val="4F3128">
                  <a:lumMod val="63000"/>
                  <a:lumOff val="37000"/>
                </a:srgbClr>
              </a:gs>
              <a:gs pos="100000">
                <a:srgbClr val="4F3128">
                  <a:lumMod val="74000"/>
                  <a:lumOff val="26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>
            <a:extLst>
              <a:ext uri="{FF2B5EF4-FFF2-40B4-BE49-F238E27FC236}">
                <a16:creationId xmlns:a16="http://schemas.microsoft.com/office/drawing/2014/main" id="{888494F7-67D1-EC42-A9E7-E47CFC9825CF}"/>
              </a:ext>
            </a:extLst>
          </p:cNvPr>
          <p:cNvSpPr/>
          <p:nvPr/>
        </p:nvSpPr>
        <p:spPr>
          <a:xfrm rot="10014535" flipH="1">
            <a:off x="3852708" y="2503948"/>
            <a:ext cx="63292" cy="262904"/>
          </a:xfrm>
          <a:custGeom>
            <a:avLst/>
            <a:gdLst>
              <a:gd name="connsiteX0" fmla="*/ 50485 w 63292"/>
              <a:gd name="connsiteY0" fmla="*/ 15487 h 262904"/>
              <a:gd name="connsiteX1" fmla="*/ 304 w 63292"/>
              <a:gd name="connsiteY1" fmla="*/ 43365 h 262904"/>
              <a:gd name="connsiteX2" fmla="*/ 28182 w 63292"/>
              <a:gd name="connsiteY2" fmla="*/ 238511 h 262904"/>
              <a:gd name="connsiteX3" fmla="*/ 61636 w 63292"/>
              <a:gd name="connsiteY3" fmla="*/ 238511 h 262904"/>
              <a:gd name="connsiteX4" fmla="*/ 50485 w 63292"/>
              <a:gd name="connsiteY4" fmla="*/ 15487 h 2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2" h="262904">
                <a:moveTo>
                  <a:pt x="50485" y="15487"/>
                </a:moveTo>
                <a:cubicBezTo>
                  <a:pt x="40263" y="-17037"/>
                  <a:pt x="4021" y="6194"/>
                  <a:pt x="304" y="43365"/>
                </a:cubicBezTo>
                <a:cubicBezTo>
                  <a:pt x="-3413" y="80536"/>
                  <a:pt x="28182" y="238511"/>
                  <a:pt x="28182" y="238511"/>
                </a:cubicBezTo>
                <a:cubicBezTo>
                  <a:pt x="38404" y="271035"/>
                  <a:pt x="56990" y="271035"/>
                  <a:pt x="61636" y="238511"/>
                </a:cubicBezTo>
                <a:cubicBezTo>
                  <a:pt x="66282" y="205987"/>
                  <a:pt x="60707" y="48011"/>
                  <a:pt x="50485" y="15487"/>
                </a:cubicBezTo>
                <a:close/>
              </a:path>
            </a:pathLst>
          </a:custGeom>
          <a:solidFill>
            <a:srgbClr val="955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6">
            <a:extLst>
              <a:ext uri="{FF2B5EF4-FFF2-40B4-BE49-F238E27FC236}">
                <a16:creationId xmlns:a16="http://schemas.microsoft.com/office/drawing/2014/main" id="{EA792217-32F2-7743-8099-71BE95755BEA}"/>
              </a:ext>
            </a:extLst>
          </p:cNvPr>
          <p:cNvSpPr/>
          <p:nvPr/>
        </p:nvSpPr>
        <p:spPr>
          <a:xfrm rot="11585465">
            <a:off x="4490928" y="2496075"/>
            <a:ext cx="63292" cy="262904"/>
          </a:xfrm>
          <a:custGeom>
            <a:avLst/>
            <a:gdLst>
              <a:gd name="connsiteX0" fmla="*/ 50485 w 63292"/>
              <a:gd name="connsiteY0" fmla="*/ 15487 h 262904"/>
              <a:gd name="connsiteX1" fmla="*/ 304 w 63292"/>
              <a:gd name="connsiteY1" fmla="*/ 43365 h 262904"/>
              <a:gd name="connsiteX2" fmla="*/ 28182 w 63292"/>
              <a:gd name="connsiteY2" fmla="*/ 238511 h 262904"/>
              <a:gd name="connsiteX3" fmla="*/ 61636 w 63292"/>
              <a:gd name="connsiteY3" fmla="*/ 238511 h 262904"/>
              <a:gd name="connsiteX4" fmla="*/ 50485 w 63292"/>
              <a:gd name="connsiteY4" fmla="*/ 15487 h 2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2" h="262904">
                <a:moveTo>
                  <a:pt x="50485" y="15487"/>
                </a:moveTo>
                <a:cubicBezTo>
                  <a:pt x="40263" y="-17037"/>
                  <a:pt x="4021" y="6194"/>
                  <a:pt x="304" y="43365"/>
                </a:cubicBezTo>
                <a:cubicBezTo>
                  <a:pt x="-3413" y="80536"/>
                  <a:pt x="28182" y="238511"/>
                  <a:pt x="28182" y="238511"/>
                </a:cubicBezTo>
                <a:cubicBezTo>
                  <a:pt x="38404" y="271035"/>
                  <a:pt x="56990" y="271035"/>
                  <a:pt x="61636" y="238511"/>
                </a:cubicBezTo>
                <a:cubicBezTo>
                  <a:pt x="66282" y="205987"/>
                  <a:pt x="60707" y="48011"/>
                  <a:pt x="50485" y="15487"/>
                </a:cubicBezTo>
                <a:close/>
              </a:path>
            </a:pathLst>
          </a:custGeom>
          <a:solidFill>
            <a:srgbClr val="986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26E5D446-C85A-434F-A8E6-7B51C3ED46DF}"/>
              </a:ext>
            </a:extLst>
          </p:cNvPr>
          <p:cNvSpPr/>
          <p:nvPr/>
        </p:nvSpPr>
        <p:spPr>
          <a:xfrm>
            <a:off x="193262" y="3358170"/>
            <a:ext cx="8626061" cy="35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>
            <a:extLst>
              <a:ext uri="{FF2B5EF4-FFF2-40B4-BE49-F238E27FC236}">
                <a16:creationId xmlns:a16="http://schemas.microsoft.com/office/drawing/2014/main" id="{E9559910-4885-5643-9E89-C5354EED92DB}"/>
              </a:ext>
            </a:extLst>
          </p:cNvPr>
          <p:cNvSpPr/>
          <p:nvPr/>
        </p:nvSpPr>
        <p:spPr>
          <a:xfrm rot="19490678" flipV="1">
            <a:off x="725451" y="5365565"/>
            <a:ext cx="167175" cy="32454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E2E37B91-9122-5F41-8755-477549F73C1F}"/>
              </a:ext>
            </a:extLst>
          </p:cNvPr>
          <p:cNvSpPr/>
          <p:nvPr/>
        </p:nvSpPr>
        <p:spPr>
          <a:xfrm>
            <a:off x="6907710" y="1539890"/>
            <a:ext cx="2377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non-rebreather (</a:t>
            </a:r>
            <a:r>
              <a:rPr lang="en-US" sz="1200" b="1" cap="small" dirty="0" err="1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nrb</a:t>
            </a:r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)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702C382-243D-0C49-8AD8-DDD25B08865C}"/>
              </a:ext>
            </a:extLst>
          </p:cNvPr>
          <p:cNvSpPr/>
          <p:nvPr/>
        </p:nvSpPr>
        <p:spPr>
          <a:xfrm>
            <a:off x="5163801" y="1486882"/>
            <a:ext cx="2099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partial rebreather (pr)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9FBF7BB-AEE6-3F43-8D2E-C47BDEC0653E}"/>
              </a:ext>
            </a:extLst>
          </p:cNvPr>
          <p:cNvSpPr/>
          <p:nvPr/>
        </p:nvSpPr>
        <p:spPr>
          <a:xfrm>
            <a:off x="-101945" y="1452097"/>
            <a:ext cx="14776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simple mask (SM)</a:t>
            </a:r>
          </a:p>
          <a:p>
            <a:pPr algn="ctr"/>
            <a:r>
              <a:rPr lang="en-US" sz="10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aka </a:t>
            </a:r>
            <a:r>
              <a:rPr lang="en-US" sz="1000" b="1" i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Hudson’s mask</a:t>
            </a:r>
            <a:endParaRPr lang="en-US" sz="1000" b="1" i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55" name="Freeform 354">
            <a:extLst>
              <a:ext uri="{FF2B5EF4-FFF2-40B4-BE49-F238E27FC236}">
                <a16:creationId xmlns:a16="http://schemas.microsoft.com/office/drawing/2014/main" id="{AF37AE7A-918D-3643-97D2-9A2CB8893AD9}"/>
              </a:ext>
            </a:extLst>
          </p:cNvPr>
          <p:cNvSpPr/>
          <p:nvPr/>
        </p:nvSpPr>
        <p:spPr>
          <a:xfrm rot="14864333" flipV="1">
            <a:off x="3532306" y="3042117"/>
            <a:ext cx="378044" cy="75725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FA638DA0-68FA-FC41-A0EC-CC400150AFD8}"/>
              </a:ext>
            </a:extLst>
          </p:cNvPr>
          <p:cNvSpPr/>
          <p:nvPr/>
        </p:nvSpPr>
        <p:spPr>
          <a:xfrm>
            <a:off x="7465704" y="1786291"/>
            <a:ext cx="127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flow 10 – 15 LPM</a:t>
            </a:r>
          </a:p>
          <a:p>
            <a:pPr algn="ctr"/>
            <a:r>
              <a:rPr lang="en-US" sz="900" cap="small" dirty="0">
                <a:cs typeface="Futura Medium" panose="020B0602020204020303" pitchFamily="34" charset="-79"/>
              </a:rPr>
              <a:t>FiO2 ~80%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7D9706-8166-E24E-91AA-AFCE09728ACA}"/>
              </a:ext>
            </a:extLst>
          </p:cNvPr>
          <p:cNvCxnSpPr/>
          <p:nvPr/>
        </p:nvCxnSpPr>
        <p:spPr>
          <a:xfrm>
            <a:off x="1283066" y="1675940"/>
            <a:ext cx="0" cy="17130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86E77BE-9755-8B78-10B9-1B237C422FA0}"/>
              </a:ext>
            </a:extLst>
          </p:cNvPr>
          <p:cNvSpPr/>
          <p:nvPr/>
        </p:nvSpPr>
        <p:spPr>
          <a:xfrm>
            <a:off x="4152478" y="2842329"/>
            <a:ext cx="86292" cy="45719"/>
          </a:xfrm>
          <a:prstGeom prst="rect">
            <a:avLst/>
          </a:prstGeom>
          <a:solidFill>
            <a:schemeClr val="bg1">
              <a:alpha val="77043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1D843F1-287F-712B-E172-35F4775CEA84}"/>
              </a:ext>
            </a:extLst>
          </p:cNvPr>
          <p:cNvGrpSpPr/>
          <p:nvPr/>
        </p:nvGrpSpPr>
        <p:grpSpPr>
          <a:xfrm>
            <a:off x="4165367" y="3094822"/>
            <a:ext cx="76213" cy="277870"/>
            <a:chOff x="5066517" y="4051287"/>
            <a:chExt cx="76213" cy="27787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F1BFC7D-AF94-586F-F908-2943099A6259}"/>
                </a:ext>
              </a:extLst>
            </p:cNvPr>
            <p:cNvSpPr/>
            <p:nvPr/>
          </p:nvSpPr>
          <p:spPr>
            <a:xfrm>
              <a:off x="5067850" y="4051287"/>
              <a:ext cx="74880" cy="94933"/>
            </a:xfrm>
            <a:prstGeom prst="rect">
              <a:avLst/>
            </a:prstGeom>
            <a:solidFill>
              <a:srgbClr val="FE7602"/>
            </a:solidFill>
            <a:ln>
              <a:solidFill>
                <a:srgbClr val="FE76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312C0E98-4A37-596F-5A1B-55BF4821850F}"/>
                </a:ext>
              </a:extLst>
            </p:cNvPr>
            <p:cNvSpPr/>
            <p:nvPr/>
          </p:nvSpPr>
          <p:spPr>
            <a:xfrm>
              <a:off x="5067850" y="4207211"/>
              <a:ext cx="74880" cy="59836"/>
            </a:xfrm>
            <a:prstGeom prst="rect">
              <a:avLst/>
            </a:prstGeom>
            <a:solidFill>
              <a:srgbClr val="FE7602"/>
            </a:solidFill>
            <a:ln>
              <a:solidFill>
                <a:srgbClr val="FE76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FD38B04-AA35-8632-4FC6-20B7545DF3BC}"/>
                </a:ext>
              </a:extLst>
            </p:cNvPr>
            <p:cNvCxnSpPr>
              <a:stCxn id="66" idx="2"/>
              <a:endCxn id="394" idx="0"/>
            </p:cNvCxnSpPr>
            <p:nvPr/>
          </p:nvCxnSpPr>
          <p:spPr>
            <a:xfrm>
              <a:off x="5105290" y="4146220"/>
              <a:ext cx="0" cy="60991"/>
            </a:xfrm>
            <a:prstGeom prst="line">
              <a:avLst/>
            </a:prstGeom>
            <a:ln w="25400">
              <a:solidFill>
                <a:srgbClr val="FE76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EF5003E1-1AD9-7202-DA9F-600AF0F23DB2}"/>
                </a:ext>
              </a:extLst>
            </p:cNvPr>
            <p:cNvCxnSpPr>
              <a:cxnSpLocks/>
            </p:cNvCxnSpPr>
            <p:nvPr/>
          </p:nvCxnSpPr>
          <p:spPr>
            <a:xfrm>
              <a:off x="5142195" y="4147430"/>
              <a:ext cx="535" cy="60991"/>
            </a:xfrm>
            <a:prstGeom prst="line">
              <a:avLst/>
            </a:prstGeom>
            <a:ln w="15240">
              <a:solidFill>
                <a:srgbClr val="FE76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50D577A0-AECE-F1FF-7E80-42FE1BE81544}"/>
                </a:ext>
              </a:extLst>
            </p:cNvPr>
            <p:cNvCxnSpPr/>
            <p:nvPr/>
          </p:nvCxnSpPr>
          <p:spPr>
            <a:xfrm>
              <a:off x="5066517" y="4145010"/>
              <a:ext cx="535" cy="60991"/>
            </a:xfrm>
            <a:prstGeom prst="line">
              <a:avLst/>
            </a:prstGeom>
            <a:ln w="15240">
              <a:solidFill>
                <a:srgbClr val="FE76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Snip Same Side Corner Rectangle 68">
              <a:extLst>
                <a:ext uri="{FF2B5EF4-FFF2-40B4-BE49-F238E27FC236}">
                  <a16:creationId xmlns:a16="http://schemas.microsoft.com/office/drawing/2014/main" id="{4589A95C-BFD7-74AB-E295-844F54186AB7}"/>
                </a:ext>
              </a:extLst>
            </p:cNvPr>
            <p:cNvSpPr/>
            <p:nvPr/>
          </p:nvSpPr>
          <p:spPr>
            <a:xfrm rot="10800000">
              <a:off x="5093736" y="4269610"/>
              <a:ext cx="27432" cy="59547"/>
            </a:xfrm>
            <a:prstGeom prst="snip2SameRect">
              <a:avLst>
                <a:gd name="adj1" fmla="val 42118"/>
                <a:gd name="adj2" fmla="val 0"/>
              </a:avLst>
            </a:prstGeom>
            <a:solidFill>
              <a:srgbClr val="FE7602"/>
            </a:solidFill>
            <a:ln>
              <a:solidFill>
                <a:srgbClr val="FE76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5B82A4-A9FD-8218-2A35-A979BEC4EF22}"/>
              </a:ext>
            </a:extLst>
          </p:cNvPr>
          <p:cNvGrpSpPr/>
          <p:nvPr/>
        </p:nvGrpSpPr>
        <p:grpSpPr>
          <a:xfrm>
            <a:off x="4141778" y="2858616"/>
            <a:ext cx="114540" cy="315826"/>
            <a:chOff x="4893118" y="4034986"/>
            <a:chExt cx="114540" cy="31582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9952F6B-849E-87E8-01A6-79BDDFE6A0D3}"/>
                </a:ext>
              </a:extLst>
            </p:cNvPr>
            <p:cNvGrpSpPr/>
            <p:nvPr/>
          </p:nvGrpSpPr>
          <p:grpSpPr>
            <a:xfrm>
              <a:off x="4893118" y="4034986"/>
              <a:ext cx="112118" cy="213911"/>
              <a:chOff x="5070085" y="4157935"/>
              <a:chExt cx="112118" cy="213911"/>
            </a:xfrm>
          </p:grpSpPr>
          <p:sp>
            <p:nvSpPr>
              <p:cNvPr id="63" name="Hexagon 62">
                <a:extLst>
                  <a:ext uri="{FF2B5EF4-FFF2-40B4-BE49-F238E27FC236}">
                    <a16:creationId xmlns:a16="http://schemas.microsoft.com/office/drawing/2014/main" id="{9AD511D6-49B3-31AF-1C0D-0217343CA8B8}"/>
                  </a:ext>
                </a:extLst>
              </p:cNvPr>
              <p:cNvSpPr/>
              <p:nvPr/>
            </p:nvSpPr>
            <p:spPr>
              <a:xfrm flipV="1">
                <a:off x="5070085" y="4157935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Hexagon 369">
                <a:extLst>
                  <a:ext uri="{FF2B5EF4-FFF2-40B4-BE49-F238E27FC236}">
                    <a16:creationId xmlns:a16="http://schemas.microsoft.com/office/drawing/2014/main" id="{756D9AAA-016C-641D-ABCD-64815133EA71}"/>
                  </a:ext>
                </a:extLst>
              </p:cNvPr>
              <p:cNvSpPr/>
              <p:nvPr/>
            </p:nvSpPr>
            <p:spPr>
              <a:xfrm flipV="1">
                <a:off x="5070085" y="4186573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Hexagon 373">
                <a:extLst>
                  <a:ext uri="{FF2B5EF4-FFF2-40B4-BE49-F238E27FC236}">
                    <a16:creationId xmlns:a16="http://schemas.microsoft.com/office/drawing/2014/main" id="{16E63F2E-84FD-BB43-917E-E44A824A6E3A}"/>
                  </a:ext>
                </a:extLst>
              </p:cNvPr>
              <p:cNvSpPr/>
              <p:nvPr/>
            </p:nvSpPr>
            <p:spPr>
              <a:xfrm flipV="1">
                <a:off x="5070468" y="4210514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Hexagon 374">
                <a:extLst>
                  <a:ext uri="{FF2B5EF4-FFF2-40B4-BE49-F238E27FC236}">
                    <a16:creationId xmlns:a16="http://schemas.microsoft.com/office/drawing/2014/main" id="{DF857965-76BB-846E-7DED-FC282E86AA9D}"/>
                  </a:ext>
                </a:extLst>
              </p:cNvPr>
              <p:cNvSpPr/>
              <p:nvPr/>
            </p:nvSpPr>
            <p:spPr>
              <a:xfrm flipV="1">
                <a:off x="5070468" y="4239152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Hexagon 375">
                <a:extLst>
                  <a:ext uri="{FF2B5EF4-FFF2-40B4-BE49-F238E27FC236}">
                    <a16:creationId xmlns:a16="http://schemas.microsoft.com/office/drawing/2014/main" id="{78F1A002-D1FC-9002-A1EC-9AB7EF057276}"/>
                  </a:ext>
                </a:extLst>
              </p:cNvPr>
              <p:cNvSpPr/>
              <p:nvPr/>
            </p:nvSpPr>
            <p:spPr>
              <a:xfrm flipV="1">
                <a:off x="5072092" y="4263197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Hexagon 381">
                <a:extLst>
                  <a:ext uri="{FF2B5EF4-FFF2-40B4-BE49-F238E27FC236}">
                    <a16:creationId xmlns:a16="http://schemas.microsoft.com/office/drawing/2014/main" id="{5F181BA5-E7F7-90CF-99F1-9D775432CF31}"/>
                  </a:ext>
                </a:extLst>
              </p:cNvPr>
              <p:cNvSpPr/>
              <p:nvPr/>
            </p:nvSpPr>
            <p:spPr>
              <a:xfrm flipV="1">
                <a:off x="5072092" y="4291835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Hexagon 382">
                <a:extLst>
                  <a:ext uri="{FF2B5EF4-FFF2-40B4-BE49-F238E27FC236}">
                    <a16:creationId xmlns:a16="http://schemas.microsoft.com/office/drawing/2014/main" id="{6E1DA4AE-07BE-FED3-786F-B8858F8BBAAA}"/>
                  </a:ext>
                </a:extLst>
              </p:cNvPr>
              <p:cNvSpPr/>
              <p:nvPr/>
            </p:nvSpPr>
            <p:spPr>
              <a:xfrm flipV="1">
                <a:off x="5072475" y="4315776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Hexagon 383">
                <a:extLst>
                  <a:ext uri="{FF2B5EF4-FFF2-40B4-BE49-F238E27FC236}">
                    <a16:creationId xmlns:a16="http://schemas.microsoft.com/office/drawing/2014/main" id="{E2045D7C-5345-419E-FE41-A3F0B8E06A8E}"/>
                  </a:ext>
                </a:extLst>
              </p:cNvPr>
              <p:cNvSpPr/>
              <p:nvPr/>
            </p:nvSpPr>
            <p:spPr>
              <a:xfrm flipV="1">
                <a:off x="5072475" y="4344414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5D8C4E0B-9F99-2C5C-9275-011D203D165C}"/>
                </a:ext>
              </a:extLst>
            </p:cNvPr>
            <p:cNvGrpSpPr/>
            <p:nvPr/>
          </p:nvGrpSpPr>
          <p:grpSpPr>
            <a:xfrm>
              <a:off x="4895923" y="4246756"/>
              <a:ext cx="111735" cy="104056"/>
              <a:chOff x="5070085" y="4186573"/>
              <a:chExt cx="111735" cy="104056"/>
            </a:xfrm>
          </p:grpSpPr>
          <p:sp>
            <p:nvSpPr>
              <p:cNvPr id="387" name="Hexagon 386">
                <a:extLst>
                  <a:ext uri="{FF2B5EF4-FFF2-40B4-BE49-F238E27FC236}">
                    <a16:creationId xmlns:a16="http://schemas.microsoft.com/office/drawing/2014/main" id="{1665C7F1-CAFD-1F7B-795E-F6288294BAB4}"/>
                  </a:ext>
                </a:extLst>
              </p:cNvPr>
              <p:cNvSpPr/>
              <p:nvPr/>
            </p:nvSpPr>
            <p:spPr>
              <a:xfrm flipV="1">
                <a:off x="5070085" y="4186573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Hexagon 387">
                <a:extLst>
                  <a:ext uri="{FF2B5EF4-FFF2-40B4-BE49-F238E27FC236}">
                    <a16:creationId xmlns:a16="http://schemas.microsoft.com/office/drawing/2014/main" id="{83F3D616-04F1-A71A-651C-CA204D3EE658}"/>
                  </a:ext>
                </a:extLst>
              </p:cNvPr>
              <p:cNvSpPr/>
              <p:nvPr/>
            </p:nvSpPr>
            <p:spPr>
              <a:xfrm flipV="1">
                <a:off x="5070468" y="4210514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Hexagon 388">
                <a:extLst>
                  <a:ext uri="{FF2B5EF4-FFF2-40B4-BE49-F238E27FC236}">
                    <a16:creationId xmlns:a16="http://schemas.microsoft.com/office/drawing/2014/main" id="{BA1868BE-D530-DB04-152B-E1D0D4401BA9}"/>
                  </a:ext>
                </a:extLst>
              </p:cNvPr>
              <p:cNvSpPr/>
              <p:nvPr/>
            </p:nvSpPr>
            <p:spPr>
              <a:xfrm flipV="1">
                <a:off x="5070468" y="4239152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Hexagon 389">
                <a:extLst>
                  <a:ext uri="{FF2B5EF4-FFF2-40B4-BE49-F238E27FC236}">
                    <a16:creationId xmlns:a16="http://schemas.microsoft.com/office/drawing/2014/main" id="{6984C25D-0F2E-591B-CBE7-242987EF36D1}"/>
                  </a:ext>
                </a:extLst>
              </p:cNvPr>
              <p:cNvSpPr/>
              <p:nvPr/>
            </p:nvSpPr>
            <p:spPr>
              <a:xfrm flipV="1">
                <a:off x="5072092" y="4263197"/>
                <a:ext cx="109728" cy="27432"/>
              </a:xfrm>
              <a:prstGeom prst="hexagon">
                <a:avLst/>
              </a:prstGeom>
              <a:solidFill>
                <a:schemeClr val="bg1">
                  <a:alpha val="69625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5306A8C9-7177-F82C-156B-D4C6A65F4028}"/>
              </a:ext>
            </a:extLst>
          </p:cNvPr>
          <p:cNvGrpSpPr/>
          <p:nvPr/>
        </p:nvGrpSpPr>
        <p:grpSpPr>
          <a:xfrm flipH="1">
            <a:off x="3707477" y="3811520"/>
            <a:ext cx="70063" cy="277870"/>
            <a:chOff x="5072667" y="4051287"/>
            <a:chExt cx="70063" cy="277870"/>
          </a:xfrm>
        </p:grpSpPr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06A85CE-5C84-BB49-B2DD-24F1225EB90B}"/>
                </a:ext>
              </a:extLst>
            </p:cNvPr>
            <p:cNvSpPr/>
            <p:nvPr/>
          </p:nvSpPr>
          <p:spPr>
            <a:xfrm>
              <a:off x="5072667" y="4051287"/>
              <a:ext cx="70063" cy="12058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B69E2462-76DF-6FCB-A345-21B0507EFA0F}"/>
                </a:ext>
              </a:extLst>
            </p:cNvPr>
            <p:cNvSpPr/>
            <p:nvPr/>
          </p:nvSpPr>
          <p:spPr>
            <a:xfrm>
              <a:off x="5085843" y="4221327"/>
              <a:ext cx="45719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2635CA1-1059-6A02-8726-FC180F172F35}"/>
                </a:ext>
              </a:extLst>
            </p:cNvPr>
            <p:cNvCxnSpPr>
              <a:cxnSpLocks/>
              <a:stCxn id="405" idx="2"/>
              <a:endCxn id="406" idx="0"/>
            </p:cNvCxnSpPr>
            <p:nvPr/>
          </p:nvCxnSpPr>
          <p:spPr>
            <a:xfrm>
              <a:off x="5107699" y="4171870"/>
              <a:ext cx="1004" cy="4945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BBFAB1E5-2D3D-4888-8FCE-B39A136AE0AD}"/>
                </a:ext>
              </a:extLst>
            </p:cNvPr>
            <p:cNvCxnSpPr>
              <a:cxnSpLocks/>
              <a:endCxn id="406" idx="3"/>
            </p:cNvCxnSpPr>
            <p:nvPr/>
          </p:nvCxnSpPr>
          <p:spPr>
            <a:xfrm flipH="1">
              <a:off x="5131562" y="4147430"/>
              <a:ext cx="4283" cy="9675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64EBA59D-0393-5353-2C7D-D4CC5D8C6BC7}"/>
                </a:ext>
              </a:extLst>
            </p:cNvPr>
            <p:cNvCxnSpPr>
              <a:cxnSpLocks/>
              <a:stCxn id="405" idx="1"/>
              <a:endCxn id="406" idx="1"/>
            </p:cNvCxnSpPr>
            <p:nvPr/>
          </p:nvCxnSpPr>
          <p:spPr>
            <a:xfrm>
              <a:off x="5072667" y="4111579"/>
              <a:ext cx="13176" cy="1326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Snip Same Side Corner Rectangle 409">
              <a:extLst>
                <a:ext uri="{FF2B5EF4-FFF2-40B4-BE49-F238E27FC236}">
                  <a16:creationId xmlns:a16="http://schemas.microsoft.com/office/drawing/2014/main" id="{DDF70F31-09DF-2A8E-6F88-7F4E1AA4DDF2}"/>
                </a:ext>
              </a:extLst>
            </p:cNvPr>
            <p:cNvSpPr/>
            <p:nvPr/>
          </p:nvSpPr>
          <p:spPr>
            <a:xfrm rot="10800000">
              <a:off x="5093736" y="4269610"/>
              <a:ext cx="27432" cy="59547"/>
            </a:xfrm>
            <a:prstGeom prst="snip2SameRect">
              <a:avLst>
                <a:gd name="adj1" fmla="val 42118"/>
                <a:gd name="adj2" fmla="val 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D6D14C77-4D0B-C556-494F-8520427C6681}"/>
              </a:ext>
            </a:extLst>
          </p:cNvPr>
          <p:cNvGrpSpPr/>
          <p:nvPr/>
        </p:nvGrpSpPr>
        <p:grpSpPr>
          <a:xfrm flipH="1">
            <a:off x="3363928" y="3811520"/>
            <a:ext cx="74880" cy="277870"/>
            <a:chOff x="5067850" y="4051287"/>
            <a:chExt cx="74880" cy="277870"/>
          </a:xfrm>
        </p:grpSpPr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5499CB5F-D333-CB3E-765D-1B65F6C633FB}"/>
                </a:ext>
              </a:extLst>
            </p:cNvPr>
            <p:cNvSpPr/>
            <p:nvPr/>
          </p:nvSpPr>
          <p:spPr>
            <a:xfrm>
              <a:off x="5067850" y="4051287"/>
              <a:ext cx="74880" cy="94933"/>
            </a:xfrm>
            <a:prstGeom prst="rect">
              <a:avLst/>
            </a:prstGeom>
            <a:solidFill>
              <a:srgbClr val="FE7602"/>
            </a:solidFill>
            <a:ln>
              <a:solidFill>
                <a:srgbClr val="FE76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831B6690-5C2D-2ED1-67D4-B7C07A0D9508}"/>
                </a:ext>
              </a:extLst>
            </p:cNvPr>
            <p:cNvSpPr/>
            <p:nvPr/>
          </p:nvSpPr>
          <p:spPr>
            <a:xfrm>
              <a:off x="5067850" y="4207211"/>
              <a:ext cx="74880" cy="59836"/>
            </a:xfrm>
            <a:prstGeom prst="rect">
              <a:avLst/>
            </a:prstGeom>
            <a:solidFill>
              <a:srgbClr val="FE7602"/>
            </a:solidFill>
            <a:ln>
              <a:solidFill>
                <a:srgbClr val="FE76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2E963AEF-73BB-9207-0A58-0C4204DA398A}"/>
                </a:ext>
              </a:extLst>
            </p:cNvPr>
            <p:cNvCxnSpPr>
              <a:stCxn id="412" idx="2"/>
              <a:endCxn id="413" idx="0"/>
            </p:cNvCxnSpPr>
            <p:nvPr/>
          </p:nvCxnSpPr>
          <p:spPr>
            <a:xfrm>
              <a:off x="5105290" y="4146220"/>
              <a:ext cx="0" cy="60991"/>
            </a:xfrm>
            <a:prstGeom prst="line">
              <a:avLst/>
            </a:prstGeom>
            <a:ln w="25400">
              <a:solidFill>
                <a:srgbClr val="FE76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D4C594A-8D5C-6676-C5E5-779886AA380E}"/>
                </a:ext>
              </a:extLst>
            </p:cNvPr>
            <p:cNvCxnSpPr>
              <a:cxnSpLocks/>
            </p:cNvCxnSpPr>
            <p:nvPr/>
          </p:nvCxnSpPr>
          <p:spPr>
            <a:xfrm>
              <a:off x="5142195" y="4147430"/>
              <a:ext cx="535" cy="60991"/>
            </a:xfrm>
            <a:prstGeom prst="line">
              <a:avLst/>
            </a:prstGeom>
            <a:ln w="15240">
              <a:solidFill>
                <a:srgbClr val="FE76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08E40603-FC3A-7046-206D-459B701B2DF8}"/>
                </a:ext>
              </a:extLst>
            </p:cNvPr>
            <p:cNvCxnSpPr/>
            <p:nvPr/>
          </p:nvCxnSpPr>
          <p:spPr>
            <a:xfrm>
              <a:off x="5069692" y="4145010"/>
              <a:ext cx="535" cy="60991"/>
            </a:xfrm>
            <a:prstGeom prst="line">
              <a:avLst/>
            </a:prstGeom>
            <a:ln w="15240">
              <a:solidFill>
                <a:srgbClr val="FE76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Snip Same Side Corner Rectangle 416">
              <a:extLst>
                <a:ext uri="{FF2B5EF4-FFF2-40B4-BE49-F238E27FC236}">
                  <a16:creationId xmlns:a16="http://schemas.microsoft.com/office/drawing/2014/main" id="{A9F4CF34-01CA-01A5-8D5E-6591B597332D}"/>
                </a:ext>
              </a:extLst>
            </p:cNvPr>
            <p:cNvSpPr/>
            <p:nvPr/>
          </p:nvSpPr>
          <p:spPr>
            <a:xfrm rot="10800000">
              <a:off x="5093736" y="4269610"/>
              <a:ext cx="27432" cy="59547"/>
            </a:xfrm>
            <a:prstGeom prst="snip2SameRect">
              <a:avLst>
                <a:gd name="adj1" fmla="val 42118"/>
                <a:gd name="adj2" fmla="val 0"/>
              </a:avLst>
            </a:prstGeom>
            <a:solidFill>
              <a:srgbClr val="FE7602"/>
            </a:solidFill>
            <a:ln>
              <a:solidFill>
                <a:srgbClr val="FE76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3798FBFB-D931-BEE0-7A54-CA30D0D144B4}"/>
              </a:ext>
            </a:extLst>
          </p:cNvPr>
          <p:cNvGrpSpPr/>
          <p:nvPr/>
        </p:nvGrpSpPr>
        <p:grpSpPr>
          <a:xfrm flipH="1">
            <a:off x="3010835" y="3811520"/>
            <a:ext cx="75656" cy="277870"/>
            <a:chOff x="5731407" y="4267674"/>
            <a:chExt cx="75656" cy="277870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DD6CCABD-E32A-DD9D-EDBD-8488219A7C16}"/>
                </a:ext>
              </a:extLst>
            </p:cNvPr>
            <p:cNvGrpSpPr/>
            <p:nvPr/>
          </p:nvGrpSpPr>
          <p:grpSpPr>
            <a:xfrm>
              <a:off x="5731407" y="4267674"/>
              <a:ext cx="75656" cy="277870"/>
              <a:chOff x="5070592" y="4051287"/>
              <a:chExt cx="75656" cy="277870"/>
            </a:xfrm>
          </p:grpSpPr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3233863B-C89B-109F-35C7-6D7CD1239A16}"/>
                  </a:ext>
                </a:extLst>
              </p:cNvPr>
              <p:cNvSpPr/>
              <p:nvPr/>
            </p:nvSpPr>
            <p:spPr>
              <a:xfrm>
                <a:off x="5071025" y="4051287"/>
                <a:ext cx="74880" cy="9493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9E446D3-8FF5-7CE7-8518-41096C7B83DE}"/>
                  </a:ext>
                </a:extLst>
              </p:cNvPr>
              <p:cNvCxnSpPr>
                <a:cxnSpLocks/>
                <a:stCxn id="420" idx="2"/>
                <a:endCxn id="426" idx="3"/>
              </p:cNvCxnSpPr>
              <p:nvPr/>
            </p:nvCxnSpPr>
            <p:spPr>
              <a:xfrm flipH="1">
                <a:off x="5106993" y="4146220"/>
                <a:ext cx="1472" cy="134646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827F4704-78EB-B9ED-13E1-DBCD61B6A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3613" y="4147430"/>
                <a:ext cx="2635" cy="110576"/>
              </a:xfrm>
              <a:prstGeom prst="line">
                <a:avLst/>
              </a:prstGeom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78120244-C375-AAF5-A26F-FB9941F81DF6}"/>
                  </a:ext>
                </a:extLst>
              </p:cNvPr>
              <p:cNvCxnSpPr>
                <a:cxnSpLocks/>
                <a:stCxn id="420" idx="1"/>
              </p:cNvCxnSpPr>
              <p:nvPr/>
            </p:nvCxnSpPr>
            <p:spPr>
              <a:xfrm flipH="1">
                <a:off x="5070592" y="4098754"/>
                <a:ext cx="433" cy="159252"/>
              </a:xfrm>
              <a:prstGeom prst="line">
                <a:avLst/>
              </a:prstGeom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Snip Same Side Corner Rectangle 424">
                <a:extLst>
                  <a:ext uri="{FF2B5EF4-FFF2-40B4-BE49-F238E27FC236}">
                    <a16:creationId xmlns:a16="http://schemas.microsoft.com/office/drawing/2014/main" id="{E0116363-C907-59E5-C0BD-861491A31C8B}"/>
                  </a:ext>
                </a:extLst>
              </p:cNvPr>
              <p:cNvSpPr/>
              <p:nvPr/>
            </p:nvSpPr>
            <p:spPr>
              <a:xfrm rot="10800000">
                <a:off x="5093736" y="4269610"/>
                <a:ext cx="27432" cy="59547"/>
              </a:xfrm>
              <a:prstGeom prst="snip2SameRect">
                <a:avLst>
                  <a:gd name="adj1" fmla="val 42118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6" name="Snip Same Side Corner Rectangle 425">
              <a:extLst>
                <a:ext uri="{FF2B5EF4-FFF2-40B4-BE49-F238E27FC236}">
                  <a16:creationId xmlns:a16="http://schemas.microsoft.com/office/drawing/2014/main" id="{9B71321A-4410-FEAD-1094-A9461F700A2E}"/>
                </a:ext>
              </a:extLst>
            </p:cNvPr>
            <p:cNvSpPr/>
            <p:nvPr/>
          </p:nvSpPr>
          <p:spPr>
            <a:xfrm rot="10800000">
              <a:off x="5732066" y="4451534"/>
              <a:ext cx="71484" cy="45719"/>
            </a:xfrm>
            <a:prstGeom prst="snip2SameRect">
              <a:avLst>
                <a:gd name="adj1" fmla="val 42118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7" name="Freeform 426">
            <a:extLst>
              <a:ext uri="{FF2B5EF4-FFF2-40B4-BE49-F238E27FC236}">
                <a16:creationId xmlns:a16="http://schemas.microsoft.com/office/drawing/2014/main" id="{D865AE50-E617-FEAE-AFAD-CD9762843A40}"/>
              </a:ext>
            </a:extLst>
          </p:cNvPr>
          <p:cNvSpPr/>
          <p:nvPr/>
        </p:nvSpPr>
        <p:spPr>
          <a:xfrm>
            <a:off x="6298486" y="2550817"/>
            <a:ext cx="159284" cy="179206"/>
          </a:xfrm>
          <a:custGeom>
            <a:avLst/>
            <a:gdLst>
              <a:gd name="connsiteX0" fmla="*/ 0 w 180975"/>
              <a:gd name="connsiteY0" fmla="*/ 203200 h 203200"/>
              <a:gd name="connsiteX1" fmla="*/ 111125 w 180975"/>
              <a:gd name="connsiteY1" fmla="*/ 107950 h 203200"/>
              <a:gd name="connsiteX2" fmla="*/ 180975 w 180975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203200">
                <a:moveTo>
                  <a:pt x="0" y="203200"/>
                </a:moveTo>
                <a:cubicBezTo>
                  <a:pt x="40481" y="172508"/>
                  <a:pt x="80963" y="141817"/>
                  <a:pt x="111125" y="107950"/>
                </a:cubicBezTo>
                <a:cubicBezTo>
                  <a:pt x="141288" y="74083"/>
                  <a:pt x="161131" y="37041"/>
                  <a:pt x="180975" y="0"/>
                </a:cubicBezTo>
              </a:path>
            </a:pathLst>
          </a:custGeom>
          <a:noFill/>
          <a:ln w="190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Freeform 427">
            <a:extLst>
              <a:ext uri="{FF2B5EF4-FFF2-40B4-BE49-F238E27FC236}">
                <a16:creationId xmlns:a16="http://schemas.microsoft.com/office/drawing/2014/main" id="{3E053B90-A31A-90C2-E976-1EDEAF2EC49A}"/>
              </a:ext>
            </a:extLst>
          </p:cNvPr>
          <p:cNvSpPr/>
          <p:nvPr/>
        </p:nvSpPr>
        <p:spPr>
          <a:xfrm flipH="1">
            <a:off x="5842085" y="2534899"/>
            <a:ext cx="148122" cy="203200"/>
          </a:xfrm>
          <a:custGeom>
            <a:avLst/>
            <a:gdLst>
              <a:gd name="connsiteX0" fmla="*/ 0 w 180975"/>
              <a:gd name="connsiteY0" fmla="*/ 203200 h 203200"/>
              <a:gd name="connsiteX1" fmla="*/ 111125 w 180975"/>
              <a:gd name="connsiteY1" fmla="*/ 107950 h 203200"/>
              <a:gd name="connsiteX2" fmla="*/ 180975 w 180975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203200">
                <a:moveTo>
                  <a:pt x="0" y="203200"/>
                </a:moveTo>
                <a:cubicBezTo>
                  <a:pt x="40481" y="172508"/>
                  <a:pt x="80963" y="141817"/>
                  <a:pt x="111125" y="107950"/>
                </a:cubicBezTo>
                <a:cubicBezTo>
                  <a:pt x="141288" y="74083"/>
                  <a:pt x="161131" y="37041"/>
                  <a:pt x="180975" y="0"/>
                </a:cubicBezTo>
              </a:path>
            </a:pathLst>
          </a:custGeom>
          <a:noFill/>
          <a:ln w="190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Freeform 428">
            <a:extLst>
              <a:ext uri="{FF2B5EF4-FFF2-40B4-BE49-F238E27FC236}">
                <a16:creationId xmlns:a16="http://schemas.microsoft.com/office/drawing/2014/main" id="{D2C8024A-D6D5-6F95-6A1D-48001DB04918}"/>
              </a:ext>
            </a:extLst>
          </p:cNvPr>
          <p:cNvSpPr/>
          <p:nvPr/>
        </p:nvSpPr>
        <p:spPr>
          <a:xfrm>
            <a:off x="4341962" y="2514052"/>
            <a:ext cx="159284" cy="179206"/>
          </a:xfrm>
          <a:custGeom>
            <a:avLst/>
            <a:gdLst>
              <a:gd name="connsiteX0" fmla="*/ 0 w 180975"/>
              <a:gd name="connsiteY0" fmla="*/ 203200 h 203200"/>
              <a:gd name="connsiteX1" fmla="*/ 111125 w 180975"/>
              <a:gd name="connsiteY1" fmla="*/ 107950 h 203200"/>
              <a:gd name="connsiteX2" fmla="*/ 180975 w 180975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203200">
                <a:moveTo>
                  <a:pt x="0" y="203200"/>
                </a:moveTo>
                <a:cubicBezTo>
                  <a:pt x="40481" y="172508"/>
                  <a:pt x="80963" y="141817"/>
                  <a:pt x="111125" y="107950"/>
                </a:cubicBezTo>
                <a:cubicBezTo>
                  <a:pt x="141288" y="74083"/>
                  <a:pt x="161131" y="37041"/>
                  <a:pt x="180975" y="0"/>
                </a:cubicBezTo>
              </a:path>
            </a:pathLst>
          </a:custGeom>
          <a:noFill/>
          <a:ln w="190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Freeform 429">
            <a:extLst>
              <a:ext uri="{FF2B5EF4-FFF2-40B4-BE49-F238E27FC236}">
                <a16:creationId xmlns:a16="http://schemas.microsoft.com/office/drawing/2014/main" id="{69601991-5039-25DE-F826-DA0C59E0D063}"/>
              </a:ext>
            </a:extLst>
          </p:cNvPr>
          <p:cNvSpPr/>
          <p:nvPr/>
        </p:nvSpPr>
        <p:spPr>
          <a:xfrm flipH="1">
            <a:off x="3885561" y="2498134"/>
            <a:ext cx="148122" cy="203200"/>
          </a:xfrm>
          <a:custGeom>
            <a:avLst/>
            <a:gdLst>
              <a:gd name="connsiteX0" fmla="*/ 0 w 180975"/>
              <a:gd name="connsiteY0" fmla="*/ 203200 h 203200"/>
              <a:gd name="connsiteX1" fmla="*/ 111125 w 180975"/>
              <a:gd name="connsiteY1" fmla="*/ 107950 h 203200"/>
              <a:gd name="connsiteX2" fmla="*/ 180975 w 180975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203200">
                <a:moveTo>
                  <a:pt x="0" y="203200"/>
                </a:moveTo>
                <a:cubicBezTo>
                  <a:pt x="40481" y="172508"/>
                  <a:pt x="80963" y="141817"/>
                  <a:pt x="111125" y="107950"/>
                </a:cubicBezTo>
                <a:cubicBezTo>
                  <a:pt x="141288" y="74083"/>
                  <a:pt x="161131" y="37041"/>
                  <a:pt x="180975" y="0"/>
                </a:cubicBezTo>
              </a:path>
            </a:pathLst>
          </a:custGeom>
          <a:noFill/>
          <a:ln w="190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EE1486D-E476-F2AD-4A91-E4F7B441D6BF}"/>
              </a:ext>
            </a:extLst>
          </p:cNvPr>
          <p:cNvGrpSpPr/>
          <p:nvPr/>
        </p:nvGrpSpPr>
        <p:grpSpPr>
          <a:xfrm>
            <a:off x="4000285" y="2532524"/>
            <a:ext cx="387114" cy="413465"/>
            <a:chOff x="4394189" y="3757548"/>
            <a:chExt cx="387114" cy="413465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BBA91DB4-E032-B2FC-3646-85532DC18225}"/>
                </a:ext>
              </a:extLst>
            </p:cNvPr>
            <p:cNvGrpSpPr/>
            <p:nvPr/>
          </p:nvGrpSpPr>
          <p:grpSpPr>
            <a:xfrm>
              <a:off x="4394189" y="3783899"/>
              <a:ext cx="387114" cy="387114"/>
              <a:chOff x="3323645" y="3778772"/>
              <a:chExt cx="387114" cy="387114"/>
            </a:xfrm>
          </p:grpSpPr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8C07DE8C-1DB7-739D-9A24-E8C951FEF04C}"/>
                  </a:ext>
                </a:extLst>
              </p:cNvPr>
              <p:cNvSpPr/>
              <p:nvPr/>
            </p:nvSpPr>
            <p:spPr>
              <a:xfrm rot="18900000">
                <a:off x="3323645" y="3778772"/>
                <a:ext cx="387114" cy="387114"/>
              </a:xfrm>
              <a:custGeom>
                <a:avLst/>
                <a:gdLst>
                  <a:gd name="connsiteX0" fmla="*/ 334201 w 347088"/>
                  <a:gd name="connsiteY0" fmla="*/ 20613 h 347088"/>
                  <a:gd name="connsiteX1" fmla="*/ 347088 w 347088"/>
                  <a:gd name="connsiteY1" fmla="*/ 38255 h 347088"/>
                  <a:gd name="connsiteX2" fmla="*/ 347088 w 347088"/>
                  <a:gd name="connsiteY2" fmla="*/ 173544 h 347088"/>
                  <a:gd name="connsiteX3" fmla="*/ 173544 w 347088"/>
                  <a:gd name="connsiteY3" fmla="*/ 347088 h 347088"/>
                  <a:gd name="connsiteX4" fmla="*/ 0 w 347088"/>
                  <a:gd name="connsiteY4" fmla="*/ 173544 h 347088"/>
                  <a:gd name="connsiteX5" fmla="*/ 173544 w 347088"/>
                  <a:gd name="connsiteY5" fmla="*/ 0 h 347088"/>
                  <a:gd name="connsiteX6" fmla="*/ 305982 w 347088"/>
                  <a:gd name="connsiteY6" fmla="*/ 0 h 34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088" h="347088">
                    <a:moveTo>
                      <a:pt x="334201" y="20613"/>
                    </a:moveTo>
                    <a:lnTo>
                      <a:pt x="347088" y="38255"/>
                    </a:lnTo>
                    <a:lnTo>
                      <a:pt x="347088" y="173544"/>
                    </a:lnTo>
                    <a:cubicBezTo>
                      <a:pt x="347088" y="269390"/>
                      <a:pt x="269390" y="347088"/>
                      <a:pt x="173544" y="347088"/>
                    </a:cubicBezTo>
                    <a:cubicBezTo>
                      <a:pt x="77698" y="347088"/>
                      <a:pt x="0" y="269390"/>
                      <a:pt x="0" y="173544"/>
                    </a:cubicBezTo>
                    <a:cubicBezTo>
                      <a:pt x="0" y="77698"/>
                      <a:pt x="77698" y="0"/>
                      <a:pt x="173544" y="0"/>
                    </a:cubicBezTo>
                    <a:lnTo>
                      <a:pt x="30598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7954C9C8-564C-B4FA-D417-C152CBC39F78}"/>
                  </a:ext>
                </a:extLst>
              </p:cNvPr>
              <p:cNvGrpSpPr/>
              <p:nvPr/>
            </p:nvGrpSpPr>
            <p:grpSpPr>
              <a:xfrm>
                <a:off x="3358652" y="3785871"/>
                <a:ext cx="308315" cy="268643"/>
                <a:chOff x="3358652" y="3785871"/>
                <a:chExt cx="308315" cy="268643"/>
              </a:xfrm>
            </p:grpSpPr>
            <p:sp>
              <p:nvSpPr>
                <p:cNvPr id="328" name="Round Same Side Corner Rectangle 327">
                  <a:extLst>
                    <a:ext uri="{FF2B5EF4-FFF2-40B4-BE49-F238E27FC236}">
                      <a16:creationId xmlns:a16="http://schemas.microsoft.com/office/drawing/2014/main" id="{EAA68963-BBB9-E53A-4789-5B6C0A147D91}"/>
                    </a:ext>
                  </a:extLst>
                </p:cNvPr>
                <p:cNvSpPr/>
                <p:nvPr/>
              </p:nvSpPr>
              <p:spPr>
                <a:xfrm>
                  <a:off x="3455741" y="3785871"/>
                  <a:ext cx="122293" cy="17920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26000">
                      <a:srgbClr val="CED9F1"/>
                    </a:gs>
                    <a:gs pos="60000">
                      <a:schemeClr val="accent1">
                        <a:lumMod val="20000"/>
                        <a:lumOff val="80000"/>
                      </a:schemeClr>
                    </a:gs>
                  </a:gsLst>
                  <a:lin ang="0" scaled="0"/>
                </a:gra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EB5DDBBE-9171-F3B8-BE44-E3B07FEB44C4}"/>
                    </a:ext>
                  </a:extLst>
                </p:cNvPr>
                <p:cNvSpPr/>
                <p:nvPr/>
              </p:nvSpPr>
              <p:spPr>
                <a:xfrm>
                  <a:off x="3594704" y="3955765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1FC7EB7A-0629-0F6B-08C7-C90DDC67B1C5}"/>
                    </a:ext>
                  </a:extLst>
                </p:cNvPr>
                <p:cNvSpPr/>
                <p:nvPr/>
              </p:nvSpPr>
              <p:spPr>
                <a:xfrm>
                  <a:off x="3605372" y="3984522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A5031F7B-85E8-95AB-5C9E-D810A6DEBC48}"/>
                    </a:ext>
                  </a:extLst>
                </p:cNvPr>
                <p:cNvSpPr/>
                <p:nvPr/>
              </p:nvSpPr>
              <p:spPr>
                <a:xfrm>
                  <a:off x="3638312" y="3985567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4AEDBF04-D8C3-739A-03F2-F78155B2960A}"/>
                    </a:ext>
                  </a:extLst>
                </p:cNvPr>
                <p:cNvSpPr/>
                <p:nvPr/>
              </p:nvSpPr>
              <p:spPr>
                <a:xfrm>
                  <a:off x="3620104" y="3933540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755DDB8D-A879-C90A-3EF6-135F35635F6C}"/>
                    </a:ext>
                  </a:extLst>
                </p:cNvPr>
                <p:cNvSpPr/>
                <p:nvPr/>
              </p:nvSpPr>
              <p:spPr>
                <a:xfrm>
                  <a:off x="3648679" y="3955765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2835E430-BC19-1DCF-5191-C507C4F341CC}"/>
                    </a:ext>
                  </a:extLst>
                </p:cNvPr>
                <p:cNvSpPr/>
                <p:nvPr/>
              </p:nvSpPr>
              <p:spPr>
                <a:xfrm>
                  <a:off x="3465138" y="3965077"/>
                  <a:ext cx="103384" cy="8943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476B2528-7CE9-917A-1C7C-EE57494F62A4}"/>
                    </a:ext>
                  </a:extLst>
                </p:cNvPr>
                <p:cNvSpPr/>
                <p:nvPr/>
              </p:nvSpPr>
              <p:spPr>
                <a:xfrm>
                  <a:off x="3358652" y="3963787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BF770A10-CB42-4B9B-010C-C208BFB18FDA}"/>
                    </a:ext>
                  </a:extLst>
                </p:cNvPr>
                <p:cNvSpPr/>
                <p:nvPr/>
              </p:nvSpPr>
              <p:spPr>
                <a:xfrm>
                  <a:off x="3369320" y="3992544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C99FE018-7FD4-AA31-9C68-8B3C0B08A124}"/>
                    </a:ext>
                  </a:extLst>
                </p:cNvPr>
                <p:cNvSpPr/>
                <p:nvPr/>
              </p:nvSpPr>
              <p:spPr>
                <a:xfrm>
                  <a:off x="3402260" y="3993589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38D61FCD-9B6B-E98A-3355-2906AB0FE2D3}"/>
                    </a:ext>
                  </a:extLst>
                </p:cNvPr>
                <p:cNvSpPr/>
                <p:nvPr/>
              </p:nvSpPr>
              <p:spPr>
                <a:xfrm>
                  <a:off x="3384052" y="3941562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1AD6546D-1ACB-01D9-B1EA-3FF5C2767CB1}"/>
                    </a:ext>
                  </a:extLst>
                </p:cNvPr>
                <p:cNvSpPr/>
                <p:nvPr/>
              </p:nvSpPr>
              <p:spPr>
                <a:xfrm>
                  <a:off x="3412627" y="3963787"/>
                  <a:ext cx="18288" cy="18288"/>
                </a:xfrm>
                <a:prstGeom prst="ellipse">
                  <a:avLst/>
                </a:prstGeom>
                <a:solidFill>
                  <a:srgbClr val="A86C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DD47E551-105C-3900-02BC-FD8D4A77E725}"/>
                </a:ext>
              </a:extLst>
            </p:cNvPr>
            <p:cNvSpPr/>
            <p:nvPr/>
          </p:nvSpPr>
          <p:spPr>
            <a:xfrm>
              <a:off x="4513027" y="3757548"/>
              <a:ext cx="136525" cy="48004"/>
            </a:xfrm>
            <a:custGeom>
              <a:avLst/>
              <a:gdLst>
                <a:gd name="connsiteX0" fmla="*/ 0 w 136525"/>
                <a:gd name="connsiteY0" fmla="*/ 48004 h 48004"/>
                <a:gd name="connsiteX1" fmla="*/ 60325 w 136525"/>
                <a:gd name="connsiteY1" fmla="*/ 3554 h 48004"/>
                <a:gd name="connsiteX2" fmla="*/ 85725 w 136525"/>
                <a:gd name="connsiteY2" fmla="*/ 6729 h 48004"/>
                <a:gd name="connsiteX3" fmla="*/ 136525 w 136525"/>
                <a:gd name="connsiteY3" fmla="*/ 38479 h 4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25" h="48004">
                  <a:moveTo>
                    <a:pt x="0" y="48004"/>
                  </a:moveTo>
                  <a:cubicBezTo>
                    <a:pt x="23019" y="29218"/>
                    <a:pt x="46038" y="10433"/>
                    <a:pt x="60325" y="3554"/>
                  </a:cubicBezTo>
                  <a:cubicBezTo>
                    <a:pt x="74613" y="-3325"/>
                    <a:pt x="73025" y="908"/>
                    <a:pt x="85725" y="6729"/>
                  </a:cubicBezTo>
                  <a:cubicBezTo>
                    <a:pt x="98425" y="12550"/>
                    <a:pt x="117475" y="25514"/>
                    <a:pt x="136525" y="38479"/>
                  </a:cubicBezTo>
                </a:path>
              </a:pathLst>
            </a:custGeom>
            <a:noFill/>
            <a:ln w="25400" cap="rnd">
              <a:gradFill>
                <a:gsLst>
                  <a:gs pos="2500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77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E57FD9E-73AF-AA78-429B-70D568944EB1}"/>
              </a:ext>
            </a:extLst>
          </p:cNvPr>
          <p:cNvGrpSpPr/>
          <p:nvPr/>
        </p:nvGrpSpPr>
        <p:grpSpPr>
          <a:xfrm>
            <a:off x="301712" y="2524996"/>
            <a:ext cx="615685" cy="473106"/>
            <a:chOff x="5964276" y="3684704"/>
            <a:chExt cx="615685" cy="473106"/>
          </a:xfrm>
        </p:grpSpPr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A25C1AC9-E7ED-7D45-EBE6-19FFBE9CF64B}"/>
                </a:ext>
              </a:extLst>
            </p:cNvPr>
            <p:cNvSpPr/>
            <p:nvPr/>
          </p:nvSpPr>
          <p:spPr>
            <a:xfrm>
              <a:off x="6420677" y="3700622"/>
              <a:ext cx="159284" cy="179206"/>
            </a:xfrm>
            <a:custGeom>
              <a:avLst/>
              <a:gdLst>
                <a:gd name="connsiteX0" fmla="*/ 0 w 180975"/>
                <a:gd name="connsiteY0" fmla="*/ 203200 h 203200"/>
                <a:gd name="connsiteX1" fmla="*/ 111125 w 180975"/>
                <a:gd name="connsiteY1" fmla="*/ 107950 h 203200"/>
                <a:gd name="connsiteX2" fmla="*/ 180975 w 180975"/>
                <a:gd name="connsiteY2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203200">
                  <a:moveTo>
                    <a:pt x="0" y="203200"/>
                  </a:moveTo>
                  <a:cubicBezTo>
                    <a:pt x="40481" y="172508"/>
                    <a:pt x="80963" y="141817"/>
                    <a:pt x="111125" y="107950"/>
                  </a:cubicBezTo>
                  <a:cubicBezTo>
                    <a:pt x="141288" y="74083"/>
                    <a:pt x="161131" y="37041"/>
                    <a:pt x="18097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A42E748C-5D72-CCBC-B6DC-CDEB68A73F6B}"/>
                </a:ext>
              </a:extLst>
            </p:cNvPr>
            <p:cNvSpPr/>
            <p:nvPr/>
          </p:nvSpPr>
          <p:spPr>
            <a:xfrm flipH="1">
              <a:off x="5964276" y="3684704"/>
              <a:ext cx="148122" cy="203200"/>
            </a:xfrm>
            <a:custGeom>
              <a:avLst/>
              <a:gdLst>
                <a:gd name="connsiteX0" fmla="*/ 0 w 180975"/>
                <a:gd name="connsiteY0" fmla="*/ 203200 h 203200"/>
                <a:gd name="connsiteX1" fmla="*/ 111125 w 180975"/>
                <a:gd name="connsiteY1" fmla="*/ 107950 h 203200"/>
                <a:gd name="connsiteX2" fmla="*/ 180975 w 180975"/>
                <a:gd name="connsiteY2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203200">
                  <a:moveTo>
                    <a:pt x="0" y="203200"/>
                  </a:moveTo>
                  <a:cubicBezTo>
                    <a:pt x="40481" y="172508"/>
                    <a:pt x="80963" y="141817"/>
                    <a:pt x="111125" y="107950"/>
                  </a:cubicBezTo>
                  <a:cubicBezTo>
                    <a:pt x="141288" y="74083"/>
                    <a:pt x="161131" y="37041"/>
                    <a:pt x="18097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32ECE4C-B99B-256A-90BD-6A53D33463AE}"/>
                </a:ext>
              </a:extLst>
            </p:cNvPr>
            <p:cNvGrpSpPr/>
            <p:nvPr/>
          </p:nvGrpSpPr>
          <p:grpSpPr>
            <a:xfrm>
              <a:off x="6075094" y="3744733"/>
              <a:ext cx="387114" cy="413077"/>
              <a:chOff x="6075094" y="3744733"/>
              <a:chExt cx="387114" cy="413077"/>
            </a:xfrm>
          </p:grpSpPr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C410AB6F-64A0-3806-A860-E36FFE47783C}"/>
                  </a:ext>
                </a:extLst>
              </p:cNvPr>
              <p:cNvGrpSpPr/>
              <p:nvPr/>
            </p:nvGrpSpPr>
            <p:grpSpPr>
              <a:xfrm>
                <a:off x="6075094" y="3770696"/>
                <a:ext cx="387114" cy="387114"/>
                <a:chOff x="3323645" y="3778772"/>
                <a:chExt cx="387114" cy="387114"/>
              </a:xfrm>
            </p:grpSpPr>
            <p:sp>
              <p:nvSpPr>
                <p:cNvPr id="433" name="Freeform 432">
                  <a:extLst>
                    <a:ext uri="{FF2B5EF4-FFF2-40B4-BE49-F238E27FC236}">
                      <a16:creationId xmlns:a16="http://schemas.microsoft.com/office/drawing/2014/main" id="{0A4DDC59-F7E3-2C85-C478-E05F625191D8}"/>
                    </a:ext>
                  </a:extLst>
                </p:cNvPr>
                <p:cNvSpPr/>
                <p:nvPr/>
              </p:nvSpPr>
              <p:spPr>
                <a:xfrm rot="18900000">
                  <a:off x="3323645" y="3778772"/>
                  <a:ext cx="387114" cy="387114"/>
                </a:xfrm>
                <a:custGeom>
                  <a:avLst/>
                  <a:gdLst>
                    <a:gd name="connsiteX0" fmla="*/ 334201 w 347088"/>
                    <a:gd name="connsiteY0" fmla="*/ 20613 h 347088"/>
                    <a:gd name="connsiteX1" fmla="*/ 347088 w 347088"/>
                    <a:gd name="connsiteY1" fmla="*/ 38255 h 347088"/>
                    <a:gd name="connsiteX2" fmla="*/ 347088 w 347088"/>
                    <a:gd name="connsiteY2" fmla="*/ 173544 h 347088"/>
                    <a:gd name="connsiteX3" fmla="*/ 173544 w 347088"/>
                    <a:gd name="connsiteY3" fmla="*/ 347088 h 347088"/>
                    <a:gd name="connsiteX4" fmla="*/ 0 w 347088"/>
                    <a:gd name="connsiteY4" fmla="*/ 173544 h 347088"/>
                    <a:gd name="connsiteX5" fmla="*/ 173544 w 347088"/>
                    <a:gd name="connsiteY5" fmla="*/ 0 h 347088"/>
                    <a:gd name="connsiteX6" fmla="*/ 305982 w 347088"/>
                    <a:gd name="connsiteY6" fmla="*/ 0 h 347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7088" h="347088">
                      <a:moveTo>
                        <a:pt x="334201" y="20613"/>
                      </a:moveTo>
                      <a:lnTo>
                        <a:pt x="347088" y="38255"/>
                      </a:lnTo>
                      <a:lnTo>
                        <a:pt x="347088" y="173544"/>
                      </a:lnTo>
                      <a:cubicBezTo>
                        <a:pt x="347088" y="269390"/>
                        <a:pt x="269390" y="347088"/>
                        <a:pt x="173544" y="347088"/>
                      </a:cubicBezTo>
                      <a:cubicBezTo>
                        <a:pt x="77698" y="347088"/>
                        <a:pt x="0" y="269390"/>
                        <a:pt x="0" y="173544"/>
                      </a:cubicBezTo>
                      <a:cubicBezTo>
                        <a:pt x="0" y="77698"/>
                        <a:pt x="77698" y="0"/>
                        <a:pt x="173544" y="0"/>
                      </a:cubicBezTo>
                      <a:lnTo>
                        <a:pt x="305982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65003E1B-92ED-06D3-C0DB-4115EF713147}"/>
                    </a:ext>
                  </a:extLst>
                </p:cNvPr>
                <p:cNvGrpSpPr/>
                <p:nvPr/>
              </p:nvGrpSpPr>
              <p:grpSpPr>
                <a:xfrm>
                  <a:off x="3358652" y="3785871"/>
                  <a:ext cx="308315" cy="268643"/>
                  <a:chOff x="3358652" y="3785871"/>
                  <a:chExt cx="308315" cy="268643"/>
                </a:xfrm>
              </p:grpSpPr>
              <p:sp>
                <p:nvSpPr>
                  <p:cNvPr id="435" name="Round Same Side Corner Rectangle 434">
                    <a:extLst>
                      <a:ext uri="{FF2B5EF4-FFF2-40B4-BE49-F238E27FC236}">
                        <a16:creationId xmlns:a16="http://schemas.microsoft.com/office/drawing/2014/main" id="{6C8AC637-A552-672D-9314-A6851DDB5602}"/>
                      </a:ext>
                    </a:extLst>
                  </p:cNvPr>
                  <p:cNvSpPr/>
                  <p:nvPr/>
                </p:nvSpPr>
                <p:spPr>
                  <a:xfrm>
                    <a:off x="3455741" y="3785871"/>
                    <a:ext cx="122293" cy="17920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gradFill>
                    <a:gsLst>
                      <a:gs pos="26000">
                        <a:srgbClr val="CED9F1"/>
                      </a:gs>
                      <a:gs pos="60000">
                        <a:schemeClr val="accent1">
                          <a:lumMod val="20000"/>
                          <a:lumOff val="80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>
                    <a:extLst>
                      <a:ext uri="{FF2B5EF4-FFF2-40B4-BE49-F238E27FC236}">
                        <a16:creationId xmlns:a16="http://schemas.microsoft.com/office/drawing/2014/main" id="{389697BA-5083-40E7-B18E-DF08085FE58A}"/>
                      </a:ext>
                    </a:extLst>
                  </p:cNvPr>
                  <p:cNvSpPr/>
                  <p:nvPr/>
                </p:nvSpPr>
                <p:spPr>
                  <a:xfrm>
                    <a:off x="3594704" y="3955765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Oval 436">
                    <a:extLst>
                      <a:ext uri="{FF2B5EF4-FFF2-40B4-BE49-F238E27FC236}">
                        <a16:creationId xmlns:a16="http://schemas.microsoft.com/office/drawing/2014/main" id="{C2D71AED-D44A-F7BD-20C4-FE9D66E45974}"/>
                      </a:ext>
                    </a:extLst>
                  </p:cNvPr>
                  <p:cNvSpPr/>
                  <p:nvPr/>
                </p:nvSpPr>
                <p:spPr>
                  <a:xfrm>
                    <a:off x="3605372" y="3984522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Oval 437">
                    <a:extLst>
                      <a:ext uri="{FF2B5EF4-FFF2-40B4-BE49-F238E27FC236}">
                        <a16:creationId xmlns:a16="http://schemas.microsoft.com/office/drawing/2014/main" id="{5CB80F83-50CE-58D7-85BE-5457FED8A0D9}"/>
                      </a:ext>
                    </a:extLst>
                  </p:cNvPr>
                  <p:cNvSpPr/>
                  <p:nvPr/>
                </p:nvSpPr>
                <p:spPr>
                  <a:xfrm>
                    <a:off x="3638312" y="3985567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0DDC3B9C-68B1-DDBC-47FD-C726F44233C8}"/>
                      </a:ext>
                    </a:extLst>
                  </p:cNvPr>
                  <p:cNvSpPr/>
                  <p:nvPr/>
                </p:nvSpPr>
                <p:spPr>
                  <a:xfrm>
                    <a:off x="3620104" y="3933540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D92C5389-23AC-B2B7-4182-E1FB71C0CCC6}"/>
                      </a:ext>
                    </a:extLst>
                  </p:cNvPr>
                  <p:cNvSpPr/>
                  <p:nvPr/>
                </p:nvSpPr>
                <p:spPr>
                  <a:xfrm>
                    <a:off x="3648679" y="3955765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2473EF6-6C3B-208D-8B8D-4DF2EFDAABFC}"/>
                      </a:ext>
                    </a:extLst>
                  </p:cNvPr>
                  <p:cNvSpPr/>
                  <p:nvPr/>
                </p:nvSpPr>
                <p:spPr>
                  <a:xfrm>
                    <a:off x="3465138" y="3965077"/>
                    <a:ext cx="103384" cy="8943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7D5D11D5-D256-8444-C87C-80A24A9CB4EC}"/>
                      </a:ext>
                    </a:extLst>
                  </p:cNvPr>
                  <p:cNvSpPr/>
                  <p:nvPr/>
                </p:nvSpPr>
                <p:spPr>
                  <a:xfrm>
                    <a:off x="3358652" y="3963787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>
                    <a:extLst>
                      <a:ext uri="{FF2B5EF4-FFF2-40B4-BE49-F238E27FC236}">
                        <a16:creationId xmlns:a16="http://schemas.microsoft.com/office/drawing/2014/main" id="{319B0854-0FFA-990C-18B4-13C193753C48}"/>
                      </a:ext>
                    </a:extLst>
                  </p:cNvPr>
                  <p:cNvSpPr/>
                  <p:nvPr/>
                </p:nvSpPr>
                <p:spPr>
                  <a:xfrm>
                    <a:off x="3369320" y="3992544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24BB71FB-B80F-5D58-4BA4-347E76500B6B}"/>
                      </a:ext>
                    </a:extLst>
                  </p:cNvPr>
                  <p:cNvSpPr/>
                  <p:nvPr/>
                </p:nvSpPr>
                <p:spPr>
                  <a:xfrm>
                    <a:off x="3402260" y="3993589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FC3D3D4C-B114-6B57-49DA-A6B78A70E132}"/>
                      </a:ext>
                    </a:extLst>
                  </p:cNvPr>
                  <p:cNvSpPr/>
                  <p:nvPr/>
                </p:nvSpPr>
                <p:spPr>
                  <a:xfrm>
                    <a:off x="3384052" y="3941562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D1F9164E-E066-D9D0-53A8-B1C3ECE709DC}"/>
                      </a:ext>
                    </a:extLst>
                  </p:cNvPr>
                  <p:cNvSpPr/>
                  <p:nvPr/>
                </p:nvSpPr>
                <p:spPr>
                  <a:xfrm>
                    <a:off x="3412627" y="3963787"/>
                    <a:ext cx="18288" cy="18288"/>
                  </a:xfrm>
                  <a:prstGeom prst="ellipse">
                    <a:avLst/>
                  </a:prstGeom>
                  <a:solidFill>
                    <a:srgbClr val="F8CC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10FE2620-B496-48A9-8E50-4357D70A4114}"/>
                  </a:ext>
                </a:extLst>
              </p:cNvPr>
              <p:cNvSpPr/>
              <p:nvPr/>
            </p:nvSpPr>
            <p:spPr>
              <a:xfrm>
                <a:off x="6195011" y="3744733"/>
                <a:ext cx="136525" cy="48004"/>
              </a:xfrm>
              <a:custGeom>
                <a:avLst/>
                <a:gdLst>
                  <a:gd name="connsiteX0" fmla="*/ 0 w 136525"/>
                  <a:gd name="connsiteY0" fmla="*/ 48004 h 48004"/>
                  <a:gd name="connsiteX1" fmla="*/ 60325 w 136525"/>
                  <a:gd name="connsiteY1" fmla="*/ 3554 h 48004"/>
                  <a:gd name="connsiteX2" fmla="*/ 85725 w 136525"/>
                  <a:gd name="connsiteY2" fmla="*/ 6729 h 48004"/>
                  <a:gd name="connsiteX3" fmla="*/ 136525 w 136525"/>
                  <a:gd name="connsiteY3" fmla="*/ 38479 h 4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25" h="48004">
                    <a:moveTo>
                      <a:pt x="0" y="48004"/>
                    </a:moveTo>
                    <a:cubicBezTo>
                      <a:pt x="23019" y="29218"/>
                      <a:pt x="46038" y="10433"/>
                      <a:pt x="60325" y="3554"/>
                    </a:cubicBezTo>
                    <a:cubicBezTo>
                      <a:pt x="74613" y="-3325"/>
                      <a:pt x="73025" y="908"/>
                      <a:pt x="85725" y="6729"/>
                    </a:cubicBezTo>
                    <a:cubicBezTo>
                      <a:pt x="98425" y="12550"/>
                      <a:pt x="117475" y="25514"/>
                      <a:pt x="136525" y="38479"/>
                    </a:cubicBezTo>
                  </a:path>
                </a:pathLst>
              </a:custGeom>
              <a:noFill/>
              <a:ln w="25400" cap="rnd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56926070-04FA-89B8-1FFE-7133644B126B}"/>
              </a:ext>
            </a:extLst>
          </p:cNvPr>
          <p:cNvGrpSpPr/>
          <p:nvPr/>
        </p:nvGrpSpPr>
        <p:grpSpPr>
          <a:xfrm>
            <a:off x="4413275" y="4249847"/>
            <a:ext cx="480449" cy="2023607"/>
            <a:chOff x="5535759" y="2544597"/>
            <a:chExt cx="480449" cy="2023607"/>
          </a:xfrm>
        </p:grpSpPr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33C771CF-0FB3-46F7-6C1F-67F4243336AC}"/>
                </a:ext>
              </a:extLst>
            </p:cNvPr>
            <p:cNvSpPr/>
            <p:nvPr/>
          </p:nvSpPr>
          <p:spPr>
            <a:xfrm>
              <a:off x="5579403" y="2748540"/>
              <a:ext cx="394052" cy="53835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73825DDE-7D6A-EF51-D150-2CD2308BA5D3}"/>
                </a:ext>
              </a:extLst>
            </p:cNvPr>
            <p:cNvCxnSpPr>
              <a:cxnSpLocks/>
            </p:cNvCxnSpPr>
            <p:nvPr/>
          </p:nvCxnSpPr>
          <p:spPr>
            <a:xfrm>
              <a:off x="5952419" y="3163795"/>
              <a:ext cx="610" cy="68444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3DA77E1-FCBC-988D-B6B2-118F3FBD20A3}"/>
                </a:ext>
              </a:extLst>
            </p:cNvPr>
            <p:cNvCxnSpPr>
              <a:cxnSpLocks/>
            </p:cNvCxnSpPr>
            <p:nvPr/>
          </p:nvCxnSpPr>
          <p:spPr>
            <a:xfrm>
              <a:off x="5598990" y="3208581"/>
              <a:ext cx="0" cy="62780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Snip Same Side Corner Rectangle 459">
              <a:extLst>
                <a:ext uri="{FF2B5EF4-FFF2-40B4-BE49-F238E27FC236}">
                  <a16:creationId xmlns:a16="http://schemas.microsoft.com/office/drawing/2014/main" id="{0D491D27-7BE8-4C10-8DB8-46C15A6B39EE}"/>
                </a:ext>
              </a:extLst>
            </p:cNvPr>
            <p:cNvSpPr/>
            <p:nvPr/>
          </p:nvSpPr>
          <p:spPr>
            <a:xfrm rot="10800000">
              <a:off x="5704250" y="3897455"/>
              <a:ext cx="144360" cy="313363"/>
            </a:xfrm>
            <a:prstGeom prst="snip2SameRect">
              <a:avLst>
                <a:gd name="adj1" fmla="val 42118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nip Same Side Corner Rectangle 460">
              <a:extLst>
                <a:ext uri="{FF2B5EF4-FFF2-40B4-BE49-F238E27FC236}">
                  <a16:creationId xmlns:a16="http://schemas.microsoft.com/office/drawing/2014/main" id="{8BAFA3E5-C740-69F5-2102-2281E137E345}"/>
                </a:ext>
              </a:extLst>
            </p:cNvPr>
            <p:cNvSpPr/>
            <p:nvPr/>
          </p:nvSpPr>
          <p:spPr>
            <a:xfrm rot="10800000">
              <a:off x="5587417" y="3771659"/>
              <a:ext cx="378026" cy="169711"/>
            </a:xfrm>
            <a:prstGeom prst="snip2SameRect">
              <a:avLst>
                <a:gd name="adj1" fmla="val 42118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B2FB17C6-6C5B-D4F3-7906-D591539F8121}"/>
                </a:ext>
              </a:extLst>
            </p:cNvPr>
            <p:cNvCxnSpPr/>
            <p:nvPr/>
          </p:nvCxnSpPr>
          <p:spPr>
            <a:xfrm flipV="1">
              <a:off x="5776429" y="2709410"/>
              <a:ext cx="0" cy="653487"/>
            </a:xfrm>
            <a:prstGeom prst="line">
              <a:avLst/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125EA7AD-BEDD-B0C6-3DC2-D4E7F848A85C}"/>
                </a:ext>
              </a:extLst>
            </p:cNvPr>
            <p:cNvSpPr/>
            <p:nvPr/>
          </p:nvSpPr>
          <p:spPr>
            <a:xfrm>
              <a:off x="5702291" y="3641652"/>
              <a:ext cx="150457" cy="2369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6798F1D3-7F33-0AFE-337A-ECB276F8DE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6429" y="3632774"/>
              <a:ext cx="429" cy="93543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Arrow Connector 468">
              <a:extLst>
                <a:ext uri="{FF2B5EF4-FFF2-40B4-BE49-F238E27FC236}">
                  <a16:creationId xmlns:a16="http://schemas.microsoft.com/office/drawing/2014/main" id="{EE2CA6D6-E681-FA76-EC1A-4E338D4ED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429" y="3362897"/>
              <a:ext cx="0" cy="1036569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B8B3F10C-CC8B-4222-7143-2E4F07926D77}"/>
                </a:ext>
              </a:extLst>
            </p:cNvPr>
            <p:cNvSpPr/>
            <p:nvPr/>
          </p:nvSpPr>
          <p:spPr>
            <a:xfrm rot="21033983">
              <a:off x="5870813" y="3353390"/>
              <a:ext cx="145395" cy="517195"/>
            </a:xfrm>
            <a:custGeom>
              <a:avLst/>
              <a:gdLst>
                <a:gd name="connsiteX0" fmla="*/ 187691 w 219914"/>
                <a:gd name="connsiteY0" fmla="*/ 517195 h 517195"/>
                <a:gd name="connsiteX1" fmla="*/ 208379 w 219914"/>
                <a:gd name="connsiteY1" fmla="*/ 239979 h 517195"/>
                <a:gd name="connsiteX2" fmla="*/ 30464 w 219914"/>
                <a:gd name="connsiteY2" fmla="*/ 91027 h 517195"/>
                <a:gd name="connsiteX3" fmla="*/ 1501 w 219914"/>
                <a:gd name="connsiteY3" fmla="*/ 0 h 51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14" h="517195">
                  <a:moveTo>
                    <a:pt x="187691" y="517195"/>
                  </a:moveTo>
                  <a:cubicBezTo>
                    <a:pt x="211137" y="414101"/>
                    <a:pt x="234583" y="311007"/>
                    <a:pt x="208379" y="239979"/>
                  </a:cubicBezTo>
                  <a:cubicBezTo>
                    <a:pt x="182175" y="168951"/>
                    <a:pt x="64944" y="131023"/>
                    <a:pt x="30464" y="91027"/>
                  </a:cubicBezTo>
                  <a:cubicBezTo>
                    <a:pt x="-4016" y="51030"/>
                    <a:pt x="-1258" y="25515"/>
                    <a:pt x="1501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467E4895-A0C4-55F6-C65C-F9F75235B196}"/>
                </a:ext>
              </a:extLst>
            </p:cNvPr>
            <p:cNvSpPr/>
            <p:nvPr/>
          </p:nvSpPr>
          <p:spPr>
            <a:xfrm rot="566017" flipH="1">
              <a:off x="5535759" y="3349097"/>
              <a:ext cx="145395" cy="517195"/>
            </a:xfrm>
            <a:custGeom>
              <a:avLst/>
              <a:gdLst>
                <a:gd name="connsiteX0" fmla="*/ 187691 w 219914"/>
                <a:gd name="connsiteY0" fmla="*/ 517195 h 517195"/>
                <a:gd name="connsiteX1" fmla="*/ 208379 w 219914"/>
                <a:gd name="connsiteY1" fmla="*/ 239979 h 517195"/>
                <a:gd name="connsiteX2" fmla="*/ 30464 w 219914"/>
                <a:gd name="connsiteY2" fmla="*/ 91027 h 517195"/>
                <a:gd name="connsiteX3" fmla="*/ 1501 w 219914"/>
                <a:gd name="connsiteY3" fmla="*/ 0 h 51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14" h="517195">
                  <a:moveTo>
                    <a:pt x="187691" y="517195"/>
                  </a:moveTo>
                  <a:cubicBezTo>
                    <a:pt x="211137" y="414101"/>
                    <a:pt x="234583" y="311007"/>
                    <a:pt x="208379" y="239979"/>
                  </a:cubicBezTo>
                  <a:cubicBezTo>
                    <a:pt x="182175" y="168951"/>
                    <a:pt x="64944" y="131023"/>
                    <a:pt x="30464" y="91027"/>
                  </a:cubicBezTo>
                  <a:cubicBezTo>
                    <a:pt x="-4016" y="51030"/>
                    <a:pt x="-1258" y="25515"/>
                    <a:pt x="1501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1" name="Straight Arrow Connector 480">
              <a:extLst>
                <a:ext uri="{FF2B5EF4-FFF2-40B4-BE49-F238E27FC236}">
                  <a16:creationId xmlns:a16="http://schemas.microsoft.com/office/drawing/2014/main" id="{02C9AED6-F278-BDAC-C430-321CBD36B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429" y="2694239"/>
              <a:ext cx="0" cy="60828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Arrow Connector 482">
              <a:extLst>
                <a:ext uri="{FF2B5EF4-FFF2-40B4-BE49-F238E27FC236}">
                  <a16:creationId xmlns:a16="http://schemas.microsoft.com/office/drawing/2014/main" id="{FA5461C5-71DE-F4CF-8871-2A9CB7788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6903" y="2696390"/>
              <a:ext cx="0" cy="608285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Arrow Connector 483">
              <a:extLst>
                <a:ext uri="{FF2B5EF4-FFF2-40B4-BE49-F238E27FC236}">
                  <a16:creationId xmlns:a16="http://schemas.microsoft.com/office/drawing/2014/main" id="{F768C00C-773B-0949-9295-A10A6B184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379" y="2694239"/>
              <a:ext cx="0" cy="608285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>
              <a:extLst>
                <a:ext uri="{FF2B5EF4-FFF2-40B4-BE49-F238E27FC236}">
                  <a16:creationId xmlns:a16="http://schemas.microsoft.com/office/drawing/2014/main" id="{17ECF4E6-C3CB-1D7D-F8AE-42FADDA4F0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429" y="2544597"/>
              <a:ext cx="0" cy="149642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9318B25D-0E2C-6FEF-17BD-ADE1EBFACE84}"/>
              </a:ext>
            </a:extLst>
          </p:cNvPr>
          <p:cNvSpPr/>
          <p:nvPr/>
        </p:nvSpPr>
        <p:spPr>
          <a:xfrm>
            <a:off x="4325709" y="6249997"/>
            <a:ext cx="110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6"/>
                </a:solidFill>
              </a:rPr>
              <a:t>Oxygen Line</a:t>
            </a:r>
          </a:p>
          <a:p>
            <a:pPr algn="ctr"/>
            <a:r>
              <a:rPr lang="en-US" sz="900" dirty="0"/>
              <a:t>(100% oxygen)</a:t>
            </a: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8843627D-C1D6-B5F2-A5BF-035C48191E23}"/>
              </a:ext>
            </a:extLst>
          </p:cNvPr>
          <p:cNvSpPr/>
          <p:nvPr/>
        </p:nvSpPr>
        <p:spPr>
          <a:xfrm>
            <a:off x="4777060" y="5175781"/>
            <a:ext cx="1031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4"/>
                </a:solidFill>
              </a:rPr>
              <a:t>Ambient air</a:t>
            </a:r>
          </a:p>
          <a:p>
            <a:pPr algn="ctr"/>
            <a:r>
              <a:rPr lang="en-US" sz="900" dirty="0"/>
              <a:t>(21% oxygen) </a:t>
            </a:r>
          </a:p>
          <a:p>
            <a:pPr algn="ctr"/>
            <a:r>
              <a:rPr lang="en-US" sz="900" dirty="0"/>
              <a:t>is entrained through the valve openings by the Venturi effect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E8CC4782-B671-F867-E852-BAC33047E82E}"/>
              </a:ext>
            </a:extLst>
          </p:cNvPr>
          <p:cNvSpPr/>
          <p:nvPr/>
        </p:nvSpPr>
        <p:spPr>
          <a:xfrm>
            <a:off x="4064306" y="3525433"/>
            <a:ext cx="11923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Blended gas mixture </a:t>
            </a:r>
            <a:r>
              <a:rPr lang="en-US" sz="900" dirty="0"/>
              <a:t>(e.g. 31% oxygen)</a:t>
            </a:r>
          </a:p>
          <a:p>
            <a:pPr algn="ctr"/>
            <a:r>
              <a:rPr lang="en-US" sz="900" dirty="0"/>
              <a:t>mixture depends on flow rate &amp; the size of the valve openings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FF9E94D8-9D71-DA51-195B-8CC5FFC25A14}"/>
              </a:ext>
            </a:extLst>
          </p:cNvPr>
          <p:cNvSpPr/>
          <p:nvPr/>
        </p:nvSpPr>
        <p:spPr>
          <a:xfrm>
            <a:off x="-42672" y="240624"/>
            <a:ext cx="7264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PURPOSE: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3E5EF5C4-0F81-544B-C4D7-CDF30406D3E6}"/>
              </a:ext>
            </a:extLst>
          </p:cNvPr>
          <p:cNvSpPr/>
          <p:nvPr/>
        </p:nvSpPr>
        <p:spPr>
          <a:xfrm>
            <a:off x="4552" y="368726"/>
            <a:ext cx="79865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Masks are often used to deliver supplemental O2, typically at higher flow rates &amp; greater FiO2 than by nasal cannula.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The choice of mask often depends on how much supplemental O2 is required. The goal is provide </a:t>
            </a:r>
            <a:r>
              <a:rPr lang="en-US" sz="1000" dirty="0">
                <a:solidFill>
                  <a:srgbClr val="000000"/>
                </a:solidFill>
                <a:hlinkClick r:id="rId6"/>
              </a:rPr>
              <a:t>the minimum necessary </a:t>
            </a:r>
            <a:r>
              <a:rPr lang="en-US" sz="1000" dirty="0">
                <a:solidFill>
                  <a:srgbClr val="000000"/>
                </a:solidFill>
              </a:rPr>
              <a:t>achieve the goal.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 general, the </a:t>
            </a:r>
            <a:r>
              <a:rPr lang="en-US" sz="1000" dirty="0">
                <a:solidFill>
                  <a:srgbClr val="000000"/>
                </a:solidFill>
                <a:hlinkClick r:id="rId7"/>
              </a:rPr>
              <a:t>goal SpO2 </a:t>
            </a:r>
            <a:r>
              <a:rPr lang="en-US" sz="1000" dirty="0">
                <a:solidFill>
                  <a:srgbClr val="000000"/>
                </a:solidFill>
              </a:rPr>
              <a:t>should be ≥94% in most people, or 88-92% in people at risk for </a:t>
            </a:r>
            <a:r>
              <a:rPr lang="en-US" sz="1000" dirty="0" err="1">
                <a:solidFill>
                  <a:srgbClr val="000000"/>
                </a:solidFill>
              </a:rPr>
              <a:t>hypercarbic</a:t>
            </a:r>
            <a:r>
              <a:rPr lang="en-US" sz="1000" dirty="0">
                <a:solidFill>
                  <a:srgbClr val="000000"/>
                </a:solidFill>
              </a:rPr>
              <a:t> respiratory failure.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The amount of oxygen delivered is approximate and can depend on many factors: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Patient’s inspiratory effort (faster inspiratory flow will entrain more ambient air)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Face seal (looser seal will entrain more ambient air)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Note that higher flow rates can rapidly deplete portable O2 tanks.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E5767A49-7955-0973-0F7E-3E983E3D2B32}"/>
              </a:ext>
            </a:extLst>
          </p:cNvPr>
          <p:cNvGrpSpPr/>
          <p:nvPr/>
        </p:nvGrpSpPr>
        <p:grpSpPr>
          <a:xfrm>
            <a:off x="7585863" y="2136177"/>
            <a:ext cx="1087244" cy="1298340"/>
            <a:chOff x="1397286" y="3295885"/>
            <a:chExt cx="1087244" cy="1298340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32621B5-7541-7C4E-A7E1-A4BCB172F529}"/>
                </a:ext>
              </a:extLst>
            </p:cNvPr>
            <p:cNvSpPr/>
            <p:nvPr/>
          </p:nvSpPr>
          <p:spPr>
            <a:xfrm>
              <a:off x="1397286" y="4072025"/>
              <a:ext cx="1087244" cy="491273"/>
            </a:xfrm>
            <a:custGeom>
              <a:avLst/>
              <a:gdLst>
                <a:gd name="connsiteX0" fmla="*/ 0 w 1087244"/>
                <a:gd name="connsiteY0" fmla="*/ 491273 h 491273"/>
                <a:gd name="connsiteX1" fmla="*/ 295508 w 1087244"/>
                <a:gd name="connsiteY1" fmla="*/ 379761 h 491273"/>
                <a:gd name="connsiteX2" fmla="*/ 351264 w 1087244"/>
                <a:gd name="connsiteY2" fmla="*/ 234795 h 491273"/>
                <a:gd name="connsiteX3" fmla="*/ 351264 w 1087244"/>
                <a:gd name="connsiteY3" fmla="*/ 22922 h 491273"/>
                <a:gd name="connsiteX4" fmla="*/ 440473 w 1087244"/>
                <a:gd name="connsiteY4" fmla="*/ 6195 h 491273"/>
                <a:gd name="connsiteX5" fmla="*/ 669073 w 1087244"/>
                <a:gd name="connsiteY5" fmla="*/ 6195 h 491273"/>
                <a:gd name="connsiteX6" fmla="*/ 735981 w 1087244"/>
                <a:gd name="connsiteY6" fmla="*/ 6195 h 491273"/>
                <a:gd name="connsiteX7" fmla="*/ 763859 w 1087244"/>
                <a:gd name="connsiteY7" fmla="*/ 89829 h 491273"/>
                <a:gd name="connsiteX8" fmla="*/ 775010 w 1087244"/>
                <a:gd name="connsiteY8" fmla="*/ 257098 h 491273"/>
                <a:gd name="connsiteX9" fmla="*/ 836342 w 1087244"/>
                <a:gd name="connsiteY9" fmla="*/ 357459 h 491273"/>
                <a:gd name="connsiteX10" fmla="*/ 1087244 w 1087244"/>
                <a:gd name="connsiteY10" fmla="*/ 457820 h 4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244" h="491273">
                  <a:moveTo>
                    <a:pt x="0" y="491273"/>
                  </a:moveTo>
                  <a:cubicBezTo>
                    <a:pt x="118482" y="456890"/>
                    <a:pt x="236964" y="422507"/>
                    <a:pt x="295508" y="379761"/>
                  </a:cubicBezTo>
                  <a:cubicBezTo>
                    <a:pt x="354052" y="337015"/>
                    <a:pt x="341971" y="294268"/>
                    <a:pt x="351264" y="234795"/>
                  </a:cubicBezTo>
                  <a:cubicBezTo>
                    <a:pt x="360557" y="175322"/>
                    <a:pt x="336396" y="61022"/>
                    <a:pt x="351264" y="22922"/>
                  </a:cubicBezTo>
                  <a:cubicBezTo>
                    <a:pt x="366132" y="-15178"/>
                    <a:pt x="387505" y="8983"/>
                    <a:pt x="440473" y="6195"/>
                  </a:cubicBezTo>
                  <a:cubicBezTo>
                    <a:pt x="493441" y="3407"/>
                    <a:pt x="669073" y="6195"/>
                    <a:pt x="669073" y="6195"/>
                  </a:cubicBezTo>
                  <a:cubicBezTo>
                    <a:pt x="718324" y="6195"/>
                    <a:pt x="720184" y="-7744"/>
                    <a:pt x="735981" y="6195"/>
                  </a:cubicBezTo>
                  <a:cubicBezTo>
                    <a:pt x="751778" y="20134"/>
                    <a:pt x="757354" y="48012"/>
                    <a:pt x="763859" y="89829"/>
                  </a:cubicBezTo>
                  <a:cubicBezTo>
                    <a:pt x="770364" y="131646"/>
                    <a:pt x="762930" y="212493"/>
                    <a:pt x="775010" y="257098"/>
                  </a:cubicBezTo>
                  <a:cubicBezTo>
                    <a:pt x="787090" y="301703"/>
                    <a:pt x="784303" y="324005"/>
                    <a:pt x="836342" y="357459"/>
                  </a:cubicBezTo>
                  <a:cubicBezTo>
                    <a:pt x="888381" y="390913"/>
                    <a:pt x="987812" y="424366"/>
                    <a:pt x="1087244" y="457820"/>
                  </a:cubicBezTo>
                </a:path>
              </a:pathLst>
            </a:custGeom>
            <a:gradFill>
              <a:gsLst>
                <a:gs pos="0">
                  <a:srgbClr val="CC946B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C271FC5-D225-6E49-B962-0E7AA7D5F9D6}"/>
                </a:ext>
              </a:extLst>
            </p:cNvPr>
            <p:cNvSpPr/>
            <p:nvPr/>
          </p:nvSpPr>
          <p:spPr>
            <a:xfrm>
              <a:off x="1661568" y="3295885"/>
              <a:ext cx="610776" cy="949623"/>
            </a:xfrm>
            <a:custGeom>
              <a:avLst/>
              <a:gdLst>
                <a:gd name="connsiteX0" fmla="*/ 315582 w 610776"/>
                <a:gd name="connsiteY0" fmla="*/ 949604 h 949623"/>
                <a:gd name="connsiteX1" fmla="*/ 477274 w 610776"/>
                <a:gd name="connsiteY1" fmla="*/ 871545 h 949623"/>
                <a:gd name="connsiteX2" fmla="*/ 599938 w 610776"/>
                <a:gd name="connsiteY2" fmla="*/ 637369 h 949623"/>
                <a:gd name="connsiteX3" fmla="*/ 583211 w 610776"/>
                <a:gd name="connsiteY3" fmla="*/ 269379 h 949623"/>
                <a:gd name="connsiteX4" fmla="*/ 410367 w 610776"/>
                <a:gd name="connsiteY4" fmla="*/ 29628 h 949623"/>
                <a:gd name="connsiteX5" fmla="*/ 148313 w 610776"/>
                <a:gd name="connsiteY5" fmla="*/ 35204 h 949623"/>
                <a:gd name="connsiteX6" fmla="*/ 8923 w 610776"/>
                <a:gd name="connsiteY6" fmla="*/ 313984 h 949623"/>
                <a:gd name="connsiteX7" fmla="*/ 25650 w 610776"/>
                <a:gd name="connsiteY7" fmla="*/ 704277 h 949623"/>
                <a:gd name="connsiteX8" fmla="*/ 120435 w 610776"/>
                <a:gd name="connsiteY8" fmla="*/ 877121 h 949623"/>
                <a:gd name="connsiteX9" fmla="*/ 315582 w 610776"/>
                <a:gd name="connsiteY9" fmla="*/ 949604 h 9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776" h="949623">
                  <a:moveTo>
                    <a:pt x="315582" y="949604"/>
                  </a:moveTo>
                  <a:cubicBezTo>
                    <a:pt x="375055" y="948675"/>
                    <a:pt x="429881" y="923584"/>
                    <a:pt x="477274" y="871545"/>
                  </a:cubicBezTo>
                  <a:cubicBezTo>
                    <a:pt x="524667" y="819506"/>
                    <a:pt x="582282" y="737730"/>
                    <a:pt x="599938" y="637369"/>
                  </a:cubicBezTo>
                  <a:cubicBezTo>
                    <a:pt x="617594" y="537008"/>
                    <a:pt x="614806" y="370669"/>
                    <a:pt x="583211" y="269379"/>
                  </a:cubicBezTo>
                  <a:cubicBezTo>
                    <a:pt x="551616" y="168089"/>
                    <a:pt x="482850" y="68657"/>
                    <a:pt x="410367" y="29628"/>
                  </a:cubicBezTo>
                  <a:cubicBezTo>
                    <a:pt x="337884" y="-9401"/>
                    <a:pt x="215220" y="-12189"/>
                    <a:pt x="148313" y="35204"/>
                  </a:cubicBezTo>
                  <a:cubicBezTo>
                    <a:pt x="81406" y="82597"/>
                    <a:pt x="29367" y="202472"/>
                    <a:pt x="8923" y="313984"/>
                  </a:cubicBezTo>
                  <a:cubicBezTo>
                    <a:pt x="-11521" y="425496"/>
                    <a:pt x="7065" y="610421"/>
                    <a:pt x="25650" y="704277"/>
                  </a:cubicBezTo>
                  <a:cubicBezTo>
                    <a:pt x="44235" y="798133"/>
                    <a:pt x="73972" y="835304"/>
                    <a:pt x="120435" y="877121"/>
                  </a:cubicBezTo>
                  <a:cubicBezTo>
                    <a:pt x="166898" y="918938"/>
                    <a:pt x="256109" y="950533"/>
                    <a:pt x="315582" y="949604"/>
                  </a:cubicBezTo>
                  <a:close/>
                </a:path>
              </a:pathLst>
            </a:custGeom>
            <a:gradFill flip="none" rotWithShape="1">
              <a:gsLst>
                <a:gs pos="5000">
                  <a:srgbClr val="CC946B"/>
                </a:gs>
                <a:gs pos="86000">
                  <a:srgbClr val="CC946B"/>
                </a:gs>
                <a:gs pos="52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FD20330-47CC-1643-A2A4-EE2E6F837846}"/>
                </a:ext>
              </a:extLst>
            </p:cNvPr>
            <p:cNvSpPr/>
            <p:nvPr/>
          </p:nvSpPr>
          <p:spPr>
            <a:xfrm rot="10014535" flipH="1">
              <a:off x="1623033" y="3722333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rgbClr val="CC9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6DD933C-9108-9941-8D30-6812ED28AD40}"/>
                </a:ext>
              </a:extLst>
            </p:cNvPr>
            <p:cNvSpPr/>
            <p:nvPr/>
          </p:nvSpPr>
          <p:spPr>
            <a:xfrm rot="11585465">
              <a:off x="2261253" y="3714460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rgbClr val="CC9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ADBCE6-C697-E683-4267-4B59D3F7B26E}"/>
                </a:ext>
              </a:extLst>
            </p:cNvPr>
            <p:cNvSpPr/>
            <p:nvPr/>
          </p:nvSpPr>
          <p:spPr>
            <a:xfrm>
              <a:off x="2118840" y="3749675"/>
              <a:ext cx="159284" cy="179206"/>
            </a:xfrm>
            <a:custGeom>
              <a:avLst/>
              <a:gdLst>
                <a:gd name="connsiteX0" fmla="*/ 0 w 180975"/>
                <a:gd name="connsiteY0" fmla="*/ 203200 h 203200"/>
                <a:gd name="connsiteX1" fmla="*/ 111125 w 180975"/>
                <a:gd name="connsiteY1" fmla="*/ 107950 h 203200"/>
                <a:gd name="connsiteX2" fmla="*/ 180975 w 180975"/>
                <a:gd name="connsiteY2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203200">
                  <a:moveTo>
                    <a:pt x="0" y="203200"/>
                  </a:moveTo>
                  <a:cubicBezTo>
                    <a:pt x="40481" y="172508"/>
                    <a:pt x="80963" y="141817"/>
                    <a:pt x="111125" y="107950"/>
                  </a:cubicBezTo>
                  <a:cubicBezTo>
                    <a:pt x="141288" y="74083"/>
                    <a:pt x="161131" y="37041"/>
                    <a:pt x="18097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99EC65F9-3C93-3987-2387-835992C82F04}"/>
                </a:ext>
              </a:extLst>
            </p:cNvPr>
            <p:cNvSpPr/>
            <p:nvPr/>
          </p:nvSpPr>
          <p:spPr>
            <a:xfrm flipH="1">
              <a:off x="1662439" y="3733757"/>
              <a:ext cx="148122" cy="203200"/>
            </a:xfrm>
            <a:custGeom>
              <a:avLst/>
              <a:gdLst>
                <a:gd name="connsiteX0" fmla="*/ 0 w 180975"/>
                <a:gd name="connsiteY0" fmla="*/ 203200 h 203200"/>
                <a:gd name="connsiteX1" fmla="*/ 111125 w 180975"/>
                <a:gd name="connsiteY1" fmla="*/ 107950 h 203200"/>
                <a:gd name="connsiteX2" fmla="*/ 180975 w 180975"/>
                <a:gd name="connsiteY2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203200">
                  <a:moveTo>
                    <a:pt x="0" y="203200"/>
                  </a:moveTo>
                  <a:cubicBezTo>
                    <a:pt x="40481" y="172508"/>
                    <a:pt x="80963" y="141817"/>
                    <a:pt x="111125" y="107950"/>
                  </a:cubicBezTo>
                  <a:cubicBezTo>
                    <a:pt x="141288" y="74083"/>
                    <a:pt x="161131" y="37041"/>
                    <a:pt x="18097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68DCA34-48F6-25EA-EF7B-6232089ECF3B}"/>
                </a:ext>
              </a:extLst>
            </p:cNvPr>
            <p:cNvGrpSpPr/>
            <p:nvPr/>
          </p:nvGrpSpPr>
          <p:grpSpPr>
            <a:xfrm>
              <a:off x="1775762" y="3800096"/>
              <a:ext cx="387114" cy="685078"/>
              <a:chOff x="1555038" y="3800096"/>
              <a:chExt cx="387114" cy="68507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50AEF06-2009-8176-7B0A-1C14D7FA1E6F}"/>
                  </a:ext>
                </a:extLst>
              </p:cNvPr>
              <p:cNvGrpSpPr/>
              <p:nvPr/>
            </p:nvGrpSpPr>
            <p:grpSpPr>
              <a:xfrm>
                <a:off x="1555038" y="3827249"/>
                <a:ext cx="387114" cy="657925"/>
                <a:chOff x="1535988" y="3827249"/>
                <a:chExt cx="387114" cy="657925"/>
              </a:xfrm>
            </p:grpSpPr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1D74480A-ACA7-89E6-F369-80C2E519CE99}"/>
                    </a:ext>
                  </a:extLst>
                </p:cNvPr>
                <p:cNvSpPr/>
                <p:nvPr/>
              </p:nvSpPr>
              <p:spPr>
                <a:xfrm rot="18900000">
                  <a:off x="1535988" y="3827249"/>
                  <a:ext cx="387114" cy="387114"/>
                </a:xfrm>
                <a:custGeom>
                  <a:avLst/>
                  <a:gdLst>
                    <a:gd name="connsiteX0" fmla="*/ 334201 w 347088"/>
                    <a:gd name="connsiteY0" fmla="*/ 20613 h 347088"/>
                    <a:gd name="connsiteX1" fmla="*/ 347088 w 347088"/>
                    <a:gd name="connsiteY1" fmla="*/ 38255 h 347088"/>
                    <a:gd name="connsiteX2" fmla="*/ 347088 w 347088"/>
                    <a:gd name="connsiteY2" fmla="*/ 173544 h 347088"/>
                    <a:gd name="connsiteX3" fmla="*/ 173544 w 347088"/>
                    <a:gd name="connsiteY3" fmla="*/ 347088 h 347088"/>
                    <a:gd name="connsiteX4" fmla="*/ 0 w 347088"/>
                    <a:gd name="connsiteY4" fmla="*/ 173544 h 347088"/>
                    <a:gd name="connsiteX5" fmla="*/ 173544 w 347088"/>
                    <a:gd name="connsiteY5" fmla="*/ 0 h 347088"/>
                    <a:gd name="connsiteX6" fmla="*/ 305982 w 347088"/>
                    <a:gd name="connsiteY6" fmla="*/ 0 h 347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7088" h="347088">
                      <a:moveTo>
                        <a:pt x="334201" y="20613"/>
                      </a:moveTo>
                      <a:lnTo>
                        <a:pt x="347088" y="38255"/>
                      </a:lnTo>
                      <a:lnTo>
                        <a:pt x="347088" y="173544"/>
                      </a:lnTo>
                      <a:cubicBezTo>
                        <a:pt x="347088" y="269390"/>
                        <a:pt x="269390" y="347088"/>
                        <a:pt x="173544" y="347088"/>
                      </a:cubicBezTo>
                      <a:cubicBezTo>
                        <a:pt x="77698" y="347088"/>
                        <a:pt x="0" y="269390"/>
                        <a:pt x="0" y="173544"/>
                      </a:cubicBezTo>
                      <a:cubicBezTo>
                        <a:pt x="0" y="77698"/>
                        <a:pt x="77698" y="0"/>
                        <a:pt x="173544" y="0"/>
                      </a:cubicBezTo>
                      <a:lnTo>
                        <a:pt x="305982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7CC4B67-4D43-4FB6-305D-2ACA89792FEE}"/>
                    </a:ext>
                  </a:extLst>
                </p:cNvPr>
                <p:cNvGrpSpPr/>
                <p:nvPr/>
              </p:nvGrpSpPr>
              <p:grpSpPr>
                <a:xfrm>
                  <a:off x="1566445" y="3834348"/>
                  <a:ext cx="312865" cy="650826"/>
                  <a:chOff x="1566445" y="3834348"/>
                  <a:chExt cx="312865" cy="650826"/>
                </a:xfrm>
              </p:grpSpPr>
              <p:sp>
                <p:nvSpPr>
                  <p:cNvPr id="27" name="Round Same Side Corner Rectangle 26">
                    <a:extLst>
                      <a:ext uri="{FF2B5EF4-FFF2-40B4-BE49-F238E27FC236}">
                        <a16:creationId xmlns:a16="http://schemas.microsoft.com/office/drawing/2014/main" id="{A4DB7270-F3CD-F87E-F574-672DCB95493B}"/>
                      </a:ext>
                    </a:extLst>
                  </p:cNvPr>
                  <p:cNvSpPr/>
                  <p:nvPr/>
                </p:nvSpPr>
                <p:spPr>
                  <a:xfrm>
                    <a:off x="1668084" y="3834348"/>
                    <a:ext cx="122293" cy="17920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gradFill>
                    <a:gsLst>
                      <a:gs pos="26000">
                        <a:srgbClr val="CED9F1"/>
                      </a:gs>
                      <a:gs pos="60000">
                        <a:schemeClr val="accent1">
                          <a:lumMod val="20000"/>
                          <a:lumOff val="80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B6332CAB-1694-74AF-50A2-7B164CAAD6C3}"/>
                      </a:ext>
                    </a:extLst>
                  </p:cNvPr>
                  <p:cNvGrpSpPr/>
                  <p:nvPr/>
                </p:nvGrpSpPr>
                <p:grpSpPr>
                  <a:xfrm>
                    <a:off x="1566445" y="3980849"/>
                    <a:ext cx="67117" cy="67117"/>
                    <a:chOff x="1566445" y="3980849"/>
                    <a:chExt cx="67117" cy="67117"/>
                  </a:xfrm>
                </p:grpSpPr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0A1632AE-4196-CB40-5DE7-E5FC7FE2B9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6445" y="3980849"/>
                      <a:ext cx="67117" cy="67117"/>
                    </a:xfrm>
                    <a:prstGeom prst="ellipse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D3FC9967-3B9E-C3F4-B841-8B29F263D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6287" y="4000691"/>
                      <a:ext cx="27432" cy="2743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62FD4C6D-50B2-6672-BA7C-5E5262B81ADC}"/>
                      </a:ext>
                    </a:extLst>
                  </p:cNvPr>
                  <p:cNvSpPr/>
                  <p:nvPr/>
                </p:nvSpPr>
                <p:spPr>
                  <a:xfrm>
                    <a:off x="1807047" y="4004242"/>
                    <a:ext cx="18288" cy="18288"/>
                  </a:xfrm>
                  <a:prstGeom prst="ellipse">
                    <a:avLst/>
                  </a:prstGeom>
                  <a:solidFill>
                    <a:srgbClr val="D8A4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9B8AAC3B-36BA-3740-49B2-25F7CDF16FB1}"/>
                      </a:ext>
                    </a:extLst>
                  </p:cNvPr>
                  <p:cNvSpPr/>
                  <p:nvPr/>
                </p:nvSpPr>
                <p:spPr>
                  <a:xfrm>
                    <a:off x="1817715" y="4032999"/>
                    <a:ext cx="18288" cy="18288"/>
                  </a:xfrm>
                  <a:prstGeom prst="ellipse">
                    <a:avLst/>
                  </a:prstGeom>
                  <a:solidFill>
                    <a:srgbClr val="D8A4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5FCF40A3-EB56-2DB7-194F-7908C6531809}"/>
                      </a:ext>
                    </a:extLst>
                  </p:cNvPr>
                  <p:cNvSpPr/>
                  <p:nvPr/>
                </p:nvSpPr>
                <p:spPr>
                  <a:xfrm>
                    <a:off x="1850655" y="4034044"/>
                    <a:ext cx="18288" cy="18288"/>
                  </a:xfrm>
                  <a:prstGeom prst="ellipse">
                    <a:avLst/>
                  </a:prstGeom>
                  <a:solidFill>
                    <a:srgbClr val="D8A4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2556DA53-81A2-6492-5787-546FE48BB20F}"/>
                      </a:ext>
                    </a:extLst>
                  </p:cNvPr>
                  <p:cNvSpPr/>
                  <p:nvPr/>
                </p:nvSpPr>
                <p:spPr>
                  <a:xfrm>
                    <a:off x="1832447" y="3982017"/>
                    <a:ext cx="18288" cy="18288"/>
                  </a:xfrm>
                  <a:prstGeom prst="ellipse">
                    <a:avLst/>
                  </a:prstGeom>
                  <a:solidFill>
                    <a:srgbClr val="D8A4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3C3B4878-B2A0-BC30-5899-C3FF8654B2FE}"/>
                      </a:ext>
                    </a:extLst>
                  </p:cNvPr>
                  <p:cNvSpPr/>
                  <p:nvPr/>
                </p:nvSpPr>
                <p:spPr>
                  <a:xfrm>
                    <a:off x="1861022" y="4004242"/>
                    <a:ext cx="18288" cy="18288"/>
                  </a:xfrm>
                  <a:prstGeom prst="ellipse">
                    <a:avLst/>
                  </a:prstGeom>
                  <a:solidFill>
                    <a:srgbClr val="D8A4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F18CA69-4F0D-662D-8225-63919B2291F0}"/>
                      </a:ext>
                    </a:extLst>
                  </p:cNvPr>
                  <p:cNvSpPr/>
                  <p:nvPr/>
                </p:nvSpPr>
                <p:spPr>
                  <a:xfrm>
                    <a:off x="1677481" y="4013554"/>
                    <a:ext cx="103384" cy="8943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Freeform 294">
                    <a:extLst>
                      <a:ext uri="{FF2B5EF4-FFF2-40B4-BE49-F238E27FC236}">
                        <a16:creationId xmlns:a16="http://schemas.microsoft.com/office/drawing/2014/main" id="{383DF6E0-FBF6-39C6-7626-D7A55C0F5059}"/>
                      </a:ext>
                    </a:extLst>
                  </p:cNvPr>
                  <p:cNvSpPr/>
                  <p:nvPr/>
                </p:nvSpPr>
                <p:spPr>
                  <a:xfrm>
                    <a:off x="1585291" y="4104324"/>
                    <a:ext cx="284355" cy="380850"/>
                  </a:xfrm>
                  <a:custGeom>
                    <a:avLst/>
                    <a:gdLst>
                      <a:gd name="connsiteX0" fmla="*/ 70229 w 214628"/>
                      <a:gd name="connsiteY0" fmla="*/ 0 h 430717"/>
                      <a:gd name="connsiteX1" fmla="*/ 145100 w 214628"/>
                      <a:gd name="connsiteY1" fmla="*/ 0 h 430717"/>
                      <a:gd name="connsiteX2" fmla="*/ 214628 w 214628"/>
                      <a:gd name="connsiteY2" fmla="*/ 69529 h 430717"/>
                      <a:gd name="connsiteX3" fmla="*/ 214628 w 214628"/>
                      <a:gd name="connsiteY3" fmla="*/ 139057 h 430717"/>
                      <a:gd name="connsiteX4" fmla="*/ 214627 w 214628"/>
                      <a:gd name="connsiteY4" fmla="*/ 139057 h 430717"/>
                      <a:gd name="connsiteX5" fmla="*/ 214627 w 214628"/>
                      <a:gd name="connsiteY5" fmla="*/ 360021 h 430717"/>
                      <a:gd name="connsiteX6" fmla="*/ 143931 w 214628"/>
                      <a:gd name="connsiteY6" fmla="*/ 430717 h 430717"/>
                      <a:gd name="connsiteX7" fmla="*/ 70696 w 214628"/>
                      <a:gd name="connsiteY7" fmla="*/ 430717 h 430717"/>
                      <a:gd name="connsiteX8" fmla="*/ 0 w 214628"/>
                      <a:gd name="connsiteY8" fmla="*/ 360021 h 430717"/>
                      <a:gd name="connsiteX9" fmla="*/ 0 w 214628"/>
                      <a:gd name="connsiteY9" fmla="*/ 113920 h 430717"/>
                      <a:gd name="connsiteX10" fmla="*/ 700 w 214628"/>
                      <a:gd name="connsiteY10" fmla="*/ 113920 h 430717"/>
                      <a:gd name="connsiteX11" fmla="*/ 700 w 214628"/>
                      <a:gd name="connsiteY11" fmla="*/ 69529 h 430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14628" h="430717">
                        <a:moveTo>
                          <a:pt x="70229" y="0"/>
                        </a:moveTo>
                        <a:lnTo>
                          <a:pt x="145100" y="0"/>
                        </a:lnTo>
                        <a:lnTo>
                          <a:pt x="214628" y="69529"/>
                        </a:lnTo>
                        <a:lnTo>
                          <a:pt x="214628" y="139057"/>
                        </a:lnTo>
                        <a:lnTo>
                          <a:pt x="214627" y="139057"/>
                        </a:lnTo>
                        <a:lnTo>
                          <a:pt x="214627" y="360021"/>
                        </a:lnTo>
                        <a:cubicBezTo>
                          <a:pt x="214627" y="399065"/>
                          <a:pt x="182975" y="430717"/>
                          <a:pt x="143931" y="430717"/>
                        </a:cubicBezTo>
                        <a:lnTo>
                          <a:pt x="70696" y="430717"/>
                        </a:lnTo>
                        <a:cubicBezTo>
                          <a:pt x="31652" y="430717"/>
                          <a:pt x="0" y="399065"/>
                          <a:pt x="0" y="360021"/>
                        </a:cubicBezTo>
                        <a:lnTo>
                          <a:pt x="0" y="113920"/>
                        </a:lnTo>
                        <a:lnTo>
                          <a:pt x="700" y="113920"/>
                        </a:lnTo>
                        <a:lnTo>
                          <a:pt x="700" y="69529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268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E3CDDD3-BAE1-6C5A-9DAB-77321197C3C8}"/>
                  </a:ext>
                </a:extLst>
              </p:cNvPr>
              <p:cNvGrpSpPr/>
              <p:nvPr/>
            </p:nvGrpSpPr>
            <p:grpSpPr>
              <a:xfrm>
                <a:off x="1829970" y="3984024"/>
                <a:ext cx="67117" cy="67117"/>
                <a:chOff x="1737895" y="4133249"/>
                <a:chExt cx="67117" cy="67117"/>
              </a:xfrm>
            </p:grpSpPr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BC4AC3A3-44EA-F9BF-4EB7-A99C1D86CDFC}"/>
                    </a:ext>
                  </a:extLst>
                </p:cNvPr>
                <p:cNvSpPr/>
                <p:nvPr/>
              </p:nvSpPr>
              <p:spPr>
                <a:xfrm>
                  <a:off x="1737895" y="4133249"/>
                  <a:ext cx="67117" cy="6711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26E4CFFA-8A47-8FCB-795E-9447A579594C}"/>
                    </a:ext>
                  </a:extLst>
                </p:cNvPr>
                <p:cNvSpPr/>
                <p:nvPr/>
              </p:nvSpPr>
              <p:spPr>
                <a:xfrm>
                  <a:off x="1757737" y="4153091"/>
                  <a:ext cx="27432" cy="27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B312B324-07FB-6FDC-74A4-31B81FCD0BB2}"/>
                  </a:ext>
                </a:extLst>
              </p:cNvPr>
              <p:cNvSpPr/>
              <p:nvPr/>
            </p:nvSpPr>
            <p:spPr>
              <a:xfrm>
                <a:off x="1676400" y="3800096"/>
                <a:ext cx="136525" cy="48004"/>
              </a:xfrm>
              <a:custGeom>
                <a:avLst/>
                <a:gdLst>
                  <a:gd name="connsiteX0" fmla="*/ 0 w 136525"/>
                  <a:gd name="connsiteY0" fmla="*/ 48004 h 48004"/>
                  <a:gd name="connsiteX1" fmla="*/ 60325 w 136525"/>
                  <a:gd name="connsiteY1" fmla="*/ 3554 h 48004"/>
                  <a:gd name="connsiteX2" fmla="*/ 85725 w 136525"/>
                  <a:gd name="connsiteY2" fmla="*/ 6729 h 48004"/>
                  <a:gd name="connsiteX3" fmla="*/ 136525 w 136525"/>
                  <a:gd name="connsiteY3" fmla="*/ 38479 h 4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25" h="48004">
                    <a:moveTo>
                      <a:pt x="0" y="48004"/>
                    </a:moveTo>
                    <a:cubicBezTo>
                      <a:pt x="23019" y="29218"/>
                      <a:pt x="46038" y="10433"/>
                      <a:pt x="60325" y="3554"/>
                    </a:cubicBezTo>
                    <a:cubicBezTo>
                      <a:pt x="74613" y="-3325"/>
                      <a:pt x="73025" y="908"/>
                      <a:pt x="85725" y="6729"/>
                    </a:cubicBezTo>
                    <a:cubicBezTo>
                      <a:pt x="98425" y="12550"/>
                      <a:pt x="117475" y="25514"/>
                      <a:pt x="136525" y="38479"/>
                    </a:cubicBezTo>
                  </a:path>
                </a:pathLst>
              </a:custGeom>
              <a:noFill/>
              <a:ln w="25400" cap="rnd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EEC8272-FB50-B53B-9183-48DB5C54CA9C}"/>
                </a:ext>
              </a:extLst>
            </p:cNvPr>
            <p:cNvSpPr/>
            <p:nvPr/>
          </p:nvSpPr>
          <p:spPr>
            <a:xfrm>
              <a:off x="1528859" y="4055405"/>
              <a:ext cx="384241" cy="538820"/>
            </a:xfrm>
            <a:custGeom>
              <a:avLst/>
              <a:gdLst>
                <a:gd name="connsiteX0" fmla="*/ 384241 w 384241"/>
                <a:gd name="connsiteY0" fmla="*/ 2245 h 538820"/>
                <a:gd name="connsiteX1" fmla="*/ 200091 w 384241"/>
                <a:gd name="connsiteY1" fmla="*/ 18120 h 538820"/>
                <a:gd name="connsiteX2" fmla="*/ 98491 w 384241"/>
                <a:gd name="connsiteY2" fmla="*/ 135595 h 538820"/>
                <a:gd name="connsiteX3" fmla="*/ 15941 w 384241"/>
                <a:gd name="connsiteY3" fmla="*/ 348320 h 538820"/>
                <a:gd name="connsiteX4" fmla="*/ 66 w 384241"/>
                <a:gd name="connsiteY4" fmla="*/ 538820 h 53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41" h="538820">
                  <a:moveTo>
                    <a:pt x="384241" y="2245"/>
                  </a:moveTo>
                  <a:cubicBezTo>
                    <a:pt x="315978" y="-930"/>
                    <a:pt x="247716" y="-4105"/>
                    <a:pt x="200091" y="18120"/>
                  </a:cubicBezTo>
                  <a:cubicBezTo>
                    <a:pt x="152466" y="40345"/>
                    <a:pt x="129183" y="80562"/>
                    <a:pt x="98491" y="135595"/>
                  </a:cubicBezTo>
                  <a:cubicBezTo>
                    <a:pt x="67799" y="190628"/>
                    <a:pt x="32345" y="281116"/>
                    <a:pt x="15941" y="348320"/>
                  </a:cubicBezTo>
                  <a:cubicBezTo>
                    <a:pt x="-463" y="415524"/>
                    <a:pt x="-199" y="477172"/>
                    <a:pt x="66" y="538820"/>
                  </a:cubicBezTo>
                </a:path>
              </a:pathLst>
            </a:cu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5788EFC6-0C3A-9444-64EC-28FD52A92B8B}"/>
              </a:ext>
            </a:extLst>
          </p:cNvPr>
          <p:cNvGrpSpPr/>
          <p:nvPr/>
        </p:nvGrpSpPr>
        <p:grpSpPr>
          <a:xfrm>
            <a:off x="7288116" y="4615279"/>
            <a:ext cx="1500284" cy="1159184"/>
            <a:chOff x="7288116" y="5125639"/>
            <a:chExt cx="1500284" cy="1159184"/>
          </a:xfrm>
        </p:grpSpPr>
        <p:sp>
          <p:nvSpPr>
            <p:cNvPr id="495" name="Freeform 494">
              <a:extLst>
                <a:ext uri="{FF2B5EF4-FFF2-40B4-BE49-F238E27FC236}">
                  <a16:creationId xmlns:a16="http://schemas.microsoft.com/office/drawing/2014/main" id="{B5E55948-68AC-3BD1-36CB-0E0406131195}"/>
                </a:ext>
              </a:extLst>
            </p:cNvPr>
            <p:cNvSpPr/>
            <p:nvPr/>
          </p:nvSpPr>
          <p:spPr>
            <a:xfrm>
              <a:off x="7433733" y="5243689"/>
              <a:ext cx="237651" cy="976489"/>
            </a:xfrm>
            <a:custGeom>
              <a:avLst/>
              <a:gdLst>
                <a:gd name="connsiteX0" fmla="*/ 0 w 237651"/>
                <a:gd name="connsiteY0" fmla="*/ 0 h 976489"/>
                <a:gd name="connsiteX1" fmla="*/ 203200 w 237651"/>
                <a:gd name="connsiteY1" fmla="*/ 254000 h 976489"/>
                <a:gd name="connsiteX2" fmla="*/ 225778 w 237651"/>
                <a:gd name="connsiteY2" fmla="*/ 660400 h 976489"/>
                <a:gd name="connsiteX3" fmla="*/ 79023 w 237651"/>
                <a:gd name="connsiteY3" fmla="*/ 976489 h 97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51" h="976489">
                  <a:moveTo>
                    <a:pt x="0" y="0"/>
                  </a:moveTo>
                  <a:cubicBezTo>
                    <a:pt x="82785" y="71966"/>
                    <a:pt x="165570" y="143933"/>
                    <a:pt x="203200" y="254000"/>
                  </a:cubicBezTo>
                  <a:cubicBezTo>
                    <a:pt x="240830" y="364067"/>
                    <a:pt x="246474" y="539985"/>
                    <a:pt x="225778" y="660400"/>
                  </a:cubicBezTo>
                  <a:cubicBezTo>
                    <a:pt x="205082" y="780815"/>
                    <a:pt x="142052" y="878652"/>
                    <a:pt x="79023" y="976489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3F958FF5-F685-ECB9-F1B4-7FDC13E564B4}"/>
                </a:ext>
              </a:extLst>
            </p:cNvPr>
            <p:cNvCxnSpPr/>
            <p:nvPr/>
          </p:nvCxnSpPr>
          <p:spPr>
            <a:xfrm flipV="1">
              <a:off x="7585863" y="5572387"/>
              <a:ext cx="196795" cy="17401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D06DD99B-618E-13A7-FEE0-02E60FAF1C2A}"/>
                </a:ext>
              </a:extLst>
            </p:cNvPr>
            <p:cNvCxnSpPr/>
            <p:nvPr/>
          </p:nvCxnSpPr>
          <p:spPr>
            <a:xfrm flipV="1">
              <a:off x="7579302" y="5751803"/>
              <a:ext cx="196795" cy="17401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id="{47926FB5-F0B9-F4E5-CFC8-1408A5FBED14}"/>
                </a:ext>
              </a:extLst>
            </p:cNvPr>
            <p:cNvSpPr/>
            <p:nvPr/>
          </p:nvSpPr>
          <p:spPr>
            <a:xfrm>
              <a:off x="8233619" y="5271307"/>
              <a:ext cx="237651" cy="976489"/>
            </a:xfrm>
            <a:custGeom>
              <a:avLst/>
              <a:gdLst>
                <a:gd name="connsiteX0" fmla="*/ 0 w 237651"/>
                <a:gd name="connsiteY0" fmla="*/ 0 h 976489"/>
                <a:gd name="connsiteX1" fmla="*/ 203200 w 237651"/>
                <a:gd name="connsiteY1" fmla="*/ 254000 h 976489"/>
                <a:gd name="connsiteX2" fmla="*/ 225778 w 237651"/>
                <a:gd name="connsiteY2" fmla="*/ 660400 h 976489"/>
                <a:gd name="connsiteX3" fmla="*/ 79023 w 237651"/>
                <a:gd name="connsiteY3" fmla="*/ 976489 h 97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51" h="976489">
                  <a:moveTo>
                    <a:pt x="0" y="0"/>
                  </a:moveTo>
                  <a:cubicBezTo>
                    <a:pt x="82785" y="71966"/>
                    <a:pt x="165570" y="143933"/>
                    <a:pt x="203200" y="254000"/>
                  </a:cubicBezTo>
                  <a:cubicBezTo>
                    <a:pt x="240830" y="364067"/>
                    <a:pt x="246474" y="539985"/>
                    <a:pt x="225778" y="660400"/>
                  </a:cubicBezTo>
                  <a:cubicBezTo>
                    <a:pt x="205082" y="780815"/>
                    <a:pt x="142052" y="878652"/>
                    <a:pt x="79023" y="976489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ED3EA99-119D-28D5-DB7A-ADE21F905DA7}"/>
                </a:ext>
              </a:extLst>
            </p:cNvPr>
            <p:cNvCxnSpPr/>
            <p:nvPr/>
          </p:nvCxnSpPr>
          <p:spPr>
            <a:xfrm flipV="1">
              <a:off x="8385749" y="5600005"/>
              <a:ext cx="196795" cy="17401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A36B8CCA-DFD2-F523-DBED-97D41A9CB9E5}"/>
                </a:ext>
              </a:extLst>
            </p:cNvPr>
            <p:cNvCxnSpPr/>
            <p:nvPr/>
          </p:nvCxnSpPr>
          <p:spPr>
            <a:xfrm flipV="1">
              <a:off x="8379188" y="5779421"/>
              <a:ext cx="196795" cy="17401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id="{A995B2C1-3210-48D8-86EA-300CEB0176D8}"/>
                </a:ext>
              </a:extLst>
            </p:cNvPr>
            <p:cNvSpPr/>
            <p:nvPr/>
          </p:nvSpPr>
          <p:spPr>
            <a:xfrm>
              <a:off x="8302976" y="5429957"/>
              <a:ext cx="276578" cy="242711"/>
            </a:xfrm>
            <a:custGeom>
              <a:avLst/>
              <a:gdLst>
                <a:gd name="connsiteX0" fmla="*/ 0 w 276578"/>
                <a:gd name="connsiteY0" fmla="*/ 242711 h 242711"/>
                <a:gd name="connsiteX1" fmla="*/ 169334 w 276578"/>
                <a:gd name="connsiteY1" fmla="*/ 163689 h 242711"/>
                <a:gd name="connsiteX2" fmla="*/ 276578 w 276578"/>
                <a:gd name="connsiteY2" fmla="*/ 0 h 24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578" h="242711">
                  <a:moveTo>
                    <a:pt x="0" y="242711"/>
                  </a:moveTo>
                  <a:cubicBezTo>
                    <a:pt x="61619" y="223426"/>
                    <a:pt x="123238" y="204141"/>
                    <a:pt x="169334" y="163689"/>
                  </a:cubicBezTo>
                  <a:cubicBezTo>
                    <a:pt x="215430" y="123237"/>
                    <a:pt x="246004" y="61618"/>
                    <a:pt x="276578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id="{95FFD16D-9B55-15D7-551B-042598C33C56}"/>
                </a:ext>
              </a:extLst>
            </p:cNvPr>
            <p:cNvSpPr/>
            <p:nvPr/>
          </p:nvSpPr>
          <p:spPr>
            <a:xfrm flipV="1">
              <a:off x="8314057" y="5726161"/>
              <a:ext cx="276578" cy="242711"/>
            </a:xfrm>
            <a:custGeom>
              <a:avLst/>
              <a:gdLst>
                <a:gd name="connsiteX0" fmla="*/ 0 w 276578"/>
                <a:gd name="connsiteY0" fmla="*/ 242711 h 242711"/>
                <a:gd name="connsiteX1" fmla="*/ 169334 w 276578"/>
                <a:gd name="connsiteY1" fmla="*/ 163689 h 242711"/>
                <a:gd name="connsiteX2" fmla="*/ 276578 w 276578"/>
                <a:gd name="connsiteY2" fmla="*/ 0 h 24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578" h="242711">
                  <a:moveTo>
                    <a:pt x="0" y="242711"/>
                  </a:moveTo>
                  <a:cubicBezTo>
                    <a:pt x="61619" y="223426"/>
                    <a:pt x="123238" y="204141"/>
                    <a:pt x="169334" y="163689"/>
                  </a:cubicBezTo>
                  <a:cubicBezTo>
                    <a:pt x="215430" y="123237"/>
                    <a:pt x="246004" y="61618"/>
                    <a:pt x="276578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FB0933AB-1EE5-0149-48A0-4DCB12126651}"/>
                </a:ext>
              </a:extLst>
            </p:cNvPr>
            <p:cNvSpPr/>
            <p:nvPr/>
          </p:nvSpPr>
          <p:spPr>
            <a:xfrm>
              <a:off x="7717436" y="5617863"/>
              <a:ext cx="75580" cy="994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4E222819-C795-4398-FAE4-3103BE9272E6}"/>
                </a:ext>
              </a:extLst>
            </p:cNvPr>
            <p:cNvSpPr/>
            <p:nvPr/>
          </p:nvSpPr>
          <p:spPr>
            <a:xfrm rot="21328550">
              <a:off x="7695548" y="5501364"/>
              <a:ext cx="58661" cy="3437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74223144-A3DD-3DDA-C5A7-FE7BCC016A67}"/>
                </a:ext>
              </a:extLst>
            </p:cNvPr>
            <p:cNvSpPr/>
            <p:nvPr/>
          </p:nvSpPr>
          <p:spPr>
            <a:xfrm>
              <a:off x="8506964" y="5645645"/>
              <a:ext cx="75580" cy="994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Block Arc 503">
              <a:extLst>
                <a:ext uri="{FF2B5EF4-FFF2-40B4-BE49-F238E27FC236}">
                  <a16:creationId xmlns:a16="http://schemas.microsoft.com/office/drawing/2014/main" id="{79D574DA-7FB3-C07E-0DE3-AFD5685F22A6}"/>
                </a:ext>
              </a:extLst>
            </p:cNvPr>
            <p:cNvSpPr/>
            <p:nvPr/>
          </p:nvSpPr>
          <p:spPr>
            <a:xfrm rot="16013682">
              <a:off x="8441299" y="5581099"/>
              <a:ext cx="332858" cy="230330"/>
            </a:xfrm>
            <a:prstGeom prst="blockArc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C101AD3B-13DF-2BAE-912F-05FA1061D171}"/>
                </a:ext>
              </a:extLst>
            </p:cNvPr>
            <p:cNvSpPr/>
            <p:nvPr/>
          </p:nvSpPr>
          <p:spPr>
            <a:xfrm>
              <a:off x="7778044" y="5350933"/>
              <a:ext cx="107395" cy="175096"/>
            </a:xfrm>
            <a:custGeom>
              <a:avLst/>
              <a:gdLst>
                <a:gd name="connsiteX0" fmla="*/ 107245 w 107395"/>
                <a:gd name="connsiteY0" fmla="*/ 0 h 175096"/>
                <a:gd name="connsiteX1" fmla="*/ 90312 w 107395"/>
                <a:gd name="connsiteY1" fmla="*/ 146756 h 175096"/>
                <a:gd name="connsiteX2" fmla="*/ 0 w 107395"/>
                <a:gd name="connsiteY2" fmla="*/ 174978 h 17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95" h="175096">
                  <a:moveTo>
                    <a:pt x="107245" y="0"/>
                  </a:moveTo>
                  <a:cubicBezTo>
                    <a:pt x="107715" y="58796"/>
                    <a:pt x="108186" y="117593"/>
                    <a:pt x="90312" y="146756"/>
                  </a:cubicBezTo>
                  <a:cubicBezTo>
                    <a:pt x="72438" y="175919"/>
                    <a:pt x="36219" y="175448"/>
                    <a:pt x="0" y="174978"/>
                  </a:cubicBezTo>
                </a:path>
              </a:pathLst>
            </a:cu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8F528971-9C86-44AC-AA60-4D32087CF569}"/>
                </a:ext>
              </a:extLst>
            </p:cNvPr>
            <p:cNvCxnSpPr>
              <a:cxnSpLocks/>
            </p:cNvCxnSpPr>
            <p:nvPr/>
          </p:nvCxnSpPr>
          <p:spPr>
            <a:xfrm>
              <a:off x="7789332" y="5469471"/>
              <a:ext cx="3904" cy="106518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id="{3FD5DF68-9C82-14C1-B920-0909FD02653A}"/>
                </a:ext>
              </a:extLst>
            </p:cNvPr>
            <p:cNvSpPr/>
            <p:nvPr/>
          </p:nvSpPr>
          <p:spPr>
            <a:xfrm flipV="1">
              <a:off x="7803868" y="5786787"/>
              <a:ext cx="107395" cy="175096"/>
            </a:xfrm>
            <a:custGeom>
              <a:avLst/>
              <a:gdLst>
                <a:gd name="connsiteX0" fmla="*/ 107245 w 107395"/>
                <a:gd name="connsiteY0" fmla="*/ 0 h 175096"/>
                <a:gd name="connsiteX1" fmla="*/ 90312 w 107395"/>
                <a:gd name="connsiteY1" fmla="*/ 146756 h 175096"/>
                <a:gd name="connsiteX2" fmla="*/ 0 w 107395"/>
                <a:gd name="connsiteY2" fmla="*/ 174978 h 17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95" h="175096">
                  <a:moveTo>
                    <a:pt x="107245" y="0"/>
                  </a:moveTo>
                  <a:cubicBezTo>
                    <a:pt x="107715" y="58796"/>
                    <a:pt x="108186" y="117593"/>
                    <a:pt x="90312" y="146756"/>
                  </a:cubicBezTo>
                  <a:cubicBezTo>
                    <a:pt x="72438" y="175919"/>
                    <a:pt x="36219" y="175448"/>
                    <a:pt x="0" y="174978"/>
                  </a:cubicBezTo>
                </a:path>
              </a:pathLst>
            </a:cu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A8E7E6E-E416-19EB-5E0E-C537B0AD7E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5156" y="5730351"/>
              <a:ext cx="3904" cy="106518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7429BE95-2835-495C-E3D1-B5D7C9FAC5EE}"/>
                </a:ext>
              </a:extLst>
            </p:cNvPr>
            <p:cNvSpPr/>
            <p:nvPr/>
          </p:nvSpPr>
          <p:spPr>
            <a:xfrm>
              <a:off x="7288116" y="6085640"/>
              <a:ext cx="1500284" cy="199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F1A07652-7238-CA0A-2B14-E471D9BF9EDB}"/>
                </a:ext>
              </a:extLst>
            </p:cNvPr>
            <p:cNvSpPr/>
            <p:nvPr/>
          </p:nvSpPr>
          <p:spPr>
            <a:xfrm>
              <a:off x="7288116" y="5125639"/>
              <a:ext cx="1500284" cy="199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6" name="Rectangle 515">
            <a:extLst>
              <a:ext uri="{FF2B5EF4-FFF2-40B4-BE49-F238E27FC236}">
                <a16:creationId xmlns:a16="http://schemas.microsoft.com/office/drawing/2014/main" id="{F80660AE-023B-9507-DD5F-F3D1AB715CF3}"/>
              </a:ext>
            </a:extLst>
          </p:cNvPr>
          <p:cNvSpPr/>
          <p:nvPr/>
        </p:nvSpPr>
        <p:spPr>
          <a:xfrm>
            <a:off x="7047832" y="3506228"/>
            <a:ext cx="1933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Non-rebreather masks</a:t>
            </a:r>
            <a:r>
              <a:rPr lang="en-US" sz="900" dirty="0"/>
              <a:t> have two one-way valves over the exhalation ports. These permitting exhalation but maintain a higher FiO2.</a:t>
            </a:r>
          </a:p>
          <a:p>
            <a:pPr algn="ctr"/>
            <a:r>
              <a:rPr lang="en-US" sz="900" dirty="0"/>
              <a:t>Note: this can be dangerous if the O2 supply is exhausted/interrupted!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2CCC20B-E96E-5434-6957-3B84EA20B765}"/>
              </a:ext>
            </a:extLst>
          </p:cNvPr>
          <p:cNvSpPr/>
          <p:nvPr/>
        </p:nvSpPr>
        <p:spPr>
          <a:xfrm>
            <a:off x="7037856" y="5597198"/>
            <a:ext cx="1107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4"/>
                </a:solidFill>
              </a:rPr>
              <a:t>Ambient air</a:t>
            </a:r>
          </a:p>
          <a:p>
            <a:pPr algn="ctr"/>
            <a:r>
              <a:rPr lang="en-US" sz="900" dirty="0"/>
              <a:t>is blocked from entering the mask (keeps FiO2 higher)</a:t>
            </a: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E104B28A-9262-7456-2ED7-F69E039F6997}"/>
              </a:ext>
            </a:extLst>
          </p:cNvPr>
          <p:cNvSpPr/>
          <p:nvPr/>
        </p:nvSpPr>
        <p:spPr>
          <a:xfrm>
            <a:off x="7991103" y="5604327"/>
            <a:ext cx="1107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2"/>
                </a:solidFill>
              </a:rPr>
              <a:t>Carbon Dioxide</a:t>
            </a:r>
          </a:p>
          <a:p>
            <a:pPr algn="ctr"/>
            <a:r>
              <a:rPr lang="en-US" sz="900" dirty="0"/>
              <a:t>Can be exhaled freely (avoids rebreathing CO</a:t>
            </a:r>
            <a:r>
              <a:rPr lang="en-US" sz="900" baseline="-25000" dirty="0"/>
              <a:t>2</a:t>
            </a:r>
            <a:r>
              <a:rPr lang="en-US" sz="900" dirty="0"/>
              <a:t>)</a:t>
            </a: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068BA1C7-71ED-DF44-5BD4-48445007E733}"/>
              </a:ext>
            </a:extLst>
          </p:cNvPr>
          <p:cNvSpPr/>
          <p:nvPr/>
        </p:nvSpPr>
        <p:spPr>
          <a:xfrm>
            <a:off x="2856145" y="1486882"/>
            <a:ext cx="2690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venturi mask (VM)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01DCBB3-7980-6221-E8AC-64A4D50CCCCF}"/>
              </a:ext>
            </a:extLst>
          </p:cNvPr>
          <p:cNvGrpSpPr/>
          <p:nvPr/>
        </p:nvGrpSpPr>
        <p:grpSpPr>
          <a:xfrm>
            <a:off x="5712558" y="2598854"/>
            <a:ext cx="618713" cy="783367"/>
            <a:chOff x="5370182" y="3758562"/>
            <a:chExt cx="618713" cy="783367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6ED7406-AA10-3F14-92DF-233FAB47AFCB}"/>
                </a:ext>
              </a:extLst>
            </p:cNvPr>
            <p:cNvGrpSpPr/>
            <p:nvPr/>
          </p:nvGrpSpPr>
          <p:grpSpPr>
            <a:xfrm>
              <a:off x="5601781" y="3758562"/>
              <a:ext cx="387114" cy="678135"/>
              <a:chOff x="3323645" y="3758562"/>
              <a:chExt cx="387114" cy="67813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A8EFA94-B070-190C-27ED-07F7BF006794}"/>
                  </a:ext>
                </a:extLst>
              </p:cNvPr>
              <p:cNvGrpSpPr/>
              <p:nvPr/>
            </p:nvGrpSpPr>
            <p:grpSpPr>
              <a:xfrm>
                <a:off x="3323645" y="3778772"/>
                <a:ext cx="387114" cy="657925"/>
                <a:chOff x="3323645" y="3778772"/>
                <a:chExt cx="387114" cy="657925"/>
              </a:xfrm>
            </p:grpSpPr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F317EAE7-9B82-50B0-0735-8476D932EDFF}"/>
                    </a:ext>
                  </a:extLst>
                </p:cNvPr>
                <p:cNvSpPr/>
                <p:nvPr/>
              </p:nvSpPr>
              <p:spPr>
                <a:xfrm rot="18900000">
                  <a:off x="3323645" y="3778772"/>
                  <a:ext cx="387114" cy="387114"/>
                </a:xfrm>
                <a:custGeom>
                  <a:avLst/>
                  <a:gdLst>
                    <a:gd name="connsiteX0" fmla="*/ 334201 w 347088"/>
                    <a:gd name="connsiteY0" fmla="*/ 20613 h 347088"/>
                    <a:gd name="connsiteX1" fmla="*/ 347088 w 347088"/>
                    <a:gd name="connsiteY1" fmla="*/ 38255 h 347088"/>
                    <a:gd name="connsiteX2" fmla="*/ 347088 w 347088"/>
                    <a:gd name="connsiteY2" fmla="*/ 173544 h 347088"/>
                    <a:gd name="connsiteX3" fmla="*/ 173544 w 347088"/>
                    <a:gd name="connsiteY3" fmla="*/ 347088 h 347088"/>
                    <a:gd name="connsiteX4" fmla="*/ 0 w 347088"/>
                    <a:gd name="connsiteY4" fmla="*/ 173544 h 347088"/>
                    <a:gd name="connsiteX5" fmla="*/ 173544 w 347088"/>
                    <a:gd name="connsiteY5" fmla="*/ 0 h 347088"/>
                    <a:gd name="connsiteX6" fmla="*/ 305982 w 347088"/>
                    <a:gd name="connsiteY6" fmla="*/ 0 h 347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7088" h="347088">
                      <a:moveTo>
                        <a:pt x="334201" y="20613"/>
                      </a:moveTo>
                      <a:lnTo>
                        <a:pt x="347088" y="38255"/>
                      </a:lnTo>
                      <a:lnTo>
                        <a:pt x="347088" y="173544"/>
                      </a:lnTo>
                      <a:cubicBezTo>
                        <a:pt x="347088" y="269390"/>
                        <a:pt x="269390" y="347088"/>
                        <a:pt x="173544" y="347088"/>
                      </a:cubicBezTo>
                      <a:cubicBezTo>
                        <a:pt x="77698" y="347088"/>
                        <a:pt x="0" y="269390"/>
                        <a:pt x="0" y="173544"/>
                      </a:cubicBezTo>
                      <a:cubicBezTo>
                        <a:pt x="0" y="77698"/>
                        <a:pt x="77698" y="0"/>
                        <a:pt x="173544" y="0"/>
                      </a:cubicBezTo>
                      <a:lnTo>
                        <a:pt x="305982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BCEE65D-1C4E-D185-F5C8-C7F70FE52E66}"/>
                    </a:ext>
                  </a:extLst>
                </p:cNvPr>
                <p:cNvGrpSpPr/>
                <p:nvPr/>
              </p:nvGrpSpPr>
              <p:grpSpPr>
                <a:xfrm>
                  <a:off x="3358652" y="3785871"/>
                  <a:ext cx="308315" cy="650826"/>
                  <a:chOff x="3358652" y="3785871"/>
                  <a:chExt cx="308315" cy="650826"/>
                </a:xfrm>
              </p:grpSpPr>
              <p:sp>
                <p:nvSpPr>
                  <p:cNvPr id="306" name="Round Same Side Corner Rectangle 305">
                    <a:extLst>
                      <a:ext uri="{FF2B5EF4-FFF2-40B4-BE49-F238E27FC236}">
                        <a16:creationId xmlns:a16="http://schemas.microsoft.com/office/drawing/2014/main" id="{665D0339-1D84-3C2F-0A3F-AE458E0161CA}"/>
                      </a:ext>
                    </a:extLst>
                  </p:cNvPr>
                  <p:cNvSpPr/>
                  <p:nvPr/>
                </p:nvSpPr>
                <p:spPr>
                  <a:xfrm>
                    <a:off x="3455741" y="3785871"/>
                    <a:ext cx="122293" cy="17920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gradFill>
                    <a:gsLst>
                      <a:gs pos="26000">
                        <a:srgbClr val="CED9F1"/>
                      </a:gs>
                      <a:gs pos="60000">
                        <a:schemeClr val="accent1">
                          <a:lumMod val="20000"/>
                          <a:lumOff val="80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42241C6E-5ABF-9037-700D-10ADC0257EA8}"/>
                      </a:ext>
                    </a:extLst>
                  </p:cNvPr>
                  <p:cNvSpPr/>
                  <p:nvPr/>
                </p:nvSpPr>
                <p:spPr>
                  <a:xfrm>
                    <a:off x="3594704" y="3955765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>
                    <a:extLst>
                      <a:ext uri="{FF2B5EF4-FFF2-40B4-BE49-F238E27FC236}">
                        <a16:creationId xmlns:a16="http://schemas.microsoft.com/office/drawing/2014/main" id="{BDBC5FB6-A31A-5283-84F3-A3AF937F2EDD}"/>
                      </a:ext>
                    </a:extLst>
                  </p:cNvPr>
                  <p:cNvSpPr/>
                  <p:nvPr/>
                </p:nvSpPr>
                <p:spPr>
                  <a:xfrm>
                    <a:off x="3605372" y="3984522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6ECFD041-5F1B-B310-4CD8-767065236F4B}"/>
                      </a:ext>
                    </a:extLst>
                  </p:cNvPr>
                  <p:cNvSpPr/>
                  <p:nvPr/>
                </p:nvSpPr>
                <p:spPr>
                  <a:xfrm>
                    <a:off x="3638312" y="3985567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>
                    <a:extLst>
                      <a:ext uri="{FF2B5EF4-FFF2-40B4-BE49-F238E27FC236}">
                        <a16:creationId xmlns:a16="http://schemas.microsoft.com/office/drawing/2014/main" id="{BA50FE2A-3740-0A47-C377-62D81304DE86}"/>
                      </a:ext>
                    </a:extLst>
                  </p:cNvPr>
                  <p:cNvSpPr/>
                  <p:nvPr/>
                </p:nvSpPr>
                <p:spPr>
                  <a:xfrm>
                    <a:off x="3620104" y="3933540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DC0445DF-2B58-A071-5156-11176EF525C9}"/>
                      </a:ext>
                    </a:extLst>
                  </p:cNvPr>
                  <p:cNvSpPr/>
                  <p:nvPr/>
                </p:nvSpPr>
                <p:spPr>
                  <a:xfrm>
                    <a:off x="3648679" y="3955765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F9C527E2-6960-4156-E970-43E31EF666D7}"/>
                      </a:ext>
                    </a:extLst>
                  </p:cNvPr>
                  <p:cNvSpPr/>
                  <p:nvPr/>
                </p:nvSpPr>
                <p:spPr>
                  <a:xfrm>
                    <a:off x="3465138" y="3965077"/>
                    <a:ext cx="103384" cy="8943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Freeform 313">
                    <a:extLst>
                      <a:ext uri="{FF2B5EF4-FFF2-40B4-BE49-F238E27FC236}">
                        <a16:creationId xmlns:a16="http://schemas.microsoft.com/office/drawing/2014/main" id="{33130E3B-732D-F8DC-7525-79C751E4B23E}"/>
                      </a:ext>
                    </a:extLst>
                  </p:cNvPr>
                  <p:cNvSpPr/>
                  <p:nvPr/>
                </p:nvSpPr>
                <p:spPr>
                  <a:xfrm>
                    <a:off x="3372948" y="4055847"/>
                    <a:ext cx="284355" cy="380850"/>
                  </a:xfrm>
                  <a:custGeom>
                    <a:avLst/>
                    <a:gdLst>
                      <a:gd name="connsiteX0" fmla="*/ 70229 w 214628"/>
                      <a:gd name="connsiteY0" fmla="*/ 0 h 430717"/>
                      <a:gd name="connsiteX1" fmla="*/ 145100 w 214628"/>
                      <a:gd name="connsiteY1" fmla="*/ 0 h 430717"/>
                      <a:gd name="connsiteX2" fmla="*/ 214628 w 214628"/>
                      <a:gd name="connsiteY2" fmla="*/ 69529 h 430717"/>
                      <a:gd name="connsiteX3" fmla="*/ 214628 w 214628"/>
                      <a:gd name="connsiteY3" fmla="*/ 139057 h 430717"/>
                      <a:gd name="connsiteX4" fmla="*/ 214627 w 214628"/>
                      <a:gd name="connsiteY4" fmla="*/ 139057 h 430717"/>
                      <a:gd name="connsiteX5" fmla="*/ 214627 w 214628"/>
                      <a:gd name="connsiteY5" fmla="*/ 360021 h 430717"/>
                      <a:gd name="connsiteX6" fmla="*/ 143931 w 214628"/>
                      <a:gd name="connsiteY6" fmla="*/ 430717 h 430717"/>
                      <a:gd name="connsiteX7" fmla="*/ 70696 w 214628"/>
                      <a:gd name="connsiteY7" fmla="*/ 430717 h 430717"/>
                      <a:gd name="connsiteX8" fmla="*/ 0 w 214628"/>
                      <a:gd name="connsiteY8" fmla="*/ 360021 h 430717"/>
                      <a:gd name="connsiteX9" fmla="*/ 0 w 214628"/>
                      <a:gd name="connsiteY9" fmla="*/ 113920 h 430717"/>
                      <a:gd name="connsiteX10" fmla="*/ 700 w 214628"/>
                      <a:gd name="connsiteY10" fmla="*/ 113920 h 430717"/>
                      <a:gd name="connsiteX11" fmla="*/ 700 w 214628"/>
                      <a:gd name="connsiteY11" fmla="*/ 69529 h 430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14628" h="430717">
                        <a:moveTo>
                          <a:pt x="70229" y="0"/>
                        </a:moveTo>
                        <a:lnTo>
                          <a:pt x="145100" y="0"/>
                        </a:lnTo>
                        <a:lnTo>
                          <a:pt x="214628" y="69529"/>
                        </a:lnTo>
                        <a:lnTo>
                          <a:pt x="214628" y="139057"/>
                        </a:lnTo>
                        <a:lnTo>
                          <a:pt x="214627" y="139057"/>
                        </a:lnTo>
                        <a:lnTo>
                          <a:pt x="214627" y="360021"/>
                        </a:lnTo>
                        <a:cubicBezTo>
                          <a:pt x="214627" y="399065"/>
                          <a:pt x="182975" y="430717"/>
                          <a:pt x="143931" y="430717"/>
                        </a:cubicBezTo>
                        <a:lnTo>
                          <a:pt x="70696" y="430717"/>
                        </a:lnTo>
                        <a:cubicBezTo>
                          <a:pt x="31652" y="430717"/>
                          <a:pt x="0" y="399065"/>
                          <a:pt x="0" y="360021"/>
                        </a:cubicBezTo>
                        <a:lnTo>
                          <a:pt x="0" y="113920"/>
                        </a:lnTo>
                        <a:lnTo>
                          <a:pt x="700" y="113920"/>
                        </a:lnTo>
                        <a:lnTo>
                          <a:pt x="700" y="69529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268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7468BCED-D09E-9BE0-E9E6-0FEFD553CBDA}"/>
                      </a:ext>
                    </a:extLst>
                  </p:cNvPr>
                  <p:cNvSpPr/>
                  <p:nvPr/>
                </p:nvSpPr>
                <p:spPr>
                  <a:xfrm>
                    <a:off x="3358652" y="3963787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AE997386-5A5F-C3C2-8FE4-C49309BF37EB}"/>
                      </a:ext>
                    </a:extLst>
                  </p:cNvPr>
                  <p:cNvSpPr/>
                  <p:nvPr/>
                </p:nvSpPr>
                <p:spPr>
                  <a:xfrm>
                    <a:off x="3369320" y="3992544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A911D64F-9F8E-2B6C-AC0A-4E2F97D5D337}"/>
                      </a:ext>
                    </a:extLst>
                  </p:cNvPr>
                  <p:cNvSpPr/>
                  <p:nvPr/>
                </p:nvSpPr>
                <p:spPr>
                  <a:xfrm>
                    <a:off x="3402260" y="3993589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87BAF4A6-903C-E41C-B420-A97436918222}"/>
                      </a:ext>
                    </a:extLst>
                  </p:cNvPr>
                  <p:cNvSpPr/>
                  <p:nvPr/>
                </p:nvSpPr>
                <p:spPr>
                  <a:xfrm>
                    <a:off x="3384052" y="3941562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23B42133-4F53-2F03-8B51-DAA19FF5670B}"/>
                      </a:ext>
                    </a:extLst>
                  </p:cNvPr>
                  <p:cNvSpPr/>
                  <p:nvPr/>
                </p:nvSpPr>
                <p:spPr>
                  <a:xfrm>
                    <a:off x="3412627" y="3963787"/>
                    <a:ext cx="18288" cy="18288"/>
                  </a:xfrm>
                  <a:prstGeom prst="ellipse">
                    <a:avLst/>
                  </a:prstGeom>
                  <a:solidFill>
                    <a:srgbClr val="DDC8B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C8064FFD-2574-551C-A628-1F93B8903AB7}"/>
                  </a:ext>
                </a:extLst>
              </p:cNvPr>
              <p:cNvSpPr/>
              <p:nvPr/>
            </p:nvSpPr>
            <p:spPr>
              <a:xfrm>
                <a:off x="3442723" y="3758562"/>
                <a:ext cx="136525" cy="48004"/>
              </a:xfrm>
              <a:custGeom>
                <a:avLst/>
                <a:gdLst>
                  <a:gd name="connsiteX0" fmla="*/ 0 w 136525"/>
                  <a:gd name="connsiteY0" fmla="*/ 48004 h 48004"/>
                  <a:gd name="connsiteX1" fmla="*/ 60325 w 136525"/>
                  <a:gd name="connsiteY1" fmla="*/ 3554 h 48004"/>
                  <a:gd name="connsiteX2" fmla="*/ 85725 w 136525"/>
                  <a:gd name="connsiteY2" fmla="*/ 6729 h 48004"/>
                  <a:gd name="connsiteX3" fmla="*/ 136525 w 136525"/>
                  <a:gd name="connsiteY3" fmla="*/ 38479 h 4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25" h="48004">
                    <a:moveTo>
                      <a:pt x="0" y="48004"/>
                    </a:moveTo>
                    <a:cubicBezTo>
                      <a:pt x="23019" y="29218"/>
                      <a:pt x="46038" y="10433"/>
                      <a:pt x="60325" y="3554"/>
                    </a:cubicBezTo>
                    <a:cubicBezTo>
                      <a:pt x="74613" y="-3325"/>
                      <a:pt x="73025" y="908"/>
                      <a:pt x="85725" y="6729"/>
                    </a:cubicBezTo>
                    <a:cubicBezTo>
                      <a:pt x="98425" y="12550"/>
                      <a:pt x="117475" y="25514"/>
                      <a:pt x="136525" y="38479"/>
                    </a:cubicBezTo>
                  </a:path>
                </a:pathLst>
              </a:custGeom>
              <a:noFill/>
              <a:ln w="25400" cap="rnd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id="{A82CD340-8C40-530D-95E0-A7ABA83634C2}"/>
                </a:ext>
              </a:extLst>
            </p:cNvPr>
            <p:cNvSpPr/>
            <p:nvPr/>
          </p:nvSpPr>
          <p:spPr>
            <a:xfrm>
              <a:off x="5370182" y="4003109"/>
              <a:ext cx="384241" cy="538820"/>
            </a:xfrm>
            <a:custGeom>
              <a:avLst/>
              <a:gdLst>
                <a:gd name="connsiteX0" fmla="*/ 384241 w 384241"/>
                <a:gd name="connsiteY0" fmla="*/ 2245 h 538820"/>
                <a:gd name="connsiteX1" fmla="*/ 200091 w 384241"/>
                <a:gd name="connsiteY1" fmla="*/ 18120 h 538820"/>
                <a:gd name="connsiteX2" fmla="*/ 98491 w 384241"/>
                <a:gd name="connsiteY2" fmla="*/ 135595 h 538820"/>
                <a:gd name="connsiteX3" fmla="*/ 15941 w 384241"/>
                <a:gd name="connsiteY3" fmla="*/ 348320 h 538820"/>
                <a:gd name="connsiteX4" fmla="*/ 66 w 384241"/>
                <a:gd name="connsiteY4" fmla="*/ 538820 h 53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41" h="538820">
                  <a:moveTo>
                    <a:pt x="384241" y="2245"/>
                  </a:moveTo>
                  <a:cubicBezTo>
                    <a:pt x="315978" y="-930"/>
                    <a:pt x="247716" y="-4105"/>
                    <a:pt x="200091" y="18120"/>
                  </a:cubicBezTo>
                  <a:cubicBezTo>
                    <a:pt x="152466" y="40345"/>
                    <a:pt x="129183" y="80562"/>
                    <a:pt x="98491" y="135595"/>
                  </a:cubicBezTo>
                  <a:cubicBezTo>
                    <a:pt x="67799" y="190628"/>
                    <a:pt x="32345" y="281116"/>
                    <a:pt x="15941" y="348320"/>
                  </a:cubicBezTo>
                  <a:cubicBezTo>
                    <a:pt x="-463" y="415524"/>
                    <a:pt x="-199" y="477172"/>
                    <a:pt x="66" y="538820"/>
                  </a:cubicBezTo>
                </a:path>
              </a:pathLst>
            </a:cu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6D700BA2-0B9F-14BA-C053-D23161647234}"/>
              </a:ext>
            </a:extLst>
          </p:cNvPr>
          <p:cNvCxnSpPr/>
          <p:nvPr/>
        </p:nvCxnSpPr>
        <p:spPr>
          <a:xfrm>
            <a:off x="5226552" y="1682381"/>
            <a:ext cx="0" cy="17130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Freeform 520">
            <a:extLst>
              <a:ext uri="{FF2B5EF4-FFF2-40B4-BE49-F238E27FC236}">
                <a16:creationId xmlns:a16="http://schemas.microsoft.com/office/drawing/2014/main" id="{1C891B0B-AE29-34ED-9C65-0A2E6AD618BF}"/>
              </a:ext>
            </a:extLst>
          </p:cNvPr>
          <p:cNvSpPr/>
          <p:nvPr/>
        </p:nvSpPr>
        <p:spPr>
          <a:xfrm rot="5714588" flipH="1">
            <a:off x="3810726" y="3182098"/>
            <a:ext cx="239974" cy="538820"/>
          </a:xfrm>
          <a:custGeom>
            <a:avLst/>
            <a:gdLst>
              <a:gd name="connsiteX0" fmla="*/ 384241 w 384241"/>
              <a:gd name="connsiteY0" fmla="*/ 2245 h 538820"/>
              <a:gd name="connsiteX1" fmla="*/ 200091 w 384241"/>
              <a:gd name="connsiteY1" fmla="*/ 18120 h 538820"/>
              <a:gd name="connsiteX2" fmla="*/ 98491 w 384241"/>
              <a:gd name="connsiteY2" fmla="*/ 135595 h 538820"/>
              <a:gd name="connsiteX3" fmla="*/ 15941 w 384241"/>
              <a:gd name="connsiteY3" fmla="*/ 348320 h 538820"/>
              <a:gd name="connsiteX4" fmla="*/ 66 w 384241"/>
              <a:gd name="connsiteY4" fmla="*/ 538820 h 5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41" h="538820">
                <a:moveTo>
                  <a:pt x="384241" y="2245"/>
                </a:moveTo>
                <a:cubicBezTo>
                  <a:pt x="315978" y="-930"/>
                  <a:pt x="247716" y="-4105"/>
                  <a:pt x="200091" y="18120"/>
                </a:cubicBezTo>
                <a:cubicBezTo>
                  <a:pt x="152466" y="40345"/>
                  <a:pt x="129183" y="80562"/>
                  <a:pt x="98491" y="135595"/>
                </a:cubicBezTo>
                <a:cubicBezTo>
                  <a:pt x="67799" y="190628"/>
                  <a:pt x="32345" y="281116"/>
                  <a:pt x="15941" y="348320"/>
                </a:cubicBezTo>
                <a:cubicBezTo>
                  <a:pt x="-463" y="415524"/>
                  <a:pt x="-199" y="477172"/>
                  <a:pt x="66" y="538820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60E72F27-9CB8-27D3-1DC8-54109ADA12D0}"/>
              </a:ext>
            </a:extLst>
          </p:cNvPr>
          <p:cNvGrpSpPr/>
          <p:nvPr/>
        </p:nvGrpSpPr>
        <p:grpSpPr>
          <a:xfrm>
            <a:off x="1487776" y="2107185"/>
            <a:ext cx="1087244" cy="1267413"/>
            <a:chOff x="1397286" y="3295885"/>
            <a:chExt cx="1087244" cy="1267413"/>
          </a:xfrm>
        </p:grpSpPr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id="{E2C531AC-5023-24D4-33C9-D6F52345A382}"/>
                </a:ext>
              </a:extLst>
            </p:cNvPr>
            <p:cNvSpPr/>
            <p:nvPr/>
          </p:nvSpPr>
          <p:spPr>
            <a:xfrm>
              <a:off x="1397286" y="4072025"/>
              <a:ext cx="1087244" cy="491273"/>
            </a:xfrm>
            <a:custGeom>
              <a:avLst/>
              <a:gdLst>
                <a:gd name="connsiteX0" fmla="*/ 0 w 1087244"/>
                <a:gd name="connsiteY0" fmla="*/ 491273 h 491273"/>
                <a:gd name="connsiteX1" fmla="*/ 295508 w 1087244"/>
                <a:gd name="connsiteY1" fmla="*/ 379761 h 491273"/>
                <a:gd name="connsiteX2" fmla="*/ 351264 w 1087244"/>
                <a:gd name="connsiteY2" fmla="*/ 234795 h 491273"/>
                <a:gd name="connsiteX3" fmla="*/ 351264 w 1087244"/>
                <a:gd name="connsiteY3" fmla="*/ 22922 h 491273"/>
                <a:gd name="connsiteX4" fmla="*/ 440473 w 1087244"/>
                <a:gd name="connsiteY4" fmla="*/ 6195 h 491273"/>
                <a:gd name="connsiteX5" fmla="*/ 669073 w 1087244"/>
                <a:gd name="connsiteY5" fmla="*/ 6195 h 491273"/>
                <a:gd name="connsiteX6" fmla="*/ 735981 w 1087244"/>
                <a:gd name="connsiteY6" fmla="*/ 6195 h 491273"/>
                <a:gd name="connsiteX7" fmla="*/ 763859 w 1087244"/>
                <a:gd name="connsiteY7" fmla="*/ 89829 h 491273"/>
                <a:gd name="connsiteX8" fmla="*/ 775010 w 1087244"/>
                <a:gd name="connsiteY8" fmla="*/ 257098 h 491273"/>
                <a:gd name="connsiteX9" fmla="*/ 836342 w 1087244"/>
                <a:gd name="connsiteY9" fmla="*/ 357459 h 491273"/>
                <a:gd name="connsiteX10" fmla="*/ 1087244 w 1087244"/>
                <a:gd name="connsiteY10" fmla="*/ 457820 h 4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244" h="491273">
                  <a:moveTo>
                    <a:pt x="0" y="491273"/>
                  </a:moveTo>
                  <a:cubicBezTo>
                    <a:pt x="118482" y="456890"/>
                    <a:pt x="236964" y="422507"/>
                    <a:pt x="295508" y="379761"/>
                  </a:cubicBezTo>
                  <a:cubicBezTo>
                    <a:pt x="354052" y="337015"/>
                    <a:pt x="341971" y="294268"/>
                    <a:pt x="351264" y="234795"/>
                  </a:cubicBezTo>
                  <a:cubicBezTo>
                    <a:pt x="360557" y="175322"/>
                    <a:pt x="336396" y="61022"/>
                    <a:pt x="351264" y="22922"/>
                  </a:cubicBezTo>
                  <a:cubicBezTo>
                    <a:pt x="366132" y="-15178"/>
                    <a:pt x="387505" y="8983"/>
                    <a:pt x="440473" y="6195"/>
                  </a:cubicBezTo>
                  <a:cubicBezTo>
                    <a:pt x="493441" y="3407"/>
                    <a:pt x="669073" y="6195"/>
                    <a:pt x="669073" y="6195"/>
                  </a:cubicBezTo>
                  <a:cubicBezTo>
                    <a:pt x="718324" y="6195"/>
                    <a:pt x="720184" y="-7744"/>
                    <a:pt x="735981" y="6195"/>
                  </a:cubicBezTo>
                  <a:cubicBezTo>
                    <a:pt x="751778" y="20134"/>
                    <a:pt x="757354" y="48012"/>
                    <a:pt x="763859" y="89829"/>
                  </a:cubicBezTo>
                  <a:cubicBezTo>
                    <a:pt x="770364" y="131646"/>
                    <a:pt x="762930" y="212493"/>
                    <a:pt x="775010" y="257098"/>
                  </a:cubicBezTo>
                  <a:cubicBezTo>
                    <a:pt x="787090" y="301703"/>
                    <a:pt x="784303" y="324005"/>
                    <a:pt x="836342" y="357459"/>
                  </a:cubicBezTo>
                  <a:cubicBezTo>
                    <a:pt x="888381" y="390913"/>
                    <a:pt x="987812" y="424366"/>
                    <a:pt x="1087244" y="457820"/>
                  </a:cubicBezTo>
                </a:path>
              </a:pathLst>
            </a:custGeom>
            <a:gradFill>
              <a:gsLst>
                <a:gs pos="0">
                  <a:srgbClr val="CC946B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id="{C318AABD-70FB-C45F-4AD4-58E24EF5DBC7}"/>
                </a:ext>
              </a:extLst>
            </p:cNvPr>
            <p:cNvSpPr/>
            <p:nvPr/>
          </p:nvSpPr>
          <p:spPr>
            <a:xfrm>
              <a:off x="1661568" y="3295885"/>
              <a:ext cx="610776" cy="949623"/>
            </a:xfrm>
            <a:custGeom>
              <a:avLst/>
              <a:gdLst>
                <a:gd name="connsiteX0" fmla="*/ 315582 w 610776"/>
                <a:gd name="connsiteY0" fmla="*/ 949604 h 949623"/>
                <a:gd name="connsiteX1" fmla="*/ 477274 w 610776"/>
                <a:gd name="connsiteY1" fmla="*/ 871545 h 949623"/>
                <a:gd name="connsiteX2" fmla="*/ 599938 w 610776"/>
                <a:gd name="connsiteY2" fmla="*/ 637369 h 949623"/>
                <a:gd name="connsiteX3" fmla="*/ 583211 w 610776"/>
                <a:gd name="connsiteY3" fmla="*/ 269379 h 949623"/>
                <a:gd name="connsiteX4" fmla="*/ 410367 w 610776"/>
                <a:gd name="connsiteY4" fmla="*/ 29628 h 949623"/>
                <a:gd name="connsiteX5" fmla="*/ 148313 w 610776"/>
                <a:gd name="connsiteY5" fmla="*/ 35204 h 949623"/>
                <a:gd name="connsiteX6" fmla="*/ 8923 w 610776"/>
                <a:gd name="connsiteY6" fmla="*/ 313984 h 949623"/>
                <a:gd name="connsiteX7" fmla="*/ 25650 w 610776"/>
                <a:gd name="connsiteY7" fmla="*/ 704277 h 949623"/>
                <a:gd name="connsiteX8" fmla="*/ 120435 w 610776"/>
                <a:gd name="connsiteY8" fmla="*/ 877121 h 949623"/>
                <a:gd name="connsiteX9" fmla="*/ 315582 w 610776"/>
                <a:gd name="connsiteY9" fmla="*/ 949604 h 9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776" h="949623">
                  <a:moveTo>
                    <a:pt x="315582" y="949604"/>
                  </a:moveTo>
                  <a:cubicBezTo>
                    <a:pt x="375055" y="948675"/>
                    <a:pt x="429881" y="923584"/>
                    <a:pt x="477274" y="871545"/>
                  </a:cubicBezTo>
                  <a:cubicBezTo>
                    <a:pt x="524667" y="819506"/>
                    <a:pt x="582282" y="737730"/>
                    <a:pt x="599938" y="637369"/>
                  </a:cubicBezTo>
                  <a:cubicBezTo>
                    <a:pt x="617594" y="537008"/>
                    <a:pt x="614806" y="370669"/>
                    <a:pt x="583211" y="269379"/>
                  </a:cubicBezTo>
                  <a:cubicBezTo>
                    <a:pt x="551616" y="168089"/>
                    <a:pt x="482850" y="68657"/>
                    <a:pt x="410367" y="29628"/>
                  </a:cubicBezTo>
                  <a:cubicBezTo>
                    <a:pt x="337884" y="-9401"/>
                    <a:pt x="215220" y="-12189"/>
                    <a:pt x="148313" y="35204"/>
                  </a:cubicBezTo>
                  <a:cubicBezTo>
                    <a:pt x="81406" y="82597"/>
                    <a:pt x="29367" y="202472"/>
                    <a:pt x="8923" y="313984"/>
                  </a:cubicBezTo>
                  <a:cubicBezTo>
                    <a:pt x="-11521" y="425496"/>
                    <a:pt x="7065" y="610421"/>
                    <a:pt x="25650" y="704277"/>
                  </a:cubicBezTo>
                  <a:cubicBezTo>
                    <a:pt x="44235" y="798133"/>
                    <a:pt x="73972" y="835304"/>
                    <a:pt x="120435" y="877121"/>
                  </a:cubicBezTo>
                  <a:cubicBezTo>
                    <a:pt x="166898" y="918938"/>
                    <a:pt x="256109" y="950533"/>
                    <a:pt x="315582" y="949604"/>
                  </a:cubicBezTo>
                  <a:close/>
                </a:path>
              </a:pathLst>
            </a:custGeom>
            <a:gradFill flip="none" rotWithShape="1">
              <a:gsLst>
                <a:gs pos="5000">
                  <a:srgbClr val="CC946B"/>
                </a:gs>
                <a:gs pos="86000">
                  <a:srgbClr val="CC946B"/>
                </a:gs>
                <a:gs pos="52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id="{02CC0943-C6D7-CED6-8247-B707AE7189F1}"/>
                </a:ext>
              </a:extLst>
            </p:cNvPr>
            <p:cNvSpPr/>
            <p:nvPr/>
          </p:nvSpPr>
          <p:spPr>
            <a:xfrm rot="10014535" flipH="1">
              <a:off x="1623033" y="3722333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rgbClr val="CC9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id="{DDAE7A02-8BA8-464B-36EA-71A6D01FB6D7}"/>
                </a:ext>
              </a:extLst>
            </p:cNvPr>
            <p:cNvSpPr/>
            <p:nvPr/>
          </p:nvSpPr>
          <p:spPr>
            <a:xfrm rot="11585465">
              <a:off x="2261253" y="3714460"/>
              <a:ext cx="63292" cy="262904"/>
            </a:xfrm>
            <a:custGeom>
              <a:avLst/>
              <a:gdLst>
                <a:gd name="connsiteX0" fmla="*/ 50485 w 63292"/>
                <a:gd name="connsiteY0" fmla="*/ 15487 h 262904"/>
                <a:gd name="connsiteX1" fmla="*/ 304 w 63292"/>
                <a:gd name="connsiteY1" fmla="*/ 43365 h 262904"/>
                <a:gd name="connsiteX2" fmla="*/ 28182 w 63292"/>
                <a:gd name="connsiteY2" fmla="*/ 238511 h 262904"/>
                <a:gd name="connsiteX3" fmla="*/ 61636 w 63292"/>
                <a:gd name="connsiteY3" fmla="*/ 238511 h 262904"/>
                <a:gd name="connsiteX4" fmla="*/ 50485 w 63292"/>
                <a:gd name="connsiteY4" fmla="*/ 15487 h 2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2" h="262904">
                  <a:moveTo>
                    <a:pt x="50485" y="15487"/>
                  </a:moveTo>
                  <a:cubicBezTo>
                    <a:pt x="40263" y="-17037"/>
                    <a:pt x="4021" y="6194"/>
                    <a:pt x="304" y="43365"/>
                  </a:cubicBezTo>
                  <a:cubicBezTo>
                    <a:pt x="-3413" y="80536"/>
                    <a:pt x="28182" y="238511"/>
                    <a:pt x="28182" y="238511"/>
                  </a:cubicBezTo>
                  <a:cubicBezTo>
                    <a:pt x="38404" y="271035"/>
                    <a:pt x="56990" y="271035"/>
                    <a:pt x="61636" y="238511"/>
                  </a:cubicBezTo>
                  <a:cubicBezTo>
                    <a:pt x="66282" y="205987"/>
                    <a:pt x="60707" y="48011"/>
                    <a:pt x="50485" y="15487"/>
                  </a:cubicBezTo>
                  <a:close/>
                </a:path>
              </a:pathLst>
            </a:custGeom>
            <a:solidFill>
              <a:srgbClr val="CC9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C9448648-31F5-FAC7-783A-A837D1606156}"/>
                </a:ext>
              </a:extLst>
            </p:cNvPr>
            <p:cNvGrpSpPr/>
            <p:nvPr/>
          </p:nvGrpSpPr>
          <p:grpSpPr>
            <a:xfrm>
              <a:off x="2046821" y="3982017"/>
              <a:ext cx="72263" cy="70315"/>
              <a:chOff x="1807047" y="3982017"/>
              <a:chExt cx="72263" cy="70315"/>
            </a:xfrm>
          </p:grpSpPr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14B42AA4-17EA-089C-38DC-183B98721282}"/>
                  </a:ext>
                </a:extLst>
              </p:cNvPr>
              <p:cNvSpPr/>
              <p:nvPr/>
            </p:nvSpPr>
            <p:spPr>
              <a:xfrm>
                <a:off x="1807047" y="4004242"/>
                <a:ext cx="18288" cy="18288"/>
              </a:xfrm>
              <a:prstGeom prst="ellipse">
                <a:avLst/>
              </a:prstGeom>
              <a:solidFill>
                <a:srgbClr val="D8A4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20DEB969-42E8-08F7-F16A-372C6548CDA9}"/>
                  </a:ext>
                </a:extLst>
              </p:cNvPr>
              <p:cNvSpPr/>
              <p:nvPr/>
            </p:nvSpPr>
            <p:spPr>
              <a:xfrm>
                <a:off x="1817715" y="4032999"/>
                <a:ext cx="18288" cy="18288"/>
              </a:xfrm>
              <a:prstGeom prst="ellipse">
                <a:avLst/>
              </a:prstGeom>
              <a:solidFill>
                <a:srgbClr val="D8A4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B51AC090-F2BD-BD6E-3572-53E8180C4595}"/>
                  </a:ext>
                </a:extLst>
              </p:cNvPr>
              <p:cNvSpPr/>
              <p:nvPr/>
            </p:nvSpPr>
            <p:spPr>
              <a:xfrm>
                <a:off x="1850655" y="4034044"/>
                <a:ext cx="18288" cy="18288"/>
              </a:xfrm>
              <a:prstGeom prst="ellipse">
                <a:avLst/>
              </a:prstGeom>
              <a:solidFill>
                <a:srgbClr val="D8A4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1DF72C47-D652-219C-2B1A-619D973B39A4}"/>
                  </a:ext>
                </a:extLst>
              </p:cNvPr>
              <p:cNvSpPr/>
              <p:nvPr/>
            </p:nvSpPr>
            <p:spPr>
              <a:xfrm>
                <a:off x="1832447" y="3982017"/>
                <a:ext cx="18288" cy="18288"/>
              </a:xfrm>
              <a:prstGeom prst="ellipse">
                <a:avLst/>
              </a:prstGeom>
              <a:solidFill>
                <a:srgbClr val="D8A4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812805D0-3B87-9EBF-217D-64E511A5E63D}"/>
                  </a:ext>
                </a:extLst>
              </p:cNvPr>
              <p:cNvSpPr/>
              <p:nvPr/>
            </p:nvSpPr>
            <p:spPr>
              <a:xfrm>
                <a:off x="1861022" y="4004242"/>
                <a:ext cx="18288" cy="18288"/>
              </a:xfrm>
              <a:prstGeom prst="ellipse">
                <a:avLst/>
              </a:prstGeom>
              <a:solidFill>
                <a:srgbClr val="D8A4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4" name="Freeform 1043">
            <a:extLst>
              <a:ext uri="{FF2B5EF4-FFF2-40B4-BE49-F238E27FC236}">
                <a16:creationId xmlns:a16="http://schemas.microsoft.com/office/drawing/2014/main" id="{5C6494F8-D3E6-A72C-EC40-20D8D11AFA5D}"/>
              </a:ext>
            </a:extLst>
          </p:cNvPr>
          <p:cNvSpPr/>
          <p:nvPr/>
        </p:nvSpPr>
        <p:spPr>
          <a:xfrm>
            <a:off x="1779124" y="2613807"/>
            <a:ext cx="579479" cy="462785"/>
          </a:xfrm>
          <a:custGeom>
            <a:avLst/>
            <a:gdLst>
              <a:gd name="connsiteX0" fmla="*/ 20009 w 603938"/>
              <a:gd name="connsiteY0" fmla="*/ 22786 h 462785"/>
              <a:gd name="connsiteX1" fmla="*/ 40557 w 603938"/>
              <a:gd name="connsiteY1" fmla="*/ 284777 h 462785"/>
              <a:gd name="connsiteX2" fmla="*/ 210081 w 603938"/>
              <a:gd name="connsiteY2" fmla="*/ 449164 h 462785"/>
              <a:gd name="connsiteX3" fmla="*/ 317959 w 603938"/>
              <a:gd name="connsiteY3" fmla="*/ 449164 h 462785"/>
              <a:gd name="connsiteX4" fmla="*/ 420701 w 603938"/>
              <a:gd name="connsiteY4" fmla="*/ 413204 h 462785"/>
              <a:gd name="connsiteX5" fmla="*/ 538854 w 603938"/>
              <a:gd name="connsiteY5" fmla="*/ 295051 h 462785"/>
              <a:gd name="connsiteX6" fmla="*/ 590224 w 603938"/>
              <a:gd name="connsiteY6" fmla="*/ 53609 h 462785"/>
              <a:gd name="connsiteX7" fmla="*/ 287137 w 603938"/>
              <a:gd name="connsiteY7" fmla="*/ 17649 h 462785"/>
              <a:gd name="connsiteX8" fmla="*/ 20009 w 603938"/>
              <a:gd name="connsiteY8" fmla="*/ 22786 h 46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938" h="462785">
                <a:moveTo>
                  <a:pt x="20009" y="22786"/>
                </a:moveTo>
                <a:cubicBezTo>
                  <a:pt x="-21088" y="67307"/>
                  <a:pt x="8878" y="213714"/>
                  <a:pt x="40557" y="284777"/>
                </a:cubicBezTo>
                <a:cubicBezTo>
                  <a:pt x="72236" y="355840"/>
                  <a:pt x="163847" y="421766"/>
                  <a:pt x="210081" y="449164"/>
                </a:cubicBezTo>
                <a:cubicBezTo>
                  <a:pt x="256315" y="476562"/>
                  <a:pt x="282856" y="455157"/>
                  <a:pt x="317959" y="449164"/>
                </a:cubicBezTo>
                <a:cubicBezTo>
                  <a:pt x="353062" y="443171"/>
                  <a:pt x="383885" y="438889"/>
                  <a:pt x="420701" y="413204"/>
                </a:cubicBezTo>
                <a:cubicBezTo>
                  <a:pt x="457517" y="387519"/>
                  <a:pt x="510600" y="354983"/>
                  <a:pt x="538854" y="295051"/>
                </a:cubicBezTo>
                <a:cubicBezTo>
                  <a:pt x="567108" y="235119"/>
                  <a:pt x="632177" y="99843"/>
                  <a:pt x="590224" y="53609"/>
                </a:cubicBezTo>
                <a:cubicBezTo>
                  <a:pt x="548271" y="7375"/>
                  <a:pt x="380461" y="23642"/>
                  <a:pt x="287137" y="17649"/>
                </a:cubicBezTo>
                <a:cubicBezTo>
                  <a:pt x="193814" y="11656"/>
                  <a:pt x="61106" y="-21735"/>
                  <a:pt x="20009" y="22786"/>
                </a:cubicBezTo>
                <a:close/>
              </a:path>
            </a:pathLst>
          </a:custGeom>
          <a:solidFill>
            <a:schemeClr val="accent1">
              <a:alpha val="2502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Freeform 549">
            <a:extLst>
              <a:ext uri="{FF2B5EF4-FFF2-40B4-BE49-F238E27FC236}">
                <a16:creationId xmlns:a16="http://schemas.microsoft.com/office/drawing/2014/main" id="{1B9FCD1D-122D-B224-B9F1-394F9B02A9E9}"/>
              </a:ext>
            </a:extLst>
          </p:cNvPr>
          <p:cNvSpPr/>
          <p:nvPr/>
        </p:nvSpPr>
        <p:spPr>
          <a:xfrm>
            <a:off x="2288008" y="2538889"/>
            <a:ext cx="79205" cy="122641"/>
          </a:xfrm>
          <a:custGeom>
            <a:avLst/>
            <a:gdLst>
              <a:gd name="connsiteX0" fmla="*/ 0 w 180975"/>
              <a:gd name="connsiteY0" fmla="*/ 203200 h 203200"/>
              <a:gd name="connsiteX1" fmla="*/ 111125 w 180975"/>
              <a:gd name="connsiteY1" fmla="*/ 107950 h 203200"/>
              <a:gd name="connsiteX2" fmla="*/ 180975 w 180975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203200">
                <a:moveTo>
                  <a:pt x="0" y="203200"/>
                </a:moveTo>
                <a:cubicBezTo>
                  <a:pt x="40481" y="172508"/>
                  <a:pt x="80963" y="141817"/>
                  <a:pt x="111125" y="107950"/>
                </a:cubicBezTo>
                <a:cubicBezTo>
                  <a:pt x="141288" y="74083"/>
                  <a:pt x="161131" y="37041"/>
                  <a:pt x="180975" y="0"/>
                </a:cubicBezTo>
              </a:path>
            </a:pathLst>
          </a:custGeom>
          <a:noFill/>
          <a:ln w="190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Freeform 550">
            <a:extLst>
              <a:ext uri="{FF2B5EF4-FFF2-40B4-BE49-F238E27FC236}">
                <a16:creationId xmlns:a16="http://schemas.microsoft.com/office/drawing/2014/main" id="{DC352B56-1291-56F1-11DD-4CC46C2935BE}"/>
              </a:ext>
            </a:extLst>
          </p:cNvPr>
          <p:cNvSpPr/>
          <p:nvPr/>
        </p:nvSpPr>
        <p:spPr>
          <a:xfrm flipH="1">
            <a:off x="1756657" y="2538890"/>
            <a:ext cx="77464" cy="94140"/>
          </a:xfrm>
          <a:custGeom>
            <a:avLst/>
            <a:gdLst>
              <a:gd name="connsiteX0" fmla="*/ 0 w 180975"/>
              <a:gd name="connsiteY0" fmla="*/ 203200 h 203200"/>
              <a:gd name="connsiteX1" fmla="*/ 111125 w 180975"/>
              <a:gd name="connsiteY1" fmla="*/ 107950 h 203200"/>
              <a:gd name="connsiteX2" fmla="*/ 180975 w 180975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203200">
                <a:moveTo>
                  <a:pt x="0" y="203200"/>
                </a:moveTo>
                <a:cubicBezTo>
                  <a:pt x="40481" y="172508"/>
                  <a:pt x="80963" y="141817"/>
                  <a:pt x="111125" y="107950"/>
                </a:cubicBezTo>
                <a:cubicBezTo>
                  <a:pt x="141288" y="74083"/>
                  <a:pt x="161131" y="37041"/>
                  <a:pt x="180975" y="0"/>
                </a:cubicBezTo>
              </a:path>
            </a:pathLst>
          </a:custGeom>
          <a:noFill/>
          <a:ln w="190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ound Same Side Corner Rectangle 1045">
            <a:extLst>
              <a:ext uri="{FF2B5EF4-FFF2-40B4-BE49-F238E27FC236}">
                <a16:creationId xmlns:a16="http://schemas.microsoft.com/office/drawing/2014/main" id="{04E19565-7401-6366-0CFE-9CB500E049D0}"/>
              </a:ext>
            </a:extLst>
          </p:cNvPr>
          <p:cNvSpPr/>
          <p:nvPr/>
        </p:nvSpPr>
        <p:spPr>
          <a:xfrm rot="10800000">
            <a:off x="1929061" y="2735867"/>
            <a:ext cx="252132" cy="25989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99052F44-5598-C838-7533-16F03C5DC145}"/>
              </a:ext>
            </a:extLst>
          </p:cNvPr>
          <p:cNvSpPr/>
          <p:nvPr/>
        </p:nvSpPr>
        <p:spPr>
          <a:xfrm>
            <a:off x="1991148" y="2933034"/>
            <a:ext cx="103384" cy="89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4D205DFF-4298-A665-0171-91BDA3BDDA5F}"/>
              </a:ext>
            </a:extLst>
          </p:cNvPr>
          <p:cNvSpPr/>
          <p:nvPr/>
        </p:nvSpPr>
        <p:spPr>
          <a:xfrm>
            <a:off x="1485445" y="1486882"/>
            <a:ext cx="1239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face tent (FT)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554" name="Freeform 553">
            <a:extLst>
              <a:ext uri="{FF2B5EF4-FFF2-40B4-BE49-F238E27FC236}">
                <a16:creationId xmlns:a16="http://schemas.microsoft.com/office/drawing/2014/main" id="{D5B31175-C513-F3C3-BFC1-6EE260D41891}"/>
              </a:ext>
            </a:extLst>
          </p:cNvPr>
          <p:cNvSpPr/>
          <p:nvPr/>
        </p:nvSpPr>
        <p:spPr>
          <a:xfrm rot="5714588" flipH="1">
            <a:off x="1543054" y="2939399"/>
            <a:ext cx="438123" cy="538820"/>
          </a:xfrm>
          <a:custGeom>
            <a:avLst/>
            <a:gdLst>
              <a:gd name="connsiteX0" fmla="*/ 384241 w 384241"/>
              <a:gd name="connsiteY0" fmla="*/ 2245 h 538820"/>
              <a:gd name="connsiteX1" fmla="*/ 200091 w 384241"/>
              <a:gd name="connsiteY1" fmla="*/ 18120 h 538820"/>
              <a:gd name="connsiteX2" fmla="*/ 98491 w 384241"/>
              <a:gd name="connsiteY2" fmla="*/ 135595 h 538820"/>
              <a:gd name="connsiteX3" fmla="*/ 15941 w 384241"/>
              <a:gd name="connsiteY3" fmla="*/ 348320 h 538820"/>
              <a:gd name="connsiteX4" fmla="*/ 66 w 384241"/>
              <a:gd name="connsiteY4" fmla="*/ 538820 h 5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41" h="538820">
                <a:moveTo>
                  <a:pt x="384241" y="2245"/>
                </a:moveTo>
                <a:cubicBezTo>
                  <a:pt x="315978" y="-930"/>
                  <a:pt x="247716" y="-4105"/>
                  <a:pt x="200091" y="18120"/>
                </a:cubicBezTo>
                <a:cubicBezTo>
                  <a:pt x="152466" y="40345"/>
                  <a:pt x="129183" y="80562"/>
                  <a:pt x="98491" y="135595"/>
                </a:cubicBezTo>
                <a:cubicBezTo>
                  <a:pt x="67799" y="190628"/>
                  <a:pt x="32345" y="281116"/>
                  <a:pt x="15941" y="348320"/>
                </a:cubicBezTo>
                <a:cubicBezTo>
                  <a:pt x="-463" y="415524"/>
                  <a:pt x="-199" y="477172"/>
                  <a:pt x="66" y="538820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C3831156-6599-320C-5CD2-492CFC869150}"/>
              </a:ext>
            </a:extLst>
          </p:cNvPr>
          <p:cNvGrpSpPr/>
          <p:nvPr/>
        </p:nvGrpSpPr>
        <p:grpSpPr>
          <a:xfrm>
            <a:off x="-25193" y="3759847"/>
            <a:ext cx="381680" cy="1208200"/>
            <a:chOff x="3386760" y="3765550"/>
            <a:chExt cx="521537" cy="1650915"/>
          </a:xfrm>
        </p:grpSpPr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E5ED090D-CB59-C5DB-5394-43EA46314399}"/>
                </a:ext>
              </a:extLst>
            </p:cNvPr>
            <p:cNvSpPr/>
            <p:nvPr/>
          </p:nvSpPr>
          <p:spPr>
            <a:xfrm>
              <a:off x="3386760" y="5105401"/>
              <a:ext cx="64514" cy="1739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26717B9F-693E-2252-76F6-3952E6E04178}"/>
                </a:ext>
              </a:extLst>
            </p:cNvPr>
            <p:cNvSpPr/>
            <p:nvPr/>
          </p:nvSpPr>
          <p:spPr>
            <a:xfrm>
              <a:off x="3451274" y="5154638"/>
              <a:ext cx="98474" cy="738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B04DC2B8-AB17-10E4-6F01-66E7E9CCCE16}"/>
                </a:ext>
              </a:extLst>
            </p:cNvPr>
            <p:cNvSpPr/>
            <p:nvPr/>
          </p:nvSpPr>
          <p:spPr>
            <a:xfrm>
              <a:off x="3549747" y="4987925"/>
              <a:ext cx="225083" cy="2913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5486928E-10F6-6DC2-C454-35598045FD04}"/>
                </a:ext>
              </a:extLst>
            </p:cNvPr>
            <p:cNvSpPr/>
            <p:nvPr/>
          </p:nvSpPr>
          <p:spPr>
            <a:xfrm>
              <a:off x="3592525" y="5279305"/>
              <a:ext cx="131591" cy="1371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777CCF80-B8AD-393C-768E-C1BB132FFC01}"/>
                </a:ext>
              </a:extLst>
            </p:cNvPr>
            <p:cNvSpPr/>
            <p:nvPr/>
          </p:nvSpPr>
          <p:spPr>
            <a:xfrm>
              <a:off x="3770141" y="5076093"/>
              <a:ext cx="138156" cy="17390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E28029F1-16F5-C72C-2B70-B14CD39A3533}"/>
                </a:ext>
              </a:extLst>
            </p:cNvPr>
            <p:cNvCxnSpPr>
              <a:cxnSpLocks/>
            </p:cNvCxnSpPr>
            <p:nvPr/>
          </p:nvCxnSpPr>
          <p:spPr>
            <a:xfrm>
              <a:off x="3770141" y="5137792"/>
              <a:ext cx="1381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A2264165-A5BA-1801-5B3F-DCCCE6565F4E}"/>
                </a:ext>
              </a:extLst>
            </p:cNvPr>
            <p:cNvCxnSpPr/>
            <p:nvPr/>
          </p:nvCxnSpPr>
          <p:spPr>
            <a:xfrm>
              <a:off x="3770141" y="5168859"/>
              <a:ext cx="1381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1AE780B3-7466-4DB4-FA14-ECC00B9048B7}"/>
                </a:ext>
              </a:extLst>
            </p:cNvPr>
            <p:cNvCxnSpPr/>
            <p:nvPr/>
          </p:nvCxnSpPr>
          <p:spPr>
            <a:xfrm>
              <a:off x="3770141" y="5196164"/>
              <a:ext cx="1381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6D5295D2-E0E1-4DA3-E5A5-2534F16B2CB1}"/>
                </a:ext>
              </a:extLst>
            </p:cNvPr>
            <p:cNvCxnSpPr/>
            <p:nvPr/>
          </p:nvCxnSpPr>
          <p:spPr>
            <a:xfrm>
              <a:off x="3766535" y="5106190"/>
              <a:ext cx="1381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44738CDA-4970-5BA1-C76B-9054AFCEA3D4}"/>
                </a:ext>
              </a:extLst>
            </p:cNvPr>
            <p:cNvCxnSpPr/>
            <p:nvPr/>
          </p:nvCxnSpPr>
          <p:spPr>
            <a:xfrm>
              <a:off x="3770141" y="5222687"/>
              <a:ext cx="1381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id="{6B389916-4B77-C0D6-98CD-CADF6AB0CEF6}"/>
                </a:ext>
              </a:extLst>
            </p:cNvPr>
            <p:cNvSpPr/>
            <p:nvPr/>
          </p:nvSpPr>
          <p:spPr>
            <a:xfrm>
              <a:off x="3571875" y="3765550"/>
              <a:ext cx="184150" cy="1219200"/>
            </a:xfrm>
            <a:custGeom>
              <a:avLst/>
              <a:gdLst>
                <a:gd name="connsiteX0" fmla="*/ 0 w 184150"/>
                <a:gd name="connsiteY0" fmla="*/ 1216025 h 1219200"/>
                <a:gd name="connsiteX1" fmla="*/ 184150 w 184150"/>
                <a:gd name="connsiteY1" fmla="*/ 1219200 h 1219200"/>
                <a:gd name="connsiteX2" fmla="*/ 161925 w 184150"/>
                <a:gd name="connsiteY2" fmla="*/ 0 h 1219200"/>
                <a:gd name="connsiteX3" fmla="*/ 31750 w 184150"/>
                <a:gd name="connsiteY3" fmla="*/ 0 h 1219200"/>
                <a:gd name="connsiteX4" fmla="*/ 0 w 184150"/>
                <a:gd name="connsiteY4" fmla="*/ 1216025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1219200">
                  <a:moveTo>
                    <a:pt x="0" y="1216025"/>
                  </a:moveTo>
                  <a:lnTo>
                    <a:pt x="184150" y="1219200"/>
                  </a:lnTo>
                  <a:lnTo>
                    <a:pt x="161925" y="0"/>
                  </a:lnTo>
                  <a:lnTo>
                    <a:pt x="31750" y="0"/>
                  </a:lnTo>
                  <a:lnTo>
                    <a:pt x="0" y="12160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F0B2AF4E-B894-F08F-3AD3-C71C9E7A56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3615" y="5387890"/>
              <a:ext cx="130501" cy="254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8204DC0F-1E1F-ABF7-E106-D34E1FBB2D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3615" y="5361653"/>
              <a:ext cx="130501" cy="254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874587F4-769B-7FA9-74B6-D40441B137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3615" y="5335415"/>
              <a:ext cx="130501" cy="254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A6D8AD28-DDF7-049D-F087-3F987459B0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3615" y="5309177"/>
              <a:ext cx="130501" cy="254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1DE6F096-7C0F-8E3C-F4D6-CBD96C3CA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3615" y="5282939"/>
              <a:ext cx="130501" cy="254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9604B216-1BA1-C873-C3BC-A4CE9069FB4C}"/>
                </a:ext>
              </a:extLst>
            </p:cNvPr>
            <p:cNvSpPr/>
            <p:nvPr/>
          </p:nvSpPr>
          <p:spPr>
            <a:xfrm>
              <a:off x="3613935" y="4172428"/>
              <a:ext cx="95928" cy="9592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3F973B6D-F412-1214-1F4E-B31D0B8A4A20}"/>
                </a:ext>
              </a:extLst>
            </p:cNvPr>
            <p:cNvGrpSpPr/>
            <p:nvPr/>
          </p:nvGrpSpPr>
          <p:grpSpPr>
            <a:xfrm>
              <a:off x="3653176" y="3844925"/>
              <a:ext cx="95250" cy="1057275"/>
              <a:chOff x="3653176" y="3844925"/>
              <a:chExt cx="95250" cy="1057275"/>
            </a:xfrm>
          </p:grpSpPr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15AED8A9-0F58-D0FC-3F29-8BFAB048B5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902200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D0AA88F6-16C5-D614-7AA8-0448CD3F42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67564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6CEAB906-3526-E721-461A-07FF31D979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52460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CB7BA38B-B006-56E3-75CB-307450971D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44908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85D858A8-2F0E-60CA-D4D1-D5A9D3030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37356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>
                <a:extLst>
                  <a:ext uri="{FF2B5EF4-FFF2-40B4-BE49-F238E27FC236}">
                    <a16:creationId xmlns:a16="http://schemas.microsoft.com/office/drawing/2014/main" id="{8F87AF54-4110-4A1A-4CFC-2E556EC886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29804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>
                <a:extLst>
                  <a:ext uri="{FF2B5EF4-FFF2-40B4-BE49-F238E27FC236}">
                    <a16:creationId xmlns:a16="http://schemas.microsoft.com/office/drawing/2014/main" id="{0329695E-7279-F09C-1011-ACD4969B75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22252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EEAF9323-A7EB-E047-6A24-9001B5BC8E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14700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E4CE8E93-E944-5032-1A8C-A81CC32792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071485"/>
                <a:ext cx="8572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EAF755AB-8B4A-D936-51DD-A45835C31D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3995965"/>
                <a:ext cx="8572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942C121E-ED6E-DF37-2A5B-F94BF2AB86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3920445"/>
                <a:ext cx="825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00E0E75C-26F0-3772-60A7-4209949D4E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82668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D97B529E-67C0-54FA-FD14-FCDB819A35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60012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70C23F2F-7C38-06FD-9D23-B04EE215F2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3844925"/>
                <a:ext cx="7937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D56D15C8-32F8-B519-E05E-BEDB6D025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176" y="4751165"/>
                <a:ext cx="9525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6C5C6845-3632-5FF4-6034-3DF5A7BC4FF9}"/>
              </a:ext>
            </a:extLst>
          </p:cNvPr>
          <p:cNvGrpSpPr/>
          <p:nvPr/>
        </p:nvGrpSpPr>
        <p:grpSpPr>
          <a:xfrm>
            <a:off x="4929" y="4897784"/>
            <a:ext cx="604965" cy="1220912"/>
            <a:chOff x="4929" y="5408144"/>
            <a:chExt cx="604965" cy="1220912"/>
          </a:xfrm>
        </p:grpSpPr>
        <p:grpSp>
          <p:nvGrpSpPr>
            <p:cNvPr id="1067" name="Group 1066">
              <a:extLst>
                <a:ext uri="{FF2B5EF4-FFF2-40B4-BE49-F238E27FC236}">
                  <a16:creationId xmlns:a16="http://schemas.microsoft.com/office/drawing/2014/main" id="{B6634C16-5907-B5F1-38C6-495383B8976C}"/>
                </a:ext>
              </a:extLst>
            </p:cNvPr>
            <p:cNvGrpSpPr/>
            <p:nvPr/>
          </p:nvGrpSpPr>
          <p:grpSpPr>
            <a:xfrm>
              <a:off x="98788" y="5408144"/>
              <a:ext cx="144972" cy="176543"/>
              <a:chOff x="1139684" y="5484810"/>
              <a:chExt cx="211080" cy="188791"/>
            </a:xfrm>
          </p:grpSpPr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53841BB8-4EF3-86D8-D4F2-F046F2173136}"/>
                  </a:ext>
                </a:extLst>
              </p:cNvPr>
              <p:cNvSpPr/>
              <p:nvPr/>
            </p:nvSpPr>
            <p:spPr>
              <a:xfrm>
                <a:off x="1139684" y="5491357"/>
                <a:ext cx="211080" cy="182244"/>
              </a:xfrm>
              <a:custGeom>
                <a:avLst/>
                <a:gdLst>
                  <a:gd name="connsiteX0" fmla="*/ 0 w 211080"/>
                  <a:gd name="connsiteY0" fmla="*/ 0 h 182244"/>
                  <a:gd name="connsiteX1" fmla="*/ 211080 w 211080"/>
                  <a:gd name="connsiteY1" fmla="*/ 0 h 182244"/>
                  <a:gd name="connsiteX2" fmla="*/ 211080 w 211080"/>
                  <a:gd name="connsiteY2" fmla="*/ 108647 h 182244"/>
                  <a:gd name="connsiteX3" fmla="*/ 147660 w 211080"/>
                  <a:gd name="connsiteY3" fmla="*/ 108647 h 182244"/>
                  <a:gd name="connsiteX4" fmla="*/ 147660 w 211080"/>
                  <a:gd name="connsiteY4" fmla="*/ 182244 h 182244"/>
                  <a:gd name="connsiteX5" fmla="*/ 63420 w 211080"/>
                  <a:gd name="connsiteY5" fmla="*/ 182244 h 182244"/>
                  <a:gd name="connsiteX6" fmla="*/ 63420 w 211080"/>
                  <a:gd name="connsiteY6" fmla="*/ 108647 h 182244"/>
                  <a:gd name="connsiteX7" fmla="*/ 0 w 211080"/>
                  <a:gd name="connsiteY7" fmla="*/ 108647 h 18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080" h="182244">
                    <a:moveTo>
                      <a:pt x="0" y="0"/>
                    </a:moveTo>
                    <a:lnTo>
                      <a:pt x="211080" y="0"/>
                    </a:lnTo>
                    <a:lnTo>
                      <a:pt x="211080" y="108647"/>
                    </a:lnTo>
                    <a:lnTo>
                      <a:pt x="147660" y="108647"/>
                    </a:lnTo>
                    <a:lnTo>
                      <a:pt x="147660" y="182244"/>
                    </a:lnTo>
                    <a:lnTo>
                      <a:pt x="63420" y="182244"/>
                    </a:lnTo>
                    <a:lnTo>
                      <a:pt x="63420" y="108647"/>
                    </a:lnTo>
                    <a:lnTo>
                      <a:pt x="0" y="10864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8EB1386B-4257-5E6E-21A6-79BAABE5A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291" y="5484810"/>
                <a:ext cx="0" cy="11734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8D79D613-B043-2C4C-275A-637625D56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2600" y="5484810"/>
                <a:ext cx="0" cy="11734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D26E9C2D-B0D7-6873-BDAF-78E4E409FD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8772" y="5484810"/>
                <a:ext cx="0" cy="11734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57600B11-7DBE-08EB-F2E7-ACD54222F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1118" y="5484810"/>
                <a:ext cx="0" cy="11734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B1076715-B57C-C686-88BC-146248B01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4945" y="5484810"/>
                <a:ext cx="0" cy="11734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603376A8-D932-8BFD-C70D-F97C290D5D37}"/>
                  </a:ext>
                </a:extLst>
              </p:cNvPr>
              <p:cNvCxnSpPr/>
              <p:nvPr/>
            </p:nvCxnSpPr>
            <p:spPr>
              <a:xfrm>
                <a:off x="1160228" y="5486463"/>
                <a:ext cx="0" cy="11734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5" name="Group 1074">
              <a:extLst>
                <a:ext uri="{FF2B5EF4-FFF2-40B4-BE49-F238E27FC236}">
                  <a16:creationId xmlns:a16="http://schemas.microsoft.com/office/drawing/2014/main" id="{3AF33459-B295-142E-2BC8-33897EB0B14A}"/>
                </a:ext>
              </a:extLst>
            </p:cNvPr>
            <p:cNvGrpSpPr/>
            <p:nvPr/>
          </p:nvGrpSpPr>
          <p:grpSpPr>
            <a:xfrm>
              <a:off x="4929" y="5582407"/>
              <a:ext cx="604965" cy="1046649"/>
              <a:chOff x="4929" y="5582407"/>
              <a:chExt cx="604965" cy="1046649"/>
            </a:xfrm>
          </p:grpSpPr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7816BDC0-9DA8-8D40-97F4-1D6BA0E0950B}"/>
                  </a:ext>
                </a:extLst>
              </p:cNvPr>
              <p:cNvGrpSpPr/>
              <p:nvPr/>
            </p:nvGrpSpPr>
            <p:grpSpPr>
              <a:xfrm>
                <a:off x="4929" y="5582407"/>
                <a:ext cx="604965" cy="1046649"/>
                <a:chOff x="22021" y="5522585"/>
                <a:chExt cx="604965" cy="1046649"/>
              </a:xfrm>
            </p:grpSpPr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0E66F00C-1788-4D9B-1CA8-CB685EF360A0}"/>
                    </a:ext>
                  </a:extLst>
                </p:cNvPr>
                <p:cNvSpPr/>
                <p:nvPr/>
              </p:nvSpPr>
              <p:spPr>
                <a:xfrm rot="5400000">
                  <a:off x="-197444" y="5742050"/>
                  <a:ext cx="1042402" cy="603471"/>
                </a:xfrm>
                <a:custGeom>
                  <a:avLst/>
                  <a:gdLst>
                    <a:gd name="connsiteX0" fmla="*/ 0 w 1042402"/>
                    <a:gd name="connsiteY0" fmla="*/ 483330 h 603471"/>
                    <a:gd name="connsiteX1" fmla="*/ 0 w 1042402"/>
                    <a:gd name="connsiteY1" fmla="*/ 313983 h 603471"/>
                    <a:gd name="connsiteX2" fmla="*/ 12401 w 1042402"/>
                    <a:gd name="connsiteY2" fmla="*/ 284045 h 603471"/>
                    <a:gd name="connsiteX3" fmla="*/ 41925 w 1042402"/>
                    <a:gd name="connsiteY3" fmla="*/ 271816 h 603471"/>
                    <a:gd name="connsiteX4" fmla="*/ 41925 w 1042402"/>
                    <a:gd name="connsiteY4" fmla="*/ 121393 h 603471"/>
                    <a:gd name="connsiteX5" fmla="*/ 49545 w 1042402"/>
                    <a:gd name="connsiteY5" fmla="*/ 113773 h 603471"/>
                    <a:gd name="connsiteX6" fmla="*/ 80024 w 1042402"/>
                    <a:gd name="connsiteY6" fmla="*/ 113773 h 603471"/>
                    <a:gd name="connsiteX7" fmla="*/ 87644 w 1042402"/>
                    <a:gd name="connsiteY7" fmla="*/ 121393 h 603471"/>
                    <a:gd name="connsiteX8" fmla="*/ 87644 w 1042402"/>
                    <a:gd name="connsiteY8" fmla="*/ 271645 h 603471"/>
                    <a:gd name="connsiteX9" fmla="*/ 175287 w 1042402"/>
                    <a:gd name="connsiteY9" fmla="*/ 271645 h 603471"/>
                    <a:gd name="connsiteX10" fmla="*/ 175287 w 1042402"/>
                    <a:gd name="connsiteY10" fmla="*/ 100581 h 603471"/>
                    <a:gd name="connsiteX11" fmla="*/ 275868 w 1042402"/>
                    <a:gd name="connsiteY11" fmla="*/ 0 h 603471"/>
                    <a:gd name="connsiteX12" fmla="*/ 941821 w 1042402"/>
                    <a:gd name="connsiteY12" fmla="*/ 0 h 603471"/>
                    <a:gd name="connsiteX13" fmla="*/ 1042402 w 1042402"/>
                    <a:gd name="connsiteY13" fmla="*/ 100581 h 603471"/>
                    <a:gd name="connsiteX14" fmla="*/ 1042402 w 1042402"/>
                    <a:gd name="connsiteY14" fmla="*/ 502890 h 603471"/>
                    <a:gd name="connsiteX15" fmla="*/ 941821 w 1042402"/>
                    <a:gd name="connsiteY15" fmla="*/ 603471 h 603471"/>
                    <a:gd name="connsiteX16" fmla="*/ 275868 w 1042402"/>
                    <a:gd name="connsiteY16" fmla="*/ 603471 h 603471"/>
                    <a:gd name="connsiteX17" fmla="*/ 183191 w 1042402"/>
                    <a:gd name="connsiteY17" fmla="*/ 542041 h 603471"/>
                    <a:gd name="connsiteX18" fmla="*/ 179885 w 1042402"/>
                    <a:gd name="connsiteY18" fmla="*/ 525668 h 603471"/>
                    <a:gd name="connsiteX19" fmla="*/ 42339 w 1042402"/>
                    <a:gd name="connsiteY19" fmla="*/ 525668 h 603471"/>
                    <a:gd name="connsiteX20" fmla="*/ 0 w 1042402"/>
                    <a:gd name="connsiteY20" fmla="*/ 483330 h 603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42402" h="603471">
                      <a:moveTo>
                        <a:pt x="0" y="483330"/>
                      </a:moveTo>
                      <a:lnTo>
                        <a:pt x="0" y="313983"/>
                      </a:lnTo>
                      <a:cubicBezTo>
                        <a:pt x="0" y="302291"/>
                        <a:pt x="4739" y="291707"/>
                        <a:pt x="12401" y="284045"/>
                      </a:cubicBezTo>
                      <a:lnTo>
                        <a:pt x="41925" y="271816"/>
                      </a:lnTo>
                      <a:lnTo>
                        <a:pt x="41925" y="121393"/>
                      </a:lnTo>
                      <a:cubicBezTo>
                        <a:pt x="41925" y="117185"/>
                        <a:pt x="45337" y="113773"/>
                        <a:pt x="49545" y="113773"/>
                      </a:cubicBezTo>
                      <a:lnTo>
                        <a:pt x="80024" y="113773"/>
                      </a:lnTo>
                      <a:cubicBezTo>
                        <a:pt x="84232" y="113773"/>
                        <a:pt x="87644" y="117185"/>
                        <a:pt x="87644" y="121393"/>
                      </a:cubicBezTo>
                      <a:lnTo>
                        <a:pt x="87644" y="271645"/>
                      </a:lnTo>
                      <a:lnTo>
                        <a:pt x="175287" y="271645"/>
                      </a:lnTo>
                      <a:lnTo>
                        <a:pt x="175287" y="100581"/>
                      </a:lnTo>
                      <a:cubicBezTo>
                        <a:pt x="175287" y="45032"/>
                        <a:pt x="220319" y="0"/>
                        <a:pt x="275868" y="0"/>
                      </a:cubicBezTo>
                      <a:lnTo>
                        <a:pt x="941821" y="0"/>
                      </a:lnTo>
                      <a:cubicBezTo>
                        <a:pt x="997370" y="0"/>
                        <a:pt x="1042402" y="45032"/>
                        <a:pt x="1042402" y="100581"/>
                      </a:cubicBezTo>
                      <a:lnTo>
                        <a:pt x="1042402" y="502890"/>
                      </a:lnTo>
                      <a:cubicBezTo>
                        <a:pt x="1042402" y="558439"/>
                        <a:pt x="997370" y="603471"/>
                        <a:pt x="941821" y="603471"/>
                      </a:cubicBezTo>
                      <a:lnTo>
                        <a:pt x="275868" y="603471"/>
                      </a:lnTo>
                      <a:cubicBezTo>
                        <a:pt x="234206" y="603471"/>
                        <a:pt x="198460" y="578141"/>
                        <a:pt x="183191" y="542041"/>
                      </a:cubicBezTo>
                      <a:lnTo>
                        <a:pt x="179885" y="525668"/>
                      </a:lnTo>
                      <a:lnTo>
                        <a:pt x="42339" y="525668"/>
                      </a:lnTo>
                      <a:cubicBezTo>
                        <a:pt x="18955" y="525668"/>
                        <a:pt x="0" y="506713"/>
                        <a:pt x="0" y="48333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</a:schemeClr>
                    </a:gs>
                    <a:gs pos="5000">
                      <a:schemeClr val="bg1">
                        <a:lumMod val="95000"/>
                      </a:schemeClr>
                    </a:gs>
                    <a:gs pos="33000">
                      <a:schemeClr val="bg1">
                        <a:lumMod val="85000"/>
                      </a:schemeClr>
                    </a:gs>
                    <a:gs pos="63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Freeform 608">
                  <a:extLst>
                    <a:ext uri="{FF2B5EF4-FFF2-40B4-BE49-F238E27FC236}">
                      <a16:creationId xmlns:a16="http://schemas.microsoft.com/office/drawing/2014/main" id="{DE7D4732-1F3A-C7E9-774E-C9EFFD49ED79}"/>
                    </a:ext>
                  </a:extLst>
                </p:cNvPr>
                <p:cNvSpPr/>
                <p:nvPr/>
              </p:nvSpPr>
              <p:spPr>
                <a:xfrm rot="5400000">
                  <a:off x="-195950" y="5746297"/>
                  <a:ext cx="1042402" cy="603471"/>
                </a:xfrm>
                <a:custGeom>
                  <a:avLst/>
                  <a:gdLst>
                    <a:gd name="connsiteX0" fmla="*/ 0 w 1042402"/>
                    <a:gd name="connsiteY0" fmla="*/ 483330 h 603471"/>
                    <a:gd name="connsiteX1" fmla="*/ 0 w 1042402"/>
                    <a:gd name="connsiteY1" fmla="*/ 313983 h 603471"/>
                    <a:gd name="connsiteX2" fmla="*/ 12401 w 1042402"/>
                    <a:gd name="connsiteY2" fmla="*/ 284045 h 603471"/>
                    <a:gd name="connsiteX3" fmla="*/ 41925 w 1042402"/>
                    <a:gd name="connsiteY3" fmla="*/ 271816 h 603471"/>
                    <a:gd name="connsiteX4" fmla="*/ 41925 w 1042402"/>
                    <a:gd name="connsiteY4" fmla="*/ 121393 h 603471"/>
                    <a:gd name="connsiteX5" fmla="*/ 49545 w 1042402"/>
                    <a:gd name="connsiteY5" fmla="*/ 113773 h 603471"/>
                    <a:gd name="connsiteX6" fmla="*/ 80024 w 1042402"/>
                    <a:gd name="connsiteY6" fmla="*/ 113773 h 603471"/>
                    <a:gd name="connsiteX7" fmla="*/ 87644 w 1042402"/>
                    <a:gd name="connsiteY7" fmla="*/ 121393 h 603471"/>
                    <a:gd name="connsiteX8" fmla="*/ 87644 w 1042402"/>
                    <a:gd name="connsiteY8" fmla="*/ 271645 h 603471"/>
                    <a:gd name="connsiteX9" fmla="*/ 175287 w 1042402"/>
                    <a:gd name="connsiteY9" fmla="*/ 271645 h 603471"/>
                    <a:gd name="connsiteX10" fmla="*/ 175287 w 1042402"/>
                    <a:gd name="connsiteY10" fmla="*/ 100581 h 603471"/>
                    <a:gd name="connsiteX11" fmla="*/ 275868 w 1042402"/>
                    <a:gd name="connsiteY11" fmla="*/ 0 h 603471"/>
                    <a:gd name="connsiteX12" fmla="*/ 941821 w 1042402"/>
                    <a:gd name="connsiteY12" fmla="*/ 0 h 603471"/>
                    <a:gd name="connsiteX13" fmla="*/ 1042402 w 1042402"/>
                    <a:gd name="connsiteY13" fmla="*/ 100581 h 603471"/>
                    <a:gd name="connsiteX14" fmla="*/ 1042402 w 1042402"/>
                    <a:gd name="connsiteY14" fmla="*/ 502890 h 603471"/>
                    <a:gd name="connsiteX15" fmla="*/ 941821 w 1042402"/>
                    <a:gd name="connsiteY15" fmla="*/ 603471 h 603471"/>
                    <a:gd name="connsiteX16" fmla="*/ 275868 w 1042402"/>
                    <a:gd name="connsiteY16" fmla="*/ 603471 h 603471"/>
                    <a:gd name="connsiteX17" fmla="*/ 183191 w 1042402"/>
                    <a:gd name="connsiteY17" fmla="*/ 542041 h 603471"/>
                    <a:gd name="connsiteX18" fmla="*/ 179885 w 1042402"/>
                    <a:gd name="connsiteY18" fmla="*/ 525668 h 603471"/>
                    <a:gd name="connsiteX19" fmla="*/ 42339 w 1042402"/>
                    <a:gd name="connsiteY19" fmla="*/ 525668 h 603471"/>
                    <a:gd name="connsiteX20" fmla="*/ 0 w 1042402"/>
                    <a:gd name="connsiteY20" fmla="*/ 483330 h 603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42402" h="603471">
                      <a:moveTo>
                        <a:pt x="0" y="483330"/>
                      </a:moveTo>
                      <a:lnTo>
                        <a:pt x="0" y="313983"/>
                      </a:lnTo>
                      <a:cubicBezTo>
                        <a:pt x="0" y="302291"/>
                        <a:pt x="4739" y="291707"/>
                        <a:pt x="12401" y="284045"/>
                      </a:cubicBezTo>
                      <a:lnTo>
                        <a:pt x="41925" y="271816"/>
                      </a:lnTo>
                      <a:lnTo>
                        <a:pt x="41925" y="121393"/>
                      </a:lnTo>
                      <a:cubicBezTo>
                        <a:pt x="41925" y="117185"/>
                        <a:pt x="45337" y="113773"/>
                        <a:pt x="49545" y="113773"/>
                      </a:cubicBezTo>
                      <a:lnTo>
                        <a:pt x="80024" y="113773"/>
                      </a:lnTo>
                      <a:cubicBezTo>
                        <a:pt x="84232" y="113773"/>
                        <a:pt x="87644" y="117185"/>
                        <a:pt x="87644" y="121393"/>
                      </a:cubicBezTo>
                      <a:lnTo>
                        <a:pt x="87644" y="271645"/>
                      </a:lnTo>
                      <a:lnTo>
                        <a:pt x="175287" y="271645"/>
                      </a:lnTo>
                      <a:lnTo>
                        <a:pt x="175287" y="100581"/>
                      </a:lnTo>
                      <a:cubicBezTo>
                        <a:pt x="175287" y="45032"/>
                        <a:pt x="220319" y="0"/>
                        <a:pt x="275868" y="0"/>
                      </a:cubicBezTo>
                      <a:lnTo>
                        <a:pt x="941821" y="0"/>
                      </a:lnTo>
                      <a:cubicBezTo>
                        <a:pt x="997370" y="0"/>
                        <a:pt x="1042402" y="45032"/>
                        <a:pt x="1042402" y="100581"/>
                      </a:cubicBezTo>
                      <a:lnTo>
                        <a:pt x="1042402" y="502890"/>
                      </a:lnTo>
                      <a:cubicBezTo>
                        <a:pt x="1042402" y="558439"/>
                        <a:pt x="997370" y="603471"/>
                        <a:pt x="941821" y="603471"/>
                      </a:cubicBezTo>
                      <a:lnTo>
                        <a:pt x="275868" y="603471"/>
                      </a:lnTo>
                      <a:cubicBezTo>
                        <a:pt x="234206" y="603471"/>
                        <a:pt x="198460" y="578141"/>
                        <a:pt x="183191" y="542041"/>
                      </a:cubicBezTo>
                      <a:lnTo>
                        <a:pt x="179885" y="525668"/>
                      </a:lnTo>
                      <a:lnTo>
                        <a:pt x="42339" y="525668"/>
                      </a:lnTo>
                      <a:cubicBezTo>
                        <a:pt x="18955" y="525668"/>
                        <a:pt x="0" y="506713"/>
                        <a:pt x="0" y="48333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Round Same Side Corner Rectangle 1053">
                  <a:extLst>
                    <a:ext uri="{FF2B5EF4-FFF2-40B4-BE49-F238E27FC236}">
                      <a16:creationId xmlns:a16="http://schemas.microsoft.com/office/drawing/2014/main" id="{A8F45953-C840-0E06-9B91-688C9A1D0FFA}"/>
                    </a:ext>
                  </a:extLst>
                </p:cNvPr>
                <p:cNvSpPr/>
                <p:nvPr/>
              </p:nvSpPr>
              <p:spPr>
                <a:xfrm rot="10800000">
                  <a:off x="27637" y="5832288"/>
                  <a:ext cx="592522" cy="732698"/>
                </a:xfrm>
                <a:prstGeom prst="round2SameRect">
                  <a:avLst/>
                </a:prstGeom>
                <a:solidFill>
                  <a:schemeClr val="accent1">
                    <a:alpha val="29629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8" name="Round Same Side Corner Rectangle 1067">
                <a:extLst>
                  <a:ext uri="{FF2B5EF4-FFF2-40B4-BE49-F238E27FC236}">
                    <a16:creationId xmlns:a16="http://schemas.microsoft.com/office/drawing/2014/main" id="{8B2B00CB-6DC5-C701-3FEA-29C645D6DC5F}"/>
                  </a:ext>
                </a:extLst>
              </p:cNvPr>
              <p:cNvSpPr/>
              <p:nvPr/>
            </p:nvSpPr>
            <p:spPr>
              <a:xfrm rot="10800000">
                <a:off x="146887" y="5593731"/>
                <a:ext cx="45719" cy="963562"/>
              </a:xfrm>
              <a:prstGeom prst="round2SameRect">
                <a:avLst/>
              </a:prstGeom>
              <a:solidFill>
                <a:srgbClr val="C0BFBE"/>
              </a:solidFill>
              <a:ln>
                <a:solidFill>
                  <a:srgbClr val="BFBF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3" name="Straight Connector 1072">
                <a:extLst>
                  <a:ext uri="{FF2B5EF4-FFF2-40B4-BE49-F238E27FC236}">
                    <a16:creationId xmlns:a16="http://schemas.microsoft.com/office/drawing/2014/main" id="{7D4AE2B0-B627-3C81-5EC8-0B680D528A63}"/>
                  </a:ext>
                </a:extLst>
              </p:cNvPr>
              <p:cNvCxnSpPr>
                <a:stCxn id="1068" idx="1"/>
              </p:cNvCxnSpPr>
              <p:nvPr/>
            </p:nvCxnSpPr>
            <p:spPr>
              <a:xfrm>
                <a:off x="169746" y="5593731"/>
                <a:ext cx="34" cy="963562"/>
              </a:xfrm>
              <a:prstGeom prst="line">
                <a:avLst/>
              </a:prstGeom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7" name="Oval 1076">
            <a:extLst>
              <a:ext uri="{FF2B5EF4-FFF2-40B4-BE49-F238E27FC236}">
                <a16:creationId xmlns:a16="http://schemas.microsoft.com/office/drawing/2014/main" id="{FC368BA4-06D8-274F-7C66-1E0E453CC411}"/>
              </a:ext>
            </a:extLst>
          </p:cNvPr>
          <p:cNvSpPr/>
          <p:nvPr/>
        </p:nvSpPr>
        <p:spPr>
          <a:xfrm>
            <a:off x="231375" y="5904917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>
            <a:extLst>
              <a:ext uri="{FF2B5EF4-FFF2-40B4-BE49-F238E27FC236}">
                <a16:creationId xmlns:a16="http://schemas.microsoft.com/office/drawing/2014/main" id="{3BD2C6B6-C7C1-A10B-F008-ACA71E0D1730}"/>
              </a:ext>
            </a:extLst>
          </p:cNvPr>
          <p:cNvSpPr/>
          <p:nvPr/>
        </p:nvSpPr>
        <p:spPr>
          <a:xfrm>
            <a:off x="289667" y="5788278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16BA142B-C8DD-08A6-EAE3-3D6CCFF557EC}"/>
              </a:ext>
            </a:extLst>
          </p:cNvPr>
          <p:cNvSpPr/>
          <p:nvPr/>
        </p:nvSpPr>
        <p:spPr>
          <a:xfrm>
            <a:off x="258328" y="5709936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id="{3A09EF34-2FE9-8669-09A4-A2EAAB9EFE56}"/>
              </a:ext>
            </a:extLst>
          </p:cNvPr>
          <p:cNvSpPr/>
          <p:nvPr/>
        </p:nvSpPr>
        <p:spPr>
          <a:xfrm>
            <a:off x="225305" y="5544474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id="{34BDCF8C-E734-7BBA-A6CA-52ACC0C24ABC}"/>
              </a:ext>
            </a:extLst>
          </p:cNvPr>
          <p:cNvSpPr/>
          <p:nvPr/>
        </p:nvSpPr>
        <p:spPr>
          <a:xfrm>
            <a:off x="270348" y="5459584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A68B83BD-CFA1-5594-596C-F261739815EA}"/>
              </a:ext>
            </a:extLst>
          </p:cNvPr>
          <p:cNvSpPr/>
          <p:nvPr/>
        </p:nvSpPr>
        <p:spPr>
          <a:xfrm>
            <a:off x="230035" y="6007437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id="{3A2CCCFF-421A-2427-8F23-C432D6319575}"/>
              </a:ext>
            </a:extLst>
          </p:cNvPr>
          <p:cNvSpPr/>
          <p:nvPr/>
        </p:nvSpPr>
        <p:spPr>
          <a:xfrm>
            <a:off x="228686" y="5354927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Freeform 611">
            <a:extLst>
              <a:ext uri="{FF2B5EF4-FFF2-40B4-BE49-F238E27FC236}">
                <a16:creationId xmlns:a16="http://schemas.microsoft.com/office/drawing/2014/main" id="{38FAF5FE-7EFF-0092-3C84-B9C2A764DFC9}"/>
              </a:ext>
            </a:extLst>
          </p:cNvPr>
          <p:cNvSpPr/>
          <p:nvPr/>
        </p:nvSpPr>
        <p:spPr>
          <a:xfrm rot="21394322">
            <a:off x="433861" y="2892059"/>
            <a:ext cx="229604" cy="2249607"/>
          </a:xfrm>
          <a:custGeom>
            <a:avLst/>
            <a:gdLst>
              <a:gd name="connsiteX0" fmla="*/ 0 w 229604"/>
              <a:gd name="connsiteY0" fmla="*/ 2243469 h 2249607"/>
              <a:gd name="connsiteX1" fmla="*/ 116958 w 229604"/>
              <a:gd name="connsiteY1" fmla="*/ 2243469 h 2249607"/>
              <a:gd name="connsiteX2" fmla="*/ 175437 w 229604"/>
              <a:gd name="connsiteY2" fmla="*/ 2179674 h 2249607"/>
              <a:gd name="connsiteX3" fmla="*/ 191386 w 229604"/>
              <a:gd name="connsiteY3" fmla="*/ 1967023 h 2249607"/>
              <a:gd name="connsiteX4" fmla="*/ 180754 w 229604"/>
              <a:gd name="connsiteY4" fmla="*/ 1121734 h 2249607"/>
              <a:gd name="connsiteX5" fmla="*/ 223284 w 229604"/>
              <a:gd name="connsiteY5" fmla="*/ 435934 h 2249607"/>
              <a:gd name="connsiteX6" fmla="*/ 228600 w 229604"/>
              <a:gd name="connsiteY6" fmla="*/ 0 h 224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604" h="2249607">
                <a:moveTo>
                  <a:pt x="0" y="2243469"/>
                </a:moveTo>
                <a:cubicBezTo>
                  <a:pt x="43859" y="2248785"/>
                  <a:pt x="87719" y="2254102"/>
                  <a:pt x="116958" y="2243469"/>
                </a:cubicBezTo>
                <a:cubicBezTo>
                  <a:pt x="146198" y="2232836"/>
                  <a:pt x="163032" y="2225748"/>
                  <a:pt x="175437" y="2179674"/>
                </a:cubicBezTo>
                <a:cubicBezTo>
                  <a:pt x="187842" y="2133600"/>
                  <a:pt x="190500" y="2143346"/>
                  <a:pt x="191386" y="1967023"/>
                </a:cubicBezTo>
                <a:cubicBezTo>
                  <a:pt x="192272" y="1790700"/>
                  <a:pt x="175438" y="1376915"/>
                  <a:pt x="180754" y="1121734"/>
                </a:cubicBezTo>
                <a:cubicBezTo>
                  <a:pt x="186070" y="866553"/>
                  <a:pt x="215310" y="622890"/>
                  <a:pt x="223284" y="435934"/>
                </a:cubicBezTo>
                <a:cubicBezTo>
                  <a:pt x="231258" y="248978"/>
                  <a:pt x="229929" y="124489"/>
                  <a:pt x="228600" y="0"/>
                </a:cubicBezTo>
              </a:path>
            </a:pathLst>
          </a:custGeom>
          <a:noFill/>
          <a:ln w="25400">
            <a:solidFill>
              <a:srgbClr val="8EA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BAE00828-60A8-E0FC-770F-BE545D2861E3}"/>
              </a:ext>
            </a:extLst>
          </p:cNvPr>
          <p:cNvSpPr/>
          <p:nvPr/>
        </p:nvSpPr>
        <p:spPr>
          <a:xfrm>
            <a:off x="527299" y="5626135"/>
            <a:ext cx="142238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Humidified Oxygen </a:t>
            </a:r>
            <a:r>
              <a:rPr lang="en-US" sz="900" dirty="0"/>
              <a:t>is produced by bubbling O</a:t>
            </a:r>
            <a:r>
              <a:rPr lang="en-US" sz="900" baseline="-25000" dirty="0"/>
              <a:t>2</a:t>
            </a:r>
            <a:r>
              <a:rPr lang="en-US" sz="900" dirty="0"/>
              <a:t> through sterile water. Humidified O</a:t>
            </a:r>
            <a:r>
              <a:rPr lang="en-US" sz="900" baseline="-25000" dirty="0"/>
              <a:t>2</a:t>
            </a:r>
            <a:r>
              <a:rPr lang="en-US" sz="900" dirty="0"/>
              <a:t> </a:t>
            </a:r>
            <a:r>
              <a:rPr lang="en-US" sz="900" b="1" i="1" dirty="0"/>
              <a:t>may</a:t>
            </a:r>
            <a:r>
              <a:rPr lang="en-US" sz="900" dirty="0"/>
              <a:t> be </a:t>
            </a:r>
            <a:r>
              <a:rPr lang="en-US" sz="900" dirty="0">
                <a:hlinkClick r:id="rId8"/>
              </a:rPr>
              <a:t>more comfortable for patients on higher flow rates</a:t>
            </a:r>
            <a:r>
              <a:rPr lang="en-US" sz="900" dirty="0"/>
              <a:t> (&gt;4 lpm)</a:t>
            </a:r>
          </a:p>
        </p:txBody>
      </p: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D377A5F4-1142-278E-E22E-C33FA2DEFCCD}"/>
              </a:ext>
            </a:extLst>
          </p:cNvPr>
          <p:cNvCxnSpPr/>
          <p:nvPr/>
        </p:nvCxnSpPr>
        <p:spPr>
          <a:xfrm>
            <a:off x="2925473" y="1702364"/>
            <a:ext cx="0" cy="17130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Freeform 637">
            <a:extLst>
              <a:ext uri="{FF2B5EF4-FFF2-40B4-BE49-F238E27FC236}">
                <a16:creationId xmlns:a16="http://schemas.microsoft.com/office/drawing/2014/main" id="{A9BE9BC7-49DE-7D21-797B-89346FF41A43}"/>
              </a:ext>
            </a:extLst>
          </p:cNvPr>
          <p:cNvSpPr/>
          <p:nvPr/>
        </p:nvSpPr>
        <p:spPr>
          <a:xfrm rot="9432907" flipV="1">
            <a:off x="3551021" y="4090959"/>
            <a:ext cx="696335" cy="71900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Freeform 617">
            <a:extLst>
              <a:ext uri="{FF2B5EF4-FFF2-40B4-BE49-F238E27FC236}">
                <a16:creationId xmlns:a16="http://schemas.microsoft.com/office/drawing/2014/main" id="{29BE2068-BD43-9613-61EB-41AD61975B42}"/>
              </a:ext>
            </a:extLst>
          </p:cNvPr>
          <p:cNvSpPr/>
          <p:nvPr/>
        </p:nvSpPr>
        <p:spPr>
          <a:xfrm>
            <a:off x="8333772" y="2892597"/>
            <a:ext cx="609502" cy="1909823"/>
          </a:xfrm>
          <a:custGeom>
            <a:avLst/>
            <a:gdLst>
              <a:gd name="connsiteX0" fmla="*/ 0 w 609502"/>
              <a:gd name="connsiteY0" fmla="*/ 0 h 1909823"/>
              <a:gd name="connsiteX1" fmla="*/ 405114 w 609502"/>
              <a:gd name="connsiteY1" fmla="*/ 312516 h 1909823"/>
              <a:gd name="connsiteX2" fmla="*/ 601884 w 609502"/>
              <a:gd name="connsiteY2" fmla="*/ 925975 h 1909823"/>
              <a:gd name="connsiteX3" fmla="*/ 555585 w 609502"/>
              <a:gd name="connsiteY3" fmla="*/ 1713053 h 1909823"/>
              <a:gd name="connsiteX4" fmla="*/ 428263 w 609502"/>
              <a:gd name="connsiteY4" fmla="*/ 1909823 h 190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02" h="1909823">
                <a:moveTo>
                  <a:pt x="0" y="0"/>
                </a:moveTo>
                <a:cubicBezTo>
                  <a:pt x="152400" y="79093"/>
                  <a:pt x="304800" y="158187"/>
                  <a:pt x="405114" y="312516"/>
                </a:cubicBezTo>
                <a:cubicBezTo>
                  <a:pt x="505428" y="466845"/>
                  <a:pt x="576806" y="692552"/>
                  <a:pt x="601884" y="925975"/>
                </a:cubicBezTo>
                <a:cubicBezTo>
                  <a:pt x="626962" y="1159398"/>
                  <a:pt x="584522" y="1549078"/>
                  <a:pt x="555585" y="1713053"/>
                </a:cubicBezTo>
                <a:cubicBezTo>
                  <a:pt x="526648" y="1877028"/>
                  <a:pt x="477455" y="1893425"/>
                  <a:pt x="428263" y="1909823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38BD9B99-9D2A-1BFF-7C77-FDEA053B1A54}"/>
              </a:ext>
            </a:extLst>
          </p:cNvPr>
          <p:cNvSpPr/>
          <p:nvPr/>
        </p:nvSpPr>
        <p:spPr>
          <a:xfrm>
            <a:off x="2746038" y="4306779"/>
            <a:ext cx="1582509" cy="10618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A </a:t>
            </a:r>
            <a:r>
              <a:rPr lang="en-US" sz="900" b="1" dirty="0"/>
              <a:t>venturi mask </a:t>
            </a:r>
            <a:r>
              <a:rPr lang="en-US" sz="900" dirty="0"/>
              <a:t>uses a small valve to mix </a:t>
            </a:r>
            <a:r>
              <a:rPr lang="en-US" sz="900" b="1" dirty="0">
                <a:solidFill>
                  <a:schemeClr val="accent6"/>
                </a:solidFill>
              </a:rPr>
              <a:t>oxygen</a:t>
            </a:r>
            <a:r>
              <a:rPr lang="en-US" sz="900" dirty="0"/>
              <a:t> &amp; </a:t>
            </a:r>
            <a:r>
              <a:rPr lang="en-US" sz="900" b="1" dirty="0">
                <a:solidFill>
                  <a:schemeClr val="accent4"/>
                </a:solidFill>
              </a:rPr>
              <a:t>ambient air </a:t>
            </a:r>
            <a:r>
              <a:rPr lang="en-US" sz="900" dirty="0"/>
              <a:t>to achieve a desired FiO2. The venturi valves are color coded; each is sized to provide a </a:t>
            </a:r>
            <a:r>
              <a:rPr lang="en-US" sz="900" i="1" dirty="0"/>
              <a:t>different</a:t>
            </a:r>
            <a:r>
              <a:rPr lang="en-US" sz="900" dirty="0"/>
              <a:t> FiO2 for a specified flow rate:</a:t>
            </a:r>
          </a:p>
        </p:txBody>
      </p:sp>
      <p:graphicFrame>
        <p:nvGraphicFramePr>
          <p:cNvPr id="620" name="Table 620">
            <a:extLst>
              <a:ext uri="{FF2B5EF4-FFF2-40B4-BE49-F238E27FC236}">
                <a16:creationId xmlns:a16="http://schemas.microsoft.com/office/drawing/2014/main" id="{B1273D80-5342-D760-42AC-218F9AF8769F}"/>
              </a:ext>
            </a:extLst>
          </p:cNvPr>
          <p:cNvGraphicFramePr>
            <a:graphicFrameLocks noGrp="1"/>
          </p:cNvGraphicFramePr>
          <p:nvPr/>
        </p:nvGraphicFramePr>
        <p:xfrm>
          <a:off x="2939759" y="5360293"/>
          <a:ext cx="1261377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892">
                  <a:extLst>
                    <a:ext uri="{9D8B030D-6E8A-4147-A177-3AD203B41FA5}">
                      <a16:colId xmlns:a16="http://schemas.microsoft.com/office/drawing/2014/main" val="3368234215"/>
                    </a:ext>
                  </a:extLst>
                </a:gridCol>
                <a:gridCol w="419622">
                  <a:extLst>
                    <a:ext uri="{9D8B030D-6E8A-4147-A177-3AD203B41FA5}">
                      <a16:colId xmlns:a16="http://schemas.microsoft.com/office/drawing/2014/main" val="1991375274"/>
                    </a:ext>
                  </a:extLst>
                </a:gridCol>
                <a:gridCol w="408863">
                  <a:extLst>
                    <a:ext uri="{9D8B030D-6E8A-4147-A177-3AD203B41FA5}">
                      <a16:colId xmlns:a16="http://schemas.microsoft.com/office/drawing/2014/main" val="3057889946"/>
                    </a:ext>
                  </a:extLst>
                </a:gridCol>
              </a:tblGrid>
              <a:tr h="163221">
                <a:tc>
                  <a:txBody>
                    <a:bodyPr/>
                    <a:lstStyle/>
                    <a:p>
                      <a:pPr algn="ctr"/>
                      <a:r>
                        <a:rPr lang="en-US" sz="800" spc="-30" baseline="0" dirty="0"/>
                        <a:t>Valve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30" baseline="0" dirty="0"/>
                        <a:t>Flow</a:t>
                      </a:r>
                      <a:endParaRPr lang="en-US" sz="800" b="0" spc="-3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30" baseline="0" dirty="0"/>
                        <a:t>FiO2</a:t>
                      </a:r>
                      <a:endParaRPr lang="en-US" sz="800" b="0" spc="-3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458915"/>
                  </a:ext>
                </a:extLst>
              </a:tr>
              <a:tr h="139904">
                <a:tc>
                  <a:txBody>
                    <a:bodyPr/>
                    <a:lstStyle/>
                    <a:p>
                      <a:pPr algn="ctr"/>
                      <a:r>
                        <a:rPr lang="en-US" sz="600" b="1" spc="0" baseline="0" dirty="0">
                          <a:solidFill>
                            <a:schemeClr val="accent1"/>
                          </a:solidFill>
                        </a:rPr>
                        <a:t>BLUE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2 lpm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24%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22503"/>
                  </a:ext>
                </a:extLst>
              </a:tr>
              <a:tr h="139904">
                <a:tc>
                  <a:txBody>
                    <a:bodyPr/>
                    <a:lstStyle/>
                    <a:p>
                      <a:pPr algn="ctr"/>
                      <a:r>
                        <a:rPr lang="en-US" sz="600" b="1" spc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WHITE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4 lpm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28%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7097"/>
                  </a:ext>
                </a:extLst>
              </a:tr>
              <a:tr h="139904">
                <a:tc>
                  <a:txBody>
                    <a:bodyPr/>
                    <a:lstStyle/>
                    <a:p>
                      <a:pPr algn="ctr"/>
                      <a:r>
                        <a:rPr lang="en-US" sz="600" b="1" spc="-50" baseline="0" dirty="0">
                          <a:solidFill>
                            <a:schemeClr val="accent2"/>
                          </a:solidFill>
                        </a:rPr>
                        <a:t>ORANGE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6 lpm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31%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95416"/>
                  </a:ext>
                </a:extLst>
              </a:tr>
              <a:tr h="139904">
                <a:tc>
                  <a:txBody>
                    <a:bodyPr/>
                    <a:lstStyle/>
                    <a:p>
                      <a:pPr algn="ctr"/>
                      <a:r>
                        <a:rPr lang="en-US" sz="600" b="1" spc="-50" baseline="0" dirty="0">
                          <a:solidFill>
                            <a:schemeClr val="accent4"/>
                          </a:solidFill>
                        </a:rPr>
                        <a:t>YELLOW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8 lpm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35%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06226"/>
                  </a:ext>
                </a:extLst>
              </a:tr>
              <a:tr h="139904">
                <a:tc>
                  <a:txBody>
                    <a:bodyPr/>
                    <a:lstStyle/>
                    <a:p>
                      <a:pPr algn="ctr"/>
                      <a:r>
                        <a:rPr lang="en-US" sz="600" b="1" spc="0" baseline="0" dirty="0">
                          <a:solidFill>
                            <a:srgbClr val="C00000"/>
                          </a:solidFill>
                        </a:rPr>
                        <a:t>RED</a:t>
                      </a:r>
                    </a:p>
                  </a:txBody>
                  <a:tcPr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10 lpm</a:t>
                      </a:r>
                    </a:p>
                  </a:txBody>
                  <a:tcPr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40%</a:t>
                      </a:r>
                    </a:p>
                  </a:txBody>
                  <a:tcPr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80994"/>
                  </a:ext>
                </a:extLst>
              </a:tr>
              <a:tr h="139904">
                <a:tc>
                  <a:txBody>
                    <a:bodyPr/>
                    <a:lstStyle/>
                    <a:p>
                      <a:pPr algn="ctr"/>
                      <a:r>
                        <a:rPr lang="en-US" sz="600" b="1" spc="0" baseline="0" dirty="0">
                          <a:solidFill>
                            <a:schemeClr val="accent6"/>
                          </a:solidFill>
                        </a:rPr>
                        <a:t>GREEN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15 lpm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20" baseline="0" dirty="0"/>
                        <a:t>60%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13669"/>
                  </a:ext>
                </a:extLst>
              </a:tr>
            </a:tbl>
          </a:graphicData>
        </a:graphic>
      </p:graphicFrame>
      <p:grpSp>
        <p:nvGrpSpPr>
          <p:cNvPr id="645" name="Group 644">
            <a:extLst>
              <a:ext uri="{FF2B5EF4-FFF2-40B4-BE49-F238E27FC236}">
                <a16:creationId xmlns:a16="http://schemas.microsoft.com/office/drawing/2014/main" id="{39DAFC90-02C0-E2D4-E888-177DD46C61DB}"/>
              </a:ext>
            </a:extLst>
          </p:cNvPr>
          <p:cNvGrpSpPr/>
          <p:nvPr/>
        </p:nvGrpSpPr>
        <p:grpSpPr>
          <a:xfrm flipH="1">
            <a:off x="3185794" y="3811520"/>
            <a:ext cx="78831" cy="277870"/>
            <a:chOff x="5728232" y="4267674"/>
            <a:chExt cx="78831" cy="277870"/>
          </a:xfrm>
        </p:grpSpPr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B29FE036-CA01-50C8-D99D-398A4045EC37}"/>
                </a:ext>
              </a:extLst>
            </p:cNvPr>
            <p:cNvGrpSpPr/>
            <p:nvPr/>
          </p:nvGrpSpPr>
          <p:grpSpPr>
            <a:xfrm>
              <a:off x="5728232" y="4267674"/>
              <a:ext cx="78831" cy="277870"/>
              <a:chOff x="5067417" y="4051287"/>
              <a:chExt cx="78831" cy="277870"/>
            </a:xfrm>
          </p:grpSpPr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7D7B2B92-CB92-ADF3-BDA1-EB536AD0ECCB}"/>
                  </a:ext>
                </a:extLst>
              </p:cNvPr>
              <p:cNvSpPr/>
              <p:nvPr/>
            </p:nvSpPr>
            <p:spPr>
              <a:xfrm>
                <a:off x="5067850" y="4051287"/>
                <a:ext cx="74880" cy="949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4C08C7DA-B890-1AFE-DF62-0FB66699B81F}"/>
                  </a:ext>
                </a:extLst>
              </p:cNvPr>
              <p:cNvCxnSpPr>
                <a:cxnSpLocks/>
                <a:stCxn id="648" idx="2"/>
                <a:endCxn id="647" idx="1"/>
              </p:cNvCxnSpPr>
              <p:nvPr/>
            </p:nvCxnSpPr>
            <p:spPr>
              <a:xfrm>
                <a:off x="5105290" y="4146220"/>
                <a:ext cx="6" cy="7480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FCBDA45E-50DE-7F30-6580-C82F8CA367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3613" y="4147430"/>
                <a:ext cx="2635" cy="110576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>
                <a:extLst>
                  <a:ext uri="{FF2B5EF4-FFF2-40B4-BE49-F238E27FC236}">
                    <a16:creationId xmlns:a16="http://schemas.microsoft.com/office/drawing/2014/main" id="{A5FD0F32-8F85-EA2A-75CE-B3739EC23EBF}"/>
                  </a:ext>
                </a:extLst>
              </p:cNvPr>
              <p:cNvCxnSpPr>
                <a:cxnSpLocks/>
                <a:stCxn id="648" idx="1"/>
              </p:cNvCxnSpPr>
              <p:nvPr/>
            </p:nvCxnSpPr>
            <p:spPr>
              <a:xfrm flipH="1">
                <a:off x="5067417" y="4098754"/>
                <a:ext cx="433" cy="159252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2" name="Snip Same Side Corner Rectangle 651">
                <a:extLst>
                  <a:ext uri="{FF2B5EF4-FFF2-40B4-BE49-F238E27FC236}">
                    <a16:creationId xmlns:a16="http://schemas.microsoft.com/office/drawing/2014/main" id="{D00D529B-AB22-E715-68E0-A3A2673D57DD}"/>
                  </a:ext>
                </a:extLst>
              </p:cNvPr>
              <p:cNvSpPr/>
              <p:nvPr/>
            </p:nvSpPr>
            <p:spPr>
              <a:xfrm rot="10800000">
                <a:off x="5093736" y="4269610"/>
                <a:ext cx="27432" cy="59547"/>
              </a:xfrm>
              <a:prstGeom prst="snip2SameRect">
                <a:avLst>
                  <a:gd name="adj1" fmla="val 42118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7" name="Snip Same Side Corner Rectangle 646">
              <a:extLst>
                <a:ext uri="{FF2B5EF4-FFF2-40B4-BE49-F238E27FC236}">
                  <a16:creationId xmlns:a16="http://schemas.microsoft.com/office/drawing/2014/main" id="{0BB52BB0-B2AC-A594-9BD2-62AEB2DFC424}"/>
                </a:ext>
              </a:extLst>
            </p:cNvPr>
            <p:cNvSpPr/>
            <p:nvPr/>
          </p:nvSpPr>
          <p:spPr>
            <a:xfrm rot="10800000">
              <a:off x="5728671" y="4437416"/>
              <a:ext cx="74880" cy="59835"/>
            </a:xfrm>
            <a:prstGeom prst="snip2SameRect">
              <a:avLst>
                <a:gd name="adj1" fmla="val 42118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306BB485-3322-8A0A-3D02-68716AE036F8}"/>
              </a:ext>
            </a:extLst>
          </p:cNvPr>
          <p:cNvGrpSpPr/>
          <p:nvPr/>
        </p:nvGrpSpPr>
        <p:grpSpPr>
          <a:xfrm flipH="1">
            <a:off x="3538111" y="3811520"/>
            <a:ext cx="70063" cy="277870"/>
            <a:chOff x="5072667" y="4051287"/>
            <a:chExt cx="70063" cy="277870"/>
          </a:xfrm>
        </p:grpSpPr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BC94FA3B-FC8E-3B33-3BD9-73E7FE56BBF0}"/>
                </a:ext>
              </a:extLst>
            </p:cNvPr>
            <p:cNvSpPr/>
            <p:nvPr/>
          </p:nvSpPr>
          <p:spPr>
            <a:xfrm>
              <a:off x="5072667" y="4051287"/>
              <a:ext cx="70063" cy="1205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DC3C2E63-4D47-618C-4EFC-F495A7FEE4F5}"/>
                </a:ext>
              </a:extLst>
            </p:cNvPr>
            <p:cNvSpPr/>
            <p:nvPr/>
          </p:nvSpPr>
          <p:spPr>
            <a:xfrm>
              <a:off x="5085843" y="4221327"/>
              <a:ext cx="45719" cy="457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9CC526E2-A3F7-3350-1CB0-60647E08A639}"/>
                </a:ext>
              </a:extLst>
            </p:cNvPr>
            <p:cNvCxnSpPr>
              <a:cxnSpLocks/>
              <a:stCxn id="665" idx="2"/>
              <a:endCxn id="666" idx="0"/>
            </p:cNvCxnSpPr>
            <p:nvPr/>
          </p:nvCxnSpPr>
          <p:spPr>
            <a:xfrm>
              <a:off x="5107699" y="4171870"/>
              <a:ext cx="1004" cy="4945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C0EDC1BC-99B8-FEE4-434A-3D61A4AFB4F8}"/>
                </a:ext>
              </a:extLst>
            </p:cNvPr>
            <p:cNvCxnSpPr>
              <a:cxnSpLocks/>
              <a:endCxn id="666" idx="3"/>
            </p:cNvCxnSpPr>
            <p:nvPr/>
          </p:nvCxnSpPr>
          <p:spPr>
            <a:xfrm flipH="1">
              <a:off x="5131562" y="4147430"/>
              <a:ext cx="4283" cy="96757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C6922A04-6EE1-FCAF-823B-987F39E00346}"/>
                </a:ext>
              </a:extLst>
            </p:cNvPr>
            <p:cNvCxnSpPr>
              <a:cxnSpLocks/>
              <a:stCxn id="665" idx="1"/>
              <a:endCxn id="666" idx="1"/>
            </p:cNvCxnSpPr>
            <p:nvPr/>
          </p:nvCxnSpPr>
          <p:spPr>
            <a:xfrm>
              <a:off x="5072667" y="4111579"/>
              <a:ext cx="13176" cy="132608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0" name="Snip Same Side Corner Rectangle 669">
              <a:extLst>
                <a:ext uri="{FF2B5EF4-FFF2-40B4-BE49-F238E27FC236}">
                  <a16:creationId xmlns:a16="http://schemas.microsoft.com/office/drawing/2014/main" id="{B595AF04-227D-B3B7-450E-24DD2BE81E53}"/>
                </a:ext>
              </a:extLst>
            </p:cNvPr>
            <p:cNvSpPr/>
            <p:nvPr/>
          </p:nvSpPr>
          <p:spPr>
            <a:xfrm rot="10800000">
              <a:off x="5093736" y="4269610"/>
              <a:ext cx="27432" cy="59547"/>
            </a:xfrm>
            <a:prstGeom prst="snip2SameRect">
              <a:avLst>
                <a:gd name="adj1" fmla="val 42118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563BC9B-5FF1-62E8-1D7C-3511663F2046}"/>
              </a:ext>
            </a:extLst>
          </p:cNvPr>
          <p:cNvGrpSpPr/>
          <p:nvPr/>
        </p:nvGrpSpPr>
        <p:grpSpPr>
          <a:xfrm>
            <a:off x="3876844" y="3811520"/>
            <a:ext cx="72720" cy="277870"/>
            <a:chOff x="3274998" y="3766916"/>
            <a:chExt cx="72720" cy="27787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C12E1727-8A71-04F5-A530-1241637255BD}"/>
                </a:ext>
              </a:extLst>
            </p:cNvPr>
            <p:cNvGrpSpPr/>
            <p:nvPr/>
          </p:nvGrpSpPr>
          <p:grpSpPr>
            <a:xfrm flipH="1">
              <a:off x="3274998" y="3766916"/>
              <a:ext cx="72720" cy="277870"/>
              <a:chOff x="5097198" y="4275805"/>
              <a:chExt cx="72720" cy="277870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CA8369FE-2887-D4B4-1E93-485C36AEAC30}"/>
                  </a:ext>
                </a:extLst>
              </p:cNvPr>
              <p:cNvSpPr/>
              <p:nvPr/>
            </p:nvSpPr>
            <p:spPr>
              <a:xfrm>
                <a:off x="5097198" y="4275805"/>
                <a:ext cx="72720" cy="94933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FAD5CD73-EEED-C41E-B427-E9D91AE165B2}"/>
                  </a:ext>
                </a:extLst>
              </p:cNvPr>
              <p:cNvSpPr/>
              <p:nvPr/>
            </p:nvSpPr>
            <p:spPr>
              <a:xfrm>
                <a:off x="5110319" y="4341576"/>
                <a:ext cx="45720" cy="149988"/>
              </a:xfrm>
              <a:custGeom>
                <a:avLst/>
                <a:gdLst>
                  <a:gd name="connsiteX0" fmla="*/ 32466 w 64008"/>
                  <a:gd name="connsiteY0" fmla="*/ 64182 h 172214"/>
                  <a:gd name="connsiteX1" fmla="*/ 14178 w 64008"/>
                  <a:gd name="connsiteY1" fmla="*/ 82470 h 172214"/>
                  <a:gd name="connsiteX2" fmla="*/ 32466 w 64008"/>
                  <a:gd name="connsiteY2" fmla="*/ 100758 h 172214"/>
                  <a:gd name="connsiteX3" fmla="*/ 50754 w 64008"/>
                  <a:gd name="connsiteY3" fmla="*/ 82470 h 172214"/>
                  <a:gd name="connsiteX4" fmla="*/ 32466 w 64008"/>
                  <a:gd name="connsiteY4" fmla="*/ 64182 h 172214"/>
                  <a:gd name="connsiteX5" fmla="*/ 0 w 64008"/>
                  <a:gd name="connsiteY5" fmla="*/ 0 h 172214"/>
                  <a:gd name="connsiteX6" fmla="*/ 64008 w 64008"/>
                  <a:gd name="connsiteY6" fmla="*/ 0 h 172214"/>
                  <a:gd name="connsiteX7" fmla="*/ 64008 w 64008"/>
                  <a:gd name="connsiteY7" fmla="*/ 172214 h 172214"/>
                  <a:gd name="connsiteX8" fmla="*/ 0 w 64008"/>
                  <a:gd name="connsiteY8" fmla="*/ 172214 h 17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008" h="172214">
                    <a:moveTo>
                      <a:pt x="32466" y="64182"/>
                    </a:moveTo>
                    <a:cubicBezTo>
                      <a:pt x="22366" y="64182"/>
                      <a:pt x="14178" y="72370"/>
                      <a:pt x="14178" y="82470"/>
                    </a:cubicBezTo>
                    <a:cubicBezTo>
                      <a:pt x="14178" y="92570"/>
                      <a:pt x="22366" y="100758"/>
                      <a:pt x="32466" y="100758"/>
                    </a:cubicBezTo>
                    <a:cubicBezTo>
                      <a:pt x="42566" y="100758"/>
                      <a:pt x="50754" y="92570"/>
                      <a:pt x="50754" y="82470"/>
                    </a:cubicBezTo>
                    <a:cubicBezTo>
                      <a:pt x="50754" y="72370"/>
                      <a:pt x="42566" y="64182"/>
                      <a:pt x="32466" y="64182"/>
                    </a:cubicBezTo>
                    <a:close/>
                    <a:moveTo>
                      <a:pt x="0" y="0"/>
                    </a:moveTo>
                    <a:lnTo>
                      <a:pt x="64008" y="0"/>
                    </a:lnTo>
                    <a:lnTo>
                      <a:pt x="64008" y="172214"/>
                    </a:lnTo>
                    <a:lnTo>
                      <a:pt x="0" y="172214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3" name="Snip Same Side Corner Rectangle 402">
                <a:extLst>
                  <a:ext uri="{FF2B5EF4-FFF2-40B4-BE49-F238E27FC236}">
                    <a16:creationId xmlns:a16="http://schemas.microsoft.com/office/drawing/2014/main" id="{B99F890A-DAA2-DA26-A0FE-2D46897EF33B}"/>
                  </a:ext>
                </a:extLst>
              </p:cNvPr>
              <p:cNvSpPr/>
              <p:nvPr/>
            </p:nvSpPr>
            <p:spPr>
              <a:xfrm rot="10800000">
                <a:off x="5119162" y="4494128"/>
                <a:ext cx="26641" cy="59547"/>
              </a:xfrm>
              <a:prstGeom prst="snip2SameRect">
                <a:avLst>
                  <a:gd name="adj1" fmla="val 42118"/>
                  <a:gd name="adj2" fmla="val 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9358C70D-A97C-39A7-6041-F3CF829F2F27}"/>
                </a:ext>
              </a:extLst>
            </p:cNvPr>
            <p:cNvSpPr/>
            <p:nvPr/>
          </p:nvSpPr>
          <p:spPr>
            <a:xfrm flipH="1">
              <a:off x="3279193" y="3844269"/>
              <a:ext cx="64008" cy="45719"/>
            </a:xfrm>
            <a:custGeom>
              <a:avLst/>
              <a:gdLst>
                <a:gd name="connsiteX0" fmla="*/ 32466 w 64008"/>
                <a:gd name="connsiteY0" fmla="*/ 64182 h 172214"/>
                <a:gd name="connsiteX1" fmla="*/ 14178 w 64008"/>
                <a:gd name="connsiteY1" fmla="*/ 82470 h 172214"/>
                <a:gd name="connsiteX2" fmla="*/ 32466 w 64008"/>
                <a:gd name="connsiteY2" fmla="*/ 100758 h 172214"/>
                <a:gd name="connsiteX3" fmla="*/ 50754 w 64008"/>
                <a:gd name="connsiteY3" fmla="*/ 82470 h 172214"/>
                <a:gd name="connsiteX4" fmla="*/ 32466 w 64008"/>
                <a:gd name="connsiteY4" fmla="*/ 64182 h 172214"/>
                <a:gd name="connsiteX5" fmla="*/ 0 w 64008"/>
                <a:gd name="connsiteY5" fmla="*/ 0 h 172214"/>
                <a:gd name="connsiteX6" fmla="*/ 64008 w 64008"/>
                <a:gd name="connsiteY6" fmla="*/ 0 h 172214"/>
                <a:gd name="connsiteX7" fmla="*/ 64008 w 64008"/>
                <a:gd name="connsiteY7" fmla="*/ 172214 h 172214"/>
                <a:gd name="connsiteX8" fmla="*/ 0 w 64008"/>
                <a:gd name="connsiteY8" fmla="*/ 172214 h 17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" h="172214">
                  <a:moveTo>
                    <a:pt x="32466" y="64182"/>
                  </a:moveTo>
                  <a:cubicBezTo>
                    <a:pt x="22366" y="64182"/>
                    <a:pt x="14178" y="72370"/>
                    <a:pt x="14178" y="82470"/>
                  </a:cubicBezTo>
                  <a:cubicBezTo>
                    <a:pt x="14178" y="92570"/>
                    <a:pt x="22366" y="100758"/>
                    <a:pt x="32466" y="100758"/>
                  </a:cubicBezTo>
                  <a:cubicBezTo>
                    <a:pt x="42566" y="100758"/>
                    <a:pt x="50754" y="92570"/>
                    <a:pt x="50754" y="82470"/>
                  </a:cubicBezTo>
                  <a:cubicBezTo>
                    <a:pt x="50754" y="72370"/>
                    <a:pt x="42566" y="64182"/>
                    <a:pt x="32466" y="64182"/>
                  </a:cubicBezTo>
                  <a:close/>
                  <a:moveTo>
                    <a:pt x="0" y="0"/>
                  </a:moveTo>
                  <a:lnTo>
                    <a:pt x="64008" y="0"/>
                  </a:lnTo>
                  <a:lnTo>
                    <a:pt x="64008" y="172214"/>
                  </a:lnTo>
                  <a:lnTo>
                    <a:pt x="0" y="17221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75" name="Rectangle 674">
            <a:extLst>
              <a:ext uri="{FF2B5EF4-FFF2-40B4-BE49-F238E27FC236}">
                <a16:creationId xmlns:a16="http://schemas.microsoft.com/office/drawing/2014/main" id="{00C19FFB-25ED-7EDB-813C-B650F31F6D98}"/>
              </a:ext>
            </a:extLst>
          </p:cNvPr>
          <p:cNvSpPr/>
          <p:nvPr/>
        </p:nvSpPr>
        <p:spPr>
          <a:xfrm>
            <a:off x="3512450" y="1786291"/>
            <a:ext cx="127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flow 2 – 15 LPM</a:t>
            </a:r>
          </a:p>
          <a:p>
            <a:pPr algn="ctr"/>
            <a:r>
              <a:rPr lang="en-US" sz="900" cap="small" dirty="0">
                <a:cs typeface="Futura Medium" panose="020B0602020204020303" pitchFamily="34" charset="-79"/>
              </a:rPr>
              <a:t>FiO2 24-60%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F4791849-0F5A-5733-28F9-4FEBFF0B20EC}"/>
              </a:ext>
            </a:extLst>
          </p:cNvPr>
          <p:cNvSpPr/>
          <p:nvPr/>
        </p:nvSpPr>
        <p:spPr>
          <a:xfrm>
            <a:off x="-36028" y="1786291"/>
            <a:ext cx="127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flow 6 – 10LPM</a:t>
            </a:r>
          </a:p>
          <a:p>
            <a:pPr algn="ctr"/>
            <a:r>
              <a:rPr lang="en-US" sz="900" cap="small" dirty="0">
                <a:cs typeface="Futura Medium" panose="020B0602020204020303" pitchFamily="34" charset="-79"/>
              </a:rPr>
              <a:t>FiO2 35-50%</a:t>
            </a: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0CF5E06A-C63C-FE50-E82E-1B0436AEA633}"/>
              </a:ext>
            </a:extLst>
          </p:cNvPr>
          <p:cNvSpPr/>
          <p:nvPr/>
        </p:nvSpPr>
        <p:spPr>
          <a:xfrm>
            <a:off x="1395799" y="1786291"/>
            <a:ext cx="127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flow 10 – 15LPM</a:t>
            </a:r>
          </a:p>
          <a:p>
            <a:pPr algn="ctr"/>
            <a:r>
              <a:rPr lang="en-US" sz="900" cap="small" dirty="0">
                <a:cs typeface="Futura Medium" panose="020B0602020204020303" pitchFamily="34" charset="-79"/>
              </a:rPr>
              <a:t>FiO2 30 – 40%</a:t>
            </a: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0BFD2B36-7A7F-6ABF-1F99-B9CDACEE23E3}"/>
              </a:ext>
            </a:extLst>
          </p:cNvPr>
          <p:cNvSpPr/>
          <p:nvPr/>
        </p:nvSpPr>
        <p:spPr>
          <a:xfrm>
            <a:off x="5485338" y="1786291"/>
            <a:ext cx="127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flow 10 – 15 LPM</a:t>
            </a:r>
          </a:p>
          <a:p>
            <a:pPr algn="ctr"/>
            <a:r>
              <a:rPr lang="en-US" sz="900" cap="small" dirty="0">
                <a:cs typeface="Futura Medium" panose="020B0602020204020303" pitchFamily="34" charset="-79"/>
              </a:rPr>
              <a:t>FiO2 60 – 80%</a:t>
            </a: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A95F1C9F-CA72-AF6E-1A87-F91110BEB687}"/>
              </a:ext>
            </a:extLst>
          </p:cNvPr>
          <p:cNvSpPr/>
          <p:nvPr/>
        </p:nvSpPr>
        <p:spPr>
          <a:xfrm>
            <a:off x="5404197" y="3506228"/>
            <a:ext cx="154679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The addition of an </a:t>
            </a:r>
            <a:r>
              <a:rPr lang="en-US" sz="900" b="1" dirty="0"/>
              <a:t>inflatable reservoir </a:t>
            </a:r>
            <a:r>
              <a:rPr lang="en-US" sz="900" dirty="0"/>
              <a:t>increases delivered oxygen.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 the NRB this reservoir is filled with 100% oxygen.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 the PR this reservoir fills with a mixture of oxygen and exhaled air/CO2. This is why PR masks are seldom used.</a:t>
            </a:r>
          </a:p>
        </p:txBody>
      </p:sp>
      <p:sp>
        <p:nvSpPr>
          <p:cNvPr id="680" name="Freeform 679">
            <a:extLst>
              <a:ext uri="{FF2B5EF4-FFF2-40B4-BE49-F238E27FC236}">
                <a16:creationId xmlns:a16="http://schemas.microsoft.com/office/drawing/2014/main" id="{AC869119-6A2E-A323-C533-40F917E742EE}"/>
              </a:ext>
            </a:extLst>
          </p:cNvPr>
          <p:cNvSpPr/>
          <p:nvPr/>
        </p:nvSpPr>
        <p:spPr>
          <a:xfrm rot="21211995" flipV="1">
            <a:off x="6371115" y="3076664"/>
            <a:ext cx="140419" cy="51204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1C1C0910-1D91-BF9C-C5CA-E930B470DE87}"/>
              </a:ext>
            </a:extLst>
          </p:cNvPr>
          <p:cNvSpPr/>
          <p:nvPr/>
        </p:nvSpPr>
        <p:spPr>
          <a:xfrm>
            <a:off x="7560377" y="505880"/>
            <a:ext cx="1546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See also </a:t>
            </a:r>
            <a:r>
              <a:rPr lang="en-US" sz="900" dirty="0">
                <a:hlinkClick r:id="rId9"/>
              </a:rPr>
              <a:t>Nasal Oxygen Delivery OnePager</a:t>
            </a:r>
            <a:endParaRPr lang="en-US" sz="900" dirty="0"/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id="{6FF48863-8BBB-BA39-D163-668AF8694DC8}"/>
              </a:ext>
            </a:extLst>
          </p:cNvPr>
          <p:cNvSpPr/>
          <p:nvPr/>
        </p:nvSpPr>
        <p:spPr>
          <a:xfrm>
            <a:off x="1375070" y="3506228"/>
            <a:ext cx="1367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Face Tents </a:t>
            </a:r>
            <a:r>
              <a:rPr lang="en-US" sz="900" dirty="0"/>
              <a:t>are loose fitting &amp; may be useful in people who do not tolerate a tight-fitting mask (e.g. facial trauma, recent surgery, </a:t>
            </a:r>
            <a:r>
              <a:rPr lang="en-US" sz="900" dirty="0" err="1"/>
              <a:t>etc</a:t>
            </a:r>
            <a:r>
              <a:rPr lang="en-US" sz="900" dirty="0"/>
              <a:t>)</a:t>
            </a:r>
          </a:p>
        </p:txBody>
      </p: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77BB0362-34A4-7D72-3375-158DD8DE56DD}"/>
              </a:ext>
            </a:extLst>
          </p:cNvPr>
          <p:cNvCxnSpPr/>
          <p:nvPr/>
        </p:nvCxnSpPr>
        <p:spPr>
          <a:xfrm>
            <a:off x="7039340" y="1724019"/>
            <a:ext cx="0" cy="17130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Rectangle 331">
            <a:extLst>
              <a:ext uri="{FF2B5EF4-FFF2-40B4-BE49-F238E27FC236}">
                <a16:creationId xmlns:a16="http://schemas.microsoft.com/office/drawing/2014/main" id="{F4A989FD-2225-720B-AF4F-52B4AD443643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(2022-08-11) </a:t>
            </a:r>
            <a:r>
              <a:rPr lang="en-US" sz="800" dirty="0">
                <a:hlinkClick r:id="rId10"/>
              </a:rPr>
              <a:t>CC BY-SA 3.0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18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533</Words>
  <Application>Microsoft Macintosh PowerPoint</Application>
  <PresentationFormat>Letter Paper (8.5x11 in)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2</cp:revision>
  <dcterms:created xsi:type="dcterms:W3CDTF">2022-08-11T12:19:07Z</dcterms:created>
  <dcterms:modified xsi:type="dcterms:W3CDTF">2022-08-11T12:50:12Z</dcterms:modified>
</cp:coreProperties>
</file>