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90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6-124C-967C-AB1A62AE522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6-124C-967C-AB1A62AE522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6-124C-967C-AB1A62AE522D}"/>
              </c:ext>
            </c:extLst>
          </c:dPt>
          <c:cat>
            <c:strRef>
              <c:f>Sheet1!$A$2:$A$4</c:f>
              <c:strCache>
                <c:ptCount val="3"/>
                <c:pt idx="0">
                  <c:v>Normal re-expansion</c:v>
                </c:pt>
                <c:pt idx="1">
                  <c:v>Entrapped</c:v>
                </c:pt>
                <c:pt idx="2">
                  <c:v>Trapped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</c:v>
                </c:pt>
                <c:pt idx="1">
                  <c:v>18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6-124C-967C-AB1A62AE5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2270-4515-1C40-BD8F-AC78C653F629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55526-7FCB-7546-8BD9-D81C8582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chestnet.org/article/S0012-3692(15)31420-3/fulltex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Chest paper</a:t>
            </a:r>
          </a:p>
          <a:p>
            <a:r>
              <a:rPr lang="en-US" dirty="0">
                <a:hlinkClick r:id="rId3"/>
              </a:rPr>
              <a:t>https://journal.chestnet.org/article/S0012-3692(15)31420-3/fulltext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8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3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5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5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pubmed.ncbi.nlm.nih.gov/9148649/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://dx.doi.org/10.1080/17476348.2016.1227248" TargetMode="Externa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j.ejcdt.2016.02.006" TargetMode="External"/><Relationship Id="rId11" Type="http://schemas.openxmlformats.org/officeDocument/2006/relationships/image" Target="../media/image5.emf"/><Relationship Id="rId5" Type="http://schemas.openxmlformats.org/officeDocument/2006/relationships/image" Target="../media/image3.png"/><Relationship Id="rId15" Type="http://schemas.openxmlformats.org/officeDocument/2006/relationships/hyperlink" Target="https://pubmed.ncbi.nlm.nih.gov/15596671/" TargetMode="External"/><Relationship Id="rId10" Type="http://schemas.openxmlformats.org/officeDocument/2006/relationships/hyperlink" Target="https://www.ncbi.nlm.nih.gov/pmc/articles/PMC4948248/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www.ncbi.nlm.nih.gov/pmc/articles/PMC7330282/" TargetMode="External"/><Relationship Id="rId14" Type="http://schemas.openxmlformats.org/officeDocument/2006/relationships/hyperlink" Target="https://www.atsjournals.org/doi/pdf/10.1164/ajrccm.162.4.99070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602673D4-BC94-604D-BD33-65F10930E6AE}"/>
              </a:ext>
            </a:extLst>
          </p:cNvPr>
          <p:cNvSpPr/>
          <p:nvPr/>
        </p:nvSpPr>
        <p:spPr>
          <a:xfrm>
            <a:off x="43772" y="5698785"/>
            <a:ext cx="2955696" cy="1064810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F5005570-BF80-A447-9D57-88BC8A2821B5}"/>
              </a:ext>
            </a:extLst>
          </p:cNvPr>
          <p:cNvSpPr/>
          <p:nvPr/>
        </p:nvSpPr>
        <p:spPr>
          <a:xfrm>
            <a:off x="51049" y="4784459"/>
            <a:ext cx="2955696" cy="773621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922D1F-DFED-A24D-BA9D-52F7B801DF5B}"/>
              </a:ext>
            </a:extLst>
          </p:cNvPr>
          <p:cNvSpPr/>
          <p:nvPr/>
        </p:nvSpPr>
        <p:spPr>
          <a:xfrm>
            <a:off x="4255135" y="4585202"/>
            <a:ext cx="4865715" cy="22727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505DD27E-FA3D-714F-B08B-CDC9BDAA1355}"/>
              </a:ext>
            </a:extLst>
          </p:cNvPr>
          <p:cNvSpPr/>
          <p:nvPr/>
        </p:nvSpPr>
        <p:spPr>
          <a:xfrm>
            <a:off x="49678" y="4132736"/>
            <a:ext cx="2955695" cy="513914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D3AB40-5090-DB4F-BD9D-4ABA01EA0E60}"/>
              </a:ext>
            </a:extLst>
          </p:cNvPr>
          <p:cNvCxnSpPr/>
          <p:nvPr/>
        </p:nvCxnSpPr>
        <p:spPr>
          <a:xfrm>
            <a:off x="5798918" y="1908054"/>
            <a:ext cx="2147121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81A2F1FE-DAE9-9C49-9E27-9C66569AACB3}"/>
              </a:ext>
            </a:extLst>
          </p:cNvPr>
          <p:cNvSpPr/>
          <p:nvPr/>
        </p:nvSpPr>
        <p:spPr>
          <a:xfrm>
            <a:off x="2475932" y="3227914"/>
            <a:ext cx="3253537" cy="600517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94CF17F6-FC25-5D46-87E3-DEBA93EA8772}"/>
              </a:ext>
            </a:extLst>
          </p:cNvPr>
          <p:cNvSpPr/>
          <p:nvPr/>
        </p:nvSpPr>
        <p:spPr>
          <a:xfrm>
            <a:off x="2475933" y="2381563"/>
            <a:ext cx="1381992" cy="675531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D9C13479-5FCA-5047-B127-56053E800B2C}"/>
              </a:ext>
            </a:extLst>
          </p:cNvPr>
          <p:cNvSpPr/>
          <p:nvPr/>
        </p:nvSpPr>
        <p:spPr>
          <a:xfrm>
            <a:off x="3762183" y="510104"/>
            <a:ext cx="1367268" cy="901854"/>
          </a:xfrm>
          <a:prstGeom prst="roundRect">
            <a:avLst>
              <a:gd name="adj" fmla="val 985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0B7FF2-DFD5-314B-9706-F56F0F05B10E}"/>
              </a:ext>
            </a:extLst>
          </p:cNvPr>
          <p:cNvSpPr/>
          <p:nvPr/>
        </p:nvSpPr>
        <p:spPr>
          <a:xfrm>
            <a:off x="8523548" y="3809886"/>
            <a:ext cx="90983" cy="178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2634772" y="51914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pleural manometry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26B785B-75DD-7D4F-9682-63BEF2259E76}"/>
              </a:ext>
            </a:extLst>
          </p:cNvPr>
          <p:cNvSpPr txBox="1"/>
          <p:nvPr/>
        </p:nvSpPr>
        <p:spPr>
          <a:xfrm>
            <a:off x="-39446" y="444453"/>
            <a:ext cx="21998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rbel" panose="020B0503020204020204" pitchFamily="34" charset="0"/>
              </a:rPr>
              <a:t>Measurement of Intrapleural Pressures </a:t>
            </a:r>
            <a:r>
              <a:rPr lang="en-US" sz="1100" dirty="0">
                <a:latin typeface="Corbel" panose="020B0503020204020204" pitchFamily="34" charset="0"/>
              </a:rPr>
              <a:t>and </a:t>
            </a:r>
            <a:r>
              <a:rPr lang="en-US" sz="1100" b="1" dirty="0">
                <a:latin typeface="Corbel" panose="020B0503020204020204" pitchFamily="34" charset="0"/>
              </a:rPr>
              <a:t>Pleural Elastance </a:t>
            </a:r>
            <a:r>
              <a:rPr lang="en-US" sz="1100" dirty="0">
                <a:latin typeface="Corbel" panose="020B0503020204020204" pitchFamily="34" charset="0"/>
              </a:rPr>
              <a:t>during</a:t>
            </a:r>
            <a:r>
              <a:rPr lang="en-US" sz="1100" b="1" dirty="0">
                <a:latin typeface="Corbel" panose="020B0503020204020204" pitchFamily="34" charset="0"/>
              </a:rPr>
              <a:t> therapeutic thoracentesis </a:t>
            </a:r>
            <a:r>
              <a:rPr lang="en-US" sz="1100" dirty="0">
                <a:latin typeface="Corbel" panose="020B0503020204020204" pitchFamily="34" charset="0"/>
              </a:rPr>
              <a:t>can be used to </a:t>
            </a:r>
            <a:r>
              <a:rPr lang="en-US" sz="1100" dirty="0">
                <a:latin typeface="Corbel" panose="020B0503020204020204" pitchFamily="34" charset="0"/>
                <a:hlinkClick r:id="rId6"/>
              </a:rPr>
              <a:t>identify pleural pathologies </a:t>
            </a:r>
            <a:r>
              <a:rPr lang="en-US" sz="1100" dirty="0">
                <a:latin typeface="Corbel" panose="020B0503020204020204" pitchFamily="34" charset="0"/>
              </a:rPr>
              <a:t>such as </a:t>
            </a:r>
            <a:r>
              <a:rPr lang="en-US" sz="1100" b="1" dirty="0">
                <a:solidFill>
                  <a:srgbClr val="C00000"/>
                </a:solidFill>
                <a:latin typeface="Corbel" panose="020B0503020204020204" pitchFamily="34" charset="0"/>
              </a:rPr>
              <a:t>trapped lung </a:t>
            </a:r>
            <a:r>
              <a:rPr lang="en-US" sz="1100" dirty="0">
                <a:latin typeface="Corbel" panose="020B0503020204020204" pitchFamily="34" charset="0"/>
              </a:rPr>
              <a:t>and </a:t>
            </a:r>
            <a:r>
              <a:rPr lang="en-US" sz="1100" b="1" dirty="0">
                <a:solidFill>
                  <a:schemeClr val="accent2"/>
                </a:solidFill>
                <a:latin typeface="Corbel" panose="020B0503020204020204" pitchFamily="34" charset="0"/>
              </a:rPr>
              <a:t>entrapped lung </a:t>
            </a:r>
            <a:r>
              <a:rPr lang="en-US" sz="1100" dirty="0">
                <a:latin typeface="Corbel" panose="020B0503020204020204" pitchFamily="34" charset="0"/>
              </a:rPr>
              <a:t>and to  </a:t>
            </a:r>
            <a:r>
              <a:rPr lang="en-US" sz="1100" dirty="0">
                <a:latin typeface="Corbel" panose="020B0503020204020204" pitchFamily="34" charset="0"/>
                <a:hlinkClick r:id="rId7"/>
              </a:rPr>
              <a:t>predict successful pleurodesis</a:t>
            </a:r>
            <a:r>
              <a:rPr lang="en-US" sz="1100" dirty="0">
                <a:latin typeface="Corbel" panose="020B0503020204020204" pitchFamily="34" charset="0"/>
              </a:rPr>
              <a:t>.</a:t>
            </a:r>
          </a:p>
          <a:p>
            <a:r>
              <a:rPr lang="en-US" sz="1100" dirty="0">
                <a:latin typeface="Corbel" panose="020B0503020204020204" pitchFamily="34" charset="0"/>
              </a:rPr>
              <a:t>It </a:t>
            </a:r>
            <a:r>
              <a:rPr lang="en-US" sz="1100" i="1" dirty="0">
                <a:latin typeface="Corbel" panose="020B0503020204020204" pitchFamily="34" charset="0"/>
              </a:rPr>
              <a:t>may</a:t>
            </a:r>
            <a:r>
              <a:rPr lang="en-US" sz="1100" dirty="0">
                <a:latin typeface="Corbel" panose="020B0503020204020204" pitchFamily="34" charset="0"/>
              </a:rPr>
              <a:t> also reduce the risk of</a:t>
            </a:r>
            <a:r>
              <a:rPr lang="en-US" sz="1100" b="1" dirty="0">
                <a:latin typeface="Corbel" panose="020B0503020204020204" pitchFamily="34" charset="0"/>
              </a:rPr>
              <a:t> re-expansion pulmonary edema</a:t>
            </a:r>
            <a:r>
              <a:rPr lang="en-US" sz="1100" dirty="0">
                <a:latin typeface="Corbel" panose="020B0503020204020204" pitchFamily="34" charset="0"/>
              </a:rPr>
              <a:t>.</a:t>
            </a:r>
          </a:p>
          <a:p>
            <a:r>
              <a:rPr lang="en-US" sz="1100" dirty="0">
                <a:latin typeface="Corbel" panose="020B0503020204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522D14-A5B8-7743-B83D-0A6701FECC8B}"/>
                  </a:ext>
                </a:extLst>
              </p:cNvPr>
              <p:cNvSpPr/>
              <p:nvPr/>
            </p:nvSpPr>
            <p:spPr>
              <a:xfrm>
                <a:off x="-20290" y="2426621"/>
                <a:ext cx="2242858" cy="454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>
                    <a:latin typeface="Corbel" panose="020B0503020204020204" pitchFamily="34" charset="0"/>
                  </a:rPr>
                  <a:t>Elastance </a:t>
                </a:r>
                <a14:m>
                  <m:oMath xmlns:m="http://schemas.openxmlformats.org/officeDocument/2006/math">
                    <m:r>
                      <a:rPr lang="en-US" sz="15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500" b="1" i="1" smtClean="0">
                            <a:latin typeface="Cambria Math" panose="02040503050406030204" pitchFamily="18" charset="0"/>
                          </a:rPr>
                          <m:t>𝑪𝒐𝒎𝒑𝒍𝒊𝒂𝒏𝒄𝒆</m:t>
                        </m:r>
                      </m:den>
                    </m:f>
                    <m:r>
                      <a:rPr lang="en-US" sz="15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en-US" sz="15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5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1500" dirty="0">
                  <a:latin typeface="Corbel" panose="020B0503020204020204" pitchFamily="34" charset="0"/>
                </a:endParaRPr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9522D14-A5B8-7743-B83D-0A6701FEC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90" y="2426621"/>
                <a:ext cx="2242858" cy="454163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378F4AE5-F999-5A42-A7C6-1ED9B80E0324}"/>
              </a:ext>
            </a:extLst>
          </p:cNvPr>
          <p:cNvSpPr/>
          <p:nvPr/>
        </p:nvSpPr>
        <p:spPr>
          <a:xfrm>
            <a:off x="-12379" y="2889603"/>
            <a:ext cx="23089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orbel" panose="020B0503020204020204" pitchFamily="34" charset="0"/>
              </a:rPr>
              <a:t>Normally Pleural Elastance is ≤ 14 cmH2O/L.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orbel" panose="020B0503020204020204" pitchFamily="34" charset="0"/>
              </a:rPr>
              <a:t>Pleural elastance &gt; 14.5cmH2O/L suggests trapped lung.</a:t>
            </a:r>
            <a:endParaRPr lang="en-US" sz="1100" b="1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orbel" panose="020B0503020204020204" pitchFamily="34" charset="0"/>
              </a:rPr>
              <a:t>Pleural elastance &lt; 18 cmH2O/L predicts successful pleurodesis</a:t>
            </a:r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335B579C-1B07-8E47-8CE6-D63348BF28FA}"/>
              </a:ext>
            </a:extLst>
          </p:cNvPr>
          <p:cNvSpPr/>
          <p:nvPr/>
        </p:nvSpPr>
        <p:spPr>
          <a:xfrm rot="19077769">
            <a:off x="1359671" y="1988788"/>
            <a:ext cx="2773119" cy="2497190"/>
          </a:xfrm>
          <a:prstGeom prst="arc">
            <a:avLst>
              <a:gd name="adj1" fmla="val 16276457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B3CE698-6115-9A40-B4B1-6AF357B5992B}"/>
              </a:ext>
            </a:extLst>
          </p:cNvPr>
          <p:cNvGrpSpPr/>
          <p:nvPr/>
        </p:nvGrpSpPr>
        <p:grpSpPr>
          <a:xfrm>
            <a:off x="1961685" y="335338"/>
            <a:ext cx="2832244" cy="2698722"/>
            <a:chOff x="6291323" y="567384"/>
            <a:chExt cx="2832244" cy="2698722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570A0850-376C-5847-BCE6-CF626515513F}"/>
                </a:ext>
              </a:extLst>
            </p:cNvPr>
            <p:cNvSpPr/>
            <p:nvPr/>
          </p:nvSpPr>
          <p:spPr>
            <a:xfrm>
              <a:off x="8409375" y="2300499"/>
              <a:ext cx="74215" cy="45726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87A14DD-E59D-E446-9FE3-1C7A60CD1C9B}"/>
                </a:ext>
              </a:extLst>
            </p:cNvPr>
            <p:cNvSpPr/>
            <p:nvPr/>
          </p:nvSpPr>
          <p:spPr>
            <a:xfrm>
              <a:off x="8357350" y="2129572"/>
              <a:ext cx="45719" cy="171775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8155856-1CF3-E641-8B7E-65B88CE0987B}"/>
                </a:ext>
              </a:extLst>
            </p:cNvPr>
            <p:cNvSpPr/>
            <p:nvPr/>
          </p:nvSpPr>
          <p:spPr>
            <a:xfrm rot="21238911">
              <a:off x="8407768" y="2067825"/>
              <a:ext cx="198219" cy="47344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C598E79-5423-5142-9434-DA2388F3C063}"/>
                </a:ext>
              </a:extLst>
            </p:cNvPr>
            <p:cNvSpPr/>
            <p:nvPr/>
          </p:nvSpPr>
          <p:spPr>
            <a:xfrm rot="21378404">
              <a:off x="8088424" y="2081992"/>
              <a:ext cx="266592" cy="45719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F05B1E4-0217-1F4A-8136-094C42B55BF2}"/>
                </a:ext>
              </a:extLst>
            </p:cNvPr>
            <p:cNvSpPr/>
            <p:nvPr/>
          </p:nvSpPr>
          <p:spPr>
            <a:xfrm>
              <a:off x="8492060" y="2278610"/>
              <a:ext cx="266592" cy="94766"/>
            </a:xfrm>
            <a:prstGeom prst="rect">
              <a:avLst/>
            </a:prstGeom>
            <a:solidFill>
              <a:srgbClr val="C0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6B51C92-14F2-A740-8F80-C7EFE245B200}"/>
                </a:ext>
              </a:extLst>
            </p:cNvPr>
            <p:cNvSpPr/>
            <p:nvPr/>
          </p:nvSpPr>
          <p:spPr>
            <a:xfrm>
              <a:off x="6291323" y="571269"/>
              <a:ext cx="712807" cy="1948542"/>
            </a:xfrm>
            <a:custGeom>
              <a:avLst/>
              <a:gdLst>
                <a:gd name="connsiteX0" fmla="*/ 707571 w 712807"/>
                <a:gd name="connsiteY0" fmla="*/ 0 h 1948542"/>
                <a:gd name="connsiteX1" fmla="*/ 707571 w 712807"/>
                <a:gd name="connsiteY1" fmla="*/ 239485 h 1948542"/>
                <a:gd name="connsiteX2" fmla="*/ 653143 w 712807"/>
                <a:gd name="connsiteY2" fmla="*/ 370114 h 1948542"/>
                <a:gd name="connsiteX3" fmla="*/ 315686 w 712807"/>
                <a:gd name="connsiteY3" fmla="*/ 489857 h 1948542"/>
                <a:gd name="connsiteX4" fmla="*/ 76200 w 712807"/>
                <a:gd name="connsiteY4" fmla="*/ 718457 h 1948542"/>
                <a:gd name="connsiteX5" fmla="*/ 21771 w 712807"/>
                <a:gd name="connsiteY5" fmla="*/ 1436914 h 1948542"/>
                <a:gd name="connsiteX6" fmla="*/ 0 w 712807"/>
                <a:gd name="connsiteY6" fmla="*/ 1948542 h 194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807" h="1948542">
                  <a:moveTo>
                    <a:pt x="707571" y="0"/>
                  </a:moveTo>
                  <a:cubicBezTo>
                    <a:pt x="712106" y="88899"/>
                    <a:pt x="716642" y="177799"/>
                    <a:pt x="707571" y="239485"/>
                  </a:cubicBezTo>
                  <a:cubicBezTo>
                    <a:pt x="698500" y="301171"/>
                    <a:pt x="718457" y="328385"/>
                    <a:pt x="653143" y="370114"/>
                  </a:cubicBezTo>
                  <a:cubicBezTo>
                    <a:pt x="587829" y="411843"/>
                    <a:pt x="411843" y="431800"/>
                    <a:pt x="315686" y="489857"/>
                  </a:cubicBezTo>
                  <a:cubicBezTo>
                    <a:pt x="219529" y="547914"/>
                    <a:pt x="125186" y="560614"/>
                    <a:pt x="76200" y="718457"/>
                  </a:cubicBezTo>
                  <a:cubicBezTo>
                    <a:pt x="27214" y="876300"/>
                    <a:pt x="34471" y="1231900"/>
                    <a:pt x="21771" y="1436914"/>
                  </a:cubicBezTo>
                  <a:cubicBezTo>
                    <a:pt x="9071" y="1641928"/>
                    <a:pt x="4535" y="1795235"/>
                    <a:pt x="0" y="19485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15016C7-6C95-6341-AD25-3F2D6122D9D6}"/>
                </a:ext>
              </a:extLst>
            </p:cNvPr>
            <p:cNvSpPr/>
            <p:nvPr/>
          </p:nvSpPr>
          <p:spPr>
            <a:xfrm>
              <a:off x="6335567" y="1143957"/>
              <a:ext cx="639205" cy="1314719"/>
            </a:xfrm>
            <a:custGeom>
              <a:avLst/>
              <a:gdLst>
                <a:gd name="connsiteX0" fmla="*/ 630668 w 639205"/>
                <a:gd name="connsiteY0" fmla="*/ 175495 h 1314719"/>
                <a:gd name="connsiteX1" fmla="*/ 402068 w 639205"/>
                <a:gd name="connsiteY1" fmla="*/ 1323 h 1314719"/>
                <a:gd name="connsiteX2" fmla="*/ 140811 w 639205"/>
                <a:gd name="connsiteY2" fmla="*/ 110180 h 1314719"/>
                <a:gd name="connsiteX3" fmla="*/ 64611 w 639205"/>
                <a:gd name="connsiteY3" fmla="*/ 371438 h 1314719"/>
                <a:gd name="connsiteX4" fmla="*/ 21068 w 639205"/>
                <a:gd name="connsiteY4" fmla="*/ 1231409 h 1314719"/>
                <a:gd name="connsiteX5" fmla="*/ 21068 w 639205"/>
                <a:gd name="connsiteY5" fmla="*/ 1264066 h 1314719"/>
                <a:gd name="connsiteX6" fmla="*/ 282326 w 639205"/>
                <a:gd name="connsiteY6" fmla="*/ 1079009 h 1314719"/>
                <a:gd name="connsiteX7" fmla="*/ 532697 w 639205"/>
                <a:gd name="connsiteY7" fmla="*/ 981038 h 1314719"/>
                <a:gd name="connsiteX8" fmla="*/ 587126 w 639205"/>
                <a:gd name="connsiteY8" fmla="*/ 850409 h 1314719"/>
                <a:gd name="connsiteX9" fmla="*/ 630668 w 639205"/>
                <a:gd name="connsiteY9" fmla="*/ 175495 h 13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205" h="1314719">
                  <a:moveTo>
                    <a:pt x="630668" y="175495"/>
                  </a:moveTo>
                  <a:cubicBezTo>
                    <a:pt x="599825" y="33981"/>
                    <a:pt x="483711" y="12209"/>
                    <a:pt x="402068" y="1323"/>
                  </a:cubicBezTo>
                  <a:cubicBezTo>
                    <a:pt x="320425" y="-9563"/>
                    <a:pt x="197054" y="48494"/>
                    <a:pt x="140811" y="110180"/>
                  </a:cubicBezTo>
                  <a:cubicBezTo>
                    <a:pt x="84568" y="171866"/>
                    <a:pt x="84568" y="184566"/>
                    <a:pt x="64611" y="371438"/>
                  </a:cubicBezTo>
                  <a:cubicBezTo>
                    <a:pt x="44654" y="558310"/>
                    <a:pt x="28325" y="1082638"/>
                    <a:pt x="21068" y="1231409"/>
                  </a:cubicBezTo>
                  <a:cubicBezTo>
                    <a:pt x="13811" y="1380180"/>
                    <a:pt x="-22475" y="1289466"/>
                    <a:pt x="21068" y="1264066"/>
                  </a:cubicBezTo>
                  <a:cubicBezTo>
                    <a:pt x="64611" y="1238666"/>
                    <a:pt x="197055" y="1126180"/>
                    <a:pt x="282326" y="1079009"/>
                  </a:cubicBezTo>
                  <a:cubicBezTo>
                    <a:pt x="367597" y="1031838"/>
                    <a:pt x="481897" y="1019138"/>
                    <a:pt x="532697" y="981038"/>
                  </a:cubicBezTo>
                  <a:cubicBezTo>
                    <a:pt x="583497" y="942938"/>
                    <a:pt x="574426" y="981038"/>
                    <a:pt x="587126" y="850409"/>
                  </a:cubicBezTo>
                  <a:cubicBezTo>
                    <a:pt x="599826" y="719780"/>
                    <a:pt x="661511" y="317009"/>
                    <a:pt x="630668" y="17549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36D2A52-3464-EC4E-861E-91ADBDF450CF}"/>
                </a:ext>
              </a:extLst>
            </p:cNvPr>
            <p:cNvSpPr/>
            <p:nvPr/>
          </p:nvSpPr>
          <p:spPr>
            <a:xfrm>
              <a:off x="7147630" y="567384"/>
              <a:ext cx="95766" cy="6131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0E532FC-D06A-C041-BE59-A6E4B0DC85CC}"/>
                </a:ext>
              </a:extLst>
            </p:cNvPr>
            <p:cNvSpPr/>
            <p:nvPr/>
          </p:nvSpPr>
          <p:spPr>
            <a:xfrm rot="2700000">
              <a:off x="6956246" y="1071211"/>
              <a:ext cx="95766" cy="6131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F7123D4-258F-AD4F-9A39-D2F681811CC5}"/>
                </a:ext>
              </a:extLst>
            </p:cNvPr>
            <p:cNvSpPr/>
            <p:nvPr/>
          </p:nvSpPr>
          <p:spPr>
            <a:xfrm rot="18900000" flipH="1">
              <a:off x="7347364" y="1039487"/>
              <a:ext cx="95766" cy="61314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D8F7E9F-5117-FA40-992D-703DBE07A773}"/>
                </a:ext>
              </a:extLst>
            </p:cNvPr>
            <p:cNvSpPr/>
            <p:nvPr/>
          </p:nvSpPr>
          <p:spPr>
            <a:xfrm>
              <a:off x="7336383" y="1333098"/>
              <a:ext cx="762734" cy="1199122"/>
            </a:xfrm>
            <a:custGeom>
              <a:avLst/>
              <a:gdLst>
                <a:gd name="connsiteX0" fmla="*/ 12402 w 699429"/>
                <a:gd name="connsiteY0" fmla="*/ 805074 h 1199122"/>
                <a:gd name="connsiteX1" fmla="*/ 345462 w 699429"/>
                <a:gd name="connsiteY1" fmla="*/ 908020 h 1199122"/>
                <a:gd name="connsiteX2" fmla="*/ 593742 w 699429"/>
                <a:gd name="connsiteY2" fmla="*/ 1077577 h 1199122"/>
                <a:gd name="connsiteX3" fmla="*/ 696688 w 699429"/>
                <a:gd name="connsiteY3" fmla="*/ 1168412 h 1199122"/>
                <a:gd name="connsiteX4" fmla="*/ 666410 w 699429"/>
                <a:gd name="connsiteY4" fmla="*/ 526515 h 1199122"/>
                <a:gd name="connsiteX5" fmla="*/ 630076 w 699429"/>
                <a:gd name="connsiteY5" fmla="*/ 60231 h 1199122"/>
                <a:gd name="connsiteX6" fmla="*/ 309128 w 699429"/>
                <a:gd name="connsiteY6" fmla="*/ 48120 h 1199122"/>
                <a:gd name="connsiteX7" fmla="*/ 290961 w 699429"/>
                <a:gd name="connsiteY7" fmla="*/ 447792 h 1199122"/>
                <a:gd name="connsiteX8" fmla="*/ 254627 w 699429"/>
                <a:gd name="connsiteY8" fmla="*/ 441736 h 1199122"/>
                <a:gd name="connsiteX9" fmla="*/ 85070 w 699429"/>
                <a:gd name="connsiteY9" fmla="*/ 429625 h 1199122"/>
                <a:gd name="connsiteX10" fmla="*/ 12402 w 699429"/>
                <a:gd name="connsiteY10" fmla="*/ 805074 h 119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9429" h="1199122">
                  <a:moveTo>
                    <a:pt x="12402" y="805074"/>
                  </a:moveTo>
                  <a:cubicBezTo>
                    <a:pt x="55801" y="884806"/>
                    <a:pt x="248572" y="862603"/>
                    <a:pt x="345462" y="908020"/>
                  </a:cubicBezTo>
                  <a:cubicBezTo>
                    <a:pt x="442352" y="953437"/>
                    <a:pt x="535204" y="1034178"/>
                    <a:pt x="593742" y="1077577"/>
                  </a:cubicBezTo>
                  <a:cubicBezTo>
                    <a:pt x="652280" y="1120976"/>
                    <a:pt x="684577" y="1260256"/>
                    <a:pt x="696688" y="1168412"/>
                  </a:cubicBezTo>
                  <a:cubicBezTo>
                    <a:pt x="708799" y="1076568"/>
                    <a:pt x="677512" y="711212"/>
                    <a:pt x="666410" y="526515"/>
                  </a:cubicBezTo>
                  <a:cubicBezTo>
                    <a:pt x="655308" y="341818"/>
                    <a:pt x="689623" y="139963"/>
                    <a:pt x="630076" y="60231"/>
                  </a:cubicBezTo>
                  <a:cubicBezTo>
                    <a:pt x="570529" y="-19501"/>
                    <a:pt x="365647" y="-16474"/>
                    <a:pt x="309128" y="48120"/>
                  </a:cubicBezTo>
                  <a:cubicBezTo>
                    <a:pt x="252609" y="112713"/>
                    <a:pt x="300044" y="382189"/>
                    <a:pt x="290961" y="447792"/>
                  </a:cubicBezTo>
                  <a:cubicBezTo>
                    <a:pt x="281878" y="513395"/>
                    <a:pt x="288942" y="444764"/>
                    <a:pt x="254627" y="441736"/>
                  </a:cubicBezTo>
                  <a:cubicBezTo>
                    <a:pt x="220312" y="438708"/>
                    <a:pt x="119385" y="369069"/>
                    <a:pt x="85070" y="429625"/>
                  </a:cubicBezTo>
                  <a:cubicBezTo>
                    <a:pt x="50755" y="490181"/>
                    <a:pt x="-30997" y="725342"/>
                    <a:pt x="12402" y="805074"/>
                  </a:cubicBezTo>
                  <a:close/>
                </a:path>
              </a:pathLst>
            </a:custGeom>
            <a:solidFill>
              <a:srgbClr val="C0000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9217913-F19C-4A4A-A532-06E9A76DB116}"/>
                </a:ext>
              </a:extLst>
            </p:cNvPr>
            <p:cNvSpPr/>
            <p:nvPr/>
          </p:nvSpPr>
          <p:spPr>
            <a:xfrm>
              <a:off x="7386898" y="1146555"/>
              <a:ext cx="330037" cy="808183"/>
            </a:xfrm>
            <a:custGeom>
              <a:avLst/>
              <a:gdLst>
                <a:gd name="connsiteX0" fmla="*/ 8522 w 431855"/>
                <a:gd name="connsiteY0" fmla="*/ 139498 h 630590"/>
                <a:gd name="connsiteX1" fmla="*/ 117379 w 431855"/>
                <a:gd name="connsiteY1" fmla="*/ 8869 h 630590"/>
                <a:gd name="connsiteX2" fmla="*/ 291550 w 431855"/>
                <a:gd name="connsiteY2" fmla="*/ 30640 h 630590"/>
                <a:gd name="connsiteX3" fmla="*/ 422179 w 431855"/>
                <a:gd name="connsiteY3" fmla="*/ 183040 h 630590"/>
                <a:gd name="connsiteX4" fmla="*/ 422179 w 431855"/>
                <a:gd name="connsiteY4" fmla="*/ 455183 h 630590"/>
                <a:gd name="connsiteX5" fmla="*/ 422179 w 431855"/>
                <a:gd name="connsiteY5" fmla="*/ 629355 h 630590"/>
                <a:gd name="connsiteX6" fmla="*/ 345979 w 431855"/>
                <a:gd name="connsiteY6" fmla="*/ 531383 h 630590"/>
                <a:gd name="connsiteX7" fmla="*/ 128265 w 431855"/>
                <a:gd name="connsiteY7" fmla="*/ 498726 h 630590"/>
                <a:gd name="connsiteX8" fmla="*/ 19408 w 431855"/>
                <a:gd name="connsiteY8" fmla="*/ 378983 h 630590"/>
                <a:gd name="connsiteX9" fmla="*/ 8522 w 431855"/>
                <a:gd name="connsiteY9" fmla="*/ 139498 h 63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855" h="630590">
                  <a:moveTo>
                    <a:pt x="8522" y="139498"/>
                  </a:moveTo>
                  <a:cubicBezTo>
                    <a:pt x="24851" y="77812"/>
                    <a:pt x="70208" y="27012"/>
                    <a:pt x="117379" y="8869"/>
                  </a:cubicBezTo>
                  <a:cubicBezTo>
                    <a:pt x="164550" y="-9274"/>
                    <a:pt x="240750" y="1612"/>
                    <a:pt x="291550" y="30640"/>
                  </a:cubicBezTo>
                  <a:cubicBezTo>
                    <a:pt x="342350" y="59668"/>
                    <a:pt x="400408" y="112283"/>
                    <a:pt x="422179" y="183040"/>
                  </a:cubicBezTo>
                  <a:cubicBezTo>
                    <a:pt x="443950" y="253797"/>
                    <a:pt x="422179" y="455183"/>
                    <a:pt x="422179" y="455183"/>
                  </a:cubicBezTo>
                  <a:cubicBezTo>
                    <a:pt x="422179" y="529569"/>
                    <a:pt x="434879" y="616655"/>
                    <a:pt x="422179" y="629355"/>
                  </a:cubicBezTo>
                  <a:cubicBezTo>
                    <a:pt x="409479" y="642055"/>
                    <a:pt x="394965" y="553154"/>
                    <a:pt x="345979" y="531383"/>
                  </a:cubicBezTo>
                  <a:cubicBezTo>
                    <a:pt x="296993" y="509612"/>
                    <a:pt x="182694" y="524126"/>
                    <a:pt x="128265" y="498726"/>
                  </a:cubicBezTo>
                  <a:cubicBezTo>
                    <a:pt x="73837" y="473326"/>
                    <a:pt x="37551" y="438854"/>
                    <a:pt x="19408" y="378983"/>
                  </a:cubicBezTo>
                  <a:cubicBezTo>
                    <a:pt x="1265" y="319112"/>
                    <a:pt x="-7807" y="201184"/>
                    <a:pt x="8522" y="13949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C37E7B4-CD19-FF4F-A8A6-D12538BF11F0}"/>
                </a:ext>
              </a:extLst>
            </p:cNvPr>
            <p:cNvSpPr/>
            <p:nvPr/>
          </p:nvSpPr>
          <p:spPr>
            <a:xfrm>
              <a:off x="7753112" y="1949082"/>
              <a:ext cx="561267" cy="165622"/>
            </a:xfrm>
            <a:custGeom>
              <a:avLst/>
              <a:gdLst>
                <a:gd name="connsiteX0" fmla="*/ 561267 w 561267"/>
                <a:gd name="connsiteY0" fmla="*/ 152221 h 165622"/>
                <a:gd name="connsiteX1" fmla="*/ 52594 w 561267"/>
                <a:gd name="connsiteY1" fmla="*/ 152221 h 165622"/>
                <a:gd name="connsiteX2" fmla="*/ 22316 w 561267"/>
                <a:gd name="connsiteY2" fmla="*/ 12942 h 165622"/>
                <a:gd name="connsiteX3" fmla="*/ 107095 w 561267"/>
                <a:gd name="connsiteY3" fmla="*/ 12942 h 165622"/>
                <a:gd name="connsiteX4" fmla="*/ 107095 w 561267"/>
                <a:gd name="connsiteY4" fmla="*/ 73498 h 165622"/>
                <a:gd name="connsiteX5" fmla="*/ 70761 w 561267"/>
                <a:gd name="connsiteY5" fmla="*/ 73498 h 165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267" h="165622">
                  <a:moveTo>
                    <a:pt x="561267" y="152221"/>
                  </a:moveTo>
                  <a:cubicBezTo>
                    <a:pt x="351843" y="163827"/>
                    <a:pt x="142419" y="175434"/>
                    <a:pt x="52594" y="152221"/>
                  </a:cubicBezTo>
                  <a:cubicBezTo>
                    <a:pt x="-37231" y="129008"/>
                    <a:pt x="13233" y="36155"/>
                    <a:pt x="22316" y="12942"/>
                  </a:cubicBezTo>
                  <a:cubicBezTo>
                    <a:pt x="31399" y="-10271"/>
                    <a:pt x="92965" y="2849"/>
                    <a:pt x="107095" y="12942"/>
                  </a:cubicBezTo>
                  <a:cubicBezTo>
                    <a:pt x="121225" y="23035"/>
                    <a:pt x="107095" y="73498"/>
                    <a:pt x="107095" y="73498"/>
                  </a:cubicBezTo>
                  <a:cubicBezTo>
                    <a:pt x="101039" y="83591"/>
                    <a:pt x="85900" y="78544"/>
                    <a:pt x="70761" y="73498"/>
                  </a:cubicBezTo>
                </a:path>
              </a:pathLst>
            </a:cu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24BEA23-EDDC-DF41-A9A3-2827940293ED}"/>
                </a:ext>
              </a:extLst>
            </p:cNvPr>
            <p:cNvSpPr/>
            <p:nvPr/>
          </p:nvSpPr>
          <p:spPr>
            <a:xfrm rot="21403689">
              <a:off x="8317831" y="2056765"/>
              <a:ext cx="115910" cy="924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268F88F-6286-884E-8DC4-FBB07271A01D}"/>
                </a:ext>
              </a:extLst>
            </p:cNvPr>
            <p:cNvCxnSpPr>
              <a:cxnSpLocks/>
              <a:stCxn id="103" idx="2"/>
            </p:cNvCxnSpPr>
            <p:nvPr/>
          </p:nvCxnSpPr>
          <p:spPr>
            <a:xfrm>
              <a:off x="8378425" y="2149154"/>
              <a:ext cx="0" cy="129456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91D341-B2B9-AF48-A635-2351524E51FA}"/>
                </a:ext>
              </a:extLst>
            </p:cNvPr>
            <p:cNvCxnSpPr>
              <a:cxnSpLocks/>
              <a:endCxn id="103" idx="3"/>
            </p:cNvCxnSpPr>
            <p:nvPr/>
          </p:nvCxnSpPr>
          <p:spPr>
            <a:xfrm flipH="1">
              <a:off x="8433647" y="2085020"/>
              <a:ext cx="137654" cy="14669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6DD4C49-0DFA-6049-B0C7-E1FBB31E587D}"/>
                </a:ext>
              </a:extLst>
            </p:cNvPr>
            <p:cNvSpPr/>
            <p:nvPr/>
          </p:nvSpPr>
          <p:spPr>
            <a:xfrm rot="10500000">
              <a:off x="8310624" y="2041002"/>
              <a:ext cx="126633" cy="82160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43BF4B9-B690-D44A-BD30-50D8CF8A533A}"/>
                </a:ext>
              </a:extLst>
            </p:cNvPr>
            <p:cNvSpPr/>
            <p:nvPr/>
          </p:nvSpPr>
          <p:spPr>
            <a:xfrm>
              <a:off x="8366673" y="2373376"/>
              <a:ext cx="179919" cy="377952"/>
            </a:xfrm>
            <a:custGeom>
              <a:avLst/>
              <a:gdLst>
                <a:gd name="connsiteX0" fmla="*/ 13295 w 179919"/>
                <a:gd name="connsiteY0" fmla="*/ 0 h 377952"/>
                <a:gd name="connsiteX1" fmla="*/ 13295 w 179919"/>
                <a:gd name="connsiteY1" fmla="*/ 162560 h 377952"/>
                <a:gd name="connsiteX2" fmla="*/ 151471 w 179919"/>
                <a:gd name="connsiteY2" fmla="*/ 186944 h 377952"/>
                <a:gd name="connsiteX3" fmla="*/ 179919 w 179919"/>
                <a:gd name="connsiteY3" fmla="*/ 377952 h 37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19" h="377952">
                  <a:moveTo>
                    <a:pt x="13295" y="0"/>
                  </a:moveTo>
                  <a:cubicBezTo>
                    <a:pt x="1780" y="65701"/>
                    <a:pt x="-9734" y="131403"/>
                    <a:pt x="13295" y="162560"/>
                  </a:cubicBezTo>
                  <a:cubicBezTo>
                    <a:pt x="36324" y="193717"/>
                    <a:pt x="123700" y="151045"/>
                    <a:pt x="151471" y="186944"/>
                  </a:cubicBezTo>
                  <a:cubicBezTo>
                    <a:pt x="179242" y="222843"/>
                    <a:pt x="179580" y="300397"/>
                    <a:pt x="179919" y="377952"/>
                  </a:cubicBezTo>
                </a:path>
              </a:pathLst>
            </a:cu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9EB0459-45AD-B844-992D-955081D5A680}"/>
                </a:ext>
              </a:extLst>
            </p:cNvPr>
            <p:cNvSpPr/>
            <p:nvPr/>
          </p:nvSpPr>
          <p:spPr>
            <a:xfrm>
              <a:off x="8487825" y="2279234"/>
              <a:ext cx="468772" cy="985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DA8AB1A2-E23C-6D48-9454-7E923ADFF1F1}"/>
                </a:ext>
              </a:extLst>
            </p:cNvPr>
            <p:cNvCxnSpPr>
              <a:cxnSpLocks/>
              <a:stCxn id="118" idx="1"/>
              <a:endCxn id="122" idx="0"/>
            </p:cNvCxnSpPr>
            <p:nvPr/>
          </p:nvCxnSpPr>
          <p:spPr>
            <a:xfrm flipH="1">
              <a:off x="8427306" y="2328497"/>
              <a:ext cx="60519" cy="0"/>
            </a:xfrm>
            <a:prstGeom prst="line">
              <a:avLst/>
            </a:prstGeom>
            <a:ln w="508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6374FEC-8A25-6648-A07B-36014FD8DEF5}"/>
                </a:ext>
              </a:extLst>
            </p:cNvPr>
            <p:cNvSpPr/>
            <p:nvPr/>
          </p:nvSpPr>
          <p:spPr>
            <a:xfrm rot="5400000">
              <a:off x="8323119" y="2282265"/>
              <a:ext cx="115910" cy="9246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0291526-AB57-C64C-AE3D-F96FD770323F}"/>
                </a:ext>
              </a:extLst>
            </p:cNvPr>
            <p:cNvSpPr/>
            <p:nvPr/>
          </p:nvSpPr>
          <p:spPr>
            <a:xfrm flipH="1">
              <a:off x="7386897" y="574311"/>
              <a:ext cx="712807" cy="1948542"/>
            </a:xfrm>
            <a:custGeom>
              <a:avLst/>
              <a:gdLst>
                <a:gd name="connsiteX0" fmla="*/ 707571 w 712807"/>
                <a:gd name="connsiteY0" fmla="*/ 0 h 1948542"/>
                <a:gd name="connsiteX1" fmla="*/ 707571 w 712807"/>
                <a:gd name="connsiteY1" fmla="*/ 239485 h 1948542"/>
                <a:gd name="connsiteX2" fmla="*/ 653143 w 712807"/>
                <a:gd name="connsiteY2" fmla="*/ 370114 h 1948542"/>
                <a:gd name="connsiteX3" fmla="*/ 315686 w 712807"/>
                <a:gd name="connsiteY3" fmla="*/ 489857 h 1948542"/>
                <a:gd name="connsiteX4" fmla="*/ 76200 w 712807"/>
                <a:gd name="connsiteY4" fmla="*/ 718457 h 1948542"/>
                <a:gd name="connsiteX5" fmla="*/ 21771 w 712807"/>
                <a:gd name="connsiteY5" fmla="*/ 1436914 h 1948542"/>
                <a:gd name="connsiteX6" fmla="*/ 0 w 712807"/>
                <a:gd name="connsiteY6" fmla="*/ 1948542 h 194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807" h="1948542">
                  <a:moveTo>
                    <a:pt x="707571" y="0"/>
                  </a:moveTo>
                  <a:cubicBezTo>
                    <a:pt x="712106" y="88899"/>
                    <a:pt x="716642" y="177799"/>
                    <a:pt x="707571" y="239485"/>
                  </a:cubicBezTo>
                  <a:cubicBezTo>
                    <a:pt x="698500" y="301171"/>
                    <a:pt x="718457" y="328385"/>
                    <a:pt x="653143" y="370114"/>
                  </a:cubicBezTo>
                  <a:cubicBezTo>
                    <a:pt x="587829" y="411843"/>
                    <a:pt x="411843" y="431800"/>
                    <a:pt x="315686" y="489857"/>
                  </a:cubicBezTo>
                  <a:cubicBezTo>
                    <a:pt x="219529" y="547914"/>
                    <a:pt x="125186" y="560614"/>
                    <a:pt x="76200" y="718457"/>
                  </a:cubicBezTo>
                  <a:cubicBezTo>
                    <a:pt x="27214" y="876300"/>
                    <a:pt x="34471" y="1231900"/>
                    <a:pt x="21771" y="1436914"/>
                  </a:cubicBezTo>
                  <a:cubicBezTo>
                    <a:pt x="9071" y="1641928"/>
                    <a:pt x="4535" y="1795235"/>
                    <a:pt x="0" y="194854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64AC0785-99B7-6B4D-ACA0-E73CF689C204}"/>
                </a:ext>
              </a:extLst>
            </p:cNvPr>
            <p:cNvSpPr/>
            <p:nvPr/>
          </p:nvSpPr>
          <p:spPr>
            <a:xfrm rot="21283997">
              <a:off x="8567878" y="2006862"/>
              <a:ext cx="275797" cy="12373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D524309-1D22-6447-BB2E-C4CF35F665F5}"/>
                </a:ext>
              </a:extLst>
            </p:cNvPr>
            <p:cNvGrpSpPr/>
            <p:nvPr/>
          </p:nvGrpSpPr>
          <p:grpSpPr>
            <a:xfrm>
              <a:off x="8728692" y="2258697"/>
              <a:ext cx="394875" cy="137820"/>
              <a:chOff x="8728692" y="2258697"/>
              <a:chExt cx="394875" cy="137820"/>
            </a:xfrm>
          </p:grpSpPr>
          <p:sp>
            <p:nvSpPr>
              <p:cNvPr id="132" name="Chord 131">
                <a:extLst>
                  <a:ext uri="{FF2B5EF4-FFF2-40B4-BE49-F238E27FC236}">
                    <a16:creationId xmlns:a16="http://schemas.microsoft.com/office/drawing/2014/main" id="{2C2FC769-2DA8-8845-96A7-F8C520505682}"/>
                  </a:ext>
                </a:extLst>
              </p:cNvPr>
              <p:cNvSpPr/>
              <p:nvPr/>
            </p:nvSpPr>
            <p:spPr>
              <a:xfrm rot="1328629">
                <a:off x="8728692" y="2289043"/>
                <a:ext cx="80748" cy="78909"/>
              </a:xfrm>
              <a:prstGeom prst="chor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0AD1549-92A4-F641-AE81-8DF3580AD208}"/>
                  </a:ext>
                </a:extLst>
              </p:cNvPr>
              <p:cNvSpPr/>
              <p:nvPr/>
            </p:nvSpPr>
            <p:spPr>
              <a:xfrm>
                <a:off x="8780931" y="2304288"/>
                <a:ext cx="342636" cy="4571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58101B7-D306-0F41-9830-953A4E6F25D3}"/>
                  </a:ext>
                </a:extLst>
              </p:cNvPr>
              <p:cNvCxnSpPr/>
              <p:nvPr/>
            </p:nvCxnSpPr>
            <p:spPr>
              <a:xfrm>
                <a:off x="9119503" y="2258697"/>
                <a:ext cx="0" cy="13782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9183ED3-E60B-A145-99AA-B1F0DC88B771}"/>
                </a:ext>
              </a:extLst>
            </p:cNvPr>
            <p:cNvSpPr/>
            <p:nvPr/>
          </p:nvSpPr>
          <p:spPr>
            <a:xfrm rot="21300000">
              <a:off x="8633590" y="2021363"/>
              <a:ext cx="162073" cy="914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AB229FD-5AFB-7447-8801-872AA44B9BF0}"/>
                </a:ext>
              </a:extLst>
            </p:cNvPr>
            <p:cNvSpPr txBox="1"/>
            <p:nvPr/>
          </p:nvSpPr>
          <p:spPr>
            <a:xfrm rot="21347796">
              <a:off x="8561658" y="1983356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latin typeface="1979 Dot Matrix" pitchFamily="2" charset="-79"/>
                  <a:cs typeface="1979 Dot Matrix" pitchFamily="2" charset="-79"/>
                </a:rPr>
                <a:t>+5</a:t>
              </a:r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3001EA2D-665F-004C-A186-F54FA376F06A}"/>
                </a:ext>
              </a:extLst>
            </p:cNvPr>
            <p:cNvSpPr/>
            <p:nvPr/>
          </p:nvSpPr>
          <p:spPr>
            <a:xfrm>
              <a:off x="8366562" y="2748116"/>
              <a:ext cx="335649" cy="517990"/>
            </a:xfrm>
            <a:custGeom>
              <a:avLst/>
              <a:gdLst>
                <a:gd name="connsiteX0" fmla="*/ 47752 w 335649"/>
                <a:gd name="connsiteY0" fmla="*/ 0 h 517990"/>
                <a:gd name="connsiteX1" fmla="*/ 287765 w 335649"/>
                <a:gd name="connsiteY1" fmla="*/ 0 h 517990"/>
                <a:gd name="connsiteX2" fmla="*/ 335517 w 335649"/>
                <a:gd name="connsiteY2" fmla="*/ 47752 h 517990"/>
                <a:gd name="connsiteX3" fmla="*/ 335517 w 335649"/>
                <a:gd name="connsiteY3" fmla="*/ 85458 h 517990"/>
                <a:gd name="connsiteX4" fmla="*/ 335649 w 335649"/>
                <a:gd name="connsiteY4" fmla="*/ 85458 h 517990"/>
                <a:gd name="connsiteX5" fmla="*/ 335649 w 335649"/>
                <a:gd name="connsiteY5" fmla="*/ 517990 h 517990"/>
                <a:gd name="connsiteX6" fmla="*/ 132 w 335649"/>
                <a:gd name="connsiteY6" fmla="*/ 517990 h 517990"/>
                <a:gd name="connsiteX7" fmla="*/ 132 w 335649"/>
                <a:gd name="connsiteY7" fmla="*/ 95504 h 517990"/>
                <a:gd name="connsiteX8" fmla="*/ 0 w 335649"/>
                <a:gd name="connsiteY8" fmla="*/ 95504 h 517990"/>
                <a:gd name="connsiteX9" fmla="*/ 0 w 335649"/>
                <a:gd name="connsiteY9" fmla="*/ 47752 h 5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649" h="517990">
                  <a:moveTo>
                    <a:pt x="47752" y="0"/>
                  </a:moveTo>
                  <a:lnTo>
                    <a:pt x="287765" y="0"/>
                  </a:lnTo>
                  <a:lnTo>
                    <a:pt x="335517" y="47752"/>
                  </a:lnTo>
                  <a:lnTo>
                    <a:pt x="335517" y="85458"/>
                  </a:lnTo>
                  <a:lnTo>
                    <a:pt x="335649" y="85458"/>
                  </a:lnTo>
                  <a:lnTo>
                    <a:pt x="335649" y="517990"/>
                  </a:lnTo>
                  <a:lnTo>
                    <a:pt x="132" y="517990"/>
                  </a:lnTo>
                  <a:lnTo>
                    <a:pt x="132" y="95504"/>
                  </a:lnTo>
                  <a:lnTo>
                    <a:pt x="0" y="95504"/>
                  </a:lnTo>
                  <a:lnTo>
                    <a:pt x="0" y="47752"/>
                  </a:lnTo>
                  <a:close/>
                </a:path>
              </a:pathLst>
            </a:custGeom>
            <a:gradFill>
              <a:gsLst>
                <a:gs pos="36000">
                  <a:schemeClr val="accent1">
                    <a:lumMod val="5000"/>
                    <a:lumOff val="95000"/>
                  </a:schemeClr>
                </a:gs>
                <a:gs pos="74000">
                  <a:srgbClr val="C00000">
                    <a:alpha val="70000"/>
                  </a:srgbClr>
                </a:gs>
                <a:gs pos="83000">
                  <a:srgbClr val="C00000">
                    <a:alpha val="70000"/>
                  </a:srgbClr>
                </a:gs>
                <a:gs pos="100000">
                  <a:srgbClr val="C00000"/>
                </a:gs>
              </a:gsLst>
              <a:lin ang="5400000" scaled="1"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C726040-44FC-8547-B212-4A76CA5D6712}"/>
                </a:ext>
              </a:extLst>
            </p:cNvPr>
            <p:cNvCxnSpPr>
              <a:cxnSpLocks/>
            </p:cNvCxnSpPr>
            <p:nvPr/>
          </p:nvCxnSpPr>
          <p:spPr>
            <a:xfrm>
              <a:off x="8546080" y="2732996"/>
              <a:ext cx="0" cy="2743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634C6C45-B41D-0148-88B9-DFEF457ECEEE}"/>
                </a:ext>
              </a:extLst>
            </p:cNvPr>
            <p:cNvSpPr/>
            <p:nvPr/>
          </p:nvSpPr>
          <p:spPr>
            <a:xfrm rot="10800000">
              <a:off x="8316375" y="2267928"/>
              <a:ext cx="126633" cy="82160"/>
            </a:xfrm>
            <a:custGeom>
              <a:avLst/>
              <a:gdLst>
                <a:gd name="connsiteX0" fmla="*/ 45592 w 126633"/>
                <a:gd name="connsiteY0" fmla="*/ 0 h 82160"/>
                <a:gd name="connsiteX1" fmla="*/ 81041 w 126633"/>
                <a:gd name="connsiteY1" fmla="*/ 0 h 82160"/>
                <a:gd name="connsiteX2" fmla="*/ 81041 w 126633"/>
                <a:gd name="connsiteY2" fmla="*/ 5001 h 82160"/>
                <a:gd name="connsiteX3" fmla="*/ 126633 w 126633"/>
                <a:gd name="connsiteY3" fmla="*/ 5001 h 82160"/>
                <a:gd name="connsiteX4" fmla="*/ 126633 w 126633"/>
                <a:gd name="connsiteY4" fmla="*/ 36568 h 82160"/>
                <a:gd name="connsiteX5" fmla="*/ 81041 w 126633"/>
                <a:gd name="connsiteY5" fmla="*/ 36568 h 82160"/>
                <a:gd name="connsiteX6" fmla="*/ 81041 w 126633"/>
                <a:gd name="connsiteY6" fmla="*/ 82160 h 82160"/>
                <a:gd name="connsiteX7" fmla="*/ 45592 w 126633"/>
                <a:gd name="connsiteY7" fmla="*/ 82160 h 82160"/>
                <a:gd name="connsiteX8" fmla="*/ 45592 w 126633"/>
                <a:gd name="connsiteY8" fmla="*/ 36568 h 82160"/>
                <a:gd name="connsiteX9" fmla="*/ 0 w 126633"/>
                <a:gd name="connsiteY9" fmla="*/ 36568 h 82160"/>
                <a:gd name="connsiteX10" fmla="*/ 0 w 126633"/>
                <a:gd name="connsiteY10" fmla="*/ 5001 h 82160"/>
                <a:gd name="connsiteX11" fmla="*/ 45592 w 126633"/>
                <a:gd name="connsiteY11" fmla="*/ 5001 h 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633" h="82160">
                  <a:moveTo>
                    <a:pt x="45592" y="0"/>
                  </a:moveTo>
                  <a:lnTo>
                    <a:pt x="81041" y="0"/>
                  </a:lnTo>
                  <a:lnTo>
                    <a:pt x="81041" y="5001"/>
                  </a:lnTo>
                  <a:lnTo>
                    <a:pt x="126633" y="5001"/>
                  </a:lnTo>
                  <a:lnTo>
                    <a:pt x="126633" y="36568"/>
                  </a:lnTo>
                  <a:lnTo>
                    <a:pt x="81041" y="36568"/>
                  </a:lnTo>
                  <a:lnTo>
                    <a:pt x="81041" y="82160"/>
                  </a:lnTo>
                  <a:lnTo>
                    <a:pt x="45592" y="82160"/>
                  </a:lnTo>
                  <a:lnTo>
                    <a:pt x="45592" y="36568"/>
                  </a:lnTo>
                  <a:lnTo>
                    <a:pt x="0" y="36568"/>
                  </a:lnTo>
                  <a:lnTo>
                    <a:pt x="0" y="5001"/>
                  </a:lnTo>
                  <a:lnTo>
                    <a:pt x="45592" y="50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3E5A43C-D4A3-7F40-9796-44AC17947211}"/>
              </a:ext>
            </a:extLst>
          </p:cNvPr>
          <p:cNvSpPr/>
          <p:nvPr/>
        </p:nvSpPr>
        <p:spPr>
          <a:xfrm>
            <a:off x="3707449" y="573052"/>
            <a:ext cx="14798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Connect a 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  <a:hlinkClick r:id="rId9"/>
              </a:rPr>
              <a:t>manometer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 (water column, pressure transducer, </a:t>
            </a:r>
            <a:r>
              <a:rPr lang="en-US" sz="1000" dirty="0">
                <a:solidFill>
                  <a:prstClr val="black"/>
                </a:solidFill>
              </a:rPr>
              <a:t>or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 digital manometer) </a:t>
            </a:r>
            <a:r>
              <a:rPr lang="en-US" sz="1000" dirty="0">
                <a:solidFill>
                  <a:prstClr val="black"/>
                </a:solidFill>
                <a:hlinkClick r:id="rId10"/>
              </a:rPr>
              <a:t>behind a 3-way stopcock 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324C937-B342-4846-975A-56E564E67065}"/>
              </a:ext>
            </a:extLst>
          </p:cNvPr>
          <p:cNvSpPr/>
          <p:nvPr/>
        </p:nvSpPr>
        <p:spPr>
          <a:xfrm>
            <a:off x="2510176" y="2378004"/>
            <a:ext cx="12998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Withdraw fluid using using a 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syringe</a:t>
            </a:r>
            <a:r>
              <a:rPr lang="en-US" sz="10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and 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collecting bag </a:t>
            </a:r>
            <a:r>
              <a:rPr lang="en-US" sz="1000" dirty="0">
                <a:solidFill>
                  <a:prstClr val="black"/>
                </a:solidFill>
              </a:rPr>
              <a:t>as you would normally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24D209F4-3F9A-9340-B791-6301CAA516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1427" y="483716"/>
            <a:ext cx="3784600" cy="24892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883FC40-1973-FB40-B885-590F992432FC}"/>
              </a:ext>
            </a:extLst>
          </p:cNvPr>
          <p:cNvSpPr txBox="1"/>
          <p:nvPr/>
        </p:nvSpPr>
        <p:spPr>
          <a:xfrm>
            <a:off x="7904533" y="1826288"/>
            <a:ext cx="126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2"/>
                </a:solidFill>
              </a:rPr>
              <a:t>Entrapped</a:t>
            </a:r>
            <a:r>
              <a:rPr lang="en-US" sz="900" dirty="0"/>
              <a:t> </a:t>
            </a:r>
            <a:r>
              <a:rPr lang="en-US" sz="900" b="1" dirty="0">
                <a:solidFill>
                  <a:schemeClr val="accent2"/>
                </a:solidFill>
              </a:rPr>
              <a:t>lung</a:t>
            </a:r>
            <a:r>
              <a:rPr lang="en-US" sz="900" dirty="0"/>
              <a:t> will initially have a slow decrease in IP followed by a rapid drop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8FCBB0-6D41-CB4C-86F5-C17522B53D05}"/>
              </a:ext>
            </a:extLst>
          </p:cNvPr>
          <p:cNvSpPr txBox="1"/>
          <p:nvPr/>
        </p:nvSpPr>
        <p:spPr>
          <a:xfrm>
            <a:off x="6315112" y="2138658"/>
            <a:ext cx="132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C00000"/>
                </a:solidFill>
              </a:rPr>
              <a:t>Trapped</a:t>
            </a:r>
            <a:r>
              <a:rPr lang="en-US" sz="900" dirty="0"/>
              <a:t> </a:t>
            </a:r>
            <a:r>
              <a:rPr lang="en-US" sz="900" b="1" dirty="0">
                <a:solidFill>
                  <a:srgbClr val="C00000"/>
                </a:solidFill>
              </a:rPr>
              <a:t>lung</a:t>
            </a:r>
            <a:r>
              <a:rPr lang="en-US" sz="900" dirty="0"/>
              <a:t> </a:t>
            </a:r>
          </a:p>
          <a:p>
            <a:r>
              <a:rPr lang="en-US" sz="900" dirty="0"/>
              <a:t>rapid drop in IP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4B37AB-A105-E741-80F1-70B7250F9239}"/>
              </a:ext>
            </a:extLst>
          </p:cNvPr>
          <p:cNvSpPr txBox="1"/>
          <p:nvPr/>
        </p:nvSpPr>
        <p:spPr>
          <a:xfrm>
            <a:off x="7805989" y="1231530"/>
            <a:ext cx="143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4472C4"/>
                </a:solidFill>
              </a:rPr>
              <a:t>Normal lung re-expansion </a:t>
            </a:r>
            <a:r>
              <a:rPr lang="en-US" sz="900" dirty="0"/>
              <a:t>steady slow decrease in IP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ED281B-D72B-624E-A448-C423F29527D8}"/>
              </a:ext>
            </a:extLst>
          </p:cNvPr>
          <p:cNvSpPr/>
          <p:nvPr/>
        </p:nvSpPr>
        <p:spPr>
          <a:xfrm>
            <a:off x="2464358" y="3214831"/>
            <a:ext cx="32459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Measure the 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intrapleural pressure </a:t>
            </a:r>
            <a:r>
              <a:rPr lang="en-US" sz="1000" dirty="0">
                <a:solidFill>
                  <a:prstClr val="black"/>
                </a:solidFill>
              </a:rPr>
              <a:t>at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i="1" dirty="0">
                <a:solidFill>
                  <a:prstClr val="black"/>
                </a:solidFill>
              </a:rPr>
              <a:t>end-expiration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intermittently (e.g. every 250cc) as fluid is removed by thoracentesis and calculate </a:t>
            </a:r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pleural elastance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AC6E00DE-0A04-484F-9F09-1C6EFF10A6EE}"/>
              </a:ext>
            </a:extLst>
          </p:cNvPr>
          <p:cNvGraphicFramePr/>
          <p:nvPr/>
        </p:nvGraphicFramePr>
        <p:xfrm>
          <a:off x="7481023" y="3017834"/>
          <a:ext cx="1846022" cy="119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89B178A0-CD80-344D-8A5A-89385ECDEA6D}"/>
              </a:ext>
            </a:extLst>
          </p:cNvPr>
          <p:cNvSpPr/>
          <p:nvPr/>
        </p:nvSpPr>
        <p:spPr>
          <a:xfrm>
            <a:off x="6098967" y="3341760"/>
            <a:ext cx="17422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orbel" panose="020B0503020204020204" pitchFamily="34" charset="0"/>
              </a:rPr>
              <a:t>Normal</a:t>
            </a:r>
            <a:r>
              <a:rPr lang="en-US" sz="1200" b="1" dirty="0">
                <a:latin typeface="Corbel" panose="020B0503020204020204" pitchFamily="34" charset="0"/>
              </a:rPr>
              <a:t> re-expansion</a:t>
            </a:r>
            <a:r>
              <a:rPr lang="en-US" sz="900" dirty="0">
                <a:solidFill>
                  <a:prstClr val="black"/>
                </a:solidFill>
              </a:rPr>
              <a:t> occurs in the majority of cases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45B2D3-2BF6-704E-B24C-BBC2A12D5C62}"/>
              </a:ext>
            </a:extLst>
          </p:cNvPr>
          <p:cNvSpPr/>
          <p:nvPr/>
        </p:nvSpPr>
        <p:spPr>
          <a:xfrm>
            <a:off x="4248800" y="4585202"/>
            <a:ext cx="23106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>
                <a:solidFill>
                  <a:schemeClr val="accent2"/>
                </a:solidFill>
                <a:latin typeface="Corbel" panose="020B0503020204020204" pitchFamily="34" charset="0"/>
              </a:rPr>
              <a:t>E</a:t>
            </a:r>
            <a:r>
              <a:rPr lang="en-US" sz="1100" b="1" dirty="0">
                <a:solidFill>
                  <a:schemeClr val="accent2"/>
                </a:solidFill>
                <a:latin typeface="Corbel" panose="020B0503020204020204" pitchFamily="34" charset="0"/>
              </a:rPr>
              <a:t>ntrapped</a:t>
            </a:r>
            <a:r>
              <a:rPr lang="en-US" sz="1100" b="1" dirty="0">
                <a:latin typeface="Corbel" panose="020B0503020204020204" pitchFamily="34" charset="0"/>
              </a:rPr>
              <a:t> </a:t>
            </a:r>
            <a:r>
              <a:rPr lang="en-US" sz="1100" b="1" dirty="0">
                <a:solidFill>
                  <a:schemeClr val="accent2"/>
                </a:solidFill>
                <a:latin typeface="Corbel" panose="020B0503020204020204" pitchFamily="34" charset="0"/>
              </a:rPr>
              <a:t>Lung</a:t>
            </a:r>
            <a:r>
              <a:rPr lang="en-US" sz="1100" dirty="0">
                <a:latin typeface="Corbel" panose="020B0503020204020204" pitchFamily="34" charset="0"/>
              </a:rPr>
              <a:t> is an </a:t>
            </a:r>
            <a:r>
              <a:rPr lang="en-US" sz="1100" b="1" i="1" dirty="0">
                <a:latin typeface="Corbel" panose="020B0503020204020204" pitchFamily="34" charset="0"/>
              </a:rPr>
              <a:t>active</a:t>
            </a:r>
            <a:r>
              <a:rPr lang="en-US" sz="1100" b="1" dirty="0">
                <a:latin typeface="Corbel" panose="020B0503020204020204" pitchFamily="34" charset="0"/>
              </a:rPr>
              <a:t> inflammatory process.</a:t>
            </a:r>
            <a:r>
              <a:rPr lang="en-US" sz="1100" dirty="0">
                <a:latin typeface="Corbel" panose="020B0503020204020204" pitchFamily="34" charset="0"/>
              </a:rPr>
              <a:t> There is typically partial lung re-expansion</a:t>
            </a:r>
            <a:endParaRPr lang="en-US" sz="1100" b="1" dirty="0">
              <a:latin typeface="Corbel" panose="020B0503020204020204" pitchFamily="34" charset="0"/>
            </a:endParaRPr>
          </a:p>
          <a:p>
            <a:endParaRPr lang="en-US" sz="1100" b="1" dirty="0">
              <a:latin typeface="Corbel" panose="020B0503020204020204" pitchFamily="34" charset="0"/>
            </a:endParaRPr>
          </a:p>
          <a:p>
            <a:r>
              <a:rPr lang="en-US" sz="1100" b="1" u="sng" dirty="0">
                <a:solidFill>
                  <a:schemeClr val="accent2"/>
                </a:solidFill>
                <a:latin typeface="Corbel" panose="020B0503020204020204" pitchFamily="34" charset="0"/>
              </a:rPr>
              <a:t>E</a:t>
            </a:r>
            <a:r>
              <a:rPr lang="en-US" sz="1100" b="1" dirty="0">
                <a:latin typeface="Corbel" panose="020B0503020204020204" pitchFamily="34" charset="0"/>
              </a:rPr>
              <a:t>xudative</a:t>
            </a:r>
          </a:p>
          <a:p>
            <a:endParaRPr lang="en-US" sz="1100" b="1" dirty="0">
              <a:latin typeface="Corbel" panose="020B0503020204020204" pitchFamily="34" charset="0"/>
            </a:endParaRPr>
          </a:p>
          <a:p>
            <a:r>
              <a:rPr lang="en-US" sz="1100" b="1" dirty="0">
                <a:latin typeface="Corbel" panose="020B0503020204020204" pitchFamily="34" charset="0"/>
              </a:rPr>
              <a:t>Bimodal pressure change </a:t>
            </a:r>
            <a:r>
              <a:rPr lang="en-US" sz="1100" dirty="0">
                <a:latin typeface="Corbel" panose="020B0503020204020204" pitchFamily="34" charset="0"/>
              </a:rPr>
              <a:t>(initially slow pressure change, then rapid drop)</a:t>
            </a:r>
            <a:endParaRPr lang="en-US" sz="1100" b="1" dirty="0">
              <a:latin typeface="Corbel" panose="020B0503020204020204" pitchFamily="34" charset="0"/>
            </a:endParaRPr>
          </a:p>
          <a:p>
            <a:r>
              <a:rPr lang="en-US" sz="1100" b="1" dirty="0">
                <a:latin typeface="Corbel" panose="020B0503020204020204" pitchFamily="34" charset="0"/>
              </a:rPr>
              <a:t>Normal or increased elastance</a:t>
            </a:r>
          </a:p>
          <a:p>
            <a:endParaRPr lang="en-US" sz="1100" b="1" dirty="0">
              <a:latin typeface="Corbel" panose="020B0503020204020204" pitchFamily="34" charset="0"/>
            </a:endParaRPr>
          </a:p>
          <a:p>
            <a:r>
              <a:rPr lang="en-US" sz="1100" b="1" dirty="0">
                <a:latin typeface="Corbel" panose="020B0503020204020204" pitchFamily="34" charset="0"/>
              </a:rPr>
              <a:t>Treat the cause; drain the effusion dry if possible</a:t>
            </a:r>
          </a:p>
          <a:p>
            <a:endParaRPr lang="en-US" sz="1100" dirty="0">
              <a:latin typeface="Corbel" panose="020B0503020204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EF1D0DC-6621-7A40-BF4E-E45963A9B04F}"/>
              </a:ext>
            </a:extLst>
          </p:cNvPr>
          <p:cNvSpPr/>
          <p:nvPr/>
        </p:nvSpPr>
        <p:spPr>
          <a:xfrm>
            <a:off x="6506257" y="4573652"/>
            <a:ext cx="26493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u="sng" dirty="0">
                <a:solidFill>
                  <a:srgbClr val="C00000"/>
                </a:solidFill>
                <a:latin typeface="Corbel" panose="020B0503020204020204" pitchFamily="34" charset="0"/>
              </a:rPr>
              <a:t>T</a:t>
            </a:r>
            <a:r>
              <a:rPr lang="en-US" sz="1100" b="1" dirty="0">
                <a:solidFill>
                  <a:srgbClr val="C00000"/>
                </a:solidFill>
                <a:latin typeface="Corbel" panose="020B0503020204020204" pitchFamily="34" charset="0"/>
              </a:rPr>
              <a:t>rapped</a:t>
            </a:r>
            <a:r>
              <a:rPr lang="en-US" sz="1100" b="1" dirty="0">
                <a:latin typeface="Corbel" panose="020B0503020204020204" pitchFamily="34" charset="0"/>
              </a:rPr>
              <a:t> Lung</a:t>
            </a:r>
            <a:r>
              <a:rPr lang="en-US" sz="1100" dirty="0">
                <a:latin typeface="Corbel" panose="020B0503020204020204" pitchFamily="34" charset="0"/>
              </a:rPr>
              <a:t> is a</a:t>
            </a:r>
            <a:r>
              <a:rPr lang="en-US" sz="1100" b="1" dirty="0">
                <a:latin typeface="Corbel" panose="020B0503020204020204" pitchFamily="34" charset="0"/>
              </a:rPr>
              <a:t> </a:t>
            </a:r>
            <a:r>
              <a:rPr lang="en-US" sz="1100" b="1" i="1" dirty="0">
                <a:latin typeface="Corbel" panose="020B0503020204020204" pitchFamily="34" charset="0"/>
              </a:rPr>
              <a:t>resolved</a:t>
            </a:r>
            <a:r>
              <a:rPr lang="en-US" sz="1100" b="1" dirty="0">
                <a:latin typeface="Corbel" panose="020B0503020204020204" pitchFamily="34" charset="0"/>
              </a:rPr>
              <a:t> inflammatory process </a:t>
            </a:r>
            <a:r>
              <a:rPr lang="en-US" sz="1100" dirty="0">
                <a:latin typeface="Corbel" panose="020B0503020204020204" pitchFamily="34" charset="0"/>
              </a:rPr>
              <a:t>with</a:t>
            </a:r>
            <a:r>
              <a:rPr lang="en-US" sz="1100" b="1" dirty="0">
                <a:latin typeface="Corbel" panose="020B0503020204020204" pitchFamily="34" charset="0"/>
              </a:rPr>
              <a:t> residual pleural fibrosis</a:t>
            </a:r>
            <a:r>
              <a:rPr lang="en-US" sz="1100" dirty="0">
                <a:latin typeface="Corbel" panose="020B0503020204020204" pitchFamily="34" charset="0"/>
              </a:rPr>
              <a:t>, which will prevent lung re-expansion</a:t>
            </a:r>
            <a:endParaRPr lang="en-US" sz="1100" b="1" dirty="0">
              <a:latin typeface="Corbel" panose="020B0503020204020204" pitchFamily="34" charset="0"/>
            </a:endParaRPr>
          </a:p>
          <a:p>
            <a:endParaRPr lang="en-US" sz="1100" b="1" u="sng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r>
              <a:rPr lang="en-US" sz="1100" b="1" u="sng" dirty="0" err="1">
                <a:solidFill>
                  <a:srgbClr val="C00000"/>
                </a:solidFill>
                <a:latin typeface="Corbel" panose="020B0503020204020204" pitchFamily="34" charset="0"/>
              </a:rPr>
              <a:t>T</a:t>
            </a:r>
            <a:r>
              <a:rPr lang="en-US" sz="1100" b="1" dirty="0" err="1">
                <a:latin typeface="Corbel" panose="020B0503020204020204" pitchFamily="34" charset="0"/>
              </a:rPr>
              <a:t>ransudatative</a:t>
            </a:r>
            <a:r>
              <a:rPr lang="en-US" sz="1100" dirty="0">
                <a:latin typeface="Corbel" panose="020B0503020204020204" pitchFamily="34" charset="0"/>
              </a:rPr>
              <a:t> (usually)</a:t>
            </a:r>
            <a:endParaRPr lang="en-US" sz="1100" b="1" dirty="0">
              <a:latin typeface="Corbel" panose="020B0503020204020204" pitchFamily="34" charset="0"/>
            </a:endParaRPr>
          </a:p>
          <a:p>
            <a:endParaRPr lang="en-US" sz="1100" b="1" dirty="0">
              <a:latin typeface="Corbel" panose="020B0503020204020204" pitchFamily="34" charset="0"/>
            </a:endParaRPr>
          </a:p>
          <a:p>
            <a:r>
              <a:rPr lang="en-US" sz="1100" b="1" dirty="0">
                <a:latin typeface="Corbel" panose="020B0503020204020204" pitchFamily="34" charset="0"/>
              </a:rPr>
              <a:t>Linear pressure change</a:t>
            </a:r>
          </a:p>
          <a:p>
            <a:r>
              <a:rPr lang="en-US" sz="1100" dirty="0">
                <a:latin typeface="Corbel" panose="020B0503020204020204" pitchFamily="34" charset="0"/>
              </a:rPr>
              <a:t>(rapid drop in pressure)</a:t>
            </a:r>
          </a:p>
          <a:p>
            <a:endParaRPr lang="en-US" sz="1100" b="1" dirty="0">
              <a:latin typeface="Corbel" panose="020B0503020204020204" pitchFamily="34" charset="0"/>
            </a:endParaRPr>
          </a:p>
          <a:p>
            <a:r>
              <a:rPr lang="en-US" sz="1100" b="1" dirty="0">
                <a:latin typeface="Corbel" panose="020B0503020204020204" pitchFamily="34" charset="0"/>
              </a:rPr>
              <a:t>Increased elastance </a:t>
            </a:r>
            <a:r>
              <a:rPr lang="en-US" sz="1100" dirty="0">
                <a:latin typeface="Corbel" panose="020B0503020204020204" pitchFamily="34" charset="0"/>
              </a:rPr>
              <a:t>(&gt;14.5 cmH2O/L)</a:t>
            </a:r>
            <a:endParaRPr lang="en-US" sz="1100" b="1" dirty="0">
              <a:latin typeface="Corbel" panose="020B0503020204020204" pitchFamily="34" charset="0"/>
            </a:endParaRPr>
          </a:p>
          <a:p>
            <a:endParaRPr lang="en-US" sz="1100" b="1" dirty="0">
              <a:latin typeface="Corbel" panose="020B0503020204020204" pitchFamily="34" charset="0"/>
            </a:endParaRPr>
          </a:p>
          <a:p>
            <a:r>
              <a:rPr lang="en-US" sz="1100" b="1" dirty="0">
                <a:latin typeface="Corbel" panose="020B0503020204020204" pitchFamily="34" charset="0"/>
              </a:rPr>
              <a:t>Remove the rind preventing lung expansion </a:t>
            </a:r>
            <a:r>
              <a:rPr lang="en-US" sz="1100" i="1" dirty="0">
                <a:latin typeface="Corbel" panose="020B0503020204020204" pitchFamily="34" charset="0"/>
              </a:rPr>
              <a:t>(decortication)</a:t>
            </a:r>
          </a:p>
          <a:p>
            <a:endParaRPr lang="en-US" sz="1100" dirty="0">
              <a:latin typeface="Corbel" panose="020B0503020204020204" pitchFamily="34" charset="0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63CF714B-0785-E945-BA62-61BFBBA637F6}"/>
              </a:ext>
            </a:extLst>
          </p:cNvPr>
          <p:cNvSpPr/>
          <p:nvPr/>
        </p:nvSpPr>
        <p:spPr>
          <a:xfrm rot="1989092" flipH="1">
            <a:off x="3962410" y="1419067"/>
            <a:ext cx="234643" cy="28652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D34C6D23-DA11-FC48-A27B-D038C12C48B0}"/>
              </a:ext>
            </a:extLst>
          </p:cNvPr>
          <p:cNvSpPr/>
          <p:nvPr/>
        </p:nvSpPr>
        <p:spPr>
          <a:xfrm>
            <a:off x="3838929" y="2407534"/>
            <a:ext cx="165916" cy="316366"/>
          </a:xfrm>
          <a:custGeom>
            <a:avLst/>
            <a:gdLst>
              <a:gd name="connsiteX0" fmla="*/ 0 w 277793"/>
              <a:gd name="connsiteY0" fmla="*/ 266218 h 268790"/>
              <a:gd name="connsiteX1" fmla="*/ 173620 w 277793"/>
              <a:gd name="connsiteY1" fmla="*/ 243069 h 268790"/>
              <a:gd name="connsiteX2" fmla="*/ 196770 w 277793"/>
              <a:gd name="connsiteY2" fmla="*/ 81023 h 268790"/>
              <a:gd name="connsiteX3" fmla="*/ 277793 w 277793"/>
              <a:gd name="connsiteY3" fmla="*/ 0 h 26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93" h="268790">
                <a:moveTo>
                  <a:pt x="0" y="266218"/>
                </a:moveTo>
                <a:cubicBezTo>
                  <a:pt x="70412" y="270076"/>
                  <a:pt x="140825" y="273935"/>
                  <a:pt x="173620" y="243069"/>
                </a:cubicBezTo>
                <a:cubicBezTo>
                  <a:pt x="206415" y="212203"/>
                  <a:pt x="179408" y="121534"/>
                  <a:pt x="196770" y="81023"/>
                </a:cubicBezTo>
                <a:cubicBezTo>
                  <a:pt x="214132" y="40512"/>
                  <a:pt x="245962" y="20256"/>
                  <a:pt x="277793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05F84064-26A0-4E41-AEC8-C3914F123EF2}"/>
              </a:ext>
            </a:extLst>
          </p:cNvPr>
          <p:cNvCxnSpPr>
            <a:cxnSpLocks/>
            <a:stCxn id="79" idx="0"/>
            <a:endCxn id="28" idx="2"/>
          </p:cNvCxnSpPr>
          <p:nvPr/>
        </p:nvCxnSpPr>
        <p:spPr>
          <a:xfrm rot="5400000" flipH="1" flipV="1">
            <a:off x="7907180" y="3911792"/>
            <a:ext cx="585597" cy="73812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620264C8-B5BE-0640-963E-8C09E37D8E4E}"/>
              </a:ext>
            </a:extLst>
          </p:cNvPr>
          <p:cNvCxnSpPr>
            <a:cxnSpLocks/>
            <a:endCxn id="78" idx="0"/>
          </p:cNvCxnSpPr>
          <p:nvPr/>
        </p:nvCxnSpPr>
        <p:spPr>
          <a:xfrm rot="10800000" flipV="1">
            <a:off x="5404116" y="3969610"/>
            <a:ext cx="2771998" cy="615591"/>
          </a:xfrm>
          <a:prstGeom prst="bentConnector2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76BB3BB-0B53-AF45-8993-83FE05AA1274}"/>
              </a:ext>
            </a:extLst>
          </p:cNvPr>
          <p:cNvSpPr/>
          <p:nvPr/>
        </p:nvSpPr>
        <p:spPr>
          <a:xfrm>
            <a:off x="7484692" y="4234642"/>
            <a:ext cx="14782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C00000"/>
                </a:solidFill>
              </a:rPr>
              <a:t>10-15% of cases</a:t>
            </a:r>
            <a:endParaRPr lang="en-US" sz="1200" b="1" cap="small" dirty="0">
              <a:solidFill>
                <a:srgbClr val="C00000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1B4DF57-A228-7D42-A7BE-BD005E4079D0}"/>
              </a:ext>
            </a:extLst>
          </p:cNvPr>
          <p:cNvSpPr/>
          <p:nvPr/>
        </p:nvSpPr>
        <p:spPr>
          <a:xfrm>
            <a:off x="6850783" y="3935427"/>
            <a:ext cx="14782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15-20% of thoracentesis</a:t>
            </a:r>
            <a:endParaRPr lang="en-US" sz="1200" b="1" cap="small" dirty="0">
              <a:solidFill>
                <a:schemeClr val="accent2"/>
              </a:solidFill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D4142-132E-714B-ADEF-A5BD56471A71}"/>
              </a:ext>
            </a:extLst>
          </p:cNvPr>
          <p:cNvCxnSpPr/>
          <p:nvPr/>
        </p:nvCxnSpPr>
        <p:spPr>
          <a:xfrm>
            <a:off x="7600214" y="3522029"/>
            <a:ext cx="57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7A63480-78AD-4842-85F1-F62D12677B0B}"/>
              </a:ext>
            </a:extLst>
          </p:cNvPr>
          <p:cNvSpPr/>
          <p:nvPr/>
        </p:nvSpPr>
        <p:spPr>
          <a:xfrm rot="16200000">
            <a:off x="8451721" y="6177101"/>
            <a:ext cx="1278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(2020-08-15)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AA1AE85-A534-D14B-8C7D-6CB5432D2554}"/>
              </a:ext>
            </a:extLst>
          </p:cNvPr>
          <p:cNvSpPr/>
          <p:nvPr/>
        </p:nvSpPr>
        <p:spPr>
          <a:xfrm>
            <a:off x="2927667" y="4744001"/>
            <a:ext cx="1385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pathology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23A650B-E2F6-CD46-8FFA-51555C14930C}"/>
              </a:ext>
            </a:extLst>
          </p:cNvPr>
          <p:cNvSpPr/>
          <p:nvPr/>
        </p:nvSpPr>
        <p:spPr>
          <a:xfrm>
            <a:off x="2916089" y="5250374"/>
            <a:ext cx="1385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fluid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71F4D25-5F21-DD48-8DC4-E17852383F64}"/>
              </a:ext>
            </a:extLst>
          </p:cNvPr>
          <p:cNvSpPr/>
          <p:nvPr/>
        </p:nvSpPr>
        <p:spPr>
          <a:xfrm>
            <a:off x="3138343" y="5683953"/>
            <a:ext cx="1163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manometry findings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A4FC1E0-A15F-1E4A-9055-AC968465E88C}"/>
              </a:ext>
            </a:extLst>
          </p:cNvPr>
          <p:cNvSpPr/>
          <p:nvPr/>
        </p:nvSpPr>
        <p:spPr>
          <a:xfrm>
            <a:off x="2916092" y="6486596"/>
            <a:ext cx="13853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treatment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BB0FA8-7D42-8C43-B5D3-9C0DE261873F}"/>
              </a:ext>
            </a:extLst>
          </p:cNvPr>
          <p:cNvSpPr/>
          <p:nvPr/>
        </p:nvSpPr>
        <p:spPr>
          <a:xfrm>
            <a:off x="38106" y="4781578"/>
            <a:ext cx="3028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rbel" panose="020B0503020204020204" pitchFamily="34" charset="0"/>
              </a:rPr>
              <a:t>Pleural elastance &lt; 18 cmH2O/L (after 500 mL withdrawn) implies that the visceral and parietal pleura are opposed, and</a:t>
            </a:r>
            <a:r>
              <a:rPr lang="en-US" sz="1100" dirty="0">
                <a:latin typeface="Corbel" panose="020B0503020204020204" pitchFamily="34" charset="0"/>
                <a:hlinkClick r:id="rId13"/>
              </a:rPr>
              <a:t> suggesting </a:t>
            </a:r>
            <a:r>
              <a:rPr lang="en-US" sz="1100" dirty="0">
                <a:latin typeface="Corbel" panose="020B0503020204020204" pitchFamily="34" charset="0"/>
              </a:rPr>
              <a:t>a </a:t>
            </a:r>
            <a:r>
              <a:rPr lang="en-US" sz="1100" b="1" i="1" dirty="0">
                <a:latin typeface="Corbel" panose="020B0503020204020204" pitchFamily="34" charset="0"/>
              </a:rPr>
              <a:t>successful response to pleurodesis</a:t>
            </a:r>
            <a:r>
              <a:rPr lang="en-US" sz="1100" dirty="0">
                <a:latin typeface="Corbel" panose="020B0503020204020204" pitchFamily="34" charset="0"/>
              </a:rPr>
              <a:t> in malignant effusions.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69F698-77AB-F643-A9FE-9BE8BA6BDA52}"/>
              </a:ext>
            </a:extLst>
          </p:cNvPr>
          <p:cNvSpPr/>
          <p:nvPr/>
        </p:nvSpPr>
        <p:spPr>
          <a:xfrm>
            <a:off x="38105" y="5756948"/>
            <a:ext cx="30886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rbel" panose="020B0503020204020204" pitchFamily="34" charset="0"/>
              </a:rPr>
              <a:t>Avoid </a:t>
            </a:r>
            <a:r>
              <a:rPr lang="en-US" sz="1100" b="1" i="1" dirty="0">
                <a:latin typeface="Corbel" panose="020B0503020204020204" pitchFamily="34" charset="0"/>
              </a:rPr>
              <a:t>excessive negative pressure </a:t>
            </a:r>
            <a:r>
              <a:rPr lang="en-US" sz="1100" dirty="0">
                <a:latin typeface="Corbel" panose="020B0503020204020204" pitchFamily="34" charset="0"/>
              </a:rPr>
              <a:t>(&lt;-20 cmH2O) during thoracentesis, as this can cause </a:t>
            </a:r>
            <a:r>
              <a:rPr lang="en-US" sz="1100" b="1" dirty="0">
                <a:latin typeface="Corbel" panose="020B0503020204020204" pitchFamily="34" charset="0"/>
              </a:rPr>
              <a:t>re-expansion pulmonary edema</a:t>
            </a:r>
            <a:r>
              <a:rPr lang="en-US" sz="1100" dirty="0">
                <a:latin typeface="Corbel" panose="020B0503020204020204" pitchFamily="34" charset="0"/>
              </a:rPr>
              <a:t>. However, the </a:t>
            </a:r>
            <a:r>
              <a:rPr lang="en-US" sz="1100" dirty="0">
                <a:latin typeface="Corbel" panose="020B0503020204020204" pitchFamily="34" charset="0"/>
                <a:hlinkClick r:id="rId14"/>
              </a:rPr>
              <a:t>utility of pleural manometry </a:t>
            </a:r>
            <a:r>
              <a:rPr lang="en-US" sz="1100" dirty="0">
                <a:latin typeface="Corbel" panose="020B0503020204020204" pitchFamily="34" charset="0"/>
              </a:rPr>
              <a:t>to predict re-expansion pulmonary edema is controversial.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22ACBBF6-F04E-A240-B756-1E8F97547B5F}"/>
              </a:ext>
            </a:extLst>
          </p:cNvPr>
          <p:cNvSpPr/>
          <p:nvPr/>
        </p:nvSpPr>
        <p:spPr>
          <a:xfrm>
            <a:off x="5729470" y="1944547"/>
            <a:ext cx="277792" cy="950698"/>
          </a:xfrm>
          <a:custGeom>
            <a:avLst/>
            <a:gdLst>
              <a:gd name="connsiteX0" fmla="*/ 277792 w 277792"/>
              <a:gd name="connsiteY0" fmla="*/ 0 h 950698"/>
              <a:gd name="connsiteX1" fmla="*/ 243068 w 277792"/>
              <a:gd name="connsiteY1" fmla="*/ 416688 h 950698"/>
              <a:gd name="connsiteX2" fmla="*/ 173620 w 277792"/>
              <a:gd name="connsiteY2" fmla="*/ 868101 h 950698"/>
              <a:gd name="connsiteX3" fmla="*/ 0 w 277792"/>
              <a:gd name="connsiteY3" fmla="*/ 949124 h 9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92" h="950698">
                <a:moveTo>
                  <a:pt x="277792" y="0"/>
                </a:moveTo>
                <a:cubicBezTo>
                  <a:pt x="269111" y="136002"/>
                  <a:pt x="260430" y="272005"/>
                  <a:pt x="243068" y="416688"/>
                </a:cubicBezTo>
                <a:cubicBezTo>
                  <a:pt x="225706" y="561371"/>
                  <a:pt x="214131" y="779362"/>
                  <a:pt x="173620" y="868101"/>
                </a:cubicBezTo>
                <a:cubicBezTo>
                  <a:pt x="133109" y="956840"/>
                  <a:pt x="66554" y="952982"/>
                  <a:pt x="0" y="949124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E936C8C-2264-0340-968F-5B5816D10359}"/>
              </a:ext>
            </a:extLst>
          </p:cNvPr>
          <p:cNvSpPr/>
          <p:nvPr/>
        </p:nvSpPr>
        <p:spPr>
          <a:xfrm>
            <a:off x="4395397" y="2634903"/>
            <a:ext cx="13572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Consider stopping the thoracentesis if pressure drops &lt; 20 cmH</a:t>
            </a:r>
            <a:r>
              <a:rPr lang="en-US" sz="900" baseline="-25000" dirty="0">
                <a:solidFill>
                  <a:prstClr val="black"/>
                </a:solidFill>
              </a:rPr>
              <a:t>2</a:t>
            </a:r>
            <a:r>
              <a:rPr lang="en-US" sz="900" dirty="0">
                <a:solidFill>
                  <a:prstClr val="black"/>
                </a:solidFill>
              </a:rPr>
              <a:t>O</a:t>
            </a:r>
            <a:endParaRPr lang="en-US" sz="9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66E13ED-2E7E-1145-BCC5-EF7B3141B113}"/>
              </a:ext>
            </a:extLst>
          </p:cNvPr>
          <p:cNvSpPr/>
          <p:nvPr/>
        </p:nvSpPr>
        <p:spPr>
          <a:xfrm>
            <a:off x="38105" y="4163981"/>
            <a:ext cx="2763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Corbel" panose="020B0503020204020204" pitchFamily="34" charset="0"/>
              </a:rPr>
              <a:t>Differentiate</a:t>
            </a:r>
            <a:r>
              <a:rPr lang="en-US" sz="1100" dirty="0">
                <a:latin typeface="Corbel" panose="020B0503020204020204" pitchFamily="34" charset="0"/>
              </a:rPr>
              <a:t> </a:t>
            </a:r>
            <a:r>
              <a:rPr lang="en-US" sz="1100" b="1" dirty="0">
                <a:solidFill>
                  <a:schemeClr val="accent2"/>
                </a:solidFill>
                <a:latin typeface="Corbel" panose="020B0503020204020204" pitchFamily="34" charset="0"/>
              </a:rPr>
              <a:t>Entrapped Lung </a:t>
            </a:r>
            <a:r>
              <a:rPr lang="en-US" sz="1100" dirty="0">
                <a:latin typeface="Corbel" panose="020B0503020204020204" pitchFamily="34" charset="0"/>
              </a:rPr>
              <a:t>(partially inflatable) and </a:t>
            </a:r>
            <a:r>
              <a:rPr lang="en-US" sz="1100" b="1" dirty="0">
                <a:solidFill>
                  <a:srgbClr val="C00000"/>
                </a:solidFill>
                <a:latin typeface="Corbel" panose="020B0503020204020204" pitchFamily="34" charset="0"/>
              </a:rPr>
              <a:t>Trapped Lung </a:t>
            </a:r>
            <a:r>
              <a:rPr lang="en-US" sz="1100" dirty="0">
                <a:latin typeface="Corbel" panose="020B0503020204020204" pitchFamily="34" charset="0"/>
              </a:rPr>
              <a:t>(un-inflatable)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1179A439-ED95-D749-9F68-E9F8863CFBC9}"/>
              </a:ext>
            </a:extLst>
          </p:cNvPr>
          <p:cNvCxnSpPr>
            <a:cxnSpLocks/>
            <a:stCxn id="128" idx="3"/>
            <a:endCxn id="53" idx="0"/>
          </p:cNvCxnSpPr>
          <p:nvPr/>
        </p:nvCxnSpPr>
        <p:spPr>
          <a:xfrm>
            <a:off x="3005373" y="4389693"/>
            <a:ext cx="3682620" cy="19550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A0D989C-121E-6C49-B661-578E502857FE}"/>
              </a:ext>
            </a:extLst>
          </p:cNvPr>
          <p:cNvSpPr/>
          <p:nvPr/>
        </p:nvSpPr>
        <p:spPr>
          <a:xfrm>
            <a:off x="3066559" y="296379"/>
            <a:ext cx="21435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PLEURAL PRESSURE </a:t>
            </a:r>
            <a:r>
              <a:rPr lang="en-US" sz="900" b="1" dirty="0">
                <a:latin typeface="Corbel" panose="020B0503020204020204" pitchFamily="34" charset="0"/>
                <a:hlinkClick r:id="rId15"/>
              </a:rPr>
              <a:t>MEASUREMENT</a:t>
            </a:r>
            <a:r>
              <a:rPr lang="en-US" sz="900" b="1" dirty="0"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B61FDDC-12E1-7A45-8A18-F35704160BA1}"/>
              </a:ext>
            </a:extLst>
          </p:cNvPr>
          <p:cNvSpPr/>
          <p:nvPr/>
        </p:nvSpPr>
        <p:spPr>
          <a:xfrm>
            <a:off x="-42673" y="2249736"/>
            <a:ext cx="11512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INTERPRETATION: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FD89299-C524-E34B-88B7-76CD5DD7F557}"/>
              </a:ext>
            </a:extLst>
          </p:cNvPr>
          <p:cNvSpPr/>
          <p:nvPr/>
        </p:nvSpPr>
        <p:spPr>
          <a:xfrm>
            <a:off x="-42673" y="296379"/>
            <a:ext cx="838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DEFINITION: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0273F74-7D3C-9B46-BD49-459941308CC7}"/>
              </a:ext>
            </a:extLst>
          </p:cNvPr>
          <p:cNvSpPr/>
          <p:nvPr/>
        </p:nvSpPr>
        <p:spPr>
          <a:xfrm>
            <a:off x="3614433" y="474341"/>
            <a:ext cx="228554" cy="22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A04A06E-7FD7-5047-BCB6-BC31A5BB627D}"/>
              </a:ext>
            </a:extLst>
          </p:cNvPr>
          <p:cNvSpPr/>
          <p:nvPr/>
        </p:nvSpPr>
        <p:spPr>
          <a:xfrm>
            <a:off x="2366109" y="2328295"/>
            <a:ext cx="228554" cy="22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9891D90-0D02-EE45-9C03-5C2481F0CCD4}"/>
              </a:ext>
            </a:extLst>
          </p:cNvPr>
          <p:cNvSpPr/>
          <p:nvPr/>
        </p:nvSpPr>
        <p:spPr>
          <a:xfrm>
            <a:off x="2365875" y="3173643"/>
            <a:ext cx="228554" cy="22855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92845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415</Words>
  <Application>Microsoft Macintosh PowerPoint</Application>
  <PresentationFormat>Letter Paper (8.5x11 in)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</cp:revision>
  <dcterms:created xsi:type="dcterms:W3CDTF">2020-08-19T16:54:55Z</dcterms:created>
  <dcterms:modified xsi:type="dcterms:W3CDTF">2020-08-19T16:56:11Z</dcterms:modified>
</cp:coreProperties>
</file>