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32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5"/>
    <p:restoredTop sz="96208"/>
  </p:normalViewPr>
  <p:slideViewPr>
    <p:cSldViewPr snapToGrid="0" snapToObjects="1">
      <p:cViewPr varScale="1">
        <p:scale>
          <a:sx n="117" d="100"/>
          <a:sy n="117" d="100"/>
        </p:scale>
        <p:origin x="137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7DADA-CDB2-C049-AC4D-64409353CAD0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1C121-5C77-9B43-A41B-5DB597F97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2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Nice review https://</a:t>
            </a:r>
            <a:r>
              <a:rPr lang="en-US" dirty="0" err="1"/>
              <a:t>ccforum.biomedcentral.com</a:t>
            </a:r>
            <a:r>
              <a:rPr lang="en-US" dirty="0"/>
              <a:t>/articles/10.1186/s13054-015-0984-8</a:t>
            </a:r>
          </a:p>
          <a:p>
            <a:endParaRPr lang="en-US" dirty="0"/>
          </a:p>
          <a:p>
            <a:r>
              <a:rPr lang="en-US" dirty="0"/>
              <a:t>Fingers best accuracy https://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pmc</a:t>
            </a:r>
            <a:r>
              <a:rPr lang="en-US" dirty="0"/>
              <a:t>/articles/PMC5905124/</a:t>
            </a:r>
          </a:p>
          <a:p>
            <a:r>
              <a:rPr lang="en-US" dirty="0"/>
              <a:t>Ears and forehead may be less effected by vasoconstriction. https://</a:t>
            </a:r>
            <a:r>
              <a:rPr lang="en-US" dirty="0" err="1"/>
              <a:t>www.sciencedirect.com</a:t>
            </a:r>
            <a:r>
              <a:rPr lang="en-US" dirty="0"/>
              <a:t>/science/article/</a:t>
            </a:r>
            <a:r>
              <a:rPr lang="en-US" dirty="0" err="1"/>
              <a:t>pii</a:t>
            </a:r>
            <a:r>
              <a:rPr lang="en-US" dirty="0"/>
              <a:t>/S095461111300053X</a:t>
            </a:r>
          </a:p>
          <a:p>
            <a:endParaRPr lang="en-US" dirty="0"/>
          </a:p>
          <a:p>
            <a:r>
              <a:rPr lang="en-US" dirty="0"/>
              <a:t>Effect of skin color https://</a:t>
            </a:r>
            <a:r>
              <a:rPr lang="en-US" dirty="0" err="1"/>
              <a:t>pubs.asahq.org</a:t>
            </a:r>
            <a:r>
              <a:rPr lang="en-US" dirty="0"/>
              <a:t>/anesthesiology/article/102/4/715/7364/Effects-of-Skin-Pigmentation-on-Pulse-Oximeter</a:t>
            </a:r>
          </a:p>
          <a:p>
            <a:endParaRPr lang="en-US" dirty="0"/>
          </a:p>
          <a:p>
            <a:r>
              <a:rPr lang="en-US" dirty="0"/>
              <a:t>Fingernail polish</a:t>
            </a:r>
          </a:p>
          <a:p>
            <a:r>
              <a:rPr lang="en-US" dirty="0"/>
              <a:t>https://</a:t>
            </a:r>
            <a:r>
              <a:rPr lang="en-US" dirty="0" err="1"/>
              <a:t>journal.chestnet.org</a:t>
            </a:r>
            <a:r>
              <a:rPr lang="en-US" dirty="0"/>
              <a:t>/article/S0012-3692(16)34864-4/</a:t>
            </a:r>
            <a:r>
              <a:rPr lang="en-US" dirty="0" err="1"/>
              <a:t>fulltext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pubmed.ncbi.nlm.nih.gov</a:t>
            </a:r>
            <a:r>
              <a:rPr lang="en-US" dirty="0"/>
              <a:t>/3382042/</a:t>
            </a:r>
          </a:p>
          <a:p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pmc</a:t>
            </a:r>
            <a:r>
              <a:rPr lang="en-US" dirty="0"/>
              <a:t>/articles/PMC6298168/</a:t>
            </a:r>
          </a:p>
          <a:p>
            <a:r>
              <a:rPr lang="en-US" dirty="0"/>
              <a:t>https://</a:t>
            </a:r>
            <a:r>
              <a:rPr lang="en-US" dirty="0" err="1"/>
              <a:t>www.sciencedirect.com</a:t>
            </a:r>
            <a:r>
              <a:rPr lang="en-US" dirty="0"/>
              <a:t>/science/article/abs/</a:t>
            </a:r>
            <a:r>
              <a:rPr lang="en-US" dirty="0" err="1"/>
              <a:t>pii</a:t>
            </a:r>
            <a:r>
              <a:rPr lang="en-US" dirty="0"/>
              <a:t>/S0964339713000864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 flow states</a:t>
            </a:r>
          </a:p>
          <a:p>
            <a:r>
              <a:rPr lang="en-US" dirty="0"/>
              <a:t>Pulseless oximetry (compress/release technique) https://</a:t>
            </a:r>
            <a:r>
              <a:rPr lang="en-US" dirty="0" err="1"/>
              <a:t>pubmed.ncbi.nlm.nih.gov</a:t>
            </a:r>
            <a:r>
              <a:rPr lang="en-US" dirty="0"/>
              <a:t>/26204107/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354A8-08B1-6447-ABE3-156098510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40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994B-D641-F84A-A244-2FB620B2D7F4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D608-7AE0-0A4A-BDEE-A92A894F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0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994B-D641-F84A-A244-2FB620B2D7F4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D608-7AE0-0A4A-BDEE-A92A894F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6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994B-D641-F84A-A244-2FB620B2D7F4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D608-7AE0-0A4A-BDEE-A92A894F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6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994B-D641-F84A-A244-2FB620B2D7F4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D608-7AE0-0A4A-BDEE-A92A894F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4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994B-D641-F84A-A244-2FB620B2D7F4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D608-7AE0-0A4A-BDEE-A92A894F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9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994B-D641-F84A-A244-2FB620B2D7F4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D608-7AE0-0A4A-BDEE-A92A894F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994B-D641-F84A-A244-2FB620B2D7F4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D608-7AE0-0A4A-BDEE-A92A894F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5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994B-D641-F84A-A244-2FB620B2D7F4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D608-7AE0-0A4A-BDEE-A92A894F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8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994B-D641-F84A-A244-2FB620B2D7F4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D608-7AE0-0A4A-BDEE-A92A894F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3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994B-D641-F84A-A244-2FB620B2D7F4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D608-7AE0-0A4A-BDEE-A92A894F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6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994B-D641-F84A-A244-2FB620B2D7F4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D608-7AE0-0A4A-BDEE-A92A894F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E994B-D641-F84A-A244-2FB620B2D7F4}" type="datetimeFigureOut">
              <a:rPr lang="en-US" smtClean="0"/>
              <a:t>12/17/20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4D608-7AE0-0A4A-BDEE-A92A894F9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4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15458733/" TargetMode="External"/><Relationship Id="rId13" Type="http://schemas.openxmlformats.org/officeDocument/2006/relationships/hyperlink" Target="https://pubmed.ncbi.nlm.nih.gov/22985301/" TargetMode="External"/><Relationship Id="rId18" Type="http://schemas.openxmlformats.org/officeDocument/2006/relationships/hyperlink" Target="https://www.nejm.org/doi/full/10.1056/NEJMc2029240" TargetMode="External"/><Relationship Id="rId3" Type="http://schemas.openxmlformats.org/officeDocument/2006/relationships/image" Target="../media/image1.emf"/><Relationship Id="rId21" Type="http://schemas.openxmlformats.org/officeDocument/2006/relationships/hyperlink" Target="https://pubmed.ncbi.nlm.nih.gov/9635666/" TargetMode="External"/><Relationship Id="rId7" Type="http://schemas.openxmlformats.org/officeDocument/2006/relationships/hyperlink" Target="https://www.ncbi.nlm.nih.gov/pmc/articles/PMC5905124/" TargetMode="External"/><Relationship Id="rId12" Type="http://schemas.openxmlformats.org/officeDocument/2006/relationships/hyperlink" Target="https://jamanetwork.com/journals/jamapediatrics/article-abstract/514678" TargetMode="External"/><Relationship Id="rId17" Type="http://schemas.openxmlformats.org/officeDocument/2006/relationships/hyperlink" Target="https://pubs.asahq.org/anesthesiology/article/102/4/715/7364/Effects-of-Skin-Pigmentation-on-Pulse-Oximeter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pubmed.ncbi.nlm.nih.gov/17322588/" TargetMode="External"/><Relationship Id="rId20" Type="http://schemas.openxmlformats.org/officeDocument/2006/relationships/hyperlink" Target="https://pubmed.ncbi.nlm.nih.gov/26204107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ulmccm.org/ards-review/pulse-oximetry-as-time-machine-lag-times-confuse-clinicians-worsen-oxygenation-emcrit/" TargetMode="External"/><Relationship Id="rId11" Type="http://schemas.openxmlformats.org/officeDocument/2006/relationships/hyperlink" Target="https://pubmed.ncbi.nlm.nih.gov/19719816/" TargetMode="External"/><Relationship Id="rId24" Type="http://schemas.openxmlformats.org/officeDocument/2006/relationships/hyperlink" Target="https://pubmed.ncbi.nlm.nih.gov/8301336/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pubmed.ncbi.nlm.nih.gov/15278272/" TargetMode="External"/><Relationship Id="rId23" Type="http://schemas.openxmlformats.org/officeDocument/2006/relationships/hyperlink" Target="https://www.sciencedirect.com/science/article/pii/S095461111300053X" TargetMode="External"/><Relationship Id="rId10" Type="http://schemas.openxmlformats.org/officeDocument/2006/relationships/hyperlink" Target="https://pubmed.ncbi.nlm.nih.gov/15601275/" TargetMode="External"/><Relationship Id="rId19" Type="http://schemas.openxmlformats.org/officeDocument/2006/relationships/hyperlink" Target="https://journal.chestnet.org/article/S0012-3692(16)34864-4/fulltext" TargetMode="External"/><Relationship Id="rId4" Type="http://schemas.openxmlformats.org/officeDocument/2006/relationships/image" Target="../media/image2.tiff"/><Relationship Id="rId9" Type="http://schemas.openxmlformats.org/officeDocument/2006/relationships/hyperlink" Target="https://pubmed.ncbi.nlm.nih.gov/17509425/" TargetMode="External"/><Relationship Id="rId14" Type="http://schemas.openxmlformats.org/officeDocument/2006/relationships/hyperlink" Target="https://creativecommons.org/licenses/by-sa/3.0/" TargetMode="External"/><Relationship Id="rId22" Type="http://schemas.openxmlformats.org/officeDocument/2006/relationships/hyperlink" Target="https://www.ahajournals.org/doi/10.1161/CIRCULATIONAHA.117.03205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Rectangle 330">
            <a:extLst>
              <a:ext uri="{FF2B5EF4-FFF2-40B4-BE49-F238E27FC236}">
                <a16:creationId xmlns:a16="http://schemas.microsoft.com/office/drawing/2014/main" id="{8422D61E-6968-0048-A1A6-6C56F9D94C33}"/>
              </a:ext>
            </a:extLst>
          </p:cNvPr>
          <p:cNvSpPr/>
          <p:nvPr/>
        </p:nvSpPr>
        <p:spPr>
          <a:xfrm>
            <a:off x="6698242" y="4991526"/>
            <a:ext cx="1398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cap="small" dirty="0">
                <a:latin typeface="+mj-lt"/>
                <a:cs typeface="Futura Medium" panose="020B0602020204020303" pitchFamily="34" charset="-79"/>
              </a:rPr>
              <a:t>weak signal</a:t>
            </a:r>
          </a:p>
          <a:p>
            <a:r>
              <a:rPr lang="en-US" sz="700" b="1" dirty="0">
                <a:latin typeface="+mj-lt"/>
              </a:rPr>
              <a:t>· </a:t>
            </a:r>
            <a:r>
              <a:rPr lang="en-US" sz="700" dirty="0">
                <a:solidFill>
                  <a:prstClr val="black"/>
                </a:solidFill>
                <a:latin typeface="+mj-lt"/>
              </a:rPr>
              <a:t>↓↓ perfusion index</a:t>
            </a:r>
          </a:p>
          <a:p>
            <a:r>
              <a:rPr lang="en-US" sz="700" dirty="0">
                <a:latin typeface="+mj-lt"/>
              </a:rPr>
              <a:t>· try alternate positions/probes</a:t>
            </a:r>
            <a:endParaRPr lang="en-US" sz="700" dirty="0">
              <a:solidFill>
                <a:prstClr val="black"/>
              </a:solidFill>
              <a:latin typeface="+mj-lt"/>
            </a:endParaRPr>
          </a:p>
          <a:p>
            <a:endParaRPr lang="en-US" sz="900" b="1" cap="small" dirty="0">
              <a:latin typeface="+mj-lt"/>
              <a:cs typeface="Futura Medium" panose="020B0602020204020303" pitchFamily="34" charset="-79"/>
            </a:endParaRPr>
          </a:p>
        </p:txBody>
      </p:sp>
      <p:cxnSp>
        <p:nvCxnSpPr>
          <p:cNvPr id="282" name="Elbow Connector 281">
            <a:extLst>
              <a:ext uri="{FF2B5EF4-FFF2-40B4-BE49-F238E27FC236}">
                <a16:creationId xmlns:a16="http://schemas.microsoft.com/office/drawing/2014/main" id="{94617142-8022-B344-9CA8-826831FB9497}"/>
              </a:ext>
            </a:extLst>
          </p:cNvPr>
          <p:cNvCxnSpPr>
            <a:cxnSpLocks/>
            <a:stCxn id="281" idx="3"/>
            <a:endCxn id="173" idx="3"/>
          </p:cNvCxnSpPr>
          <p:nvPr/>
        </p:nvCxnSpPr>
        <p:spPr>
          <a:xfrm>
            <a:off x="3052391" y="2618978"/>
            <a:ext cx="1299462" cy="3122354"/>
          </a:xfrm>
          <a:prstGeom prst="bentConnector3">
            <a:avLst>
              <a:gd name="adj1" fmla="val 117592"/>
            </a:avLst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Elbow Connector 290">
            <a:extLst>
              <a:ext uri="{FF2B5EF4-FFF2-40B4-BE49-F238E27FC236}">
                <a16:creationId xmlns:a16="http://schemas.microsoft.com/office/drawing/2014/main" id="{961794F8-FC0F-1641-A929-0E1359039EEA}"/>
              </a:ext>
            </a:extLst>
          </p:cNvPr>
          <p:cNvCxnSpPr>
            <a:cxnSpLocks/>
            <a:stCxn id="290" idx="2"/>
            <a:endCxn id="287" idx="0"/>
          </p:cNvCxnSpPr>
          <p:nvPr/>
        </p:nvCxnSpPr>
        <p:spPr>
          <a:xfrm rot="16200000" flipH="1">
            <a:off x="4213364" y="2121642"/>
            <a:ext cx="1711239" cy="978624"/>
          </a:xfrm>
          <a:prstGeom prst="bentConnector3">
            <a:avLst>
              <a:gd name="adj1" fmla="val 90076"/>
            </a:avLst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Rectangle 339">
            <a:extLst>
              <a:ext uri="{FF2B5EF4-FFF2-40B4-BE49-F238E27FC236}">
                <a16:creationId xmlns:a16="http://schemas.microsoft.com/office/drawing/2014/main" id="{32BE3849-B39F-7B42-AE9F-24E8097C5E46}"/>
              </a:ext>
            </a:extLst>
          </p:cNvPr>
          <p:cNvSpPr/>
          <p:nvPr/>
        </p:nvSpPr>
        <p:spPr>
          <a:xfrm>
            <a:off x="4819594" y="2496851"/>
            <a:ext cx="791926" cy="73135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6" name="Rounded Rectangle 275">
            <a:extLst>
              <a:ext uri="{FF2B5EF4-FFF2-40B4-BE49-F238E27FC236}">
                <a16:creationId xmlns:a16="http://schemas.microsoft.com/office/drawing/2014/main" id="{665CC734-1FF2-364A-B0A7-0DA28FBC333A}"/>
              </a:ext>
            </a:extLst>
          </p:cNvPr>
          <p:cNvSpPr/>
          <p:nvPr/>
        </p:nvSpPr>
        <p:spPr>
          <a:xfrm>
            <a:off x="4463376" y="4288947"/>
            <a:ext cx="2192334" cy="731355"/>
          </a:xfrm>
          <a:prstGeom prst="roundRect">
            <a:avLst>
              <a:gd name="adj" fmla="val 8125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ounded Rectangle 298">
            <a:extLst>
              <a:ext uri="{FF2B5EF4-FFF2-40B4-BE49-F238E27FC236}">
                <a16:creationId xmlns:a16="http://schemas.microsoft.com/office/drawing/2014/main" id="{7F05BC49-B01C-6A47-901B-F4E4B6BDF6B4}"/>
              </a:ext>
            </a:extLst>
          </p:cNvPr>
          <p:cNvSpPr/>
          <p:nvPr/>
        </p:nvSpPr>
        <p:spPr>
          <a:xfrm>
            <a:off x="4673376" y="714722"/>
            <a:ext cx="1675554" cy="46488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ounded Rectangle 296">
            <a:extLst>
              <a:ext uri="{FF2B5EF4-FFF2-40B4-BE49-F238E27FC236}">
                <a16:creationId xmlns:a16="http://schemas.microsoft.com/office/drawing/2014/main" id="{B2215867-17A4-6048-8E0E-5E1C8C6D77C0}"/>
              </a:ext>
            </a:extLst>
          </p:cNvPr>
          <p:cNvSpPr/>
          <p:nvPr/>
        </p:nvSpPr>
        <p:spPr>
          <a:xfrm>
            <a:off x="3117430" y="714722"/>
            <a:ext cx="1311001" cy="46488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ounded Rectangle 294">
            <a:extLst>
              <a:ext uri="{FF2B5EF4-FFF2-40B4-BE49-F238E27FC236}">
                <a16:creationId xmlns:a16="http://schemas.microsoft.com/office/drawing/2014/main" id="{826CCA93-81DB-9649-A03F-274F08A002B4}"/>
              </a:ext>
            </a:extLst>
          </p:cNvPr>
          <p:cNvSpPr/>
          <p:nvPr/>
        </p:nvSpPr>
        <p:spPr>
          <a:xfrm>
            <a:off x="1598839" y="714722"/>
            <a:ext cx="1311001" cy="46488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ounded Rectangle 293">
            <a:extLst>
              <a:ext uri="{FF2B5EF4-FFF2-40B4-BE49-F238E27FC236}">
                <a16:creationId xmlns:a16="http://schemas.microsoft.com/office/drawing/2014/main" id="{43B93426-96E1-3643-BAA1-1370C6527548}"/>
              </a:ext>
            </a:extLst>
          </p:cNvPr>
          <p:cNvSpPr/>
          <p:nvPr/>
        </p:nvSpPr>
        <p:spPr>
          <a:xfrm>
            <a:off x="53425" y="714722"/>
            <a:ext cx="1311001" cy="46488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82D21F7A-0676-A947-9930-CC1760B24F89}"/>
              </a:ext>
            </a:extLst>
          </p:cNvPr>
          <p:cNvSpPr/>
          <p:nvPr/>
        </p:nvSpPr>
        <p:spPr>
          <a:xfrm>
            <a:off x="1104339" y="2325352"/>
            <a:ext cx="5330424" cy="812971"/>
          </a:xfrm>
          <a:custGeom>
            <a:avLst/>
            <a:gdLst>
              <a:gd name="connsiteX0" fmla="*/ 0 w 5852774"/>
              <a:gd name="connsiteY0" fmla="*/ 0 h 1023774"/>
              <a:gd name="connsiteX1" fmla="*/ 107005 w 5852774"/>
              <a:gd name="connsiteY1" fmla="*/ 175098 h 1023774"/>
              <a:gd name="connsiteX2" fmla="*/ 184826 w 5852774"/>
              <a:gd name="connsiteY2" fmla="*/ 700392 h 1023774"/>
              <a:gd name="connsiteX3" fmla="*/ 437745 w 5852774"/>
              <a:gd name="connsiteY3" fmla="*/ 924128 h 1023774"/>
              <a:gd name="connsiteX4" fmla="*/ 1167320 w 5852774"/>
              <a:gd name="connsiteY4" fmla="*/ 972766 h 1023774"/>
              <a:gd name="connsiteX5" fmla="*/ 5107022 w 5852774"/>
              <a:gd name="connsiteY5" fmla="*/ 992221 h 1023774"/>
              <a:gd name="connsiteX6" fmla="*/ 5846324 w 5852774"/>
              <a:gd name="connsiteY6" fmla="*/ 515566 h 102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52774" h="1023774">
                <a:moveTo>
                  <a:pt x="0" y="0"/>
                </a:moveTo>
                <a:cubicBezTo>
                  <a:pt x="38100" y="29183"/>
                  <a:pt x="76201" y="58366"/>
                  <a:pt x="107005" y="175098"/>
                </a:cubicBezTo>
                <a:cubicBezTo>
                  <a:pt x="137809" y="291830"/>
                  <a:pt x="129703" y="575554"/>
                  <a:pt x="184826" y="700392"/>
                </a:cubicBezTo>
                <a:cubicBezTo>
                  <a:pt x="239949" y="825230"/>
                  <a:pt x="273996" y="878732"/>
                  <a:pt x="437745" y="924128"/>
                </a:cubicBezTo>
                <a:cubicBezTo>
                  <a:pt x="601494" y="969524"/>
                  <a:pt x="1167320" y="972766"/>
                  <a:pt x="1167320" y="972766"/>
                </a:cubicBezTo>
                <a:cubicBezTo>
                  <a:pt x="1945533" y="984115"/>
                  <a:pt x="4327188" y="1068421"/>
                  <a:pt x="5107022" y="992221"/>
                </a:cubicBezTo>
                <a:cubicBezTo>
                  <a:pt x="5886856" y="916021"/>
                  <a:pt x="5866590" y="715793"/>
                  <a:pt x="5846324" y="515566"/>
                </a:cubicBezTo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ounded Rectangle 257">
            <a:extLst>
              <a:ext uri="{FF2B5EF4-FFF2-40B4-BE49-F238E27FC236}">
                <a16:creationId xmlns:a16="http://schemas.microsoft.com/office/drawing/2014/main" id="{CE95B9F2-A42C-374F-9B5C-69E7348C2562}"/>
              </a:ext>
            </a:extLst>
          </p:cNvPr>
          <p:cNvSpPr/>
          <p:nvPr/>
        </p:nvSpPr>
        <p:spPr>
          <a:xfrm>
            <a:off x="273108" y="3466574"/>
            <a:ext cx="2028682" cy="1816765"/>
          </a:xfrm>
          <a:prstGeom prst="roundRect">
            <a:avLst>
              <a:gd name="adj" fmla="val 305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ounded Rectangle 172">
            <a:extLst>
              <a:ext uri="{FF2B5EF4-FFF2-40B4-BE49-F238E27FC236}">
                <a16:creationId xmlns:a16="http://schemas.microsoft.com/office/drawing/2014/main" id="{C887EF9C-224E-354F-A808-48B65F3E2D25}"/>
              </a:ext>
            </a:extLst>
          </p:cNvPr>
          <p:cNvSpPr/>
          <p:nvPr/>
        </p:nvSpPr>
        <p:spPr>
          <a:xfrm>
            <a:off x="2343087" y="4687271"/>
            <a:ext cx="2008766" cy="2108121"/>
          </a:xfrm>
          <a:prstGeom prst="roundRect">
            <a:avLst>
              <a:gd name="adj" fmla="val 2534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2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1931097" y="28626"/>
            <a:ext cx="22112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j-lt"/>
              </a:rPr>
              <a:t>by </a:t>
            </a:r>
            <a:r>
              <a:rPr lang="en-US" sz="1100" b="1" dirty="0">
                <a:latin typeface="+mj-lt"/>
              </a:rPr>
              <a:t>Nick Mark</a:t>
            </a:r>
            <a:r>
              <a:rPr lang="en-US" sz="1100" dirty="0">
                <a:latin typeface="+mj-lt"/>
              </a:rPr>
              <a:t> </a:t>
            </a:r>
            <a:r>
              <a:rPr lang="en-US" sz="900" dirty="0">
                <a:latin typeface="+mj-lt"/>
              </a:rPr>
              <a:t>MD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2" y="-127000"/>
            <a:ext cx="216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dirty="0">
                <a:latin typeface="Corbel" panose="020B0503020204020204" pitchFamily="34" charset="0"/>
              </a:rPr>
              <a:t>pulse oximetry</a:t>
            </a:r>
            <a:endParaRPr lang="en-US" sz="2400" cap="small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35978" y="-5276"/>
            <a:ext cx="9683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algn="r"/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</a:t>
            </a:r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nickmmark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0" y="3908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Link to the most current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238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2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319" y="227319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D0C7955-8597-2146-BE9B-6046838CE71A}"/>
              </a:ext>
            </a:extLst>
          </p:cNvPr>
          <p:cNvSpPr/>
          <p:nvPr/>
        </p:nvSpPr>
        <p:spPr>
          <a:xfrm>
            <a:off x="4463375" y="5072065"/>
            <a:ext cx="2192333" cy="1126427"/>
          </a:xfrm>
          <a:prstGeom prst="roundRect">
            <a:avLst>
              <a:gd name="adj" fmla="val 444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466AD2-6977-394D-98D7-C61D7BB9C3D9}"/>
              </a:ext>
            </a:extLst>
          </p:cNvPr>
          <p:cNvSpPr/>
          <p:nvPr/>
        </p:nvSpPr>
        <p:spPr>
          <a:xfrm>
            <a:off x="4935137" y="5039392"/>
            <a:ext cx="1213794" cy="270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cap="small" dirty="0">
                <a:latin typeface="+mj-lt"/>
                <a:cs typeface="Futura Medium" panose="020B0602020204020303" pitchFamily="34" charset="-79"/>
              </a:rPr>
              <a:t>PULSE OX </a:t>
            </a:r>
            <a:r>
              <a:rPr lang="en-US" sz="1000" b="1" cap="small" dirty="0">
                <a:latin typeface="+mj-lt"/>
                <a:cs typeface="Futura Medium" panose="020B0602020204020303" pitchFamily="34" charset="-79"/>
                <a:hlinkClick r:id="rId6"/>
              </a:rPr>
              <a:t>LAG TIME</a:t>
            </a:r>
            <a:endParaRPr lang="en-US" sz="10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67829D-4E1A-5842-8C94-53331A5890C4}"/>
              </a:ext>
            </a:extLst>
          </p:cNvPr>
          <p:cNvSpPr/>
          <p:nvPr/>
        </p:nvSpPr>
        <p:spPr>
          <a:xfrm>
            <a:off x="232231" y="3561329"/>
            <a:ext cx="21508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The pulse oximeter probe can be applied to different locations.</a:t>
            </a:r>
          </a:p>
          <a:p>
            <a:r>
              <a:rPr lang="en-US" sz="900" b="1" dirty="0"/>
              <a:t>· Finger</a:t>
            </a:r>
            <a:r>
              <a:rPr lang="en-US" sz="900" dirty="0"/>
              <a:t> – </a:t>
            </a:r>
            <a:r>
              <a:rPr lang="en-US" sz="900" dirty="0">
                <a:hlinkClick r:id="rId7"/>
              </a:rPr>
              <a:t>most accurate</a:t>
            </a:r>
            <a:r>
              <a:rPr lang="en-US" sz="900" dirty="0"/>
              <a:t>; thumb may be more accurate than other fingers. Uses a transillumination method to measure.</a:t>
            </a:r>
          </a:p>
          <a:p>
            <a:r>
              <a:rPr lang="en-US" sz="900" b="1" dirty="0"/>
              <a:t>· Ears &amp; </a:t>
            </a:r>
            <a:r>
              <a:rPr lang="en-US" sz="900" b="1" dirty="0">
                <a:hlinkClick r:id="rId8"/>
              </a:rPr>
              <a:t>Forehead</a:t>
            </a:r>
            <a:r>
              <a:rPr lang="en-US" sz="900" b="1" dirty="0"/>
              <a:t> </a:t>
            </a:r>
            <a:r>
              <a:rPr lang="en-US" sz="900" dirty="0"/>
              <a:t>– slightly less accurate but may be </a:t>
            </a:r>
            <a:r>
              <a:rPr lang="en-US" sz="900" dirty="0">
                <a:hlinkClick r:id="rId9"/>
              </a:rPr>
              <a:t>more reliable in vasoconstricted states</a:t>
            </a:r>
            <a:r>
              <a:rPr lang="en-US" sz="900" dirty="0"/>
              <a:t> or </a:t>
            </a:r>
            <a:r>
              <a:rPr lang="en-US" sz="900" dirty="0">
                <a:hlinkClick r:id="rId10"/>
              </a:rPr>
              <a:t>hypothermia</a:t>
            </a:r>
            <a:r>
              <a:rPr lang="en-US" sz="900" dirty="0"/>
              <a:t>; uses backscatter method to measure.</a:t>
            </a:r>
          </a:p>
          <a:p>
            <a:r>
              <a:rPr lang="en-US" sz="900" dirty="0"/>
              <a:t>No probe type is clearly superior; trial &amp; error may identify the best probe type for an individual patient.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4B13577-D224-8A41-A188-F20471F86A0D}"/>
              </a:ext>
            </a:extLst>
          </p:cNvPr>
          <p:cNvGrpSpPr/>
          <p:nvPr/>
        </p:nvGrpSpPr>
        <p:grpSpPr>
          <a:xfrm>
            <a:off x="-149230" y="1891606"/>
            <a:ext cx="1262411" cy="412037"/>
            <a:chOff x="935789" y="1880492"/>
            <a:chExt cx="5133475" cy="1675508"/>
          </a:xfrm>
          <a:solidFill>
            <a:srgbClr val="FADBA9"/>
          </a:solidFill>
        </p:grpSpPr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2B4A19D6-E4C3-094C-9FCB-BC1655E31C3D}"/>
                </a:ext>
              </a:extLst>
            </p:cNvPr>
            <p:cNvSpPr/>
            <p:nvPr/>
          </p:nvSpPr>
          <p:spPr>
            <a:xfrm>
              <a:off x="935789" y="1880492"/>
              <a:ext cx="4961913" cy="1675508"/>
            </a:xfrm>
            <a:custGeom>
              <a:avLst/>
              <a:gdLst>
                <a:gd name="connsiteX0" fmla="*/ 0 w 4961913"/>
                <a:gd name="connsiteY0" fmla="*/ 218350 h 1675508"/>
                <a:gd name="connsiteX1" fmla="*/ 414422 w 4961913"/>
                <a:gd name="connsiteY1" fmla="*/ 17824 h 1675508"/>
                <a:gd name="connsiteX2" fmla="*/ 1403685 w 4961913"/>
                <a:gd name="connsiteY2" fmla="*/ 111403 h 1675508"/>
                <a:gd name="connsiteX3" fmla="*/ 2847474 w 4961913"/>
                <a:gd name="connsiteY3" fmla="*/ 178245 h 1675508"/>
                <a:gd name="connsiteX4" fmla="*/ 3395579 w 4961913"/>
                <a:gd name="connsiteY4" fmla="*/ 298561 h 1675508"/>
                <a:gd name="connsiteX5" fmla="*/ 3408948 w 4961913"/>
                <a:gd name="connsiteY5" fmla="*/ 378771 h 1675508"/>
                <a:gd name="connsiteX6" fmla="*/ 3622843 w 4961913"/>
                <a:gd name="connsiteY6" fmla="*/ 512455 h 1675508"/>
                <a:gd name="connsiteX7" fmla="*/ 4531895 w 4961913"/>
                <a:gd name="connsiteY7" fmla="*/ 672876 h 1675508"/>
                <a:gd name="connsiteX8" fmla="*/ 4932948 w 4961913"/>
                <a:gd name="connsiteY8" fmla="*/ 646140 h 1675508"/>
                <a:gd name="connsiteX9" fmla="*/ 4705685 w 4961913"/>
                <a:gd name="connsiteY9" fmla="*/ 1020455 h 1675508"/>
                <a:gd name="connsiteX10" fmla="*/ 3729790 w 4961913"/>
                <a:gd name="connsiteY10" fmla="*/ 1261087 h 1675508"/>
                <a:gd name="connsiteX11" fmla="*/ 2887579 w 4961913"/>
                <a:gd name="connsiteY11" fmla="*/ 1194245 h 1675508"/>
                <a:gd name="connsiteX12" fmla="*/ 2807369 w 4961913"/>
                <a:gd name="connsiteY12" fmla="*/ 1154140 h 1675508"/>
                <a:gd name="connsiteX13" fmla="*/ 2820737 w 4961913"/>
                <a:gd name="connsiteY13" fmla="*/ 1207613 h 1675508"/>
                <a:gd name="connsiteX14" fmla="*/ 2473158 w 4961913"/>
                <a:gd name="connsiteY14" fmla="*/ 1341297 h 1675508"/>
                <a:gd name="connsiteX15" fmla="*/ 1577474 w 4961913"/>
                <a:gd name="connsiteY15" fmla="*/ 1515087 h 1675508"/>
                <a:gd name="connsiteX16" fmla="*/ 895685 w 4961913"/>
                <a:gd name="connsiteY16" fmla="*/ 1501719 h 1675508"/>
                <a:gd name="connsiteX17" fmla="*/ 628316 w 4961913"/>
                <a:gd name="connsiteY17" fmla="*/ 1368034 h 1675508"/>
                <a:gd name="connsiteX18" fmla="*/ 708527 w 4961913"/>
                <a:gd name="connsiteY18" fmla="*/ 1448245 h 1675508"/>
                <a:gd name="connsiteX19" fmla="*/ 588211 w 4961913"/>
                <a:gd name="connsiteY19" fmla="*/ 1675508 h 167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961913" h="1675508">
                  <a:moveTo>
                    <a:pt x="0" y="218350"/>
                  </a:moveTo>
                  <a:cubicBezTo>
                    <a:pt x="90237" y="126999"/>
                    <a:pt x="180475" y="35649"/>
                    <a:pt x="414422" y="17824"/>
                  </a:cubicBezTo>
                  <a:cubicBezTo>
                    <a:pt x="648370" y="0"/>
                    <a:pt x="998176" y="84666"/>
                    <a:pt x="1403685" y="111403"/>
                  </a:cubicBezTo>
                  <a:cubicBezTo>
                    <a:pt x="1809194" y="138140"/>
                    <a:pt x="2515492" y="147052"/>
                    <a:pt x="2847474" y="178245"/>
                  </a:cubicBezTo>
                  <a:cubicBezTo>
                    <a:pt x="3179456" y="209438"/>
                    <a:pt x="3302000" y="265140"/>
                    <a:pt x="3395579" y="298561"/>
                  </a:cubicBezTo>
                  <a:cubicBezTo>
                    <a:pt x="3489158" y="331982"/>
                    <a:pt x="3371071" y="343122"/>
                    <a:pt x="3408948" y="378771"/>
                  </a:cubicBezTo>
                  <a:cubicBezTo>
                    <a:pt x="3446825" y="414420"/>
                    <a:pt x="3435685" y="463438"/>
                    <a:pt x="3622843" y="512455"/>
                  </a:cubicBezTo>
                  <a:cubicBezTo>
                    <a:pt x="3810001" y="561472"/>
                    <a:pt x="4313544" y="650595"/>
                    <a:pt x="4531895" y="672876"/>
                  </a:cubicBezTo>
                  <a:cubicBezTo>
                    <a:pt x="4750246" y="695157"/>
                    <a:pt x="4903983" y="588210"/>
                    <a:pt x="4932948" y="646140"/>
                  </a:cubicBezTo>
                  <a:cubicBezTo>
                    <a:pt x="4961913" y="704070"/>
                    <a:pt x="4906211" y="917964"/>
                    <a:pt x="4705685" y="1020455"/>
                  </a:cubicBezTo>
                  <a:cubicBezTo>
                    <a:pt x="4505159" y="1122946"/>
                    <a:pt x="4032808" y="1232122"/>
                    <a:pt x="3729790" y="1261087"/>
                  </a:cubicBezTo>
                  <a:cubicBezTo>
                    <a:pt x="3426772" y="1290052"/>
                    <a:pt x="3041316" y="1212069"/>
                    <a:pt x="2887579" y="1194245"/>
                  </a:cubicBezTo>
                  <a:cubicBezTo>
                    <a:pt x="2733842" y="1176421"/>
                    <a:pt x="2818509" y="1151912"/>
                    <a:pt x="2807369" y="1154140"/>
                  </a:cubicBezTo>
                  <a:cubicBezTo>
                    <a:pt x="2796229" y="1156368"/>
                    <a:pt x="2876439" y="1176420"/>
                    <a:pt x="2820737" y="1207613"/>
                  </a:cubicBezTo>
                  <a:cubicBezTo>
                    <a:pt x="2765035" y="1238806"/>
                    <a:pt x="2680368" y="1290051"/>
                    <a:pt x="2473158" y="1341297"/>
                  </a:cubicBezTo>
                  <a:cubicBezTo>
                    <a:pt x="2265948" y="1392543"/>
                    <a:pt x="1840386" y="1488350"/>
                    <a:pt x="1577474" y="1515087"/>
                  </a:cubicBezTo>
                  <a:cubicBezTo>
                    <a:pt x="1314562" y="1541824"/>
                    <a:pt x="1053878" y="1526228"/>
                    <a:pt x="895685" y="1501719"/>
                  </a:cubicBezTo>
                  <a:cubicBezTo>
                    <a:pt x="737492" y="1477210"/>
                    <a:pt x="659509" y="1376946"/>
                    <a:pt x="628316" y="1368034"/>
                  </a:cubicBezTo>
                  <a:cubicBezTo>
                    <a:pt x="597123" y="1359122"/>
                    <a:pt x="715211" y="1396999"/>
                    <a:pt x="708527" y="1448245"/>
                  </a:cubicBezTo>
                  <a:cubicBezTo>
                    <a:pt x="701843" y="1499491"/>
                    <a:pt x="588211" y="1675508"/>
                    <a:pt x="588211" y="1675508"/>
                  </a:cubicBezTo>
                </a:path>
              </a:pathLst>
            </a:cu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4B29D22F-D3C8-2A47-82C4-7C0CD74B7E7A}"/>
                </a:ext>
              </a:extLst>
            </p:cNvPr>
            <p:cNvSpPr/>
            <p:nvPr/>
          </p:nvSpPr>
          <p:spPr>
            <a:xfrm>
              <a:off x="4293491" y="2078790"/>
              <a:ext cx="1775773" cy="456754"/>
            </a:xfrm>
            <a:custGeom>
              <a:avLst/>
              <a:gdLst>
                <a:gd name="connsiteX0" fmla="*/ 24509 w 1775773"/>
                <a:gd name="connsiteY0" fmla="*/ 73526 h 456754"/>
                <a:gd name="connsiteX1" fmla="*/ 385457 w 1775773"/>
                <a:gd name="connsiteY1" fmla="*/ 6684 h 456754"/>
                <a:gd name="connsiteX2" fmla="*/ 1254404 w 1775773"/>
                <a:gd name="connsiteY2" fmla="*/ 113631 h 456754"/>
                <a:gd name="connsiteX3" fmla="*/ 1695562 w 1775773"/>
                <a:gd name="connsiteY3" fmla="*/ 247315 h 456754"/>
                <a:gd name="connsiteX4" fmla="*/ 1735667 w 1775773"/>
                <a:gd name="connsiteY4" fmla="*/ 367631 h 456754"/>
                <a:gd name="connsiteX5" fmla="*/ 1495036 w 1775773"/>
                <a:gd name="connsiteY5" fmla="*/ 447842 h 456754"/>
                <a:gd name="connsiteX6" fmla="*/ 853352 w 1775773"/>
                <a:gd name="connsiteY6" fmla="*/ 421105 h 456754"/>
                <a:gd name="connsiteX7" fmla="*/ 238404 w 1775773"/>
                <a:gd name="connsiteY7" fmla="*/ 300789 h 456754"/>
                <a:gd name="connsiteX8" fmla="*/ 24509 w 1775773"/>
                <a:gd name="connsiteY8" fmla="*/ 73526 h 45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5773" h="456754">
                  <a:moveTo>
                    <a:pt x="24509" y="73526"/>
                  </a:moveTo>
                  <a:cubicBezTo>
                    <a:pt x="49018" y="24509"/>
                    <a:pt x="180475" y="0"/>
                    <a:pt x="385457" y="6684"/>
                  </a:cubicBezTo>
                  <a:cubicBezTo>
                    <a:pt x="590439" y="13368"/>
                    <a:pt x="1036053" y="73526"/>
                    <a:pt x="1254404" y="113631"/>
                  </a:cubicBezTo>
                  <a:cubicBezTo>
                    <a:pt x="1472755" y="153736"/>
                    <a:pt x="1615351" y="204982"/>
                    <a:pt x="1695562" y="247315"/>
                  </a:cubicBezTo>
                  <a:cubicBezTo>
                    <a:pt x="1775773" y="289648"/>
                    <a:pt x="1769088" y="334210"/>
                    <a:pt x="1735667" y="367631"/>
                  </a:cubicBezTo>
                  <a:cubicBezTo>
                    <a:pt x="1702246" y="401052"/>
                    <a:pt x="1642088" y="438930"/>
                    <a:pt x="1495036" y="447842"/>
                  </a:cubicBezTo>
                  <a:cubicBezTo>
                    <a:pt x="1347984" y="456754"/>
                    <a:pt x="1062791" y="445614"/>
                    <a:pt x="853352" y="421105"/>
                  </a:cubicBezTo>
                  <a:cubicBezTo>
                    <a:pt x="643913" y="396596"/>
                    <a:pt x="376544" y="360947"/>
                    <a:pt x="238404" y="300789"/>
                  </a:cubicBezTo>
                  <a:cubicBezTo>
                    <a:pt x="100264" y="240631"/>
                    <a:pt x="0" y="122543"/>
                    <a:pt x="24509" y="73526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B211219-68B8-524D-A895-56C278C45525}"/>
                </a:ext>
              </a:extLst>
            </p:cNvPr>
            <p:cNvSpPr/>
            <p:nvPr/>
          </p:nvSpPr>
          <p:spPr>
            <a:xfrm rot="1013121">
              <a:off x="4900586" y="2283781"/>
              <a:ext cx="956595" cy="271446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51AE421-D10F-A544-ABC4-820D911F828A}"/>
                </a:ext>
              </a:extLst>
            </p:cNvPr>
            <p:cNvSpPr/>
            <p:nvPr/>
          </p:nvSpPr>
          <p:spPr>
            <a:xfrm rot="475985">
              <a:off x="4068654" y="2240525"/>
              <a:ext cx="1333195" cy="518777"/>
            </a:xfrm>
            <a:prstGeom prst="rect">
              <a:avLst/>
            </a:prstGeom>
            <a:grp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9" name="Freeform 68">
            <a:extLst>
              <a:ext uri="{FF2B5EF4-FFF2-40B4-BE49-F238E27FC236}">
                <a16:creationId xmlns:a16="http://schemas.microsoft.com/office/drawing/2014/main" id="{D978564B-ECFC-5E43-903D-66EB5B902148}"/>
              </a:ext>
            </a:extLst>
          </p:cNvPr>
          <p:cNvSpPr/>
          <p:nvPr/>
        </p:nvSpPr>
        <p:spPr>
          <a:xfrm rot="369933">
            <a:off x="393894" y="1669257"/>
            <a:ext cx="950688" cy="909363"/>
          </a:xfrm>
          <a:custGeom>
            <a:avLst/>
            <a:gdLst>
              <a:gd name="connsiteX0" fmla="*/ 0 w 950688"/>
              <a:gd name="connsiteY0" fmla="*/ 0 h 909363"/>
              <a:gd name="connsiteX1" fmla="*/ 854575 w 950688"/>
              <a:gd name="connsiteY1" fmla="*/ 0 h 909363"/>
              <a:gd name="connsiteX2" fmla="*/ 854575 w 950688"/>
              <a:gd name="connsiteY2" fmla="*/ 47839 h 909363"/>
              <a:gd name="connsiteX3" fmla="*/ 869600 w 950688"/>
              <a:gd name="connsiteY3" fmla="*/ 46216 h 909363"/>
              <a:gd name="connsiteX4" fmla="*/ 932223 w 950688"/>
              <a:gd name="connsiteY4" fmla="*/ 625918 h 909363"/>
              <a:gd name="connsiteX5" fmla="*/ 950688 w 950688"/>
              <a:gd name="connsiteY5" fmla="*/ 698398 h 909363"/>
              <a:gd name="connsiteX6" fmla="*/ 122562 w 950688"/>
              <a:gd name="connsiteY6" fmla="*/ 909363 h 909363"/>
              <a:gd name="connsiteX7" fmla="*/ 61964 w 950688"/>
              <a:gd name="connsiteY7" fmla="*/ 671491 h 909363"/>
              <a:gd name="connsiteX8" fmla="*/ 767450 w 950688"/>
              <a:gd name="connsiteY8" fmla="*/ 491769 h 909363"/>
              <a:gd name="connsiteX9" fmla="*/ 740844 w 950688"/>
              <a:gd name="connsiteY9" fmla="*/ 245469 h 909363"/>
              <a:gd name="connsiteX10" fmla="*/ 0 w 950688"/>
              <a:gd name="connsiteY10" fmla="*/ 245469 h 90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0688" h="909363">
                <a:moveTo>
                  <a:pt x="0" y="0"/>
                </a:moveTo>
                <a:lnTo>
                  <a:pt x="854575" y="0"/>
                </a:lnTo>
                <a:lnTo>
                  <a:pt x="854575" y="47839"/>
                </a:lnTo>
                <a:lnTo>
                  <a:pt x="869600" y="46216"/>
                </a:lnTo>
                <a:lnTo>
                  <a:pt x="932223" y="625918"/>
                </a:lnTo>
                <a:lnTo>
                  <a:pt x="950688" y="698398"/>
                </a:lnTo>
                <a:lnTo>
                  <a:pt x="122562" y="909363"/>
                </a:lnTo>
                <a:lnTo>
                  <a:pt x="61964" y="671491"/>
                </a:lnTo>
                <a:lnTo>
                  <a:pt x="767450" y="491769"/>
                </a:lnTo>
                <a:lnTo>
                  <a:pt x="740844" y="245469"/>
                </a:lnTo>
                <a:lnTo>
                  <a:pt x="0" y="2454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ight Triangle 60">
            <a:extLst>
              <a:ext uri="{FF2B5EF4-FFF2-40B4-BE49-F238E27FC236}">
                <a16:creationId xmlns:a16="http://schemas.microsoft.com/office/drawing/2014/main" id="{CEF4250B-19DD-5F4C-BEF1-FC1D2B650209}"/>
              </a:ext>
            </a:extLst>
          </p:cNvPr>
          <p:cNvSpPr/>
          <p:nvPr/>
        </p:nvSpPr>
        <p:spPr>
          <a:xfrm rot="8525322">
            <a:off x="813206" y="1848725"/>
            <a:ext cx="119932" cy="119932"/>
          </a:xfrm>
          <a:prstGeom prst="rtTriangle">
            <a:avLst/>
          </a:prstGeom>
          <a:solidFill>
            <a:schemeClr val="accent2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ight Triangle 61">
            <a:extLst>
              <a:ext uri="{FF2B5EF4-FFF2-40B4-BE49-F238E27FC236}">
                <a16:creationId xmlns:a16="http://schemas.microsoft.com/office/drawing/2014/main" id="{6F743B61-6350-2C42-821D-BF0383419A53}"/>
              </a:ext>
            </a:extLst>
          </p:cNvPr>
          <p:cNvSpPr/>
          <p:nvPr/>
        </p:nvSpPr>
        <p:spPr>
          <a:xfrm rot="8525322">
            <a:off x="974048" y="1865694"/>
            <a:ext cx="119932" cy="119932"/>
          </a:xfrm>
          <a:prstGeom prst="rtTriangle">
            <a:avLst/>
          </a:prstGeom>
          <a:solidFill>
            <a:srgbClr val="FF0000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Snip Same Side Corner Rectangle 62">
            <a:extLst>
              <a:ext uri="{FF2B5EF4-FFF2-40B4-BE49-F238E27FC236}">
                <a16:creationId xmlns:a16="http://schemas.microsoft.com/office/drawing/2014/main" id="{B5213CEF-B9EE-3445-8BD2-773051B7355F}"/>
              </a:ext>
            </a:extLst>
          </p:cNvPr>
          <p:cNvSpPr/>
          <p:nvPr/>
        </p:nvSpPr>
        <p:spPr>
          <a:xfrm rot="10313568">
            <a:off x="836192" y="2218308"/>
            <a:ext cx="255519" cy="138076"/>
          </a:xfrm>
          <a:prstGeom prst="snip2SameRect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47F2493-BE0E-844B-9C1A-6EB72DE37CAB}"/>
              </a:ext>
            </a:extLst>
          </p:cNvPr>
          <p:cNvSpPr txBox="1"/>
          <p:nvPr/>
        </p:nvSpPr>
        <p:spPr>
          <a:xfrm rot="428402">
            <a:off x="492275" y="1383855"/>
            <a:ext cx="70478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</a:t>
            </a:r>
            <a:r>
              <a:rPr lang="en-US" sz="1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937E98E-57D0-9E44-802E-9266AA479EA0}"/>
              </a:ext>
            </a:extLst>
          </p:cNvPr>
          <p:cNvSpPr txBox="1"/>
          <p:nvPr/>
        </p:nvSpPr>
        <p:spPr>
          <a:xfrm rot="378264">
            <a:off x="948807" y="1430979"/>
            <a:ext cx="580571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  <a:r>
              <a:rPr lang="en-US" sz="1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LED</a:t>
            </a:r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DE3472E7-ACD4-9C48-99CB-2EF16CAD0EF7}"/>
              </a:ext>
            </a:extLst>
          </p:cNvPr>
          <p:cNvSpPr/>
          <p:nvPr/>
        </p:nvSpPr>
        <p:spPr>
          <a:xfrm>
            <a:off x="990389" y="1945561"/>
            <a:ext cx="45719" cy="283211"/>
          </a:xfrm>
          <a:custGeom>
            <a:avLst/>
            <a:gdLst>
              <a:gd name="connsiteX0" fmla="*/ 352045 w 768885"/>
              <a:gd name="connsiteY0" fmla="*/ 932973 h 932973"/>
              <a:gd name="connsiteX1" fmla="*/ 377963 w 768885"/>
              <a:gd name="connsiteY1" fmla="*/ 803394 h 932973"/>
              <a:gd name="connsiteX2" fmla="*/ 714890 w 768885"/>
              <a:gd name="connsiteY2" fmla="*/ 686772 h 932973"/>
              <a:gd name="connsiteX3" fmla="*/ 53995 w 768885"/>
              <a:gd name="connsiteY3" fmla="*/ 596066 h 932973"/>
              <a:gd name="connsiteX4" fmla="*/ 701931 w 768885"/>
              <a:gd name="connsiteY4" fmla="*/ 414655 h 932973"/>
              <a:gd name="connsiteX5" fmla="*/ 2160 w 768885"/>
              <a:gd name="connsiteY5" fmla="*/ 285075 h 932973"/>
              <a:gd name="connsiteX6" fmla="*/ 714890 w 768885"/>
              <a:gd name="connsiteY6" fmla="*/ 116622 h 932973"/>
              <a:gd name="connsiteX7" fmla="*/ 41036 w 768885"/>
              <a:gd name="connsiteY7" fmla="*/ 0 h 93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885" h="932973">
                <a:moveTo>
                  <a:pt x="352045" y="932973"/>
                </a:moveTo>
                <a:cubicBezTo>
                  <a:pt x="334767" y="888700"/>
                  <a:pt x="317489" y="844427"/>
                  <a:pt x="377963" y="803394"/>
                </a:cubicBezTo>
                <a:cubicBezTo>
                  <a:pt x="438437" y="762361"/>
                  <a:pt x="768885" y="721327"/>
                  <a:pt x="714890" y="686772"/>
                </a:cubicBezTo>
                <a:cubicBezTo>
                  <a:pt x="660895" y="652217"/>
                  <a:pt x="56155" y="641419"/>
                  <a:pt x="53995" y="596066"/>
                </a:cubicBezTo>
                <a:cubicBezTo>
                  <a:pt x="51835" y="550713"/>
                  <a:pt x="710570" y="466487"/>
                  <a:pt x="701931" y="414655"/>
                </a:cubicBezTo>
                <a:cubicBezTo>
                  <a:pt x="693292" y="362823"/>
                  <a:pt x="0" y="334747"/>
                  <a:pt x="2160" y="285075"/>
                </a:cubicBezTo>
                <a:cubicBezTo>
                  <a:pt x="4320" y="235403"/>
                  <a:pt x="708411" y="164134"/>
                  <a:pt x="714890" y="116622"/>
                </a:cubicBezTo>
                <a:cubicBezTo>
                  <a:pt x="721369" y="69110"/>
                  <a:pt x="41036" y="0"/>
                  <a:pt x="41036" y="0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head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D410EAA8-94AF-DF4D-A11F-8582A98BFEE9}"/>
              </a:ext>
            </a:extLst>
          </p:cNvPr>
          <p:cNvSpPr/>
          <p:nvPr/>
        </p:nvSpPr>
        <p:spPr>
          <a:xfrm>
            <a:off x="865336" y="1938796"/>
            <a:ext cx="45719" cy="283211"/>
          </a:xfrm>
          <a:custGeom>
            <a:avLst/>
            <a:gdLst>
              <a:gd name="connsiteX0" fmla="*/ 352045 w 768885"/>
              <a:gd name="connsiteY0" fmla="*/ 932973 h 932973"/>
              <a:gd name="connsiteX1" fmla="*/ 377963 w 768885"/>
              <a:gd name="connsiteY1" fmla="*/ 803394 h 932973"/>
              <a:gd name="connsiteX2" fmla="*/ 714890 w 768885"/>
              <a:gd name="connsiteY2" fmla="*/ 686772 h 932973"/>
              <a:gd name="connsiteX3" fmla="*/ 53995 w 768885"/>
              <a:gd name="connsiteY3" fmla="*/ 596066 h 932973"/>
              <a:gd name="connsiteX4" fmla="*/ 701931 w 768885"/>
              <a:gd name="connsiteY4" fmla="*/ 414655 h 932973"/>
              <a:gd name="connsiteX5" fmla="*/ 2160 w 768885"/>
              <a:gd name="connsiteY5" fmla="*/ 285075 h 932973"/>
              <a:gd name="connsiteX6" fmla="*/ 714890 w 768885"/>
              <a:gd name="connsiteY6" fmla="*/ 116622 h 932973"/>
              <a:gd name="connsiteX7" fmla="*/ 41036 w 768885"/>
              <a:gd name="connsiteY7" fmla="*/ 0 h 93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885" h="932973">
                <a:moveTo>
                  <a:pt x="352045" y="932973"/>
                </a:moveTo>
                <a:cubicBezTo>
                  <a:pt x="334767" y="888700"/>
                  <a:pt x="317489" y="844427"/>
                  <a:pt x="377963" y="803394"/>
                </a:cubicBezTo>
                <a:cubicBezTo>
                  <a:pt x="438437" y="762361"/>
                  <a:pt x="768885" y="721327"/>
                  <a:pt x="714890" y="686772"/>
                </a:cubicBezTo>
                <a:cubicBezTo>
                  <a:pt x="660895" y="652217"/>
                  <a:pt x="56155" y="641419"/>
                  <a:pt x="53995" y="596066"/>
                </a:cubicBezTo>
                <a:cubicBezTo>
                  <a:pt x="51835" y="550713"/>
                  <a:pt x="710570" y="466487"/>
                  <a:pt x="701931" y="414655"/>
                </a:cubicBezTo>
                <a:cubicBezTo>
                  <a:pt x="693292" y="362823"/>
                  <a:pt x="0" y="334747"/>
                  <a:pt x="2160" y="285075"/>
                </a:cubicBezTo>
                <a:cubicBezTo>
                  <a:pt x="4320" y="235403"/>
                  <a:pt x="708411" y="164134"/>
                  <a:pt x="714890" y="116622"/>
                </a:cubicBezTo>
                <a:cubicBezTo>
                  <a:pt x="721369" y="69110"/>
                  <a:pt x="41036" y="0"/>
                  <a:pt x="41036" y="0"/>
                </a:cubicBezTo>
              </a:path>
            </a:pathLst>
          </a:custGeom>
          <a:noFill/>
          <a:ln w="12700" cap="flat" cmpd="sng" algn="ctr">
            <a:solidFill>
              <a:schemeClr val="accent2"/>
            </a:solidFill>
            <a:prstDash val="solid"/>
            <a:head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80FC54B3-A603-9342-9C86-108325B5B77C}"/>
              </a:ext>
            </a:extLst>
          </p:cNvPr>
          <p:cNvSpPr/>
          <p:nvPr/>
        </p:nvSpPr>
        <p:spPr>
          <a:xfrm>
            <a:off x="1837436" y="1860307"/>
            <a:ext cx="1747465" cy="383380"/>
          </a:xfrm>
          <a:custGeom>
            <a:avLst/>
            <a:gdLst>
              <a:gd name="connsiteX0" fmla="*/ 0 w 4986421"/>
              <a:gd name="connsiteY0" fmla="*/ 0 h 1093982"/>
              <a:gd name="connsiteX1" fmla="*/ 200527 w 4986421"/>
              <a:gd name="connsiteY1" fmla="*/ 508000 h 1093982"/>
              <a:gd name="connsiteX2" fmla="*/ 508000 w 4986421"/>
              <a:gd name="connsiteY2" fmla="*/ 882315 h 1093982"/>
              <a:gd name="connsiteX3" fmla="*/ 895685 w 4986421"/>
              <a:gd name="connsiteY3" fmla="*/ 1029368 h 1093982"/>
              <a:gd name="connsiteX4" fmla="*/ 1283369 w 4986421"/>
              <a:gd name="connsiteY4" fmla="*/ 1069473 h 1093982"/>
              <a:gd name="connsiteX5" fmla="*/ 1965158 w 4986421"/>
              <a:gd name="connsiteY5" fmla="*/ 882315 h 1093982"/>
              <a:gd name="connsiteX6" fmla="*/ 2780632 w 4986421"/>
              <a:gd name="connsiteY6" fmla="*/ 574842 h 1093982"/>
              <a:gd name="connsiteX7" fmla="*/ 3810000 w 4986421"/>
              <a:gd name="connsiteY7" fmla="*/ 401052 h 1093982"/>
              <a:gd name="connsiteX8" fmla="*/ 4692316 w 4986421"/>
              <a:gd name="connsiteY8" fmla="*/ 414421 h 1093982"/>
              <a:gd name="connsiteX9" fmla="*/ 4986421 w 4986421"/>
              <a:gd name="connsiteY9" fmla="*/ 454526 h 109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86421" h="1093982">
                <a:moveTo>
                  <a:pt x="0" y="0"/>
                </a:moveTo>
                <a:cubicBezTo>
                  <a:pt x="57930" y="180474"/>
                  <a:pt x="115860" y="360948"/>
                  <a:pt x="200527" y="508000"/>
                </a:cubicBezTo>
                <a:cubicBezTo>
                  <a:pt x="285194" y="655052"/>
                  <a:pt x="392140" y="795420"/>
                  <a:pt x="508000" y="882315"/>
                </a:cubicBezTo>
                <a:cubicBezTo>
                  <a:pt x="623860" y="969210"/>
                  <a:pt x="766457" y="998175"/>
                  <a:pt x="895685" y="1029368"/>
                </a:cubicBezTo>
                <a:cubicBezTo>
                  <a:pt x="1024913" y="1060561"/>
                  <a:pt x="1105124" y="1093982"/>
                  <a:pt x="1283369" y="1069473"/>
                </a:cubicBezTo>
                <a:cubicBezTo>
                  <a:pt x="1461615" y="1044964"/>
                  <a:pt x="1715614" y="964754"/>
                  <a:pt x="1965158" y="882315"/>
                </a:cubicBezTo>
                <a:cubicBezTo>
                  <a:pt x="2214702" y="799877"/>
                  <a:pt x="2473158" y="655053"/>
                  <a:pt x="2780632" y="574842"/>
                </a:cubicBezTo>
                <a:cubicBezTo>
                  <a:pt x="3088106" y="494632"/>
                  <a:pt x="3491386" y="427789"/>
                  <a:pt x="3810000" y="401052"/>
                </a:cubicBezTo>
                <a:cubicBezTo>
                  <a:pt x="4128614" y="374315"/>
                  <a:pt x="4496246" y="405509"/>
                  <a:pt x="4692316" y="414421"/>
                </a:cubicBezTo>
                <a:cubicBezTo>
                  <a:pt x="4888386" y="423333"/>
                  <a:pt x="4986421" y="454526"/>
                  <a:pt x="4986421" y="454526"/>
                </a:cubicBezTo>
              </a:path>
            </a:pathLst>
          </a:custGeom>
          <a:ln w="2540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67D35C4B-7033-6B44-A7A5-15AFDC6BFC82}"/>
              </a:ext>
            </a:extLst>
          </p:cNvPr>
          <p:cNvSpPr/>
          <p:nvPr/>
        </p:nvSpPr>
        <p:spPr>
          <a:xfrm>
            <a:off x="1823473" y="1538202"/>
            <a:ext cx="1824753" cy="714454"/>
          </a:xfrm>
          <a:custGeom>
            <a:avLst/>
            <a:gdLst>
              <a:gd name="connsiteX0" fmla="*/ 0 w 5053263"/>
              <a:gd name="connsiteY0" fmla="*/ 0 h 1978527"/>
              <a:gd name="connsiteX1" fmla="*/ 213895 w 5053263"/>
              <a:gd name="connsiteY1" fmla="*/ 508000 h 1978527"/>
              <a:gd name="connsiteX2" fmla="*/ 735263 w 5053263"/>
              <a:gd name="connsiteY2" fmla="*/ 735264 h 1978527"/>
              <a:gd name="connsiteX3" fmla="*/ 1042737 w 5053263"/>
              <a:gd name="connsiteY3" fmla="*/ 855579 h 1978527"/>
              <a:gd name="connsiteX4" fmla="*/ 1590842 w 5053263"/>
              <a:gd name="connsiteY4" fmla="*/ 1229895 h 1978527"/>
              <a:gd name="connsiteX5" fmla="*/ 1965158 w 5053263"/>
              <a:gd name="connsiteY5" fmla="*/ 1096211 h 1978527"/>
              <a:gd name="connsiteX6" fmla="*/ 2259263 w 5053263"/>
              <a:gd name="connsiteY6" fmla="*/ 1270000 h 1978527"/>
              <a:gd name="connsiteX7" fmla="*/ 2673684 w 5053263"/>
              <a:gd name="connsiteY7" fmla="*/ 1510632 h 1978527"/>
              <a:gd name="connsiteX8" fmla="*/ 3890210 w 5053263"/>
              <a:gd name="connsiteY8" fmla="*/ 1470527 h 1978527"/>
              <a:gd name="connsiteX9" fmla="*/ 4478421 w 5053263"/>
              <a:gd name="connsiteY9" fmla="*/ 1550737 h 1978527"/>
              <a:gd name="connsiteX10" fmla="*/ 5053263 w 5053263"/>
              <a:gd name="connsiteY10" fmla="*/ 1978527 h 197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53263" h="1978527">
                <a:moveTo>
                  <a:pt x="0" y="0"/>
                </a:moveTo>
                <a:cubicBezTo>
                  <a:pt x="45675" y="192728"/>
                  <a:pt x="91351" y="385456"/>
                  <a:pt x="213895" y="508000"/>
                </a:cubicBezTo>
                <a:cubicBezTo>
                  <a:pt x="336439" y="630544"/>
                  <a:pt x="597123" y="677334"/>
                  <a:pt x="735263" y="735264"/>
                </a:cubicBezTo>
                <a:cubicBezTo>
                  <a:pt x="873403" y="793194"/>
                  <a:pt x="900141" y="773141"/>
                  <a:pt x="1042737" y="855579"/>
                </a:cubicBezTo>
                <a:cubicBezTo>
                  <a:pt x="1185333" y="938017"/>
                  <a:pt x="1437105" y="1189790"/>
                  <a:pt x="1590842" y="1229895"/>
                </a:cubicBezTo>
                <a:cubicBezTo>
                  <a:pt x="1744579" y="1270000"/>
                  <a:pt x="1853755" y="1089527"/>
                  <a:pt x="1965158" y="1096211"/>
                </a:cubicBezTo>
                <a:cubicBezTo>
                  <a:pt x="2076561" y="1102895"/>
                  <a:pt x="2259263" y="1270000"/>
                  <a:pt x="2259263" y="1270000"/>
                </a:cubicBezTo>
                <a:cubicBezTo>
                  <a:pt x="2377351" y="1339070"/>
                  <a:pt x="2401860" y="1477211"/>
                  <a:pt x="2673684" y="1510632"/>
                </a:cubicBezTo>
                <a:cubicBezTo>
                  <a:pt x="2945508" y="1544053"/>
                  <a:pt x="3589421" y="1463843"/>
                  <a:pt x="3890210" y="1470527"/>
                </a:cubicBezTo>
                <a:cubicBezTo>
                  <a:pt x="4190999" y="1477211"/>
                  <a:pt x="4284579" y="1466070"/>
                  <a:pt x="4478421" y="1550737"/>
                </a:cubicBezTo>
                <a:cubicBezTo>
                  <a:pt x="4672263" y="1635404"/>
                  <a:pt x="5053263" y="1978527"/>
                  <a:pt x="5053263" y="1978527"/>
                </a:cubicBezTo>
              </a:path>
            </a:pathLst>
          </a:custGeom>
          <a:ln w="254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2" name="Group 48">
            <a:extLst>
              <a:ext uri="{FF2B5EF4-FFF2-40B4-BE49-F238E27FC236}">
                <a16:creationId xmlns:a16="http://schemas.microsoft.com/office/drawing/2014/main" id="{8DF31D98-4A6B-FC4C-9A09-C9F0955DB61B}"/>
              </a:ext>
            </a:extLst>
          </p:cNvPr>
          <p:cNvGrpSpPr/>
          <p:nvPr/>
        </p:nvGrpSpPr>
        <p:grpSpPr>
          <a:xfrm>
            <a:off x="1443934" y="1243435"/>
            <a:ext cx="439544" cy="1533515"/>
            <a:chOff x="165873" y="1427133"/>
            <a:chExt cx="1043363" cy="3640167"/>
          </a:xfrm>
        </p:grpSpPr>
        <p:grpSp>
          <p:nvGrpSpPr>
            <p:cNvPr id="73" name="Group 16">
              <a:extLst>
                <a:ext uri="{FF2B5EF4-FFF2-40B4-BE49-F238E27FC236}">
                  <a16:creationId xmlns:a16="http://schemas.microsoft.com/office/drawing/2014/main" id="{59D5795B-BB62-5245-9B52-FDDAC636AECC}"/>
                </a:ext>
              </a:extLst>
            </p:cNvPr>
            <p:cNvGrpSpPr/>
            <p:nvPr/>
          </p:nvGrpSpPr>
          <p:grpSpPr>
            <a:xfrm>
              <a:off x="838200" y="1625600"/>
              <a:ext cx="228600" cy="3441700"/>
              <a:chOff x="838200" y="1625600"/>
              <a:chExt cx="228600" cy="3441700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D88E4012-7D6D-074A-A83F-9FEF92919218}"/>
                  </a:ext>
                </a:extLst>
              </p:cNvPr>
              <p:cNvCxnSpPr/>
              <p:nvPr/>
            </p:nvCxnSpPr>
            <p:spPr>
              <a:xfrm rot="5400000" flipH="1" flipV="1">
                <a:off x="-685800" y="3340100"/>
                <a:ext cx="3441700" cy="127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DF36826B-D0FA-6647-854E-D97A8720E783}"/>
                  </a:ext>
                </a:extLst>
              </p:cNvPr>
              <p:cNvCxnSpPr/>
              <p:nvPr/>
            </p:nvCxnSpPr>
            <p:spPr>
              <a:xfrm>
                <a:off x="838200" y="1625600"/>
                <a:ext cx="228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6E1C1720-E5D7-A244-9BE9-452A0EDA9FC8}"/>
                  </a:ext>
                </a:extLst>
              </p:cNvPr>
              <p:cNvCxnSpPr/>
              <p:nvPr/>
            </p:nvCxnSpPr>
            <p:spPr>
              <a:xfrm>
                <a:off x="838200" y="4377688"/>
                <a:ext cx="228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8D6E9DA1-1132-EC47-9F6A-8C0BC51D2204}"/>
                  </a:ext>
                </a:extLst>
              </p:cNvPr>
              <p:cNvCxnSpPr/>
              <p:nvPr/>
            </p:nvCxnSpPr>
            <p:spPr>
              <a:xfrm>
                <a:off x="838200" y="2313622"/>
                <a:ext cx="228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1EBFC77-3816-1949-9F34-D16E23E5FD85}"/>
                  </a:ext>
                </a:extLst>
              </p:cNvPr>
              <p:cNvCxnSpPr/>
              <p:nvPr/>
            </p:nvCxnSpPr>
            <p:spPr>
              <a:xfrm>
                <a:off x="838200" y="3001644"/>
                <a:ext cx="228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058B6FF2-6632-5C47-9B5F-E3C1B0CBE663}"/>
                  </a:ext>
                </a:extLst>
              </p:cNvPr>
              <p:cNvCxnSpPr/>
              <p:nvPr/>
            </p:nvCxnSpPr>
            <p:spPr>
              <a:xfrm>
                <a:off x="838200" y="3689666"/>
                <a:ext cx="228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9481EB78-D116-BC44-B5F5-0306CBCA8A10}"/>
                  </a:ext>
                </a:extLst>
              </p:cNvPr>
              <p:cNvCxnSpPr/>
              <p:nvPr/>
            </p:nvCxnSpPr>
            <p:spPr>
              <a:xfrm>
                <a:off x="838200" y="5065712"/>
                <a:ext cx="228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72073F4-FF65-B74D-9A0C-8A65B6132414}"/>
                </a:ext>
              </a:extLst>
            </p:cNvPr>
            <p:cNvSpPr txBox="1"/>
            <p:nvPr/>
          </p:nvSpPr>
          <p:spPr>
            <a:xfrm>
              <a:off x="165873" y="1427133"/>
              <a:ext cx="1043363" cy="54793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100%</a:t>
              </a:r>
              <a:endParaRPr lang="en-US" sz="9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C929C61-76C8-6148-AB85-7BDC949370C3}"/>
                </a:ext>
              </a:extLst>
            </p:cNvPr>
            <p:cNvSpPr txBox="1"/>
            <p:nvPr/>
          </p:nvSpPr>
          <p:spPr>
            <a:xfrm>
              <a:off x="282844" y="2113244"/>
              <a:ext cx="906379" cy="54793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80%</a:t>
              </a:r>
              <a:endParaRPr lang="en-US" sz="9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749FF30-CA6D-F748-89BC-2B5671A2100A}"/>
                </a:ext>
              </a:extLst>
            </p:cNvPr>
            <p:cNvSpPr txBox="1"/>
            <p:nvPr/>
          </p:nvSpPr>
          <p:spPr>
            <a:xfrm>
              <a:off x="282844" y="2799355"/>
              <a:ext cx="906379" cy="54793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60%</a:t>
              </a:r>
              <a:endParaRPr lang="en-US" sz="9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4704673-C341-224D-AC57-11A132DA1BC2}"/>
                </a:ext>
              </a:extLst>
            </p:cNvPr>
            <p:cNvSpPr txBox="1"/>
            <p:nvPr/>
          </p:nvSpPr>
          <p:spPr>
            <a:xfrm>
              <a:off x="282844" y="3485465"/>
              <a:ext cx="906379" cy="54793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40%</a:t>
              </a:r>
              <a:endParaRPr lang="en-US" sz="9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823D601-2056-B548-BB8E-EBAA528CF589}"/>
                </a:ext>
              </a:extLst>
            </p:cNvPr>
            <p:cNvSpPr txBox="1"/>
            <p:nvPr/>
          </p:nvSpPr>
          <p:spPr>
            <a:xfrm>
              <a:off x="282844" y="4171576"/>
              <a:ext cx="906379" cy="54793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20%</a:t>
              </a:r>
              <a:endParaRPr lang="en-US" sz="9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ED1CA895-2CF4-BC42-8DF7-E77479642C30}"/>
              </a:ext>
            </a:extLst>
          </p:cNvPr>
          <p:cNvSpPr txBox="1"/>
          <p:nvPr/>
        </p:nvSpPr>
        <p:spPr>
          <a:xfrm>
            <a:off x="1501876" y="2670685"/>
            <a:ext cx="488610" cy="2308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0%</a:t>
            </a:r>
            <a:endParaRPr lang="en-US" sz="9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59F424D-C815-BC4E-8F1D-31012AFDE2D8}"/>
              </a:ext>
            </a:extLst>
          </p:cNvPr>
          <p:cNvSpPr txBox="1"/>
          <p:nvPr/>
        </p:nvSpPr>
        <p:spPr>
          <a:xfrm>
            <a:off x="3227494" y="2226628"/>
            <a:ext cx="1096123" cy="2308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9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DeoxyHb</a:t>
            </a:r>
            <a:endParaRPr lang="en-US" sz="9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DDE979C-E5D4-1948-8A3C-8D8C0BD8FDDE}"/>
              </a:ext>
            </a:extLst>
          </p:cNvPr>
          <p:cNvSpPr txBox="1"/>
          <p:nvPr/>
        </p:nvSpPr>
        <p:spPr>
          <a:xfrm>
            <a:off x="3218016" y="1780013"/>
            <a:ext cx="862561" cy="2308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900" b="1" dirty="0" err="1">
                <a:latin typeface="Calibri" panose="020F0502020204030204" pitchFamily="34" charset="0"/>
                <a:cs typeface="Calibri" panose="020F0502020204030204" pitchFamily="34" charset="0"/>
              </a:rPr>
              <a:t>OxyHb</a:t>
            </a:r>
            <a:endParaRPr lang="en-US" sz="9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DABB3CE-92D2-794F-A13D-2B659FF518A5}"/>
              </a:ext>
            </a:extLst>
          </p:cNvPr>
          <p:cNvSpPr txBox="1"/>
          <p:nvPr/>
        </p:nvSpPr>
        <p:spPr>
          <a:xfrm rot="16200000">
            <a:off x="639742" y="1984358"/>
            <a:ext cx="1691614" cy="2308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Absorption (%)</a:t>
            </a:r>
            <a:endParaRPr lang="en-US" sz="9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C184376-0A4A-654B-ABF3-392C79A600CC}"/>
              </a:ext>
            </a:extLst>
          </p:cNvPr>
          <p:cNvSpPr txBox="1"/>
          <p:nvPr/>
        </p:nvSpPr>
        <p:spPr>
          <a:xfrm>
            <a:off x="2245767" y="2879070"/>
            <a:ext cx="1911275" cy="2308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Wavelength 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900" dirty="0"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n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m)</a:t>
            </a:r>
            <a:endParaRPr lang="en-US" sz="9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3" name="Group 74">
            <a:extLst>
              <a:ext uri="{FF2B5EF4-FFF2-40B4-BE49-F238E27FC236}">
                <a16:creationId xmlns:a16="http://schemas.microsoft.com/office/drawing/2014/main" id="{0BCDC75E-F3E5-B941-8683-99BBA5D1A0AE}"/>
              </a:ext>
            </a:extLst>
          </p:cNvPr>
          <p:cNvGrpSpPr/>
          <p:nvPr/>
        </p:nvGrpSpPr>
        <p:grpSpPr>
          <a:xfrm>
            <a:off x="1784768" y="1267497"/>
            <a:ext cx="819455" cy="1529382"/>
            <a:chOff x="2900028" y="4247003"/>
            <a:chExt cx="819455" cy="1529382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3812A09-6815-C94A-B58C-98C3DEE2E2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51204" y="4425659"/>
              <a:ext cx="1" cy="1350726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4D72D6E-3063-D54C-9C12-571EDB1C2DFB}"/>
                </a:ext>
              </a:extLst>
            </p:cNvPr>
            <p:cNvSpPr txBox="1"/>
            <p:nvPr/>
          </p:nvSpPr>
          <p:spPr>
            <a:xfrm>
              <a:off x="2900028" y="4247003"/>
              <a:ext cx="819455" cy="2308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Red</a:t>
              </a:r>
              <a:r>
                <a:rPr lang="en-US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(660 nm)</a:t>
              </a:r>
            </a:p>
          </p:txBody>
        </p:sp>
      </p:grp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89DF436-C832-CF4B-B156-FF01565F6B0F}"/>
              </a:ext>
            </a:extLst>
          </p:cNvPr>
          <p:cNvCxnSpPr>
            <a:cxnSpLocks/>
          </p:cNvCxnSpPr>
          <p:nvPr/>
        </p:nvCxnSpPr>
        <p:spPr>
          <a:xfrm>
            <a:off x="1759973" y="2776950"/>
            <a:ext cx="1926996" cy="9151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07C4389E-C864-C94D-96C5-C65D1BFBE6C2}"/>
              </a:ext>
            </a:extLst>
          </p:cNvPr>
          <p:cNvCxnSpPr>
            <a:cxnSpLocks/>
          </p:cNvCxnSpPr>
          <p:nvPr/>
        </p:nvCxnSpPr>
        <p:spPr>
          <a:xfrm rot="5400000">
            <a:off x="1824951" y="2799016"/>
            <a:ext cx="4572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33CEC2A-1E50-A44B-9C33-B77174C955AF}"/>
              </a:ext>
            </a:extLst>
          </p:cNvPr>
          <p:cNvCxnSpPr>
            <a:cxnSpLocks/>
          </p:cNvCxnSpPr>
          <p:nvPr/>
        </p:nvCxnSpPr>
        <p:spPr>
          <a:xfrm rot="5400000">
            <a:off x="2250189" y="2799016"/>
            <a:ext cx="4572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9FACE44-FCF3-7347-903C-EFC700987659}"/>
              </a:ext>
            </a:extLst>
          </p:cNvPr>
          <p:cNvCxnSpPr>
            <a:cxnSpLocks/>
          </p:cNvCxnSpPr>
          <p:nvPr/>
        </p:nvCxnSpPr>
        <p:spPr>
          <a:xfrm rot="5400000">
            <a:off x="2675427" y="2799016"/>
            <a:ext cx="4572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07EE044-F181-2E4A-9E12-893C8065D07E}"/>
              </a:ext>
            </a:extLst>
          </p:cNvPr>
          <p:cNvCxnSpPr>
            <a:cxnSpLocks/>
          </p:cNvCxnSpPr>
          <p:nvPr/>
        </p:nvCxnSpPr>
        <p:spPr>
          <a:xfrm rot="5400000">
            <a:off x="3100665" y="2799016"/>
            <a:ext cx="4572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0DFDB16-61E4-3B48-A21E-1008AA072D58}"/>
              </a:ext>
            </a:extLst>
          </p:cNvPr>
          <p:cNvCxnSpPr>
            <a:cxnSpLocks/>
          </p:cNvCxnSpPr>
          <p:nvPr/>
        </p:nvCxnSpPr>
        <p:spPr>
          <a:xfrm rot="5400000">
            <a:off x="3525901" y="2799016"/>
            <a:ext cx="4572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3EA34943-770F-0D4A-975F-4AC2C6E40BEB}"/>
              </a:ext>
            </a:extLst>
          </p:cNvPr>
          <p:cNvSpPr txBox="1"/>
          <p:nvPr/>
        </p:nvSpPr>
        <p:spPr>
          <a:xfrm>
            <a:off x="1686633" y="2750390"/>
            <a:ext cx="535573" cy="2308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600</a:t>
            </a:r>
            <a:endParaRPr lang="en-US" sz="9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64E3DEE-CCDE-8145-9D35-359CAF01925C}"/>
              </a:ext>
            </a:extLst>
          </p:cNvPr>
          <p:cNvSpPr txBox="1"/>
          <p:nvPr/>
        </p:nvSpPr>
        <p:spPr>
          <a:xfrm>
            <a:off x="2118214" y="2750390"/>
            <a:ext cx="535573" cy="2308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700</a:t>
            </a:r>
            <a:endParaRPr lang="en-US" sz="9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B260A7D-FEF0-FF45-B47C-4C624EF8B1AE}"/>
              </a:ext>
            </a:extLst>
          </p:cNvPr>
          <p:cNvSpPr txBox="1"/>
          <p:nvPr/>
        </p:nvSpPr>
        <p:spPr>
          <a:xfrm>
            <a:off x="2549795" y="2750390"/>
            <a:ext cx="535573" cy="2308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800</a:t>
            </a:r>
            <a:endParaRPr lang="en-US" sz="9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CC86ED1-6A35-DF45-9869-46082CB34641}"/>
              </a:ext>
            </a:extLst>
          </p:cNvPr>
          <p:cNvSpPr txBox="1"/>
          <p:nvPr/>
        </p:nvSpPr>
        <p:spPr>
          <a:xfrm>
            <a:off x="2981376" y="2750390"/>
            <a:ext cx="535573" cy="2308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900</a:t>
            </a:r>
            <a:endParaRPr lang="en-US" sz="9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5B98FD3-BDB9-3B45-8F6B-0653FCCBF10C}"/>
              </a:ext>
            </a:extLst>
          </p:cNvPr>
          <p:cNvSpPr txBox="1"/>
          <p:nvPr/>
        </p:nvSpPr>
        <p:spPr>
          <a:xfrm>
            <a:off x="3367702" y="2750390"/>
            <a:ext cx="652542" cy="2308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1000</a:t>
            </a:r>
            <a:endParaRPr lang="en-US" sz="9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7" name="Group 74">
            <a:extLst>
              <a:ext uri="{FF2B5EF4-FFF2-40B4-BE49-F238E27FC236}">
                <a16:creationId xmlns:a16="http://schemas.microsoft.com/office/drawing/2014/main" id="{1D4B2353-3376-AB4B-8925-7FA84FCF9F84}"/>
              </a:ext>
            </a:extLst>
          </p:cNvPr>
          <p:cNvGrpSpPr/>
          <p:nvPr/>
        </p:nvGrpSpPr>
        <p:grpSpPr>
          <a:xfrm>
            <a:off x="2953666" y="1270852"/>
            <a:ext cx="729687" cy="1526028"/>
            <a:chOff x="447924" y="4247002"/>
            <a:chExt cx="729687" cy="1526028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84580A3B-30E0-EA4A-BB7D-7E79DCA7B4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5599" y="4422303"/>
              <a:ext cx="1" cy="1350727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EBD5B0CA-5B4E-EE43-B69E-71F0F9639D07}"/>
                </a:ext>
              </a:extLst>
            </p:cNvPr>
            <p:cNvSpPr txBox="1"/>
            <p:nvPr/>
          </p:nvSpPr>
          <p:spPr>
            <a:xfrm>
              <a:off x="447924" y="4247002"/>
              <a:ext cx="729687" cy="2308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IR</a:t>
              </a:r>
              <a:r>
                <a:rPr lang="en-US" sz="9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(940 nm)</a:t>
              </a:r>
            </a:p>
          </p:txBody>
        </p:sp>
      </p:grpSp>
      <p:grpSp>
        <p:nvGrpSpPr>
          <p:cNvPr id="113" name="Group 16">
            <a:extLst>
              <a:ext uri="{FF2B5EF4-FFF2-40B4-BE49-F238E27FC236}">
                <a16:creationId xmlns:a16="http://schemas.microsoft.com/office/drawing/2014/main" id="{331F2597-B271-B34B-90DB-9A836B03B275}"/>
              </a:ext>
            </a:extLst>
          </p:cNvPr>
          <p:cNvGrpSpPr/>
          <p:nvPr/>
        </p:nvGrpSpPr>
        <p:grpSpPr>
          <a:xfrm>
            <a:off x="4030017" y="1306446"/>
            <a:ext cx="96304" cy="1449906"/>
            <a:chOff x="838200" y="1625600"/>
            <a:chExt cx="228600" cy="3441700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0163330-A658-7941-B390-7D1E3735C723}"/>
                </a:ext>
              </a:extLst>
            </p:cNvPr>
            <p:cNvCxnSpPr/>
            <p:nvPr/>
          </p:nvCxnSpPr>
          <p:spPr>
            <a:xfrm rot="5400000" flipH="1" flipV="1">
              <a:off x="-685800" y="3340100"/>
              <a:ext cx="3441700" cy="127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8576985-F2CF-D149-A1D7-94C70B75077A}"/>
                </a:ext>
              </a:extLst>
            </p:cNvPr>
            <p:cNvCxnSpPr/>
            <p:nvPr/>
          </p:nvCxnSpPr>
          <p:spPr>
            <a:xfrm>
              <a:off x="838200" y="1625600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FC6760E4-C685-F444-8CC9-9932F887730C}"/>
                </a:ext>
              </a:extLst>
            </p:cNvPr>
            <p:cNvCxnSpPr/>
            <p:nvPr/>
          </p:nvCxnSpPr>
          <p:spPr>
            <a:xfrm>
              <a:off x="838200" y="4377688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AE808F85-388E-1047-A5FB-50C2D772B01D}"/>
                </a:ext>
              </a:extLst>
            </p:cNvPr>
            <p:cNvCxnSpPr/>
            <p:nvPr/>
          </p:nvCxnSpPr>
          <p:spPr>
            <a:xfrm>
              <a:off x="838200" y="2313622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3EC430D-68E9-2B4F-ADE5-B58A1F21CA9E}"/>
                </a:ext>
              </a:extLst>
            </p:cNvPr>
            <p:cNvCxnSpPr/>
            <p:nvPr/>
          </p:nvCxnSpPr>
          <p:spPr>
            <a:xfrm>
              <a:off x="838200" y="3001644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6C1DC64E-2190-944E-9F51-9F61C0613EEF}"/>
                </a:ext>
              </a:extLst>
            </p:cNvPr>
            <p:cNvCxnSpPr/>
            <p:nvPr/>
          </p:nvCxnSpPr>
          <p:spPr>
            <a:xfrm>
              <a:off x="838200" y="3689666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481399C2-6EC7-1D48-9A94-6DA1A4DF919C}"/>
                </a:ext>
              </a:extLst>
            </p:cNvPr>
            <p:cNvCxnSpPr/>
            <p:nvPr/>
          </p:nvCxnSpPr>
          <p:spPr>
            <a:xfrm>
              <a:off x="838200" y="5065712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42D30C6D-EAB5-8141-BC1A-DE3F89E5C35D}"/>
              </a:ext>
            </a:extLst>
          </p:cNvPr>
          <p:cNvSpPr txBox="1"/>
          <p:nvPr/>
        </p:nvSpPr>
        <p:spPr>
          <a:xfrm rot="16200000">
            <a:off x="3060377" y="1905884"/>
            <a:ext cx="1691614" cy="2308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Modulation Ratio  (R)</a:t>
            </a:r>
            <a:endParaRPr lang="en-US" sz="9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B4DDE9B-C70B-8643-9E46-306EC93601E3}"/>
              </a:ext>
            </a:extLst>
          </p:cNvPr>
          <p:cNvSpPr txBox="1"/>
          <p:nvPr/>
        </p:nvSpPr>
        <p:spPr>
          <a:xfrm>
            <a:off x="4821855" y="2879070"/>
            <a:ext cx="815439" cy="2308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SaO2 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900" dirty="0"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%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9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2509843-D3A8-B344-90C5-502DFC851B82}"/>
              </a:ext>
            </a:extLst>
          </p:cNvPr>
          <p:cNvSpPr txBox="1"/>
          <p:nvPr/>
        </p:nvSpPr>
        <p:spPr>
          <a:xfrm>
            <a:off x="4813177" y="1261771"/>
            <a:ext cx="370614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C5B093B1-BE9E-D949-A967-9C9C90A73612}"/>
              </a:ext>
            </a:extLst>
          </p:cNvPr>
          <p:cNvCxnSpPr>
            <a:cxnSpLocks/>
          </p:cNvCxnSpPr>
          <p:nvPr/>
        </p:nvCxnSpPr>
        <p:spPr>
          <a:xfrm>
            <a:off x="4062821" y="2756351"/>
            <a:ext cx="1926996" cy="9151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C6411066-0393-8E45-A58B-BF19F164A3BF}"/>
              </a:ext>
            </a:extLst>
          </p:cNvPr>
          <p:cNvCxnSpPr>
            <a:cxnSpLocks/>
          </p:cNvCxnSpPr>
          <p:nvPr/>
        </p:nvCxnSpPr>
        <p:spPr>
          <a:xfrm rot="5400000">
            <a:off x="4261361" y="2778417"/>
            <a:ext cx="4572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A588692-D40C-B040-B3DA-211C83E72742}"/>
              </a:ext>
            </a:extLst>
          </p:cNvPr>
          <p:cNvCxnSpPr>
            <a:cxnSpLocks/>
          </p:cNvCxnSpPr>
          <p:nvPr/>
        </p:nvCxnSpPr>
        <p:spPr>
          <a:xfrm rot="5400000">
            <a:off x="4686599" y="2778417"/>
            <a:ext cx="4572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08B99A64-0218-B646-9EF7-5D96E8D1A286}"/>
              </a:ext>
            </a:extLst>
          </p:cNvPr>
          <p:cNvCxnSpPr>
            <a:cxnSpLocks/>
          </p:cNvCxnSpPr>
          <p:nvPr/>
        </p:nvCxnSpPr>
        <p:spPr>
          <a:xfrm rot="5400000">
            <a:off x="5111837" y="2778417"/>
            <a:ext cx="4572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95792C69-DB2D-D34D-B0F8-1EA3A9DF1165}"/>
              </a:ext>
            </a:extLst>
          </p:cNvPr>
          <p:cNvCxnSpPr>
            <a:cxnSpLocks/>
          </p:cNvCxnSpPr>
          <p:nvPr/>
        </p:nvCxnSpPr>
        <p:spPr>
          <a:xfrm rot="5400000">
            <a:off x="5537075" y="2778417"/>
            <a:ext cx="4572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EFD9BC64-26C2-8449-98F3-D15BF98B8081}"/>
              </a:ext>
            </a:extLst>
          </p:cNvPr>
          <p:cNvCxnSpPr>
            <a:cxnSpLocks/>
          </p:cNvCxnSpPr>
          <p:nvPr/>
        </p:nvCxnSpPr>
        <p:spPr>
          <a:xfrm rot="5400000">
            <a:off x="5962311" y="2778417"/>
            <a:ext cx="4572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CBA8B0E2-D2A6-8D42-9B9A-7F0FC87BA02F}"/>
              </a:ext>
            </a:extLst>
          </p:cNvPr>
          <p:cNvSpPr txBox="1"/>
          <p:nvPr/>
        </p:nvSpPr>
        <p:spPr>
          <a:xfrm>
            <a:off x="4102495" y="2729791"/>
            <a:ext cx="535573" cy="2308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US" sz="9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9F1DE10F-10AA-B244-93C4-64637EA45783}"/>
              </a:ext>
            </a:extLst>
          </p:cNvPr>
          <p:cNvSpPr txBox="1"/>
          <p:nvPr/>
        </p:nvSpPr>
        <p:spPr>
          <a:xfrm>
            <a:off x="4534076" y="2729791"/>
            <a:ext cx="535573" cy="2308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endParaRPr lang="en-US" sz="9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879C2DB-F4DA-974A-B275-2E18BD3F93A9}"/>
              </a:ext>
            </a:extLst>
          </p:cNvPr>
          <p:cNvSpPr txBox="1"/>
          <p:nvPr/>
        </p:nvSpPr>
        <p:spPr>
          <a:xfrm>
            <a:off x="4965657" y="2729791"/>
            <a:ext cx="535573" cy="2308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endParaRPr lang="en-US" sz="9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2C4A6FB3-3C3A-814C-967D-B6511EB0863C}"/>
              </a:ext>
            </a:extLst>
          </p:cNvPr>
          <p:cNvSpPr txBox="1"/>
          <p:nvPr/>
        </p:nvSpPr>
        <p:spPr>
          <a:xfrm>
            <a:off x="5397238" y="2729791"/>
            <a:ext cx="535573" cy="2308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endParaRPr lang="en-US" sz="9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E1D2DE41-06D1-924A-ACBB-69CF064FF20C}"/>
              </a:ext>
            </a:extLst>
          </p:cNvPr>
          <p:cNvSpPr txBox="1"/>
          <p:nvPr/>
        </p:nvSpPr>
        <p:spPr>
          <a:xfrm>
            <a:off x="5800397" y="2732888"/>
            <a:ext cx="652542" cy="2308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9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10A9357-3220-E14A-AB57-7DB0FE27D06A}"/>
              </a:ext>
            </a:extLst>
          </p:cNvPr>
          <p:cNvSpPr txBox="1"/>
          <p:nvPr/>
        </p:nvSpPr>
        <p:spPr>
          <a:xfrm>
            <a:off x="4871567" y="1423086"/>
            <a:ext cx="280846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19617480-42F0-FE4F-BD02-06ACA46B2FE6}"/>
              </a:ext>
            </a:extLst>
          </p:cNvPr>
          <p:cNvSpPr/>
          <p:nvPr/>
        </p:nvSpPr>
        <p:spPr>
          <a:xfrm>
            <a:off x="4124260" y="1582799"/>
            <a:ext cx="1825415" cy="616450"/>
          </a:xfrm>
          <a:custGeom>
            <a:avLst/>
            <a:gdLst>
              <a:gd name="connsiteX0" fmla="*/ 0 w 1715784"/>
              <a:gd name="connsiteY0" fmla="*/ 0 h 616450"/>
              <a:gd name="connsiteX1" fmla="*/ 708917 w 1715784"/>
              <a:gd name="connsiteY1" fmla="*/ 123290 h 616450"/>
              <a:gd name="connsiteX2" fmla="*/ 1715784 w 1715784"/>
              <a:gd name="connsiteY2" fmla="*/ 616450 h 61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5784" h="616450">
                <a:moveTo>
                  <a:pt x="0" y="0"/>
                </a:moveTo>
                <a:cubicBezTo>
                  <a:pt x="211476" y="10274"/>
                  <a:pt x="422953" y="20548"/>
                  <a:pt x="708917" y="123290"/>
                </a:cubicBezTo>
                <a:cubicBezTo>
                  <a:pt x="994881" y="226032"/>
                  <a:pt x="1355332" y="421241"/>
                  <a:pt x="1715784" y="616450"/>
                </a:cubicBezTo>
              </a:path>
            </a:pathLst>
          </a:custGeom>
          <a:noFill/>
          <a:ln w="25400">
            <a:gradFill>
              <a:gsLst>
                <a:gs pos="0">
                  <a:schemeClr val="accent1"/>
                </a:gs>
                <a:gs pos="100000">
                  <a:srgbClr val="C0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DF7CBF7-1AD9-6245-A935-DBBD47055025}"/>
              </a:ext>
            </a:extLst>
          </p:cNvPr>
          <p:cNvSpPr/>
          <p:nvPr/>
        </p:nvSpPr>
        <p:spPr>
          <a:xfrm>
            <a:off x="5145655" y="1276410"/>
            <a:ext cx="267129" cy="186382"/>
          </a:xfrm>
          <a:custGeom>
            <a:avLst/>
            <a:gdLst>
              <a:gd name="connsiteX0" fmla="*/ 0 w 267129"/>
              <a:gd name="connsiteY0" fmla="*/ 176108 h 186382"/>
              <a:gd name="connsiteX1" fmla="*/ 133565 w 267129"/>
              <a:gd name="connsiteY1" fmla="*/ 104189 h 186382"/>
              <a:gd name="connsiteX2" fmla="*/ 205484 w 267129"/>
              <a:gd name="connsiteY2" fmla="*/ 1447 h 186382"/>
              <a:gd name="connsiteX3" fmla="*/ 267129 w 267129"/>
              <a:gd name="connsiteY3" fmla="*/ 186382 h 18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29" h="186382">
                <a:moveTo>
                  <a:pt x="0" y="176108"/>
                </a:moveTo>
                <a:cubicBezTo>
                  <a:pt x="49659" y="154703"/>
                  <a:pt x="99318" y="133299"/>
                  <a:pt x="133565" y="104189"/>
                </a:cubicBezTo>
                <a:cubicBezTo>
                  <a:pt x="167812" y="75079"/>
                  <a:pt x="183223" y="-12252"/>
                  <a:pt x="205484" y="1447"/>
                </a:cubicBezTo>
                <a:cubicBezTo>
                  <a:pt x="227745" y="15146"/>
                  <a:pt x="247437" y="100764"/>
                  <a:pt x="267129" y="186382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>
            <a:extLst>
              <a:ext uri="{FF2B5EF4-FFF2-40B4-BE49-F238E27FC236}">
                <a16:creationId xmlns:a16="http://schemas.microsoft.com/office/drawing/2014/main" id="{FDFCEABB-AE4C-0E4A-8AFD-BF90A4F96F07}"/>
              </a:ext>
            </a:extLst>
          </p:cNvPr>
          <p:cNvSpPr/>
          <p:nvPr/>
        </p:nvSpPr>
        <p:spPr>
          <a:xfrm>
            <a:off x="5400798" y="1276410"/>
            <a:ext cx="267129" cy="186382"/>
          </a:xfrm>
          <a:custGeom>
            <a:avLst/>
            <a:gdLst>
              <a:gd name="connsiteX0" fmla="*/ 0 w 267129"/>
              <a:gd name="connsiteY0" fmla="*/ 176108 h 186382"/>
              <a:gd name="connsiteX1" fmla="*/ 133565 w 267129"/>
              <a:gd name="connsiteY1" fmla="*/ 104189 h 186382"/>
              <a:gd name="connsiteX2" fmla="*/ 205484 w 267129"/>
              <a:gd name="connsiteY2" fmla="*/ 1447 h 186382"/>
              <a:gd name="connsiteX3" fmla="*/ 267129 w 267129"/>
              <a:gd name="connsiteY3" fmla="*/ 186382 h 18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29" h="186382">
                <a:moveTo>
                  <a:pt x="0" y="176108"/>
                </a:moveTo>
                <a:cubicBezTo>
                  <a:pt x="49659" y="154703"/>
                  <a:pt x="99318" y="133299"/>
                  <a:pt x="133565" y="104189"/>
                </a:cubicBezTo>
                <a:cubicBezTo>
                  <a:pt x="167812" y="75079"/>
                  <a:pt x="183223" y="-12252"/>
                  <a:pt x="205484" y="1447"/>
                </a:cubicBezTo>
                <a:cubicBezTo>
                  <a:pt x="227745" y="15146"/>
                  <a:pt x="247437" y="100764"/>
                  <a:pt x="267129" y="186382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9772949E-F78C-2547-86E4-F52C10F388C0}"/>
              </a:ext>
            </a:extLst>
          </p:cNvPr>
          <p:cNvSpPr/>
          <p:nvPr/>
        </p:nvSpPr>
        <p:spPr>
          <a:xfrm>
            <a:off x="5667927" y="1284869"/>
            <a:ext cx="267129" cy="186382"/>
          </a:xfrm>
          <a:custGeom>
            <a:avLst/>
            <a:gdLst>
              <a:gd name="connsiteX0" fmla="*/ 0 w 267129"/>
              <a:gd name="connsiteY0" fmla="*/ 176108 h 186382"/>
              <a:gd name="connsiteX1" fmla="*/ 133565 w 267129"/>
              <a:gd name="connsiteY1" fmla="*/ 104189 h 186382"/>
              <a:gd name="connsiteX2" fmla="*/ 205484 w 267129"/>
              <a:gd name="connsiteY2" fmla="*/ 1447 h 186382"/>
              <a:gd name="connsiteX3" fmla="*/ 267129 w 267129"/>
              <a:gd name="connsiteY3" fmla="*/ 186382 h 18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29" h="186382">
                <a:moveTo>
                  <a:pt x="0" y="176108"/>
                </a:moveTo>
                <a:cubicBezTo>
                  <a:pt x="49659" y="154703"/>
                  <a:pt x="99318" y="133299"/>
                  <a:pt x="133565" y="104189"/>
                </a:cubicBezTo>
                <a:cubicBezTo>
                  <a:pt x="167812" y="75079"/>
                  <a:pt x="183223" y="-12252"/>
                  <a:pt x="205484" y="1447"/>
                </a:cubicBezTo>
                <a:cubicBezTo>
                  <a:pt x="227745" y="15146"/>
                  <a:pt x="247437" y="100764"/>
                  <a:pt x="267129" y="186382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>
            <a:extLst>
              <a:ext uri="{FF2B5EF4-FFF2-40B4-BE49-F238E27FC236}">
                <a16:creationId xmlns:a16="http://schemas.microsoft.com/office/drawing/2014/main" id="{0433848A-A639-9F43-B706-2E406DDE714F}"/>
              </a:ext>
            </a:extLst>
          </p:cNvPr>
          <p:cNvSpPr/>
          <p:nvPr/>
        </p:nvSpPr>
        <p:spPr>
          <a:xfrm>
            <a:off x="5133669" y="1506403"/>
            <a:ext cx="267129" cy="62663"/>
          </a:xfrm>
          <a:custGeom>
            <a:avLst/>
            <a:gdLst>
              <a:gd name="connsiteX0" fmla="*/ 0 w 267129"/>
              <a:gd name="connsiteY0" fmla="*/ 176108 h 186382"/>
              <a:gd name="connsiteX1" fmla="*/ 133565 w 267129"/>
              <a:gd name="connsiteY1" fmla="*/ 104189 h 186382"/>
              <a:gd name="connsiteX2" fmla="*/ 205484 w 267129"/>
              <a:gd name="connsiteY2" fmla="*/ 1447 h 186382"/>
              <a:gd name="connsiteX3" fmla="*/ 267129 w 267129"/>
              <a:gd name="connsiteY3" fmla="*/ 186382 h 18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29" h="186382">
                <a:moveTo>
                  <a:pt x="0" y="176108"/>
                </a:moveTo>
                <a:cubicBezTo>
                  <a:pt x="49659" y="154703"/>
                  <a:pt x="99318" y="133299"/>
                  <a:pt x="133565" y="104189"/>
                </a:cubicBezTo>
                <a:cubicBezTo>
                  <a:pt x="167812" y="75079"/>
                  <a:pt x="183223" y="-12252"/>
                  <a:pt x="205484" y="1447"/>
                </a:cubicBezTo>
                <a:cubicBezTo>
                  <a:pt x="227745" y="15146"/>
                  <a:pt x="247437" y="100764"/>
                  <a:pt x="267129" y="186382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>
            <a:extLst>
              <a:ext uri="{FF2B5EF4-FFF2-40B4-BE49-F238E27FC236}">
                <a16:creationId xmlns:a16="http://schemas.microsoft.com/office/drawing/2014/main" id="{497846EB-4114-0044-952A-2ECB13E9E11E}"/>
              </a:ext>
            </a:extLst>
          </p:cNvPr>
          <p:cNvSpPr/>
          <p:nvPr/>
        </p:nvSpPr>
        <p:spPr>
          <a:xfrm>
            <a:off x="5407298" y="1505329"/>
            <a:ext cx="267129" cy="62663"/>
          </a:xfrm>
          <a:custGeom>
            <a:avLst/>
            <a:gdLst>
              <a:gd name="connsiteX0" fmla="*/ 0 w 267129"/>
              <a:gd name="connsiteY0" fmla="*/ 176108 h 186382"/>
              <a:gd name="connsiteX1" fmla="*/ 133565 w 267129"/>
              <a:gd name="connsiteY1" fmla="*/ 104189 h 186382"/>
              <a:gd name="connsiteX2" fmla="*/ 205484 w 267129"/>
              <a:gd name="connsiteY2" fmla="*/ 1447 h 186382"/>
              <a:gd name="connsiteX3" fmla="*/ 267129 w 267129"/>
              <a:gd name="connsiteY3" fmla="*/ 186382 h 18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29" h="186382">
                <a:moveTo>
                  <a:pt x="0" y="176108"/>
                </a:moveTo>
                <a:cubicBezTo>
                  <a:pt x="49659" y="154703"/>
                  <a:pt x="99318" y="133299"/>
                  <a:pt x="133565" y="104189"/>
                </a:cubicBezTo>
                <a:cubicBezTo>
                  <a:pt x="167812" y="75079"/>
                  <a:pt x="183223" y="-12252"/>
                  <a:pt x="205484" y="1447"/>
                </a:cubicBezTo>
                <a:cubicBezTo>
                  <a:pt x="227745" y="15146"/>
                  <a:pt x="247437" y="100764"/>
                  <a:pt x="267129" y="186382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>
            <a:extLst>
              <a:ext uri="{FF2B5EF4-FFF2-40B4-BE49-F238E27FC236}">
                <a16:creationId xmlns:a16="http://schemas.microsoft.com/office/drawing/2014/main" id="{4BA122A2-146C-2141-84C9-045316CA8C6A}"/>
              </a:ext>
            </a:extLst>
          </p:cNvPr>
          <p:cNvSpPr/>
          <p:nvPr/>
        </p:nvSpPr>
        <p:spPr>
          <a:xfrm>
            <a:off x="5674427" y="1505328"/>
            <a:ext cx="267129" cy="62663"/>
          </a:xfrm>
          <a:custGeom>
            <a:avLst/>
            <a:gdLst>
              <a:gd name="connsiteX0" fmla="*/ 0 w 267129"/>
              <a:gd name="connsiteY0" fmla="*/ 176108 h 186382"/>
              <a:gd name="connsiteX1" fmla="*/ 133565 w 267129"/>
              <a:gd name="connsiteY1" fmla="*/ 104189 h 186382"/>
              <a:gd name="connsiteX2" fmla="*/ 205484 w 267129"/>
              <a:gd name="connsiteY2" fmla="*/ 1447 h 186382"/>
              <a:gd name="connsiteX3" fmla="*/ 267129 w 267129"/>
              <a:gd name="connsiteY3" fmla="*/ 186382 h 18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29" h="186382">
                <a:moveTo>
                  <a:pt x="0" y="176108"/>
                </a:moveTo>
                <a:cubicBezTo>
                  <a:pt x="49659" y="154703"/>
                  <a:pt x="99318" y="133299"/>
                  <a:pt x="133565" y="104189"/>
                </a:cubicBezTo>
                <a:cubicBezTo>
                  <a:pt x="167812" y="75079"/>
                  <a:pt x="183223" y="-12252"/>
                  <a:pt x="205484" y="1447"/>
                </a:cubicBezTo>
                <a:cubicBezTo>
                  <a:pt x="227745" y="15146"/>
                  <a:pt x="247437" y="100764"/>
                  <a:pt x="267129" y="186382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>
            <a:extLst>
              <a:ext uri="{FF2B5EF4-FFF2-40B4-BE49-F238E27FC236}">
                <a16:creationId xmlns:a16="http://schemas.microsoft.com/office/drawing/2014/main" id="{CFF78412-08F6-F241-B3F5-0964EE75C350}"/>
              </a:ext>
            </a:extLst>
          </p:cNvPr>
          <p:cNvSpPr/>
          <p:nvPr/>
        </p:nvSpPr>
        <p:spPr>
          <a:xfrm>
            <a:off x="5116376" y="2320303"/>
            <a:ext cx="267129" cy="106817"/>
          </a:xfrm>
          <a:custGeom>
            <a:avLst/>
            <a:gdLst>
              <a:gd name="connsiteX0" fmla="*/ 0 w 267129"/>
              <a:gd name="connsiteY0" fmla="*/ 176108 h 186382"/>
              <a:gd name="connsiteX1" fmla="*/ 133565 w 267129"/>
              <a:gd name="connsiteY1" fmla="*/ 104189 h 186382"/>
              <a:gd name="connsiteX2" fmla="*/ 205484 w 267129"/>
              <a:gd name="connsiteY2" fmla="*/ 1447 h 186382"/>
              <a:gd name="connsiteX3" fmla="*/ 267129 w 267129"/>
              <a:gd name="connsiteY3" fmla="*/ 186382 h 18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29" h="186382">
                <a:moveTo>
                  <a:pt x="0" y="176108"/>
                </a:moveTo>
                <a:cubicBezTo>
                  <a:pt x="49659" y="154703"/>
                  <a:pt x="99318" y="133299"/>
                  <a:pt x="133565" y="104189"/>
                </a:cubicBezTo>
                <a:cubicBezTo>
                  <a:pt x="167812" y="75079"/>
                  <a:pt x="183223" y="-12252"/>
                  <a:pt x="205484" y="1447"/>
                </a:cubicBezTo>
                <a:cubicBezTo>
                  <a:pt x="227745" y="15146"/>
                  <a:pt x="247437" y="100764"/>
                  <a:pt x="267129" y="186382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>
            <a:extLst>
              <a:ext uri="{FF2B5EF4-FFF2-40B4-BE49-F238E27FC236}">
                <a16:creationId xmlns:a16="http://schemas.microsoft.com/office/drawing/2014/main" id="{B2362A04-6006-154A-B9B2-4A4D7DB9E563}"/>
              </a:ext>
            </a:extLst>
          </p:cNvPr>
          <p:cNvSpPr/>
          <p:nvPr/>
        </p:nvSpPr>
        <p:spPr>
          <a:xfrm>
            <a:off x="5383571" y="2320303"/>
            <a:ext cx="267129" cy="106817"/>
          </a:xfrm>
          <a:custGeom>
            <a:avLst/>
            <a:gdLst>
              <a:gd name="connsiteX0" fmla="*/ 0 w 267129"/>
              <a:gd name="connsiteY0" fmla="*/ 176108 h 186382"/>
              <a:gd name="connsiteX1" fmla="*/ 133565 w 267129"/>
              <a:gd name="connsiteY1" fmla="*/ 104189 h 186382"/>
              <a:gd name="connsiteX2" fmla="*/ 205484 w 267129"/>
              <a:gd name="connsiteY2" fmla="*/ 1447 h 186382"/>
              <a:gd name="connsiteX3" fmla="*/ 267129 w 267129"/>
              <a:gd name="connsiteY3" fmla="*/ 186382 h 18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29" h="186382">
                <a:moveTo>
                  <a:pt x="0" y="176108"/>
                </a:moveTo>
                <a:cubicBezTo>
                  <a:pt x="49659" y="154703"/>
                  <a:pt x="99318" y="133299"/>
                  <a:pt x="133565" y="104189"/>
                </a:cubicBezTo>
                <a:cubicBezTo>
                  <a:pt x="167812" y="75079"/>
                  <a:pt x="183223" y="-12252"/>
                  <a:pt x="205484" y="1447"/>
                </a:cubicBezTo>
                <a:cubicBezTo>
                  <a:pt x="227745" y="15146"/>
                  <a:pt x="247437" y="100764"/>
                  <a:pt x="267129" y="186382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>
            <a:extLst>
              <a:ext uri="{FF2B5EF4-FFF2-40B4-BE49-F238E27FC236}">
                <a16:creationId xmlns:a16="http://schemas.microsoft.com/office/drawing/2014/main" id="{96273B2B-F22E-3E4B-BB08-8F0061E56E2E}"/>
              </a:ext>
            </a:extLst>
          </p:cNvPr>
          <p:cNvSpPr/>
          <p:nvPr/>
        </p:nvSpPr>
        <p:spPr>
          <a:xfrm>
            <a:off x="5650136" y="2320303"/>
            <a:ext cx="267129" cy="106817"/>
          </a:xfrm>
          <a:custGeom>
            <a:avLst/>
            <a:gdLst>
              <a:gd name="connsiteX0" fmla="*/ 0 w 267129"/>
              <a:gd name="connsiteY0" fmla="*/ 176108 h 186382"/>
              <a:gd name="connsiteX1" fmla="*/ 133565 w 267129"/>
              <a:gd name="connsiteY1" fmla="*/ 104189 h 186382"/>
              <a:gd name="connsiteX2" fmla="*/ 205484 w 267129"/>
              <a:gd name="connsiteY2" fmla="*/ 1447 h 186382"/>
              <a:gd name="connsiteX3" fmla="*/ 267129 w 267129"/>
              <a:gd name="connsiteY3" fmla="*/ 186382 h 18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29" h="186382">
                <a:moveTo>
                  <a:pt x="0" y="176108"/>
                </a:moveTo>
                <a:cubicBezTo>
                  <a:pt x="49659" y="154703"/>
                  <a:pt x="99318" y="133299"/>
                  <a:pt x="133565" y="104189"/>
                </a:cubicBezTo>
                <a:cubicBezTo>
                  <a:pt x="167812" y="75079"/>
                  <a:pt x="183223" y="-12252"/>
                  <a:pt x="205484" y="1447"/>
                </a:cubicBezTo>
                <a:cubicBezTo>
                  <a:pt x="227745" y="15146"/>
                  <a:pt x="247437" y="100764"/>
                  <a:pt x="267129" y="186382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>
            <a:extLst>
              <a:ext uri="{FF2B5EF4-FFF2-40B4-BE49-F238E27FC236}">
                <a16:creationId xmlns:a16="http://schemas.microsoft.com/office/drawing/2014/main" id="{F9940A52-8349-F748-90E6-C604F6605B6B}"/>
              </a:ext>
            </a:extLst>
          </p:cNvPr>
          <p:cNvSpPr/>
          <p:nvPr/>
        </p:nvSpPr>
        <p:spPr>
          <a:xfrm>
            <a:off x="5114666" y="2454323"/>
            <a:ext cx="267129" cy="135472"/>
          </a:xfrm>
          <a:custGeom>
            <a:avLst/>
            <a:gdLst>
              <a:gd name="connsiteX0" fmla="*/ 0 w 267129"/>
              <a:gd name="connsiteY0" fmla="*/ 176108 h 186382"/>
              <a:gd name="connsiteX1" fmla="*/ 133565 w 267129"/>
              <a:gd name="connsiteY1" fmla="*/ 104189 h 186382"/>
              <a:gd name="connsiteX2" fmla="*/ 205484 w 267129"/>
              <a:gd name="connsiteY2" fmla="*/ 1447 h 186382"/>
              <a:gd name="connsiteX3" fmla="*/ 267129 w 267129"/>
              <a:gd name="connsiteY3" fmla="*/ 186382 h 18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29" h="186382">
                <a:moveTo>
                  <a:pt x="0" y="176108"/>
                </a:moveTo>
                <a:cubicBezTo>
                  <a:pt x="49659" y="154703"/>
                  <a:pt x="99318" y="133299"/>
                  <a:pt x="133565" y="104189"/>
                </a:cubicBezTo>
                <a:cubicBezTo>
                  <a:pt x="167812" y="75079"/>
                  <a:pt x="183223" y="-12252"/>
                  <a:pt x="205484" y="1447"/>
                </a:cubicBezTo>
                <a:cubicBezTo>
                  <a:pt x="227745" y="15146"/>
                  <a:pt x="247437" y="100764"/>
                  <a:pt x="267129" y="186382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>
            <a:extLst>
              <a:ext uri="{FF2B5EF4-FFF2-40B4-BE49-F238E27FC236}">
                <a16:creationId xmlns:a16="http://schemas.microsoft.com/office/drawing/2014/main" id="{279AFAAF-D227-F24E-BB93-90ABF72A0056}"/>
              </a:ext>
            </a:extLst>
          </p:cNvPr>
          <p:cNvSpPr/>
          <p:nvPr/>
        </p:nvSpPr>
        <p:spPr>
          <a:xfrm>
            <a:off x="5380080" y="2454323"/>
            <a:ext cx="267129" cy="135472"/>
          </a:xfrm>
          <a:custGeom>
            <a:avLst/>
            <a:gdLst>
              <a:gd name="connsiteX0" fmla="*/ 0 w 267129"/>
              <a:gd name="connsiteY0" fmla="*/ 176108 h 186382"/>
              <a:gd name="connsiteX1" fmla="*/ 133565 w 267129"/>
              <a:gd name="connsiteY1" fmla="*/ 104189 h 186382"/>
              <a:gd name="connsiteX2" fmla="*/ 205484 w 267129"/>
              <a:gd name="connsiteY2" fmla="*/ 1447 h 186382"/>
              <a:gd name="connsiteX3" fmla="*/ 267129 w 267129"/>
              <a:gd name="connsiteY3" fmla="*/ 186382 h 18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29" h="186382">
                <a:moveTo>
                  <a:pt x="0" y="176108"/>
                </a:moveTo>
                <a:cubicBezTo>
                  <a:pt x="49659" y="154703"/>
                  <a:pt x="99318" y="133299"/>
                  <a:pt x="133565" y="104189"/>
                </a:cubicBezTo>
                <a:cubicBezTo>
                  <a:pt x="167812" y="75079"/>
                  <a:pt x="183223" y="-12252"/>
                  <a:pt x="205484" y="1447"/>
                </a:cubicBezTo>
                <a:cubicBezTo>
                  <a:pt x="227745" y="15146"/>
                  <a:pt x="247437" y="100764"/>
                  <a:pt x="267129" y="186382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>
            <a:extLst>
              <a:ext uri="{FF2B5EF4-FFF2-40B4-BE49-F238E27FC236}">
                <a16:creationId xmlns:a16="http://schemas.microsoft.com/office/drawing/2014/main" id="{BE7C7336-261C-5040-A9E2-E72FB251A1F3}"/>
              </a:ext>
            </a:extLst>
          </p:cNvPr>
          <p:cNvSpPr/>
          <p:nvPr/>
        </p:nvSpPr>
        <p:spPr>
          <a:xfrm>
            <a:off x="5635220" y="2454323"/>
            <a:ext cx="267129" cy="135472"/>
          </a:xfrm>
          <a:custGeom>
            <a:avLst/>
            <a:gdLst>
              <a:gd name="connsiteX0" fmla="*/ 0 w 267129"/>
              <a:gd name="connsiteY0" fmla="*/ 176108 h 186382"/>
              <a:gd name="connsiteX1" fmla="*/ 133565 w 267129"/>
              <a:gd name="connsiteY1" fmla="*/ 104189 h 186382"/>
              <a:gd name="connsiteX2" fmla="*/ 205484 w 267129"/>
              <a:gd name="connsiteY2" fmla="*/ 1447 h 186382"/>
              <a:gd name="connsiteX3" fmla="*/ 267129 w 267129"/>
              <a:gd name="connsiteY3" fmla="*/ 186382 h 18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129" h="186382">
                <a:moveTo>
                  <a:pt x="0" y="176108"/>
                </a:moveTo>
                <a:cubicBezTo>
                  <a:pt x="49659" y="154703"/>
                  <a:pt x="99318" y="133299"/>
                  <a:pt x="133565" y="104189"/>
                </a:cubicBezTo>
                <a:cubicBezTo>
                  <a:pt x="167812" y="75079"/>
                  <a:pt x="183223" y="-12252"/>
                  <a:pt x="205484" y="1447"/>
                </a:cubicBezTo>
                <a:cubicBezTo>
                  <a:pt x="227745" y="15146"/>
                  <a:pt x="247437" y="100764"/>
                  <a:pt x="267129" y="186382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A11C56E-576E-914E-BFC5-F568C7BE1B28}"/>
              </a:ext>
            </a:extLst>
          </p:cNvPr>
          <p:cNvSpPr/>
          <p:nvPr/>
        </p:nvSpPr>
        <p:spPr>
          <a:xfrm>
            <a:off x="5483875" y="1953980"/>
            <a:ext cx="49461" cy="4946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FBA15DEB-0100-2F45-A5DA-9918F9E56763}"/>
              </a:ext>
            </a:extLst>
          </p:cNvPr>
          <p:cNvSpPr/>
          <p:nvPr/>
        </p:nvSpPr>
        <p:spPr>
          <a:xfrm>
            <a:off x="5835884" y="2134405"/>
            <a:ext cx="49461" cy="4946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0430184-3100-504E-BB47-7D35DC05DC8A}"/>
              </a:ext>
            </a:extLst>
          </p:cNvPr>
          <p:cNvSpPr txBox="1"/>
          <p:nvPr/>
        </p:nvSpPr>
        <p:spPr>
          <a:xfrm>
            <a:off x="4802647" y="2267674"/>
            <a:ext cx="370614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52BE5088-977E-7441-97BC-08E38FA12D90}"/>
              </a:ext>
            </a:extLst>
          </p:cNvPr>
          <p:cNvSpPr txBox="1"/>
          <p:nvPr/>
        </p:nvSpPr>
        <p:spPr>
          <a:xfrm>
            <a:off x="4853254" y="2436651"/>
            <a:ext cx="280846" cy="2308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BB7D01D4-5F38-F143-81CD-B8A0DAC2AF32}"/>
              </a:ext>
            </a:extLst>
          </p:cNvPr>
          <p:cNvSpPr/>
          <p:nvPr/>
        </p:nvSpPr>
        <p:spPr>
          <a:xfrm>
            <a:off x="5296927" y="2150885"/>
            <a:ext cx="465827" cy="132272"/>
          </a:xfrm>
          <a:custGeom>
            <a:avLst/>
            <a:gdLst>
              <a:gd name="connsiteX0" fmla="*/ 0 w 465827"/>
              <a:gd name="connsiteY0" fmla="*/ 132272 h 132272"/>
              <a:gd name="connsiteX1" fmla="*/ 189781 w 465827"/>
              <a:gd name="connsiteY1" fmla="*/ 28755 h 132272"/>
              <a:gd name="connsiteX2" fmla="*/ 465827 w 465827"/>
              <a:gd name="connsiteY2" fmla="*/ 0 h 13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27" h="132272">
                <a:moveTo>
                  <a:pt x="0" y="132272"/>
                </a:moveTo>
                <a:cubicBezTo>
                  <a:pt x="56071" y="91536"/>
                  <a:pt x="112143" y="50800"/>
                  <a:pt x="189781" y="28755"/>
                </a:cubicBezTo>
                <a:cubicBezTo>
                  <a:pt x="267419" y="6710"/>
                  <a:pt x="366623" y="3355"/>
                  <a:pt x="465827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>
            <a:extLst>
              <a:ext uri="{FF2B5EF4-FFF2-40B4-BE49-F238E27FC236}">
                <a16:creationId xmlns:a16="http://schemas.microsoft.com/office/drawing/2014/main" id="{7B19C7CF-4753-8544-8360-53334665157B}"/>
              </a:ext>
            </a:extLst>
          </p:cNvPr>
          <p:cNvSpPr/>
          <p:nvPr/>
        </p:nvSpPr>
        <p:spPr>
          <a:xfrm rot="4236006" flipV="1">
            <a:off x="5516049" y="1728930"/>
            <a:ext cx="165727" cy="199449"/>
          </a:xfrm>
          <a:custGeom>
            <a:avLst/>
            <a:gdLst>
              <a:gd name="connsiteX0" fmla="*/ 0 w 465827"/>
              <a:gd name="connsiteY0" fmla="*/ 132272 h 132272"/>
              <a:gd name="connsiteX1" fmla="*/ 189781 w 465827"/>
              <a:gd name="connsiteY1" fmla="*/ 28755 h 132272"/>
              <a:gd name="connsiteX2" fmla="*/ 465827 w 465827"/>
              <a:gd name="connsiteY2" fmla="*/ 0 h 13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827" h="132272">
                <a:moveTo>
                  <a:pt x="0" y="132272"/>
                </a:moveTo>
                <a:cubicBezTo>
                  <a:pt x="56071" y="91536"/>
                  <a:pt x="112143" y="50800"/>
                  <a:pt x="189781" y="28755"/>
                </a:cubicBezTo>
                <a:cubicBezTo>
                  <a:pt x="267419" y="6710"/>
                  <a:pt x="366623" y="3355"/>
                  <a:pt x="465827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094C16EB-9AFA-2E43-BF1F-41685AA25B5B}"/>
              </a:ext>
            </a:extLst>
          </p:cNvPr>
          <p:cNvSpPr/>
          <p:nvPr/>
        </p:nvSpPr>
        <p:spPr>
          <a:xfrm>
            <a:off x="5434690" y="1554843"/>
            <a:ext cx="59699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Red &gt; IR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2BCA4715-0F0C-794A-B3D5-84B3C93EC01D}"/>
              </a:ext>
            </a:extLst>
          </p:cNvPr>
          <p:cNvSpPr/>
          <p:nvPr/>
        </p:nvSpPr>
        <p:spPr>
          <a:xfrm>
            <a:off x="5245089" y="2540536"/>
            <a:ext cx="59699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IR &gt; Red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4121B024-4867-7347-A3B5-D562C6B42E3E}"/>
              </a:ext>
            </a:extLst>
          </p:cNvPr>
          <p:cNvSpPr/>
          <p:nvPr/>
        </p:nvSpPr>
        <p:spPr>
          <a:xfrm>
            <a:off x="-26895" y="691639"/>
            <a:ext cx="15071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i="1" dirty="0"/>
              <a:t>Shine Red and IR light through the skin and measure the absorption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05E45573-D1F9-7345-B736-858F955E60E7}"/>
              </a:ext>
            </a:extLst>
          </p:cNvPr>
          <p:cNvSpPr/>
          <p:nvPr/>
        </p:nvSpPr>
        <p:spPr>
          <a:xfrm>
            <a:off x="1606120" y="691639"/>
            <a:ext cx="131605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i="1" dirty="0" err="1"/>
              <a:t>DeoxyHb</a:t>
            </a:r>
            <a:r>
              <a:rPr lang="en-US" sz="900" b="1" i="1" dirty="0"/>
              <a:t> and </a:t>
            </a:r>
            <a:r>
              <a:rPr lang="en-US" sz="900" b="1" i="1" dirty="0" err="1"/>
              <a:t>OxyHb</a:t>
            </a:r>
            <a:r>
              <a:rPr lang="en-US" sz="900" b="1" i="1" dirty="0"/>
              <a:t> have different light absorption profiles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3A217F4E-3C5C-6A40-AB5B-1E4B1463DD90}"/>
              </a:ext>
            </a:extLst>
          </p:cNvPr>
          <p:cNvSpPr/>
          <p:nvPr/>
        </p:nvSpPr>
        <p:spPr>
          <a:xfrm>
            <a:off x="4577012" y="691639"/>
            <a:ext cx="18479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i="1" dirty="0"/>
              <a:t>Using a standard curve, the ratio of Red/IR absorption (modulation ratio) is used to calculate the SaO2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FACE3151-9C90-5D40-9AC9-9E5638305BA2}"/>
              </a:ext>
            </a:extLst>
          </p:cNvPr>
          <p:cNvSpPr/>
          <p:nvPr/>
        </p:nvSpPr>
        <p:spPr>
          <a:xfrm>
            <a:off x="4420841" y="5183209"/>
            <a:ext cx="223486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It takes time for blood to flow from heart to skin, as a result </a:t>
            </a:r>
            <a:r>
              <a:rPr lang="en-US" sz="900" b="1" dirty="0"/>
              <a:t>pulse ox measurements lag by 5 – 15 seconds. Lag time </a:t>
            </a:r>
            <a:r>
              <a:rPr lang="en-US" sz="900" dirty="0"/>
              <a:t>may be</a:t>
            </a:r>
            <a:r>
              <a:rPr lang="en-US" sz="900" b="1" dirty="0"/>
              <a:t> </a:t>
            </a:r>
            <a:r>
              <a:rPr lang="en-US" sz="900" dirty="0"/>
              <a:t>shorter if probe is placed more centrally on </a:t>
            </a:r>
            <a:r>
              <a:rPr lang="en-US" sz="900" dirty="0">
                <a:hlinkClick r:id="rId11"/>
              </a:rPr>
              <a:t>forehead</a:t>
            </a:r>
            <a:r>
              <a:rPr lang="en-US" sz="900" dirty="0"/>
              <a:t>/ears, &amp; longer if cardiac output is low. This is why SpO2 may continue to drop a few seconds after successful intubation.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819F82BA-2AC8-8142-B34C-0DD0ED0C918C}"/>
              </a:ext>
            </a:extLst>
          </p:cNvPr>
          <p:cNvSpPr/>
          <p:nvPr/>
        </p:nvSpPr>
        <p:spPr>
          <a:xfrm>
            <a:off x="2558483" y="4645165"/>
            <a:ext cx="1560043" cy="270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cap="small" dirty="0">
                <a:latin typeface="+mj-lt"/>
                <a:cs typeface="Futura Medium" panose="020B0602020204020303" pitchFamily="34" charset="-79"/>
              </a:rPr>
              <a:t>ABNORMAL HEMOGLOBIN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2472790B-4927-134B-A623-C0269825C403}"/>
              </a:ext>
            </a:extLst>
          </p:cNvPr>
          <p:cNvSpPr/>
          <p:nvPr/>
        </p:nvSpPr>
        <p:spPr>
          <a:xfrm>
            <a:off x="2293315" y="4786691"/>
            <a:ext cx="21653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/>
              <a:t>· Methemoglobinemia</a:t>
            </a:r>
            <a:r>
              <a:rPr lang="en-US" sz="900" dirty="0"/>
              <a:t> (</a:t>
            </a:r>
            <a:r>
              <a:rPr lang="en-US" sz="900" dirty="0" err="1"/>
              <a:t>MetHb</a:t>
            </a:r>
            <a:r>
              <a:rPr lang="en-US" sz="900" dirty="0"/>
              <a:t>) causes a </a:t>
            </a:r>
            <a:r>
              <a:rPr lang="en-US" sz="900" dirty="0">
                <a:hlinkClick r:id="rId12"/>
              </a:rPr>
              <a:t>spurious reading</a:t>
            </a:r>
            <a:r>
              <a:rPr lang="en-US" sz="900" dirty="0"/>
              <a:t>, typically an SpO2 in the 85-88% range.</a:t>
            </a:r>
            <a:endParaRPr lang="en-US" sz="900" b="1" dirty="0"/>
          </a:p>
          <a:p>
            <a:r>
              <a:rPr lang="en-US" sz="900" b="1" dirty="0"/>
              <a:t>· </a:t>
            </a:r>
            <a:r>
              <a:rPr lang="en-US" sz="900" b="1" dirty="0" err="1"/>
              <a:t>Carboxyhemoglobinemia</a:t>
            </a:r>
            <a:r>
              <a:rPr lang="en-US" sz="900" b="1" dirty="0"/>
              <a:t> (</a:t>
            </a:r>
            <a:r>
              <a:rPr lang="en-US" sz="900" dirty="0" err="1"/>
              <a:t>CoHb</a:t>
            </a:r>
            <a:r>
              <a:rPr lang="en-US" sz="900" dirty="0"/>
              <a:t>)</a:t>
            </a:r>
            <a:r>
              <a:rPr lang="en-US" sz="900" b="1" dirty="0"/>
              <a:t> </a:t>
            </a:r>
            <a:r>
              <a:rPr lang="en-US" sz="900" dirty="0"/>
              <a:t>causes a false normal reading with SpO2 in the 94-100% range. Patients are hypoxic due to inability to unload O2 from Hb. (left shifted HbO2 curve)</a:t>
            </a:r>
            <a:endParaRPr lang="en-US" sz="900" b="1" dirty="0"/>
          </a:p>
          <a:p>
            <a:r>
              <a:rPr lang="en-US" sz="900" b="1" dirty="0"/>
              <a:t>· </a:t>
            </a:r>
            <a:r>
              <a:rPr lang="en-US" sz="900" b="1" dirty="0" err="1"/>
              <a:t>Sulfhemoglobin</a:t>
            </a:r>
            <a:r>
              <a:rPr lang="en-US" sz="900" dirty="0"/>
              <a:t> causes a spurious low SpO2 reading but patients may not be hypoxic (right shifted HbO2 curve)</a:t>
            </a:r>
          </a:p>
          <a:p>
            <a:r>
              <a:rPr lang="en-US" sz="900" b="1" dirty="0"/>
              <a:t>· HbA1c &gt; 7</a:t>
            </a:r>
            <a:r>
              <a:rPr lang="en-US" sz="900" dirty="0"/>
              <a:t> may </a:t>
            </a:r>
            <a:r>
              <a:rPr lang="en-US" sz="900" dirty="0">
                <a:hlinkClick r:id="rId13"/>
              </a:rPr>
              <a:t>cause overestimation of SpO2</a:t>
            </a:r>
            <a:r>
              <a:rPr lang="en-US" sz="900" dirty="0"/>
              <a:t>, though the effect is usually small.</a:t>
            </a:r>
            <a:endParaRPr lang="en-US" sz="900" b="1" dirty="0"/>
          </a:p>
          <a:p>
            <a:r>
              <a:rPr lang="en-US" sz="900" b="1" dirty="0" err="1"/>
              <a:t>Cooximetry</a:t>
            </a:r>
            <a:r>
              <a:rPr lang="en-US" sz="900" dirty="0"/>
              <a:t> can measure </a:t>
            </a:r>
            <a:r>
              <a:rPr lang="en-US" sz="900" dirty="0" err="1"/>
              <a:t>MetHb</a:t>
            </a:r>
            <a:r>
              <a:rPr lang="en-US" sz="900" dirty="0"/>
              <a:t> &amp; </a:t>
            </a:r>
            <a:r>
              <a:rPr lang="en-US" sz="900" dirty="0" err="1"/>
              <a:t>COHb</a:t>
            </a:r>
            <a:endParaRPr lang="en-US" sz="9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73646E-A312-F742-86CF-30741A1D976C}"/>
              </a:ext>
            </a:extLst>
          </p:cNvPr>
          <p:cNvSpPr/>
          <p:nvPr/>
        </p:nvSpPr>
        <p:spPr>
          <a:xfrm>
            <a:off x="6153493" y="1395415"/>
            <a:ext cx="2982782" cy="15378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30F7E3-09CC-BD42-9A06-9239B36C5726}"/>
              </a:ext>
            </a:extLst>
          </p:cNvPr>
          <p:cNvSpPr/>
          <p:nvPr/>
        </p:nvSpPr>
        <p:spPr>
          <a:xfrm>
            <a:off x="6215769" y="1464986"/>
            <a:ext cx="2920506" cy="13924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135B10A-B0BE-9B4A-A48B-B69C9AB2166A}"/>
              </a:ext>
            </a:extLst>
          </p:cNvPr>
          <p:cNvGrpSpPr/>
          <p:nvPr/>
        </p:nvGrpSpPr>
        <p:grpSpPr>
          <a:xfrm>
            <a:off x="6222120" y="1696500"/>
            <a:ext cx="355534" cy="347467"/>
            <a:chOff x="6996369" y="3349826"/>
            <a:chExt cx="482532" cy="47158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523C20F-443D-F244-9DBD-D56970439FE4}"/>
                </a:ext>
              </a:extLst>
            </p:cNvPr>
            <p:cNvCxnSpPr>
              <a:cxnSpLocks/>
            </p:cNvCxnSpPr>
            <p:nvPr/>
          </p:nvCxnSpPr>
          <p:spPr>
            <a:xfrm>
              <a:off x="6996369" y="3765261"/>
              <a:ext cx="163086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08C9115F-EC37-9C4C-BEAA-BEAED5501265}"/>
                </a:ext>
              </a:extLst>
            </p:cNvPr>
            <p:cNvCxnSpPr>
              <a:cxnSpLocks/>
            </p:cNvCxnSpPr>
            <p:nvPr/>
          </p:nvCxnSpPr>
          <p:spPr>
            <a:xfrm>
              <a:off x="7225912" y="3768436"/>
              <a:ext cx="6220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376714BE-8A4F-124B-9DEF-FDA8D8449676}"/>
                </a:ext>
              </a:extLst>
            </p:cNvPr>
            <p:cNvSpPr/>
            <p:nvPr/>
          </p:nvSpPr>
          <p:spPr>
            <a:xfrm>
              <a:off x="7159998" y="3745807"/>
              <a:ext cx="67645" cy="45719"/>
            </a:xfrm>
            <a:prstGeom prst="arc">
              <a:avLst>
                <a:gd name="adj1" fmla="val 11071024"/>
                <a:gd name="adj2" fmla="val 0"/>
              </a:avLst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60C9B1AD-28BA-6F43-A199-F653EEAEC0F8}"/>
                </a:ext>
              </a:extLst>
            </p:cNvPr>
            <p:cNvCxnSpPr>
              <a:cxnSpLocks/>
            </p:cNvCxnSpPr>
            <p:nvPr/>
          </p:nvCxnSpPr>
          <p:spPr>
            <a:xfrm>
              <a:off x="7281331" y="3763819"/>
              <a:ext cx="20289" cy="5759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02FCCD1-80A1-6240-ACDD-6EB32FE7DC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05120" y="3349826"/>
              <a:ext cx="9801" cy="471584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7F9AEEBB-FDB9-9045-AA8C-E6EDC05354B2}"/>
                </a:ext>
              </a:extLst>
            </p:cNvPr>
            <p:cNvCxnSpPr>
              <a:cxnSpLocks/>
            </p:cNvCxnSpPr>
            <p:nvPr/>
          </p:nvCxnSpPr>
          <p:spPr>
            <a:xfrm>
              <a:off x="7318626" y="3349826"/>
              <a:ext cx="18243" cy="459374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19DEE853-ECFD-2B44-B3DE-966C6EA266F7}"/>
                </a:ext>
              </a:extLst>
            </p:cNvPr>
            <p:cNvCxnSpPr>
              <a:cxnSpLocks/>
            </p:cNvCxnSpPr>
            <p:nvPr/>
          </p:nvCxnSpPr>
          <p:spPr>
            <a:xfrm>
              <a:off x="7348872" y="3768437"/>
              <a:ext cx="6220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0016ABD7-9FD9-6247-B754-BD60DDF99B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6172" y="3763819"/>
              <a:ext cx="12700" cy="4300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4AF30228-7EFB-5B4E-827A-09AB5EA68E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8134" y="3730050"/>
              <a:ext cx="35842" cy="3838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D4E5C350-BFBA-7645-99B3-FBAF85BA6E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43059" y="3733225"/>
              <a:ext cx="35842" cy="3838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10639E2F-A189-9242-828E-03759F7CA8FE}"/>
              </a:ext>
            </a:extLst>
          </p:cNvPr>
          <p:cNvGrpSpPr/>
          <p:nvPr/>
        </p:nvGrpSpPr>
        <p:grpSpPr>
          <a:xfrm>
            <a:off x="6572990" y="1699675"/>
            <a:ext cx="355534" cy="347467"/>
            <a:chOff x="6996369" y="3349826"/>
            <a:chExt cx="482532" cy="471584"/>
          </a:xfrm>
        </p:grpSpPr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841659A2-EB4D-814A-A866-BCE0987779E7}"/>
                </a:ext>
              </a:extLst>
            </p:cNvPr>
            <p:cNvCxnSpPr>
              <a:cxnSpLocks/>
            </p:cNvCxnSpPr>
            <p:nvPr/>
          </p:nvCxnSpPr>
          <p:spPr>
            <a:xfrm>
              <a:off x="6996369" y="3765261"/>
              <a:ext cx="163086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44AA91BD-FF57-B743-BE49-7E6D518E8908}"/>
                </a:ext>
              </a:extLst>
            </p:cNvPr>
            <p:cNvCxnSpPr>
              <a:cxnSpLocks/>
            </p:cNvCxnSpPr>
            <p:nvPr/>
          </p:nvCxnSpPr>
          <p:spPr>
            <a:xfrm>
              <a:off x="7225912" y="3768436"/>
              <a:ext cx="6220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Arc 188">
              <a:extLst>
                <a:ext uri="{FF2B5EF4-FFF2-40B4-BE49-F238E27FC236}">
                  <a16:creationId xmlns:a16="http://schemas.microsoft.com/office/drawing/2014/main" id="{4F5FE784-5BD8-B84F-B1BE-4131993A859B}"/>
                </a:ext>
              </a:extLst>
            </p:cNvPr>
            <p:cNvSpPr/>
            <p:nvPr/>
          </p:nvSpPr>
          <p:spPr>
            <a:xfrm>
              <a:off x="7159998" y="3745807"/>
              <a:ext cx="67645" cy="45719"/>
            </a:xfrm>
            <a:prstGeom prst="arc">
              <a:avLst>
                <a:gd name="adj1" fmla="val 11071024"/>
                <a:gd name="adj2" fmla="val 0"/>
              </a:avLst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47138091-9387-AE44-9FB7-1C3D84F13F03}"/>
                </a:ext>
              </a:extLst>
            </p:cNvPr>
            <p:cNvCxnSpPr>
              <a:cxnSpLocks/>
            </p:cNvCxnSpPr>
            <p:nvPr/>
          </p:nvCxnSpPr>
          <p:spPr>
            <a:xfrm>
              <a:off x="7281331" y="3763819"/>
              <a:ext cx="20289" cy="5759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595AB55F-B6DC-B34C-81CE-9336AA2F02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05120" y="3349826"/>
              <a:ext cx="9801" cy="471584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755645E3-6868-0F4F-AE14-D2D64B5D0DF3}"/>
                </a:ext>
              </a:extLst>
            </p:cNvPr>
            <p:cNvCxnSpPr>
              <a:cxnSpLocks/>
            </p:cNvCxnSpPr>
            <p:nvPr/>
          </p:nvCxnSpPr>
          <p:spPr>
            <a:xfrm>
              <a:off x="7318626" y="3349826"/>
              <a:ext cx="18243" cy="459374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97499B20-58EA-6C47-8167-565B0CEC7D0D}"/>
                </a:ext>
              </a:extLst>
            </p:cNvPr>
            <p:cNvCxnSpPr>
              <a:cxnSpLocks/>
            </p:cNvCxnSpPr>
            <p:nvPr/>
          </p:nvCxnSpPr>
          <p:spPr>
            <a:xfrm>
              <a:off x="7348872" y="3768437"/>
              <a:ext cx="6220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30C919E-42C0-AE40-B81B-7B8A029FDF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6172" y="3763819"/>
              <a:ext cx="12700" cy="4300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9E725572-E505-AC48-A054-7E265C58B8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8134" y="3730050"/>
              <a:ext cx="35842" cy="3838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5566DDE3-C7C3-374C-BBB3-B42CE14D82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43059" y="3733225"/>
              <a:ext cx="35842" cy="3838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04DAB661-3455-AF4B-A7DB-EBAFC2AB7AF2}"/>
              </a:ext>
            </a:extLst>
          </p:cNvPr>
          <p:cNvGrpSpPr/>
          <p:nvPr/>
        </p:nvGrpSpPr>
        <p:grpSpPr>
          <a:xfrm>
            <a:off x="6924837" y="1703433"/>
            <a:ext cx="664778" cy="347467"/>
            <a:chOff x="6576661" y="3349826"/>
            <a:chExt cx="902240" cy="471584"/>
          </a:xfrm>
        </p:grpSpPr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EECE994A-9265-DB48-A865-5566FBE1F06D}"/>
                </a:ext>
              </a:extLst>
            </p:cNvPr>
            <p:cNvCxnSpPr>
              <a:cxnSpLocks/>
            </p:cNvCxnSpPr>
            <p:nvPr/>
          </p:nvCxnSpPr>
          <p:spPr>
            <a:xfrm>
              <a:off x="6576661" y="3765261"/>
              <a:ext cx="582794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259C41C2-31B5-014F-B1A1-D632F03C8BE9}"/>
                </a:ext>
              </a:extLst>
            </p:cNvPr>
            <p:cNvCxnSpPr>
              <a:cxnSpLocks/>
            </p:cNvCxnSpPr>
            <p:nvPr/>
          </p:nvCxnSpPr>
          <p:spPr>
            <a:xfrm>
              <a:off x="7225912" y="3768436"/>
              <a:ext cx="6220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Arc 199">
              <a:extLst>
                <a:ext uri="{FF2B5EF4-FFF2-40B4-BE49-F238E27FC236}">
                  <a16:creationId xmlns:a16="http://schemas.microsoft.com/office/drawing/2014/main" id="{E0AFA96A-E913-824D-82CA-80DB863908B9}"/>
                </a:ext>
              </a:extLst>
            </p:cNvPr>
            <p:cNvSpPr/>
            <p:nvPr/>
          </p:nvSpPr>
          <p:spPr>
            <a:xfrm>
              <a:off x="7159998" y="3745807"/>
              <a:ext cx="67645" cy="45719"/>
            </a:xfrm>
            <a:prstGeom prst="arc">
              <a:avLst>
                <a:gd name="adj1" fmla="val 11071024"/>
                <a:gd name="adj2" fmla="val 0"/>
              </a:avLst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1D94CBA2-6F87-DB45-B7D5-8C70861E54F5}"/>
                </a:ext>
              </a:extLst>
            </p:cNvPr>
            <p:cNvCxnSpPr>
              <a:cxnSpLocks/>
            </p:cNvCxnSpPr>
            <p:nvPr/>
          </p:nvCxnSpPr>
          <p:spPr>
            <a:xfrm>
              <a:off x="7281331" y="3763819"/>
              <a:ext cx="20289" cy="5759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866C0D5-3BF4-F34D-B87E-5F78751899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05120" y="3349826"/>
              <a:ext cx="9801" cy="471584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C21C617-3AF4-B74D-B11A-F5977AB99C32}"/>
                </a:ext>
              </a:extLst>
            </p:cNvPr>
            <p:cNvCxnSpPr>
              <a:cxnSpLocks/>
            </p:cNvCxnSpPr>
            <p:nvPr/>
          </p:nvCxnSpPr>
          <p:spPr>
            <a:xfrm>
              <a:off x="7318626" y="3349826"/>
              <a:ext cx="18243" cy="459374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1FA3230A-784F-F648-97AD-1B94D917D4F7}"/>
                </a:ext>
              </a:extLst>
            </p:cNvPr>
            <p:cNvCxnSpPr>
              <a:cxnSpLocks/>
            </p:cNvCxnSpPr>
            <p:nvPr/>
          </p:nvCxnSpPr>
          <p:spPr>
            <a:xfrm>
              <a:off x="7348872" y="3768437"/>
              <a:ext cx="6220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1D4E18E3-5DDE-114A-93AB-3BC57A251F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6172" y="3763819"/>
              <a:ext cx="12700" cy="4300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A0EC01DC-082D-5B4B-BC75-6118DAC307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8134" y="3730050"/>
              <a:ext cx="35842" cy="3838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FD5ABF13-9392-014B-A04E-FBE6677A37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43059" y="3733225"/>
              <a:ext cx="35842" cy="3838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Freeform 56">
            <a:extLst>
              <a:ext uri="{FF2B5EF4-FFF2-40B4-BE49-F238E27FC236}">
                <a16:creationId xmlns:a16="http://schemas.microsoft.com/office/drawing/2014/main" id="{6CBEC6A8-479A-B442-AA40-450CB2DE00DD}"/>
              </a:ext>
            </a:extLst>
          </p:cNvPr>
          <p:cNvSpPr/>
          <p:nvPr/>
        </p:nvSpPr>
        <p:spPr>
          <a:xfrm>
            <a:off x="6535545" y="2569962"/>
            <a:ext cx="56645" cy="16184"/>
          </a:xfrm>
          <a:custGeom>
            <a:avLst/>
            <a:gdLst>
              <a:gd name="connsiteX0" fmla="*/ 56645 w 56645"/>
              <a:gd name="connsiteY0" fmla="*/ 0 h 16184"/>
              <a:gd name="connsiteX1" fmla="*/ 0 w 56645"/>
              <a:gd name="connsiteY1" fmla="*/ 16184 h 1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45" h="16184">
                <a:moveTo>
                  <a:pt x="56645" y="0"/>
                </a:moveTo>
                <a:lnTo>
                  <a:pt x="0" y="16184"/>
                </a:lnTo>
              </a:path>
            </a:pathLst>
          </a:custGeom>
          <a:noFill/>
          <a:ln w="63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BE6EFF0E-8B9F-E643-98AB-1C024DB6F125}"/>
              </a:ext>
            </a:extLst>
          </p:cNvPr>
          <p:cNvCxnSpPr>
            <a:cxnSpLocks/>
            <a:stCxn id="316" idx="0"/>
            <a:endCxn id="315" idx="8"/>
          </p:cNvCxnSpPr>
          <p:nvPr/>
        </p:nvCxnSpPr>
        <p:spPr>
          <a:xfrm flipH="1" flipV="1">
            <a:off x="7363888" y="2563686"/>
            <a:ext cx="207926" cy="5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98CF9545-24C4-8941-9849-447807AFF9A8}"/>
              </a:ext>
            </a:extLst>
          </p:cNvPr>
          <p:cNvGrpSpPr/>
          <p:nvPr/>
        </p:nvGrpSpPr>
        <p:grpSpPr>
          <a:xfrm>
            <a:off x="7583611" y="1707399"/>
            <a:ext cx="355534" cy="347467"/>
            <a:chOff x="6996369" y="3349826"/>
            <a:chExt cx="482532" cy="471584"/>
          </a:xfrm>
        </p:grpSpPr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74B5F11E-5A7B-9C43-9589-CADAE4F2D1E4}"/>
                </a:ext>
              </a:extLst>
            </p:cNvPr>
            <p:cNvCxnSpPr>
              <a:cxnSpLocks/>
            </p:cNvCxnSpPr>
            <p:nvPr/>
          </p:nvCxnSpPr>
          <p:spPr>
            <a:xfrm>
              <a:off x="6996369" y="3765261"/>
              <a:ext cx="163086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F9F3CE64-5A27-494B-8AF4-2B3A89E66DE0}"/>
                </a:ext>
              </a:extLst>
            </p:cNvPr>
            <p:cNvCxnSpPr>
              <a:cxnSpLocks/>
            </p:cNvCxnSpPr>
            <p:nvPr/>
          </p:nvCxnSpPr>
          <p:spPr>
            <a:xfrm>
              <a:off x="7225912" y="3768436"/>
              <a:ext cx="6220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Arc 222">
              <a:extLst>
                <a:ext uri="{FF2B5EF4-FFF2-40B4-BE49-F238E27FC236}">
                  <a16:creationId xmlns:a16="http://schemas.microsoft.com/office/drawing/2014/main" id="{30EE647F-DE8D-8548-BBC5-93449EA3EBF9}"/>
                </a:ext>
              </a:extLst>
            </p:cNvPr>
            <p:cNvSpPr/>
            <p:nvPr/>
          </p:nvSpPr>
          <p:spPr>
            <a:xfrm>
              <a:off x="7159998" y="3745807"/>
              <a:ext cx="67645" cy="45719"/>
            </a:xfrm>
            <a:prstGeom prst="arc">
              <a:avLst>
                <a:gd name="adj1" fmla="val 11071024"/>
                <a:gd name="adj2" fmla="val 0"/>
              </a:avLst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A972DFCA-07B3-034D-85F7-848CD58E84C0}"/>
                </a:ext>
              </a:extLst>
            </p:cNvPr>
            <p:cNvCxnSpPr>
              <a:cxnSpLocks/>
            </p:cNvCxnSpPr>
            <p:nvPr/>
          </p:nvCxnSpPr>
          <p:spPr>
            <a:xfrm>
              <a:off x="7281331" y="3763819"/>
              <a:ext cx="20289" cy="5759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25700D15-5A64-764F-BD10-ABA74E1B33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05120" y="3349826"/>
              <a:ext cx="9801" cy="471584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98B65521-737D-B94D-B0F0-B966B5965F63}"/>
                </a:ext>
              </a:extLst>
            </p:cNvPr>
            <p:cNvCxnSpPr>
              <a:cxnSpLocks/>
            </p:cNvCxnSpPr>
            <p:nvPr/>
          </p:nvCxnSpPr>
          <p:spPr>
            <a:xfrm>
              <a:off x="7318626" y="3349826"/>
              <a:ext cx="18243" cy="459374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0E5DDA3E-A034-DA41-9D95-0586FD4C0313}"/>
                </a:ext>
              </a:extLst>
            </p:cNvPr>
            <p:cNvCxnSpPr>
              <a:cxnSpLocks/>
            </p:cNvCxnSpPr>
            <p:nvPr/>
          </p:nvCxnSpPr>
          <p:spPr>
            <a:xfrm>
              <a:off x="7348872" y="3768437"/>
              <a:ext cx="6220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E00FD2EE-7D53-1247-921D-8945A843C7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6172" y="3763819"/>
              <a:ext cx="12700" cy="4300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F024ECCB-FDC6-3F4E-BE16-D43F57CC43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8134" y="3730050"/>
              <a:ext cx="35842" cy="3838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47EFF20B-B9D0-7D42-8C6F-2C6BE60208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43059" y="3733225"/>
              <a:ext cx="35842" cy="3838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835740A0-BBD5-7248-BDB1-2A4AFDB04ED9}"/>
              </a:ext>
            </a:extLst>
          </p:cNvPr>
          <p:cNvGrpSpPr/>
          <p:nvPr/>
        </p:nvGrpSpPr>
        <p:grpSpPr>
          <a:xfrm>
            <a:off x="7934481" y="1710574"/>
            <a:ext cx="355534" cy="347467"/>
            <a:chOff x="6996369" y="3349826"/>
            <a:chExt cx="482532" cy="471584"/>
          </a:xfrm>
        </p:grpSpPr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DFC0955B-E0F6-494A-B22E-444F4330458E}"/>
                </a:ext>
              </a:extLst>
            </p:cNvPr>
            <p:cNvCxnSpPr>
              <a:cxnSpLocks/>
            </p:cNvCxnSpPr>
            <p:nvPr/>
          </p:nvCxnSpPr>
          <p:spPr>
            <a:xfrm>
              <a:off x="6996369" y="3765261"/>
              <a:ext cx="163086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5C05B67A-AA50-144E-9DF6-9EE719C283F6}"/>
                </a:ext>
              </a:extLst>
            </p:cNvPr>
            <p:cNvCxnSpPr>
              <a:cxnSpLocks/>
            </p:cNvCxnSpPr>
            <p:nvPr/>
          </p:nvCxnSpPr>
          <p:spPr>
            <a:xfrm>
              <a:off x="7225912" y="3768436"/>
              <a:ext cx="6220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Arc 233">
              <a:extLst>
                <a:ext uri="{FF2B5EF4-FFF2-40B4-BE49-F238E27FC236}">
                  <a16:creationId xmlns:a16="http://schemas.microsoft.com/office/drawing/2014/main" id="{4EFAADDC-ED28-0346-8ECD-50B75C7D3203}"/>
                </a:ext>
              </a:extLst>
            </p:cNvPr>
            <p:cNvSpPr/>
            <p:nvPr/>
          </p:nvSpPr>
          <p:spPr>
            <a:xfrm>
              <a:off x="7159998" y="3745807"/>
              <a:ext cx="67645" cy="45719"/>
            </a:xfrm>
            <a:prstGeom prst="arc">
              <a:avLst>
                <a:gd name="adj1" fmla="val 11071024"/>
                <a:gd name="adj2" fmla="val 0"/>
              </a:avLst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CCB6F358-CE55-1845-833A-F11F03182A26}"/>
                </a:ext>
              </a:extLst>
            </p:cNvPr>
            <p:cNvCxnSpPr>
              <a:cxnSpLocks/>
            </p:cNvCxnSpPr>
            <p:nvPr/>
          </p:nvCxnSpPr>
          <p:spPr>
            <a:xfrm>
              <a:off x="7281331" y="3763819"/>
              <a:ext cx="20289" cy="5759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984236ED-B103-5743-B505-89DD97D0B1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05120" y="3349826"/>
              <a:ext cx="9801" cy="471584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16DF3BDC-EEA9-7349-9FE8-C59A9DB93FBA}"/>
                </a:ext>
              </a:extLst>
            </p:cNvPr>
            <p:cNvCxnSpPr>
              <a:cxnSpLocks/>
            </p:cNvCxnSpPr>
            <p:nvPr/>
          </p:nvCxnSpPr>
          <p:spPr>
            <a:xfrm>
              <a:off x="7318626" y="3349826"/>
              <a:ext cx="18243" cy="459374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138E6F5A-991D-1849-96BC-E636EAFD6C71}"/>
                </a:ext>
              </a:extLst>
            </p:cNvPr>
            <p:cNvCxnSpPr>
              <a:cxnSpLocks/>
            </p:cNvCxnSpPr>
            <p:nvPr/>
          </p:nvCxnSpPr>
          <p:spPr>
            <a:xfrm>
              <a:off x="7348872" y="3768437"/>
              <a:ext cx="6220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76795CC2-EC90-5244-85AE-B2ED345C19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6172" y="3763819"/>
              <a:ext cx="12700" cy="4300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5B265D3F-AA79-F541-B1F5-C7B300D4E1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8134" y="3730050"/>
              <a:ext cx="35842" cy="3838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154E0659-6186-0648-BEDF-32DD502A92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43059" y="3733225"/>
              <a:ext cx="35842" cy="3838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6" name="TextBox 245">
            <a:extLst>
              <a:ext uri="{FF2B5EF4-FFF2-40B4-BE49-F238E27FC236}">
                <a16:creationId xmlns:a16="http://schemas.microsoft.com/office/drawing/2014/main" id="{DAE039A6-3326-BD4A-8B03-5E6589C77396}"/>
              </a:ext>
            </a:extLst>
          </p:cNvPr>
          <p:cNvSpPr txBox="1"/>
          <p:nvPr/>
        </p:nvSpPr>
        <p:spPr>
          <a:xfrm>
            <a:off x="8228934" y="1597214"/>
            <a:ext cx="28405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accent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HR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CF5FC975-B651-C04F-90BB-CB9333C934DC}"/>
              </a:ext>
            </a:extLst>
          </p:cNvPr>
          <p:cNvSpPr txBox="1"/>
          <p:nvPr/>
        </p:nvSpPr>
        <p:spPr>
          <a:xfrm>
            <a:off x="8198704" y="2146958"/>
            <a:ext cx="3626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SpO2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E4EE0CEF-B8D3-BA40-B5CD-E1C8A7434079}"/>
              </a:ext>
            </a:extLst>
          </p:cNvPr>
          <p:cNvSpPr txBox="1"/>
          <p:nvPr/>
        </p:nvSpPr>
        <p:spPr>
          <a:xfrm>
            <a:off x="8335289" y="1637109"/>
            <a:ext cx="6014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85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6E113031-1F7C-084F-8946-295842D9772D}"/>
              </a:ext>
            </a:extLst>
          </p:cNvPr>
          <p:cNvSpPr txBox="1"/>
          <p:nvPr/>
        </p:nvSpPr>
        <p:spPr>
          <a:xfrm>
            <a:off x="8330726" y="2195476"/>
            <a:ext cx="6014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96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67D4D69F-9FD2-A744-90A7-476D33774F30}"/>
              </a:ext>
            </a:extLst>
          </p:cNvPr>
          <p:cNvSpPr txBox="1"/>
          <p:nvPr/>
        </p:nvSpPr>
        <p:spPr>
          <a:xfrm>
            <a:off x="8782232" y="2147139"/>
            <a:ext cx="24718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PI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7E0EFE25-E3D7-CF4B-8DEB-523606911AD1}"/>
              </a:ext>
            </a:extLst>
          </p:cNvPr>
          <p:cNvSpPr txBox="1"/>
          <p:nvPr/>
        </p:nvSpPr>
        <p:spPr>
          <a:xfrm>
            <a:off x="8845839" y="2208513"/>
            <a:ext cx="346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0.8</a:t>
            </a:r>
          </a:p>
        </p:txBody>
      </p:sp>
      <p:sp>
        <p:nvSpPr>
          <p:cNvPr id="252" name="Freeform 251">
            <a:extLst>
              <a:ext uri="{FF2B5EF4-FFF2-40B4-BE49-F238E27FC236}">
                <a16:creationId xmlns:a16="http://schemas.microsoft.com/office/drawing/2014/main" id="{19DA7C12-E57E-B549-86E3-F03207ECA911}"/>
              </a:ext>
            </a:extLst>
          </p:cNvPr>
          <p:cNvSpPr/>
          <p:nvPr/>
        </p:nvSpPr>
        <p:spPr>
          <a:xfrm rot="20798790">
            <a:off x="8890955" y="1126852"/>
            <a:ext cx="142627" cy="1007530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FB58E50E-DACA-0B42-9679-755B49CD7949}"/>
              </a:ext>
            </a:extLst>
          </p:cNvPr>
          <p:cNvSpPr/>
          <p:nvPr/>
        </p:nvSpPr>
        <p:spPr>
          <a:xfrm>
            <a:off x="8237298" y="593874"/>
            <a:ext cx="10300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</a:rPr>
              <a:t>Perfusion index </a:t>
            </a:r>
            <a:r>
              <a:rPr lang="en-US" sz="900" dirty="0">
                <a:solidFill>
                  <a:prstClr val="black"/>
                </a:solidFill>
                <a:latin typeface="+mj-lt"/>
              </a:rPr>
              <a:t>indicates the signal strength</a:t>
            </a:r>
            <a:endParaRPr lang="en-US" sz="9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254" name="Freeform 253">
            <a:extLst>
              <a:ext uri="{FF2B5EF4-FFF2-40B4-BE49-F238E27FC236}">
                <a16:creationId xmlns:a16="http://schemas.microsoft.com/office/drawing/2014/main" id="{9B854F08-9FE7-FC40-9F72-3698AAFB81AE}"/>
              </a:ext>
            </a:extLst>
          </p:cNvPr>
          <p:cNvSpPr/>
          <p:nvPr/>
        </p:nvSpPr>
        <p:spPr>
          <a:xfrm rot="20798790">
            <a:off x="7052788" y="1201255"/>
            <a:ext cx="292216" cy="1191183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C510A816-9D5A-044B-A42E-4706B49AEB55}"/>
              </a:ext>
            </a:extLst>
          </p:cNvPr>
          <p:cNvSpPr/>
          <p:nvPr/>
        </p:nvSpPr>
        <p:spPr>
          <a:xfrm>
            <a:off x="7446116" y="593874"/>
            <a:ext cx="1030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</a:rPr>
              <a:t>Amplitude</a:t>
            </a:r>
            <a:r>
              <a:rPr lang="en-US" sz="900" dirty="0">
                <a:solidFill>
                  <a:prstClr val="black"/>
                </a:solidFill>
                <a:latin typeface="+mj-lt"/>
              </a:rPr>
              <a:t> may increase with greater SV (such as after a pause)</a:t>
            </a:r>
            <a:r>
              <a:rPr lang="en-US" sz="900" b="1" dirty="0">
                <a:solidFill>
                  <a:prstClr val="black"/>
                </a:solidFill>
                <a:latin typeface="+mj-lt"/>
              </a:rPr>
              <a:t> </a:t>
            </a:r>
            <a:endParaRPr lang="en-US" sz="9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51126161-502A-874E-8DCA-B54AF8E2C4E3}"/>
              </a:ext>
            </a:extLst>
          </p:cNvPr>
          <p:cNvSpPr/>
          <p:nvPr/>
        </p:nvSpPr>
        <p:spPr>
          <a:xfrm>
            <a:off x="7735671" y="2897958"/>
            <a:ext cx="1445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</a:rPr>
              <a:t>Oxygen Saturation value (SpO2)</a:t>
            </a:r>
            <a:r>
              <a:rPr lang="en-US" sz="900" dirty="0">
                <a:solidFill>
                  <a:prstClr val="black"/>
                </a:solidFill>
              </a:rPr>
              <a:t>; </a:t>
            </a:r>
            <a:r>
              <a:rPr lang="en-US" sz="900" dirty="0">
                <a:solidFill>
                  <a:prstClr val="black"/>
                </a:solidFill>
                <a:latin typeface="+mj-lt"/>
              </a:rPr>
              <a:t>value is calculated from the curve</a:t>
            </a:r>
            <a:r>
              <a:rPr lang="en-US" sz="9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900" dirty="0">
                <a:solidFill>
                  <a:prstClr val="black"/>
                </a:solidFill>
                <a:latin typeface="+mj-lt"/>
              </a:rPr>
              <a:t>and averaged over 3-6 sec</a:t>
            </a:r>
            <a:endParaRPr lang="en-US" sz="9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257" name="Freeform 256">
            <a:extLst>
              <a:ext uri="{FF2B5EF4-FFF2-40B4-BE49-F238E27FC236}">
                <a16:creationId xmlns:a16="http://schemas.microsoft.com/office/drawing/2014/main" id="{F275AA87-D4CF-9842-94FB-BFACFC2CBD5D}"/>
              </a:ext>
            </a:extLst>
          </p:cNvPr>
          <p:cNvSpPr/>
          <p:nvPr/>
        </p:nvSpPr>
        <p:spPr>
          <a:xfrm flipH="1" flipV="1">
            <a:off x="8388296" y="2607682"/>
            <a:ext cx="124690" cy="381941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48F52AD1-92FC-5148-BEB8-5BEA4DE4B623}"/>
              </a:ext>
            </a:extLst>
          </p:cNvPr>
          <p:cNvSpPr/>
          <p:nvPr/>
        </p:nvSpPr>
        <p:spPr>
          <a:xfrm>
            <a:off x="6244054" y="593874"/>
            <a:ext cx="1397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+mj-lt"/>
              </a:rPr>
              <a:t>The</a:t>
            </a:r>
            <a:r>
              <a:rPr lang="en-US" sz="9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900" b="1" dirty="0" err="1">
                <a:solidFill>
                  <a:prstClr val="black"/>
                </a:solidFill>
              </a:rPr>
              <a:t>plethysomograph</a:t>
            </a:r>
            <a:r>
              <a:rPr lang="en-US" sz="900" b="1" dirty="0">
                <a:solidFill>
                  <a:prstClr val="black"/>
                </a:solidFill>
              </a:rPr>
              <a:t> waveform</a:t>
            </a:r>
            <a:r>
              <a:rPr lang="en-US" sz="9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900" dirty="0">
                <a:solidFill>
                  <a:prstClr val="black"/>
                </a:solidFill>
                <a:latin typeface="+mj-lt"/>
              </a:rPr>
              <a:t>shows signal over time, corresponding to pulse</a:t>
            </a:r>
            <a:endParaRPr lang="en-US" sz="9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9446C56A-A4DF-1F48-9F49-44FF637DDE23}"/>
              </a:ext>
            </a:extLst>
          </p:cNvPr>
          <p:cNvSpPr/>
          <p:nvPr/>
        </p:nvSpPr>
        <p:spPr>
          <a:xfrm rot="16200000">
            <a:off x="-536073" y="6125932"/>
            <a:ext cx="1278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</a:rPr>
              <a:t>v1.0 (2020-12-17)</a:t>
            </a:r>
          </a:p>
          <a:p>
            <a:r>
              <a:rPr lang="en-US" sz="800" dirty="0">
                <a:hlinkClick r:id="rId14"/>
              </a:rPr>
              <a:t>CC BY-SA 3.0 </a:t>
            </a:r>
            <a:endParaRPr lang="en-US" sz="800" dirty="0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846FCD7B-F216-8A49-9893-1EC8663E9C71}"/>
              </a:ext>
            </a:extLst>
          </p:cNvPr>
          <p:cNvSpPr/>
          <p:nvPr/>
        </p:nvSpPr>
        <p:spPr>
          <a:xfrm>
            <a:off x="409855" y="3433015"/>
            <a:ext cx="16514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cap="small" dirty="0">
                <a:latin typeface="+mj-lt"/>
                <a:cs typeface="Futura Medium" panose="020B0602020204020303" pitchFamily="34" charset="-79"/>
              </a:rPr>
              <a:t>PROBE TYPE &amp; POSITIONING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5B1AD7EC-3A43-0543-A2D7-A5DEA5A88D1A}"/>
              </a:ext>
            </a:extLst>
          </p:cNvPr>
          <p:cNvSpPr/>
          <p:nvPr/>
        </p:nvSpPr>
        <p:spPr>
          <a:xfrm>
            <a:off x="-39733" y="373143"/>
            <a:ext cx="5205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+mj-lt"/>
              </a:rPr>
              <a:t>Pulse oximetry is the non-invasive continuous measurement of the oxygen saturation of hemoglobin. It exploits the fact that oxy- &amp;  deoxy hemoglobin </a:t>
            </a:r>
            <a:r>
              <a:rPr lang="en-US" sz="900" dirty="0">
                <a:latin typeface="+mj-lt"/>
                <a:hlinkClick r:id="rId15"/>
              </a:rPr>
              <a:t>differentially absorb red and infra-red light</a:t>
            </a:r>
            <a:r>
              <a:rPr lang="en-US" sz="900" dirty="0">
                <a:latin typeface="+mj-lt"/>
              </a:rPr>
              <a:t>.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EBD29C71-E297-9340-98E5-E1A2C514E8F9}"/>
              </a:ext>
            </a:extLst>
          </p:cNvPr>
          <p:cNvSpPr/>
          <p:nvPr/>
        </p:nvSpPr>
        <p:spPr>
          <a:xfrm>
            <a:off x="-42673" y="243219"/>
            <a:ext cx="7713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PRINCIPLE: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46DE016E-435D-E94D-9B4E-F900E6925007}"/>
              </a:ext>
            </a:extLst>
          </p:cNvPr>
          <p:cNvSpPr/>
          <p:nvPr/>
        </p:nvSpPr>
        <p:spPr>
          <a:xfrm>
            <a:off x="6612711" y="3482708"/>
            <a:ext cx="25138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cap="small" dirty="0">
                <a:latin typeface="Corbel" panose="020B0503020204020204" pitchFamily="34" charset="0"/>
                <a:cs typeface="Futura Medium" panose="020B0602020204020303" pitchFamily="34" charset="-79"/>
                <a:hlinkClick r:id="rId16"/>
              </a:rPr>
              <a:t>PLETHYSMOGRAPHY</a:t>
            </a:r>
            <a:r>
              <a:rPr lang="en-US" sz="9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 WAVEFORM ANALYSIS</a:t>
            </a:r>
          </a:p>
        </p:txBody>
      </p:sp>
      <p:sp>
        <p:nvSpPr>
          <p:cNvPr id="264" name="Rounded Rectangle 263">
            <a:extLst>
              <a:ext uri="{FF2B5EF4-FFF2-40B4-BE49-F238E27FC236}">
                <a16:creationId xmlns:a16="http://schemas.microsoft.com/office/drawing/2014/main" id="{5F6097DD-DB10-4C4D-94FF-07FDA2C28E54}"/>
              </a:ext>
            </a:extLst>
          </p:cNvPr>
          <p:cNvSpPr/>
          <p:nvPr/>
        </p:nvSpPr>
        <p:spPr>
          <a:xfrm>
            <a:off x="4455742" y="6235984"/>
            <a:ext cx="2199967" cy="553760"/>
          </a:xfrm>
          <a:prstGeom prst="roundRect">
            <a:avLst>
              <a:gd name="adj" fmla="val 8252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7B71603B-2F88-0248-9028-F6F0F3FA822C}"/>
              </a:ext>
            </a:extLst>
          </p:cNvPr>
          <p:cNvSpPr/>
          <p:nvPr/>
        </p:nvSpPr>
        <p:spPr>
          <a:xfrm>
            <a:off x="4877429" y="6177237"/>
            <a:ext cx="13292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cap="small" dirty="0">
                <a:latin typeface="+mj-lt"/>
                <a:cs typeface="Futura Medium" panose="020B0602020204020303" pitchFamily="34" charset="-79"/>
              </a:rPr>
              <a:t>MEDICATION EFFECTS</a:t>
            </a:r>
          </a:p>
        </p:txBody>
      </p:sp>
      <p:sp>
        <p:nvSpPr>
          <p:cNvPr id="266" name="Rounded Rectangle 265">
            <a:extLst>
              <a:ext uri="{FF2B5EF4-FFF2-40B4-BE49-F238E27FC236}">
                <a16:creationId xmlns:a16="http://schemas.microsoft.com/office/drawing/2014/main" id="{C4E59B3F-104E-4246-A2B4-AB3ECE4687A1}"/>
              </a:ext>
            </a:extLst>
          </p:cNvPr>
          <p:cNvSpPr/>
          <p:nvPr/>
        </p:nvSpPr>
        <p:spPr>
          <a:xfrm>
            <a:off x="267033" y="5318066"/>
            <a:ext cx="2035177" cy="1477327"/>
          </a:xfrm>
          <a:prstGeom prst="roundRect">
            <a:avLst>
              <a:gd name="adj" fmla="val 4365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6A128F27-43C7-9F4E-B8AB-3452888933B2}"/>
              </a:ext>
            </a:extLst>
          </p:cNvPr>
          <p:cNvSpPr/>
          <p:nvPr/>
        </p:nvSpPr>
        <p:spPr>
          <a:xfrm>
            <a:off x="452986" y="5321145"/>
            <a:ext cx="15860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cap="small" dirty="0">
                <a:latin typeface="+mj-lt"/>
                <a:cs typeface="Futura Medium" panose="020B0602020204020303" pitchFamily="34" charset="-79"/>
              </a:rPr>
              <a:t>SKIN COLOR &amp; NAIL POLISH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501982D6-1EA5-B84C-8364-D822DCBB8274}"/>
              </a:ext>
            </a:extLst>
          </p:cNvPr>
          <p:cNvSpPr/>
          <p:nvPr/>
        </p:nvSpPr>
        <p:spPr>
          <a:xfrm>
            <a:off x="199719" y="3116345"/>
            <a:ext cx="19223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ACCURACY OF PULSE OXIMETRY: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776F186C-BE75-2240-B3FD-127739DFEFEF}"/>
              </a:ext>
            </a:extLst>
          </p:cNvPr>
          <p:cNvSpPr/>
          <p:nvPr/>
        </p:nvSpPr>
        <p:spPr>
          <a:xfrm>
            <a:off x="225139" y="5478765"/>
            <a:ext cx="22130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Pulse oximetry </a:t>
            </a:r>
            <a:r>
              <a:rPr lang="en-US" sz="900" dirty="0">
                <a:hlinkClick r:id="rId17"/>
              </a:rPr>
              <a:t>may overestimate SpO2 in dark skinned individuals </a:t>
            </a:r>
            <a:r>
              <a:rPr lang="en-US" sz="900" dirty="0"/>
              <a:t>(compared with SaO2 on ABG), particularly when patients are hypoxemic. </a:t>
            </a:r>
            <a:r>
              <a:rPr lang="en-US" sz="900" dirty="0">
                <a:hlinkClick r:id="rId18"/>
              </a:rPr>
              <a:t>Black </a:t>
            </a:r>
            <a:r>
              <a:rPr lang="en-US" sz="900" dirty="0">
                <a:hlinkClick r:id="rId18"/>
              </a:rPr>
              <a:t>patients are 3x more likely to have occult hypoxemia</a:t>
            </a:r>
            <a:r>
              <a:rPr lang="en-US" sz="900" dirty="0"/>
              <a:t>.</a:t>
            </a:r>
          </a:p>
          <a:p>
            <a:endParaRPr lang="en-US" sz="900" dirty="0"/>
          </a:p>
          <a:p>
            <a:r>
              <a:rPr lang="en-US" sz="900" dirty="0"/>
              <a:t>Fingernail polish may decrease the accuracy of pulse oximetry, </a:t>
            </a:r>
            <a:r>
              <a:rPr lang="en-US" sz="900" dirty="0">
                <a:hlinkClick r:id="rId19"/>
              </a:rPr>
              <a:t>particularly darker colors </a:t>
            </a:r>
            <a:r>
              <a:rPr lang="en-US" sz="900" dirty="0"/>
              <a:t>(blue, green, black, &amp; brown)</a:t>
            </a:r>
          </a:p>
        </p:txBody>
      </p:sp>
      <p:sp>
        <p:nvSpPr>
          <p:cNvPr id="272" name="Rounded Rectangle 271">
            <a:extLst>
              <a:ext uri="{FF2B5EF4-FFF2-40B4-BE49-F238E27FC236}">
                <a16:creationId xmlns:a16="http://schemas.microsoft.com/office/drawing/2014/main" id="{DC673DDE-CB92-F849-B770-82A158BBCDD7}"/>
              </a:ext>
            </a:extLst>
          </p:cNvPr>
          <p:cNvSpPr/>
          <p:nvPr/>
        </p:nvSpPr>
        <p:spPr>
          <a:xfrm>
            <a:off x="2342667" y="3466574"/>
            <a:ext cx="2007680" cy="1141629"/>
          </a:xfrm>
          <a:prstGeom prst="roundRect">
            <a:avLst>
              <a:gd name="adj" fmla="val 589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E4B0DA61-8F25-A444-BF8D-587AC40D30F8}"/>
              </a:ext>
            </a:extLst>
          </p:cNvPr>
          <p:cNvSpPr/>
          <p:nvPr/>
        </p:nvSpPr>
        <p:spPr>
          <a:xfrm>
            <a:off x="2542447" y="3433015"/>
            <a:ext cx="15860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cap="small" dirty="0">
                <a:latin typeface="+mj-lt"/>
                <a:cs typeface="Futura Medium" panose="020B0602020204020303" pitchFamily="34" charset="-79"/>
              </a:rPr>
              <a:t>LOW FLOW STATES</a:t>
            </a: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D8CE6F5A-CF71-8144-86E6-B18F42D7C3A2}"/>
              </a:ext>
            </a:extLst>
          </p:cNvPr>
          <p:cNvSpPr/>
          <p:nvPr/>
        </p:nvSpPr>
        <p:spPr>
          <a:xfrm>
            <a:off x="1828800" y="1862845"/>
            <a:ext cx="1839432" cy="893135"/>
          </a:xfrm>
          <a:custGeom>
            <a:avLst/>
            <a:gdLst>
              <a:gd name="connsiteX0" fmla="*/ 0 w 1839432"/>
              <a:gd name="connsiteY0" fmla="*/ 0 h 893135"/>
              <a:gd name="connsiteX1" fmla="*/ 159488 w 1839432"/>
              <a:gd name="connsiteY1" fmla="*/ 350874 h 893135"/>
              <a:gd name="connsiteX2" fmla="*/ 425302 w 1839432"/>
              <a:gd name="connsiteY2" fmla="*/ 414669 h 893135"/>
              <a:gd name="connsiteX3" fmla="*/ 829339 w 1839432"/>
              <a:gd name="connsiteY3" fmla="*/ 637953 h 893135"/>
              <a:gd name="connsiteX4" fmla="*/ 1201479 w 1839432"/>
              <a:gd name="connsiteY4" fmla="*/ 850604 h 893135"/>
              <a:gd name="connsiteX5" fmla="*/ 1839432 w 1839432"/>
              <a:gd name="connsiteY5" fmla="*/ 893135 h 89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9432" h="893135">
                <a:moveTo>
                  <a:pt x="0" y="0"/>
                </a:moveTo>
                <a:cubicBezTo>
                  <a:pt x="44302" y="140881"/>
                  <a:pt x="88605" y="281763"/>
                  <a:pt x="159488" y="350874"/>
                </a:cubicBezTo>
                <a:cubicBezTo>
                  <a:pt x="230371" y="419985"/>
                  <a:pt x="313660" y="366823"/>
                  <a:pt x="425302" y="414669"/>
                </a:cubicBezTo>
                <a:cubicBezTo>
                  <a:pt x="536944" y="462515"/>
                  <a:pt x="829339" y="637953"/>
                  <a:pt x="829339" y="637953"/>
                </a:cubicBezTo>
                <a:cubicBezTo>
                  <a:pt x="958702" y="710609"/>
                  <a:pt x="1033130" y="808074"/>
                  <a:pt x="1201479" y="850604"/>
                </a:cubicBezTo>
                <a:cubicBezTo>
                  <a:pt x="1369828" y="893134"/>
                  <a:pt x="1604630" y="893134"/>
                  <a:pt x="1839432" y="893135"/>
                </a:cubicBezTo>
              </a:path>
            </a:pathLst>
          </a:custGeom>
          <a:noFill/>
          <a:ln w="25400"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B15B09C1-A346-DE4C-AC9A-89BF8D9034DE}"/>
              </a:ext>
            </a:extLst>
          </p:cNvPr>
          <p:cNvSpPr txBox="1"/>
          <p:nvPr/>
        </p:nvSpPr>
        <p:spPr>
          <a:xfrm>
            <a:off x="3230799" y="2548816"/>
            <a:ext cx="1096123" cy="2308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9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CarboxyHb</a:t>
            </a:r>
            <a:endParaRPr lang="en-US" sz="900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EC10FABB-4796-7147-B680-99CF2F83EAE4}"/>
              </a:ext>
            </a:extLst>
          </p:cNvPr>
          <p:cNvSpPr/>
          <p:nvPr/>
        </p:nvSpPr>
        <p:spPr>
          <a:xfrm>
            <a:off x="334256" y="2369436"/>
            <a:ext cx="241855" cy="24185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0" name="Elbow Connector 279">
            <a:extLst>
              <a:ext uri="{FF2B5EF4-FFF2-40B4-BE49-F238E27FC236}">
                <a16:creationId xmlns:a16="http://schemas.microsoft.com/office/drawing/2014/main" id="{3376512E-8729-F84E-B08C-D3878C69F824}"/>
              </a:ext>
            </a:extLst>
          </p:cNvPr>
          <p:cNvCxnSpPr>
            <a:cxnSpLocks/>
            <a:stCxn id="279" idx="2"/>
            <a:endCxn id="258" idx="1"/>
          </p:cNvCxnSpPr>
          <p:nvPr/>
        </p:nvCxnSpPr>
        <p:spPr>
          <a:xfrm rot="5400000">
            <a:off x="-517687" y="3402086"/>
            <a:ext cx="1763666" cy="182076"/>
          </a:xfrm>
          <a:prstGeom prst="bentConnector4">
            <a:avLst>
              <a:gd name="adj1" fmla="val 24247"/>
              <a:gd name="adj2" fmla="val 141851"/>
            </a:avLst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Rectangle 280">
            <a:extLst>
              <a:ext uri="{FF2B5EF4-FFF2-40B4-BE49-F238E27FC236}">
                <a16:creationId xmlns:a16="http://schemas.microsoft.com/office/drawing/2014/main" id="{A725D0B7-E216-1441-8985-1915A3AB5206}"/>
              </a:ext>
            </a:extLst>
          </p:cNvPr>
          <p:cNvSpPr/>
          <p:nvPr/>
        </p:nvSpPr>
        <p:spPr>
          <a:xfrm>
            <a:off x="2810536" y="2498050"/>
            <a:ext cx="241855" cy="24185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4C214253-4E2A-9041-B950-BAC38E52C542}"/>
              </a:ext>
            </a:extLst>
          </p:cNvPr>
          <p:cNvSpPr/>
          <p:nvPr/>
        </p:nvSpPr>
        <p:spPr>
          <a:xfrm>
            <a:off x="3076793" y="691639"/>
            <a:ext cx="139773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i="1" dirty="0"/>
              <a:t>The signal that varies with time represents the pulsatile blood flow.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0C3E78EE-10D4-3641-BD41-8DA7D89AF290}"/>
              </a:ext>
            </a:extLst>
          </p:cNvPr>
          <p:cNvSpPr/>
          <p:nvPr/>
        </p:nvSpPr>
        <p:spPr>
          <a:xfrm>
            <a:off x="2317850" y="3588866"/>
            <a:ext cx="214552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Low perfusion states (such as due to high vasoconstriction or low cardiac output)  can make </a:t>
            </a:r>
            <a:r>
              <a:rPr lang="en-US" sz="900" dirty="0">
                <a:hlinkClick r:id="rId20"/>
              </a:rPr>
              <a:t>the pulse oximetry signal weak or even undetectable</a:t>
            </a:r>
            <a:r>
              <a:rPr lang="en-US" sz="900" dirty="0"/>
              <a:t>.</a:t>
            </a:r>
            <a:r>
              <a:rPr lang="en-US" sz="900" b="1" dirty="0"/>
              <a:t> </a:t>
            </a:r>
            <a:r>
              <a:rPr lang="en-US" sz="900" dirty="0"/>
              <a:t>This can make monitoring SpO2 difficult or impossible in patients with </a:t>
            </a:r>
            <a:r>
              <a:rPr lang="en-US" sz="900" b="1" dirty="0"/>
              <a:t>non-pulsatile flow </a:t>
            </a:r>
            <a:r>
              <a:rPr lang="en-US" sz="900" dirty="0"/>
              <a:t>such as patients on ECMO or with an LVAD.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0AD173ED-087C-5545-A257-C719F362D871}"/>
              </a:ext>
            </a:extLst>
          </p:cNvPr>
          <p:cNvSpPr/>
          <p:nvPr/>
        </p:nvSpPr>
        <p:spPr>
          <a:xfrm>
            <a:off x="511359" y="2002257"/>
            <a:ext cx="241855" cy="24185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6" name="Elbow Connector 285">
            <a:extLst>
              <a:ext uri="{FF2B5EF4-FFF2-40B4-BE49-F238E27FC236}">
                <a16:creationId xmlns:a16="http://schemas.microsoft.com/office/drawing/2014/main" id="{8207B2AB-B9EB-B541-A42B-95A383B30FF3}"/>
              </a:ext>
            </a:extLst>
          </p:cNvPr>
          <p:cNvCxnSpPr>
            <a:cxnSpLocks/>
            <a:stCxn id="285" idx="2"/>
            <a:endCxn id="273" idx="0"/>
          </p:cNvCxnSpPr>
          <p:nvPr/>
        </p:nvCxnSpPr>
        <p:spPr>
          <a:xfrm rot="16200000" flipH="1">
            <a:off x="1389423" y="1486975"/>
            <a:ext cx="1188903" cy="2703175"/>
          </a:xfrm>
          <a:prstGeom prst="bentConnector3">
            <a:avLst>
              <a:gd name="adj1" fmla="val 71975"/>
            </a:avLst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Rounded Rectangle 286">
            <a:extLst>
              <a:ext uri="{FF2B5EF4-FFF2-40B4-BE49-F238E27FC236}">
                <a16:creationId xmlns:a16="http://schemas.microsoft.com/office/drawing/2014/main" id="{D8E26D62-0F70-B146-BFB4-122579E8C244}"/>
              </a:ext>
            </a:extLst>
          </p:cNvPr>
          <p:cNvSpPr/>
          <p:nvPr/>
        </p:nvSpPr>
        <p:spPr>
          <a:xfrm>
            <a:off x="4460879" y="3466574"/>
            <a:ext cx="2194831" cy="782064"/>
          </a:xfrm>
          <a:prstGeom prst="roundRect">
            <a:avLst>
              <a:gd name="adj" fmla="val 834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3405AD24-5B57-F64C-9F7B-F751EEAE222E}"/>
              </a:ext>
            </a:extLst>
          </p:cNvPr>
          <p:cNvSpPr/>
          <p:nvPr/>
        </p:nvSpPr>
        <p:spPr>
          <a:xfrm>
            <a:off x="4589690" y="3433015"/>
            <a:ext cx="19046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cap="small" dirty="0">
                <a:latin typeface="+mj-lt"/>
                <a:cs typeface="Futura Medium" panose="020B0602020204020303" pitchFamily="34" charset="-79"/>
              </a:rPr>
              <a:t>LOWER ACCURACY AT LOW SPO2</a:t>
            </a: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BE0C791F-B0B0-754B-AA27-2A13AD8CC26B}"/>
              </a:ext>
            </a:extLst>
          </p:cNvPr>
          <p:cNvSpPr/>
          <p:nvPr/>
        </p:nvSpPr>
        <p:spPr>
          <a:xfrm>
            <a:off x="4399704" y="3600496"/>
            <a:ext cx="232597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Because the calibration curve was developed using healthy volunteers, </a:t>
            </a:r>
            <a:r>
              <a:rPr lang="en-US" sz="900" dirty="0">
                <a:hlinkClick r:id="rId21"/>
              </a:rPr>
              <a:t>measured SpO2 can differ from SaO2 significantly at low values</a:t>
            </a:r>
            <a:r>
              <a:rPr lang="en-US" sz="900" dirty="0"/>
              <a:t> (e.g. an SpO2 less than 75%).</a:t>
            </a:r>
            <a:endParaRPr lang="en-US" sz="900" b="1" dirty="0"/>
          </a:p>
          <a:p>
            <a:pPr marL="171450" indent="-171450" algn="ctr">
              <a:buFontTx/>
              <a:buChar char="-"/>
            </a:pPr>
            <a:endParaRPr lang="en-US" sz="900" b="1" dirty="0"/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C9C58770-731C-E74C-8870-45F5C51D158F}"/>
              </a:ext>
            </a:extLst>
          </p:cNvPr>
          <p:cNvSpPr/>
          <p:nvPr/>
        </p:nvSpPr>
        <p:spPr>
          <a:xfrm>
            <a:off x="4458743" y="1513480"/>
            <a:ext cx="241855" cy="24185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AABA56F2-AA6A-F142-A16C-B423485FBCB0}"/>
              </a:ext>
            </a:extLst>
          </p:cNvPr>
          <p:cNvSpPr/>
          <p:nvPr/>
        </p:nvSpPr>
        <p:spPr>
          <a:xfrm>
            <a:off x="12438" y="2142363"/>
            <a:ext cx="241855" cy="24185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3" name="Elbow Connector 292">
            <a:extLst>
              <a:ext uri="{FF2B5EF4-FFF2-40B4-BE49-F238E27FC236}">
                <a16:creationId xmlns:a16="http://schemas.microsoft.com/office/drawing/2014/main" id="{2A9822D6-1DED-2349-9131-E46D4184DE11}"/>
              </a:ext>
            </a:extLst>
          </p:cNvPr>
          <p:cNvCxnSpPr>
            <a:cxnSpLocks/>
            <a:stCxn id="292" idx="2"/>
            <a:endCxn id="266" idx="1"/>
          </p:cNvCxnSpPr>
          <p:nvPr/>
        </p:nvCxnSpPr>
        <p:spPr>
          <a:xfrm rot="16200000" flipH="1">
            <a:off x="-1636057" y="4153640"/>
            <a:ext cx="3672512" cy="133667"/>
          </a:xfrm>
          <a:prstGeom prst="bentConnector2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Rectangle 244">
            <a:extLst>
              <a:ext uri="{FF2B5EF4-FFF2-40B4-BE49-F238E27FC236}">
                <a16:creationId xmlns:a16="http://schemas.microsoft.com/office/drawing/2014/main" id="{771F62A4-1158-EE4D-B020-FBD688B31E3D}"/>
              </a:ext>
            </a:extLst>
          </p:cNvPr>
          <p:cNvSpPr/>
          <p:nvPr/>
        </p:nvSpPr>
        <p:spPr>
          <a:xfrm>
            <a:off x="5068988" y="4254108"/>
            <a:ext cx="9460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cap="small" dirty="0">
                <a:latin typeface="+mj-lt"/>
                <a:cs typeface="Futura Medium" panose="020B0602020204020303" pitchFamily="34" charset="-79"/>
              </a:rPr>
              <a:t>HYPEROXEMIA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0B2147DB-AB91-DD40-B9FC-E422D051B04A}"/>
              </a:ext>
            </a:extLst>
          </p:cNvPr>
          <p:cNvSpPr/>
          <p:nvPr/>
        </p:nvSpPr>
        <p:spPr>
          <a:xfrm>
            <a:off x="4429179" y="4405855"/>
            <a:ext cx="2254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Hyperoxia is harmful (particularly after </a:t>
            </a:r>
            <a:r>
              <a:rPr lang="en-US" sz="900" dirty="0">
                <a:hlinkClick r:id="rId22"/>
              </a:rPr>
              <a:t>cardiac arrest</a:t>
            </a:r>
            <a:r>
              <a:rPr lang="en-US" sz="900" dirty="0"/>
              <a:t>) but pulse oximetry cannot differentiate normal from supra-normal PaO2 if the SpO2 is 100%. Target SpO2 ≥94%</a:t>
            </a:r>
            <a:endParaRPr lang="en-US" sz="900" b="1" dirty="0"/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171100A9-B52A-A54B-B9B9-0761E1586B11}"/>
              </a:ext>
            </a:extLst>
          </p:cNvPr>
          <p:cNvSpPr/>
          <p:nvPr/>
        </p:nvSpPr>
        <p:spPr>
          <a:xfrm>
            <a:off x="4415911" y="6319517"/>
            <a:ext cx="225423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Methylene blue, </a:t>
            </a:r>
            <a:r>
              <a:rPr lang="en-US" sz="900" dirty="0" err="1"/>
              <a:t>isosulfan</a:t>
            </a:r>
            <a:r>
              <a:rPr lang="en-US" sz="900" dirty="0"/>
              <a:t> blue, fluorescein, &amp; indocyanine green can transiently cause falsely low SpO2 readings.</a:t>
            </a:r>
            <a:endParaRPr lang="en-US" sz="900" b="1" dirty="0"/>
          </a:p>
        </p:txBody>
      </p:sp>
      <p:sp>
        <p:nvSpPr>
          <p:cNvPr id="304" name="Rounded Rectangle 303">
            <a:extLst>
              <a:ext uri="{FF2B5EF4-FFF2-40B4-BE49-F238E27FC236}">
                <a16:creationId xmlns:a16="http://schemas.microsoft.com/office/drawing/2014/main" id="{29513FEA-65FA-DA46-A73C-67EEB634DD9A}"/>
              </a:ext>
            </a:extLst>
          </p:cNvPr>
          <p:cNvSpPr/>
          <p:nvPr/>
        </p:nvSpPr>
        <p:spPr>
          <a:xfrm>
            <a:off x="6722058" y="6248176"/>
            <a:ext cx="2414217" cy="540125"/>
          </a:xfrm>
          <a:prstGeom prst="roundRect">
            <a:avLst>
              <a:gd name="adj" fmla="val 9306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1CAAC3D3-1000-C44A-845B-F482D1222BBF}"/>
              </a:ext>
            </a:extLst>
          </p:cNvPr>
          <p:cNvSpPr/>
          <p:nvPr/>
        </p:nvSpPr>
        <p:spPr>
          <a:xfrm>
            <a:off x="7519719" y="6189429"/>
            <a:ext cx="9204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cap="small" dirty="0">
                <a:latin typeface="+mj-lt"/>
                <a:cs typeface="Futura Medium" panose="020B0602020204020303" pitchFamily="34" charset="-79"/>
              </a:rPr>
              <a:t>CO-OXIMETRY</a:t>
            </a: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618B52DF-6887-FC43-8468-E4E168D11A06}"/>
              </a:ext>
            </a:extLst>
          </p:cNvPr>
          <p:cNvSpPr/>
          <p:nvPr/>
        </p:nvSpPr>
        <p:spPr>
          <a:xfrm>
            <a:off x="6659043" y="6316935"/>
            <a:ext cx="258216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Instead of the two wavelengths used by standard pulse oximeters, co-oximetry uses 4 wavelengths to accurately measure abnormal </a:t>
            </a:r>
            <a:r>
              <a:rPr lang="en-US" sz="900" dirty="0" err="1"/>
              <a:t>hemoglobins</a:t>
            </a:r>
            <a:r>
              <a:rPr lang="en-US" sz="900" dirty="0"/>
              <a:t>.</a:t>
            </a:r>
            <a:endParaRPr lang="en-US" sz="900" b="1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FE7D016-9B55-5D42-8B84-FF23CC6EEB0B}"/>
              </a:ext>
            </a:extLst>
          </p:cNvPr>
          <p:cNvCxnSpPr>
            <a:stCxn id="294" idx="3"/>
            <a:endCxn id="295" idx="1"/>
          </p:cNvCxnSpPr>
          <p:nvPr/>
        </p:nvCxnSpPr>
        <p:spPr>
          <a:xfrm>
            <a:off x="1364426" y="947167"/>
            <a:ext cx="234413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>
            <a:extLst>
              <a:ext uri="{FF2B5EF4-FFF2-40B4-BE49-F238E27FC236}">
                <a16:creationId xmlns:a16="http://schemas.microsoft.com/office/drawing/2014/main" id="{E582F0D7-4A24-864D-BC62-C61138BED38A}"/>
              </a:ext>
            </a:extLst>
          </p:cNvPr>
          <p:cNvCxnSpPr>
            <a:cxnSpLocks/>
            <a:stCxn id="295" idx="3"/>
            <a:endCxn id="297" idx="1"/>
          </p:cNvCxnSpPr>
          <p:nvPr/>
        </p:nvCxnSpPr>
        <p:spPr>
          <a:xfrm>
            <a:off x="2909840" y="947167"/>
            <a:ext cx="20759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>
            <a:extLst>
              <a:ext uri="{FF2B5EF4-FFF2-40B4-BE49-F238E27FC236}">
                <a16:creationId xmlns:a16="http://schemas.microsoft.com/office/drawing/2014/main" id="{AEAD4D8A-8006-CF41-9C43-6A8B465BCF1F}"/>
              </a:ext>
            </a:extLst>
          </p:cNvPr>
          <p:cNvCxnSpPr>
            <a:cxnSpLocks/>
            <a:stCxn id="297" idx="3"/>
            <a:endCxn id="299" idx="1"/>
          </p:cNvCxnSpPr>
          <p:nvPr/>
        </p:nvCxnSpPr>
        <p:spPr>
          <a:xfrm>
            <a:off x="4428431" y="947167"/>
            <a:ext cx="24494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Freeform 311">
            <a:extLst>
              <a:ext uri="{FF2B5EF4-FFF2-40B4-BE49-F238E27FC236}">
                <a16:creationId xmlns:a16="http://schemas.microsoft.com/office/drawing/2014/main" id="{4D85A82E-5B50-7A4F-82DA-5B4F104027F1}"/>
              </a:ext>
            </a:extLst>
          </p:cNvPr>
          <p:cNvSpPr/>
          <p:nvPr/>
        </p:nvSpPr>
        <p:spPr>
          <a:xfrm>
            <a:off x="7859841" y="1216846"/>
            <a:ext cx="212208" cy="1070797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F12D1C-2709-FC4C-9857-4BD3A8F865EE}"/>
              </a:ext>
            </a:extLst>
          </p:cNvPr>
          <p:cNvCxnSpPr/>
          <p:nvPr/>
        </p:nvCxnSpPr>
        <p:spPr>
          <a:xfrm flipV="1">
            <a:off x="6816400" y="1582799"/>
            <a:ext cx="0" cy="16489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0B947587-9A48-A549-9AA5-77241C3A27E8}"/>
              </a:ext>
            </a:extLst>
          </p:cNvPr>
          <p:cNvCxnSpPr>
            <a:cxnSpLocks/>
          </p:cNvCxnSpPr>
          <p:nvPr/>
        </p:nvCxnSpPr>
        <p:spPr>
          <a:xfrm flipV="1">
            <a:off x="7065359" y="2239291"/>
            <a:ext cx="0" cy="99435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17546FA-3D54-2944-9FA8-2425308526BF}"/>
              </a:ext>
            </a:extLst>
          </p:cNvPr>
          <p:cNvCxnSpPr>
            <a:cxnSpLocks/>
          </p:cNvCxnSpPr>
          <p:nvPr/>
        </p:nvCxnSpPr>
        <p:spPr>
          <a:xfrm>
            <a:off x="6803760" y="2774817"/>
            <a:ext cx="282322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38">
            <a:extLst>
              <a:ext uri="{FF2B5EF4-FFF2-40B4-BE49-F238E27FC236}">
                <a16:creationId xmlns:a16="http://schemas.microsoft.com/office/drawing/2014/main" id="{1057EDF5-E425-B44B-AC9F-AE183B1E623E}"/>
              </a:ext>
            </a:extLst>
          </p:cNvPr>
          <p:cNvSpPr/>
          <p:nvPr/>
        </p:nvSpPr>
        <p:spPr>
          <a:xfrm>
            <a:off x="6535515" y="2314718"/>
            <a:ext cx="443001" cy="264203"/>
          </a:xfrm>
          <a:custGeom>
            <a:avLst/>
            <a:gdLst>
              <a:gd name="connsiteX0" fmla="*/ 0 w 443001"/>
              <a:gd name="connsiteY0" fmla="*/ 261590 h 264203"/>
              <a:gd name="connsiteX1" fmla="*/ 68154 w 443001"/>
              <a:gd name="connsiteY1" fmla="*/ 250231 h 264203"/>
              <a:gd name="connsiteX2" fmla="*/ 90872 w 443001"/>
              <a:gd name="connsiteY2" fmla="*/ 153679 h 264203"/>
              <a:gd name="connsiteX3" fmla="*/ 136308 w 443001"/>
              <a:gd name="connsiteY3" fmla="*/ 28730 h 264203"/>
              <a:gd name="connsiteX4" fmla="*/ 170385 w 443001"/>
              <a:gd name="connsiteY4" fmla="*/ 6012 h 264203"/>
              <a:gd name="connsiteX5" fmla="*/ 255578 w 443001"/>
              <a:gd name="connsiteY5" fmla="*/ 113923 h 264203"/>
              <a:gd name="connsiteX6" fmla="*/ 295334 w 443001"/>
              <a:gd name="connsiteY6" fmla="*/ 125282 h 264203"/>
              <a:gd name="connsiteX7" fmla="*/ 363488 w 443001"/>
              <a:gd name="connsiteY7" fmla="*/ 244551 h 264203"/>
              <a:gd name="connsiteX8" fmla="*/ 443001 w 443001"/>
              <a:gd name="connsiteY8" fmla="*/ 255910 h 26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001" h="264203">
                <a:moveTo>
                  <a:pt x="0" y="261590"/>
                </a:moveTo>
                <a:cubicBezTo>
                  <a:pt x="26504" y="264903"/>
                  <a:pt x="53009" y="268216"/>
                  <a:pt x="68154" y="250231"/>
                </a:cubicBezTo>
                <a:cubicBezTo>
                  <a:pt x="83299" y="232246"/>
                  <a:pt x="79513" y="190596"/>
                  <a:pt x="90872" y="153679"/>
                </a:cubicBezTo>
                <a:cubicBezTo>
                  <a:pt x="102231" y="116762"/>
                  <a:pt x="123056" y="53341"/>
                  <a:pt x="136308" y="28730"/>
                </a:cubicBezTo>
                <a:cubicBezTo>
                  <a:pt x="149560" y="4119"/>
                  <a:pt x="150507" y="-8187"/>
                  <a:pt x="170385" y="6012"/>
                </a:cubicBezTo>
                <a:cubicBezTo>
                  <a:pt x="190263" y="20211"/>
                  <a:pt x="234753" y="94045"/>
                  <a:pt x="255578" y="113923"/>
                </a:cubicBezTo>
                <a:cubicBezTo>
                  <a:pt x="276403" y="133801"/>
                  <a:pt x="277349" y="103511"/>
                  <a:pt x="295334" y="125282"/>
                </a:cubicBezTo>
                <a:cubicBezTo>
                  <a:pt x="313319" y="147053"/>
                  <a:pt x="338877" y="222780"/>
                  <a:pt x="363488" y="244551"/>
                </a:cubicBezTo>
                <a:cubicBezTo>
                  <a:pt x="388099" y="266322"/>
                  <a:pt x="415550" y="261116"/>
                  <a:pt x="443001" y="25591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Freeform 314">
            <a:extLst>
              <a:ext uri="{FF2B5EF4-FFF2-40B4-BE49-F238E27FC236}">
                <a16:creationId xmlns:a16="http://schemas.microsoft.com/office/drawing/2014/main" id="{3B359731-9B7F-9940-B694-3EAE6AC4BD09}"/>
              </a:ext>
            </a:extLst>
          </p:cNvPr>
          <p:cNvSpPr/>
          <p:nvPr/>
        </p:nvSpPr>
        <p:spPr>
          <a:xfrm>
            <a:off x="6920887" y="2307776"/>
            <a:ext cx="443001" cy="264203"/>
          </a:xfrm>
          <a:custGeom>
            <a:avLst/>
            <a:gdLst>
              <a:gd name="connsiteX0" fmla="*/ 0 w 443001"/>
              <a:gd name="connsiteY0" fmla="*/ 261590 h 264203"/>
              <a:gd name="connsiteX1" fmla="*/ 68154 w 443001"/>
              <a:gd name="connsiteY1" fmla="*/ 250231 h 264203"/>
              <a:gd name="connsiteX2" fmla="*/ 90872 w 443001"/>
              <a:gd name="connsiteY2" fmla="*/ 153679 h 264203"/>
              <a:gd name="connsiteX3" fmla="*/ 136308 w 443001"/>
              <a:gd name="connsiteY3" fmla="*/ 28730 h 264203"/>
              <a:gd name="connsiteX4" fmla="*/ 170385 w 443001"/>
              <a:gd name="connsiteY4" fmla="*/ 6012 h 264203"/>
              <a:gd name="connsiteX5" fmla="*/ 255578 w 443001"/>
              <a:gd name="connsiteY5" fmla="*/ 113923 h 264203"/>
              <a:gd name="connsiteX6" fmla="*/ 295334 w 443001"/>
              <a:gd name="connsiteY6" fmla="*/ 125282 h 264203"/>
              <a:gd name="connsiteX7" fmla="*/ 363488 w 443001"/>
              <a:gd name="connsiteY7" fmla="*/ 244551 h 264203"/>
              <a:gd name="connsiteX8" fmla="*/ 443001 w 443001"/>
              <a:gd name="connsiteY8" fmla="*/ 255910 h 26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001" h="264203">
                <a:moveTo>
                  <a:pt x="0" y="261590"/>
                </a:moveTo>
                <a:cubicBezTo>
                  <a:pt x="26504" y="264903"/>
                  <a:pt x="53009" y="268216"/>
                  <a:pt x="68154" y="250231"/>
                </a:cubicBezTo>
                <a:cubicBezTo>
                  <a:pt x="83299" y="232246"/>
                  <a:pt x="79513" y="190596"/>
                  <a:pt x="90872" y="153679"/>
                </a:cubicBezTo>
                <a:cubicBezTo>
                  <a:pt x="102231" y="116762"/>
                  <a:pt x="123056" y="53341"/>
                  <a:pt x="136308" y="28730"/>
                </a:cubicBezTo>
                <a:cubicBezTo>
                  <a:pt x="149560" y="4119"/>
                  <a:pt x="150507" y="-8187"/>
                  <a:pt x="170385" y="6012"/>
                </a:cubicBezTo>
                <a:cubicBezTo>
                  <a:pt x="190263" y="20211"/>
                  <a:pt x="234753" y="94045"/>
                  <a:pt x="255578" y="113923"/>
                </a:cubicBezTo>
                <a:cubicBezTo>
                  <a:pt x="276403" y="133801"/>
                  <a:pt x="277349" y="103511"/>
                  <a:pt x="295334" y="125282"/>
                </a:cubicBezTo>
                <a:cubicBezTo>
                  <a:pt x="313319" y="147053"/>
                  <a:pt x="338877" y="222780"/>
                  <a:pt x="363488" y="244551"/>
                </a:cubicBezTo>
                <a:cubicBezTo>
                  <a:pt x="388099" y="266322"/>
                  <a:pt x="415550" y="261116"/>
                  <a:pt x="443001" y="25591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7EA6AB06-4240-2F4B-8034-3BD7E29D771E}"/>
              </a:ext>
            </a:extLst>
          </p:cNvPr>
          <p:cNvSpPr/>
          <p:nvPr/>
        </p:nvSpPr>
        <p:spPr>
          <a:xfrm>
            <a:off x="6222292" y="2328532"/>
            <a:ext cx="363488" cy="251940"/>
          </a:xfrm>
          <a:custGeom>
            <a:avLst/>
            <a:gdLst>
              <a:gd name="connsiteX0" fmla="*/ 0 w 363488"/>
              <a:gd name="connsiteY0" fmla="*/ 244224 h 251940"/>
              <a:gd name="connsiteX1" fmla="*/ 34077 w 363488"/>
              <a:gd name="connsiteY1" fmla="*/ 107916 h 251940"/>
              <a:gd name="connsiteX2" fmla="*/ 90872 w 363488"/>
              <a:gd name="connsiteY2" fmla="*/ 6 h 251940"/>
              <a:gd name="connsiteX3" fmla="*/ 176064 w 363488"/>
              <a:gd name="connsiteY3" fmla="*/ 102237 h 251940"/>
              <a:gd name="connsiteX4" fmla="*/ 193103 w 363488"/>
              <a:gd name="connsiteY4" fmla="*/ 96557 h 251940"/>
              <a:gd name="connsiteX5" fmla="*/ 266936 w 363488"/>
              <a:gd name="connsiteY5" fmla="*/ 187429 h 251940"/>
              <a:gd name="connsiteX6" fmla="*/ 283975 w 363488"/>
              <a:gd name="connsiteY6" fmla="*/ 244224 h 251940"/>
              <a:gd name="connsiteX7" fmla="*/ 363488 w 363488"/>
              <a:gd name="connsiteY7" fmla="*/ 249904 h 25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88" h="251940">
                <a:moveTo>
                  <a:pt x="0" y="244224"/>
                </a:moveTo>
                <a:cubicBezTo>
                  <a:pt x="9466" y="196421"/>
                  <a:pt x="18932" y="148619"/>
                  <a:pt x="34077" y="107916"/>
                </a:cubicBezTo>
                <a:cubicBezTo>
                  <a:pt x="49222" y="67213"/>
                  <a:pt x="67208" y="952"/>
                  <a:pt x="90872" y="6"/>
                </a:cubicBezTo>
                <a:cubicBezTo>
                  <a:pt x="114536" y="-940"/>
                  <a:pt x="176064" y="102237"/>
                  <a:pt x="176064" y="102237"/>
                </a:cubicBezTo>
                <a:cubicBezTo>
                  <a:pt x="193102" y="118329"/>
                  <a:pt x="177958" y="82358"/>
                  <a:pt x="193103" y="96557"/>
                </a:cubicBezTo>
                <a:cubicBezTo>
                  <a:pt x="208248" y="110756"/>
                  <a:pt x="251791" y="162818"/>
                  <a:pt x="266936" y="187429"/>
                </a:cubicBezTo>
                <a:cubicBezTo>
                  <a:pt x="282081" y="212040"/>
                  <a:pt x="267883" y="233812"/>
                  <a:pt x="283975" y="244224"/>
                </a:cubicBezTo>
                <a:cubicBezTo>
                  <a:pt x="300067" y="254636"/>
                  <a:pt x="331777" y="252270"/>
                  <a:pt x="363488" y="249904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Freeform 315">
            <a:extLst>
              <a:ext uri="{FF2B5EF4-FFF2-40B4-BE49-F238E27FC236}">
                <a16:creationId xmlns:a16="http://schemas.microsoft.com/office/drawing/2014/main" id="{FEF3D574-43ED-0445-95AD-09DE139C02DB}"/>
              </a:ext>
            </a:extLst>
          </p:cNvPr>
          <p:cNvSpPr/>
          <p:nvPr/>
        </p:nvSpPr>
        <p:spPr>
          <a:xfrm>
            <a:off x="7571814" y="2215433"/>
            <a:ext cx="443001" cy="351737"/>
          </a:xfrm>
          <a:custGeom>
            <a:avLst/>
            <a:gdLst>
              <a:gd name="connsiteX0" fmla="*/ 0 w 443001"/>
              <a:gd name="connsiteY0" fmla="*/ 261590 h 264203"/>
              <a:gd name="connsiteX1" fmla="*/ 68154 w 443001"/>
              <a:gd name="connsiteY1" fmla="*/ 250231 h 264203"/>
              <a:gd name="connsiteX2" fmla="*/ 90872 w 443001"/>
              <a:gd name="connsiteY2" fmla="*/ 153679 h 264203"/>
              <a:gd name="connsiteX3" fmla="*/ 136308 w 443001"/>
              <a:gd name="connsiteY3" fmla="*/ 28730 h 264203"/>
              <a:gd name="connsiteX4" fmla="*/ 170385 w 443001"/>
              <a:gd name="connsiteY4" fmla="*/ 6012 h 264203"/>
              <a:gd name="connsiteX5" fmla="*/ 255578 w 443001"/>
              <a:gd name="connsiteY5" fmla="*/ 113923 h 264203"/>
              <a:gd name="connsiteX6" fmla="*/ 295334 w 443001"/>
              <a:gd name="connsiteY6" fmla="*/ 125282 h 264203"/>
              <a:gd name="connsiteX7" fmla="*/ 363488 w 443001"/>
              <a:gd name="connsiteY7" fmla="*/ 244551 h 264203"/>
              <a:gd name="connsiteX8" fmla="*/ 443001 w 443001"/>
              <a:gd name="connsiteY8" fmla="*/ 255910 h 26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001" h="264203">
                <a:moveTo>
                  <a:pt x="0" y="261590"/>
                </a:moveTo>
                <a:cubicBezTo>
                  <a:pt x="26504" y="264903"/>
                  <a:pt x="53009" y="268216"/>
                  <a:pt x="68154" y="250231"/>
                </a:cubicBezTo>
                <a:cubicBezTo>
                  <a:pt x="83299" y="232246"/>
                  <a:pt x="79513" y="190596"/>
                  <a:pt x="90872" y="153679"/>
                </a:cubicBezTo>
                <a:cubicBezTo>
                  <a:pt x="102231" y="116762"/>
                  <a:pt x="123056" y="53341"/>
                  <a:pt x="136308" y="28730"/>
                </a:cubicBezTo>
                <a:cubicBezTo>
                  <a:pt x="149560" y="4119"/>
                  <a:pt x="150507" y="-8187"/>
                  <a:pt x="170385" y="6012"/>
                </a:cubicBezTo>
                <a:cubicBezTo>
                  <a:pt x="190263" y="20211"/>
                  <a:pt x="234753" y="94045"/>
                  <a:pt x="255578" y="113923"/>
                </a:cubicBezTo>
                <a:cubicBezTo>
                  <a:pt x="276403" y="133801"/>
                  <a:pt x="277349" y="103511"/>
                  <a:pt x="295334" y="125282"/>
                </a:cubicBezTo>
                <a:cubicBezTo>
                  <a:pt x="313319" y="147053"/>
                  <a:pt x="338877" y="222780"/>
                  <a:pt x="363488" y="244551"/>
                </a:cubicBezTo>
                <a:cubicBezTo>
                  <a:pt x="388099" y="266322"/>
                  <a:pt x="415550" y="261116"/>
                  <a:pt x="443001" y="25591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Freeform 316">
            <a:extLst>
              <a:ext uri="{FF2B5EF4-FFF2-40B4-BE49-F238E27FC236}">
                <a16:creationId xmlns:a16="http://schemas.microsoft.com/office/drawing/2014/main" id="{9DFD5A90-39D1-D245-AAC4-F8D09B845B7D}"/>
              </a:ext>
            </a:extLst>
          </p:cNvPr>
          <p:cNvSpPr/>
          <p:nvPr/>
        </p:nvSpPr>
        <p:spPr>
          <a:xfrm>
            <a:off x="7964364" y="2295718"/>
            <a:ext cx="443001" cy="264203"/>
          </a:xfrm>
          <a:custGeom>
            <a:avLst/>
            <a:gdLst>
              <a:gd name="connsiteX0" fmla="*/ 0 w 443001"/>
              <a:gd name="connsiteY0" fmla="*/ 261590 h 264203"/>
              <a:gd name="connsiteX1" fmla="*/ 68154 w 443001"/>
              <a:gd name="connsiteY1" fmla="*/ 250231 h 264203"/>
              <a:gd name="connsiteX2" fmla="*/ 90872 w 443001"/>
              <a:gd name="connsiteY2" fmla="*/ 153679 h 264203"/>
              <a:gd name="connsiteX3" fmla="*/ 136308 w 443001"/>
              <a:gd name="connsiteY3" fmla="*/ 28730 h 264203"/>
              <a:gd name="connsiteX4" fmla="*/ 170385 w 443001"/>
              <a:gd name="connsiteY4" fmla="*/ 6012 h 264203"/>
              <a:gd name="connsiteX5" fmla="*/ 255578 w 443001"/>
              <a:gd name="connsiteY5" fmla="*/ 113923 h 264203"/>
              <a:gd name="connsiteX6" fmla="*/ 295334 w 443001"/>
              <a:gd name="connsiteY6" fmla="*/ 125282 h 264203"/>
              <a:gd name="connsiteX7" fmla="*/ 363488 w 443001"/>
              <a:gd name="connsiteY7" fmla="*/ 244551 h 264203"/>
              <a:gd name="connsiteX8" fmla="*/ 443001 w 443001"/>
              <a:gd name="connsiteY8" fmla="*/ 255910 h 26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001" h="264203">
                <a:moveTo>
                  <a:pt x="0" y="261590"/>
                </a:moveTo>
                <a:cubicBezTo>
                  <a:pt x="26504" y="264903"/>
                  <a:pt x="53009" y="268216"/>
                  <a:pt x="68154" y="250231"/>
                </a:cubicBezTo>
                <a:cubicBezTo>
                  <a:pt x="83299" y="232246"/>
                  <a:pt x="79513" y="190596"/>
                  <a:pt x="90872" y="153679"/>
                </a:cubicBezTo>
                <a:cubicBezTo>
                  <a:pt x="102231" y="116762"/>
                  <a:pt x="123056" y="53341"/>
                  <a:pt x="136308" y="28730"/>
                </a:cubicBezTo>
                <a:cubicBezTo>
                  <a:pt x="149560" y="4119"/>
                  <a:pt x="150507" y="-8187"/>
                  <a:pt x="170385" y="6012"/>
                </a:cubicBezTo>
                <a:cubicBezTo>
                  <a:pt x="190263" y="20211"/>
                  <a:pt x="234753" y="94045"/>
                  <a:pt x="255578" y="113923"/>
                </a:cubicBezTo>
                <a:cubicBezTo>
                  <a:pt x="276403" y="133801"/>
                  <a:pt x="277349" y="103511"/>
                  <a:pt x="295334" y="125282"/>
                </a:cubicBezTo>
                <a:cubicBezTo>
                  <a:pt x="313319" y="147053"/>
                  <a:pt x="338877" y="222780"/>
                  <a:pt x="363488" y="244551"/>
                </a:cubicBezTo>
                <a:cubicBezTo>
                  <a:pt x="388099" y="266322"/>
                  <a:pt x="415550" y="261116"/>
                  <a:pt x="443001" y="25591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3E32A04C-9594-A245-8138-136A6C3A4A03}"/>
              </a:ext>
            </a:extLst>
          </p:cNvPr>
          <p:cNvSpPr/>
          <p:nvPr/>
        </p:nvSpPr>
        <p:spPr>
          <a:xfrm>
            <a:off x="5937208" y="2876039"/>
            <a:ext cx="2018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</a:rPr>
              <a:t>PTT 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  <a:latin typeface="+mj-lt"/>
              </a:rPr>
              <a:t>Pulse transit time represents the interval from EKG R wave to PPG peak; determined by arterial compliance</a:t>
            </a: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B5CAE699-A68D-E842-95D9-8A4A37E4D903}"/>
              </a:ext>
            </a:extLst>
          </p:cNvPr>
          <p:cNvGrpSpPr/>
          <p:nvPr/>
        </p:nvGrpSpPr>
        <p:grpSpPr>
          <a:xfrm>
            <a:off x="6804695" y="4515516"/>
            <a:ext cx="844482" cy="271454"/>
            <a:chOff x="6804695" y="4508265"/>
            <a:chExt cx="844482" cy="271454"/>
          </a:xfrm>
        </p:grpSpPr>
        <p:sp>
          <p:nvSpPr>
            <p:cNvPr id="319" name="Freeform 318">
              <a:extLst>
                <a:ext uri="{FF2B5EF4-FFF2-40B4-BE49-F238E27FC236}">
                  <a16:creationId xmlns:a16="http://schemas.microsoft.com/office/drawing/2014/main" id="{91AF72EB-45AD-6142-ABFF-F5214AC51866}"/>
                </a:ext>
              </a:extLst>
            </p:cNvPr>
            <p:cNvSpPr/>
            <p:nvPr/>
          </p:nvSpPr>
          <p:spPr>
            <a:xfrm>
              <a:off x="6804695" y="4515516"/>
              <a:ext cx="443001" cy="264203"/>
            </a:xfrm>
            <a:custGeom>
              <a:avLst/>
              <a:gdLst>
                <a:gd name="connsiteX0" fmla="*/ 0 w 443001"/>
                <a:gd name="connsiteY0" fmla="*/ 261590 h 264203"/>
                <a:gd name="connsiteX1" fmla="*/ 68154 w 443001"/>
                <a:gd name="connsiteY1" fmla="*/ 250231 h 264203"/>
                <a:gd name="connsiteX2" fmla="*/ 90872 w 443001"/>
                <a:gd name="connsiteY2" fmla="*/ 153679 h 264203"/>
                <a:gd name="connsiteX3" fmla="*/ 136308 w 443001"/>
                <a:gd name="connsiteY3" fmla="*/ 28730 h 264203"/>
                <a:gd name="connsiteX4" fmla="*/ 170385 w 443001"/>
                <a:gd name="connsiteY4" fmla="*/ 6012 h 264203"/>
                <a:gd name="connsiteX5" fmla="*/ 255578 w 443001"/>
                <a:gd name="connsiteY5" fmla="*/ 113923 h 264203"/>
                <a:gd name="connsiteX6" fmla="*/ 295334 w 443001"/>
                <a:gd name="connsiteY6" fmla="*/ 125282 h 264203"/>
                <a:gd name="connsiteX7" fmla="*/ 363488 w 443001"/>
                <a:gd name="connsiteY7" fmla="*/ 244551 h 264203"/>
                <a:gd name="connsiteX8" fmla="*/ 443001 w 443001"/>
                <a:gd name="connsiteY8" fmla="*/ 255910 h 26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001" h="264203">
                  <a:moveTo>
                    <a:pt x="0" y="261590"/>
                  </a:moveTo>
                  <a:cubicBezTo>
                    <a:pt x="26504" y="264903"/>
                    <a:pt x="53009" y="268216"/>
                    <a:pt x="68154" y="250231"/>
                  </a:cubicBezTo>
                  <a:cubicBezTo>
                    <a:pt x="83299" y="232246"/>
                    <a:pt x="79513" y="190596"/>
                    <a:pt x="90872" y="153679"/>
                  </a:cubicBezTo>
                  <a:cubicBezTo>
                    <a:pt x="102231" y="116762"/>
                    <a:pt x="123056" y="53341"/>
                    <a:pt x="136308" y="28730"/>
                  </a:cubicBezTo>
                  <a:cubicBezTo>
                    <a:pt x="149560" y="4119"/>
                    <a:pt x="150507" y="-8187"/>
                    <a:pt x="170385" y="6012"/>
                  </a:cubicBezTo>
                  <a:cubicBezTo>
                    <a:pt x="190263" y="20211"/>
                    <a:pt x="234753" y="94045"/>
                    <a:pt x="255578" y="113923"/>
                  </a:cubicBezTo>
                  <a:cubicBezTo>
                    <a:pt x="276403" y="133801"/>
                    <a:pt x="277349" y="103511"/>
                    <a:pt x="295334" y="125282"/>
                  </a:cubicBezTo>
                  <a:cubicBezTo>
                    <a:pt x="313319" y="147053"/>
                    <a:pt x="338877" y="222780"/>
                    <a:pt x="363488" y="244551"/>
                  </a:cubicBezTo>
                  <a:cubicBezTo>
                    <a:pt x="388099" y="266322"/>
                    <a:pt x="415550" y="261116"/>
                    <a:pt x="443001" y="255910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Freeform 319">
              <a:extLst>
                <a:ext uri="{FF2B5EF4-FFF2-40B4-BE49-F238E27FC236}">
                  <a16:creationId xmlns:a16="http://schemas.microsoft.com/office/drawing/2014/main" id="{E25D9AC9-4FB8-BB4E-A625-134110B6E8B3}"/>
                </a:ext>
              </a:extLst>
            </p:cNvPr>
            <p:cNvSpPr/>
            <p:nvPr/>
          </p:nvSpPr>
          <p:spPr>
            <a:xfrm>
              <a:off x="7206176" y="4508265"/>
              <a:ext cx="443001" cy="264203"/>
            </a:xfrm>
            <a:custGeom>
              <a:avLst/>
              <a:gdLst>
                <a:gd name="connsiteX0" fmla="*/ 0 w 443001"/>
                <a:gd name="connsiteY0" fmla="*/ 261590 h 264203"/>
                <a:gd name="connsiteX1" fmla="*/ 68154 w 443001"/>
                <a:gd name="connsiteY1" fmla="*/ 250231 h 264203"/>
                <a:gd name="connsiteX2" fmla="*/ 90872 w 443001"/>
                <a:gd name="connsiteY2" fmla="*/ 153679 h 264203"/>
                <a:gd name="connsiteX3" fmla="*/ 136308 w 443001"/>
                <a:gd name="connsiteY3" fmla="*/ 28730 h 264203"/>
                <a:gd name="connsiteX4" fmla="*/ 170385 w 443001"/>
                <a:gd name="connsiteY4" fmla="*/ 6012 h 264203"/>
                <a:gd name="connsiteX5" fmla="*/ 255578 w 443001"/>
                <a:gd name="connsiteY5" fmla="*/ 113923 h 264203"/>
                <a:gd name="connsiteX6" fmla="*/ 295334 w 443001"/>
                <a:gd name="connsiteY6" fmla="*/ 125282 h 264203"/>
                <a:gd name="connsiteX7" fmla="*/ 363488 w 443001"/>
                <a:gd name="connsiteY7" fmla="*/ 244551 h 264203"/>
                <a:gd name="connsiteX8" fmla="*/ 443001 w 443001"/>
                <a:gd name="connsiteY8" fmla="*/ 255910 h 26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001" h="264203">
                  <a:moveTo>
                    <a:pt x="0" y="261590"/>
                  </a:moveTo>
                  <a:cubicBezTo>
                    <a:pt x="26504" y="264903"/>
                    <a:pt x="53009" y="268216"/>
                    <a:pt x="68154" y="250231"/>
                  </a:cubicBezTo>
                  <a:cubicBezTo>
                    <a:pt x="83299" y="232246"/>
                    <a:pt x="79513" y="190596"/>
                    <a:pt x="90872" y="153679"/>
                  </a:cubicBezTo>
                  <a:cubicBezTo>
                    <a:pt x="102231" y="116762"/>
                    <a:pt x="123056" y="53341"/>
                    <a:pt x="136308" y="28730"/>
                  </a:cubicBezTo>
                  <a:cubicBezTo>
                    <a:pt x="149560" y="4119"/>
                    <a:pt x="150507" y="-8187"/>
                    <a:pt x="170385" y="6012"/>
                  </a:cubicBezTo>
                  <a:cubicBezTo>
                    <a:pt x="190263" y="20211"/>
                    <a:pt x="234753" y="94045"/>
                    <a:pt x="255578" y="113923"/>
                  </a:cubicBezTo>
                  <a:cubicBezTo>
                    <a:pt x="276403" y="133801"/>
                    <a:pt x="277349" y="103511"/>
                    <a:pt x="295334" y="125282"/>
                  </a:cubicBezTo>
                  <a:cubicBezTo>
                    <a:pt x="313319" y="147053"/>
                    <a:pt x="338877" y="222780"/>
                    <a:pt x="363488" y="244551"/>
                  </a:cubicBezTo>
                  <a:cubicBezTo>
                    <a:pt x="388099" y="266322"/>
                    <a:pt x="415550" y="261116"/>
                    <a:pt x="443001" y="255910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73A76811-9791-7349-8582-DCFA108BBDC2}"/>
              </a:ext>
            </a:extLst>
          </p:cNvPr>
          <p:cNvGrpSpPr/>
          <p:nvPr/>
        </p:nvGrpSpPr>
        <p:grpSpPr>
          <a:xfrm>
            <a:off x="6807091" y="4988937"/>
            <a:ext cx="840853" cy="47290"/>
            <a:chOff x="7988175" y="4709429"/>
            <a:chExt cx="840853" cy="47290"/>
          </a:xfrm>
        </p:grpSpPr>
        <p:sp>
          <p:nvSpPr>
            <p:cNvPr id="321" name="Freeform 320">
              <a:extLst>
                <a:ext uri="{FF2B5EF4-FFF2-40B4-BE49-F238E27FC236}">
                  <a16:creationId xmlns:a16="http://schemas.microsoft.com/office/drawing/2014/main" id="{68F56207-5D8E-B24D-A03E-C31F0F7E38FF}"/>
                </a:ext>
              </a:extLst>
            </p:cNvPr>
            <p:cNvSpPr/>
            <p:nvPr/>
          </p:nvSpPr>
          <p:spPr>
            <a:xfrm>
              <a:off x="7988175" y="4711000"/>
              <a:ext cx="443001" cy="45719"/>
            </a:xfrm>
            <a:custGeom>
              <a:avLst/>
              <a:gdLst>
                <a:gd name="connsiteX0" fmla="*/ 0 w 443001"/>
                <a:gd name="connsiteY0" fmla="*/ 261590 h 264203"/>
                <a:gd name="connsiteX1" fmla="*/ 68154 w 443001"/>
                <a:gd name="connsiteY1" fmla="*/ 250231 h 264203"/>
                <a:gd name="connsiteX2" fmla="*/ 90872 w 443001"/>
                <a:gd name="connsiteY2" fmla="*/ 153679 h 264203"/>
                <a:gd name="connsiteX3" fmla="*/ 136308 w 443001"/>
                <a:gd name="connsiteY3" fmla="*/ 28730 h 264203"/>
                <a:gd name="connsiteX4" fmla="*/ 170385 w 443001"/>
                <a:gd name="connsiteY4" fmla="*/ 6012 h 264203"/>
                <a:gd name="connsiteX5" fmla="*/ 255578 w 443001"/>
                <a:gd name="connsiteY5" fmla="*/ 113923 h 264203"/>
                <a:gd name="connsiteX6" fmla="*/ 295334 w 443001"/>
                <a:gd name="connsiteY6" fmla="*/ 125282 h 264203"/>
                <a:gd name="connsiteX7" fmla="*/ 363488 w 443001"/>
                <a:gd name="connsiteY7" fmla="*/ 244551 h 264203"/>
                <a:gd name="connsiteX8" fmla="*/ 443001 w 443001"/>
                <a:gd name="connsiteY8" fmla="*/ 255910 h 26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001" h="264203">
                  <a:moveTo>
                    <a:pt x="0" y="261590"/>
                  </a:moveTo>
                  <a:cubicBezTo>
                    <a:pt x="26504" y="264903"/>
                    <a:pt x="53009" y="268216"/>
                    <a:pt x="68154" y="250231"/>
                  </a:cubicBezTo>
                  <a:cubicBezTo>
                    <a:pt x="83299" y="232246"/>
                    <a:pt x="79513" y="190596"/>
                    <a:pt x="90872" y="153679"/>
                  </a:cubicBezTo>
                  <a:cubicBezTo>
                    <a:pt x="102231" y="116762"/>
                    <a:pt x="123056" y="53341"/>
                    <a:pt x="136308" y="28730"/>
                  </a:cubicBezTo>
                  <a:cubicBezTo>
                    <a:pt x="149560" y="4119"/>
                    <a:pt x="150507" y="-8187"/>
                    <a:pt x="170385" y="6012"/>
                  </a:cubicBezTo>
                  <a:cubicBezTo>
                    <a:pt x="190263" y="20211"/>
                    <a:pt x="234753" y="94045"/>
                    <a:pt x="255578" y="113923"/>
                  </a:cubicBezTo>
                  <a:cubicBezTo>
                    <a:pt x="276403" y="133801"/>
                    <a:pt x="277349" y="103511"/>
                    <a:pt x="295334" y="125282"/>
                  </a:cubicBezTo>
                  <a:cubicBezTo>
                    <a:pt x="313319" y="147053"/>
                    <a:pt x="338877" y="222780"/>
                    <a:pt x="363488" y="244551"/>
                  </a:cubicBezTo>
                  <a:cubicBezTo>
                    <a:pt x="388099" y="266322"/>
                    <a:pt x="415550" y="261116"/>
                    <a:pt x="443001" y="255910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63EBE382-00DC-FA40-A662-E45D919BC566}"/>
                </a:ext>
              </a:extLst>
            </p:cNvPr>
            <p:cNvSpPr/>
            <p:nvPr/>
          </p:nvSpPr>
          <p:spPr>
            <a:xfrm>
              <a:off x="8386027" y="4709429"/>
              <a:ext cx="443001" cy="45719"/>
            </a:xfrm>
            <a:custGeom>
              <a:avLst/>
              <a:gdLst>
                <a:gd name="connsiteX0" fmla="*/ 0 w 443001"/>
                <a:gd name="connsiteY0" fmla="*/ 261590 h 264203"/>
                <a:gd name="connsiteX1" fmla="*/ 68154 w 443001"/>
                <a:gd name="connsiteY1" fmla="*/ 250231 h 264203"/>
                <a:gd name="connsiteX2" fmla="*/ 90872 w 443001"/>
                <a:gd name="connsiteY2" fmla="*/ 153679 h 264203"/>
                <a:gd name="connsiteX3" fmla="*/ 136308 w 443001"/>
                <a:gd name="connsiteY3" fmla="*/ 28730 h 264203"/>
                <a:gd name="connsiteX4" fmla="*/ 170385 w 443001"/>
                <a:gd name="connsiteY4" fmla="*/ 6012 h 264203"/>
                <a:gd name="connsiteX5" fmla="*/ 255578 w 443001"/>
                <a:gd name="connsiteY5" fmla="*/ 113923 h 264203"/>
                <a:gd name="connsiteX6" fmla="*/ 295334 w 443001"/>
                <a:gd name="connsiteY6" fmla="*/ 125282 h 264203"/>
                <a:gd name="connsiteX7" fmla="*/ 363488 w 443001"/>
                <a:gd name="connsiteY7" fmla="*/ 244551 h 264203"/>
                <a:gd name="connsiteX8" fmla="*/ 443001 w 443001"/>
                <a:gd name="connsiteY8" fmla="*/ 255910 h 26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001" h="264203">
                  <a:moveTo>
                    <a:pt x="0" y="261590"/>
                  </a:moveTo>
                  <a:cubicBezTo>
                    <a:pt x="26504" y="264903"/>
                    <a:pt x="53009" y="268216"/>
                    <a:pt x="68154" y="250231"/>
                  </a:cubicBezTo>
                  <a:cubicBezTo>
                    <a:pt x="83299" y="232246"/>
                    <a:pt x="79513" y="190596"/>
                    <a:pt x="90872" y="153679"/>
                  </a:cubicBezTo>
                  <a:cubicBezTo>
                    <a:pt x="102231" y="116762"/>
                    <a:pt x="123056" y="53341"/>
                    <a:pt x="136308" y="28730"/>
                  </a:cubicBezTo>
                  <a:cubicBezTo>
                    <a:pt x="149560" y="4119"/>
                    <a:pt x="150507" y="-8187"/>
                    <a:pt x="170385" y="6012"/>
                  </a:cubicBezTo>
                  <a:cubicBezTo>
                    <a:pt x="190263" y="20211"/>
                    <a:pt x="234753" y="94045"/>
                    <a:pt x="255578" y="113923"/>
                  </a:cubicBezTo>
                  <a:cubicBezTo>
                    <a:pt x="276403" y="133801"/>
                    <a:pt x="277349" y="103511"/>
                    <a:pt x="295334" y="125282"/>
                  </a:cubicBezTo>
                  <a:cubicBezTo>
                    <a:pt x="313319" y="147053"/>
                    <a:pt x="338877" y="222780"/>
                    <a:pt x="363488" y="244551"/>
                  </a:cubicBezTo>
                  <a:cubicBezTo>
                    <a:pt x="388099" y="266322"/>
                    <a:pt x="415550" y="261116"/>
                    <a:pt x="443001" y="255910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3" name="Rectangle 322">
            <a:extLst>
              <a:ext uri="{FF2B5EF4-FFF2-40B4-BE49-F238E27FC236}">
                <a16:creationId xmlns:a16="http://schemas.microsoft.com/office/drawing/2014/main" id="{D509C7CE-5FDC-B14B-AB70-825B44E65C25}"/>
              </a:ext>
            </a:extLst>
          </p:cNvPr>
          <p:cNvSpPr/>
          <p:nvPr/>
        </p:nvSpPr>
        <p:spPr>
          <a:xfrm>
            <a:off x="6695625" y="5681923"/>
            <a:ext cx="123555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cap="small" dirty="0">
                <a:latin typeface="+mj-lt"/>
                <a:cs typeface="Futura Medium" panose="020B0602020204020303" pitchFamily="34" charset="-79"/>
              </a:rPr>
              <a:t>vasoconstricted</a:t>
            </a:r>
          </a:p>
          <a:p>
            <a:r>
              <a:rPr lang="en-US" sz="800" b="1" dirty="0">
                <a:latin typeface="+mj-lt"/>
              </a:rPr>
              <a:t>· </a:t>
            </a:r>
            <a:r>
              <a:rPr lang="en-US" sz="700" dirty="0">
                <a:solidFill>
                  <a:prstClr val="black"/>
                </a:solidFill>
                <a:latin typeface="+mj-lt"/>
              </a:rPr>
              <a:t>↑ diastolic peak</a:t>
            </a:r>
          </a:p>
          <a:p>
            <a:r>
              <a:rPr lang="en-US" sz="800" b="1" dirty="0">
                <a:latin typeface="+mj-lt"/>
              </a:rPr>
              <a:t>· </a:t>
            </a:r>
            <a:r>
              <a:rPr lang="en-US" sz="700" dirty="0">
                <a:solidFill>
                  <a:prstClr val="black"/>
                </a:solidFill>
                <a:latin typeface="+mj-lt"/>
              </a:rPr>
              <a:t>Shorter PTT, shorter </a:t>
            </a:r>
            <a:r>
              <a:rPr lang="el-GR" sz="700" dirty="0">
                <a:solidFill>
                  <a:prstClr val="black"/>
                </a:solidFill>
                <a:latin typeface="+mj-lt"/>
              </a:rPr>
              <a:t>Δ</a:t>
            </a:r>
            <a:r>
              <a:rPr lang="en-US" sz="700" dirty="0">
                <a:solidFill>
                  <a:prstClr val="black"/>
                </a:solidFill>
                <a:latin typeface="+mj-lt"/>
              </a:rPr>
              <a:t>T</a:t>
            </a:r>
          </a:p>
          <a:p>
            <a:r>
              <a:rPr lang="en-US" sz="800" b="1" dirty="0">
                <a:latin typeface="+mj-lt"/>
              </a:rPr>
              <a:t>· </a:t>
            </a:r>
            <a:r>
              <a:rPr lang="en-US" sz="700" dirty="0">
                <a:solidFill>
                  <a:prstClr val="black"/>
                </a:solidFill>
                <a:latin typeface="+mj-lt"/>
              </a:rPr>
              <a:t>↓ perfusion index</a:t>
            </a: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8B234EE4-2EBE-9E40-821E-AB4F0C728771}"/>
              </a:ext>
            </a:extLst>
          </p:cNvPr>
          <p:cNvSpPr/>
          <p:nvPr/>
        </p:nvSpPr>
        <p:spPr>
          <a:xfrm>
            <a:off x="7936212" y="5325806"/>
            <a:ext cx="425963" cy="397740"/>
          </a:xfrm>
          <a:custGeom>
            <a:avLst/>
            <a:gdLst>
              <a:gd name="connsiteX0" fmla="*/ 0 w 425963"/>
              <a:gd name="connsiteY0" fmla="*/ 391729 h 397740"/>
              <a:gd name="connsiteX1" fmla="*/ 56795 w 425963"/>
              <a:gd name="connsiteY1" fmla="*/ 391729 h 397740"/>
              <a:gd name="connsiteX2" fmla="*/ 73834 w 425963"/>
              <a:gd name="connsiteY2" fmla="*/ 329254 h 397740"/>
              <a:gd name="connsiteX3" fmla="*/ 107911 w 425963"/>
              <a:gd name="connsiteY3" fmla="*/ 5522 h 397740"/>
              <a:gd name="connsiteX4" fmla="*/ 181744 w 425963"/>
              <a:gd name="connsiteY4" fmla="*/ 141831 h 397740"/>
              <a:gd name="connsiteX5" fmla="*/ 227180 w 425963"/>
              <a:gd name="connsiteY5" fmla="*/ 357652 h 397740"/>
              <a:gd name="connsiteX6" fmla="*/ 318053 w 425963"/>
              <a:gd name="connsiteY6" fmla="*/ 386049 h 397740"/>
              <a:gd name="connsiteX7" fmla="*/ 425963 w 425963"/>
              <a:gd name="connsiteY7" fmla="*/ 386049 h 39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963" h="397740">
                <a:moveTo>
                  <a:pt x="0" y="391729"/>
                </a:moveTo>
                <a:cubicBezTo>
                  <a:pt x="22244" y="396935"/>
                  <a:pt x="44489" y="402142"/>
                  <a:pt x="56795" y="391729"/>
                </a:cubicBezTo>
                <a:cubicBezTo>
                  <a:pt x="69101" y="381316"/>
                  <a:pt x="65315" y="393622"/>
                  <a:pt x="73834" y="329254"/>
                </a:cubicBezTo>
                <a:cubicBezTo>
                  <a:pt x="82353" y="264886"/>
                  <a:pt x="89926" y="36759"/>
                  <a:pt x="107911" y="5522"/>
                </a:cubicBezTo>
                <a:cubicBezTo>
                  <a:pt x="125896" y="-25715"/>
                  <a:pt x="161866" y="83143"/>
                  <a:pt x="181744" y="141831"/>
                </a:cubicBezTo>
                <a:cubicBezTo>
                  <a:pt x="201622" y="200519"/>
                  <a:pt x="204462" y="316949"/>
                  <a:pt x="227180" y="357652"/>
                </a:cubicBezTo>
                <a:cubicBezTo>
                  <a:pt x="249898" y="398355"/>
                  <a:pt x="284922" y="381316"/>
                  <a:pt x="318053" y="386049"/>
                </a:cubicBezTo>
                <a:cubicBezTo>
                  <a:pt x="351184" y="390782"/>
                  <a:pt x="388573" y="388415"/>
                  <a:pt x="425963" y="386049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Freeform 324">
            <a:extLst>
              <a:ext uri="{FF2B5EF4-FFF2-40B4-BE49-F238E27FC236}">
                <a16:creationId xmlns:a16="http://schemas.microsoft.com/office/drawing/2014/main" id="{CF4D1642-7E6B-F549-87B0-479C26412973}"/>
              </a:ext>
            </a:extLst>
          </p:cNvPr>
          <p:cNvSpPr/>
          <p:nvPr/>
        </p:nvSpPr>
        <p:spPr>
          <a:xfrm>
            <a:off x="8325211" y="5319585"/>
            <a:ext cx="425963" cy="397740"/>
          </a:xfrm>
          <a:custGeom>
            <a:avLst/>
            <a:gdLst>
              <a:gd name="connsiteX0" fmla="*/ 0 w 425963"/>
              <a:gd name="connsiteY0" fmla="*/ 391729 h 397740"/>
              <a:gd name="connsiteX1" fmla="*/ 56795 w 425963"/>
              <a:gd name="connsiteY1" fmla="*/ 391729 h 397740"/>
              <a:gd name="connsiteX2" fmla="*/ 73834 w 425963"/>
              <a:gd name="connsiteY2" fmla="*/ 329254 h 397740"/>
              <a:gd name="connsiteX3" fmla="*/ 107911 w 425963"/>
              <a:gd name="connsiteY3" fmla="*/ 5522 h 397740"/>
              <a:gd name="connsiteX4" fmla="*/ 181744 w 425963"/>
              <a:gd name="connsiteY4" fmla="*/ 141831 h 397740"/>
              <a:gd name="connsiteX5" fmla="*/ 227180 w 425963"/>
              <a:gd name="connsiteY5" fmla="*/ 357652 h 397740"/>
              <a:gd name="connsiteX6" fmla="*/ 318053 w 425963"/>
              <a:gd name="connsiteY6" fmla="*/ 386049 h 397740"/>
              <a:gd name="connsiteX7" fmla="*/ 425963 w 425963"/>
              <a:gd name="connsiteY7" fmla="*/ 386049 h 39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963" h="397740">
                <a:moveTo>
                  <a:pt x="0" y="391729"/>
                </a:moveTo>
                <a:cubicBezTo>
                  <a:pt x="22244" y="396935"/>
                  <a:pt x="44489" y="402142"/>
                  <a:pt x="56795" y="391729"/>
                </a:cubicBezTo>
                <a:cubicBezTo>
                  <a:pt x="69101" y="381316"/>
                  <a:pt x="65315" y="393622"/>
                  <a:pt x="73834" y="329254"/>
                </a:cubicBezTo>
                <a:cubicBezTo>
                  <a:pt x="82353" y="264886"/>
                  <a:pt x="89926" y="36759"/>
                  <a:pt x="107911" y="5522"/>
                </a:cubicBezTo>
                <a:cubicBezTo>
                  <a:pt x="125896" y="-25715"/>
                  <a:pt x="161866" y="83143"/>
                  <a:pt x="181744" y="141831"/>
                </a:cubicBezTo>
                <a:cubicBezTo>
                  <a:pt x="201622" y="200519"/>
                  <a:pt x="204462" y="316949"/>
                  <a:pt x="227180" y="357652"/>
                </a:cubicBezTo>
                <a:cubicBezTo>
                  <a:pt x="249898" y="398355"/>
                  <a:pt x="284922" y="381316"/>
                  <a:pt x="318053" y="386049"/>
                </a:cubicBezTo>
                <a:cubicBezTo>
                  <a:pt x="351184" y="390782"/>
                  <a:pt x="388573" y="388415"/>
                  <a:pt x="425963" y="386049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BF26735A-4890-CF4F-9B76-2C048C2D643A}"/>
              </a:ext>
            </a:extLst>
          </p:cNvPr>
          <p:cNvGrpSpPr/>
          <p:nvPr/>
        </p:nvGrpSpPr>
        <p:grpSpPr>
          <a:xfrm>
            <a:off x="6812269" y="5476429"/>
            <a:ext cx="716168" cy="232469"/>
            <a:chOff x="6812269" y="5249141"/>
            <a:chExt cx="716168" cy="232469"/>
          </a:xfrm>
        </p:grpSpPr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42CF020-B7A9-5F4A-9CE4-20D0CE72873C}"/>
                </a:ext>
              </a:extLst>
            </p:cNvPr>
            <p:cNvSpPr/>
            <p:nvPr/>
          </p:nvSpPr>
          <p:spPr>
            <a:xfrm>
              <a:off x="6812269" y="5249141"/>
              <a:ext cx="386994" cy="229045"/>
            </a:xfrm>
            <a:custGeom>
              <a:avLst/>
              <a:gdLst>
                <a:gd name="connsiteX0" fmla="*/ 0 w 386994"/>
                <a:gd name="connsiteY0" fmla="*/ 204549 h 229045"/>
                <a:gd name="connsiteX1" fmla="*/ 54796 w 386994"/>
                <a:gd name="connsiteY1" fmla="*/ 218248 h 229045"/>
                <a:gd name="connsiteX2" fmla="*/ 82194 w 386994"/>
                <a:gd name="connsiteY2" fmla="*/ 132630 h 229045"/>
                <a:gd name="connsiteX3" fmla="*/ 113016 w 386994"/>
                <a:gd name="connsiteY3" fmla="*/ 2491 h 229045"/>
                <a:gd name="connsiteX4" fmla="*/ 160962 w 386994"/>
                <a:gd name="connsiteY4" fmla="*/ 47012 h 229045"/>
                <a:gd name="connsiteX5" fmla="*/ 178086 w 386994"/>
                <a:gd name="connsiteY5" fmla="*/ 47012 h 229045"/>
                <a:gd name="connsiteX6" fmla="*/ 205483 w 386994"/>
                <a:gd name="connsiteY6" fmla="*/ 57286 h 229045"/>
                <a:gd name="connsiteX7" fmla="*/ 215758 w 386994"/>
                <a:gd name="connsiteY7" fmla="*/ 94958 h 229045"/>
                <a:gd name="connsiteX8" fmla="*/ 342472 w 386994"/>
                <a:gd name="connsiteY8" fmla="*/ 218248 h 229045"/>
                <a:gd name="connsiteX9" fmla="*/ 386994 w 386994"/>
                <a:gd name="connsiteY9" fmla="*/ 214823 h 22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6994" h="229045">
                  <a:moveTo>
                    <a:pt x="0" y="204549"/>
                  </a:moveTo>
                  <a:cubicBezTo>
                    <a:pt x="20548" y="217392"/>
                    <a:pt x="41097" y="230235"/>
                    <a:pt x="54796" y="218248"/>
                  </a:cubicBezTo>
                  <a:cubicBezTo>
                    <a:pt x="68495" y="206262"/>
                    <a:pt x="72491" y="168589"/>
                    <a:pt x="82194" y="132630"/>
                  </a:cubicBezTo>
                  <a:cubicBezTo>
                    <a:pt x="91897" y="96671"/>
                    <a:pt x="99888" y="16761"/>
                    <a:pt x="113016" y="2491"/>
                  </a:cubicBezTo>
                  <a:cubicBezTo>
                    <a:pt x="126144" y="-11779"/>
                    <a:pt x="150117" y="39592"/>
                    <a:pt x="160962" y="47012"/>
                  </a:cubicBezTo>
                  <a:cubicBezTo>
                    <a:pt x="171807" y="54432"/>
                    <a:pt x="170666" y="45300"/>
                    <a:pt x="178086" y="47012"/>
                  </a:cubicBezTo>
                  <a:cubicBezTo>
                    <a:pt x="185506" y="48724"/>
                    <a:pt x="199204" y="49295"/>
                    <a:pt x="205483" y="57286"/>
                  </a:cubicBezTo>
                  <a:cubicBezTo>
                    <a:pt x="211762" y="65277"/>
                    <a:pt x="192927" y="68131"/>
                    <a:pt x="215758" y="94958"/>
                  </a:cubicBezTo>
                  <a:cubicBezTo>
                    <a:pt x="238589" y="121785"/>
                    <a:pt x="313933" y="198271"/>
                    <a:pt x="342472" y="218248"/>
                  </a:cubicBezTo>
                  <a:cubicBezTo>
                    <a:pt x="371011" y="238225"/>
                    <a:pt x="379002" y="226524"/>
                    <a:pt x="386994" y="214823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0C111775-8E8F-104F-B760-08BA11AE9895}"/>
                </a:ext>
              </a:extLst>
            </p:cNvPr>
            <p:cNvSpPr/>
            <p:nvPr/>
          </p:nvSpPr>
          <p:spPr>
            <a:xfrm>
              <a:off x="7141443" y="5252565"/>
              <a:ext cx="386994" cy="229045"/>
            </a:xfrm>
            <a:custGeom>
              <a:avLst/>
              <a:gdLst>
                <a:gd name="connsiteX0" fmla="*/ 0 w 386994"/>
                <a:gd name="connsiteY0" fmla="*/ 204549 h 229045"/>
                <a:gd name="connsiteX1" fmla="*/ 54796 w 386994"/>
                <a:gd name="connsiteY1" fmla="*/ 218248 h 229045"/>
                <a:gd name="connsiteX2" fmla="*/ 82194 w 386994"/>
                <a:gd name="connsiteY2" fmla="*/ 132630 h 229045"/>
                <a:gd name="connsiteX3" fmla="*/ 113016 w 386994"/>
                <a:gd name="connsiteY3" fmla="*/ 2491 h 229045"/>
                <a:gd name="connsiteX4" fmla="*/ 160962 w 386994"/>
                <a:gd name="connsiteY4" fmla="*/ 47012 h 229045"/>
                <a:gd name="connsiteX5" fmla="*/ 178086 w 386994"/>
                <a:gd name="connsiteY5" fmla="*/ 47012 h 229045"/>
                <a:gd name="connsiteX6" fmla="*/ 205483 w 386994"/>
                <a:gd name="connsiteY6" fmla="*/ 57286 h 229045"/>
                <a:gd name="connsiteX7" fmla="*/ 215758 w 386994"/>
                <a:gd name="connsiteY7" fmla="*/ 94958 h 229045"/>
                <a:gd name="connsiteX8" fmla="*/ 342472 w 386994"/>
                <a:gd name="connsiteY8" fmla="*/ 218248 h 229045"/>
                <a:gd name="connsiteX9" fmla="*/ 386994 w 386994"/>
                <a:gd name="connsiteY9" fmla="*/ 214823 h 22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6994" h="229045">
                  <a:moveTo>
                    <a:pt x="0" y="204549"/>
                  </a:moveTo>
                  <a:cubicBezTo>
                    <a:pt x="20548" y="217392"/>
                    <a:pt x="41097" y="230235"/>
                    <a:pt x="54796" y="218248"/>
                  </a:cubicBezTo>
                  <a:cubicBezTo>
                    <a:pt x="68495" y="206262"/>
                    <a:pt x="72491" y="168589"/>
                    <a:pt x="82194" y="132630"/>
                  </a:cubicBezTo>
                  <a:cubicBezTo>
                    <a:pt x="91897" y="96671"/>
                    <a:pt x="99888" y="16761"/>
                    <a:pt x="113016" y="2491"/>
                  </a:cubicBezTo>
                  <a:cubicBezTo>
                    <a:pt x="126144" y="-11779"/>
                    <a:pt x="150117" y="39592"/>
                    <a:pt x="160962" y="47012"/>
                  </a:cubicBezTo>
                  <a:cubicBezTo>
                    <a:pt x="171807" y="54432"/>
                    <a:pt x="170666" y="45300"/>
                    <a:pt x="178086" y="47012"/>
                  </a:cubicBezTo>
                  <a:cubicBezTo>
                    <a:pt x="185506" y="48724"/>
                    <a:pt x="199204" y="49295"/>
                    <a:pt x="205483" y="57286"/>
                  </a:cubicBezTo>
                  <a:cubicBezTo>
                    <a:pt x="211762" y="65277"/>
                    <a:pt x="192927" y="68131"/>
                    <a:pt x="215758" y="94958"/>
                  </a:cubicBezTo>
                  <a:cubicBezTo>
                    <a:pt x="238589" y="121785"/>
                    <a:pt x="313933" y="198271"/>
                    <a:pt x="342472" y="218248"/>
                  </a:cubicBezTo>
                  <a:cubicBezTo>
                    <a:pt x="371011" y="238225"/>
                    <a:pt x="379002" y="226524"/>
                    <a:pt x="386994" y="214823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8" name="Rectangle 327">
            <a:extLst>
              <a:ext uri="{FF2B5EF4-FFF2-40B4-BE49-F238E27FC236}">
                <a16:creationId xmlns:a16="http://schemas.microsoft.com/office/drawing/2014/main" id="{52E2FF50-1AA2-C24E-BD10-17C8B342A0D6}"/>
              </a:ext>
            </a:extLst>
          </p:cNvPr>
          <p:cNvSpPr/>
          <p:nvPr/>
        </p:nvSpPr>
        <p:spPr>
          <a:xfrm>
            <a:off x="6695625" y="4727295"/>
            <a:ext cx="11130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cap="small" dirty="0">
                <a:latin typeface="+mj-lt"/>
                <a:cs typeface="Futura Medium" panose="020B0602020204020303" pitchFamily="34" charset="-79"/>
              </a:rPr>
              <a:t>normal</a:t>
            </a: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37B02494-7ED7-534F-A862-A7B0267B35BE}"/>
              </a:ext>
            </a:extLst>
          </p:cNvPr>
          <p:cNvSpPr/>
          <p:nvPr/>
        </p:nvSpPr>
        <p:spPr>
          <a:xfrm>
            <a:off x="7777515" y="5681923"/>
            <a:ext cx="146542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cap="small" dirty="0">
                <a:latin typeface="+mj-lt"/>
                <a:cs typeface="Futura Medium" panose="020B0602020204020303" pitchFamily="34" charset="-79"/>
              </a:rPr>
              <a:t>vasodilated</a:t>
            </a:r>
          </a:p>
          <a:p>
            <a:r>
              <a:rPr lang="en-US" sz="800" b="1" dirty="0">
                <a:latin typeface="+mj-lt"/>
              </a:rPr>
              <a:t>· </a:t>
            </a:r>
            <a:r>
              <a:rPr lang="en-US" sz="700" dirty="0">
                <a:solidFill>
                  <a:prstClr val="black"/>
                </a:solidFill>
                <a:latin typeface="+mj-lt"/>
              </a:rPr>
              <a:t>↑ systolic peak,↓ diastolic peak</a:t>
            </a:r>
          </a:p>
          <a:p>
            <a:r>
              <a:rPr lang="en-US" sz="800" b="1" dirty="0">
                <a:latin typeface="+mj-lt"/>
              </a:rPr>
              <a:t>· </a:t>
            </a:r>
            <a:r>
              <a:rPr lang="en-US" sz="700" dirty="0">
                <a:solidFill>
                  <a:prstClr val="black"/>
                </a:solidFill>
                <a:latin typeface="+mj-lt"/>
              </a:rPr>
              <a:t>Longer PTT, longer/undefined </a:t>
            </a:r>
            <a:r>
              <a:rPr lang="el-GR" sz="700" dirty="0">
                <a:solidFill>
                  <a:prstClr val="black"/>
                </a:solidFill>
                <a:latin typeface="+mj-lt"/>
              </a:rPr>
              <a:t>Δ</a:t>
            </a:r>
            <a:r>
              <a:rPr lang="en-US" sz="700" dirty="0">
                <a:solidFill>
                  <a:prstClr val="black"/>
                </a:solidFill>
                <a:latin typeface="+mj-lt"/>
              </a:rPr>
              <a:t>T</a:t>
            </a:r>
            <a:endParaRPr lang="en-US" sz="700" cap="small" dirty="0">
              <a:solidFill>
                <a:prstClr val="black"/>
              </a:solidFill>
              <a:latin typeface="+mj-lt"/>
              <a:cs typeface="Futura Medium" panose="020B0602020204020303" pitchFamily="34" charset="-79"/>
            </a:endParaRPr>
          </a:p>
          <a:p>
            <a:r>
              <a:rPr lang="en-US" sz="800" b="1" dirty="0">
                <a:latin typeface="+mj-lt"/>
              </a:rPr>
              <a:t>· </a:t>
            </a:r>
            <a:r>
              <a:rPr lang="en-US" sz="700" dirty="0">
                <a:solidFill>
                  <a:prstClr val="black"/>
                </a:solidFill>
                <a:latin typeface="+mj-lt"/>
              </a:rPr>
              <a:t>↑ perfusion index </a:t>
            </a:r>
          </a:p>
        </p:txBody>
      </p:sp>
      <p:sp>
        <p:nvSpPr>
          <p:cNvPr id="330" name="Freeform 329">
            <a:extLst>
              <a:ext uri="{FF2B5EF4-FFF2-40B4-BE49-F238E27FC236}">
                <a16:creationId xmlns:a16="http://schemas.microsoft.com/office/drawing/2014/main" id="{7BBB0D7B-2BA7-0A4E-B0B2-93FF04618380}"/>
              </a:ext>
            </a:extLst>
          </p:cNvPr>
          <p:cNvSpPr/>
          <p:nvPr/>
        </p:nvSpPr>
        <p:spPr>
          <a:xfrm>
            <a:off x="8232391" y="3964834"/>
            <a:ext cx="669167" cy="399087"/>
          </a:xfrm>
          <a:custGeom>
            <a:avLst/>
            <a:gdLst>
              <a:gd name="connsiteX0" fmla="*/ 0 w 443001"/>
              <a:gd name="connsiteY0" fmla="*/ 261590 h 264203"/>
              <a:gd name="connsiteX1" fmla="*/ 68154 w 443001"/>
              <a:gd name="connsiteY1" fmla="*/ 250231 h 264203"/>
              <a:gd name="connsiteX2" fmla="*/ 90872 w 443001"/>
              <a:gd name="connsiteY2" fmla="*/ 153679 h 264203"/>
              <a:gd name="connsiteX3" fmla="*/ 136308 w 443001"/>
              <a:gd name="connsiteY3" fmla="*/ 28730 h 264203"/>
              <a:gd name="connsiteX4" fmla="*/ 170385 w 443001"/>
              <a:gd name="connsiteY4" fmla="*/ 6012 h 264203"/>
              <a:gd name="connsiteX5" fmla="*/ 255578 w 443001"/>
              <a:gd name="connsiteY5" fmla="*/ 113923 h 264203"/>
              <a:gd name="connsiteX6" fmla="*/ 295334 w 443001"/>
              <a:gd name="connsiteY6" fmla="*/ 125282 h 264203"/>
              <a:gd name="connsiteX7" fmla="*/ 363488 w 443001"/>
              <a:gd name="connsiteY7" fmla="*/ 244551 h 264203"/>
              <a:gd name="connsiteX8" fmla="*/ 443001 w 443001"/>
              <a:gd name="connsiteY8" fmla="*/ 255910 h 26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001" h="264203">
                <a:moveTo>
                  <a:pt x="0" y="261590"/>
                </a:moveTo>
                <a:cubicBezTo>
                  <a:pt x="26504" y="264903"/>
                  <a:pt x="53009" y="268216"/>
                  <a:pt x="68154" y="250231"/>
                </a:cubicBezTo>
                <a:cubicBezTo>
                  <a:pt x="83299" y="232246"/>
                  <a:pt x="79513" y="190596"/>
                  <a:pt x="90872" y="153679"/>
                </a:cubicBezTo>
                <a:cubicBezTo>
                  <a:pt x="102231" y="116762"/>
                  <a:pt x="123056" y="53341"/>
                  <a:pt x="136308" y="28730"/>
                </a:cubicBezTo>
                <a:cubicBezTo>
                  <a:pt x="149560" y="4119"/>
                  <a:pt x="150507" y="-8187"/>
                  <a:pt x="170385" y="6012"/>
                </a:cubicBezTo>
                <a:cubicBezTo>
                  <a:pt x="190263" y="20211"/>
                  <a:pt x="234753" y="94045"/>
                  <a:pt x="255578" y="113923"/>
                </a:cubicBezTo>
                <a:cubicBezTo>
                  <a:pt x="276403" y="133801"/>
                  <a:pt x="277349" y="103511"/>
                  <a:pt x="295334" y="125282"/>
                </a:cubicBezTo>
                <a:cubicBezTo>
                  <a:pt x="313319" y="147053"/>
                  <a:pt x="338877" y="222780"/>
                  <a:pt x="363488" y="244551"/>
                </a:cubicBezTo>
                <a:cubicBezTo>
                  <a:pt x="388099" y="266322"/>
                  <a:pt x="415550" y="261116"/>
                  <a:pt x="443001" y="255910"/>
                </a:cubicBezTo>
              </a:path>
            </a:pathLst>
          </a:custGeom>
          <a:gradFill>
            <a:gsLst>
              <a:gs pos="33000">
                <a:schemeClr val="accent6"/>
              </a:gs>
              <a:gs pos="37000">
                <a:schemeClr val="accent2"/>
              </a:gs>
            </a:gsLst>
            <a:lin ang="0" scaled="0"/>
          </a:gradFill>
          <a:ln>
            <a:gradFill>
              <a:gsLst>
                <a:gs pos="35000">
                  <a:schemeClr val="accent6"/>
                </a:gs>
                <a:gs pos="38000">
                  <a:schemeClr val="accent2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C84F2FB-086B-D242-AAE3-E9E4545690D5}"/>
              </a:ext>
            </a:extLst>
          </p:cNvPr>
          <p:cNvCxnSpPr>
            <a:cxnSpLocks/>
          </p:cNvCxnSpPr>
          <p:nvPr/>
        </p:nvCxnSpPr>
        <p:spPr>
          <a:xfrm>
            <a:off x="8463456" y="3782397"/>
            <a:ext cx="0" cy="5746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Rectangle 331">
            <a:extLst>
              <a:ext uri="{FF2B5EF4-FFF2-40B4-BE49-F238E27FC236}">
                <a16:creationId xmlns:a16="http://schemas.microsoft.com/office/drawing/2014/main" id="{A55EF818-0C37-134B-84E8-67DD28320AAB}"/>
              </a:ext>
            </a:extLst>
          </p:cNvPr>
          <p:cNvSpPr/>
          <p:nvPr/>
        </p:nvSpPr>
        <p:spPr>
          <a:xfrm>
            <a:off x="8039118" y="4284060"/>
            <a:ext cx="5565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cap="small" dirty="0">
                <a:solidFill>
                  <a:schemeClr val="accent6">
                    <a:lumMod val="75000"/>
                  </a:schemeClr>
                </a:solidFill>
                <a:latin typeface="+mj-lt"/>
                <a:cs typeface="Futura Medium" panose="020B0602020204020303" pitchFamily="34" charset="-79"/>
              </a:rPr>
              <a:t>systole</a:t>
            </a: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91CE632D-1A48-7244-990D-091D653C44A5}"/>
              </a:ext>
            </a:extLst>
          </p:cNvPr>
          <p:cNvSpPr/>
          <p:nvPr/>
        </p:nvSpPr>
        <p:spPr>
          <a:xfrm>
            <a:off x="8393910" y="4284060"/>
            <a:ext cx="6545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cap="small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diastole</a:t>
            </a:r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DC3D51EB-5214-0B4B-9AD8-17DAF8B33A52}"/>
              </a:ext>
            </a:extLst>
          </p:cNvPr>
          <p:cNvSpPr/>
          <p:nvPr/>
        </p:nvSpPr>
        <p:spPr>
          <a:xfrm>
            <a:off x="6615479" y="3622856"/>
            <a:ext cx="16134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The plethysmography waveform</a:t>
            </a:r>
            <a:r>
              <a:rPr lang="en-US" sz="900" b="1" dirty="0"/>
              <a:t> </a:t>
            </a:r>
            <a:r>
              <a:rPr lang="en-US" sz="900" dirty="0"/>
              <a:t>has systolic &amp; diastolic components; examination can provide physiologic clues about vascular tone/compliance.</a:t>
            </a:r>
            <a:endParaRPr lang="en-US" sz="900" b="1" dirty="0"/>
          </a:p>
        </p:txBody>
      </p: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D0DFD770-75CD-734C-8D93-B06E41C09478}"/>
              </a:ext>
            </a:extLst>
          </p:cNvPr>
          <p:cNvCxnSpPr>
            <a:cxnSpLocks/>
            <a:stCxn id="294" idx="2"/>
            <a:endCxn id="64" idx="0"/>
          </p:cNvCxnSpPr>
          <p:nvPr/>
        </p:nvCxnSpPr>
        <p:spPr>
          <a:xfrm rot="16200000" flipH="1">
            <a:off x="681847" y="1206689"/>
            <a:ext cx="205199" cy="15104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Elbow Connector 334">
            <a:extLst>
              <a:ext uri="{FF2B5EF4-FFF2-40B4-BE49-F238E27FC236}">
                <a16:creationId xmlns:a16="http://schemas.microsoft.com/office/drawing/2014/main" id="{7EC8DFF9-EDE1-4146-A62A-841690CF3B63}"/>
              </a:ext>
            </a:extLst>
          </p:cNvPr>
          <p:cNvCxnSpPr>
            <a:cxnSpLocks/>
            <a:stCxn id="167" idx="2"/>
            <a:endCxn id="95" idx="3"/>
          </p:cNvCxnSpPr>
          <p:nvPr/>
        </p:nvCxnSpPr>
        <p:spPr>
          <a:xfrm rot="16200000" flipH="1">
            <a:off x="2342465" y="1121154"/>
            <a:ext cx="183443" cy="340074"/>
          </a:xfrm>
          <a:prstGeom prst="bentConnector4">
            <a:avLst>
              <a:gd name="adj1" fmla="val 18541"/>
              <a:gd name="adj2" fmla="val 167719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Elbow Connector 335">
            <a:extLst>
              <a:ext uri="{FF2B5EF4-FFF2-40B4-BE49-F238E27FC236}">
                <a16:creationId xmlns:a16="http://schemas.microsoft.com/office/drawing/2014/main" id="{7C35770D-2EE3-0C4E-BBF6-E79F8ECAD05F}"/>
              </a:ext>
            </a:extLst>
          </p:cNvPr>
          <p:cNvCxnSpPr>
            <a:cxnSpLocks/>
            <a:stCxn id="283" idx="2"/>
            <a:endCxn id="134" idx="1"/>
          </p:cNvCxnSpPr>
          <p:nvPr/>
        </p:nvCxnSpPr>
        <p:spPr>
          <a:xfrm rot="16200000" flipH="1">
            <a:off x="4205562" y="769571"/>
            <a:ext cx="177717" cy="1037514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3A1C31D-0BCF-7949-936E-F78D6EEEA757}"/>
              </a:ext>
            </a:extLst>
          </p:cNvPr>
          <p:cNvSpPr/>
          <p:nvPr/>
        </p:nvSpPr>
        <p:spPr>
          <a:xfrm>
            <a:off x="2995126" y="3280088"/>
            <a:ext cx="386326" cy="16953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8AA2D90E-E08F-414D-AB9D-3DCF07CAF08A}"/>
              </a:ext>
            </a:extLst>
          </p:cNvPr>
          <p:cNvSpPr/>
          <p:nvPr/>
        </p:nvSpPr>
        <p:spPr>
          <a:xfrm>
            <a:off x="202355" y="3259463"/>
            <a:ext cx="378248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+mj-lt"/>
              </a:rPr>
              <a:t>Several factors </a:t>
            </a:r>
            <a:r>
              <a:rPr lang="en-US" sz="900" dirty="0">
                <a:latin typeface="+mj-lt"/>
                <a:hlinkClick r:id="rId23"/>
              </a:rPr>
              <a:t>can affect the accuracy of pulse oximetry readings</a:t>
            </a:r>
            <a:r>
              <a:rPr lang="en-US" sz="900" dirty="0">
                <a:latin typeface="+mj-lt"/>
              </a:rPr>
              <a:t>, including:</a:t>
            </a:r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43E0EBE6-307A-6542-8BAF-220B900C4258}"/>
              </a:ext>
            </a:extLst>
          </p:cNvPr>
          <p:cNvSpPr/>
          <p:nvPr/>
        </p:nvSpPr>
        <p:spPr>
          <a:xfrm>
            <a:off x="549512" y="2566562"/>
            <a:ext cx="386326" cy="169537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9D3C2B5-5E6D-3343-9C20-578640BBD1FC}"/>
              </a:ext>
            </a:extLst>
          </p:cNvPr>
          <p:cNvSpPr txBox="1"/>
          <p:nvPr/>
        </p:nvSpPr>
        <p:spPr>
          <a:xfrm rot="21116499">
            <a:off x="497878" y="2481284"/>
            <a:ext cx="891050" cy="2462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Photodiode</a:t>
            </a:r>
          </a:p>
        </p:txBody>
      </p:sp>
      <p:cxnSp>
        <p:nvCxnSpPr>
          <p:cNvPr id="338" name="Straight Arrow Connector 337">
            <a:extLst>
              <a:ext uri="{FF2B5EF4-FFF2-40B4-BE49-F238E27FC236}">
                <a16:creationId xmlns:a16="http://schemas.microsoft.com/office/drawing/2014/main" id="{21180783-EA5E-3F41-8EB4-CB410857AA1D}"/>
              </a:ext>
            </a:extLst>
          </p:cNvPr>
          <p:cNvCxnSpPr>
            <a:cxnSpLocks/>
          </p:cNvCxnSpPr>
          <p:nvPr/>
        </p:nvCxnSpPr>
        <p:spPr>
          <a:xfrm>
            <a:off x="8449636" y="3852928"/>
            <a:ext cx="22153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id="{A6695897-117C-064A-985F-3104BD8DA14C}"/>
              </a:ext>
            </a:extLst>
          </p:cNvPr>
          <p:cNvCxnSpPr>
            <a:cxnSpLocks/>
          </p:cNvCxnSpPr>
          <p:nvPr/>
        </p:nvCxnSpPr>
        <p:spPr>
          <a:xfrm>
            <a:off x="8671172" y="3778707"/>
            <a:ext cx="0" cy="368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B434F91-BE5D-9742-881F-843550A0879F}"/>
              </a:ext>
            </a:extLst>
          </p:cNvPr>
          <p:cNvSpPr/>
          <p:nvPr/>
        </p:nvSpPr>
        <p:spPr>
          <a:xfrm>
            <a:off x="8422133" y="3822509"/>
            <a:ext cx="2952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800" b="1" dirty="0">
                <a:solidFill>
                  <a:prstClr val="black"/>
                </a:solidFill>
              </a:rPr>
              <a:t>Δ</a:t>
            </a:r>
            <a:r>
              <a:rPr lang="en-US" sz="800" b="1" dirty="0">
                <a:solidFill>
                  <a:prstClr val="black"/>
                </a:solidFill>
              </a:rPr>
              <a:t>T</a:t>
            </a:r>
            <a:endParaRPr lang="en-US" sz="800" b="1" dirty="0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BF176AC6-D4A6-8A48-BF06-A1B9F74D30D4}"/>
              </a:ext>
            </a:extLst>
          </p:cNvPr>
          <p:cNvGrpSpPr/>
          <p:nvPr/>
        </p:nvGrpSpPr>
        <p:grpSpPr>
          <a:xfrm>
            <a:off x="7947326" y="4580422"/>
            <a:ext cx="865938" cy="300807"/>
            <a:chOff x="8112926" y="4373158"/>
            <a:chExt cx="865938" cy="300807"/>
          </a:xfrm>
        </p:grpSpPr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E3F9026F-881D-7945-943E-AB0E5B7D1244}"/>
                </a:ext>
              </a:extLst>
            </p:cNvPr>
            <p:cNvSpPr/>
            <p:nvPr/>
          </p:nvSpPr>
          <p:spPr>
            <a:xfrm>
              <a:off x="8112926" y="4392650"/>
              <a:ext cx="435600" cy="281315"/>
            </a:xfrm>
            <a:custGeom>
              <a:avLst/>
              <a:gdLst>
                <a:gd name="connsiteX0" fmla="*/ 0 w 435600"/>
                <a:gd name="connsiteY0" fmla="*/ 217780 h 217780"/>
                <a:gd name="connsiteX1" fmla="*/ 39600 w 435600"/>
                <a:gd name="connsiteY1" fmla="*/ 62980 h 217780"/>
                <a:gd name="connsiteX2" fmla="*/ 79200 w 435600"/>
                <a:gd name="connsiteY2" fmla="*/ 1780 h 217780"/>
                <a:gd name="connsiteX3" fmla="*/ 183600 w 435600"/>
                <a:gd name="connsiteY3" fmla="*/ 124180 h 217780"/>
                <a:gd name="connsiteX4" fmla="*/ 270000 w 435600"/>
                <a:gd name="connsiteY4" fmla="*/ 203380 h 217780"/>
                <a:gd name="connsiteX5" fmla="*/ 327600 w 435600"/>
                <a:gd name="connsiteY5" fmla="*/ 156580 h 217780"/>
                <a:gd name="connsiteX6" fmla="*/ 367200 w 435600"/>
                <a:gd name="connsiteY6" fmla="*/ 203380 h 217780"/>
                <a:gd name="connsiteX7" fmla="*/ 392400 w 435600"/>
                <a:gd name="connsiteY7" fmla="*/ 214180 h 217780"/>
                <a:gd name="connsiteX8" fmla="*/ 435600 w 435600"/>
                <a:gd name="connsiteY8" fmla="*/ 199780 h 21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600" h="217780">
                  <a:moveTo>
                    <a:pt x="0" y="217780"/>
                  </a:moveTo>
                  <a:cubicBezTo>
                    <a:pt x="13200" y="158380"/>
                    <a:pt x="26400" y="98980"/>
                    <a:pt x="39600" y="62980"/>
                  </a:cubicBezTo>
                  <a:cubicBezTo>
                    <a:pt x="52800" y="26980"/>
                    <a:pt x="55200" y="-8420"/>
                    <a:pt x="79200" y="1780"/>
                  </a:cubicBezTo>
                  <a:cubicBezTo>
                    <a:pt x="103200" y="11980"/>
                    <a:pt x="151800" y="90580"/>
                    <a:pt x="183600" y="124180"/>
                  </a:cubicBezTo>
                  <a:cubicBezTo>
                    <a:pt x="215400" y="157780"/>
                    <a:pt x="246000" y="197980"/>
                    <a:pt x="270000" y="203380"/>
                  </a:cubicBezTo>
                  <a:cubicBezTo>
                    <a:pt x="294000" y="208780"/>
                    <a:pt x="311400" y="156580"/>
                    <a:pt x="327600" y="156580"/>
                  </a:cubicBezTo>
                  <a:cubicBezTo>
                    <a:pt x="343800" y="156580"/>
                    <a:pt x="356400" y="193780"/>
                    <a:pt x="367200" y="203380"/>
                  </a:cubicBezTo>
                  <a:cubicBezTo>
                    <a:pt x="378000" y="212980"/>
                    <a:pt x="381000" y="214780"/>
                    <a:pt x="392400" y="214180"/>
                  </a:cubicBezTo>
                  <a:cubicBezTo>
                    <a:pt x="403800" y="213580"/>
                    <a:pt x="419700" y="206680"/>
                    <a:pt x="435600" y="199780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6579B54B-FFB2-1A48-A4C9-FD8DAC30409A}"/>
                </a:ext>
              </a:extLst>
            </p:cNvPr>
            <p:cNvSpPr/>
            <p:nvPr/>
          </p:nvSpPr>
          <p:spPr>
            <a:xfrm>
              <a:off x="8543264" y="4373158"/>
              <a:ext cx="435600" cy="281315"/>
            </a:xfrm>
            <a:custGeom>
              <a:avLst/>
              <a:gdLst>
                <a:gd name="connsiteX0" fmla="*/ 0 w 435600"/>
                <a:gd name="connsiteY0" fmla="*/ 217780 h 217780"/>
                <a:gd name="connsiteX1" fmla="*/ 39600 w 435600"/>
                <a:gd name="connsiteY1" fmla="*/ 62980 h 217780"/>
                <a:gd name="connsiteX2" fmla="*/ 79200 w 435600"/>
                <a:gd name="connsiteY2" fmla="*/ 1780 h 217780"/>
                <a:gd name="connsiteX3" fmla="*/ 183600 w 435600"/>
                <a:gd name="connsiteY3" fmla="*/ 124180 h 217780"/>
                <a:gd name="connsiteX4" fmla="*/ 270000 w 435600"/>
                <a:gd name="connsiteY4" fmla="*/ 203380 h 217780"/>
                <a:gd name="connsiteX5" fmla="*/ 327600 w 435600"/>
                <a:gd name="connsiteY5" fmla="*/ 156580 h 217780"/>
                <a:gd name="connsiteX6" fmla="*/ 367200 w 435600"/>
                <a:gd name="connsiteY6" fmla="*/ 203380 h 217780"/>
                <a:gd name="connsiteX7" fmla="*/ 392400 w 435600"/>
                <a:gd name="connsiteY7" fmla="*/ 214180 h 217780"/>
                <a:gd name="connsiteX8" fmla="*/ 435600 w 435600"/>
                <a:gd name="connsiteY8" fmla="*/ 199780 h 217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600" h="217780">
                  <a:moveTo>
                    <a:pt x="0" y="217780"/>
                  </a:moveTo>
                  <a:cubicBezTo>
                    <a:pt x="13200" y="158380"/>
                    <a:pt x="26400" y="98980"/>
                    <a:pt x="39600" y="62980"/>
                  </a:cubicBezTo>
                  <a:cubicBezTo>
                    <a:pt x="52800" y="26980"/>
                    <a:pt x="55200" y="-8420"/>
                    <a:pt x="79200" y="1780"/>
                  </a:cubicBezTo>
                  <a:cubicBezTo>
                    <a:pt x="103200" y="11980"/>
                    <a:pt x="151800" y="90580"/>
                    <a:pt x="183600" y="124180"/>
                  </a:cubicBezTo>
                  <a:cubicBezTo>
                    <a:pt x="215400" y="157780"/>
                    <a:pt x="246000" y="197980"/>
                    <a:pt x="270000" y="203380"/>
                  </a:cubicBezTo>
                  <a:cubicBezTo>
                    <a:pt x="294000" y="208780"/>
                    <a:pt x="311400" y="156580"/>
                    <a:pt x="327600" y="156580"/>
                  </a:cubicBezTo>
                  <a:cubicBezTo>
                    <a:pt x="343800" y="156580"/>
                    <a:pt x="356400" y="193780"/>
                    <a:pt x="367200" y="203380"/>
                  </a:cubicBezTo>
                  <a:cubicBezTo>
                    <a:pt x="378000" y="212980"/>
                    <a:pt x="381000" y="214780"/>
                    <a:pt x="392400" y="214180"/>
                  </a:cubicBezTo>
                  <a:cubicBezTo>
                    <a:pt x="403800" y="213580"/>
                    <a:pt x="419700" y="206680"/>
                    <a:pt x="435600" y="199780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4" name="Rectangle 343">
            <a:extLst>
              <a:ext uri="{FF2B5EF4-FFF2-40B4-BE49-F238E27FC236}">
                <a16:creationId xmlns:a16="http://schemas.microsoft.com/office/drawing/2014/main" id="{52BB5C9B-58AA-E749-8C52-C16E024F9EE7}"/>
              </a:ext>
            </a:extLst>
          </p:cNvPr>
          <p:cNvSpPr/>
          <p:nvPr/>
        </p:nvSpPr>
        <p:spPr>
          <a:xfrm>
            <a:off x="7777516" y="4818608"/>
            <a:ext cx="144537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cap="small" dirty="0">
                <a:latin typeface="+mj-lt"/>
                <a:cs typeface="Futura Medium" panose="020B0602020204020303" pitchFamily="34" charset="-79"/>
              </a:rPr>
              <a:t>venous pulsations </a:t>
            </a:r>
            <a:r>
              <a:rPr lang="en-US" sz="700" b="1" cap="small" dirty="0">
                <a:latin typeface="+mj-lt"/>
                <a:cs typeface="Futura Medium" panose="020B0602020204020303" pitchFamily="34" charset="-79"/>
              </a:rPr>
              <a:t>(severe TR)</a:t>
            </a:r>
          </a:p>
          <a:p>
            <a:r>
              <a:rPr lang="en-US" sz="700" b="1" dirty="0">
                <a:latin typeface="+mj-lt"/>
              </a:rPr>
              <a:t>· </a:t>
            </a:r>
            <a:r>
              <a:rPr lang="en-US" sz="700" dirty="0">
                <a:solidFill>
                  <a:prstClr val="black"/>
                </a:solidFill>
                <a:latin typeface="+mj-lt"/>
                <a:hlinkClick r:id="rId24"/>
              </a:rPr>
              <a:t>Late/prominent diastolic peak</a:t>
            </a:r>
            <a:endParaRPr lang="en-US" sz="700" dirty="0">
              <a:solidFill>
                <a:prstClr val="black"/>
              </a:solidFill>
              <a:latin typeface="+mj-lt"/>
            </a:endParaRPr>
          </a:p>
          <a:p>
            <a:r>
              <a:rPr lang="en-US" sz="700" b="1" dirty="0">
                <a:latin typeface="+mj-lt"/>
              </a:rPr>
              <a:t>· </a:t>
            </a:r>
            <a:r>
              <a:rPr lang="en-US" sz="700" dirty="0">
                <a:latin typeface="+mj-lt"/>
              </a:rPr>
              <a:t>upsloping diastolic phase</a:t>
            </a:r>
            <a:endParaRPr lang="en-US" sz="7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327FE691-F087-3F46-B8DC-3686E0F0F401}"/>
              </a:ext>
            </a:extLst>
          </p:cNvPr>
          <p:cNvSpPr/>
          <p:nvPr/>
        </p:nvSpPr>
        <p:spPr>
          <a:xfrm>
            <a:off x="7748284" y="3640358"/>
            <a:ext cx="607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accent6">
                    <a:lumMod val="75000"/>
                  </a:schemeClr>
                </a:solidFill>
              </a:rPr>
              <a:t>Systolic peak</a:t>
            </a:r>
            <a:endParaRPr lang="en-US" sz="900" b="1" cap="small" dirty="0">
              <a:solidFill>
                <a:schemeClr val="accent6">
                  <a:lumMod val="75000"/>
                </a:schemeClr>
              </a:solidFill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346" name="Freeform 345">
            <a:extLst>
              <a:ext uri="{FF2B5EF4-FFF2-40B4-BE49-F238E27FC236}">
                <a16:creationId xmlns:a16="http://schemas.microsoft.com/office/drawing/2014/main" id="{86068580-31A8-8A49-83C9-6BE3CCA56639}"/>
              </a:ext>
            </a:extLst>
          </p:cNvPr>
          <p:cNvSpPr/>
          <p:nvPr/>
        </p:nvSpPr>
        <p:spPr>
          <a:xfrm rot="19557899" flipH="1">
            <a:off x="8228360" y="3860769"/>
            <a:ext cx="152823" cy="171523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43815768-2B3F-F146-A76B-DC24706B4B87}"/>
              </a:ext>
            </a:extLst>
          </p:cNvPr>
          <p:cNvSpPr/>
          <p:nvPr/>
        </p:nvSpPr>
        <p:spPr>
          <a:xfrm>
            <a:off x="8555527" y="3631239"/>
            <a:ext cx="607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chemeClr val="accent2"/>
                </a:solidFill>
              </a:rPr>
              <a:t>Diastolic peak</a:t>
            </a:r>
            <a:endParaRPr lang="en-US" sz="900" b="1" cap="small" dirty="0">
              <a:solidFill>
                <a:schemeClr val="accent2"/>
              </a:solidFill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348" name="Freeform 347">
            <a:extLst>
              <a:ext uri="{FF2B5EF4-FFF2-40B4-BE49-F238E27FC236}">
                <a16:creationId xmlns:a16="http://schemas.microsoft.com/office/drawing/2014/main" id="{B4C98F0A-4203-E84D-99F7-E38BAD2813D3}"/>
              </a:ext>
            </a:extLst>
          </p:cNvPr>
          <p:cNvSpPr/>
          <p:nvPr/>
        </p:nvSpPr>
        <p:spPr>
          <a:xfrm rot="1011112">
            <a:off x="8731706" y="3937984"/>
            <a:ext cx="201930" cy="253064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5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1006</Words>
  <Application>Microsoft Macintosh PowerPoint</Application>
  <PresentationFormat>Letter Paper (8.5x11 in)</PresentationFormat>
  <Paragraphs>129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1979 Dot Matrix</vt:lpstr>
      <vt:lpstr>Arial</vt:lpstr>
      <vt:lpstr>Calibri</vt:lpstr>
      <vt:lpstr>Calibri Light</vt:lpstr>
      <vt:lpstr>Corbel</vt:lpstr>
      <vt:lpstr>Dubai</vt:lpstr>
      <vt:lpstr>Futura Condensed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5</cp:revision>
  <dcterms:created xsi:type="dcterms:W3CDTF">2020-12-17T23:45:52Z</dcterms:created>
  <dcterms:modified xsi:type="dcterms:W3CDTF">2020-12-18T00:58:02Z</dcterms:modified>
</cp:coreProperties>
</file>