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321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/>
    <p:restoredTop sz="96208"/>
  </p:normalViewPr>
  <p:slideViewPr>
    <p:cSldViewPr snapToGrid="0" snapToObjects="1">
      <p:cViewPr varScale="1">
        <p:scale>
          <a:sx n="124" d="100"/>
          <a:sy n="124" d="100"/>
        </p:scale>
        <p:origin x="11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8F1C4-BA24-C647-AA67-3018B5E67186}" type="datetimeFigureOut">
              <a:rPr lang="en-US" smtClean="0"/>
              <a:t>5/12/21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27A77-1E8A-0445-B785-DBA452932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8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354A8-08B1-6447-ABE3-1560985109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90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3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7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7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3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9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5/12/21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1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5/12/21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5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5/12/21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6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8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C746E-9576-F044-B590-EE7ACDCC0F72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9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13" Type="http://schemas.openxmlformats.org/officeDocument/2006/relationships/hyperlink" Target="https://ccforum.biomedcentral.com/articles/10.1186/cc9247" TargetMode="External"/><Relationship Id="rId3" Type="http://schemas.openxmlformats.org/officeDocument/2006/relationships/image" Target="../media/image1.emf"/><Relationship Id="rId7" Type="http://schemas.openxmlformats.org/officeDocument/2006/relationships/hyperlink" Target="https://pubmed.ncbi.nlm.nih.gov/12682500/" TargetMode="External"/><Relationship Id="rId12" Type="http://schemas.openxmlformats.org/officeDocument/2006/relationships/hyperlink" Target="https://anesthesiologie.umontreal.ca/wp-content/uploads/sites/33/Kumar-Retour-veineux-CCM-part-2-2013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ubmed.ncbi.nlm.nih.gov/21700908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tiff"/><Relationship Id="rId9" Type="http://schemas.openxmlformats.org/officeDocument/2006/relationships/image" Target="../media/image4.png"/><Relationship Id="rId14" Type="http://schemas.openxmlformats.org/officeDocument/2006/relationships/hyperlink" Target="https://emcrit.org/rush-exam/original-rush-articl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4B6D282E-B724-3C4B-91F7-48790EFF3ECB}"/>
              </a:ext>
            </a:extLst>
          </p:cNvPr>
          <p:cNvCxnSpPr/>
          <p:nvPr/>
        </p:nvCxnSpPr>
        <p:spPr>
          <a:xfrm>
            <a:off x="342937" y="5820163"/>
            <a:ext cx="174848" cy="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B3EA7C8D-780E-D443-9A7E-087A12DA4604}"/>
              </a:ext>
            </a:extLst>
          </p:cNvPr>
          <p:cNvCxnSpPr/>
          <p:nvPr/>
        </p:nvCxnSpPr>
        <p:spPr>
          <a:xfrm>
            <a:off x="336041" y="5671707"/>
            <a:ext cx="174848" cy="0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23D48978-DC86-C247-B285-F67C1D0C58FE}"/>
              </a:ext>
            </a:extLst>
          </p:cNvPr>
          <p:cNvCxnSpPr>
            <a:cxnSpLocks/>
          </p:cNvCxnSpPr>
          <p:nvPr/>
        </p:nvCxnSpPr>
        <p:spPr>
          <a:xfrm flipH="1" flipV="1">
            <a:off x="517570" y="5818331"/>
            <a:ext cx="642024" cy="52970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7FE93738-3D8B-DC46-893A-395F06361A21}"/>
              </a:ext>
            </a:extLst>
          </p:cNvPr>
          <p:cNvSpPr/>
          <p:nvPr/>
        </p:nvSpPr>
        <p:spPr>
          <a:xfrm>
            <a:off x="6841604" y="5419708"/>
            <a:ext cx="2130425" cy="1412335"/>
          </a:xfrm>
          <a:prstGeom prst="roundRect">
            <a:avLst>
              <a:gd name="adj" fmla="val 61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4697309" y="-42002"/>
            <a:ext cx="2357687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800" dirty="0" err="1">
                <a:latin typeface="Calibri Light" panose="020F0302020204030204"/>
                <a:cs typeface="Calibri Light"/>
              </a:rPr>
              <a:t>Traducción</a:t>
            </a:r>
            <a:r>
              <a:rPr lang="en-US" sz="800" dirty="0">
                <a:latin typeface="Calibri Light" panose="020F0302020204030204"/>
                <a:cs typeface="Calibri Light"/>
              </a:rPr>
              <a:t>:</a:t>
            </a:r>
            <a:r>
              <a:rPr lang="es-MX" sz="800" dirty="0">
                <a:latin typeface="Calibri Light" panose="020F0302020204030204"/>
                <a:cs typeface="Calibri Light"/>
              </a:rPr>
              <a:t> </a:t>
            </a:r>
            <a:r>
              <a:rPr lang="en-US" sz="800" dirty="0">
                <a:latin typeface="Calibri Light" panose="020F0302020204030204"/>
                <a:cs typeface="Calibri Light"/>
              </a:rPr>
              <a:t>Pedro </a:t>
            </a:r>
            <a:r>
              <a:rPr lang="en-US" sz="700" dirty="0">
                <a:latin typeface="Calibri Light" panose="020F0302020204030204"/>
                <a:cs typeface="Calibri Light"/>
              </a:rPr>
              <a:t>Salinas</a:t>
            </a:r>
            <a:r>
              <a:rPr lang="en-US" sz="800" dirty="0">
                <a:latin typeface="Calibri Light" panose="020F0302020204030204"/>
                <a:cs typeface="Calibri Light"/>
              </a:rPr>
              <a:t> MD, FASE, FCCP     </a:t>
            </a:r>
          </a:p>
          <a:p>
            <a:pPr>
              <a:defRPr/>
            </a:pPr>
            <a:r>
              <a:rPr lang="en-US" sz="800" dirty="0">
                <a:latin typeface="Calibri Light" panose="020F0302020204030204"/>
                <a:cs typeface="Calibri Light"/>
              </a:rPr>
              <a:t>           @pdsalinas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15911" y="-87212"/>
            <a:ext cx="442627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2000" b="1" cap="small" spc="-80" dirty="0" err="1">
                <a:latin typeface="Corbel"/>
              </a:rPr>
              <a:t>abordaje</a:t>
            </a:r>
            <a:r>
              <a:rPr lang="en-US" sz="2000" b="1" cap="small" spc="-80" dirty="0">
                <a:latin typeface="Corbel"/>
              </a:rPr>
              <a:t> del </a:t>
            </a:r>
            <a:r>
              <a:rPr lang="en-US" sz="2000" b="1" cap="small" spc="-80" dirty="0" err="1">
                <a:latin typeface="Corbel"/>
              </a:rPr>
              <a:t>choque</a:t>
            </a:r>
            <a:r>
              <a:rPr lang="en-US" sz="2000" b="1" cap="small" spc="-80" dirty="0">
                <a:latin typeface="Corbel"/>
              </a:rPr>
              <a:t> </a:t>
            </a:r>
            <a:r>
              <a:rPr lang="en-US" sz="2000" b="1" cap="small" spc="-80" dirty="0" err="1">
                <a:latin typeface="Corbel"/>
              </a:rPr>
              <a:t>indiferenciado</a:t>
            </a:r>
            <a:r>
              <a:rPr lang="en-US" sz="2000" b="1" cap="small" spc="-80" dirty="0">
                <a:latin typeface="Corbel"/>
              </a:rPr>
              <a:t> </a:t>
            </a:r>
            <a:endParaRPr kumimoji="0" lang="en-US" sz="2000" b="0" i="0" u="none" strike="noStrike" kern="1200" cap="small" spc="-80" normalizeH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6829212" y="-6025"/>
            <a:ext cx="118741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utura Condensed Medium"/>
                <a:cs typeface="Futura Condensed Medium"/>
              </a:rPr>
              <a:t>onepagericu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utura Condensed Medium"/>
                <a:cs typeface="Futura Condensed Medium"/>
              </a:rPr>
              <a:t>.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utura Condensed Medium"/>
                <a:cs typeface="Futura Condensed Medium"/>
              </a:rPr>
              <a:t>com</a:t>
            </a:r>
            <a:endParaRPr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utura Condensed Medium"/>
              <a:cs typeface="Futura Condensed Medium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utura Condensed Medium"/>
                <a:cs typeface="Futura Condensed Medium" panose="020B0602020204020303" pitchFamily="34" charset="-79"/>
              </a:rPr>
              <a:t>@nickmma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utura Condensed Medium"/>
                <a:cs typeface="Futura Condensed Medium" panose="020B0602020204020303" pitchFamily="34" charset="-79"/>
              </a:rPr>
              <a:t>rk</a:t>
            </a:r>
            <a:endParaRPr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utura Condensed Medium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0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863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426" y="236844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1979 Dot Matrix" pitchFamily="2" charset="-79"/>
                  <a:ea typeface="+mn-ea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80A1FE-AD07-1C48-9CFF-DB2755548591}"/>
              </a:ext>
            </a:extLst>
          </p:cNvPr>
          <p:cNvSpPr/>
          <p:nvPr/>
        </p:nvSpPr>
        <p:spPr>
          <a:xfrm>
            <a:off x="4467673" y="486224"/>
            <a:ext cx="1941598" cy="794732"/>
          </a:xfrm>
          <a:prstGeom prst="roundRect">
            <a:avLst>
              <a:gd name="adj" fmla="val 997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2B48C9-0A3A-DC4D-964B-39008DD37AF6}"/>
              </a:ext>
            </a:extLst>
          </p:cNvPr>
          <p:cNvSpPr txBox="1"/>
          <p:nvPr/>
        </p:nvSpPr>
        <p:spPr>
          <a:xfrm>
            <a:off x="4570497" y="320396"/>
            <a:ext cx="1718916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15A5548-EF0D-DD49-9AE9-ACBB22B048F8}"/>
              </a:ext>
            </a:extLst>
          </p:cNvPr>
          <p:cNvSpPr/>
          <p:nvPr/>
        </p:nvSpPr>
        <p:spPr>
          <a:xfrm>
            <a:off x="551523" y="1829418"/>
            <a:ext cx="2104463" cy="1341572"/>
          </a:xfrm>
          <a:prstGeom prst="roundRect">
            <a:avLst>
              <a:gd name="adj" fmla="val 6562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0130E21-6839-B344-91C8-3C6A986E52B8}"/>
              </a:ext>
            </a:extLst>
          </p:cNvPr>
          <p:cNvSpPr/>
          <p:nvPr/>
        </p:nvSpPr>
        <p:spPr>
          <a:xfrm>
            <a:off x="2701349" y="1829416"/>
            <a:ext cx="2104463" cy="1341574"/>
          </a:xfrm>
          <a:prstGeom prst="roundRect">
            <a:avLst>
              <a:gd name="adj" fmla="val 6158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B9E53A4-38B7-D74E-8D3E-C457DD9F7338}"/>
              </a:ext>
            </a:extLst>
          </p:cNvPr>
          <p:cNvSpPr/>
          <p:nvPr/>
        </p:nvSpPr>
        <p:spPr>
          <a:xfrm>
            <a:off x="4847811" y="1829415"/>
            <a:ext cx="2104463" cy="1354679"/>
          </a:xfrm>
          <a:prstGeom prst="roundRect">
            <a:avLst>
              <a:gd name="adj" fmla="val 4720"/>
            </a:avLst>
          </a:prstGeom>
          <a:solidFill>
            <a:srgbClr val="C000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D0C7955-8597-2146-BE9B-6046838CE71A}"/>
              </a:ext>
            </a:extLst>
          </p:cNvPr>
          <p:cNvSpPr/>
          <p:nvPr/>
        </p:nvSpPr>
        <p:spPr>
          <a:xfrm>
            <a:off x="6988168" y="1829416"/>
            <a:ext cx="2104463" cy="1341574"/>
          </a:xfrm>
          <a:prstGeom prst="roundRect">
            <a:avLst>
              <a:gd name="adj" fmla="val 4720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5ACF9E-F1EB-2548-A16E-830259BFA61C}"/>
              </a:ext>
            </a:extLst>
          </p:cNvPr>
          <p:cNvSpPr/>
          <p:nvPr/>
        </p:nvSpPr>
        <p:spPr>
          <a:xfrm>
            <a:off x="997589" y="1776765"/>
            <a:ext cx="1356817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small" dirty="0" err="1">
                <a:solidFill>
                  <a:srgbClr val="ED7D31"/>
                </a:solidFill>
                <a:latin typeface="Calibri Light" panose="020F0302020204030204"/>
                <a:cs typeface="Futura Medium"/>
              </a:rPr>
              <a:t>CARDIOGéNICO</a:t>
            </a:r>
            <a:endParaRPr kumimoji="0" lang="en-US" sz="1400" b="1" i="0" u="none" strike="noStrike" kern="1200" cap="small" spc="0" normalizeH="0" baseline="0" noProof="0" dirty="0" err="1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BC3238-7F9D-534B-8DC7-727FE5A11501}"/>
              </a:ext>
            </a:extLst>
          </p:cNvPr>
          <p:cNvSpPr/>
          <p:nvPr/>
        </p:nvSpPr>
        <p:spPr>
          <a:xfrm>
            <a:off x="3151294" y="1776765"/>
            <a:ext cx="1240612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small" dirty="0">
                <a:solidFill>
                  <a:srgbClr val="ED7D31"/>
                </a:solidFill>
                <a:latin typeface="Calibri Light" panose="020F0302020204030204"/>
                <a:cs typeface="Futura Medium"/>
              </a:rPr>
              <a:t>OBSTRUCTIVO</a:t>
            </a:r>
            <a:endParaRPr kumimoji="0" lang="en-US" sz="1400" b="1" i="0" u="none" strike="noStrike" kern="1200" cap="small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5E197B-910B-E747-9849-AC21109B6ABA}"/>
              </a:ext>
            </a:extLst>
          </p:cNvPr>
          <p:cNvSpPr/>
          <p:nvPr/>
        </p:nvSpPr>
        <p:spPr>
          <a:xfrm>
            <a:off x="5276414" y="1769361"/>
            <a:ext cx="1220645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small" dirty="0">
                <a:solidFill>
                  <a:srgbClr val="C00000"/>
                </a:solidFill>
                <a:latin typeface="Calibri Light" panose="020F0302020204030204"/>
                <a:cs typeface="Futura Medium"/>
              </a:rPr>
              <a:t>DISTRIBUTIVO</a:t>
            </a:r>
            <a:endParaRPr kumimoji="0" lang="en-US" sz="1400" b="1" i="0" u="none" strike="noStrike" kern="1200" cap="sm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466AD2-6977-394D-98D7-C61D7BB9C3D9}"/>
              </a:ext>
            </a:extLst>
          </p:cNvPr>
          <p:cNvSpPr/>
          <p:nvPr/>
        </p:nvSpPr>
        <p:spPr>
          <a:xfrm>
            <a:off x="7395685" y="1776765"/>
            <a:ext cx="1471424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small" dirty="0" err="1">
                <a:solidFill>
                  <a:srgbClr val="4472C4"/>
                </a:solidFill>
                <a:latin typeface="Calibri Light" panose="020F0302020204030204"/>
                <a:cs typeface="Futura Medium"/>
              </a:rPr>
              <a:t>HYPOVOLéMICO</a:t>
            </a:r>
            <a:endParaRPr kumimoji="0" lang="en-US" sz="1400" b="1" i="0" u="none" strike="noStrike" kern="1200" cap="small" spc="0" normalizeH="0" baseline="0" noProof="0" dirty="0" err="1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D1FC2484-7A3C-6244-9332-1719B9A3BCF2}"/>
              </a:ext>
            </a:extLst>
          </p:cNvPr>
          <p:cNvCxnSpPr>
            <a:cxnSpLocks/>
            <a:stCxn id="20" idx="0"/>
            <a:endCxn id="21" idx="0"/>
          </p:cNvCxnSpPr>
          <p:nvPr/>
        </p:nvCxnSpPr>
        <p:spPr>
          <a:xfrm rot="5400000" flipH="1" flipV="1">
            <a:off x="2678667" y="754504"/>
            <a:ext cx="2" cy="2149826"/>
          </a:xfrm>
          <a:prstGeom prst="bentConnector3">
            <a:avLst>
              <a:gd name="adj1" fmla="val 11430100000"/>
            </a:avLst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E28688B3-CDCD-EB45-B1E4-9BC70DA43E21}"/>
              </a:ext>
            </a:extLst>
          </p:cNvPr>
          <p:cNvCxnSpPr>
            <a:cxnSpLocks/>
            <a:stCxn id="16" idx="2"/>
            <a:endCxn id="22" idx="0"/>
          </p:cNvCxnSpPr>
          <p:nvPr/>
        </p:nvCxnSpPr>
        <p:spPr>
          <a:xfrm rot="16200000" flipH="1">
            <a:off x="5395028" y="1324399"/>
            <a:ext cx="548459" cy="461571"/>
          </a:xfrm>
          <a:prstGeom prst="bentConnector3">
            <a:avLst>
              <a:gd name="adj1" fmla="val 36887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F839EF45-6767-2943-B754-F6CF8BAEE1FB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 rot="16200000" flipH="1">
            <a:off x="6465206" y="254222"/>
            <a:ext cx="548460" cy="2601928"/>
          </a:xfrm>
          <a:prstGeom prst="bentConnector3">
            <a:avLst>
              <a:gd name="adj1" fmla="val 36887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3E20F7CD-CFAF-C142-A9EF-91FB4542A626}"/>
              </a:ext>
            </a:extLst>
          </p:cNvPr>
          <p:cNvCxnSpPr>
            <a:cxnSpLocks/>
            <a:stCxn id="44" idx="0"/>
            <a:endCxn id="16" idx="2"/>
          </p:cNvCxnSpPr>
          <p:nvPr/>
        </p:nvCxnSpPr>
        <p:spPr>
          <a:xfrm rot="5400000" flipH="1" flipV="1">
            <a:off x="3918759" y="37491"/>
            <a:ext cx="276248" cy="2763178"/>
          </a:xfrm>
          <a:prstGeom prst="bentConnector3">
            <a:avLst>
              <a:gd name="adj1" fmla="val 27685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637E2818-14FC-6944-80F8-C37B38FCAE88}"/>
              </a:ext>
            </a:extLst>
          </p:cNvPr>
          <p:cNvSpPr/>
          <p:nvPr/>
        </p:nvSpPr>
        <p:spPr>
          <a:xfrm>
            <a:off x="2516798" y="1557204"/>
            <a:ext cx="316992" cy="182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FCC426A-46A0-8A4F-AAC2-6CE578A6E003}"/>
              </a:ext>
            </a:extLst>
          </p:cNvPr>
          <p:cNvSpPr/>
          <p:nvPr/>
        </p:nvSpPr>
        <p:spPr>
          <a:xfrm>
            <a:off x="2051278" y="1541694"/>
            <a:ext cx="1323568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200" b="1" cap="small" dirty="0" err="1">
                <a:latin typeface="Calibri Light" panose="020F0302020204030204"/>
                <a:cs typeface="Futura Medium"/>
              </a:rPr>
              <a:t>Problema</a:t>
            </a:r>
            <a:r>
              <a:rPr lang="en-US" sz="1200" b="1" cap="small" dirty="0">
                <a:latin typeface="Calibri Light" panose="020F0302020204030204"/>
                <a:cs typeface="Futura Medium"/>
              </a:rPr>
              <a:t> de </a:t>
            </a:r>
            <a:r>
              <a:rPr lang="en-US" sz="1200" b="1" cap="small" dirty="0" err="1">
                <a:solidFill>
                  <a:schemeClr val="accent2"/>
                </a:solidFill>
                <a:latin typeface="Calibri Light" panose="020F0302020204030204"/>
                <a:cs typeface="Futura Medium"/>
              </a:rPr>
              <a:t>bomba</a:t>
            </a:r>
            <a:endParaRPr lang="en-US" sz="1200" b="1" i="0" u="none" strike="noStrike" kern="1200" cap="small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 Light" panose="020F0302020204030204"/>
              <a:cs typeface="Futura Medium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02737CC-F64B-DB48-88E2-D9CED45323C6}"/>
              </a:ext>
            </a:extLst>
          </p:cNvPr>
          <p:cNvSpPr/>
          <p:nvPr/>
        </p:nvSpPr>
        <p:spPr>
          <a:xfrm>
            <a:off x="4576091" y="1414347"/>
            <a:ext cx="1366464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200" b="1" cap="small" dirty="0" err="1">
                <a:latin typeface="Calibri Light" panose="020F0302020204030204"/>
                <a:cs typeface="Futura Medium"/>
              </a:rPr>
              <a:t>Problema</a:t>
            </a:r>
            <a:r>
              <a:rPr lang="en-US" sz="1200" b="1" cap="small" dirty="0">
                <a:latin typeface="Calibri Light" panose="020F0302020204030204"/>
                <a:cs typeface="Futura Medium"/>
              </a:rPr>
              <a:t> de </a:t>
            </a:r>
            <a:r>
              <a:rPr lang="en-US" sz="1200" b="1" cap="small" dirty="0" err="1">
                <a:solidFill>
                  <a:srgbClr val="C00000"/>
                </a:solidFill>
                <a:latin typeface="Calibri Light" panose="020F0302020204030204"/>
                <a:cs typeface="Futura Medium"/>
              </a:rPr>
              <a:t>tuberia</a:t>
            </a:r>
            <a:endParaRPr lang="en-US" sz="1200" b="1" i="0" u="none" strike="noStrike" kern="1200" cap="sm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cs typeface="Futura Medium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D51227-D0C3-474D-93E0-6EA34643CD12}"/>
              </a:ext>
            </a:extLst>
          </p:cNvPr>
          <p:cNvSpPr/>
          <p:nvPr/>
        </p:nvSpPr>
        <p:spPr>
          <a:xfrm>
            <a:off x="6688679" y="1415792"/>
            <a:ext cx="14193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200" b="1" cap="small" dirty="0">
                <a:latin typeface="Calibri Light" panose="020F0302020204030204"/>
                <a:cs typeface="Futura Medium"/>
              </a:rPr>
              <a:t> </a:t>
            </a:r>
            <a:r>
              <a:rPr lang="en-US" sz="1200" b="1" cap="small" dirty="0" err="1">
                <a:latin typeface="Calibri Light" panose="020F0302020204030204"/>
                <a:cs typeface="Futura Medium"/>
              </a:rPr>
              <a:t>Problema</a:t>
            </a:r>
            <a:r>
              <a:rPr lang="en-US" sz="1200" b="1" cap="small" dirty="0">
                <a:latin typeface="Calibri Light" panose="020F0302020204030204"/>
                <a:cs typeface="Futura Medium"/>
              </a:rPr>
              <a:t> de </a:t>
            </a:r>
            <a:r>
              <a:rPr lang="en-US" sz="1200" b="1" cap="small" dirty="0" err="1">
                <a:solidFill>
                  <a:schemeClr val="accent1"/>
                </a:solidFill>
                <a:latin typeface="Calibri Light" panose="020F0302020204030204"/>
                <a:cs typeface="Futura Medium"/>
              </a:rPr>
              <a:t>tanque</a:t>
            </a:r>
            <a:endParaRPr lang="en-US" sz="1200" b="1" i="0" u="none" strike="noStrike" kern="1200" cap="sm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 Light" panose="020F0302020204030204"/>
              <a:cs typeface="Futura Medium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FE773B8-6A00-8D48-BD81-D5ACD7D5D734}"/>
              </a:ext>
            </a:extLst>
          </p:cNvPr>
          <p:cNvSpPr/>
          <p:nvPr/>
        </p:nvSpPr>
        <p:spPr>
          <a:xfrm>
            <a:off x="491237" y="1978636"/>
            <a:ext cx="2198321" cy="133164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1" cap="small" dirty="0" err="1">
                <a:latin typeface="Calibri Light" panose="020F0302020204030204"/>
                <a:cs typeface="Futura Medium"/>
              </a:rPr>
              <a:t>frecuencia</a:t>
            </a:r>
            <a:r>
              <a:rPr kumimoji="0" lang="en-US" sz="1000" b="1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Futura Medium"/>
              </a:rPr>
              <a:t>/</a:t>
            </a:r>
            <a:r>
              <a:rPr lang="en-US" sz="1000" b="1" cap="small" dirty="0" err="1">
                <a:latin typeface="Calibri Light" panose="020F0302020204030204"/>
                <a:cs typeface="Futura Medium"/>
              </a:rPr>
              <a:t>ritmo</a:t>
            </a:r>
            <a:r>
              <a:rPr kumimoji="0" lang="en-US" sz="1000" b="1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Futura Medium"/>
              </a:rPr>
              <a:t> (</a:t>
            </a:r>
            <a:r>
              <a:rPr lang="en-US" sz="1000" i="1" dirty="0" err="1">
                <a:latin typeface="Calibri Light"/>
                <a:cs typeface="Calibri Light"/>
              </a:rPr>
              <a:t>bradicardia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, </a:t>
            </a:r>
            <a:r>
              <a:rPr lang="en-US" sz="1000" i="1" dirty="0">
                <a:latin typeface="Calibri Light"/>
                <a:cs typeface="Calibri Light"/>
              </a:rPr>
              <a:t>FV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,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etc</a:t>
            </a:r>
            <a:r>
              <a:rPr kumimoji="0" lang="en-US" sz="1000" b="1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Futura Medium"/>
              </a:rPr>
              <a:t>)</a:t>
            </a:r>
            <a:endParaRPr lang="en-US" sz="10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cs typeface="Futura Medium"/>
            </a:endParaRPr>
          </a:p>
          <a:p>
            <a:pPr marL="171450" indent="-171450">
              <a:lnSpc>
                <a:spcPts val="820"/>
              </a:lnSpc>
              <a:buFont typeface="Arial" panose="020B0604020202020204" pitchFamily="34" charset="0"/>
              <a:buChar char="•"/>
              <a:defRPr/>
            </a:pPr>
            <a:r>
              <a:rPr lang="en-US" sz="1000" b="1" cap="small" dirty="0" err="1">
                <a:latin typeface="Calibri Light" panose="020F0302020204030204"/>
                <a:cs typeface="Futura Medium"/>
              </a:rPr>
              <a:t>Insuficiencia</a:t>
            </a:r>
            <a:r>
              <a:rPr lang="en-US" sz="1000" b="1" cap="small" dirty="0">
                <a:latin typeface="Calibri Light" panose="020F0302020204030204"/>
                <a:cs typeface="Futura Medium"/>
              </a:rPr>
              <a:t> </a:t>
            </a:r>
            <a:r>
              <a:rPr lang="en-US" sz="1000" b="1" cap="small" dirty="0" err="1">
                <a:latin typeface="Calibri Light" panose="020F0302020204030204"/>
                <a:cs typeface="Futura Medium"/>
              </a:rPr>
              <a:t>vd</a:t>
            </a:r>
            <a:r>
              <a:rPr lang="en-US" sz="1000" b="1" cap="small" dirty="0">
                <a:latin typeface="Calibri Light" panose="020F0302020204030204"/>
                <a:cs typeface="Futura Medium"/>
              </a:rPr>
              <a:t> </a:t>
            </a:r>
            <a:r>
              <a:rPr kumimoji="0" lang="en-US" sz="1000" b="1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Futura Medium"/>
              </a:rPr>
              <a:t>(</a:t>
            </a:r>
            <a:r>
              <a:rPr lang="en-US" sz="1000" cap="small" dirty="0" err="1">
                <a:latin typeface="Calibri Light"/>
                <a:cs typeface="Futura Medium"/>
              </a:rPr>
              <a:t>tep</a:t>
            </a:r>
            <a:r>
              <a:rPr lang="en-US" sz="1000" b="1" cap="small" dirty="0">
                <a:latin typeface="Calibri Light"/>
                <a:cs typeface="Futura Medium"/>
              </a:rPr>
              <a:t>,</a:t>
            </a:r>
            <a:r>
              <a:rPr lang="en-US" sz="1000" i="1" dirty="0">
                <a:latin typeface="Calibri Light"/>
                <a:cs typeface="Calibri Light"/>
              </a:rPr>
              <a:t> </a:t>
            </a:r>
            <a:r>
              <a:rPr lang="es-MX" sz="1000" i="1" dirty="0">
                <a:latin typeface="Calibri Light"/>
                <a:cs typeface="Calibri Light"/>
              </a:rPr>
              <a:t>Hipertensión</a:t>
            </a:r>
            <a:r>
              <a:rPr lang="en-US" sz="1000" i="1" dirty="0">
                <a:latin typeface="Calibri Light"/>
                <a:cs typeface="Calibri Light"/>
              </a:rPr>
              <a:t> </a:t>
            </a:r>
            <a:r>
              <a:rPr lang="en-US" sz="1000" i="1" dirty="0" err="1">
                <a:latin typeface="Calibri Light"/>
                <a:cs typeface="Calibri Light"/>
              </a:rPr>
              <a:t>pulmonar</a:t>
            </a:r>
            <a:r>
              <a:rPr kumimoji="0" lang="en-US" sz="1000" b="1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Futura Medium"/>
              </a:rPr>
              <a:t>)</a:t>
            </a:r>
            <a:endParaRPr lang="en-US" sz="10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cs typeface="Futura Medium"/>
            </a:endParaRPr>
          </a:p>
          <a:p>
            <a:pPr marL="171450" indent="-171450">
              <a:lnSpc>
                <a:spcPts val="820"/>
              </a:lnSpc>
              <a:buFont typeface="Arial" panose="020B0604020202020204" pitchFamily="34" charset="0"/>
              <a:buChar char="•"/>
              <a:defRPr/>
            </a:pPr>
            <a:r>
              <a:rPr lang="en-US" sz="1000" b="1" cap="small" dirty="0" err="1">
                <a:latin typeface="Calibri Light" panose="020F0302020204030204"/>
                <a:cs typeface="Futura Medium"/>
              </a:rPr>
              <a:t>Insuficiencia</a:t>
            </a:r>
            <a:r>
              <a:rPr lang="en-US" sz="1000" b="1" cap="small" dirty="0">
                <a:latin typeface="Calibri Light" panose="020F0302020204030204"/>
                <a:cs typeface="Futura Medium"/>
              </a:rPr>
              <a:t> VI</a:t>
            </a:r>
            <a:r>
              <a:rPr kumimoji="0" lang="en-US" sz="1000" b="1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Futura Medium"/>
              </a:rPr>
              <a:t> (</a:t>
            </a:r>
            <a:r>
              <a:rPr lang="en-US" sz="1000" i="1" dirty="0">
                <a:latin typeface="Calibri Light"/>
                <a:cs typeface="Calibri Light"/>
              </a:rPr>
              <a:t>IAM, </a:t>
            </a:r>
            <a:r>
              <a:rPr lang="en-US" sz="1000" i="1" dirty="0" err="1">
                <a:latin typeface="Calibri Light"/>
                <a:cs typeface="Calibri Light"/>
              </a:rPr>
              <a:t>miocarditis</a:t>
            </a:r>
            <a:r>
              <a:rPr lang="en-US" sz="1000" i="1" dirty="0">
                <a:latin typeface="Calibri Light"/>
                <a:cs typeface="Calibri Light"/>
              </a:rPr>
              <a:t>,  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etc</a:t>
            </a:r>
            <a:r>
              <a:rPr kumimoji="0" lang="en-US" sz="1000" b="1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Futura Medium"/>
              </a:rPr>
              <a:t>)</a:t>
            </a:r>
            <a:endParaRPr lang="en-US" sz="10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cs typeface="Futura Medium"/>
            </a:endParaRPr>
          </a:p>
          <a:p>
            <a:pPr marL="171450" indent="-171450">
              <a:lnSpc>
                <a:spcPts val="820"/>
              </a:lnSpc>
              <a:buFont typeface="Arial" panose="020B0604020202020204" pitchFamily="34" charset="0"/>
              <a:buChar char="•"/>
              <a:defRPr/>
            </a:pPr>
            <a:r>
              <a:rPr lang="en-US" sz="1000" b="1" cap="small" dirty="0" err="1">
                <a:latin typeface="Calibri Light" panose="020F0302020204030204"/>
                <a:cs typeface="Futura Medium"/>
              </a:rPr>
              <a:t>Válvulas</a:t>
            </a:r>
            <a:r>
              <a:rPr lang="en-US" sz="1000" b="1" cap="small" dirty="0">
                <a:latin typeface="Calibri Light" panose="020F0302020204030204"/>
                <a:cs typeface="Futura Medium"/>
              </a:rPr>
              <a:t> (</a:t>
            </a:r>
            <a:r>
              <a:rPr lang="en-US" sz="1000" i="1" dirty="0">
                <a:latin typeface="Calibri Light" panose="020F0302020204030204"/>
                <a:cs typeface="Calibri Light"/>
              </a:rPr>
              <a:t> </a:t>
            </a:r>
            <a:r>
              <a:rPr lang="en-US" sz="1000" i="1" dirty="0" err="1">
                <a:latin typeface="Calibri Light" panose="020F0302020204030204"/>
                <a:cs typeface="Calibri Light"/>
              </a:rPr>
              <a:t>regurgitación</a:t>
            </a:r>
            <a:r>
              <a:rPr lang="en-US" sz="1000" i="1" dirty="0">
                <a:latin typeface="Calibri Light" panose="020F0302020204030204"/>
                <a:cs typeface="Calibri Light"/>
              </a:rPr>
              <a:t> mitral </a:t>
            </a:r>
            <a:r>
              <a:rPr lang="en-US" sz="1000" i="1" dirty="0" err="1">
                <a:latin typeface="Calibri Light" panose="020F0302020204030204"/>
                <a:cs typeface="Calibri Light"/>
              </a:rPr>
              <a:t>agua</a:t>
            </a:r>
            <a:r>
              <a:rPr lang="en-US" sz="1000" i="1" dirty="0">
                <a:latin typeface="Calibri Light" panose="020F0302020204030204"/>
                <a:cs typeface="Calibri Light"/>
              </a:rPr>
              <a:t>, rupture de </a:t>
            </a:r>
            <a:r>
              <a:rPr lang="en-US" sz="1000" i="1" dirty="0" err="1">
                <a:latin typeface="Calibri Light" panose="020F0302020204030204"/>
                <a:cs typeface="Calibri Light"/>
              </a:rPr>
              <a:t>cuerdas</a:t>
            </a:r>
            <a:r>
              <a:rPr lang="en-US" sz="1000" i="1" dirty="0">
                <a:latin typeface="Calibri Light" panose="020F0302020204030204"/>
                <a:cs typeface="Calibri Light"/>
              </a:rPr>
              <a:t> </a:t>
            </a:r>
            <a:r>
              <a:rPr lang="en-US" sz="1000" i="1" dirty="0" err="1">
                <a:latin typeface="Calibri Light" panose="020F0302020204030204"/>
                <a:cs typeface="Calibri Light"/>
              </a:rPr>
              <a:t>tendinosas</a:t>
            </a:r>
            <a:r>
              <a:rPr lang="en-US" sz="1000" i="1" dirty="0">
                <a:latin typeface="Calibri Light" panose="020F0302020204030204"/>
                <a:cs typeface="Calibri Light"/>
              </a:rPr>
              <a:t>, </a:t>
            </a:r>
            <a:r>
              <a:rPr lang="en-US" sz="1000" i="1" dirty="0" err="1">
                <a:latin typeface="Calibri Light" panose="020F0302020204030204"/>
                <a:cs typeface="Calibri Light"/>
              </a:rPr>
              <a:t>etc</a:t>
            </a:r>
            <a:r>
              <a:rPr kumimoji="0" lang="en-US" sz="1000" b="1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Futura Medium"/>
              </a:rPr>
              <a:t>)</a:t>
            </a:r>
            <a:endParaRPr lang="en-US" sz="10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cs typeface="Futura Medium"/>
            </a:endParaRPr>
          </a:p>
          <a:p>
            <a:pPr marL="171450" indent="-171450">
              <a:lnSpc>
                <a:spcPts val="820"/>
              </a:lnSpc>
              <a:buFont typeface="Arial" panose="020B0604020202020204" pitchFamily="34" charset="0"/>
              <a:buChar char="•"/>
              <a:defRPr/>
            </a:pPr>
            <a:r>
              <a:rPr lang="en-US" sz="1000" b="1" cap="small" dirty="0" err="1">
                <a:latin typeface="Calibri Light" panose="020F0302020204030204"/>
                <a:cs typeface="Futura Medium"/>
              </a:rPr>
              <a:t>toxinas</a:t>
            </a:r>
            <a:r>
              <a:rPr kumimoji="0" lang="en-US" sz="1000" b="1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Futura Medium"/>
              </a:rPr>
              <a:t> (</a:t>
            </a:r>
            <a:r>
              <a:rPr lang="en-US" sz="1000" i="1" dirty="0">
                <a:latin typeface="Calibri Light"/>
                <a:cs typeface="Calibri Light"/>
              </a:rPr>
              <a:t>BB, BCC,,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etc</a:t>
            </a:r>
            <a:r>
              <a:rPr kumimoji="0" lang="en-US" sz="1000" b="1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Futura Medium"/>
              </a:rPr>
              <a:t>)</a:t>
            </a:r>
            <a:endParaRPr lang="en-US" sz="10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cs typeface="Futura Medium"/>
            </a:endParaRPr>
          </a:p>
          <a:p>
            <a:pPr marL="171450" indent="-171450">
              <a:lnSpc>
                <a:spcPts val="82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000" b="1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Futura Medium"/>
              </a:rPr>
              <a:t>trauma</a:t>
            </a:r>
            <a:r>
              <a:rPr kumimoji="0" lang="en-US" sz="1000" b="0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Futura Medium"/>
              </a:rPr>
              <a:t> (</a:t>
            </a:r>
            <a:r>
              <a:rPr lang="en-US" sz="1000" i="1" dirty="0" err="1">
                <a:latin typeface="Calibri Light"/>
                <a:cs typeface="Calibri Light"/>
              </a:rPr>
              <a:t>contusión</a:t>
            </a:r>
            <a:r>
              <a:rPr lang="en-US" sz="1000" i="1" dirty="0">
                <a:latin typeface="Calibri Light"/>
                <a:cs typeface="Calibri Light"/>
              </a:rPr>
              <a:t> </a:t>
            </a:r>
            <a:r>
              <a:rPr lang="en-US" sz="1000" i="1" dirty="0" err="1">
                <a:latin typeface="Calibri Light"/>
                <a:cs typeface="Calibri Light"/>
              </a:rPr>
              <a:t>cardíaca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)</a:t>
            </a:r>
            <a:endParaRPr lang="en-US" sz="10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cs typeface="Calibri Light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cs typeface="Futura Medium" panose="020B0602020204020303" pitchFamily="34" charset="-79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83A6670-FE11-824E-A7A0-659169EAE000}"/>
              </a:ext>
            </a:extLst>
          </p:cNvPr>
          <p:cNvSpPr/>
          <p:nvPr/>
        </p:nvSpPr>
        <p:spPr>
          <a:xfrm>
            <a:off x="2764410" y="1978636"/>
            <a:ext cx="1992140" cy="9246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lnSpc>
                <a:spcPts val="820"/>
              </a:lnSpc>
              <a:buFont typeface="Arial" panose="020B0604020202020204" pitchFamily="34" charset="0"/>
              <a:buChar char="•"/>
              <a:defRPr/>
            </a:pPr>
            <a:r>
              <a:rPr lang="en-US" sz="1000" b="1" cap="small" dirty="0" err="1">
                <a:latin typeface="Calibri Light" panose="020F0302020204030204"/>
                <a:cs typeface="Futura Medium"/>
              </a:rPr>
              <a:t>Neumotórax</a:t>
            </a:r>
            <a:r>
              <a:rPr lang="en-US" sz="1000" b="1" cap="small" dirty="0">
                <a:latin typeface="Calibri Light" panose="020F0302020204030204"/>
                <a:cs typeface="Futura Medium"/>
              </a:rPr>
              <a:t> a </a:t>
            </a:r>
            <a:r>
              <a:rPr lang="en-US" sz="1000" b="1" cap="small" dirty="0" err="1">
                <a:latin typeface="Calibri Light" panose="020F0302020204030204"/>
                <a:cs typeface="Futura Medium"/>
              </a:rPr>
              <a:t>tensión</a:t>
            </a:r>
            <a:endParaRPr lang="en-US" sz="1000" b="1" i="0" u="none" strike="noStrike" kern="1200" cap="small" spc="0" normalizeH="0" baseline="0" noProof="0">
              <a:ln>
                <a:noFill/>
              </a:ln>
              <a:effectLst/>
              <a:uLnTx/>
              <a:uFillTx/>
              <a:latin typeface="Calibri Light" panose="020F0302020204030204"/>
              <a:cs typeface="Futura Medium" panose="020B0602020204020303" pitchFamily="34" charset="-79"/>
            </a:endParaRPr>
          </a:p>
          <a:p>
            <a:pPr marL="171450" indent="-171450">
              <a:lnSpc>
                <a:spcPts val="820"/>
              </a:lnSpc>
              <a:buFont typeface="Arial" panose="020B0604020202020204" pitchFamily="34" charset="0"/>
              <a:buChar char="•"/>
              <a:defRPr/>
            </a:pPr>
            <a:r>
              <a:rPr lang="en-US" sz="1000" b="1" cap="small" dirty="0" err="1">
                <a:latin typeface="Calibri Light" panose="020F0302020204030204"/>
                <a:cs typeface="Futura Medium"/>
              </a:rPr>
              <a:t>Taponamiento</a:t>
            </a:r>
            <a:r>
              <a:rPr lang="en-US" sz="1000" b="1" cap="small" dirty="0">
                <a:latin typeface="Calibri Light" panose="020F0302020204030204"/>
                <a:cs typeface="Futura Medium"/>
              </a:rPr>
              <a:t> </a:t>
            </a:r>
            <a:r>
              <a:rPr lang="en-US" sz="1000" b="1" cap="small" dirty="0" err="1">
                <a:latin typeface="Calibri Light" panose="020F0302020204030204"/>
                <a:cs typeface="Futura Medium"/>
              </a:rPr>
              <a:t>cardíaco</a:t>
            </a:r>
            <a:endParaRPr lang="en-US" sz="1000" b="1" i="0" u="none" strike="noStrike" kern="1200" cap="small" spc="0" normalizeH="0" baseline="0" noProof="0">
              <a:ln>
                <a:noFill/>
              </a:ln>
              <a:effectLst/>
              <a:uLnTx/>
              <a:uFillTx/>
              <a:latin typeface="Calibri Light" panose="020F0302020204030204"/>
              <a:cs typeface="Futura Medium" panose="020B0602020204020303" pitchFamily="34" charset="-79"/>
            </a:endParaRPr>
          </a:p>
          <a:p>
            <a:pPr marL="171450" indent="-171450">
              <a:lnSpc>
                <a:spcPts val="820"/>
              </a:lnSpc>
              <a:buFont typeface="Arial" panose="020B0604020202020204" pitchFamily="34" charset="0"/>
              <a:buChar char="•"/>
              <a:defRPr/>
            </a:pPr>
            <a:r>
              <a:rPr lang="en-US" sz="1000" b="1" cap="small" dirty="0" err="1">
                <a:latin typeface="Calibri Light" panose="020F0302020204030204"/>
                <a:cs typeface="Futura Medium"/>
              </a:rPr>
              <a:t>Embolia</a:t>
            </a:r>
            <a:r>
              <a:rPr lang="en-US" sz="1000" b="1" cap="small" dirty="0">
                <a:latin typeface="Calibri Light" panose="020F0302020204030204"/>
                <a:cs typeface="Futura Medium"/>
              </a:rPr>
              <a:t> </a:t>
            </a:r>
            <a:r>
              <a:rPr lang="en-US" sz="1000" b="1" cap="small" dirty="0" err="1">
                <a:latin typeface="Calibri Light" panose="020F0302020204030204"/>
                <a:cs typeface="Futura Medium"/>
              </a:rPr>
              <a:t>pulmonar</a:t>
            </a:r>
            <a:endParaRPr lang="en-US" sz="1000" b="1" i="0" u="none" strike="noStrike" kern="1200" cap="small" spc="0" normalizeH="0" baseline="0" noProof="0">
              <a:ln>
                <a:noFill/>
              </a:ln>
              <a:effectLst/>
              <a:uLnTx/>
              <a:uFillTx/>
              <a:latin typeface="Calibri Light" panose="020F0302020204030204"/>
              <a:cs typeface="Futura Medium" panose="020B0602020204020303" pitchFamily="34" charset="-79"/>
            </a:endParaRPr>
          </a:p>
          <a:p>
            <a:pPr marL="171450" indent="-171450">
              <a:lnSpc>
                <a:spcPts val="820"/>
              </a:lnSpc>
              <a:buFont typeface="Arial" panose="020B0604020202020204" pitchFamily="34" charset="0"/>
              <a:buChar char="•"/>
              <a:defRPr/>
            </a:pPr>
            <a:r>
              <a:rPr lang="en-US" sz="1000" b="1" cap="small" dirty="0" err="1">
                <a:latin typeface="Calibri Light" panose="020F0302020204030204"/>
                <a:cs typeface="Futura Medium"/>
              </a:rPr>
              <a:t>Obstrucción</a:t>
            </a:r>
            <a:r>
              <a:rPr lang="en-US" sz="1000" b="1" cap="small" dirty="0">
                <a:latin typeface="Calibri Light" panose="020F0302020204030204"/>
                <a:cs typeface="Futura Medium"/>
              </a:rPr>
              <a:t> </a:t>
            </a:r>
            <a:r>
              <a:rPr lang="en-US" sz="1000" b="1" cap="small" dirty="0" err="1">
                <a:latin typeface="Calibri Light" panose="020F0302020204030204"/>
                <a:cs typeface="Futura Medium"/>
              </a:rPr>
              <a:t>tracto</a:t>
            </a:r>
            <a:r>
              <a:rPr lang="en-US" sz="1000" b="1" cap="small" dirty="0">
                <a:latin typeface="Calibri Light" panose="020F0302020204030204"/>
                <a:cs typeface="Futura Medium"/>
              </a:rPr>
              <a:t> de </a:t>
            </a:r>
            <a:r>
              <a:rPr lang="en-US" sz="1000" b="1" cap="small" dirty="0" err="1">
                <a:latin typeface="Calibri Light" panose="020F0302020204030204"/>
                <a:cs typeface="Futura Medium"/>
              </a:rPr>
              <a:t>salida</a:t>
            </a:r>
            <a:r>
              <a:rPr lang="en-US" sz="1000" b="1" cap="small" dirty="0">
                <a:latin typeface="Calibri Light" panose="020F0302020204030204"/>
                <a:cs typeface="Futura Medium"/>
              </a:rPr>
              <a:t> (CMH</a:t>
            </a:r>
            <a:r>
              <a:rPr lang="en-US" sz="1000" i="1" dirty="0">
                <a:latin typeface="Calibri Light"/>
                <a:cs typeface="Calibri Light"/>
              </a:rPr>
              <a:t>,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lang="en-US" sz="1000" i="1" dirty="0">
                <a:latin typeface="Calibri Light"/>
                <a:cs typeface="Calibri Light"/>
              </a:rPr>
              <a:t>EA </a:t>
            </a:r>
            <a:r>
              <a:rPr lang="en-US" sz="1000" i="1" dirty="0" err="1">
                <a:latin typeface="Calibri Light"/>
                <a:cs typeface="Calibri Light"/>
              </a:rPr>
              <a:t>crítica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)</a:t>
            </a:r>
            <a:endParaRPr lang="en-US" sz="10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/>
              <a:cs typeface="Calibri Light"/>
            </a:endParaRPr>
          </a:p>
          <a:p>
            <a:pPr marL="171450" indent="-171450">
              <a:lnSpc>
                <a:spcPts val="820"/>
              </a:lnSpc>
              <a:buFont typeface="Arial" panose="020B0604020202020204" pitchFamily="34" charset="0"/>
              <a:buChar char="•"/>
              <a:defRPr/>
            </a:pPr>
            <a:r>
              <a:rPr lang="en-US" sz="1000" b="1" cap="small" dirty="0" err="1">
                <a:latin typeface="Calibri Light" panose="020F0302020204030204"/>
                <a:cs typeface="Futura Medium"/>
              </a:rPr>
              <a:t>Hiper</a:t>
            </a:r>
            <a:r>
              <a:rPr lang="en-US" sz="1100" b="1" cap="small" dirty="0" err="1">
                <a:latin typeface="Calibri Light" panose="020F0302020204030204"/>
                <a:cs typeface="Futura Medium"/>
              </a:rPr>
              <a:t>inflación</a:t>
            </a:r>
            <a:r>
              <a:rPr lang="en-US" sz="1100" b="1" cap="small" dirty="0">
                <a:latin typeface="Calibri Light" panose="020F0302020204030204"/>
                <a:cs typeface="Futura Medium"/>
              </a:rPr>
              <a:t> </a:t>
            </a:r>
            <a:r>
              <a:rPr lang="en-US" sz="1100" b="1" cap="small" dirty="0" err="1">
                <a:latin typeface="Calibri Light" panose="020F0302020204030204"/>
                <a:cs typeface="Futura Medium"/>
              </a:rPr>
              <a:t>dinámica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Futura Medium"/>
              </a:rPr>
              <a:t> 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auto- PEEP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)</a:t>
            </a:r>
            <a:endParaRPr lang="en-US" sz="9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/>
              <a:cs typeface="Calibri Light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cs typeface="Futura Medium" panose="020B0602020204020303" pitchFamily="34" charset="-79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E236D32-7E77-8A40-90AF-0193694CCB42}"/>
              </a:ext>
            </a:extLst>
          </p:cNvPr>
          <p:cNvSpPr/>
          <p:nvPr/>
        </p:nvSpPr>
        <p:spPr>
          <a:xfrm>
            <a:off x="4743751" y="1975825"/>
            <a:ext cx="2285973" cy="13349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lnSpc>
                <a:spcPts val="82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950" b="1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Futura Medium"/>
              </a:rPr>
              <a:t>sepsis </a:t>
            </a:r>
            <a:r>
              <a:rPr kumimoji="0" lang="en-US" sz="95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(</a:t>
            </a:r>
            <a:r>
              <a:rPr lang="en-US" sz="950" i="1" dirty="0">
                <a:latin typeface="Calibri Light"/>
                <a:cs typeface="Calibri Light"/>
              </a:rPr>
              <a:t>bajo GC </a:t>
            </a:r>
            <a:r>
              <a:rPr lang="en-US" sz="950" i="1" dirty="0" err="1">
                <a:latin typeface="Calibri Light"/>
                <a:cs typeface="Calibri Light"/>
              </a:rPr>
              <a:t>en</a:t>
            </a:r>
            <a:r>
              <a:rPr lang="en-US" sz="950" i="1" dirty="0">
                <a:latin typeface="Calibri Light"/>
                <a:cs typeface="Calibri Light"/>
              </a:rPr>
              <a:t> </a:t>
            </a:r>
            <a:r>
              <a:rPr lang="en-US" sz="950" i="1" dirty="0" err="1">
                <a:latin typeface="Calibri Light"/>
                <a:cs typeface="Calibri Light"/>
              </a:rPr>
              <a:t>disfunción</a:t>
            </a:r>
            <a:r>
              <a:rPr lang="en-US" sz="950" i="1" dirty="0">
                <a:latin typeface="Calibri Light"/>
                <a:cs typeface="Calibri Light"/>
              </a:rPr>
              <a:t> VI por sepsis</a:t>
            </a:r>
            <a:r>
              <a:rPr kumimoji="0" lang="en-US" sz="95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)</a:t>
            </a:r>
            <a:r>
              <a:rPr lang="en-US" sz="950" i="1" dirty="0">
                <a:latin typeface="Calibri Light"/>
                <a:cs typeface="Calibri Light"/>
              </a:rPr>
              <a:t> </a:t>
            </a:r>
            <a:endParaRPr lang="en-US" sz="95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cs typeface="Calibri Light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50" b="1" cap="small" dirty="0" err="1">
                <a:latin typeface="Calibri Light" panose="020F0302020204030204"/>
                <a:cs typeface="Futura Medium"/>
              </a:rPr>
              <a:t>anafilaxis</a:t>
            </a:r>
            <a:endParaRPr lang="en-US" sz="95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cs typeface="Futura Medium" panose="020B0602020204020303" pitchFamily="34" charset="-79"/>
            </a:endParaRPr>
          </a:p>
          <a:p>
            <a:pPr marL="171450" indent="-171450">
              <a:lnSpc>
                <a:spcPts val="820"/>
              </a:lnSpc>
              <a:buFont typeface="Arial" panose="020B0604020202020204" pitchFamily="34" charset="0"/>
              <a:buChar char="•"/>
              <a:defRPr/>
            </a:pPr>
            <a:r>
              <a:rPr lang="en-US" sz="950" b="1" cap="small" dirty="0" err="1">
                <a:latin typeface="Calibri Light" panose="020F0302020204030204"/>
                <a:cs typeface="Futura Medium"/>
              </a:rPr>
              <a:t>inflamación</a:t>
            </a:r>
            <a:r>
              <a:rPr kumimoji="0" lang="en-US" sz="950" b="1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Futura Medium"/>
              </a:rPr>
              <a:t> (</a:t>
            </a:r>
            <a:r>
              <a:rPr kumimoji="0" lang="en-US" sz="95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SIRS</a:t>
            </a:r>
            <a:r>
              <a:rPr kumimoji="0" lang="en-US" sz="95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, pancreatitis, </a:t>
            </a:r>
            <a:r>
              <a:rPr lang="en-US" sz="950" i="1" dirty="0">
                <a:latin typeface="Calibri Light"/>
                <a:cs typeface="Calibri Light"/>
              </a:rPr>
              <a:t>post </a:t>
            </a:r>
            <a:r>
              <a:rPr lang="en-US" sz="950" i="1" dirty="0" err="1">
                <a:latin typeface="Calibri Light"/>
                <a:cs typeface="Calibri Light"/>
              </a:rPr>
              <a:t>paro</a:t>
            </a:r>
            <a:r>
              <a:rPr lang="en-US" sz="950" i="1" dirty="0">
                <a:latin typeface="Calibri Light"/>
                <a:cs typeface="Calibri Light"/>
              </a:rPr>
              <a:t> </a:t>
            </a:r>
            <a:r>
              <a:rPr lang="en-US" sz="950" i="1" dirty="0" err="1">
                <a:latin typeface="Calibri Light"/>
                <a:cs typeface="Calibri Light"/>
              </a:rPr>
              <a:t>cardíaco</a:t>
            </a:r>
            <a:r>
              <a:rPr kumimoji="0" lang="en-US" sz="95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, </a:t>
            </a:r>
            <a:r>
              <a:rPr lang="en-US" sz="950" i="1" dirty="0" err="1">
                <a:latin typeface="Calibri Light"/>
                <a:cs typeface="Calibri Light"/>
              </a:rPr>
              <a:t>embolismo</a:t>
            </a:r>
            <a:r>
              <a:rPr lang="en-US" sz="950" i="1" dirty="0">
                <a:latin typeface="Calibri Light"/>
                <a:cs typeface="Calibri Light"/>
              </a:rPr>
              <a:t> </a:t>
            </a:r>
            <a:r>
              <a:rPr lang="en-US" sz="950" i="1" dirty="0" err="1">
                <a:latin typeface="Calibri Light"/>
                <a:cs typeface="Calibri Light"/>
              </a:rPr>
              <a:t>amniótico</a:t>
            </a:r>
            <a:r>
              <a:rPr kumimoji="0" lang="en-US" sz="95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lang="en-US" sz="950" i="1" dirty="0">
                <a:latin typeface="Calibri Light"/>
                <a:cs typeface="Calibri Light"/>
              </a:rPr>
              <a:t>o </a:t>
            </a:r>
            <a:r>
              <a:rPr lang="en-US" sz="950" i="1" dirty="0" err="1">
                <a:latin typeface="Calibri Light"/>
                <a:cs typeface="Calibri Light"/>
              </a:rPr>
              <a:t>graso</a:t>
            </a:r>
            <a:r>
              <a:rPr lang="en-US" sz="950" i="1" dirty="0">
                <a:latin typeface="Calibri Light"/>
                <a:cs typeface="Calibri Light"/>
              </a:rPr>
              <a:t>, sd. de </a:t>
            </a:r>
            <a:r>
              <a:rPr lang="en-US" sz="950" i="1" dirty="0" err="1">
                <a:latin typeface="Calibri Light"/>
                <a:cs typeface="Calibri Light"/>
              </a:rPr>
              <a:t>liberación</a:t>
            </a:r>
            <a:r>
              <a:rPr lang="en-US" sz="950" i="1" dirty="0">
                <a:latin typeface="Calibri Light"/>
                <a:cs typeface="Calibri Light"/>
              </a:rPr>
              <a:t> de</a:t>
            </a:r>
            <a:r>
              <a:rPr kumimoji="0" lang="en-US" sz="95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lang="en-US" sz="950" i="1" dirty="0" err="1">
                <a:latin typeface="Calibri Light"/>
                <a:cs typeface="Calibri Light"/>
              </a:rPr>
              <a:t>citocinas</a:t>
            </a:r>
            <a:r>
              <a:rPr kumimoji="0" lang="en-US" sz="950" b="1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Futura Medium"/>
              </a:rPr>
              <a:t>)</a:t>
            </a:r>
            <a:endParaRPr lang="en-US" sz="95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cs typeface="Futura Medium"/>
            </a:endParaRPr>
          </a:p>
          <a:p>
            <a:pPr marL="171450" indent="-171450">
              <a:lnSpc>
                <a:spcPts val="820"/>
              </a:lnSpc>
              <a:buFont typeface="Arial" panose="020B0604020202020204" pitchFamily="34" charset="0"/>
              <a:buChar char="•"/>
              <a:defRPr/>
            </a:pPr>
            <a:r>
              <a:rPr lang="en-US" sz="950" b="1" cap="small" dirty="0" err="1">
                <a:latin typeface="Calibri Light" panose="020F0302020204030204"/>
                <a:cs typeface="Futura Medium"/>
              </a:rPr>
              <a:t>neurogénico</a:t>
            </a:r>
            <a:r>
              <a:rPr kumimoji="0" lang="en-US" sz="950" b="1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Futura Medium"/>
              </a:rPr>
              <a:t> </a:t>
            </a:r>
            <a:r>
              <a:rPr lang="en-US" sz="950" b="1" cap="small" dirty="0">
                <a:latin typeface="Calibri Light" panose="020F0302020204030204"/>
                <a:cs typeface="Futura Medium"/>
              </a:rPr>
              <a:t>(</a:t>
            </a:r>
            <a:r>
              <a:rPr lang="en-US" sz="950" i="1" dirty="0">
                <a:latin typeface="Calibri Light"/>
                <a:cs typeface="Calibri"/>
              </a:rPr>
              <a:t>,</a:t>
            </a:r>
            <a:r>
              <a:rPr lang="en-US" sz="950" i="1" dirty="0" err="1">
                <a:latin typeface="Calibri Light"/>
                <a:cs typeface="Calibri Light"/>
              </a:rPr>
              <a:t>lesión</a:t>
            </a:r>
            <a:r>
              <a:rPr lang="en-US" sz="950" i="1" dirty="0">
                <a:latin typeface="Calibri Light"/>
                <a:cs typeface="Calibri Light"/>
              </a:rPr>
              <a:t> </a:t>
            </a:r>
            <a:r>
              <a:rPr lang="en-US" sz="950" i="1" dirty="0" err="1">
                <a:latin typeface="Calibri Light"/>
                <a:cs typeface="Calibri Light"/>
              </a:rPr>
              <a:t>médula</a:t>
            </a:r>
            <a:r>
              <a:rPr lang="en-US" sz="950" i="1" dirty="0">
                <a:latin typeface="Calibri Light"/>
                <a:cs typeface="Calibri Light"/>
              </a:rPr>
              <a:t> </a:t>
            </a:r>
            <a:r>
              <a:rPr lang="en-US" sz="950" i="1" dirty="0" err="1">
                <a:latin typeface="Calibri Light"/>
                <a:cs typeface="Calibri Light"/>
              </a:rPr>
              <a:t>espinal</a:t>
            </a:r>
            <a:r>
              <a:rPr lang="en-US" sz="950" i="1" dirty="0">
                <a:latin typeface="Calibri Light"/>
                <a:cs typeface="Calibri Light"/>
              </a:rPr>
              <a:t>, TCE </a:t>
            </a:r>
            <a:r>
              <a:rPr kumimoji="0" lang="en-US" sz="95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lang="en-US" sz="950" i="1" dirty="0" err="1">
                <a:latin typeface="Calibri Light"/>
                <a:cs typeface="Calibri Light"/>
              </a:rPr>
              <a:t>severo</a:t>
            </a:r>
            <a:r>
              <a:rPr lang="en-US" sz="950" b="1" cap="small" dirty="0">
                <a:latin typeface="Calibri Light"/>
                <a:cs typeface="Futura Medium"/>
              </a:rPr>
              <a:t>)</a:t>
            </a:r>
            <a:endParaRPr lang="en-US" sz="95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cs typeface="Futura Medium"/>
            </a:endParaRPr>
          </a:p>
          <a:p>
            <a:pPr marL="171450" indent="-171450">
              <a:lnSpc>
                <a:spcPts val="820"/>
              </a:lnSpc>
              <a:buFont typeface="Arial" panose="020B0604020202020204" pitchFamily="34" charset="0"/>
              <a:buChar char="•"/>
              <a:defRPr/>
            </a:pPr>
            <a:r>
              <a:rPr lang="en-US" sz="950" b="1" cap="small" dirty="0">
                <a:latin typeface="Calibri Light" panose="020F0302020204030204"/>
                <a:cs typeface="Futura Medium"/>
              </a:rPr>
              <a:t>Falla </a:t>
            </a:r>
            <a:r>
              <a:rPr lang="en-US" sz="950" b="1" cap="small" dirty="0" err="1">
                <a:latin typeface="Calibri Light" panose="020F0302020204030204"/>
                <a:cs typeface="Futura Medium"/>
              </a:rPr>
              <a:t>hepática</a:t>
            </a:r>
            <a:endParaRPr lang="en-US" sz="95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cs typeface="Futura Medium"/>
            </a:endParaRPr>
          </a:p>
          <a:p>
            <a:pPr marL="171450" indent="-171450">
              <a:lnSpc>
                <a:spcPts val="820"/>
              </a:lnSpc>
              <a:buFont typeface="Arial" panose="020B0604020202020204" pitchFamily="34" charset="0"/>
              <a:buChar char="•"/>
              <a:defRPr/>
            </a:pPr>
            <a:r>
              <a:rPr lang="en-US" sz="950" b="1" cap="small" dirty="0" err="1">
                <a:latin typeface="Calibri Light" panose="020F0302020204030204"/>
                <a:cs typeface="Futura Medium"/>
              </a:rPr>
              <a:t>Endócrino</a:t>
            </a:r>
            <a:r>
              <a:rPr lang="en-US" sz="950" b="1" cap="small" dirty="0">
                <a:latin typeface="Calibri Light" panose="020F0302020204030204"/>
                <a:cs typeface="Futura Medium"/>
              </a:rPr>
              <a:t>  </a:t>
            </a:r>
            <a:endParaRPr lang="en-US" sz="95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cs typeface="Futura Medium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1" cap="small" dirty="0" err="1">
                <a:latin typeface="Calibri Light" panose="020F0302020204030204"/>
                <a:cs typeface="Futura Medium"/>
              </a:rPr>
              <a:t>medicamentos</a:t>
            </a:r>
            <a:r>
              <a:rPr kumimoji="0" lang="en-US" sz="1000" b="1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Futura Medium"/>
              </a:rPr>
              <a:t> </a:t>
            </a:r>
            <a:r>
              <a:rPr lang="en-US" sz="1000" b="1" cap="small" dirty="0">
                <a:latin typeface="Calibri Light" panose="020F0302020204030204"/>
                <a:cs typeface="Futura Medium"/>
              </a:rPr>
              <a:t>(</a:t>
            </a:r>
            <a:r>
              <a:rPr lang="en-US" sz="1000" i="1" dirty="0" err="1">
                <a:latin typeface="Calibri" panose="020F0502020204030204"/>
              </a:rPr>
              <a:t>sedación</a:t>
            </a:r>
            <a:r>
              <a:rPr kumimoji="0" lang="en-US" sz="1000" b="1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Futura Medium"/>
              </a:rPr>
              <a:t>)</a:t>
            </a:r>
            <a:endParaRPr lang="en-US" sz="10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cs typeface="Futura Medium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A2AD305-434B-054C-930C-A958DB4BD0A0}"/>
              </a:ext>
            </a:extLst>
          </p:cNvPr>
          <p:cNvSpPr/>
          <p:nvPr/>
        </p:nvSpPr>
        <p:spPr>
          <a:xfrm>
            <a:off x="6925664" y="2040280"/>
            <a:ext cx="2245425" cy="13350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1" cap="small" dirty="0" err="1">
                <a:latin typeface="Calibri Light" panose="020F0302020204030204"/>
                <a:cs typeface="Futura Medium"/>
              </a:rPr>
              <a:t>hemorragia</a:t>
            </a:r>
            <a:r>
              <a:rPr kumimoji="0" lang="en-US" sz="1000" b="1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Futura Medium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(trauma, </a:t>
            </a:r>
            <a:r>
              <a:rPr lang="en-US" sz="1000" i="1" dirty="0" err="1">
                <a:latin typeface="Calibri" panose="020F0502020204030204"/>
              </a:rPr>
              <a:t>quirúrigco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1000" i="1" dirty="0">
                <a:latin typeface="Calibri" panose="020F0502020204030204"/>
              </a:rPr>
              <a:t>SI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lang="en-US" sz="10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cs typeface="Futura Medium" panose="020B0602020204020303" pitchFamily="34" charset="-79"/>
            </a:endParaRPr>
          </a:p>
          <a:p>
            <a:pPr marL="171450" indent="-171450">
              <a:lnSpc>
                <a:spcPts val="820"/>
              </a:lnSpc>
              <a:buFont typeface="Arial" panose="020B0604020202020204" pitchFamily="34" charset="0"/>
              <a:buChar char="•"/>
              <a:defRPr/>
            </a:pPr>
            <a:r>
              <a:rPr lang="en-US" sz="1000" b="1" cap="small" dirty="0" err="1">
                <a:latin typeface="Calibri Light" panose="020F0302020204030204"/>
                <a:cs typeface="Futura Medium"/>
              </a:rPr>
              <a:t>Perdidas</a:t>
            </a:r>
            <a:r>
              <a:rPr lang="en-US" sz="1000" b="1" cap="small" dirty="0">
                <a:latin typeface="Calibri Light" panose="020F0302020204030204"/>
                <a:cs typeface="Futura Medium"/>
              </a:rPr>
              <a:t> </a:t>
            </a:r>
            <a:r>
              <a:rPr lang="en-US" sz="1000" b="1" cap="small" dirty="0" err="1">
                <a:latin typeface="Calibri Light" panose="020F0302020204030204"/>
                <a:cs typeface="Futura Medium"/>
              </a:rPr>
              <a:t>cutáneas</a:t>
            </a:r>
            <a:r>
              <a:rPr lang="en-US" sz="1000" b="1" cap="small" dirty="0">
                <a:latin typeface="Calibri Light" panose="020F0302020204030204"/>
                <a:cs typeface="Futura Medium"/>
              </a:rPr>
              <a:t> </a:t>
            </a:r>
            <a:r>
              <a:rPr lang="en-US" sz="1000" i="1" dirty="0">
                <a:latin typeface="Calibri" panose="020F0502020204030204"/>
              </a:rPr>
              <a:t>(</a:t>
            </a:r>
            <a:r>
              <a:rPr lang="en-US" sz="1000" i="1" dirty="0" err="1">
                <a:latin typeface="Calibri" panose="020F0502020204030204"/>
              </a:rPr>
              <a:t>quemaduras</a:t>
            </a:r>
            <a:r>
              <a:rPr lang="en-US" sz="1000" i="1" dirty="0">
                <a:latin typeface="Calibri" panose="020F0502020204030204"/>
              </a:rPr>
              <a:t>,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lang="en-US" sz="10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cs typeface="Futura Medium" panose="020B0602020204020303" pitchFamily="34" charset="-79"/>
            </a:endParaRPr>
          </a:p>
          <a:p>
            <a:pPr marL="171450" indent="-171450">
              <a:lnSpc>
                <a:spcPts val="820"/>
              </a:lnSpc>
              <a:buFont typeface="Arial" panose="020B0604020202020204" pitchFamily="34" charset="0"/>
              <a:buChar char="•"/>
              <a:defRPr/>
            </a:pPr>
            <a:r>
              <a:rPr lang="en-US" sz="1000" b="1" cap="small" dirty="0" err="1">
                <a:latin typeface="Calibri Light" panose="020F0302020204030204"/>
                <a:cs typeface="Futura Medium"/>
              </a:rPr>
              <a:t>Perdidas</a:t>
            </a:r>
            <a:r>
              <a:rPr lang="en-US" sz="1000" b="1" cap="small" dirty="0">
                <a:latin typeface="Calibri Light" panose="020F0302020204030204"/>
                <a:cs typeface="Futura Medium"/>
              </a:rPr>
              <a:t> GI 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en-US" sz="1000" i="1" dirty="0" err="1">
                <a:latin typeface="Calibri" panose="020F0502020204030204"/>
              </a:rPr>
              <a:t>diarrea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1000" i="1" dirty="0" err="1">
                <a:latin typeface="Calibri" panose="020F0502020204030204"/>
              </a:rPr>
              <a:t>vómito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1000" i="1" dirty="0" err="1">
                <a:latin typeface="Calibri" panose="020F0502020204030204"/>
              </a:rPr>
              <a:t>drenajes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lang="en-US" sz="10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cs typeface="Futura Medium" panose="020B0602020204020303" pitchFamily="34" charset="-79"/>
            </a:endParaRPr>
          </a:p>
          <a:p>
            <a:pPr marL="171450" indent="-171450">
              <a:lnSpc>
                <a:spcPts val="820"/>
              </a:lnSpc>
              <a:buFont typeface="Arial" panose="020B0604020202020204" pitchFamily="34" charset="0"/>
              <a:buChar char="•"/>
              <a:defRPr/>
            </a:pPr>
            <a:r>
              <a:rPr lang="en-US" sz="1000" b="1" cap="small" dirty="0">
                <a:latin typeface="Calibri Light" panose="020F0302020204030204"/>
                <a:cs typeface="Futura Medium"/>
              </a:rPr>
              <a:t> </a:t>
            </a:r>
            <a:r>
              <a:rPr lang="en-US" sz="1000" b="1" cap="small" dirty="0" err="1">
                <a:latin typeface="Calibri Light" panose="020F0302020204030204"/>
                <a:cs typeface="Futura Medium"/>
              </a:rPr>
              <a:t>Desplazamiento</a:t>
            </a:r>
            <a:r>
              <a:rPr lang="en-US" sz="1000" b="1" cap="small" dirty="0">
                <a:latin typeface="Calibri Light" panose="020F0302020204030204"/>
                <a:cs typeface="Futura Medium"/>
              </a:rPr>
              <a:t> </a:t>
            </a:r>
            <a:r>
              <a:rPr lang="en-US" sz="1000" b="1" cap="small" dirty="0" err="1">
                <a:latin typeface="Calibri Light" panose="020F0302020204030204"/>
                <a:cs typeface="Futura Medium"/>
              </a:rPr>
              <a:t>tercer</a:t>
            </a:r>
            <a:r>
              <a:rPr lang="en-US" sz="1000" b="1" cap="small" dirty="0">
                <a:latin typeface="Calibri Light" panose="020F0302020204030204"/>
                <a:cs typeface="Futura Medium"/>
              </a:rPr>
              <a:t> </a:t>
            </a:r>
            <a:r>
              <a:rPr lang="en-US" sz="1000" b="1" cap="small" dirty="0" err="1">
                <a:latin typeface="Calibri Light" panose="020F0302020204030204"/>
                <a:cs typeface="Futura Medium"/>
              </a:rPr>
              <a:t>espacio</a:t>
            </a:r>
            <a:r>
              <a:rPr lang="en-US" sz="1000" b="1" cap="small" dirty="0">
                <a:latin typeface="Calibri Light" panose="020F0302020204030204"/>
                <a:cs typeface="Futura Medium"/>
              </a:rPr>
              <a:t> </a:t>
            </a:r>
            <a:r>
              <a:rPr kumimoji="0" lang="en-US" sz="1000" b="1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Futura Medium"/>
              </a:rPr>
              <a:t>(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pancreatitis,</a:t>
            </a:r>
            <a:r>
              <a:rPr lang="en-US" sz="1000" i="1" dirty="0">
                <a:latin typeface="Calibri" panose="020F0502020204030204"/>
              </a:rPr>
              <a:t> </a:t>
            </a:r>
            <a:r>
              <a:rPr lang="en-US" sz="1000" i="1" dirty="0" err="1">
                <a:latin typeface="Calibri" panose="020F0502020204030204"/>
              </a:rPr>
              <a:t>baja</a:t>
            </a:r>
            <a:r>
              <a:rPr lang="en-US" sz="1000" i="1" dirty="0">
                <a:latin typeface="Calibri" panose="020F0502020204030204"/>
              </a:rPr>
              <a:t> </a:t>
            </a:r>
            <a:r>
              <a:rPr lang="en-US" sz="1000" i="1" dirty="0" err="1">
                <a:latin typeface="Calibri" panose="020F0502020204030204"/>
              </a:rPr>
              <a:t>presión</a:t>
            </a:r>
            <a:r>
              <a:rPr lang="en-US" sz="1000" i="1" dirty="0">
                <a:latin typeface="Calibri" panose="020F0502020204030204"/>
              </a:rPr>
              <a:t> </a:t>
            </a:r>
            <a:r>
              <a:rPr lang="en-US" sz="1000" i="1" dirty="0" err="1">
                <a:latin typeface="Calibri" panose="020F0502020204030204"/>
              </a:rPr>
              <a:t>oncótica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trauma</a:t>
            </a:r>
            <a:r>
              <a:rPr kumimoji="0" lang="en-US" sz="1000" b="1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Futura Medium"/>
              </a:rPr>
              <a:t>)</a:t>
            </a:r>
            <a:endParaRPr lang="en-US" sz="10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cs typeface="Futura Medium"/>
            </a:endParaRPr>
          </a:p>
          <a:p>
            <a:pPr marL="171450" indent="-171450">
              <a:lnSpc>
                <a:spcPts val="820"/>
              </a:lnSpc>
              <a:buFont typeface="Arial" panose="020B0604020202020204" pitchFamily="34" charset="0"/>
              <a:buChar char="•"/>
              <a:defRPr/>
            </a:pPr>
            <a:r>
              <a:rPr lang="en-US" sz="1000" b="1" cap="small" dirty="0">
                <a:latin typeface="Calibri Light" panose="020F0302020204030204"/>
                <a:cs typeface="Futura Medium"/>
              </a:rPr>
              <a:t>Perdida renal</a:t>
            </a:r>
            <a:r>
              <a:rPr kumimoji="0" lang="en-US" sz="1000" b="1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Futura Medium"/>
              </a:rPr>
              <a:t> </a:t>
            </a:r>
            <a:r>
              <a:rPr lang="en-US" sz="1000" b="1" cap="small" dirty="0">
                <a:latin typeface="Calibri Light" panose="020F0302020204030204"/>
                <a:cs typeface="Futura Medium"/>
              </a:rPr>
              <a:t>(</a:t>
            </a:r>
            <a:r>
              <a:rPr lang="en-US" sz="1000" i="1" dirty="0">
                <a:latin typeface="Calibri"/>
                <a:cs typeface="Calibri"/>
              </a:rPr>
              <a:t>,</a:t>
            </a:r>
            <a:r>
              <a:rPr lang="en-US" sz="1000" i="1" dirty="0">
                <a:latin typeface="Calibri" panose="020F0502020204030204"/>
              </a:rPr>
              <a:t> diuresis </a:t>
            </a:r>
            <a:r>
              <a:rPr lang="en-US" sz="1000" i="1" dirty="0" err="1">
                <a:latin typeface="Calibri" panose="020F0502020204030204"/>
              </a:rPr>
              <a:t>osmótica</a:t>
            </a:r>
            <a:r>
              <a:rPr lang="en-US" sz="1000" i="1" dirty="0">
                <a:latin typeface="Calibri" panose="020F0502020204030204"/>
              </a:rPr>
              <a:t>, diuresis, </a:t>
            </a:r>
            <a:r>
              <a:rPr lang="en-US" sz="1000" i="1" dirty="0" err="1">
                <a:latin typeface="Calibri" panose="020F0502020204030204"/>
              </a:rPr>
              <a:t>hipoaldosteronismo</a:t>
            </a:r>
            <a:r>
              <a:rPr kumimoji="0" lang="en-US" sz="1000" b="1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Futura Medium"/>
              </a:rPr>
              <a:t>)</a:t>
            </a:r>
            <a:endParaRPr lang="en-US" sz="10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cs typeface="Futura Medium"/>
            </a:endParaRPr>
          </a:p>
          <a:p>
            <a:pPr marL="171450" indent="-171450">
              <a:lnSpc>
                <a:spcPts val="820"/>
              </a:lnSpc>
              <a:buFont typeface="Arial" panose="020B0604020202020204" pitchFamily="34" charset="0"/>
              <a:buChar char="•"/>
              <a:defRPr/>
            </a:pPr>
            <a:r>
              <a:rPr lang="en-US" sz="1000" b="1" cap="small" dirty="0">
                <a:latin typeface="Calibri Light" panose="020F0302020204030204"/>
                <a:cs typeface="Futura Medium"/>
              </a:rPr>
              <a:t>Baja ingesta oral</a:t>
            </a:r>
            <a:endParaRPr lang="en-US" sz="10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cs typeface="Futura Medium"/>
            </a:endParaRPr>
          </a:p>
          <a:p>
            <a:pPr marL="0" marR="0" lvl="0" indent="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C77D98E-9426-B149-8895-148B5DABD554}"/>
              </a:ext>
            </a:extLst>
          </p:cNvPr>
          <p:cNvSpPr/>
          <p:nvPr/>
        </p:nvSpPr>
        <p:spPr>
          <a:xfrm rot="16200000">
            <a:off x="-963573" y="4152102"/>
            <a:ext cx="2063385" cy="2616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100" b="1" cap="small" dirty="0">
                <a:latin typeface="Calibri Light" panose="020F0302020204030204"/>
                <a:cs typeface="Futura Medium"/>
              </a:rPr>
              <a:t>EXAMEN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Futura Medium"/>
              </a:rPr>
              <a:t> </a:t>
            </a:r>
            <a:r>
              <a:rPr lang="en-US" sz="1100" b="1" cap="small" dirty="0">
                <a:latin typeface="Calibri Light" panose="020F0302020204030204"/>
                <a:cs typeface="Futura Medium"/>
              </a:rPr>
              <a:t>y  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/>
              </a:rPr>
              <a:t>POCUS </a:t>
            </a:r>
            <a:r>
              <a:rPr lang="en-US" sz="1100" b="1" cap="small" dirty="0">
                <a:solidFill>
                  <a:srgbClr val="70AD47"/>
                </a:solidFill>
                <a:latin typeface="Calibri Light" panose="020F0302020204030204"/>
                <a:cs typeface="Futura Medium"/>
              </a:rPr>
              <a:t>y </a:t>
            </a:r>
            <a:r>
              <a:rPr lang="en-US" sz="1100" b="1" cap="small" dirty="0" err="1">
                <a:solidFill>
                  <a:srgbClr val="FFC000"/>
                </a:solidFill>
                <a:latin typeface="Calibri Light" panose="020F0302020204030204"/>
                <a:cs typeface="Futura Medium"/>
              </a:rPr>
              <a:t>Hemodinamia</a:t>
            </a:r>
            <a:endParaRPr lang="en-US" sz="1100" b="1" i="0" u="none" strike="noStrike" kern="1200" cap="small" spc="0" normalizeH="0" baseline="0" noProof="0" dirty="0" err="1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/>
              <a:cs typeface="Futura Medium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26F0346-43C4-D444-8FDB-1E8BC0741F27}"/>
              </a:ext>
            </a:extLst>
          </p:cNvPr>
          <p:cNvSpPr/>
          <p:nvPr/>
        </p:nvSpPr>
        <p:spPr>
          <a:xfrm rot="16200000">
            <a:off x="8239181" y="5947273"/>
            <a:ext cx="1690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v1.0 (2021-05-11)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CC BY-SA 3.0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CED0BA1-69AC-2F44-BC80-5671355F6ACF}"/>
              </a:ext>
            </a:extLst>
          </p:cNvPr>
          <p:cNvSpPr/>
          <p:nvPr/>
        </p:nvSpPr>
        <p:spPr>
          <a:xfrm rot="16200000">
            <a:off x="-194635" y="2316072"/>
            <a:ext cx="792205" cy="2616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cap="small" dirty="0">
                <a:latin typeface="Calibri Light" panose="020F0302020204030204"/>
                <a:cs typeface="Futura Medium"/>
              </a:rPr>
              <a:t>ETIOLOGÍA</a:t>
            </a: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AFCD066-490C-964A-BFA8-0E465D00F7BB}"/>
              </a:ext>
            </a:extLst>
          </p:cNvPr>
          <p:cNvSpPr/>
          <p:nvPr/>
        </p:nvSpPr>
        <p:spPr>
          <a:xfrm>
            <a:off x="-40536" y="267149"/>
            <a:ext cx="4636398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·</a:t>
            </a:r>
            <a:r>
              <a:rPr lang="en-US" sz="800" dirty="0">
                <a:latin typeface="Calibri" panose="020F0502020204030204"/>
              </a:rPr>
              <a:t>El </a:t>
            </a:r>
            <a:r>
              <a:rPr lang="en-US" sz="800" dirty="0" err="1">
                <a:latin typeface="Calibri" panose="020F0502020204030204"/>
              </a:rPr>
              <a:t>estado</a:t>
            </a:r>
            <a:r>
              <a:rPr lang="en-US" sz="800" dirty="0">
                <a:latin typeface="Calibri" panose="020F0502020204030204"/>
              </a:rPr>
              <a:t> de </a:t>
            </a:r>
            <a:r>
              <a:rPr lang="en-US" sz="800" dirty="0" err="1">
                <a:latin typeface="Calibri" panose="020F0502020204030204"/>
              </a:rPr>
              <a:t>choque</a:t>
            </a:r>
            <a:r>
              <a:rPr lang="en-US" sz="800" dirty="0">
                <a:latin typeface="Calibri" panose="020F0502020204030204"/>
              </a:rPr>
              <a:t> </a:t>
            </a:r>
            <a:r>
              <a:rPr lang="en-US" sz="800" dirty="0" err="1">
                <a:latin typeface="Calibri" panose="020F0502020204030204"/>
              </a:rPr>
              <a:t>ocurre</a:t>
            </a:r>
            <a:r>
              <a:rPr lang="en-US" sz="800" dirty="0">
                <a:latin typeface="Calibri" panose="020F0502020204030204"/>
              </a:rPr>
              <a:t> </a:t>
            </a:r>
            <a:r>
              <a:rPr lang="en-US" sz="800" dirty="0" err="1">
                <a:latin typeface="Calibri" panose="020F0502020204030204"/>
              </a:rPr>
              <a:t>cuando</a:t>
            </a:r>
            <a:r>
              <a:rPr lang="en-US" sz="800" dirty="0">
                <a:latin typeface="Calibri" panose="020F0502020204030204"/>
              </a:rPr>
              <a:t> </a:t>
            </a:r>
            <a:r>
              <a:rPr lang="en-US" sz="800" dirty="0" err="1">
                <a:latin typeface="Calibri" panose="020F0502020204030204"/>
              </a:rPr>
              <a:t>el</a:t>
            </a:r>
            <a:r>
              <a:rPr lang="en-US" sz="800" dirty="0">
                <a:latin typeface="Calibri" panose="020F0502020204030204"/>
              </a:rPr>
              <a:t> </a:t>
            </a:r>
            <a:r>
              <a:rPr lang="en-US" sz="800" dirty="0" err="1">
                <a:latin typeface="Calibri" panose="020F0502020204030204"/>
              </a:rPr>
              <a:t>flujo</a:t>
            </a:r>
            <a:r>
              <a:rPr lang="en-US" sz="800" dirty="0">
                <a:latin typeface="Calibri" panose="020F0502020204030204"/>
              </a:rPr>
              <a:t> </a:t>
            </a:r>
            <a:r>
              <a:rPr lang="en-US" sz="800" dirty="0" err="1">
                <a:latin typeface="Calibri" panose="020F0502020204030204"/>
              </a:rPr>
              <a:t>sanguíneo</a:t>
            </a:r>
            <a:r>
              <a:rPr lang="en-US" sz="800" dirty="0">
                <a:latin typeface="Calibri" panose="020F0502020204030204"/>
              </a:rPr>
              <a:t> (GC) y </a:t>
            </a:r>
            <a:r>
              <a:rPr lang="en-US" sz="800" dirty="0" err="1">
                <a:latin typeface="Calibri" panose="020F0502020204030204"/>
              </a:rPr>
              <a:t>aporte</a:t>
            </a:r>
            <a:r>
              <a:rPr lang="en-US" sz="800" dirty="0">
                <a:latin typeface="Calibri" panose="020F0502020204030204"/>
              </a:rPr>
              <a:t> de </a:t>
            </a:r>
            <a:r>
              <a:rPr lang="en-US" sz="800" dirty="0" err="1">
                <a:latin typeface="Calibri" panose="020F0502020204030204"/>
              </a:rPr>
              <a:t>oxígeno</a:t>
            </a:r>
            <a:r>
              <a:rPr lang="en-US" sz="800" dirty="0">
                <a:latin typeface="Calibri" panose="020F0502020204030204"/>
              </a:rPr>
              <a:t> (DO2) es </a:t>
            </a:r>
            <a:r>
              <a:rPr lang="en-US" sz="800" dirty="0" err="1">
                <a:latin typeface="Calibri" panose="020F0502020204030204"/>
              </a:rPr>
              <a:t>insuficiente</a:t>
            </a:r>
            <a:r>
              <a:rPr lang="en-US" sz="800" dirty="0">
                <a:latin typeface="Calibri" panose="020F0502020204030204"/>
              </a:rPr>
              <a:t> a la  </a:t>
            </a:r>
            <a:r>
              <a:rPr lang="en-US" sz="800" dirty="0" err="1">
                <a:latin typeface="Calibri" panose="020F0502020204030204"/>
              </a:rPr>
              <a:t>demanda</a:t>
            </a:r>
            <a:r>
              <a:rPr lang="en-US" sz="800" dirty="0">
                <a:latin typeface="Calibri" panose="020F0502020204030204"/>
              </a:rPr>
              <a:t>. Las </a:t>
            </a:r>
            <a:r>
              <a:rPr lang="en-US" sz="800" dirty="0" err="1">
                <a:latin typeface="Calibri" panose="020F0502020204030204"/>
              </a:rPr>
              <a:t>manifestaciones</a:t>
            </a:r>
            <a:r>
              <a:rPr lang="en-US" sz="800" dirty="0">
                <a:latin typeface="Calibri" panose="020F0502020204030204"/>
              </a:rPr>
              <a:t> </a:t>
            </a:r>
            <a:r>
              <a:rPr lang="en-US" sz="800" dirty="0" err="1">
                <a:latin typeface="Calibri" panose="020F0502020204030204"/>
              </a:rPr>
              <a:t>pueden</a:t>
            </a:r>
            <a:r>
              <a:rPr lang="en-US" sz="800" dirty="0">
                <a:latin typeface="Calibri" panose="020F0502020204030204"/>
              </a:rPr>
              <a:t> ser variable y </a:t>
            </a:r>
            <a:r>
              <a:rPr lang="en-US" sz="800" dirty="0" err="1">
                <a:latin typeface="Calibri" panose="020F0502020204030204"/>
              </a:rPr>
              <a:t>puede</a:t>
            </a:r>
            <a:r>
              <a:rPr lang="en-US" sz="800" dirty="0">
                <a:latin typeface="Calibri" panose="020F0502020204030204"/>
              </a:rPr>
              <a:t> </a:t>
            </a:r>
            <a:r>
              <a:rPr lang="en-US" sz="800" dirty="0" err="1">
                <a:latin typeface="Calibri" panose="020F0502020204030204"/>
              </a:rPr>
              <a:t>carecer</a:t>
            </a:r>
            <a:r>
              <a:rPr lang="en-US" sz="800" dirty="0">
                <a:latin typeface="Calibri" panose="020F0502020204030204"/>
              </a:rPr>
              <a:t> </a:t>
            </a:r>
            <a:r>
              <a:rPr lang="en-US" sz="800" dirty="0" err="1">
                <a:latin typeface="Calibri" panose="020F0502020204030204"/>
              </a:rPr>
              <a:t>inicialmente</a:t>
            </a:r>
            <a:r>
              <a:rPr lang="en-US" sz="800" dirty="0">
                <a:latin typeface="Calibri" panose="020F0502020204030204"/>
              </a:rPr>
              <a:t> de </a:t>
            </a:r>
            <a:r>
              <a:rPr lang="en-US" sz="800" dirty="0" err="1">
                <a:latin typeface="Calibri" panose="020F0502020204030204"/>
              </a:rPr>
              <a:t>hipotensión</a:t>
            </a:r>
            <a:r>
              <a:rPr lang="en-US" sz="800" dirty="0">
                <a:latin typeface="Calibri" panose="020F0502020204030204"/>
              </a:rPr>
              <a:t> arterial </a:t>
            </a:r>
            <a:r>
              <a:rPr lang="en-US" sz="800" dirty="0" err="1">
                <a:latin typeface="Calibri" panose="020F0502020204030204"/>
              </a:rPr>
              <a:t>sistémica</a:t>
            </a:r>
            <a:r>
              <a:rPr lang="en-US" sz="800" dirty="0">
                <a:latin typeface="Calibri" panose="020F0502020204030204"/>
              </a:rPr>
              <a:t>. Las </a:t>
            </a:r>
            <a:r>
              <a:rPr lang="en-US" sz="800" dirty="0" err="1">
                <a:latin typeface="Calibri" panose="020F0502020204030204"/>
              </a:rPr>
              <a:t>identificación</a:t>
            </a:r>
            <a:r>
              <a:rPr lang="en-US" sz="800" dirty="0">
                <a:latin typeface="Calibri" panose="020F0502020204030204"/>
              </a:rPr>
              <a:t> del </a:t>
            </a:r>
            <a:r>
              <a:rPr lang="en-US" sz="800" dirty="0" err="1">
                <a:latin typeface="Calibri" panose="020F0502020204030204"/>
              </a:rPr>
              <a:t>tipo</a:t>
            </a:r>
            <a:r>
              <a:rPr lang="en-US" sz="800" dirty="0">
                <a:latin typeface="Calibri" panose="020F0502020204030204"/>
              </a:rPr>
              <a:t> y </a:t>
            </a:r>
            <a:r>
              <a:rPr lang="en-US" sz="800" dirty="0" err="1">
                <a:latin typeface="Calibri" panose="020F0502020204030204"/>
              </a:rPr>
              <a:t>etiología</a:t>
            </a:r>
            <a:r>
              <a:rPr lang="en-US" sz="800" dirty="0">
                <a:latin typeface="Calibri" panose="020F0502020204030204"/>
              </a:rPr>
              <a:t> del </a:t>
            </a:r>
            <a:r>
              <a:rPr lang="en-US" sz="800" dirty="0" err="1">
                <a:latin typeface="Calibri" panose="020F0502020204030204"/>
              </a:rPr>
              <a:t>choque</a:t>
            </a:r>
            <a:r>
              <a:rPr lang="en-US" sz="800" dirty="0">
                <a:latin typeface="Calibri" panose="020F0502020204030204"/>
              </a:rPr>
              <a:t> es </a:t>
            </a:r>
            <a:r>
              <a:rPr lang="en-US" sz="800" dirty="0" err="1">
                <a:latin typeface="Calibri" panose="020F0502020204030204"/>
              </a:rPr>
              <a:t>esencial</a:t>
            </a:r>
            <a:r>
              <a:rPr lang="en-US" sz="800" dirty="0">
                <a:latin typeface="Calibri" panose="020F0502020204030204"/>
              </a:rPr>
              <a:t> para </a:t>
            </a:r>
            <a:r>
              <a:rPr lang="en-US" sz="800" dirty="0" err="1">
                <a:latin typeface="Calibri" panose="020F0502020204030204"/>
              </a:rPr>
              <a:t>el</a:t>
            </a:r>
            <a:r>
              <a:rPr lang="en-US" sz="800" dirty="0">
                <a:latin typeface="Calibri" panose="020F0502020204030204"/>
              </a:rPr>
              <a:t> </a:t>
            </a:r>
            <a:r>
              <a:rPr lang="en-US" sz="800" dirty="0" err="1">
                <a:latin typeface="Calibri" panose="020F0502020204030204"/>
              </a:rPr>
              <a:t>tratamiento</a:t>
            </a:r>
            <a:r>
              <a:rPr lang="en-US" sz="800" dirty="0">
                <a:latin typeface="Calibri" panose="020F0502020204030204"/>
              </a:rPr>
              <a:t>.  </a:t>
            </a:r>
            <a:endParaRPr lang="en-US" sz="8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·</a:t>
            </a: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00" dirty="0">
                <a:latin typeface="Calibri" panose="020F0502020204030204"/>
              </a:rPr>
              <a:t>El </a:t>
            </a:r>
            <a:r>
              <a:rPr lang="en-US" sz="800" dirty="0" err="1">
                <a:latin typeface="Calibri" panose="020F0502020204030204"/>
              </a:rPr>
              <a:t>choque</a:t>
            </a:r>
            <a:r>
              <a:rPr lang="en-US" sz="800" dirty="0">
                <a:latin typeface="Calibri" panose="020F0502020204030204"/>
              </a:rPr>
              <a:t> </a:t>
            </a:r>
            <a:r>
              <a:rPr lang="en-US" sz="800" dirty="0" err="1">
                <a:latin typeface="Calibri" panose="020F0502020204030204"/>
              </a:rPr>
              <a:t>puede</a:t>
            </a:r>
            <a:r>
              <a:rPr lang="en-US" sz="800" dirty="0">
                <a:latin typeface="Calibri" panose="020F0502020204030204"/>
              </a:rPr>
              <a:t> ser </a:t>
            </a:r>
            <a:r>
              <a:rPr lang="en-US" sz="800" dirty="0" err="1">
                <a:latin typeface="Calibri" panose="020F0502020204030204"/>
              </a:rPr>
              <a:t>dividido</a:t>
            </a:r>
            <a:r>
              <a:rPr lang="en-US" sz="800" dirty="0">
                <a:latin typeface="Calibri" panose="020F0502020204030204"/>
              </a:rPr>
              <a:t> </a:t>
            </a:r>
            <a:r>
              <a:rPr lang="en-US" sz="800" dirty="0" err="1">
                <a:latin typeface="Calibri" panose="020F0502020204030204"/>
              </a:rPr>
              <a:t>en</a:t>
            </a:r>
            <a:r>
              <a:rPr lang="en-US" sz="800" dirty="0">
                <a:latin typeface="Calibri" panose="020F0502020204030204"/>
              </a:rPr>
              <a:t> 4 </a:t>
            </a:r>
            <a:r>
              <a:rPr lang="en-US" sz="800" dirty="0" err="1">
                <a:latin typeface="Calibri" panose="020F0502020204030204"/>
              </a:rPr>
              <a:t>categorias</a:t>
            </a:r>
            <a:r>
              <a:rPr lang="en-US" sz="800" dirty="0">
                <a:latin typeface="Calibri" panose="020F0502020204030204"/>
              </a:rPr>
              <a:t>:</a:t>
            </a:r>
            <a:r>
              <a:rPr lang="en-US" sz="800" dirty="0">
                <a:solidFill>
                  <a:schemeClr val="accent2"/>
                </a:solidFill>
                <a:latin typeface="Calibri" panose="020F0502020204030204"/>
              </a:rPr>
              <a:t> </a:t>
            </a:r>
            <a:r>
              <a:rPr lang="en-US" sz="800" dirty="0" err="1">
                <a:solidFill>
                  <a:schemeClr val="accent2"/>
                </a:solidFill>
                <a:latin typeface="Calibri" panose="020F0502020204030204"/>
              </a:rPr>
              <a:t>cardiogénico</a:t>
            </a:r>
            <a:r>
              <a:rPr lang="en-US" sz="800" dirty="0">
                <a:solidFill>
                  <a:schemeClr val="accent2"/>
                </a:solidFill>
                <a:latin typeface="Calibri" panose="020F0502020204030204"/>
              </a:rPr>
              <a:t>, </a:t>
            </a:r>
            <a:r>
              <a:rPr lang="en-US" sz="800" dirty="0" err="1">
                <a:solidFill>
                  <a:schemeClr val="accent2"/>
                </a:solidFill>
                <a:latin typeface="Calibri" panose="020F0502020204030204"/>
              </a:rPr>
              <a:t>obstructivo</a:t>
            </a:r>
            <a:r>
              <a:rPr lang="en-US" sz="800" dirty="0">
                <a:solidFill>
                  <a:schemeClr val="accent2"/>
                </a:solidFill>
                <a:latin typeface="Calibri" panose="020F0502020204030204"/>
              </a:rPr>
              <a:t>,</a:t>
            </a:r>
            <a:r>
              <a:rPr lang="en-US" sz="800" dirty="0">
                <a:latin typeface="Calibri" panose="020F0502020204030204"/>
              </a:rPr>
              <a:t> </a:t>
            </a:r>
            <a:r>
              <a:rPr lang="en-US" sz="800" dirty="0" err="1">
                <a:solidFill>
                  <a:srgbClr val="FF0000"/>
                </a:solidFill>
                <a:latin typeface="Calibri" panose="020F0502020204030204"/>
              </a:rPr>
              <a:t>distributivo</a:t>
            </a:r>
            <a:r>
              <a:rPr lang="en-US" sz="800" dirty="0">
                <a:latin typeface="Calibri" panose="020F0502020204030204"/>
              </a:rPr>
              <a:t> e </a:t>
            </a:r>
            <a:r>
              <a:rPr lang="en-US" sz="800" dirty="0" err="1">
                <a:solidFill>
                  <a:srgbClr val="00B0F0"/>
                </a:solidFill>
                <a:latin typeface="Calibri" panose="020F0502020204030204"/>
              </a:rPr>
              <a:t>hipovolémico</a:t>
            </a:r>
            <a:endParaRPr lang="en-US" sz="800">
              <a:solidFill>
                <a:srgbClr val="00B0F0"/>
              </a:solidFill>
              <a:latin typeface="Calibri" panose="020F0502020204030204"/>
              <a:cs typeface="Calibri"/>
            </a:endParaRPr>
          </a:p>
          <a:p>
            <a:pPr>
              <a:defRPr/>
            </a:pPr>
            <a:endParaRPr lang="en-US" sz="800" b="1" dirty="0">
              <a:solidFill>
                <a:srgbClr val="000000"/>
              </a:solidFill>
              <a:cs typeface="Calibri"/>
            </a:endParaRPr>
          </a:p>
          <a:p>
            <a:pPr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· </a:t>
            </a:r>
            <a:r>
              <a:rPr lang="en-US" sz="800" dirty="0">
                <a:latin typeface="Calibri" panose="020F0502020204030204"/>
              </a:rPr>
              <a:t>Multiples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00" dirty="0" err="1">
                <a:latin typeface="Calibri" panose="020F0502020204030204"/>
              </a:rPr>
              <a:t>cauas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00" dirty="0" err="1">
                <a:latin typeface="Calibri" panose="020F0502020204030204"/>
              </a:rPr>
              <a:t>pueden</a:t>
            </a:r>
            <a:r>
              <a:rPr lang="en-US" sz="800" dirty="0">
                <a:latin typeface="Calibri" panose="020F0502020204030204"/>
              </a:rPr>
              <a:t> </a:t>
            </a:r>
            <a:r>
              <a:rPr lang="en-US" sz="800" dirty="0" err="1">
                <a:latin typeface="Calibri" panose="020F0502020204030204"/>
              </a:rPr>
              <a:t>estar</a:t>
            </a:r>
            <a:r>
              <a:rPr lang="en-US" sz="800" dirty="0">
                <a:latin typeface="Calibri" panose="020F0502020204030204"/>
              </a:rPr>
              <a:t> </a:t>
            </a:r>
            <a:r>
              <a:rPr lang="en-US" sz="800" dirty="0" err="1">
                <a:latin typeface="Calibri" panose="020F0502020204030204"/>
              </a:rPr>
              <a:t>presentes</a:t>
            </a:r>
            <a:r>
              <a:rPr lang="en-US" sz="800" dirty="0">
                <a:latin typeface="Calibri" panose="020F0502020204030204"/>
              </a:rPr>
              <a:t> (e.g. sepsis </a:t>
            </a:r>
            <a:r>
              <a:rPr lang="en-US" sz="800" dirty="0" err="1">
                <a:latin typeface="Calibri" panose="020F0502020204030204"/>
              </a:rPr>
              <a:t>en</a:t>
            </a:r>
            <a:r>
              <a:rPr lang="en-US" sz="800" dirty="0">
                <a:latin typeface="Calibri" panose="020F0502020204030204"/>
              </a:rPr>
              <a:t> </a:t>
            </a:r>
            <a:r>
              <a:rPr lang="en-US" sz="800" dirty="0" err="1">
                <a:latin typeface="Calibri" panose="020F0502020204030204"/>
              </a:rPr>
              <a:t>paciente</a:t>
            </a:r>
            <a:r>
              <a:rPr lang="en-US" sz="800" dirty="0">
                <a:latin typeface="Calibri" panose="020F0502020204030204"/>
              </a:rPr>
              <a:t> con </a:t>
            </a:r>
            <a:r>
              <a:rPr lang="en-US" sz="800" dirty="0" err="1">
                <a:latin typeface="Calibri" panose="020F0502020204030204"/>
              </a:rPr>
              <a:t>insuficiencia</a:t>
            </a:r>
            <a:r>
              <a:rPr lang="en-US" sz="800" dirty="0">
                <a:latin typeface="Calibri" panose="020F0502020204030204"/>
              </a:rPr>
              <a:t> </a:t>
            </a:r>
            <a:r>
              <a:rPr lang="en-US" sz="800" dirty="0" err="1">
                <a:latin typeface="Calibri" panose="020F0502020204030204"/>
              </a:rPr>
              <a:t>cardiaca</a:t>
            </a:r>
            <a:r>
              <a:rPr lang="en-US" sz="800" dirty="0">
                <a:latin typeface="Calibri" panose="020F0502020204030204"/>
              </a:rPr>
              <a:t> </a:t>
            </a:r>
            <a:r>
              <a:rPr lang="en-US" sz="800" dirty="0" err="1">
                <a:latin typeface="Calibri" panose="020F0502020204030204"/>
              </a:rPr>
              <a:t>descompensada</a:t>
            </a:r>
            <a:r>
              <a:rPr lang="en-US" sz="800" dirty="0">
                <a:latin typeface="Calibri" panose="020F0502020204030204"/>
              </a:rPr>
              <a:t>) y </a:t>
            </a:r>
            <a:r>
              <a:rPr lang="en-US" sz="800" dirty="0" err="1">
                <a:latin typeface="Calibri" panose="020F0502020204030204"/>
              </a:rPr>
              <a:t>algunas</a:t>
            </a:r>
            <a:r>
              <a:rPr lang="en-US" sz="800" dirty="0">
                <a:latin typeface="Calibri" panose="020F0502020204030204"/>
              </a:rPr>
              <a:t> </a:t>
            </a:r>
            <a:r>
              <a:rPr lang="en-US" sz="800" dirty="0" err="1">
                <a:latin typeface="Calibri" panose="020F0502020204030204"/>
              </a:rPr>
              <a:t>etiologiás</a:t>
            </a:r>
            <a:r>
              <a:rPr lang="en-US" sz="800" dirty="0">
                <a:latin typeface="Calibri" panose="020F0502020204030204"/>
              </a:rPr>
              <a:t> </a:t>
            </a:r>
            <a:r>
              <a:rPr lang="en-US" sz="800" dirty="0" err="1">
                <a:latin typeface="Calibri" panose="020F0502020204030204"/>
              </a:rPr>
              <a:t>puede</a:t>
            </a:r>
            <a:r>
              <a:rPr lang="en-US" sz="800" dirty="0">
                <a:latin typeface="Calibri" panose="020F0502020204030204"/>
              </a:rPr>
              <a:t> </a:t>
            </a:r>
            <a:r>
              <a:rPr lang="en-US" sz="800" dirty="0" err="1">
                <a:latin typeface="Calibri" panose="020F0502020204030204"/>
              </a:rPr>
              <a:t>causar</a:t>
            </a:r>
            <a:r>
              <a:rPr lang="en-US" sz="800" dirty="0">
                <a:latin typeface="Calibri" panose="020F0502020204030204"/>
              </a:rPr>
              <a:t> un </a:t>
            </a:r>
            <a:r>
              <a:rPr lang="en-US" sz="800" dirty="0" err="1">
                <a:latin typeface="Calibri" panose="020F0502020204030204"/>
              </a:rPr>
              <a:t>choque</a:t>
            </a:r>
            <a:r>
              <a:rPr lang="en-US" sz="800" dirty="0">
                <a:latin typeface="Calibri" panose="020F0502020204030204"/>
              </a:rPr>
              <a:t> </a:t>
            </a:r>
            <a:r>
              <a:rPr lang="en-US" sz="800" dirty="0" err="1">
                <a:latin typeface="Calibri" panose="020F0502020204030204"/>
              </a:rPr>
              <a:t>mixto</a:t>
            </a:r>
            <a:r>
              <a:rPr lang="en-US" sz="800" dirty="0">
                <a:latin typeface="Calibri" panose="020F0502020204030204"/>
              </a:rPr>
              <a:t>:</a:t>
            </a:r>
            <a:endParaRPr lang="en-US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>
              <a:defRPr/>
            </a:pPr>
            <a:r>
              <a:rPr lang="en-US" sz="800" b="1" dirty="0">
                <a:latin typeface="Calibri" panose="020F0502020204030204"/>
              </a:rPr>
              <a:t>  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· </a:t>
            </a:r>
            <a:r>
              <a:rPr lang="en-US" sz="800" b="1" i="1" dirty="0" err="1">
                <a:latin typeface="Calibri" panose="020F0502020204030204"/>
              </a:rPr>
              <a:t>Endocrino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insuf</a:t>
            </a:r>
            <a:r>
              <a:rPr lang="en-US" sz="800" dirty="0">
                <a:latin typeface="Calibri" panose="020F0502020204030204"/>
              </a:rPr>
              <a:t>. adrenal,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00" dirty="0" err="1">
                <a:latin typeface="Calibri" panose="020F0502020204030204"/>
              </a:rPr>
              <a:t>mixedema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800" dirty="0" err="1">
                <a:latin typeface="Calibri" panose="020F0502020204030204"/>
              </a:rPr>
              <a:t>tirotoxicosis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lang="en-US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>
              <a:defRPr/>
            </a:pPr>
            <a:r>
              <a:rPr lang="en-US" sz="800" b="1" dirty="0">
                <a:latin typeface="Calibri" panose="020F0502020204030204"/>
              </a:rPr>
              <a:t>  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· </a:t>
            </a:r>
            <a:r>
              <a:rPr lang="en-US" sz="800" b="1" i="1" dirty="0" err="1">
                <a:latin typeface="Calibri" panose="020F0502020204030204"/>
              </a:rPr>
              <a:t>Metabólico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(hypothermia severe acidosis)</a:t>
            </a:r>
            <a:endParaRPr lang="en-US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graphicFrame>
        <p:nvGraphicFramePr>
          <p:cNvPr id="77" name="Table 77">
            <a:extLst>
              <a:ext uri="{FF2B5EF4-FFF2-40B4-BE49-F238E27FC236}">
                <a16:creationId xmlns:a16="http://schemas.microsoft.com/office/drawing/2014/main" id="{E3458436-94A4-0047-A054-D8CEEBBA3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46250"/>
              </p:ext>
            </p:extLst>
          </p:nvPr>
        </p:nvGraphicFramePr>
        <p:xfrm>
          <a:off x="257175" y="3181350"/>
          <a:ext cx="8845061" cy="2209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794">
                  <a:extLst>
                    <a:ext uri="{9D8B030D-6E8A-4147-A177-3AD203B41FA5}">
                      <a16:colId xmlns:a16="http://schemas.microsoft.com/office/drawing/2014/main" val="2238503511"/>
                    </a:ext>
                  </a:extLst>
                </a:gridCol>
                <a:gridCol w="1866491">
                  <a:extLst>
                    <a:ext uri="{9D8B030D-6E8A-4147-A177-3AD203B41FA5}">
                      <a16:colId xmlns:a16="http://schemas.microsoft.com/office/drawing/2014/main" val="3487723861"/>
                    </a:ext>
                  </a:extLst>
                </a:gridCol>
                <a:gridCol w="2102862">
                  <a:extLst>
                    <a:ext uri="{9D8B030D-6E8A-4147-A177-3AD203B41FA5}">
                      <a16:colId xmlns:a16="http://schemas.microsoft.com/office/drawing/2014/main" val="416986146"/>
                    </a:ext>
                  </a:extLst>
                </a:gridCol>
                <a:gridCol w="2102859">
                  <a:extLst>
                    <a:ext uri="{9D8B030D-6E8A-4147-A177-3AD203B41FA5}">
                      <a16:colId xmlns:a16="http://schemas.microsoft.com/office/drawing/2014/main" val="2128944516"/>
                    </a:ext>
                  </a:extLst>
                </a:gridCol>
                <a:gridCol w="2153055">
                  <a:extLst>
                    <a:ext uri="{9D8B030D-6E8A-4147-A177-3AD203B41FA5}">
                      <a16:colId xmlns:a16="http://schemas.microsoft.com/office/drawing/2014/main" val="4068867436"/>
                    </a:ext>
                  </a:extLst>
                </a:gridCol>
              </a:tblGrid>
              <a:tr h="182628"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HD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↑PVC, ↑POAP, </a:t>
                      </a:r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↓</a:t>
                      </a:r>
                      <a:r>
                        <a:rPr lang="en-US" sz="700" b="1" dirty="0">
                          <a:solidFill>
                            <a:schemeClr val="accent2"/>
                          </a:solidFill>
                        </a:rPr>
                        <a:t>GC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, ↑</a:t>
                      </a:r>
                      <a:r>
                        <a:rPr lang="en-US" sz="700" b="0" dirty="0">
                          <a:solidFill>
                            <a:srgbClr val="C00000"/>
                          </a:solidFill>
                        </a:rPr>
                        <a:t>RVS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↑PVC, ↑POAP, </a:t>
                      </a:r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↓</a:t>
                      </a:r>
                      <a:r>
                        <a:rPr lang="en-US" sz="700" b="1" dirty="0">
                          <a:solidFill>
                            <a:schemeClr val="accent2"/>
                          </a:solidFill>
                        </a:rPr>
                        <a:t>GC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, ↑</a:t>
                      </a:r>
                      <a:r>
                        <a:rPr lang="en-US" sz="700" b="0" dirty="0">
                          <a:solidFill>
                            <a:srgbClr val="C00000"/>
                          </a:solidFill>
                        </a:rPr>
                        <a:t>RVS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 var PVC, var POAP, var</a:t>
                      </a:r>
                      <a:r>
                        <a:rPr lang="en-US" sz="700" b="0" dirty="0">
                          <a:solidFill>
                            <a:schemeClr val="accent2"/>
                          </a:solidFill>
                        </a:rPr>
                        <a:t> GC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↓</a:t>
                      </a:r>
                      <a:r>
                        <a:rPr lang="en-US" sz="700" b="1" dirty="0">
                          <a:solidFill>
                            <a:srgbClr val="C00000"/>
                          </a:solidFill>
                        </a:rPr>
                        <a:t>RVS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↓PVC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, ↓POAP, ↑</a:t>
                      </a:r>
                      <a:r>
                        <a:rPr lang="en-US" sz="700" b="0" dirty="0">
                          <a:solidFill>
                            <a:schemeClr val="accent2"/>
                          </a:solidFill>
                        </a:rPr>
                        <a:t>GC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, ↑</a:t>
                      </a:r>
                      <a:r>
                        <a:rPr lang="en-US" sz="700" b="0" dirty="0">
                          <a:solidFill>
                            <a:srgbClr val="C00000"/>
                          </a:solidFill>
                        </a:rPr>
                        <a:t>RVS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795126"/>
                  </a:ext>
                </a:extLst>
              </a:tr>
              <a:tr h="456570"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Corazón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±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Reducción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contractilidad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± Dilation VD</a:t>
                      </a:r>
                    </a:p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±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Alteraciones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segmentarias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contractilidad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±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Valvulopatías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Contractilidad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reducida</a:t>
                      </a:r>
                    </a:p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Dilatación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 VD (TEP) ±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signo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D septal </a:t>
                      </a:r>
                    </a:p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Derrame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pericárdico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Colapso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auricula y-o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ventrículo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derecho (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taponamiento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660"/>
                        </a:lnSpc>
                        <a:buNone/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Hiperdinámico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 (GC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usualmente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alto)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Hiperdinámico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045443"/>
                  </a:ext>
                </a:extLst>
              </a:tr>
              <a:tr h="273941"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VCI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VCI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pletórica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reversibilidad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las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ondas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 de 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venas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hepáticas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660"/>
                        </a:lnSpc>
                        <a:buNone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VCI </a:t>
                      </a:r>
                      <a:r>
                        <a:rPr lang="en-US" sz="700" b="0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pletórica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, </a:t>
                      </a:r>
                      <a:r>
                        <a:rPr lang="en-US" sz="700" b="0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reversibilidad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en-US" sz="700" b="0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en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las </a:t>
                      </a:r>
                      <a:r>
                        <a:rPr lang="en-US" sz="700" b="0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ondas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de </a:t>
                      </a:r>
                      <a:r>
                        <a:rPr lang="en-US" sz="700" b="0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venas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en-US" sz="700" b="0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hepáticas</a:t>
                      </a:r>
                      <a:endParaRPr lang="en-US" sz="700" b="0" dirty="0" err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VCI variable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VCI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colapsable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524066"/>
                  </a:ext>
                </a:extLst>
              </a:tr>
              <a:tr h="273941"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1" dirty="0" err="1">
                          <a:solidFill>
                            <a:schemeClr val="tx1"/>
                          </a:solidFill>
                        </a:rPr>
                        <a:t>Pulmones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Patron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lineas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B +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derrames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pleurales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Perdida de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deslizamiento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pulmonar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  ± punto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pulmonar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neumotorax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660"/>
                        </a:lnSpc>
                        <a:buNone/>
                      </a:pPr>
                      <a:r>
                        <a:rPr lang="en-US" sz="700" b="0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Patrón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en-US" sz="700" b="0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línea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A </a:t>
                      </a:r>
                      <a:r>
                        <a:rPr lang="en-US" sz="700" b="0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usualmente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Patrón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línea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411133"/>
                  </a:ext>
                </a:extLst>
              </a:tr>
              <a:tr h="273941"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1" dirty="0" err="1">
                          <a:solidFill>
                            <a:schemeClr val="tx1"/>
                          </a:solidFill>
                        </a:rPr>
                        <a:t>Otros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0" err="1">
                          <a:solidFill>
                            <a:schemeClr val="tx1"/>
                          </a:solidFill>
                        </a:rPr>
                        <a:t>Derrame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pleural (</a:t>
                      </a:r>
                      <a:r>
                        <a:rPr lang="en-US" sz="700" b="0" err="1">
                          <a:solidFill>
                            <a:schemeClr val="tx1"/>
                          </a:solidFill>
                        </a:rPr>
                        <a:t>Insuf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. VI)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TVP o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trombo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tránsito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Evidencia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infección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0" err="1">
                          <a:solidFill>
                            <a:schemeClr val="tx1"/>
                          </a:solidFill>
                        </a:rPr>
                        <a:t>Líquido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o </a:t>
                      </a:r>
                      <a:r>
                        <a:rPr lang="en-US" sz="700" b="0" err="1">
                          <a:solidFill>
                            <a:schemeClr val="tx1"/>
                          </a:solidFill>
                        </a:rPr>
                        <a:t>sangre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abdominal (FAST), </a:t>
                      </a:r>
                      <a:r>
                        <a:rPr lang="en-US" sz="700" b="0" err="1">
                          <a:solidFill>
                            <a:schemeClr val="tx1"/>
                          </a:solidFill>
                        </a:rPr>
                        <a:t>embarazo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err="1">
                          <a:solidFill>
                            <a:schemeClr val="tx1"/>
                          </a:solidFill>
                        </a:rPr>
                        <a:t>ectópico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700" b="0" err="1">
                          <a:solidFill>
                            <a:schemeClr val="tx1"/>
                          </a:solidFill>
                        </a:rPr>
                        <a:t>disección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err="1">
                          <a:solidFill>
                            <a:schemeClr val="tx1"/>
                          </a:solidFill>
                        </a:rPr>
                        <a:t>aortica</a:t>
                      </a:r>
                      <a:endParaRPr lang="en-US" sz="700" b="0" dirty="0" err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548770"/>
                  </a:ext>
                </a:extLst>
              </a:tr>
              <a:tr h="182628"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Piel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0" err="1">
                          <a:solidFill>
                            <a:schemeClr val="tx1"/>
                          </a:solidFill>
                        </a:rPr>
                        <a:t>Usualmente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n-US" sz="700" b="0" err="1">
                          <a:solidFill>
                            <a:schemeClr val="tx1"/>
                          </a:solidFill>
                        </a:rPr>
                        <a:t>fría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700" b="0" err="1">
                          <a:solidFill>
                            <a:schemeClr val="tx1"/>
                          </a:solidFill>
                        </a:rPr>
                        <a:t>llenado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err="1">
                          <a:solidFill>
                            <a:schemeClr val="tx1"/>
                          </a:solidFill>
                        </a:rPr>
                        <a:t>capilar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err="1">
                          <a:solidFill>
                            <a:schemeClr val="tx1"/>
                          </a:solidFill>
                        </a:rPr>
                        <a:t>demorado</a:t>
                      </a:r>
                      <a:endParaRPr lang="en-US" sz="700" b="0" dirty="0" err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660"/>
                        </a:lnSpc>
                        <a:buNone/>
                      </a:pPr>
                      <a:r>
                        <a:rPr lang="en-US" sz="700" b="0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Usualmente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en-US" sz="700" b="0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fría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, </a:t>
                      </a:r>
                      <a:r>
                        <a:rPr lang="en-US" sz="700" b="0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llenado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en-US" sz="700" b="0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capilar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en-US" sz="700" b="0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demorado</a:t>
                      </a:r>
                      <a:endParaRPr lang="en-US" sz="700" b="0" dirty="0" err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piel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caliente,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llenado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capilar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rapido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Usualmente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fria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, Pobre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llenado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capilar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548657"/>
                  </a:ext>
                </a:extLst>
              </a:tr>
              <a:tr h="182628"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Cuello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0" err="1">
                          <a:solidFill>
                            <a:schemeClr val="tx1"/>
                          </a:solidFill>
                        </a:rPr>
                        <a:t>Aumento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  PVY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660"/>
                        </a:lnSpc>
                        <a:buNone/>
                      </a:pPr>
                      <a:r>
                        <a:rPr lang="en-US" sz="700" b="0" i="0" u="none" strike="noStrike" noProof="0" err="1">
                          <a:solidFill>
                            <a:schemeClr val="tx1"/>
                          </a:solidFill>
                          <a:latin typeface="Calibri"/>
                        </a:rPr>
                        <a:t>Aumento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 PVY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Variable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Venas </a:t>
                      </a:r>
                      <a:r>
                        <a:rPr lang="en-US" sz="700" b="0" err="1">
                          <a:solidFill>
                            <a:schemeClr val="tx1"/>
                          </a:solidFill>
                        </a:rPr>
                        <a:t>colapsadas</a:t>
                      </a:r>
                      <a:endParaRPr lang="en-US" sz="700" b="0" dirty="0" err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374214"/>
                  </a:ext>
                </a:extLst>
              </a:tr>
              <a:tr h="383519"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1" err="1">
                          <a:solidFill>
                            <a:schemeClr val="tx1"/>
                          </a:solidFill>
                        </a:rPr>
                        <a:t>Otros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Pulsos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debiles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presión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pulso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estrecha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660"/>
                        </a:lnSpc>
                        <a:buNone/>
                      </a:pPr>
                      <a:r>
                        <a:rPr lang="en-US" sz="700" b="0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Pulsos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en-US" sz="700" b="0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debiles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(</a:t>
                      </a:r>
                      <a:r>
                        <a:rPr lang="en-US" sz="700" b="0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presión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de </a:t>
                      </a:r>
                      <a:r>
                        <a:rPr lang="en-US" sz="700" b="0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pulso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en-US" sz="700" b="0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estrecha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algn="ctr">
                        <a:lnSpc>
                          <a:spcPts val="660"/>
                        </a:lnSpc>
                      </a:pP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Presión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pulso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aumentada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Pulsos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debiles</a:t>
                      </a:r>
                    </a:p>
                    <a:p>
                      <a:pPr marL="0" marR="0" lvl="0" indent="0" algn="ctr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Palidez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pobre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sudoración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axilar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870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20B8CA8-4DDA-0C47-9519-8C3874B918A4}"/>
                  </a:ext>
                </a:extLst>
              </p:cNvPr>
              <p:cNvSpPr/>
              <p:nvPr/>
            </p:nvSpPr>
            <p:spPr>
              <a:xfrm>
                <a:off x="6778795" y="6176971"/>
                <a:ext cx="1616148" cy="3561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𝑽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𝑴𝑨𝑷</m:t>
                          </m:r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−</m:t>
                          </m:r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</m:t>
                          </m:r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D7D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𝑮𝑪</m:t>
                          </m:r>
                        </m:den>
                      </m:f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𝟖𝟎</m:t>
                      </m:r>
                    </m:oMath>
                  </m:oMathPara>
                </a14:m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20B8CA8-4DDA-0C47-9519-8C3874B91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795" y="6176971"/>
                <a:ext cx="1616148" cy="3561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F7300C4-47F6-BF4C-AD2A-0727B937DB9F}"/>
                  </a:ext>
                </a:extLst>
              </p:cNvPr>
              <p:cNvSpPr/>
              <p:nvPr/>
            </p:nvSpPr>
            <p:spPr>
              <a:xfrm>
                <a:off x="6792687" y="6465852"/>
                <a:ext cx="23006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𝑵𝒐𝒓𝒎𝒂𝒍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𝑽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𝑺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𝟖𝟎𝟎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−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𝟏𝟔𝟎𝟎</m:t>
                    </m:r>
                  </m:oMath>
                </a14:m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dyn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/cm/sec</a:t>
                </a:r>
                <a:r>
                  <a:rPr kumimoji="0" lang="en-US" sz="9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-5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                  </m:t>
                    </m:r>
                    <m:r>
                      <a:rPr kumimoji="0" lang="en-US" sz="9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𝟏𝟎</m:t>
                    </m:r>
                    <m:r>
                      <a:rPr kumimoji="0" lang="en-US" sz="9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−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𝟐𝟎</m:t>
                    </m:r>
                  </m:oMath>
                </a14:m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Wood units </a:t>
                </a: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F7300C4-47F6-BF4C-AD2A-0727B937D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87" y="6465852"/>
                <a:ext cx="2300630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34628CE6-618A-5B4F-BFF1-A6AB0C545C29}"/>
              </a:ext>
            </a:extLst>
          </p:cNvPr>
          <p:cNvSpPr/>
          <p:nvPr/>
        </p:nvSpPr>
        <p:spPr>
          <a:xfrm>
            <a:off x="2577551" y="1290195"/>
            <a:ext cx="571496" cy="2308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↓</a:t>
            </a:r>
            <a:r>
              <a:rPr lang="en-US" sz="900" b="1" dirty="0">
                <a:solidFill>
                  <a:schemeClr val="accent2"/>
                </a:solidFill>
                <a:latin typeface="Calibri" panose="020F0502020204030204"/>
              </a:rPr>
              <a:t>GC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DFCCC67-29A6-7145-A727-BBEDD22CAD91}"/>
              </a:ext>
            </a:extLst>
          </p:cNvPr>
          <p:cNvSpPr/>
          <p:nvPr/>
        </p:nvSpPr>
        <p:spPr>
          <a:xfrm>
            <a:off x="7398307" y="1285468"/>
            <a:ext cx="1430729" cy="2308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↓ </a:t>
            </a:r>
            <a:r>
              <a:rPr lang="en-US" sz="900" b="1" dirty="0" err="1">
                <a:solidFill>
                  <a:srgbClr val="4472C4"/>
                </a:solidFill>
                <a:latin typeface="Calibri" panose="020F0502020204030204"/>
              </a:rPr>
              <a:t>Precarga</a:t>
            </a: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A901339-9DA0-734C-9AAA-E121F02DC997}"/>
              </a:ext>
            </a:extLst>
          </p:cNvPr>
          <p:cNvSpPr/>
          <p:nvPr/>
        </p:nvSpPr>
        <p:spPr>
          <a:xfrm>
            <a:off x="5471533" y="1291167"/>
            <a:ext cx="1114143" cy="2308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↓</a:t>
            </a:r>
            <a:r>
              <a:rPr lang="en-US" sz="900" b="1" dirty="0">
                <a:solidFill>
                  <a:srgbClr val="C00000"/>
                </a:solidFill>
                <a:latin typeface="Calibri" panose="020F0502020204030204"/>
              </a:rPr>
              <a:t>RVS</a:t>
            </a:r>
            <a:endParaRPr lang="en-US" sz="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3ED310E7-7441-D14C-BB78-C55A145D5A11}"/>
                  </a:ext>
                </a:extLst>
              </p:cNvPr>
              <p:cNvSpPr/>
              <p:nvPr/>
            </p:nvSpPr>
            <p:spPr>
              <a:xfrm>
                <a:off x="6759797" y="5957683"/>
                <a:ext cx="1122422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𝑷𝑨𝑴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𝑮𝑪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× 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𝑹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𝑽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𝑺</m:t>
                      </m:r>
                    </m:oMath>
                  </m:oMathPara>
                </a14:m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3ED310E7-7441-D14C-BB78-C55A145D5A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797" y="5957683"/>
                <a:ext cx="1122422" cy="2308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>
            <a:extLst>
              <a:ext uri="{FF2B5EF4-FFF2-40B4-BE49-F238E27FC236}">
                <a16:creationId xmlns:a16="http://schemas.microsoft.com/office/drawing/2014/main" id="{45BB8A64-3931-2D42-B237-2B75D7797480}"/>
              </a:ext>
            </a:extLst>
          </p:cNvPr>
          <p:cNvSpPr/>
          <p:nvPr/>
        </p:nvSpPr>
        <p:spPr>
          <a:xfrm>
            <a:off x="4488014" y="625626"/>
            <a:ext cx="2113988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800" dirty="0" err="1">
                <a:latin typeface="Calibri" panose="020F0502020204030204"/>
              </a:rPr>
              <a:t>Hipotensión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00" dirty="0">
                <a:latin typeface="Calibri" panose="020F0502020204030204"/>
              </a:rPr>
              <a:t>(</a:t>
            </a:r>
            <a:r>
              <a:rPr lang="en-US" sz="800" dirty="0" err="1">
                <a:latin typeface="Calibri" panose="020F0502020204030204"/>
              </a:rPr>
              <a:t>puede</a:t>
            </a:r>
            <a:r>
              <a:rPr lang="en-US" sz="800" dirty="0">
                <a:latin typeface="Calibri" panose="020F0502020204030204"/>
              </a:rPr>
              <a:t> </a:t>
            </a:r>
            <a:r>
              <a:rPr lang="en-US" sz="800" dirty="0" err="1">
                <a:latin typeface="Calibri" panose="020F0502020204030204"/>
              </a:rPr>
              <a:t>estar</a:t>
            </a:r>
            <a:r>
              <a:rPr lang="en-US" sz="800" dirty="0">
                <a:latin typeface="Calibri" panose="020F0502020204030204"/>
              </a:rPr>
              <a:t> </a:t>
            </a:r>
            <a:r>
              <a:rPr lang="en-US" sz="800" dirty="0" err="1">
                <a:latin typeface="Calibri" panose="020F0502020204030204"/>
              </a:rPr>
              <a:t>ausente</a:t>
            </a:r>
            <a:r>
              <a:rPr lang="en-US" sz="800" dirty="0">
                <a:latin typeface="Calibri" panose="020F0502020204030204"/>
              </a:rPr>
              <a:t>)</a:t>
            </a:r>
            <a:endParaRPr lang="en-US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>
              <a:defRPr/>
            </a:pPr>
            <a:r>
              <a:rPr lang="en-US" sz="800" dirty="0" err="1">
                <a:latin typeface="Calibri" panose="020F0502020204030204"/>
              </a:rPr>
              <a:t>Disfunción</a:t>
            </a:r>
            <a:r>
              <a:rPr lang="en-US" sz="800" dirty="0">
                <a:latin typeface="Calibri" panose="020F0502020204030204"/>
              </a:rPr>
              <a:t> </a:t>
            </a:r>
            <a:r>
              <a:rPr lang="en-US" sz="800" dirty="0" err="1">
                <a:latin typeface="Calibri" panose="020F0502020204030204"/>
              </a:rPr>
              <a:t>orgánica</a:t>
            </a:r>
            <a:r>
              <a:rPr lang="en-US" sz="800" dirty="0">
                <a:latin typeface="Calibri" panose="020F0502020204030204"/>
              </a:rPr>
              <a:t> (DRA, hepatitis </a:t>
            </a:r>
            <a:r>
              <a:rPr lang="en-US" sz="800" dirty="0" err="1">
                <a:latin typeface="Calibri" panose="020F0502020204030204"/>
              </a:rPr>
              <a:t>hipóxica</a:t>
            </a:r>
            <a:r>
              <a:rPr lang="en-US" sz="800" dirty="0">
                <a:latin typeface="Calibri" panose="020F0502020204030204"/>
              </a:rPr>
              <a:t> )</a:t>
            </a:r>
            <a:endParaRPr lang="en-US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>
              <a:defRPr/>
            </a:pPr>
            <a:r>
              <a:rPr lang="en-US" sz="800" dirty="0" err="1">
                <a:latin typeface="Calibri" panose="020F0502020204030204"/>
              </a:rPr>
              <a:t>Alteración</a:t>
            </a:r>
            <a:r>
              <a:rPr lang="en-US" sz="800" dirty="0">
                <a:latin typeface="Calibri" panose="020F0502020204030204"/>
              </a:rPr>
              <a:t> </a:t>
            </a:r>
            <a:r>
              <a:rPr lang="en-US" sz="800" dirty="0" err="1">
                <a:latin typeface="Calibri" panose="020F0502020204030204"/>
              </a:rPr>
              <a:t>en</a:t>
            </a:r>
            <a:r>
              <a:rPr lang="en-US" sz="800" dirty="0">
                <a:latin typeface="Calibri" panose="020F0502020204030204"/>
              </a:rPr>
              <a:t> </a:t>
            </a:r>
            <a:r>
              <a:rPr lang="en-US" sz="800" dirty="0" err="1">
                <a:latin typeface="Calibri" panose="020F0502020204030204"/>
              </a:rPr>
              <a:t>estado</a:t>
            </a:r>
            <a:r>
              <a:rPr lang="en-US" sz="800" dirty="0">
                <a:latin typeface="Calibri" panose="020F0502020204030204"/>
              </a:rPr>
              <a:t> mental</a:t>
            </a:r>
            <a:endParaRPr lang="en-US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>
              <a:defRPr/>
            </a:pPr>
            <a:r>
              <a:rPr lang="en-US" sz="800" dirty="0">
                <a:latin typeface="Calibri" panose="020F0502020204030204"/>
                <a:cs typeface="Calibri"/>
              </a:rPr>
              <a:t>Acidosis </a:t>
            </a:r>
            <a:r>
              <a:rPr lang="en-US" sz="800" dirty="0" err="1">
                <a:latin typeface="Calibri" panose="020F0502020204030204"/>
                <a:cs typeface="Calibri"/>
              </a:rPr>
              <a:t>láctica</a:t>
            </a:r>
            <a:endParaRPr lang="en-US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>
              <a:defRPr/>
            </a:pPr>
            <a:r>
              <a:rPr lang="en-US" sz="800" dirty="0" err="1">
                <a:latin typeface="Calibri" panose="020F0502020204030204"/>
                <a:cs typeface="Calibri"/>
              </a:rPr>
              <a:t>Disminución</a:t>
            </a:r>
            <a:r>
              <a:rPr lang="en-US" sz="800" dirty="0">
                <a:latin typeface="Calibri" panose="020F0502020204030204"/>
                <a:cs typeface="Calibri"/>
              </a:rPr>
              <a:t> </a:t>
            </a:r>
            <a:r>
              <a:rPr lang="en-US" sz="800" dirty="0" err="1">
                <a:latin typeface="Calibri" panose="020F0502020204030204"/>
                <a:cs typeface="Calibri"/>
              </a:rPr>
              <a:t>gasto</a:t>
            </a:r>
            <a:r>
              <a:rPr lang="en-US" sz="800" dirty="0">
                <a:latin typeface="Calibri" panose="020F0502020204030204"/>
                <a:cs typeface="Calibri"/>
              </a:rPr>
              <a:t> </a:t>
            </a:r>
            <a:r>
              <a:rPr lang="en-US" sz="800" dirty="0" err="1">
                <a:latin typeface="Calibri" panose="020F0502020204030204"/>
                <a:cs typeface="Calibri"/>
              </a:rPr>
              <a:t>urinario</a:t>
            </a:r>
            <a:endParaRPr lang="en-US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20A8F3A-DAA7-4A47-B761-B187F472FA5E}"/>
              </a:ext>
            </a:extLst>
          </p:cNvPr>
          <p:cNvSpPr/>
          <p:nvPr/>
        </p:nvSpPr>
        <p:spPr>
          <a:xfrm>
            <a:off x="6776433" y="5396961"/>
            <a:ext cx="2210862" cy="2308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defRPr/>
            </a:pPr>
            <a:r>
              <a:rPr lang="en-US" sz="900" b="1" spc="-90" dirty="0">
                <a:latin typeface="Corbel"/>
              </a:rPr>
              <a:t>CÁLCULO DE RESISTENCIA VENOSA SISTEMICA</a:t>
            </a:r>
            <a:r>
              <a:rPr kumimoji="0" lang="en-US" sz="900" b="1" i="0" u="none" strike="noStrike" kern="1200" cap="none" spc="-90" normalizeH="0" baseline="0" noProof="0" dirty="0">
                <a:ln>
                  <a:noFill/>
                </a:ln>
                <a:effectLst/>
                <a:uLnTx/>
                <a:uFillTx/>
                <a:latin typeface="Corbel"/>
              </a:rPr>
              <a:t>: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E654F03-8E38-2042-BE1B-474CCB389FEA}"/>
              </a:ext>
            </a:extLst>
          </p:cNvPr>
          <p:cNvSpPr/>
          <p:nvPr/>
        </p:nvSpPr>
        <p:spPr>
          <a:xfrm>
            <a:off x="6788656" y="5530892"/>
            <a:ext cx="2300629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800" i="1" dirty="0">
                <a:latin typeface="Corbel"/>
              </a:rPr>
              <a:t>La RVS </a:t>
            </a:r>
            <a:r>
              <a:rPr lang="en-US" sz="800" i="1" dirty="0" err="1">
                <a:latin typeface="Corbel"/>
              </a:rPr>
              <a:t>puede</a:t>
            </a:r>
            <a:r>
              <a:rPr lang="en-US" sz="800" i="1" dirty="0">
                <a:latin typeface="Corbel"/>
              </a:rPr>
              <a:t> ser </a:t>
            </a:r>
            <a:r>
              <a:rPr lang="en-US" sz="800" i="1" dirty="0" err="1">
                <a:latin typeface="Corbel"/>
              </a:rPr>
              <a:t>útil</a:t>
            </a:r>
            <a:r>
              <a:rPr lang="en-US" sz="800" i="1" dirty="0">
                <a:latin typeface="Corbel"/>
              </a:rPr>
              <a:t> para </a:t>
            </a:r>
            <a:r>
              <a:rPr lang="en-US" sz="800" i="1" dirty="0" err="1">
                <a:latin typeface="Corbel"/>
              </a:rPr>
              <a:t>entender</a:t>
            </a:r>
            <a:r>
              <a:rPr lang="en-US" sz="800" i="1" dirty="0">
                <a:latin typeface="Corbel"/>
              </a:rPr>
              <a:t> </a:t>
            </a:r>
            <a:r>
              <a:rPr lang="en-US" sz="800" i="1" dirty="0" err="1">
                <a:latin typeface="Corbel"/>
              </a:rPr>
              <a:t>el</a:t>
            </a:r>
            <a:r>
              <a:rPr lang="en-US" sz="800" i="1" dirty="0">
                <a:latin typeface="Corbel"/>
              </a:rPr>
              <a:t> </a:t>
            </a:r>
            <a:r>
              <a:rPr lang="en-US" sz="800" i="1" dirty="0" err="1">
                <a:latin typeface="Corbel"/>
              </a:rPr>
              <a:t>tipo</a:t>
            </a:r>
            <a:r>
              <a:rPr lang="en-US" sz="800" i="1" dirty="0">
                <a:latin typeface="Corbel"/>
              </a:rPr>
              <a:t> de </a:t>
            </a:r>
            <a:r>
              <a:rPr lang="en-US" sz="800" i="1" dirty="0" err="1">
                <a:latin typeface="Corbel"/>
              </a:rPr>
              <a:t>choque</a:t>
            </a:r>
            <a:r>
              <a:rPr lang="en-US" sz="800" i="1" dirty="0">
                <a:latin typeface="Corbel"/>
              </a:rPr>
              <a:t>. </a:t>
            </a:r>
            <a:r>
              <a:rPr lang="en-US" sz="800" i="1" dirty="0" err="1">
                <a:latin typeface="Corbel"/>
              </a:rPr>
              <a:t>Puedes</a:t>
            </a:r>
            <a:r>
              <a:rPr lang="en-US" sz="800" i="1" dirty="0">
                <a:latin typeface="Corbel"/>
              </a:rPr>
              <a:t> </a:t>
            </a:r>
            <a:r>
              <a:rPr lang="en-US" sz="800" i="1" dirty="0" err="1">
                <a:latin typeface="Corbel"/>
              </a:rPr>
              <a:t>medir</a:t>
            </a:r>
            <a:r>
              <a:rPr lang="en-US" sz="800" i="1" dirty="0">
                <a:latin typeface="Corbel"/>
              </a:rPr>
              <a:t> </a:t>
            </a:r>
            <a:r>
              <a:rPr lang="en-US" sz="800" i="1" dirty="0" err="1">
                <a:latin typeface="Corbel"/>
              </a:rPr>
              <a:t>el</a:t>
            </a:r>
            <a:r>
              <a:rPr lang="en-US" sz="800" i="1" dirty="0">
                <a:latin typeface="Corbel"/>
              </a:rPr>
              <a:t> GC de forma </a:t>
            </a:r>
            <a:r>
              <a:rPr lang="en-US" sz="800" i="1" dirty="0" err="1">
                <a:latin typeface="Corbel"/>
              </a:rPr>
              <a:t>invasiva</a:t>
            </a:r>
            <a:r>
              <a:rPr lang="en-US" sz="800" i="1" dirty="0">
                <a:latin typeface="Corbel"/>
              </a:rPr>
              <a:t> (CAP) o </a:t>
            </a:r>
            <a:r>
              <a:rPr lang="en-US" sz="800" i="1" dirty="0" err="1">
                <a:latin typeface="Corbel"/>
              </a:rPr>
              <a:t>estimarlo</a:t>
            </a:r>
            <a:r>
              <a:rPr lang="en-US" sz="800" i="1" dirty="0">
                <a:latin typeface="Corbel"/>
              </a:rPr>
              <a:t>  </a:t>
            </a:r>
            <a:r>
              <a:rPr lang="en-US" sz="800" i="1" dirty="0" err="1">
                <a:latin typeface="Corbel"/>
              </a:rPr>
              <a:t>usando</a:t>
            </a:r>
            <a:r>
              <a:rPr lang="en-US" sz="800" i="1" dirty="0">
                <a:latin typeface="Corbel"/>
              </a:rPr>
              <a:t> la VTI del TSVI con </a:t>
            </a:r>
            <a:r>
              <a:rPr lang="en-US" sz="800" i="1" dirty="0" err="1">
                <a:latin typeface="Corbel"/>
              </a:rPr>
              <a:t>ultrasonido</a:t>
            </a:r>
            <a:r>
              <a:rPr lang="en-US" sz="800" i="1" dirty="0">
                <a:latin typeface="Corbel"/>
              </a:rPr>
              <a:t> </a:t>
            </a:r>
            <a:endParaRPr kumimoji="0" lang="en-US" sz="800" b="1" i="1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grpSp>
        <p:nvGrpSpPr>
          <p:cNvPr id="9222" name="Group 9221">
            <a:extLst>
              <a:ext uri="{FF2B5EF4-FFF2-40B4-BE49-F238E27FC236}">
                <a16:creationId xmlns:a16="http://schemas.microsoft.com/office/drawing/2014/main" id="{85418498-EC3D-A341-B11F-696C6ABD3129}"/>
              </a:ext>
            </a:extLst>
          </p:cNvPr>
          <p:cNvGrpSpPr/>
          <p:nvPr/>
        </p:nvGrpSpPr>
        <p:grpSpPr>
          <a:xfrm>
            <a:off x="1816712" y="5453966"/>
            <a:ext cx="1650108" cy="1472782"/>
            <a:chOff x="2114170" y="5419554"/>
            <a:chExt cx="1650108" cy="1472782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AD35D21-BFE2-7848-A555-0F6C35268650}"/>
                </a:ext>
              </a:extLst>
            </p:cNvPr>
            <p:cNvGrpSpPr/>
            <p:nvPr/>
          </p:nvGrpSpPr>
          <p:grpSpPr>
            <a:xfrm>
              <a:off x="2114170" y="5419554"/>
              <a:ext cx="1650108" cy="1472782"/>
              <a:chOff x="3079998" y="5773251"/>
              <a:chExt cx="1650108" cy="1472782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E1BFF4AB-C558-784E-8328-1EE7DD241301}"/>
                  </a:ext>
                </a:extLst>
              </p:cNvPr>
              <p:cNvGrpSpPr/>
              <p:nvPr/>
            </p:nvGrpSpPr>
            <p:grpSpPr>
              <a:xfrm>
                <a:off x="3079998" y="5773251"/>
                <a:ext cx="1650108" cy="1472782"/>
                <a:chOff x="7570429" y="5805445"/>
                <a:chExt cx="1650108" cy="1472782"/>
              </a:xfrm>
            </p:grpSpPr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A18A4099-53B2-044F-AAA9-2CC6B815F7B8}"/>
                    </a:ext>
                  </a:extLst>
                </p:cNvPr>
                <p:cNvGrpSpPr/>
                <p:nvPr/>
              </p:nvGrpSpPr>
              <p:grpSpPr>
                <a:xfrm>
                  <a:off x="7575266" y="5805445"/>
                  <a:ext cx="1310817" cy="1079097"/>
                  <a:chOff x="5714802" y="3251040"/>
                  <a:chExt cx="1310817" cy="1079097"/>
                </a:xfrm>
              </p:grpSpPr>
              <p:cxnSp>
                <p:nvCxnSpPr>
                  <p:cNvPr id="100" name="Straight Arrow Connector 99">
                    <a:extLst>
                      <a:ext uri="{FF2B5EF4-FFF2-40B4-BE49-F238E27FC236}">
                        <a16:creationId xmlns:a16="http://schemas.microsoft.com/office/drawing/2014/main" id="{C3E86078-9651-FC44-B5AF-3E1B74D128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929671" y="3296574"/>
                    <a:ext cx="0" cy="85182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Arrow Connector 100">
                    <a:extLst>
                      <a:ext uri="{FF2B5EF4-FFF2-40B4-BE49-F238E27FC236}">
                        <a16:creationId xmlns:a16="http://schemas.microsoft.com/office/drawing/2014/main" id="{B0CBC01E-408D-F84A-B305-571BE81AD5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29671" y="4148395"/>
                    <a:ext cx="1095948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A057D877-55D9-DA47-A5F5-3B5609A7C7C5}"/>
                      </a:ext>
                    </a:extLst>
                  </p:cNvPr>
                  <p:cNvSpPr/>
                  <p:nvPr/>
                </p:nvSpPr>
                <p:spPr>
                  <a:xfrm>
                    <a:off x="6322627" y="4099305"/>
                    <a:ext cx="381836" cy="230832"/>
                  </a:xfrm>
                  <a:prstGeom prst="rect">
                    <a:avLst/>
                  </a:prstGeom>
                </p:spPr>
                <p:txBody>
                  <a:bodyPr wrap="none" lIns="91440" tIns="45720" rIns="91440" bIns="45720" anchor="t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900" dirty="0">
                        <a:latin typeface="Calibri" panose="020F0502020204030204"/>
                        <a:cs typeface="Calibri"/>
                      </a:rPr>
                      <a:t>PAD</a:t>
                    </a:r>
                    <a:endParaRPr lang="en-US" sz="9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cs typeface="Calibri"/>
                    </a:endParaRPr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85285212-AB1F-0C40-985A-E226AB001D3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358774" y="3607068"/>
                    <a:ext cx="942887" cy="230832"/>
                  </a:xfrm>
                  <a:prstGeom prst="rect">
                    <a:avLst/>
                  </a:prstGeom>
                </p:spPr>
                <p:txBody>
                  <a:bodyPr wrap="none" lIns="91440" tIns="45720" rIns="91440" bIns="45720" anchor="t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900" dirty="0" err="1">
                        <a:solidFill>
                          <a:srgbClr val="4472C4"/>
                        </a:solidFill>
                        <a:latin typeface="Calibri" panose="020F0502020204030204"/>
                      </a:rPr>
                      <a:t>Retorno</a:t>
                    </a:r>
                    <a:r>
                      <a:rPr lang="en-US" sz="900" dirty="0">
                        <a:solidFill>
                          <a:srgbClr val="4472C4"/>
                        </a:solidFill>
                        <a:latin typeface="Calibri" panose="020F0502020204030204"/>
                      </a:rPr>
                      <a:t> </a:t>
                    </a:r>
                    <a:r>
                      <a:rPr lang="en-US" sz="900" dirty="0" err="1">
                        <a:solidFill>
                          <a:srgbClr val="4472C4"/>
                        </a:solidFill>
                        <a:latin typeface="Calibri" panose="020F0502020204030204"/>
                      </a:rPr>
                      <a:t>Venoso</a:t>
                    </a:r>
                    <a:endParaRPr lang="en-US" dirty="0" err="1"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A68F8268-EC73-7145-AD06-501974C8CBF0}"/>
                    </a:ext>
                  </a:extLst>
                </p:cNvPr>
                <p:cNvSpPr txBox="1"/>
                <p:nvPr/>
              </p:nvSpPr>
              <p:spPr>
                <a:xfrm>
                  <a:off x="7570429" y="6816562"/>
                  <a:ext cx="165010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800" b="1" dirty="0">
                      <a:solidFill>
                        <a:srgbClr val="ED7D31"/>
                      </a:solidFill>
                      <a:latin typeface="Calibri" panose="020F0502020204030204"/>
                    </a:rPr>
                    <a:t>CARDIOGENICO</a:t>
                  </a: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/</a:t>
                  </a:r>
                  <a:r>
                    <a:rPr lang="en-US" sz="800" b="1" dirty="0">
                      <a:solidFill>
                        <a:srgbClr val="ED7D31"/>
                      </a:solidFill>
                      <a:latin typeface="Calibri" panose="020F0502020204030204"/>
                    </a:rPr>
                    <a:t>OBSTRUCTIVO</a:t>
                  </a:r>
                  <a:endPara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algn="ctr">
                    <a:defRPr/>
                  </a:pPr>
                  <a:r>
                    <a:rPr lang="en-US" sz="800" i="1" dirty="0">
                      <a:latin typeface="Calibri" panose="020F0502020204030204"/>
                    </a:rPr>
                    <a:t>Bajo GC</a:t>
                  </a:r>
                  <a:r>
                    <a:rPr kumimoji="0" lang="en-US" sz="800" b="0" i="1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, </a:t>
                  </a:r>
                  <a:r>
                    <a:rPr lang="en-US" sz="800" i="1" dirty="0">
                      <a:latin typeface="Calibri" panose="020F0502020204030204"/>
                    </a:rPr>
                    <a:t>PAD </a:t>
                  </a:r>
                  <a:r>
                    <a:rPr lang="en-US" sz="800" i="1" dirty="0" err="1">
                      <a:latin typeface="Calibri" panose="020F0502020204030204"/>
                    </a:rPr>
                    <a:t>aumenta</a:t>
                  </a:r>
                  <a:r>
                    <a:rPr lang="en-US" sz="800" i="1" dirty="0">
                      <a:latin typeface="Calibri" panose="020F0502020204030204"/>
                    </a:rPr>
                    <a:t>  </a:t>
                  </a:r>
                  <a:r>
                    <a:rPr lang="en-US" sz="800" i="1" dirty="0" err="1">
                      <a:latin typeface="Calibri" panose="020F0502020204030204"/>
                    </a:rPr>
                    <a:t>como</a:t>
                  </a:r>
                  <a:r>
                    <a:rPr lang="en-US" sz="800" i="1" dirty="0">
                      <a:latin typeface="Calibri" panose="020F0502020204030204"/>
                    </a:rPr>
                    <a:t> </a:t>
                  </a:r>
                  <a:r>
                    <a:rPr lang="en-US" sz="800" i="1" dirty="0" err="1">
                      <a:latin typeface="Calibri" panose="020F0502020204030204"/>
                    </a:rPr>
                    <a:t>compensación</a:t>
                  </a:r>
                  <a:r>
                    <a:rPr lang="en-US" sz="800" i="1" dirty="0">
                      <a:latin typeface="Calibri" panose="020F0502020204030204"/>
                    </a:rPr>
                    <a:t> </a:t>
                  </a:r>
                  <a:r>
                    <a:rPr lang="en-US" sz="800" i="1" dirty="0" err="1">
                      <a:latin typeface="Calibri" panose="020F0502020204030204"/>
                    </a:rPr>
                    <a:t>parcial</a:t>
                  </a:r>
                  <a:endParaRPr lang="en-US" sz="800" b="0" i="1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cs typeface="Calibri"/>
                  </a:endParaRPr>
                </a:p>
              </p:txBody>
            </p:sp>
          </p:grp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A06B3372-F133-1F47-8878-CD9190C7F9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5652" y="5822497"/>
                <a:ext cx="0" cy="8518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159B2462-0632-7542-999D-32A38C462BE5}"/>
                  </a:ext>
                </a:extLst>
              </p:cNvPr>
              <p:cNvSpPr/>
              <p:nvPr/>
            </p:nvSpPr>
            <p:spPr>
              <a:xfrm rot="16200000">
                <a:off x="4034110" y="6136695"/>
                <a:ext cx="888385" cy="230832"/>
              </a:xfrm>
              <a:prstGeom prst="rect">
                <a:avLst/>
              </a:prstGeom>
            </p:spPr>
            <p:txBody>
              <a:bodyPr wrap="none" lIns="91440" tIns="45720" rIns="91440" bIns="45720" anchor="t">
                <a:spAutoFit/>
              </a:bodyPr>
              <a:lstStyle/>
              <a:p>
                <a:pPr>
                  <a:defRPr/>
                </a:pPr>
                <a:r>
                  <a:rPr lang="en-US" sz="900" dirty="0" err="1">
                    <a:solidFill>
                      <a:srgbClr val="ED7D31"/>
                    </a:solidFill>
                    <a:latin typeface="Calibri" panose="020F0502020204030204"/>
                  </a:rPr>
                  <a:t>Gasto</a:t>
                </a:r>
                <a:r>
                  <a:rPr lang="en-US" sz="900" dirty="0">
                    <a:solidFill>
                      <a:srgbClr val="ED7D31"/>
                    </a:solidFill>
                    <a:latin typeface="Calibri" panose="020F0502020204030204"/>
                  </a:rPr>
                  <a:t> </a:t>
                </a:r>
                <a:r>
                  <a:rPr lang="en-US" sz="900" dirty="0" err="1">
                    <a:solidFill>
                      <a:srgbClr val="ED7D31"/>
                    </a:solidFill>
                    <a:latin typeface="Calibri" panose="020F0502020204030204"/>
                  </a:rPr>
                  <a:t>Cardíaco</a:t>
                </a:r>
                <a:endParaRPr lang="en-US" sz="900" dirty="0" err="1">
                  <a:ea typeface="+mn-lt"/>
                  <a:cs typeface="+mn-lt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B7FC12EC-9851-094B-B8A0-AF7F3D60D65C}"/>
                  </a:ext>
                </a:extLst>
              </p:cNvPr>
              <p:cNvSpPr/>
              <p:nvPr/>
            </p:nvSpPr>
            <p:spPr>
              <a:xfrm>
                <a:off x="3311302" y="6070427"/>
                <a:ext cx="1042987" cy="601050"/>
              </a:xfrm>
              <a:custGeom>
                <a:avLst/>
                <a:gdLst>
                  <a:gd name="connsiteX0" fmla="*/ 0 w 1042987"/>
                  <a:gd name="connsiteY0" fmla="*/ 571500 h 571500"/>
                  <a:gd name="connsiteX1" fmla="*/ 178593 w 1042987"/>
                  <a:gd name="connsiteY1" fmla="*/ 250031 h 571500"/>
                  <a:gd name="connsiteX2" fmla="*/ 478631 w 1042987"/>
                  <a:gd name="connsiteY2" fmla="*/ 92868 h 571500"/>
                  <a:gd name="connsiteX3" fmla="*/ 1042987 w 1042987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987" h="571500">
                    <a:moveTo>
                      <a:pt x="0" y="571500"/>
                    </a:moveTo>
                    <a:cubicBezTo>
                      <a:pt x="49410" y="450651"/>
                      <a:pt x="98821" y="329803"/>
                      <a:pt x="178593" y="250031"/>
                    </a:cubicBezTo>
                    <a:cubicBezTo>
                      <a:pt x="258365" y="170259"/>
                      <a:pt x="334565" y="134540"/>
                      <a:pt x="478631" y="92868"/>
                    </a:cubicBezTo>
                    <a:cubicBezTo>
                      <a:pt x="622697" y="51196"/>
                      <a:pt x="832842" y="25598"/>
                      <a:pt x="1042987" y="0"/>
                    </a:cubicBezTo>
                  </a:path>
                </a:pathLst>
              </a:custGeom>
              <a:noFill/>
              <a:ln w="635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E4CFD672-6C4A-1440-86E4-390498E6AB01}"/>
                  </a:ext>
                </a:extLst>
              </p:cNvPr>
              <p:cNvSpPr/>
              <p:nvPr/>
            </p:nvSpPr>
            <p:spPr>
              <a:xfrm>
                <a:off x="3311896" y="6312904"/>
                <a:ext cx="1042987" cy="346957"/>
              </a:xfrm>
              <a:custGeom>
                <a:avLst/>
                <a:gdLst>
                  <a:gd name="connsiteX0" fmla="*/ 0 w 1042987"/>
                  <a:gd name="connsiteY0" fmla="*/ 571500 h 571500"/>
                  <a:gd name="connsiteX1" fmla="*/ 178593 w 1042987"/>
                  <a:gd name="connsiteY1" fmla="*/ 250031 h 571500"/>
                  <a:gd name="connsiteX2" fmla="*/ 478631 w 1042987"/>
                  <a:gd name="connsiteY2" fmla="*/ 92868 h 571500"/>
                  <a:gd name="connsiteX3" fmla="*/ 1042987 w 1042987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987" h="571500">
                    <a:moveTo>
                      <a:pt x="0" y="571500"/>
                    </a:moveTo>
                    <a:cubicBezTo>
                      <a:pt x="49410" y="450651"/>
                      <a:pt x="98821" y="329803"/>
                      <a:pt x="178593" y="250031"/>
                    </a:cubicBezTo>
                    <a:cubicBezTo>
                      <a:pt x="258365" y="170259"/>
                      <a:pt x="334565" y="134540"/>
                      <a:pt x="478631" y="92868"/>
                    </a:cubicBezTo>
                    <a:cubicBezTo>
                      <a:pt x="622697" y="51196"/>
                      <a:pt x="832842" y="25598"/>
                      <a:pt x="1042987" y="0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B68DA0CD-47DE-4144-BF65-AB0A0FC2AF40}"/>
                  </a:ext>
                </a:extLst>
              </p:cNvPr>
              <p:cNvGrpSpPr/>
              <p:nvPr/>
            </p:nvGrpSpPr>
            <p:grpSpPr>
              <a:xfrm>
                <a:off x="3311302" y="6233019"/>
                <a:ext cx="692162" cy="425869"/>
                <a:chOff x="3311302" y="6164269"/>
                <a:chExt cx="692162" cy="425869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CF0F2D59-00AD-5B43-B2D3-1B285CF0B48F}"/>
                    </a:ext>
                  </a:extLst>
                </p:cNvPr>
                <p:cNvCxnSpPr/>
                <p:nvPr/>
              </p:nvCxnSpPr>
              <p:spPr>
                <a:xfrm>
                  <a:off x="3311302" y="6164269"/>
                  <a:ext cx="174848" cy="0"/>
                </a:xfrm>
                <a:prstGeom prst="line">
                  <a:avLst/>
                </a:prstGeom>
                <a:ln w="63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DE154A8D-2151-324D-A3EB-C9B25AB597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479006" y="6165611"/>
                  <a:ext cx="524458" cy="424527"/>
                </a:xfrm>
                <a:prstGeom prst="line">
                  <a:avLst/>
                </a:prstGeom>
                <a:ln w="63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1EF9D68-3A16-434A-8A4C-C1F22B58249B}"/>
                  </a:ext>
                </a:extLst>
              </p:cNvPr>
              <p:cNvGrpSpPr/>
              <p:nvPr/>
            </p:nvGrpSpPr>
            <p:grpSpPr>
              <a:xfrm>
                <a:off x="3298372" y="5985120"/>
                <a:ext cx="961390" cy="667320"/>
                <a:chOff x="3311302" y="6123019"/>
                <a:chExt cx="961390" cy="667320"/>
              </a:xfrm>
            </p:grpSpPr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D80D9A70-6BCB-0B42-955E-933EEB2334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11302" y="6123019"/>
                  <a:ext cx="273232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13C98CF6-378E-534E-9313-1C59032C1B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586676" y="6123019"/>
                  <a:ext cx="686016" cy="66732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ACEE4755-8E63-AB4A-ADE0-AABB9C010737}"/>
                </a:ext>
              </a:extLst>
            </p:cNvPr>
            <p:cNvCxnSpPr>
              <a:cxnSpLocks/>
            </p:cNvCxnSpPr>
            <p:nvPr/>
          </p:nvCxnSpPr>
          <p:spPr>
            <a:xfrm>
              <a:off x="3245509" y="5750235"/>
              <a:ext cx="0" cy="20897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FE2C9021-3C33-9848-A576-A279E6F038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8906" y="5680889"/>
              <a:ext cx="0" cy="15456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285A6021-B3C7-8549-850E-A7BBE40EAFF3}"/>
                </a:ext>
              </a:extLst>
            </p:cNvPr>
            <p:cNvSpPr/>
            <p:nvPr/>
          </p:nvSpPr>
          <p:spPr>
            <a:xfrm>
              <a:off x="2543326" y="5896758"/>
              <a:ext cx="62450" cy="624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6131B7E8-7AC0-EE48-B18B-72A34E834792}"/>
                </a:ext>
              </a:extLst>
            </p:cNvPr>
            <p:cNvSpPr/>
            <p:nvPr/>
          </p:nvSpPr>
          <p:spPr>
            <a:xfrm>
              <a:off x="2945802" y="5966658"/>
              <a:ext cx="62450" cy="6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34" name="Group 9233">
            <a:extLst>
              <a:ext uri="{FF2B5EF4-FFF2-40B4-BE49-F238E27FC236}">
                <a16:creationId xmlns:a16="http://schemas.microsoft.com/office/drawing/2014/main" id="{87A384D4-350C-3D47-B4FF-0478B0F19C2A}"/>
              </a:ext>
            </a:extLst>
          </p:cNvPr>
          <p:cNvGrpSpPr/>
          <p:nvPr/>
        </p:nvGrpSpPr>
        <p:grpSpPr>
          <a:xfrm>
            <a:off x="5056910" y="5444378"/>
            <a:ext cx="1899004" cy="1484247"/>
            <a:chOff x="3478918" y="5455196"/>
            <a:chExt cx="1899004" cy="1484247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B48AA183-8634-2A42-8758-B4C675A18BAA}"/>
                </a:ext>
              </a:extLst>
            </p:cNvPr>
            <p:cNvGrpSpPr/>
            <p:nvPr/>
          </p:nvGrpSpPr>
          <p:grpSpPr>
            <a:xfrm>
              <a:off x="3478918" y="5455196"/>
              <a:ext cx="1899004" cy="1484247"/>
              <a:chOff x="2869618" y="5773251"/>
              <a:chExt cx="1899004" cy="1484247"/>
            </a:xfrm>
          </p:grpSpPr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BF386B79-93AE-CB41-B828-79D7DF3A2CF9}"/>
                  </a:ext>
                </a:extLst>
              </p:cNvPr>
              <p:cNvGrpSpPr/>
              <p:nvPr/>
            </p:nvGrpSpPr>
            <p:grpSpPr>
              <a:xfrm>
                <a:off x="2869618" y="5773251"/>
                <a:ext cx="1899004" cy="1484247"/>
                <a:chOff x="7360049" y="5805445"/>
                <a:chExt cx="1899004" cy="1484247"/>
              </a:xfrm>
            </p:grpSpPr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A416ED6D-7269-FC45-B17C-F6F95F2B4B8C}"/>
                    </a:ext>
                  </a:extLst>
                </p:cNvPr>
                <p:cNvGrpSpPr/>
                <p:nvPr/>
              </p:nvGrpSpPr>
              <p:grpSpPr>
                <a:xfrm>
                  <a:off x="7575266" y="5805445"/>
                  <a:ext cx="1310817" cy="1079097"/>
                  <a:chOff x="5714802" y="3251040"/>
                  <a:chExt cx="1310817" cy="1079097"/>
                </a:xfrm>
              </p:grpSpPr>
              <p:cxnSp>
                <p:nvCxnSpPr>
                  <p:cNvPr id="166" name="Straight Arrow Connector 165">
                    <a:extLst>
                      <a:ext uri="{FF2B5EF4-FFF2-40B4-BE49-F238E27FC236}">
                        <a16:creationId xmlns:a16="http://schemas.microsoft.com/office/drawing/2014/main" id="{34C08887-1235-6747-8C4B-0B44C355DF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929671" y="3296574"/>
                    <a:ext cx="0" cy="85182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Arrow Connector 166">
                    <a:extLst>
                      <a:ext uri="{FF2B5EF4-FFF2-40B4-BE49-F238E27FC236}">
                        <a16:creationId xmlns:a16="http://schemas.microsoft.com/office/drawing/2014/main" id="{86874993-7F80-A84D-BFC6-01C9A95392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29671" y="4148395"/>
                    <a:ext cx="1095948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B956607E-9956-FC47-93F6-BF802282BB5C}"/>
                      </a:ext>
                    </a:extLst>
                  </p:cNvPr>
                  <p:cNvSpPr/>
                  <p:nvPr/>
                </p:nvSpPr>
                <p:spPr>
                  <a:xfrm>
                    <a:off x="6322627" y="4099305"/>
                    <a:ext cx="381836" cy="230832"/>
                  </a:xfrm>
                  <a:prstGeom prst="rect">
                    <a:avLst/>
                  </a:prstGeom>
                </p:spPr>
                <p:txBody>
                  <a:bodyPr wrap="none" lIns="91440" tIns="45720" rIns="91440" bIns="45720" anchor="t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900" dirty="0">
                        <a:latin typeface="Calibri" panose="020F0502020204030204"/>
                        <a:cs typeface="Calibri"/>
                      </a:rPr>
                      <a:t>PAD</a:t>
                    </a:r>
                    <a:endParaRPr lang="en-US" sz="9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cs typeface="Calibri"/>
                    </a:endParaRPr>
                  </a:p>
                </p:txBody>
              </p:sp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67F83D96-6705-3A4D-A615-A34C74C731C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358774" y="3607068"/>
                    <a:ext cx="942887" cy="230832"/>
                  </a:xfrm>
                  <a:prstGeom prst="rect">
                    <a:avLst/>
                  </a:prstGeom>
                </p:spPr>
                <p:txBody>
                  <a:bodyPr wrap="none" lIns="91440" tIns="45720" rIns="91440" bIns="45720" anchor="t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900" dirty="0" err="1">
                        <a:solidFill>
                          <a:srgbClr val="4472C4"/>
                        </a:solidFill>
                        <a:latin typeface="Calibri" panose="020F0502020204030204"/>
                      </a:rPr>
                      <a:t>Retorno</a:t>
                    </a:r>
                    <a:r>
                      <a:rPr lang="en-US" sz="900" dirty="0">
                        <a:solidFill>
                          <a:srgbClr val="4472C4"/>
                        </a:solidFill>
                        <a:latin typeface="Calibri" panose="020F0502020204030204"/>
                      </a:rPr>
                      <a:t> </a:t>
                    </a:r>
                    <a:r>
                      <a:rPr lang="en-US" sz="900" dirty="0" err="1">
                        <a:solidFill>
                          <a:srgbClr val="4472C4"/>
                        </a:solidFill>
                        <a:latin typeface="Calibri" panose="020F0502020204030204"/>
                      </a:rPr>
                      <a:t>Venoso</a:t>
                    </a:r>
                    <a:endParaRPr lang="en-US" dirty="0" err="1"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111653A2-B1A4-6A46-9102-F1FE17187A4B}"/>
                    </a:ext>
                  </a:extLst>
                </p:cNvPr>
                <p:cNvSpPr txBox="1"/>
                <p:nvPr/>
              </p:nvSpPr>
              <p:spPr>
                <a:xfrm>
                  <a:off x="7360049" y="6704917"/>
                  <a:ext cx="1899004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800" b="1" dirty="0">
                      <a:solidFill>
                        <a:srgbClr val="4472C4"/>
                      </a:solidFill>
                      <a:latin typeface="Calibri" panose="020F0502020204030204"/>
                    </a:rPr>
                    <a:t>HYPOVOLEMICO</a:t>
                  </a:r>
                  <a:endPara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algn="ctr">
                    <a:defRPr/>
                  </a:pPr>
                  <a:r>
                    <a:rPr lang="en-US" sz="800" i="1" dirty="0">
                      <a:latin typeface="Calibri" panose="020F0502020204030204"/>
                    </a:rPr>
                    <a:t>Baja </a:t>
                  </a:r>
                  <a:r>
                    <a:rPr lang="en-US" sz="800" i="1" dirty="0" err="1">
                      <a:latin typeface="Calibri" panose="020F0502020204030204"/>
                    </a:rPr>
                    <a:t>precarga</a:t>
                  </a:r>
                  <a:r>
                    <a:rPr kumimoji="0" lang="en-US" sz="800" b="0" i="1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, </a:t>
                  </a:r>
                  <a:r>
                    <a:rPr lang="en-US" sz="800" i="1" dirty="0">
                      <a:latin typeface="Calibri" panose="020F0502020204030204"/>
                    </a:rPr>
                    <a:t>la </a:t>
                  </a:r>
                  <a:r>
                    <a:rPr lang="en-US" sz="800" i="1" dirty="0" err="1">
                      <a:latin typeface="Calibri" panose="020F0502020204030204"/>
                    </a:rPr>
                    <a:t>venoconstriccion</a:t>
                  </a:r>
                  <a:r>
                    <a:rPr kumimoji="0" lang="en-US" sz="800" b="0" i="1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lang="en-US" sz="800" i="1" dirty="0" err="1">
                      <a:latin typeface="Calibri" panose="020F0502020204030204"/>
                    </a:rPr>
                    <a:t>incrementa</a:t>
                  </a:r>
                  <a:r>
                    <a:rPr lang="en-US" sz="800" i="1" dirty="0">
                      <a:latin typeface="Calibri" panose="020F0502020204030204"/>
                    </a:rPr>
                    <a:t> </a:t>
                  </a:r>
                  <a:r>
                    <a:rPr lang="en-US" sz="800" i="1" dirty="0" err="1">
                      <a:latin typeface="Calibri" panose="020F0502020204030204"/>
                    </a:rPr>
                    <a:t>presión</a:t>
                  </a:r>
                  <a:r>
                    <a:rPr lang="en-US" sz="800" i="1" dirty="0">
                      <a:latin typeface="Calibri" panose="020F0502020204030204"/>
                    </a:rPr>
                    <a:t> de </a:t>
                  </a:r>
                  <a:r>
                    <a:rPr lang="en-US" sz="800" i="1" dirty="0" err="1">
                      <a:latin typeface="Calibri" panose="020F0502020204030204"/>
                    </a:rPr>
                    <a:t>llenado</a:t>
                  </a:r>
                  <a:r>
                    <a:rPr lang="en-US" sz="800" i="1" dirty="0">
                      <a:latin typeface="Calibri" panose="020F0502020204030204"/>
                    </a:rPr>
                    <a:t> </a:t>
                  </a:r>
                  <a:r>
                    <a:rPr lang="en-US" sz="800" i="1" dirty="0" err="1">
                      <a:latin typeface="Calibri" panose="020F0502020204030204"/>
                    </a:rPr>
                    <a:t>sistémico</a:t>
                  </a:r>
                  <a:r>
                    <a:rPr lang="en-US" sz="800" i="1" dirty="0">
                      <a:latin typeface="Calibri" panose="020F0502020204030204"/>
                    </a:rPr>
                    <a:t> para </a:t>
                  </a:r>
                  <a:r>
                    <a:rPr lang="en-US" sz="800" i="1" dirty="0" err="1">
                      <a:latin typeface="Calibri" panose="020F0502020204030204"/>
                    </a:rPr>
                    <a:t>compensar</a:t>
                  </a:r>
                  <a:endParaRPr lang="en-US" sz="800" b="0" i="1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cs typeface="Calibri"/>
                  </a:endParaRPr>
                </a:p>
              </p:txBody>
            </p:sp>
          </p:grp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4DBB4496-3D75-D04A-9CDD-41F7E2D14E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5652" y="5822497"/>
                <a:ext cx="0" cy="8518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EBE220E0-59AE-2747-B0F1-3DB86A97C152}"/>
                  </a:ext>
                </a:extLst>
              </p:cNvPr>
              <p:cNvSpPr/>
              <p:nvPr/>
            </p:nvSpPr>
            <p:spPr>
              <a:xfrm rot="16200000">
                <a:off x="4095753" y="6067445"/>
                <a:ext cx="888385" cy="369332"/>
              </a:xfrm>
              <a:prstGeom prst="rect">
                <a:avLst/>
              </a:prstGeom>
            </p:spPr>
            <p:txBody>
              <a:bodyPr wrap="none" lIns="91440" tIns="45720" rIns="91440" bIns="45720" anchor="t">
                <a:spAutoFit/>
              </a:bodyPr>
              <a:lstStyle/>
              <a:p>
                <a:pPr>
                  <a:defRPr/>
                </a:pPr>
                <a:r>
                  <a:rPr lang="en-US" sz="900" dirty="0" err="1">
                    <a:solidFill>
                      <a:srgbClr val="ED7D31"/>
                    </a:solidFill>
                    <a:latin typeface="Calibri" panose="020F0502020204030204"/>
                    <a:cs typeface="Calibri"/>
                  </a:rPr>
                  <a:t>Gasto</a:t>
                </a:r>
                <a:r>
                  <a:rPr lang="en-US" sz="900" dirty="0">
                    <a:solidFill>
                      <a:srgbClr val="ED7D31"/>
                    </a:solidFill>
                    <a:latin typeface="Calibri" panose="020F0502020204030204"/>
                    <a:cs typeface="Calibri"/>
                  </a:rPr>
                  <a:t> </a:t>
                </a:r>
                <a:r>
                  <a:rPr lang="en-US" sz="900" dirty="0" err="1">
                    <a:solidFill>
                      <a:srgbClr val="ED7D31"/>
                    </a:solidFill>
                    <a:latin typeface="Calibri" panose="020F0502020204030204"/>
                    <a:cs typeface="Calibri"/>
                  </a:rPr>
                  <a:t>Cardíaco</a:t>
                </a:r>
                <a:endParaRPr lang="en-US" sz="900" dirty="0" err="1">
                  <a:ea typeface="+mn-lt"/>
                  <a:cs typeface="+mn-lt"/>
                </a:endParaRPr>
              </a:p>
              <a:p>
                <a:pPr marL="0" marR="0" lvl="0" indent="0" algn="l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cs typeface="Calibri"/>
                </a:endParaRPr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E29D1056-743F-4A42-A609-C023E3EEF5B5}"/>
                  </a:ext>
                </a:extLst>
              </p:cNvPr>
              <p:cNvSpPr/>
              <p:nvPr/>
            </p:nvSpPr>
            <p:spPr>
              <a:xfrm>
                <a:off x="3311302" y="6099977"/>
                <a:ext cx="1042987" cy="571500"/>
              </a:xfrm>
              <a:custGeom>
                <a:avLst/>
                <a:gdLst>
                  <a:gd name="connsiteX0" fmla="*/ 0 w 1042987"/>
                  <a:gd name="connsiteY0" fmla="*/ 571500 h 571500"/>
                  <a:gd name="connsiteX1" fmla="*/ 178593 w 1042987"/>
                  <a:gd name="connsiteY1" fmla="*/ 250031 h 571500"/>
                  <a:gd name="connsiteX2" fmla="*/ 478631 w 1042987"/>
                  <a:gd name="connsiteY2" fmla="*/ 92868 h 571500"/>
                  <a:gd name="connsiteX3" fmla="*/ 1042987 w 1042987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987" h="571500">
                    <a:moveTo>
                      <a:pt x="0" y="571500"/>
                    </a:moveTo>
                    <a:cubicBezTo>
                      <a:pt x="49410" y="450651"/>
                      <a:pt x="98821" y="329803"/>
                      <a:pt x="178593" y="250031"/>
                    </a:cubicBezTo>
                    <a:cubicBezTo>
                      <a:pt x="258365" y="170259"/>
                      <a:pt x="334565" y="134540"/>
                      <a:pt x="478631" y="92868"/>
                    </a:cubicBezTo>
                    <a:cubicBezTo>
                      <a:pt x="622697" y="51196"/>
                      <a:pt x="832842" y="25598"/>
                      <a:pt x="1042987" y="0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F397C0F0-751A-F84A-AE97-99D1E62FB22B}"/>
                  </a:ext>
                </a:extLst>
              </p:cNvPr>
              <p:cNvGrpSpPr/>
              <p:nvPr/>
            </p:nvGrpSpPr>
            <p:grpSpPr>
              <a:xfrm>
                <a:off x="3311302" y="6116144"/>
                <a:ext cx="809728" cy="531043"/>
                <a:chOff x="3311302" y="6047394"/>
                <a:chExt cx="809728" cy="531043"/>
              </a:xfrm>
            </p:grpSpPr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8B6AACE7-771E-2647-B4EC-D05629EF2732}"/>
                    </a:ext>
                  </a:extLst>
                </p:cNvPr>
                <p:cNvCxnSpPr/>
                <p:nvPr/>
              </p:nvCxnSpPr>
              <p:spPr>
                <a:xfrm>
                  <a:off x="3311302" y="6047394"/>
                  <a:ext cx="174848" cy="0"/>
                </a:xfrm>
                <a:prstGeom prst="line">
                  <a:avLst/>
                </a:prstGeom>
                <a:ln w="63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0AEF2FE0-C3A5-2746-98BE-5261C82206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479006" y="6048737"/>
                  <a:ext cx="642024" cy="529700"/>
                </a:xfrm>
                <a:prstGeom prst="line">
                  <a:avLst/>
                </a:prstGeom>
                <a:ln w="63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BAE67EDB-4C5E-6244-9BBC-D5BCD787A71A}"/>
                  </a:ext>
                </a:extLst>
              </p:cNvPr>
              <p:cNvGrpSpPr/>
              <p:nvPr/>
            </p:nvGrpSpPr>
            <p:grpSpPr>
              <a:xfrm>
                <a:off x="3303005" y="6311674"/>
                <a:ext cx="826840" cy="341630"/>
                <a:chOff x="3315935" y="6449573"/>
                <a:chExt cx="826840" cy="341630"/>
              </a:xfrm>
            </p:grpSpPr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57393A3A-A214-D347-A546-841996CDD2C9}"/>
                    </a:ext>
                  </a:extLst>
                </p:cNvPr>
                <p:cNvCxnSpPr/>
                <p:nvPr/>
              </p:nvCxnSpPr>
              <p:spPr>
                <a:xfrm>
                  <a:off x="3315935" y="6456119"/>
                  <a:ext cx="174848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4E2BE09C-43B3-3B4F-ADEB-43AC7CEE64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470153" y="6449573"/>
                  <a:ext cx="672622" cy="34163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DBAB7A74-A37E-4F40-9DBF-932F5B16A817}"/>
                </a:ext>
              </a:extLst>
            </p:cNvPr>
            <p:cNvSpPr/>
            <p:nvPr/>
          </p:nvSpPr>
          <p:spPr>
            <a:xfrm>
              <a:off x="4213569" y="5900403"/>
              <a:ext cx="62450" cy="624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3F6E07D0-46D4-7A42-8768-DC54426F31E0}"/>
                </a:ext>
              </a:extLst>
            </p:cNvPr>
            <p:cNvSpPr/>
            <p:nvPr/>
          </p:nvSpPr>
          <p:spPr>
            <a:xfrm>
              <a:off x="4082078" y="5988025"/>
              <a:ext cx="62450" cy="6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3F7D9DF9-4938-A345-B871-04BD112DE1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67428" y="5888287"/>
              <a:ext cx="107036" cy="8722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Rectangle 235">
            <a:extLst>
              <a:ext uri="{FF2B5EF4-FFF2-40B4-BE49-F238E27FC236}">
                <a16:creationId xmlns:a16="http://schemas.microsoft.com/office/drawing/2014/main" id="{3ADF1DB8-7F32-2640-8F26-F4234B5CC987}"/>
              </a:ext>
            </a:extLst>
          </p:cNvPr>
          <p:cNvSpPr/>
          <p:nvPr/>
        </p:nvSpPr>
        <p:spPr>
          <a:xfrm>
            <a:off x="-66308" y="5344386"/>
            <a:ext cx="3836948" cy="2308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defRPr/>
            </a:pPr>
            <a:r>
              <a:rPr lang="en-US" sz="900" b="1" spc="-60" dirty="0">
                <a:latin typeface="Corbel"/>
              </a:rPr>
              <a:t>RESPUESTAS FISIOLÓGICA AL CHOQUE UTILIZANDO LAS CURVAS DE  </a:t>
            </a:r>
            <a:r>
              <a:rPr kumimoji="0" lang="en-US" sz="900" b="1" i="0" u="none" strike="noStrike" kern="1200" cap="none" spc="-6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GUYTON </a:t>
            </a:r>
            <a:r>
              <a:rPr kumimoji="0" lang="en-US" sz="900" b="1" i="0" u="none" strike="noStrike" kern="1200" cap="none" spc="-60" normalizeH="0" baseline="0" noProof="0" dirty="0">
                <a:ln>
                  <a:noFill/>
                </a:ln>
                <a:effectLst/>
                <a:uLnTx/>
                <a:uFillTx/>
                <a:latin typeface="Corbel"/>
              </a:rPr>
              <a:t>:</a:t>
            </a:r>
          </a:p>
        </p:txBody>
      </p:sp>
      <p:grpSp>
        <p:nvGrpSpPr>
          <p:cNvPr id="9261" name="Group 9260">
            <a:extLst>
              <a:ext uri="{FF2B5EF4-FFF2-40B4-BE49-F238E27FC236}">
                <a16:creationId xmlns:a16="http://schemas.microsoft.com/office/drawing/2014/main" id="{1380F857-B277-F14E-942C-20880DFBC73D}"/>
              </a:ext>
            </a:extLst>
          </p:cNvPr>
          <p:cNvGrpSpPr/>
          <p:nvPr/>
        </p:nvGrpSpPr>
        <p:grpSpPr>
          <a:xfrm>
            <a:off x="3421684" y="5442611"/>
            <a:ext cx="1899004" cy="1437337"/>
            <a:chOff x="5039282" y="5456522"/>
            <a:chExt cx="1899004" cy="1437337"/>
          </a:xfrm>
        </p:grpSpPr>
        <p:grpSp>
          <p:nvGrpSpPr>
            <p:cNvPr id="9235" name="Group 9234">
              <a:extLst>
                <a:ext uri="{FF2B5EF4-FFF2-40B4-BE49-F238E27FC236}">
                  <a16:creationId xmlns:a16="http://schemas.microsoft.com/office/drawing/2014/main" id="{9FE314C7-C7B3-5D44-BFF6-AF1F4954E57D}"/>
                </a:ext>
              </a:extLst>
            </p:cNvPr>
            <p:cNvGrpSpPr/>
            <p:nvPr/>
          </p:nvGrpSpPr>
          <p:grpSpPr>
            <a:xfrm>
              <a:off x="5039282" y="5456522"/>
              <a:ext cx="1899004" cy="1437337"/>
              <a:chOff x="3253684" y="5456522"/>
              <a:chExt cx="1899004" cy="1437337"/>
            </a:xfrm>
          </p:grpSpPr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ECA4DB84-43D8-8441-85D0-DF1B60D80B29}"/>
                  </a:ext>
                </a:extLst>
              </p:cNvPr>
              <p:cNvSpPr/>
              <p:nvPr/>
            </p:nvSpPr>
            <p:spPr>
              <a:xfrm>
                <a:off x="3609985" y="5685273"/>
                <a:ext cx="1042987" cy="640664"/>
              </a:xfrm>
              <a:custGeom>
                <a:avLst/>
                <a:gdLst>
                  <a:gd name="connsiteX0" fmla="*/ 0 w 1042987"/>
                  <a:gd name="connsiteY0" fmla="*/ 571500 h 571500"/>
                  <a:gd name="connsiteX1" fmla="*/ 178593 w 1042987"/>
                  <a:gd name="connsiteY1" fmla="*/ 250031 h 571500"/>
                  <a:gd name="connsiteX2" fmla="*/ 478631 w 1042987"/>
                  <a:gd name="connsiteY2" fmla="*/ 92868 h 571500"/>
                  <a:gd name="connsiteX3" fmla="*/ 1042987 w 1042987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987" h="571500">
                    <a:moveTo>
                      <a:pt x="0" y="571500"/>
                    </a:moveTo>
                    <a:cubicBezTo>
                      <a:pt x="49410" y="450651"/>
                      <a:pt x="98821" y="329803"/>
                      <a:pt x="178593" y="250031"/>
                    </a:cubicBezTo>
                    <a:cubicBezTo>
                      <a:pt x="258365" y="170259"/>
                      <a:pt x="334565" y="134540"/>
                      <a:pt x="478631" y="92868"/>
                    </a:cubicBezTo>
                    <a:cubicBezTo>
                      <a:pt x="622697" y="51196"/>
                      <a:pt x="832842" y="25598"/>
                      <a:pt x="1042987" y="0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233" name="Group 9232">
                <a:extLst>
                  <a:ext uri="{FF2B5EF4-FFF2-40B4-BE49-F238E27FC236}">
                    <a16:creationId xmlns:a16="http://schemas.microsoft.com/office/drawing/2014/main" id="{1C9A9143-42A2-BA4B-A71C-C4BAEF029C2E}"/>
                  </a:ext>
                </a:extLst>
              </p:cNvPr>
              <p:cNvGrpSpPr/>
              <p:nvPr/>
            </p:nvGrpSpPr>
            <p:grpSpPr>
              <a:xfrm>
                <a:off x="3253684" y="5456522"/>
                <a:ext cx="1899004" cy="1437337"/>
                <a:chOff x="5208607" y="5456522"/>
                <a:chExt cx="1899004" cy="1437337"/>
              </a:xfrm>
            </p:grpSpPr>
            <p:grpSp>
              <p:nvGrpSpPr>
                <p:cNvPr id="199" name="Group 198">
                  <a:extLst>
                    <a:ext uri="{FF2B5EF4-FFF2-40B4-BE49-F238E27FC236}">
                      <a16:creationId xmlns:a16="http://schemas.microsoft.com/office/drawing/2014/main" id="{DE3EF998-3F44-C140-A7DA-682F07B4FC54}"/>
                    </a:ext>
                  </a:extLst>
                </p:cNvPr>
                <p:cNvGrpSpPr/>
                <p:nvPr/>
              </p:nvGrpSpPr>
              <p:grpSpPr>
                <a:xfrm>
                  <a:off x="5208607" y="5456522"/>
                  <a:ext cx="1899004" cy="1437337"/>
                  <a:chOff x="2964868" y="5773251"/>
                  <a:chExt cx="1899004" cy="1437337"/>
                </a:xfrm>
              </p:grpSpPr>
              <p:grpSp>
                <p:nvGrpSpPr>
                  <p:cNvPr id="200" name="Group 199">
                    <a:extLst>
                      <a:ext uri="{FF2B5EF4-FFF2-40B4-BE49-F238E27FC236}">
                        <a16:creationId xmlns:a16="http://schemas.microsoft.com/office/drawing/2014/main" id="{CD2E154C-83FB-1B47-A0FE-C7925668F97E}"/>
                      </a:ext>
                    </a:extLst>
                  </p:cNvPr>
                  <p:cNvGrpSpPr/>
                  <p:nvPr/>
                </p:nvGrpSpPr>
                <p:grpSpPr>
                  <a:xfrm>
                    <a:off x="2964868" y="5773251"/>
                    <a:ext cx="1899004" cy="1437337"/>
                    <a:chOff x="7455299" y="5805445"/>
                    <a:chExt cx="1899004" cy="1437337"/>
                  </a:xfrm>
                </p:grpSpPr>
                <p:grpSp>
                  <p:nvGrpSpPr>
                    <p:cNvPr id="210" name="Group 209">
                      <a:extLst>
                        <a:ext uri="{FF2B5EF4-FFF2-40B4-BE49-F238E27FC236}">
                          <a16:creationId xmlns:a16="http://schemas.microsoft.com/office/drawing/2014/main" id="{2268046C-79F0-AB47-9A54-AABA3718AF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75266" y="5805445"/>
                      <a:ext cx="1310817" cy="1079097"/>
                      <a:chOff x="5714802" y="3251040"/>
                      <a:chExt cx="1310817" cy="1079097"/>
                    </a:xfrm>
                  </p:grpSpPr>
                  <p:cxnSp>
                    <p:nvCxnSpPr>
                      <p:cNvPr id="212" name="Straight Arrow Connector 211">
                        <a:extLst>
                          <a:ext uri="{FF2B5EF4-FFF2-40B4-BE49-F238E27FC236}">
                            <a16:creationId xmlns:a16="http://schemas.microsoft.com/office/drawing/2014/main" id="{48F6352E-B84F-A14B-BFB9-3063CECA45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5929671" y="3296574"/>
                        <a:ext cx="0" cy="85182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3" name="Straight Arrow Connector 212">
                        <a:extLst>
                          <a:ext uri="{FF2B5EF4-FFF2-40B4-BE49-F238E27FC236}">
                            <a16:creationId xmlns:a16="http://schemas.microsoft.com/office/drawing/2014/main" id="{30F59C5A-B5E2-1342-94FE-B1FCFFA3302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929671" y="4148395"/>
                        <a:ext cx="1095948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14" name="Rectangle 213">
                        <a:extLst>
                          <a:ext uri="{FF2B5EF4-FFF2-40B4-BE49-F238E27FC236}">
                            <a16:creationId xmlns:a16="http://schemas.microsoft.com/office/drawing/2014/main" id="{F5F54776-C704-E94F-9144-16864A0328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22627" y="4099305"/>
                        <a:ext cx="381836" cy="230832"/>
                      </a:xfrm>
                      <a:prstGeom prst="rect">
                        <a:avLst/>
                      </a:prstGeom>
                    </p:spPr>
                    <p:txBody>
                      <a:bodyPr wrap="none" lIns="91440" tIns="45720" rIns="91440" bIns="45720" anchor="t">
                        <a:spAutoFit/>
                      </a:bodyPr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900" dirty="0">
                            <a:latin typeface="Calibri" panose="020F0502020204030204"/>
                            <a:cs typeface="Calibri"/>
                          </a:rPr>
                          <a:t>PAD</a:t>
                        </a:r>
                        <a:endParaRPr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/>
                          <a:cs typeface="Calibri"/>
                        </a:endParaRPr>
                      </a:p>
                    </p:txBody>
                  </p:sp>
                  <p:sp>
                    <p:nvSpPr>
                      <p:cNvPr id="215" name="Rectangle 214">
                        <a:extLst>
                          <a:ext uri="{FF2B5EF4-FFF2-40B4-BE49-F238E27FC236}">
                            <a16:creationId xmlns:a16="http://schemas.microsoft.com/office/drawing/2014/main" id="{0D24DC28-811E-3E4D-95C1-21EEE399852C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5358774" y="3607068"/>
                        <a:ext cx="942887" cy="230832"/>
                      </a:xfrm>
                      <a:prstGeom prst="rect">
                        <a:avLst/>
                      </a:prstGeom>
                    </p:spPr>
                    <p:txBody>
                      <a:bodyPr wrap="none" lIns="91440" tIns="45720" rIns="91440" bIns="45720" anchor="t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n-US" sz="900" dirty="0" err="1">
                            <a:solidFill>
                              <a:srgbClr val="4472C4"/>
                            </a:solidFill>
                            <a:latin typeface="Calibri" panose="020F0502020204030204"/>
                          </a:rPr>
                          <a:t>Retorno</a:t>
                        </a:r>
                        <a:r>
                          <a:rPr lang="en-US" sz="900" dirty="0">
                            <a:solidFill>
                              <a:srgbClr val="4472C4"/>
                            </a:solidFill>
                            <a:latin typeface="Calibri" panose="020F0502020204030204"/>
                          </a:rPr>
                          <a:t> </a:t>
                        </a:r>
                        <a:r>
                          <a:rPr lang="en-US" sz="900" dirty="0" err="1">
                            <a:solidFill>
                              <a:srgbClr val="4472C4"/>
                            </a:solidFill>
                            <a:latin typeface="Calibri" panose="020F0502020204030204"/>
                          </a:rPr>
                          <a:t>Venoso</a:t>
                        </a:r>
                        <a:endParaRPr lang="en-US" dirty="0" err="1"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11" name="TextBox 210">
                      <a:extLst>
                        <a:ext uri="{FF2B5EF4-FFF2-40B4-BE49-F238E27FC236}">
                          <a16:creationId xmlns:a16="http://schemas.microsoft.com/office/drawing/2014/main" id="{D3682AFE-D0FF-A741-A88F-8A7DD0BE0D9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55299" y="6781117"/>
                      <a:ext cx="1899004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 rtlCol="0" anchor="t">
                      <a:spAutoFit/>
                    </a:bodyPr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C00000"/>
                          </a:solidFill>
                          <a:latin typeface="Calibri" panose="020F0502020204030204"/>
                        </a:rPr>
                        <a:t>DISTRIBUTIVO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r>
                        <a:rPr lang="en-US" sz="800" i="1" dirty="0">
                          <a:latin typeface="Calibri" panose="020F0502020204030204"/>
                        </a:rPr>
                        <a:t>La </a:t>
                      </a:r>
                      <a:r>
                        <a:rPr lang="en-US" sz="800" i="1" dirty="0" err="1">
                          <a:latin typeface="Calibri" panose="020F0502020204030204"/>
                        </a:rPr>
                        <a:t>vasodilatación</a:t>
                      </a:r>
                      <a:r>
                        <a:rPr lang="en-US" sz="800" i="1" dirty="0">
                          <a:latin typeface="Calibri" panose="020F0502020204030204"/>
                        </a:rPr>
                        <a:t> </a:t>
                      </a:r>
                      <a:r>
                        <a:rPr lang="en-US" sz="800" i="1" dirty="0" err="1">
                          <a:latin typeface="Calibri" panose="020F0502020204030204"/>
                        </a:rPr>
                        <a:t>disminuye</a:t>
                      </a:r>
                      <a:r>
                        <a:rPr lang="en-US" sz="800" i="1" dirty="0">
                          <a:latin typeface="Calibri" panose="020F0502020204030204"/>
                        </a:rPr>
                        <a:t> </a:t>
                      </a:r>
                      <a:r>
                        <a:rPr lang="en-US" sz="800" i="1" dirty="0" err="1">
                          <a:latin typeface="Calibri" panose="020F0502020204030204"/>
                        </a:rPr>
                        <a:t>llenado</a:t>
                      </a:r>
                      <a:r>
                        <a:rPr kumimoji="0" lang="en-US" sz="800" b="0" i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800" i="1" dirty="0" err="1">
                          <a:latin typeface="Calibri" panose="020F0502020204030204"/>
                        </a:rPr>
                        <a:t>el</a:t>
                      </a:r>
                      <a:r>
                        <a:rPr lang="en-US" sz="800" i="1" dirty="0">
                          <a:latin typeface="Calibri" panose="020F0502020204030204"/>
                        </a:rPr>
                        <a:t> GC </a:t>
                      </a:r>
                      <a:r>
                        <a:rPr lang="en-US" sz="800" i="1" dirty="0" err="1">
                          <a:latin typeface="Calibri" panose="020F0502020204030204"/>
                        </a:rPr>
                        <a:t>elevado</a:t>
                      </a:r>
                      <a:r>
                        <a:rPr lang="en-US" sz="800" i="1" dirty="0">
                          <a:latin typeface="Calibri" panose="020F0502020204030204"/>
                        </a:rPr>
                        <a:t> </a:t>
                      </a:r>
                      <a:r>
                        <a:rPr lang="en-US" sz="800" i="1" dirty="0" err="1">
                          <a:latin typeface="Calibri" panose="020F0502020204030204"/>
                        </a:rPr>
                        <a:t>compensa</a:t>
                      </a:r>
                      <a:endParaRPr lang="en-US" sz="800" b="0" i="1" u="none" strike="noStrike" kern="1200" cap="none" spc="0" normalizeH="0" baseline="0" noProof="0" dirty="0" err="1">
                        <a:ln>
                          <a:noFill/>
                        </a:ln>
                        <a:effectLst/>
                        <a:uLnTx/>
                        <a:uFillTx/>
                        <a:latin typeface="Calibri" panose="020F0502020204030204"/>
                        <a:cs typeface="Calibri"/>
                      </a:endParaRPr>
                    </a:p>
                  </p:txBody>
                </p:sp>
              </p:grpSp>
              <p:cxnSp>
                <p:nvCxnSpPr>
                  <p:cNvPr id="201" name="Straight Arrow Connector 200">
                    <a:extLst>
                      <a:ext uri="{FF2B5EF4-FFF2-40B4-BE49-F238E27FC236}">
                        <a16:creationId xmlns:a16="http://schemas.microsoft.com/office/drawing/2014/main" id="{EC01828E-D6E2-8149-851F-ED7D23CB2B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395652" y="5822497"/>
                    <a:ext cx="0" cy="85182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9C0A2286-E100-4149-866C-1A441156D79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095754" y="6067445"/>
                    <a:ext cx="888385" cy="369332"/>
                  </a:xfrm>
                  <a:prstGeom prst="rect">
                    <a:avLst/>
                  </a:prstGeom>
                </p:spPr>
                <p:txBody>
                  <a:bodyPr wrap="none" lIns="91440" tIns="45720" rIns="91440" bIns="45720" anchor="t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900" dirty="0" err="1">
                        <a:solidFill>
                          <a:srgbClr val="ED7D31"/>
                        </a:solidFill>
                        <a:latin typeface="Calibri" panose="020F0502020204030204"/>
                        <a:cs typeface="Calibri"/>
                      </a:rPr>
                      <a:t>Gasto</a:t>
                    </a:r>
                    <a:r>
                      <a:rPr lang="en-US" sz="900" dirty="0">
                        <a:solidFill>
                          <a:srgbClr val="ED7D31"/>
                        </a:solidFill>
                        <a:latin typeface="Calibri" panose="020F0502020204030204"/>
                        <a:cs typeface="Calibri"/>
                      </a:rPr>
                      <a:t> </a:t>
                    </a:r>
                    <a:r>
                      <a:rPr lang="en-US" sz="900" dirty="0" err="1">
                        <a:solidFill>
                          <a:srgbClr val="ED7D31"/>
                        </a:solidFill>
                        <a:latin typeface="Calibri" panose="020F0502020204030204"/>
                        <a:cs typeface="Calibri"/>
                      </a:rPr>
                      <a:t>Cardíaco</a:t>
                    </a:r>
                    <a:endParaRPr lang="en-US" sz="900" dirty="0" err="1">
                      <a:ea typeface="+mn-lt"/>
                      <a:cs typeface="+mn-lt"/>
                    </a:endParaRPr>
                  </a:p>
                  <a:p>
                    <a:pPr marL="0" marR="0" lvl="0" indent="0" algn="l" defTabSz="45720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alibri" panose="020F0502020204030204"/>
                      <a:cs typeface="Calibri"/>
                    </a:endParaRPr>
                  </a:p>
                </p:txBody>
              </p:sp>
              <p:sp>
                <p:nvSpPr>
                  <p:cNvPr id="203" name="Freeform 202">
                    <a:extLst>
                      <a:ext uri="{FF2B5EF4-FFF2-40B4-BE49-F238E27FC236}">
                        <a16:creationId xmlns:a16="http://schemas.microsoft.com/office/drawing/2014/main" id="{6CFCE7DF-8243-5F45-A38F-3900696B2A56}"/>
                      </a:ext>
                    </a:extLst>
                  </p:cNvPr>
                  <p:cNvSpPr/>
                  <p:nvPr/>
                </p:nvSpPr>
                <p:spPr>
                  <a:xfrm>
                    <a:off x="3311302" y="6141777"/>
                    <a:ext cx="1042987" cy="529699"/>
                  </a:xfrm>
                  <a:custGeom>
                    <a:avLst/>
                    <a:gdLst>
                      <a:gd name="connsiteX0" fmla="*/ 0 w 1042987"/>
                      <a:gd name="connsiteY0" fmla="*/ 571500 h 571500"/>
                      <a:gd name="connsiteX1" fmla="*/ 178593 w 1042987"/>
                      <a:gd name="connsiteY1" fmla="*/ 250031 h 571500"/>
                      <a:gd name="connsiteX2" fmla="*/ 478631 w 1042987"/>
                      <a:gd name="connsiteY2" fmla="*/ 92868 h 571500"/>
                      <a:gd name="connsiteX3" fmla="*/ 1042987 w 1042987"/>
                      <a:gd name="connsiteY3" fmla="*/ 0 h 571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2987" h="571500">
                        <a:moveTo>
                          <a:pt x="0" y="571500"/>
                        </a:moveTo>
                        <a:cubicBezTo>
                          <a:pt x="49410" y="450651"/>
                          <a:pt x="98821" y="329803"/>
                          <a:pt x="178593" y="250031"/>
                        </a:cubicBezTo>
                        <a:cubicBezTo>
                          <a:pt x="258365" y="170259"/>
                          <a:pt x="334565" y="134540"/>
                          <a:pt x="478631" y="92868"/>
                        </a:cubicBezTo>
                        <a:cubicBezTo>
                          <a:pt x="622697" y="51196"/>
                          <a:pt x="832842" y="25598"/>
                          <a:pt x="1042987" y="0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2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04" name="Group 203">
                    <a:extLst>
                      <a:ext uri="{FF2B5EF4-FFF2-40B4-BE49-F238E27FC236}">
                        <a16:creationId xmlns:a16="http://schemas.microsoft.com/office/drawing/2014/main" id="{8871D028-A305-C148-9F28-4938314AE768}"/>
                      </a:ext>
                    </a:extLst>
                  </p:cNvPr>
                  <p:cNvGrpSpPr/>
                  <p:nvPr/>
                </p:nvGrpSpPr>
                <p:grpSpPr>
                  <a:xfrm>
                    <a:off x="3311302" y="6116144"/>
                    <a:ext cx="809728" cy="531043"/>
                    <a:chOff x="3311302" y="6047394"/>
                    <a:chExt cx="809728" cy="531043"/>
                  </a:xfrm>
                </p:grpSpPr>
                <p:cxnSp>
                  <p:nvCxnSpPr>
                    <p:cNvPr id="208" name="Straight Connector 207">
                      <a:extLst>
                        <a:ext uri="{FF2B5EF4-FFF2-40B4-BE49-F238E27FC236}">
                          <a16:creationId xmlns:a16="http://schemas.microsoft.com/office/drawing/2014/main" id="{F16FD837-6B14-9349-95BD-7AF6E60E1DA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11302" y="6047394"/>
                      <a:ext cx="174848" cy="0"/>
                    </a:xfrm>
                    <a:prstGeom prst="line">
                      <a:avLst/>
                    </a:prstGeom>
                    <a:ln w="6350"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>
                      <a:extLst>
                        <a:ext uri="{FF2B5EF4-FFF2-40B4-BE49-F238E27FC236}">
                          <a16:creationId xmlns:a16="http://schemas.microsoft.com/office/drawing/2014/main" id="{C3357FC7-E896-0049-8E24-6B95D9BC06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479006" y="6048737"/>
                      <a:ext cx="642024" cy="529700"/>
                    </a:xfrm>
                    <a:prstGeom prst="line">
                      <a:avLst/>
                    </a:prstGeom>
                    <a:ln w="6350"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" name="Group 204">
                    <a:extLst>
                      <a:ext uri="{FF2B5EF4-FFF2-40B4-BE49-F238E27FC236}">
                        <a16:creationId xmlns:a16="http://schemas.microsoft.com/office/drawing/2014/main" id="{B01F4DC9-D94B-134B-87E3-4E0F51C42521}"/>
                      </a:ext>
                    </a:extLst>
                  </p:cNvPr>
                  <p:cNvGrpSpPr/>
                  <p:nvPr/>
                </p:nvGrpSpPr>
                <p:grpSpPr>
                  <a:xfrm>
                    <a:off x="3304158" y="6242139"/>
                    <a:ext cx="437377" cy="414193"/>
                    <a:chOff x="3317088" y="6380038"/>
                    <a:chExt cx="437377" cy="414193"/>
                  </a:xfrm>
                </p:grpSpPr>
                <p:cxnSp>
                  <p:nvCxnSpPr>
                    <p:cNvPr id="206" name="Straight Connector 205">
                      <a:extLst>
                        <a:ext uri="{FF2B5EF4-FFF2-40B4-BE49-F238E27FC236}">
                          <a16:creationId xmlns:a16="http://schemas.microsoft.com/office/drawing/2014/main" id="{009B4F8C-39E7-F04E-80E1-3456C968797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17088" y="6380038"/>
                      <a:ext cx="1748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Straight Connector 206">
                      <a:extLst>
                        <a:ext uri="{FF2B5EF4-FFF2-40B4-BE49-F238E27FC236}">
                          <a16:creationId xmlns:a16="http://schemas.microsoft.com/office/drawing/2014/main" id="{55AB3400-76E8-F64B-BA10-0D39047AC8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489320" y="6385799"/>
                      <a:ext cx="265145" cy="408432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1C640873-55DB-4C45-9848-15135225AA02}"/>
                    </a:ext>
                  </a:extLst>
                </p:cNvPr>
                <p:cNvSpPr/>
                <p:nvPr/>
              </p:nvSpPr>
              <p:spPr>
                <a:xfrm>
                  <a:off x="5873638" y="5917367"/>
                  <a:ext cx="62450" cy="6245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26" name="Straight Arrow Connector 225">
                  <a:extLst>
                    <a:ext uri="{FF2B5EF4-FFF2-40B4-BE49-F238E27FC236}">
                      <a16:creationId xmlns:a16="http://schemas.microsoft.com/office/drawing/2014/main" id="{D57F0D3E-4982-EA43-A5B2-EDE918135B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19220" y="6000165"/>
                  <a:ext cx="111952" cy="54116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5" name="Oval 224">
                  <a:extLst>
                    <a:ext uri="{FF2B5EF4-FFF2-40B4-BE49-F238E27FC236}">
                      <a16:creationId xmlns:a16="http://schemas.microsoft.com/office/drawing/2014/main" id="{652647D7-5E36-104A-BD09-1D591AABB0A5}"/>
                    </a:ext>
                  </a:extLst>
                </p:cNvPr>
                <p:cNvSpPr/>
                <p:nvPr/>
              </p:nvSpPr>
              <p:spPr>
                <a:xfrm>
                  <a:off x="5705120" y="5920825"/>
                  <a:ext cx="62450" cy="6245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099D4671-03F8-8B4B-B1DA-4C5B5D79D6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05130" y="5711310"/>
              <a:ext cx="0" cy="126221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D41C9E5C-46CA-1440-BD7D-DF7A68325C46}"/>
              </a:ext>
            </a:extLst>
          </p:cNvPr>
          <p:cNvGrpSpPr/>
          <p:nvPr/>
        </p:nvGrpSpPr>
        <p:grpSpPr>
          <a:xfrm>
            <a:off x="7133278" y="617605"/>
            <a:ext cx="2010325" cy="885891"/>
            <a:chOff x="1172884" y="5526714"/>
            <a:chExt cx="2010325" cy="1038166"/>
          </a:xfrm>
        </p:grpSpPr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BC7DE3C4-32B2-F241-A2C7-3DD8F8B5674B}"/>
                </a:ext>
              </a:extLst>
            </p:cNvPr>
            <p:cNvSpPr/>
            <p:nvPr/>
          </p:nvSpPr>
          <p:spPr>
            <a:xfrm>
              <a:off x="1172884" y="5526714"/>
              <a:ext cx="731887" cy="215444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 err="1">
                  <a:solidFill>
                    <a:srgbClr val="4472C4"/>
                  </a:solidFill>
                  <a:latin typeface="Calibri" panose="020F0502020204030204"/>
                </a:rPr>
                <a:t>Precarga</a:t>
              </a:r>
              <a:endParaRPr lang="en-US" sz="8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cs typeface="Calibri"/>
              </a:endParaRP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2F66B3B1-BD31-4E47-B713-CAF9C355E8BD}"/>
                </a:ext>
              </a:extLst>
            </p:cNvPr>
            <p:cNvSpPr/>
            <p:nvPr/>
          </p:nvSpPr>
          <p:spPr>
            <a:xfrm>
              <a:off x="1570087" y="5526714"/>
              <a:ext cx="1001403" cy="215444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 err="1">
                  <a:latin typeface="Calibri" panose="020F0502020204030204"/>
                </a:rPr>
                <a:t>Contractillidad</a:t>
              </a:r>
              <a:endParaRPr lang="en-US" sz="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cs typeface="Calibri"/>
              </a:endParaRP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304746F0-2DB6-5C4B-8819-AA334261663F}"/>
                </a:ext>
              </a:extLst>
            </p:cNvPr>
            <p:cNvSpPr/>
            <p:nvPr/>
          </p:nvSpPr>
          <p:spPr>
            <a:xfrm>
              <a:off x="1882398" y="5803294"/>
              <a:ext cx="399828" cy="252477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latin typeface="Calibri" panose="020F0502020204030204"/>
                </a:rPr>
                <a:t>VS</a:t>
              </a:r>
              <a:endParaRPr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</a:endParaRPr>
            </a:p>
          </p:txBody>
        </p:sp>
        <p:cxnSp>
          <p:nvCxnSpPr>
            <p:cNvPr id="262" name="Elbow Connector 261">
              <a:extLst>
                <a:ext uri="{FF2B5EF4-FFF2-40B4-BE49-F238E27FC236}">
                  <a16:creationId xmlns:a16="http://schemas.microsoft.com/office/drawing/2014/main" id="{306AD237-22C4-6E4F-B9E5-AA839E84CE59}"/>
                </a:ext>
              </a:extLst>
            </p:cNvPr>
            <p:cNvCxnSpPr>
              <a:cxnSpLocks/>
              <a:stCxn id="259" idx="2"/>
              <a:endCxn id="260" idx="2"/>
            </p:cNvCxnSpPr>
            <p:nvPr/>
          </p:nvCxnSpPr>
          <p:spPr>
            <a:xfrm rot="16200000" flipH="1">
              <a:off x="1804808" y="5476177"/>
              <a:ext cx="12700" cy="531961"/>
            </a:xfrm>
            <a:prstGeom prst="bentConnector3">
              <a:avLst>
                <a:gd name="adj1" fmla="val 1041552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0D5728CB-D11E-B148-9D52-920CC2346A61}"/>
                </a:ext>
              </a:extLst>
            </p:cNvPr>
            <p:cNvSpPr/>
            <p:nvPr/>
          </p:nvSpPr>
          <p:spPr>
            <a:xfrm>
              <a:off x="2450192" y="5791179"/>
              <a:ext cx="399828" cy="230832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latin typeface="Calibri" panose="020F0502020204030204"/>
                  <a:cs typeface="Calibri"/>
                </a:rPr>
                <a:t>FC</a:t>
              </a:r>
              <a:endParaRPr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Calibri"/>
              </a:endParaRPr>
            </a:p>
          </p:txBody>
        </p:sp>
        <p:cxnSp>
          <p:nvCxnSpPr>
            <p:cNvPr id="264" name="Elbow Connector 263">
              <a:extLst>
                <a:ext uri="{FF2B5EF4-FFF2-40B4-BE49-F238E27FC236}">
                  <a16:creationId xmlns:a16="http://schemas.microsoft.com/office/drawing/2014/main" id="{95B5514E-AEB1-6149-B2D0-E2957A9854BA}"/>
                </a:ext>
              </a:extLst>
            </p:cNvPr>
            <p:cNvCxnSpPr>
              <a:cxnSpLocks/>
              <a:stCxn id="261" idx="2"/>
              <a:endCxn id="263" idx="2"/>
            </p:cNvCxnSpPr>
            <p:nvPr/>
          </p:nvCxnSpPr>
          <p:spPr>
            <a:xfrm rot="5400000" flipH="1" flipV="1">
              <a:off x="2349329" y="5754994"/>
              <a:ext cx="33760" cy="567794"/>
            </a:xfrm>
            <a:prstGeom prst="bentConnector3">
              <a:avLst>
                <a:gd name="adj1" fmla="val -187236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DF2BEF42-94D7-644C-B0B2-0760ED999364}"/>
                </a:ext>
              </a:extLst>
            </p:cNvPr>
            <p:cNvSpPr/>
            <p:nvPr/>
          </p:nvSpPr>
          <p:spPr>
            <a:xfrm>
              <a:off x="2209163" y="6078476"/>
              <a:ext cx="399828" cy="252477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rgbClr val="ED7D31"/>
                  </a:solidFill>
                  <a:latin typeface="Calibri" panose="020F0502020204030204"/>
                </a:rPr>
                <a:t>GC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14E5C7B7-8322-5743-AE81-838272CBA681}"/>
                </a:ext>
              </a:extLst>
            </p:cNvPr>
            <p:cNvSpPr/>
            <p:nvPr/>
          </p:nvSpPr>
          <p:spPr>
            <a:xfrm>
              <a:off x="2783381" y="6094129"/>
              <a:ext cx="399828" cy="252477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rgbClr val="C00000"/>
                  </a:solidFill>
                  <a:latin typeface="Calibri" panose="020F0502020204030204"/>
                  <a:cs typeface="Calibri"/>
                </a:rPr>
                <a:t>RVS</a:t>
              </a:r>
              <a:endParaRPr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cs typeface="Calibri"/>
              </a:endParaRPr>
            </a:p>
          </p:txBody>
        </p:sp>
        <p:cxnSp>
          <p:nvCxnSpPr>
            <p:cNvPr id="267" name="Elbow Connector 266">
              <a:extLst>
                <a:ext uri="{FF2B5EF4-FFF2-40B4-BE49-F238E27FC236}">
                  <a16:creationId xmlns:a16="http://schemas.microsoft.com/office/drawing/2014/main" id="{C7F9934D-D6B8-EF46-A8A7-88F7B74E8015}"/>
                </a:ext>
              </a:extLst>
            </p:cNvPr>
            <p:cNvCxnSpPr>
              <a:cxnSpLocks/>
              <a:stCxn id="265" idx="2"/>
              <a:endCxn id="266" idx="2"/>
            </p:cNvCxnSpPr>
            <p:nvPr/>
          </p:nvCxnSpPr>
          <p:spPr>
            <a:xfrm rot="16200000" flipH="1">
              <a:off x="2688360" y="6051669"/>
              <a:ext cx="15653" cy="574218"/>
            </a:xfrm>
            <a:prstGeom prst="bentConnector3">
              <a:avLst>
                <a:gd name="adj1" fmla="val 503811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C94A102C-F529-114C-9397-333EFCB92F9F}"/>
                </a:ext>
              </a:extLst>
            </p:cNvPr>
            <p:cNvSpPr/>
            <p:nvPr/>
          </p:nvSpPr>
          <p:spPr>
            <a:xfrm>
              <a:off x="2455704" y="6349436"/>
              <a:ext cx="507070" cy="215444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1" dirty="0">
                  <a:solidFill>
                    <a:srgbClr val="7030A0"/>
                  </a:solidFill>
                  <a:latin typeface="Calibri" panose="020F0502020204030204"/>
                  <a:cs typeface="Calibri"/>
                </a:rPr>
                <a:t>PAM</a:t>
              </a:r>
              <a:endParaRPr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cs typeface="Calibri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3E437591-327F-5B40-A48A-2C0FD1BBBE93}"/>
                </a:ext>
              </a:extLst>
            </p:cNvPr>
            <p:cNvSpPr/>
            <p:nvPr/>
          </p:nvSpPr>
          <p:spPr>
            <a:xfrm>
              <a:off x="2138493" y="5526714"/>
              <a:ext cx="1001403" cy="215444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 err="1">
                  <a:latin typeface="Calibri" panose="020F0502020204030204"/>
                </a:rPr>
                <a:t>Poscarga</a:t>
              </a:r>
              <a:endParaRPr kumimoji="0" lang="en-US" sz="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70" name="Elbow Connector 269">
              <a:extLst>
                <a:ext uri="{FF2B5EF4-FFF2-40B4-BE49-F238E27FC236}">
                  <a16:creationId xmlns:a16="http://schemas.microsoft.com/office/drawing/2014/main" id="{A646EC11-BBFF-5645-BF6B-5211068AA458}"/>
                </a:ext>
              </a:extLst>
            </p:cNvPr>
            <p:cNvCxnSpPr>
              <a:cxnSpLocks/>
              <a:stCxn id="260" idx="2"/>
              <a:endCxn id="269" idx="2"/>
            </p:cNvCxnSpPr>
            <p:nvPr/>
          </p:nvCxnSpPr>
          <p:spPr>
            <a:xfrm rot="16200000" flipH="1">
              <a:off x="2354992" y="5457955"/>
              <a:ext cx="12700" cy="568406"/>
            </a:xfrm>
            <a:prstGeom prst="bentConnector3">
              <a:avLst>
                <a:gd name="adj1" fmla="val 1041534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1" name="Rectangle 270">
            <a:extLst>
              <a:ext uri="{FF2B5EF4-FFF2-40B4-BE49-F238E27FC236}">
                <a16:creationId xmlns:a16="http://schemas.microsoft.com/office/drawing/2014/main" id="{C17D5FE9-9E4D-5B43-A785-2B22CBF19B21}"/>
              </a:ext>
            </a:extLst>
          </p:cNvPr>
          <p:cNvSpPr/>
          <p:nvPr/>
        </p:nvSpPr>
        <p:spPr>
          <a:xfrm>
            <a:off x="7092648" y="471227"/>
            <a:ext cx="1418978" cy="21544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defRPr/>
            </a:pPr>
            <a:r>
              <a:rPr lang="en-US" sz="800" b="1" dirty="0">
                <a:latin typeface="Corbel"/>
              </a:rPr>
              <a:t>DETERMINANTES de </a:t>
            </a:r>
            <a:r>
              <a:rPr lang="en-US" sz="800" b="1" dirty="0">
                <a:solidFill>
                  <a:srgbClr val="7030A0"/>
                </a:solidFill>
                <a:latin typeface="Corbel"/>
              </a:rPr>
              <a:t>PAM</a:t>
            </a:r>
            <a:r>
              <a:rPr lang="en-US" sz="800" b="1" dirty="0">
                <a:latin typeface="Corbel"/>
              </a:rPr>
              <a:t> :</a:t>
            </a:r>
            <a:endParaRPr lang="en-US" dirty="0"/>
          </a:p>
        </p:txBody>
      </p: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2646CA5E-5600-484A-934D-6E3D3F71112A}"/>
              </a:ext>
            </a:extLst>
          </p:cNvPr>
          <p:cNvGrpSpPr/>
          <p:nvPr/>
        </p:nvGrpSpPr>
        <p:grpSpPr>
          <a:xfrm>
            <a:off x="121172" y="5470735"/>
            <a:ext cx="1508884" cy="1079097"/>
            <a:chOff x="2119007" y="5419554"/>
            <a:chExt cx="1508884" cy="1079097"/>
          </a:xfrm>
        </p:grpSpPr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1DA09652-50E6-BD4B-975B-6891973C7C12}"/>
                </a:ext>
              </a:extLst>
            </p:cNvPr>
            <p:cNvGrpSpPr/>
            <p:nvPr/>
          </p:nvGrpSpPr>
          <p:grpSpPr>
            <a:xfrm>
              <a:off x="2119007" y="5419554"/>
              <a:ext cx="1508884" cy="1079097"/>
              <a:chOff x="3084835" y="5773251"/>
              <a:chExt cx="1508884" cy="1079097"/>
            </a:xfrm>
          </p:grpSpPr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9F4BA460-EFAA-BA4E-BA45-95214FBCDCB2}"/>
                  </a:ext>
                </a:extLst>
              </p:cNvPr>
              <p:cNvGrpSpPr/>
              <p:nvPr/>
            </p:nvGrpSpPr>
            <p:grpSpPr>
              <a:xfrm>
                <a:off x="3084835" y="5773251"/>
                <a:ext cx="1310817" cy="1079097"/>
                <a:chOff x="5714802" y="3251040"/>
                <a:chExt cx="1310817" cy="1079097"/>
              </a:xfrm>
            </p:grpSpPr>
            <p:cxnSp>
              <p:nvCxnSpPr>
                <p:cNvPr id="297" name="Straight Arrow Connector 296">
                  <a:extLst>
                    <a:ext uri="{FF2B5EF4-FFF2-40B4-BE49-F238E27FC236}">
                      <a16:creationId xmlns:a16="http://schemas.microsoft.com/office/drawing/2014/main" id="{C2D82D90-094C-3A48-9FF3-7E41599711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9671" y="4148395"/>
                  <a:ext cx="109594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ABBA30AA-A35B-4343-863A-EC6B6ED2FD03}"/>
                    </a:ext>
                  </a:extLst>
                </p:cNvPr>
                <p:cNvSpPr/>
                <p:nvPr/>
              </p:nvSpPr>
              <p:spPr>
                <a:xfrm>
                  <a:off x="6322627" y="4099305"/>
                  <a:ext cx="381836" cy="230832"/>
                </a:xfrm>
                <a:prstGeom prst="rect">
                  <a:avLst/>
                </a:prstGeom>
              </p:spPr>
              <p:txBody>
                <a:bodyPr wrap="none" lIns="91440" tIns="45720" rIns="91440" bIns="45720" anchor="t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900" dirty="0">
                      <a:latin typeface="Calibri" panose="020F0502020204030204"/>
                    </a:rPr>
                    <a:t>PAD</a:t>
                  </a:r>
                  <a:endPara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8331462F-2165-124E-A2CD-62AD57BAF0CC}"/>
                    </a:ext>
                  </a:extLst>
                </p:cNvPr>
                <p:cNvSpPr/>
                <p:nvPr/>
              </p:nvSpPr>
              <p:spPr>
                <a:xfrm rot="16200000">
                  <a:off x="5358774" y="3607068"/>
                  <a:ext cx="942887" cy="230832"/>
                </a:xfrm>
                <a:prstGeom prst="rect">
                  <a:avLst/>
                </a:prstGeom>
              </p:spPr>
              <p:txBody>
                <a:bodyPr wrap="none" lIns="91440" tIns="45720" rIns="91440" bIns="45720" anchor="t">
                  <a:spAutoFit/>
                </a:bodyPr>
                <a:lstStyle/>
                <a:p>
                  <a:pPr>
                    <a:defRPr/>
                  </a:pPr>
                  <a:r>
                    <a:rPr lang="en-US" sz="900" dirty="0" err="1">
                      <a:solidFill>
                        <a:srgbClr val="4472C4"/>
                      </a:solidFill>
                      <a:latin typeface="Calibri" panose="020F0502020204030204"/>
                    </a:rPr>
                    <a:t>Retorno</a:t>
                  </a:r>
                  <a:r>
                    <a:rPr lang="en-US" sz="900" dirty="0">
                      <a:solidFill>
                        <a:srgbClr val="4472C4"/>
                      </a:solidFill>
                      <a:latin typeface="Calibri" panose="020F0502020204030204"/>
                    </a:rPr>
                    <a:t> </a:t>
                  </a:r>
                  <a:r>
                    <a:rPr lang="en-US" sz="900" dirty="0" err="1">
                      <a:solidFill>
                        <a:srgbClr val="4472C4"/>
                      </a:solidFill>
                      <a:latin typeface="Calibri" panose="020F0502020204030204"/>
                    </a:rPr>
                    <a:t>Venoso</a:t>
                  </a:r>
                  <a:endParaRPr kumimoji="0" lang="en-US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96" name="Straight Arrow Connector 295">
                  <a:extLst>
                    <a:ext uri="{FF2B5EF4-FFF2-40B4-BE49-F238E27FC236}">
                      <a16:creationId xmlns:a16="http://schemas.microsoft.com/office/drawing/2014/main" id="{A35FEFD2-96DA-E14B-A78B-972DE76F60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29671" y="3296574"/>
                  <a:ext cx="0" cy="85182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4" name="Straight Arrow Connector 283">
                <a:extLst>
                  <a:ext uri="{FF2B5EF4-FFF2-40B4-BE49-F238E27FC236}">
                    <a16:creationId xmlns:a16="http://schemas.microsoft.com/office/drawing/2014/main" id="{ADF4E93E-2CC8-CD43-AC7F-C0BA9A9CC2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5652" y="5822497"/>
                <a:ext cx="0" cy="8518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651E97A7-EFA4-6D43-A57B-9D1A9026F579}"/>
                  </a:ext>
                </a:extLst>
              </p:cNvPr>
              <p:cNvSpPr/>
              <p:nvPr/>
            </p:nvSpPr>
            <p:spPr>
              <a:xfrm rot="16200000">
                <a:off x="4034110" y="6136695"/>
                <a:ext cx="888385" cy="230832"/>
              </a:xfrm>
              <a:prstGeom prst="rect">
                <a:avLst/>
              </a:prstGeom>
            </p:spPr>
            <p:txBody>
              <a:bodyPr wrap="none" lIns="91440" tIns="45720" rIns="91440" bIns="45720" anchor="t">
                <a:spAutoFit/>
              </a:bodyPr>
              <a:lstStyle/>
              <a:p>
                <a:pPr>
                  <a:defRPr/>
                </a:pPr>
                <a:r>
                  <a:rPr lang="en-US" sz="900" dirty="0" err="1">
                    <a:solidFill>
                      <a:srgbClr val="ED7D31"/>
                    </a:solidFill>
                    <a:latin typeface="Calibri" panose="020F0502020204030204"/>
                  </a:rPr>
                  <a:t>Gasto</a:t>
                </a:r>
                <a:r>
                  <a:rPr lang="en-US" sz="900" dirty="0">
                    <a:solidFill>
                      <a:srgbClr val="ED7D31"/>
                    </a:solidFill>
                    <a:latin typeface="Calibri" panose="020F0502020204030204"/>
                  </a:rPr>
                  <a:t> </a:t>
                </a:r>
                <a:r>
                  <a:rPr lang="en-US" sz="900" dirty="0" err="1">
                    <a:solidFill>
                      <a:srgbClr val="ED7D31"/>
                    </a:solidFill>
                    <a:latin typeface="Calibri" panose="020F0502020204030204"/>
                  </a:rPr>
                  <a:t>Cardíaco</a:t>
                </a:r>
                <a:endPara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6" name="Freeform 285">
                <a:extLst>
                  <a:ext uri="{FF2B5EF4-FFF2-40B4-BE49-F238E27FC236}">
                    <a16:creationId xmlns:a16="http://schemas.microsoft.com/office/drawing/2014/main" id="{FBEF39B0-0AB2-B948-8B78-B78793B3AC3E}"/>
                  </a:ext>
                </a:extLst>
              </p:cNvPr>
              <p:cNvSpPr/>
              <p:nvPr/>
            </p:nvSpPr>
            <p:spPr>
              <a:xfrm>
                <a:off x="3311302" y="6070427"/>
                <a:ext cx="1042987" cy="601050"/>
              </a:xfrm>
              <a:custGeom>
                <a:avLst/>
                <a:gdLst>
                  <a:gd name="connsiteX0" fmla="*/ 0 w 1042987"/>
                  <a:gd name="connsiteY0" fmla="*/ 571500 h 571500"/>
                  <a:gd name="connsiteX1" fmla="*/ 178593 w 1042987"/>
                  <a:gd name="connsiteY1" fmla="*/ 250031 h 571500"/>
                  <a:gd name="connsiteX2" fmla="*/ 478631 w 1042987"/>
                  <a:gd name="connsiteY2" fmla="*/ 92868 h 571500"/>
                  <a:gd name="connsiteX3" fmla="*/ 1042987 w 1042987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987" h="571500">
                    <a:moveTo>
                      <a:pt x="0" y="571500"/>
                    </a:moveTo>
                    <a:cubicBezTo>
                      <a:pt x="49410" y="450651"/>
                      <a:pt x="98821" y="329803"/>
                      <a:pt x="178593" y="250031"/>
                    </a:cubicBezTo>
                    <a:cubicBezTo>
                      <a:pt x="258365" y="170259"/>
                      <a:pt x="334565" y="134540"/>
                      <a:pt x="478631" y="92868"/>
                    </a:cubicBezTo>
                    <a:cubicBezTo>
                      <a:pt x="622697" y="51196"/>
                      <a:pt x="832842" y="25598"/>
                      <a:pt x="1042987" y="0"/>
                    </a:cubicBezTo>
                  </a:path>
                </a:pathLst>
              </a:custGeom>
              <a:noFill/>
              <a:ln w="635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956FB2B1-C4AB-B441-B19B-CE5B60E88859}"/>
                </a:ext>
              </a:extLst>
            </p:cNvPr>
            <p:cNvSpPr/>
            <p:nvPr/>
          </p:nvSpPr>
          <p:spPr>
            <a:xfrm>
              <a:off x="2614054" y="5851290"/>
              <a:ext cx="62450" cy="624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2" name="TextBox 301">
            <a:extLst>
              <a:ext uri="{FF2B5EF4-FFF2-40B4-BE49-F238E27FC236}">
                <a16:creationId xmlns:a16="http://schemas.microsoft.com/office/drawing/2014/main" id="{D91F9378-09C4-9B4C-B2A4-A7B867E47348}"/>
              </a:ext>
            </a:extLst>
          </p:cNvPr>
          <p:cNvSpPr txBox="1"/>
          <p:nvPr/>
        </p:nvSpPr>
        <p:spPr>
          <a:xfrm>
            <a:off x="123071" y="6463944"/>
            <a:ext cx="15949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800" i="1" dirty="0" err="1">
                <a:latin typeface="Calibri" panose="020F0502020204030204"/>
              </a:rPr>
              <a:t>Normalmente</a:t>
            </a:r>
            <a:r>
              <a:rPr lang="en-US" sz="800" i="1" dirty="0">
                <a:latin typeface="Calibri" panose="020F0502020204030204"/>
              </a:rPr>
              <a:t> </a:t>
            </a:r>
            <a:r>
              <a:rPr lang="en-US" sz="800" i="1" dirty="0" err="1">
                <a:latin typeface="Calibri" panose="020F0502020204030204"/>
              </a:rPr>
              <a:t>el</a:t>
            </a:r>
            <a:r>
              <a:rPr lang="en-US" sz="800" i="1" dirty="0">
                <a:latin typeface="Calibri" panose="020F0502020204030204"/>
              </a:rPr>
              <a:t> </a:t>
            </a:r>
            <a:r>
              <a:rPr lang="en-US" sz="800" i="1" dirty="0" err="1">
                <a:latin typeface="Calibri" panose="020F0502020204030204"/>
              </a:rPr>
              <a:t>gasto</a:t>
            </a:r>
            <a:r>
              <a:rPr lang="en-US" sz="800" i="1" dirty="0">
                <a:latin typeface="Calibri" panose="020F0502020204030204"/>
              </a:rPr>
              <a:t> </a:t>
            </a:r>
            <a:r>
              <a:rPr lang="en-US" sz="800" i="1" dirty="0" err="1">
                <a:latin typeface="Calibri" panose="020F0502020204030204"/>
              </a:rPr>
              <a:t>cardíaco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lang="en-US" sz="800" i="1" dirty="0">
                <a:latin typeface="Calibri" panose="020F0502020204030204"/>
              </a:rPr>
              <a:t>GC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lang="en-US" sz="800" i="1" dirty="0" err="1">
                <a:latin typeface="Calibri" panose="020F0502020204030204"/>
              </a:rPr>
              <a:t>está</a:t>
            </a:r>
            <a:r>
              <a:rPr lang="en-US" sz="800" i="1" dirty="0">
                <a:latin typeface="Calibri" panose="020F0502020204030204"/>
              </a:rPr>
              <a:t> </a:t>
            </a:r>
            <a:r>
              <a:rPr lang="en-US" sz="800" i="1" dirty="0" err="1">
                <a:latin typeface="Calibri" panose="020F0502020204030204"/>
              </a:rPr>
              <a:t>determinado</a:t>
            </a:r>
            <a:r>
              <a:rPr lang="en-US" sz="800" i="1" dirty="0">
                <a:latin typeface="Calibri" panose="020F0502020204030204"/>
              </a:rPr>
              <a:t> por </a:t>
            </a:r>
            <a:r>
              <a:rPr lang="en-US" sz="800" i="1" dirty="0" err="1">
                <a:latin typeface="Calibri" panose="020F0502020204030204"/>
              </a:rPr>
              <a:t>el</a:t>
            </a:r>
            <a:r>
              <a:rPr lang="en-US" sz="800" i="1" dirty="0">
                <a:latin typeface="Calibri" panose="020F0502020204030204"/>
              </a:rPr>
              <a:t> </a:t>
            </a:r>
            <a:r>
              <a:rPr lang="en-US" sz="800" i="1" dirty="0" err="1">
                <a:latin typeface="Calibri" panose="020F0502020204030204"/>
              </a:rPr>
              <a:t>retorno</a:t>
            </a:r>
            <a:r>
              <a:rPr lang="en-US" sz="800" i="1" dirty="0">
                <a:latin typeface="Calibri" panose="020F0502020204030204"/>
              </a:rPr>
              <a:t> </a:t>
            </a:r>
            <a:r>
              <a:rPr lang="en-US" sz="800" i="1" dirty="0" err="1">
                <a:latin typeface="Calibri" panose="020F0502020204030204"/>
              </a:rPr>
              <a:t>venoso</a:t>
            </a:r>
            <a:r>
              <a:rPr lang="en-US" sz="800" i="1" dirty="0">
                <a:latin typeface="Calibri" panose="020F0502020204030204"/>
              </a:rPr>
              <a:t> y la </a:t>
            </a:r>
            <a:r>
              <a:rPr lang="en-US" sz="800" i="1" dirty="0" err="1">
                <a:latin typeface="Calibri" panose="020F0502020204030204"/>
              </a:rPr>
              <a:t>contractilidad</a:t>
            </a:r>
            <a:endParaRPr lang="en-US" sz="800" b="0" i="1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B31A69DF-7E67-B84C-8DE5-A54C7DCCBC3F}"/>
              </a:ext>
            </a:extLst>
          </p:cNvPr>
          <p:cNvSpPr/>
          <p:nvPr/>
        </p:nvSpPr>
        <p:spPr>
          <a:xfrm>
            <a:off x="3544395" y="5362155"/>
            <a:ext cx="2143096" cy="20005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en-US" sz="700" i="1" dirty="0" err="1">
                <a:latin typeface="Calibri" panose="020F0502020204030204"/>
              </a:rPr>
              <a:t>Vease</a:t>
            </a:r>
            <a:r>
              <a:rPr lang="en-US" sz="700" i="1" dirty="0">
                <a:latin typeface="Calibri" panose="020F0502020204030204"/>
              </a:rPr>
              <a:t> </a:t>
            </a:r>
            <a:r>
              <a:rPr lang="en-US" sz="700" i="1" dirty="0">
                <a:latin typeface="Calibri" panose="020F0502020204030204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Curvas de Guyton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Curves </a:t>
            </a:r>
            <a:r>
              <a:rPr lang="en-US" sz="700" i="1" dirty="0" err="1">
                <a:latin typeface="Calibri" panose="020F0502020204030204"/>
              </a:rPr>
              <a:t>en</a:t>
            </a:r>
            <a:r>
              <a:rPr lang="en-US" sz="700" i="1" dirty="0">
                <a:latin typeface="Calibri" panose="020F0502020204030204"/>
              </a:rPr>
              <a:t>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Shock </a:t>
            </a:r>
            <a:r>
              <a:rPr kumimoji="0" lang="en-US" sz="7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OnePager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)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18F71922-9ED5-8442-ABFE-0C3E3231B074}"/>
              </a:ext>
            </a:extLst>
          </p:cNvPr>
          <p:cNvSpPr/>
          <p:nvPr/>
        </p:nvSpPr>
        <p:spPr>
          <a:xfrm rot="16200000">
            <a:off x="-986925" y="3964727"/>
            <a:ext cx="2400271" cy="20005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en-US" sz="700" i="1" dirty="0" err="1">
                <a:latin typeface="Calibri" panose="020F0502020204030204"/>
              </a:rPr>
              <a:t>vease</a:t>
            </a:r>
            <a:r>
              <a:rPr lang="en-US" sz="700" i="1" dirty="0">
                <a:latin typeface="Calibri" panose="020F0502020204030204"/>
              </a:rPr>
              <a:t> examen  </a:t>
            </a:r>
            <a:r>
              <a:rPr lang="en-US" sz="700" i="1" dirty="0">
                <a:latin typeface="Calibri" panose="020F0502020204030204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RUSHm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700" i="1" dirty="0">
                <a:latin typeface="Calibri" panose="020F0502020204030204"/>
              </a:rPr>
              <a:t> para mas </a:t>
            </a:r>
            <a:r>
              <a:rPr lang="en-US" sz="700" i="1" dirty="0" err="1">
                <a:latin typeface="Calibri" panose="020F0502020204030204"/>
              </a:rPr>
              <a:t>información</a:t>
            </a:r>
            <a:r>
              <a:rPr lang="en-US" sz="700" i="1" dirty="0">
                <a:latin typeface="Calibri" panose="020F0502020204030204"/>
              </a:rPr>
              <a:t> de POCUS)</a:t>
            </a:r>
            <a:endParaRPr lang="en-US" sz="7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312" name="Freeform 311">
            <a:extLst>
              <a:ext uri="{FF2B5EF4-FFF2-40B4-BE49-F238E27FC236}">
                <a16:creationId xmlns:a16="http://schemas.microsoft.com/office/drawing/2014/main" id="{E2C79E09-F87E-E84E-9DD6-8965CB7A7C21}"/>
              </a:ext>
            </a:extLst>
          </p:cNvPr>
          <p:cNvSpPr/>
          <p:nvPr/>
        </p:nvSpPr>
        <p:spPr>
          <a:xfrm>
            <a:off x="310594" y="5605772"/>
            <a:ext cx="1042987" cy="762331"/>
          </a:xfrm>
          <a:custGeom>
            <a:avLst/>
            <a:gdLst>
              <a:gd name="connsiteX0" fmla="*/ 0 w 1042987"/>
              <a:gd name="connsiteY0" fmla="*/ 571500 h 571500"/>
              <a:gd name="connsiteX1" fmla="*/ 178593 w 1042987"/>
              <a:gd name="connsiteY1" fmla="*/ 250031 h 571500"/>
              <a:gd name="connsiteX2" fmla="*/ 478631 w 1042987"/>
              <a:gd name="connsiteY2" fmla="*/ 92868 h 571500"/>
              <a:gd name="connsiteX3" fmla="*/ 1042987 w 1042987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987" h="571500">
                <a:moveTo>
                  <a:pt x="0" y="571500"/>
                </a:moveTo>
                <a:cubicBezTo>
                  <a:pt x="49410" y="450651"/>
                  <a:pt x="98821" y="329803"/>
                  <a:pt x="178593" y="250031"/>
                </a:cubicBezTo>
                <a:cubicBezTo>
                  <a:pt x="258365" y="170259"/>
                  <a:pt x="334565" y="134540"/>
                  <a:pt x="478631" y="92868"/>
                </a:cubicBezTo>
                <a:cubicBezTo>
                  <a:pt x="622697" y="51196"/>
                  <a:pt x="832842" y="25598"/>
                  <a:pt x="1042987" y="0"/>
                </a:cubicBezTo>
              </a:path>
            </a:pathLst>
          </a:custGeom>
          <a:noFill/>
          <a:ln w="127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BEFB65BB-6FFF-024D-82CE-25950391C639}"/>
              </a:ext>
            </a:extLst>
          </p:cNvPr>
          <p:cNvCxnSpPr>
            <a:cxnSpLocks/>
          </p:cNvCxnSpPr>
          <p:nvPr/>
        </p:nvCxnSpPr>
        <p:spPr>
          <a:xfrm flipH="1" flipV="1">
            <a:off x="510889" y="5669010"/>
            <a:ext cx="651880" cy="673769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Oval 316">
            <a:extLst>
              <a:ext uri="{FF2B5EF4-FFF2-40B4-BE49-F238E27FC236}">
                <a16:creationId xmlns:a16="http://schemas.microsoft.com/office/drawing/2014/main" id="{19406777-D044-D042-936B-0410EA1E8FE9}"/>
              </a:ext>
            </a:extLst>
          </p:cNvPr>
          <p:cNvSpPr/>
          <p:nvPr/>
        </p:nvSpPr>
        <p:spPr>
          <a:xfrm>
            <a:off x="630200" y="5784019"/>
            <a:ext cx="62450" cy="624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3DDC51D4-2E79-A94F-A5CA-00C55643E32E}"/>
              </a:ext>
            </a:extLst>
          </p:cNvPr>
          <p:cNvSpPr/>
          <p:nvPr/>
        </p:nvSpPr>
        <p:spPr>
          <a:xfrm>
            <a:off x="841024" y="5769537"/>
            <a:ext cx="683231" cy="28334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600" dirty="0" err="1">
                <a:solidFill>
                  <a:srgbClr val="ED7D31"/>
                </a:solidFill>
                <a:latin typeface="Calibri" panose="020F0502020204030204"/>
                <a:cs typeface="Calibri"/>
              </a:rPr>
              <a:t>Aumento</a:t>
            </a:r>
            <a:r>
              <a:rPr lang="en-US" sz="600" dirty="0">
                <a:solidFill>
                  <a:srgbClr val="ED7D31"/>
                </a:solidFill>
                <a:latin typeface="Calibri" panose="020F0502020204030204"/>
                <a:cs typeface="Calibri"/>
              </a:rPr>
              <a:t> de </a:t>
            </a:r>
            <a:r>
              <a:rPr lang="en-US" sz="600" dirty="0" err="1">
                <a:solidFill>
                  <a:srgbClr val="ED7D31"/>
                </a:solidFill>
                <a:latin typeface="Calibri" panose="020F0502020204030204"/>
                <a:cs typeface="Calibri"/>
              </a:rPr>
              <a:t>contractilidad</a:t>
            </a:r>
            <a:endParaRPr lang="en-US" sz="6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8D0680DC-ACE9-2A4D-B9CF-12A39A6BAFFF}"/>
              </a:ext>
            </a:extLst>
          </p:cNvPr>
          <p:cNvSpPr/>
          <p:nvPr/>
        </p:nvSpPr>
        <p:spPr>
          <a:xfrm>
            <a:off x="316143" y="6184989"/>
            <a:ext cx="850051" cy="20005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err="1">
                <a:solidFill>
                  <a:srgbClr val="4472C4"/>
                </a:solidFill>
                <a:latin typeface="Calibri" panose="020F0502020204030204"/>
              </a:rPr>
              <a:t>Venoconstricción</a:t>
            </a:r>
            <a:endParaRPr kumimoji="0" lang="en-US" sz="700" b="0" i="0" u="none" strike="noStrike" kern="1200" cap="none" spc="0" normalizeH="0" baseline="0" noProof="0" dirty="0" err="1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0" name="Straight Arrow Connector 319">
            <a:extLst>
              <a:ext uri="{FF2B5EF4-FFF2-40B4-BE49-F238E27FC236}">
                <a16:creationId xmlns:a16="http://schemas.microsoft.com/office/drawing/2014/main" id="{18B779A1-E7EE-114F-9FA1-FE68383CE417}"/>
              </a:ext>
            </a:extLst>
          </p:cNvPr>
          <p:cNvCxnSpPr>
            <a:cxnSpLocks/>
          </p:cNvCxnSpPr>
          <p:nvPr/>
        </p:nvCxnSpPr>
        <p:spPr>
          <a:xfrm flipV="1">
            <a:off x="435420" y="5684543"/>
            <a:ext cx="0" cy="122116"/>
          </a:xfrm>
          <a:prstGeom prst="straightConnector1">
            <a:avLst/>
          </a:prstGeom>
          <a:ln>
            <a:solidFill>
              <a:schemeClr val="accent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68A1795B-C5DA-0D43-ABDB-2AF286CD3354}"/>
              </a:ext>
            </a:extLst>
          </p:cNvPr>
          <p:cNvCxnSpPr>
            <a:cxnSpLocks/>
          </p:cNvCxnSpPr>
          <p:nvPr/>
        </p:nvCxnSpPr>
        <p:spPr>
          <a:xfrm flipV="1">
            <a:off x="1241870" y="5650596"/>
            <a:ext cx="0" cy="122116"/>
          </a:xfrm>
          <a:prstGeom prst="straightConnector1">
            <a:avLst/>
          </a:prstGeom>
          <a:ln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Rectangle 322">
            <a:extLst>
              <a:ext uri="{FF2B5EF4-FFF2-40B4-BE49-F238E27FC236}">
                <a16:creationId xmlns:a16="http://schemas.microsoft.com/office/drawing/2014/main" id="{D173EFB1-F366-E043-A2A0-5B9BC3A4543F}"/>
              </a:ext>
            </a:extLst>
          </p:cNvPr>
          <p:cNvSpPr/>
          <p:nvPr/>
        </p:nvSpPr>
        <p:spPr>
          <a:xfrm>
            <a:off x="353158" y="5473537"/>
            <a:ext cx="813036" cy="18466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600" b="1" dirty="0">
                <a:latin typeface="Corbel"/>
              </a:rPr>
              <a:t>con </a:t>
            </a:r>
            <a:r>
              <a:rPr lang="en-US" sz="600" b="1" dirty="0" err="1">
                <a:latin typeface="Corbel"/>
              </a:rPr>
              <a:t>ejercicio</a:t>
            </a:r>
            <a:endParaRPr kumimoji="0" lang="en-US" sz="600" b="1" i="0" u="none" strike="noStrike" kern="1200" cap="small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cxnSp>
        <p:nvCxnSpPr>
          <p:cNvPr id="324" name="Straight Arrow Connector 323">
            <a:extLst>
              <a:ext uri="{FF2B5EF4-FFF2-40B4-BE49-F238E27FC236}">
                <a16:creationId xmlns:a16="http://schemas.microsoft.com/office/drawing/2014/main" id="{C661A860-DCE2-8B4A-837E-8285B9D846EB}"/>
              </a:ext>
            </a:extLst>
          </p:cNvPr>
          <p:cNvCxnSpPr>
            <a:cxnSpLocks/>
          </p:cNvCxnSpPr>
          <p:nvPr/>
        </p:nvCxnSpPr>
        <p:spPr>
          <a:xfrm flipH="1">
            <a:off x="676147" y="5613293"/>
            <a:ext cx="80386" cy="15475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>
            <a:extLst>
              <a:ext uri="{FF2B5EF4-FFF2-40B4-BE49-F238E27FC236}">
                <a16:creationId xmlns:a16="http://schemas.microsoft.com/office/drawing/2014/main" id="{0F0E6886-5209-4E4D-8BF0-62535051EF5F}"/>
              </a:ext>
            </a:extLst>
          </p:cNvPr>
          <p:cNvCxnSpPr>
            <a:cxnSpLocks/>
          </p:cNvCxnSpPr>
          <p:nvPr/>
        </p:nvCxnSpPr>
        <p:spPr>
          <a:xfrm flipV="1">
            <a:off x="595487" y="5995085"/>
            <a:ext cx="48301" cy="183278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Rectangle 327">
            <a:extLst>
              <a:ext uri="{FF2B5EF4-FFF2-40B4-BE49-F238E27FC236}">
                <a16:creationId xmlns:a16="http://schemas.microsoft.com/office/drawing/2014/main" id="{69A42239-8E6C-D645-B626-4E2AFEB03D21}"/>
              </a:ext>
            </a:extLst>
          </p:cNvPr>
          <p:cNvSpPr/>
          <p:nvPr/>
        </p:nvSpPr>
        <p:spPr>
          <a:xfrm>
            <a:off x="236309" y="6091092"/>
            <a:ext cx="813036" cy="18466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600" b="1" dirty="0">
                <a:latin typeface="Corbel"/>
              </a:rPr>
              <a:t>Estado </a:t>
            </a:r>
            <a:r>
              <a:rPr lang="en-US" sz="600" b="1" dirty="0" err="1">
                <a:latin typeface="Corbel"/>
              </a:rPr>
              <a:t>inicial</a:t>
            </a:r>
            <a:endParaRPr kumimoji="0" lang="en-US" sz="600" b="1" i="0" u="none" strike="noStrike" kern="1200" cap="small" spc="0" normalizeH="0" baseline="0" noProof="0" dirty="0" err="1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pic>
        <p:nvPicPr>
          <p:cNvPr id="171" name="Picture 170">
            <a:extLst>
              <a:ext uri="{FF2B5EF4-FFF2-40B4-BE49-F238E27FC236}">
                <a16:creationId xmlns:a16="http://schemas.microsoft.com/office/drawing/2014/main" id="{B462C075-AB77-40FF-887A-2A9DEE2ED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911" y="139674"/>
            <a:ext cx="126795" cy="126795"/>
          </a:xfrm>
          <a:prstGeom prst="rect">
            <a:avLst/>
          </a:prstGeom>
        </p:spPr>
      </p:pic>
      <p:sp>
        <p:nvSpPr>
          <p:cNvPr id="183" name="Rectangle 182">
            <a:extLst>
              <a:ext uri="{FF2B5EF4-FFF2-40B4-BE49-F238E27FC236}">
                <a16:creationId xmlns:a16="http://schemas.microsoft.com/office/drawing/2014/main" id="{D839F6C8-C12F-9D4D-8912-71F6EA92E384}"/>
              </a:ext>
            </a:extLst>
          </p:cNvPr>
          <p:cNvSpPr/>
          <p:nvPr/>
        </p:nvSpPr>
        <p:spPr>
          <a:xfrm>
            <a:off x="3687527" y="20533"/>
            <a:ext cx="1292293" cy="26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por </a:t>
            </a:r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</a:t>
            </a:r>
          </a:p>
        </p:txBody>
      </p:sp>
    </p:spTree>
    <p:extLst>
      <p:ext uri="{BB962C8B-B14F-4D97-AF65-F5344CB8AC3E}">
        <p14:creationId xmlns:p14="http://schemas.microsoft.com/office/powerpoint/2010/main" val="7774709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809</Words>
  <Application>Microsoft Macintosh PowerPoint</Application>
  <PresentationFormat>Letter Paper (8.5x11 in)</PresentationFormat>
  <Paragraphs>144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1979 Dot Matrix</vt:lpstr>
      <vt:lpstr>Arial</vt:lpstr>
      <vt:lpstr>Calibri</vt:lpstr>
      <vt:lpstr>Calibri Light</vt:lpstr>
      <vt:lpstr>Cambria Math</vt:lpstr>
      <vt:lpstr>Corbel</vt:lpstr>
      <vt:lpstr>Futura Condensed Medium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837</cp:revision>
  <cp:lastPrinted>2021-05-11T17:24:11Z</cp:lastPrinted>
  <dcterms:created xsi:type="dcterms:W3CDTF">2021-05-11T17:07:43Z</dcterms:created>
  <dcterms:modified xsi:type="dcterms:W3CDTF">2021-05-12T13:43:05Z</dcterms:modified>
</cp:coreProperties>
</file>