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21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2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F1C4-BA24-C647-AA67-3018B5E67186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27A77-1E8A-0445-B785-DBA45293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354A8-08B1-6447-ABE3-156098510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0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7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746E-9576-F044-B590-EE7ACDCC0F72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2682500/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hyperlink" Target="https://pubmed.ncbi.nlm.nih.gov/21700908/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emcrit.org/rush-exam/original-rush-articl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tfl.com/brash-syndrome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hyperlink" Target="https://ccforum.biomedcentral.com/articles/10.1186/cc9247" TargetMode="External"/><Relationship Id="rId10" Type="http://schemas.openxmlformats.org/officeDocument/2006/relationships/hyperlink" Target="https://emcrit.org/wp-content/uploads/2011/03/New-RUSH-Review-Article1.pdf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hyperlink" Target="https://anesthesiologie.umontreal.ca/wp-content/uploads/sites/33/Kumar-Retour-veineux-CCM-part-2-201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4B6D282E-B724-3C4B-91F7-48790EFF3ECB}"/>
              </a:ext>
            </a:extLst>
          </p:cNvPr>
          <p:cNvCxnSpPr/>
          <p:nvPr/>
        </p:nvCxnSpPr>
        <p:spPr>
          <a:xfrm>
            <a:off x="342937" y="5820163"/>
            <a:ext cx="174848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B3EA7C8D-780E-D443-9A7E-087A12DA4604}"/>
              </a:ext>
            </a:extLst>
          </p:cNvPr>
          <p:cNvCxnSpPr/>
          <p:nvPr/>
        </p:nvCxnSpPr>
        <p:spPr>
          <a:xfrm>
            <a:off x="336041" y="5671707"/>
            <a:ext cx="174848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23D48978-DC86-C247-B285-F67C1D0C58FE}"/>
              </a:ext>
            </a:extLst>
          </p:cNvPr>
          <p:cNvCxnSpPr>
            <a:cxnSpLocks/>
          </p:cNvCxnSpPr>
          <p:nvPr/>
        </p:nvCxnSpPr>
        <p:spPr>
          <a:xfrm flipH="1" flipV="1">
            <a:off x="517570" y="5818331"/>
            <a:ext cx="642024" cy="52970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7FE93738-3D8B-DC46-893A-395F06361A21}"/>
              </a:ext>
            </a:extLst>
          </p:cNvPr>
          <p:cNvSpPr/>
          <p:nvPr/>
        </p:nvSpPr>
        <p:spPr>
          <a:xfrm>
            <a:off x="6847954" y="5343508"/>
            <a:ext cx="2174875" cy="1475835"/>
          </a:xfrm>
          <a:prstGeom prst="roundRect">
            <a:avLst>
              <a:gd name="adj" fmla="val 61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4218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907248" y="-65609"/>
            <a:ext cx="1768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/>
                </a:solidFill>
                <a:latin typeface="Calibri Light" panose="020F0302020204030204"/>
              </a:rPr>
              <a:t>von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Nick Mark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MD, Über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setzung</a:t>
            </a:r>
            <a:r>
              <a:rPr lang="de-DE" sz="900" dirty="0">
                <a:solidFill>
                  <a:prstClr val="black"/>
                </a:solidFill>
                <a:latin typeface="+mj-lt"/>
              </a:rPr>
              <a:t>: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Alex </a:t>
            </a:r>
            <a:r>
              <a:rPr kumimoji="0" lang="de-D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Ogica</a:t>
            </a: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5137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Ansatz bei  undifferenziertem schock</a:t>
            </a:r>
            <a:endParaRPr kumimoji="0" lang="de-DE" sz="24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onepagericu.com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@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nickmmark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</a:t>
            </a:r>
            <a:r>
              <a:rPr lang="de-DE" sz="800" dirty="0">
                <a:solidFill>
                  <a:prstClr val="black"/>
                </a:solidFill>
                <a:latin typeface="Calibri" panose="020F0502020204030204"/>
              </a:rPr>
              <a:t>zu der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neuesten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1979 Dot Matrix" pitchFamily="2" charset="-79"/>
                  <a:ea typeface="+mn-ea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80A1FE-AD07-1C48-9CFF-DB2755548591}"/>
              </a:ext>
            </a:extLst>
          </p:cNvPr>
          <p:cNvSpPr/>
          <p:nvPr/>
        </p:nvSpPr>
        <p:spPr>
          <a:xfrm>
            <a:off x="4488360" y="358084"/>
            <a:ext cx="1941598" cy="924573"/>
          </a:xfrm>
          <a:prstGeom prst="roundRect">
            <a:avLst>
              <a:gd name="adj" fmla="val 997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B48C9-0A3A-DC4D-964B-39008DD37AF6}"/>
              </a:ext>
            </a:extLst>
          </p:cNvPr>
          <p:cNvSpPr txBox="1"/>
          <p:nvPr/>
        </p:nvSpPr>
        <p:spPr>
          <a:xfrm>
            <a:off x="4549710" y="339446"/>
            <a:ext cx="1758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Undifferenzierter SCHOCK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5A5548-EF0D-DD49-9AE9-ACBB22B048F8}"/>
              </a:ext>
            </a:extLst>
          </p:cNvPr>
          <p:cNvSpPr/>
          <p:nvPr/>
        </p:nvSpPr>
        <p:spPr>
          <a:xfrm>
            <a:off x="551523" y="1829418"/>
            <a:ext cx="2104463" cy="1341572"/>
          </a:xfrm>
          <a:prstGeom prst="roundRect">
            <a:avLst>
              <a:gd name="adj" fmla="val 6562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130E21-6839-B344-91C8-3C6A986E52B8}"/>
              </a:ext>
            </a:extLst>
          </p:cNvPr>
          <p:cNvSpPr/>
          <p:nvPr/>
        </p:nvSpPr>
        <p:spPr>
          <a:xfrm>
            <a:off x="2701349" y="1829416"/>
            <a:ext cx="2104463" cy="1341574"/>
          </a:xfrm>
          <a:prstGeom prst="roundRect">
            <a:avLst>
              <a:gd name="adj" fmla="val 6158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9E53A4-38B7-D74E-8D3E-C457DD9F7338}"/>
              </a:ext>
            </a:extLst>
          </p:cNvPr>
          <p:cNvSpPr/>
          <p:nvPr/>
        </p:nvSpPr>
        <p:spPr>
          <a:xfrm>
            <a:off x="4847811" y="1829415"/>
            <a:ext cx="2104463" cy="1354679"/>
          </a:xfrm>
          <a:prstGeom prst="roundRect">
            <a:avLst>
              <a:gd name="adj" fmla="val 4720"/>
            </a:avLst>
          </a:prstGeom>
          <a:solidFill>
            <a:srgbClr val="C000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D0C7955-8597-2146-BE9B-6046838CE71A}"/>
              </a:ext>
            </a:extLst>
          </p:cNvPr>
          <p:cNvSpPr/>
          <p:nvPr/>
        </p:nvSpPr>
        <p:spPr>
          <a:xfrm>
            <a:off x="6988168" y="1829416"/>
            <a:ext cx="2104463" cy="1341574"/>
          </a:xfrm>
          <a:prstGeom prst="roundRect">
            <a:avLst>
              <a:gd name="adj" fmla="val 4720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5ACF9E-F1EB-2548-A16E-830259BFA61C}"/>
              </a:ext>
            </a:extLst>
          </p:cNvPr>
          <p:cNvSpPr/>
          <p:nvPr/>
        </p:nvSpPr>
        <p:spPr>
          <a:xfrm>
            <a:off x="997589" y="1776765"/>
            <a:ext cx="1252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cap="small" dirty="0">
                <a:solidFill>
                  <a:srgbClr val="ED7D31"/>
                </a:solidFill>
                <a:latin typeface="Calibri Light" panose="020F0302020204030204"/>
                <a:cs typeface="Futura Medium" panose="020B0602020204020303" pitchFamily="34" charset="-79"/>
              </a:rPr>
              <a:t>KARDIOGENER</a:t>
            </a:r>
            <a:endParaRPr kumimoji="0" lang="de-DE" sz="1400" b="1" i="0" u="none" strike="noStrike" kern="1200" cap="small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BC3238-7F9D-534B-8DC7-727FE5A11501}"/>
              </a:ext>
            </a:extLst>
          </p:cNvPr>
          <p:cNvSpPr/>
          <p:nvPr/>
        </p:nvSpPr>
        <p:spPr>
          <a:xfrm>
            <a:off x="3151294" y="1776765"/>
            <a:ext cx="129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OBSTRUKTIVER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5E197B-910B-E747-9849-AC21109B6ABA}"/>
              </a:ext>
            </a:extLst>
          </p:cNvPr>
          <p:cNvSpPr/>
          <p:nvPr/>
        </p:nvSpPr>
        <p:spPr>
          <a:xfrm>
            <a:off x="5302396" y="1757235"/>
            <a:ext cx="1288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DISTRIBUTIVER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466AD2-6977-394D-98D7-C61D7BB9C3D9}"/>
              </a:ext>
            </a:extLst>
          </p:cNvPr>
          <p:cNvSpPr/>
          <p:nvPr/>
        </p:nvSpPr>
        <p:spPr>
          <a:xfrm>
            <a:off x="7414735" y="1776765"/>
            <a:ext cx="167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small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HYPOVOLäMISCHER</a:t>
            </a:r>
            <a:endParaRPr kumimoji="0" lang="de-DE" sz="1400" b="1" i="0" u="none" strike="noStrike" kern="1200" cap="small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D1FC2484-7A3C-6244-9332-1719B9A3BCF2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2678667" y="754504"/>
            <a:ext cx="2" cy="2149826"/>
          </a:xfrm>
          <a:prstGeom prst="bentConnector3">
            <a:avLst>
              <a:gd name="adj1" fmla="val 11430100000"/>
            </a:avLst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E28688B3-CDCD-EB45-B1E4-9BC70DA43E21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rot="16200000" flipH="1">
            <a:off x="5406222" y="1335594"/>
            <a:ext cx="546758" cy="440884"/>
          </a:xfrm>
          <a:prstGeom prst="bentConnector3">
            <a:avLst>
              <a:gd name="adj1" fmla="val 2579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F839EF45-6767-2943-B754-F6CF8BAEE1FB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 rot="16200000" flipH="1">
            <a:off x="6476400" y="265415"/>
            <a:ext cx="546759" cy="2581241"/>
          </a:xfrm>
          <a:prstGeom prst="bentConnector3">
            <a:avLst>
              <a:gd name="adj1" fmla="val 2579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3E20F7CD-CFAF-C142-A9EF-91FB4542A626}"/>
              </a:ext>
            </a:extLst>
          </p:cNvPr>
          <p:cNvCxnSpPr>
            <a:cxnSpLocks/>
            <a:stCxn id="44" idx="0"/>
            <a:endCxn id="16" idx="2"/>
          </p:cNvCxnSpPr>
          <p:nvPr/>
        </p:nvCxnSpPr>
        <p:spPr>
          <a:xfrm rot="5400000" flipH="1" flipV="1">
            <a:off x="3929953" y="27999"/>
            <a:ext cx="274547" cy="278386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37E2818-14FC-6944-80F8-C37B38FCAE88}"/>
              </a:ext>
            </a:extLst>
          </p:cNvPr>
          <p:cNvSpPr/>
          <p:nvPr/>
        </p:nvSpPr>
        <p:spPr>
          <a:xfrm>
            <a:off x="2516798" y="1557204"/>
            <a:ext cx="316992" cy="182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CC426A-46A0-8A4F-AAC2-6CE578A6E003}"/>
              </a:ext>
            </a:extLst>
          </p:cNvPr>
          <p:cNvSpPr/>
          <p:nvPr/>
        </p:nvSpPr>
        <p:spPr>
          <a:xfrm>
            <a:off x="2120400" y="1541694"/>
            <a:ext cx="11853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PUMPE</a:t>
            </a:r>
            <a:r>
              <a:rPr kumimoji="0" lang="de-DE" sz="1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Problem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2737CC-F64B-DB48-88E2-D9CED45323C6}"/>
              </a:ext>
            </a:extLst>
          </p:cNvPr>
          <p:cNvSpPr/>
          <p:nvPr/>
        </p:nvSpPr>
        <p:spPr>
          <a:xfrm>
            <a:off x="4703034" y="1370403"/>
            <a:ext cx="1255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cap="small" dirty="0">
                <a:solidFill>
                  <a:srgbClr val="C00000"/>
                </a:solidFill>
                <a:latin typeface="Calibri Light" panose="020F0302020204030204"/>
                <a:cs typeface="Futura Medium" panose="020B0602020204020303" pitchFamily="34" charset="-79"/>
              </a:rPr>
              <a:t>RÖHREN</a:t>
            </a:r>
            <a:r>
              <a:rPr kumimoji="0" lang="de-DE" sz="1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lang="de-DE" sz="12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P</a:t>
            </a:r>
            <a:r>
              <a:rPr kumimoji="0" lang="de-DE" sz="12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roblem</a:t>
            </a:r>
            <a:endParaRPr kumimoji="0" lang="de-DE" sz="12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D51227-D0C3-474D-93E0-6EA34643CD12}"/>
              </a:ext>
            </a:extLst>
          </p:cNvPr>
          <p:cNvSpPr/>
          <p:nvPr/>
        </p:nvSpPr>
        <p:spPr>
          <a:xfrm>
            <a:off x="6752385" y="1377748"/>
            <a:ext cx="1347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cap="small" dirty="0">
                <a:solidFill>
                  <a:srgbClr val="4472C4"/>
                </a:solidFill>
                <a:latin typeface="Calibri Light" panose="020F0302020204030204"/>
                <a:cs typeface="Futura Medium" panose="020B0602020204020303" pitchFamily="34" charset="-79"/>
              </a:rPr>
              <a:t>BEHÄLTER</a:t>
            </a:r>
            <a:r>
              <a:rPr kumimoji="0" lang="de-DE" sz="1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lang="de-DE" sz="12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P</a:t>
            </a:r>
            <a:r>
              <a:rPr kumimoji="0" lang="de-DE" sz="12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roblem</a:t>
            </a:r>
            <a:endParaRPr kumimoji="0" lang="de-DE" sz="12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E773B8-6A00-8D48-BD81-D5ACD7D5D734}"/>
              </a:ext>
            </a:extLst>
          </p:cNvPr>
          <p:cNvSpPr/>
          <p:nvPr/>
        </p:nvSpPr>
        <p:spPr>
          <a:xfrm>
            <a:off x="500762" y="1978636"/>
            <a:ext cx="2255471" cy="102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Frequenz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/Rhythmus 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kumimoji="0" lang="de-DE" sz="7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radykardie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KF, etc.</a:t>
            </a:r>
            <a:r>
              <a:rPr kumimoji="0" lang="de-DE" sz="75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RV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 versagen 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de-DE" sz="750" i="1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LAE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PAH)</a:t>
            </a:r>
            <a:endParaRPr kumimoji="0" lang="de-DE" sz="75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LV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versagen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MI, 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de-DE" sz="7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yokarditis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etc.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V</a:t>
            </a:r>
            <a:r>
              <a:rPr kumimoji="0" lang="de-DE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alven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weit offene MR, 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Ruptur der </a:t>
            </a:r>
            <a:r>
              <a:rPr lang="de-DE" sz="750" i="1" dirty="0" err="1">
                <a:solidFill>
                  <a:prstClr val="black"/>
                </a:solidFill>
                <a:latin typeface="Calibri" panose="020F0502020204030204"/>
              </a:rPr>
              <a:t>Cordae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750" i="1" dirty="0" err="1">
                <a:solidFill>
                  <a:prstClr val="black"/>
                </a:solidFill>
                <a:latin typeface="Calibri" panose="020F0502020204030204"/>
              </a:rPr>
              <a:t>tendenae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etc.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T</a:t>
            </a:r>
            <a:r>
              <a:rPr kumimoji="0" lang="de-DE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oxinen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CCB, βB, 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BRASH 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  <a:hlinkClick r:id="rId6"/>
              </a:rPr>
              <a:t>S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yndrom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etc.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T</a:t>
            </a:r>
            <a:r>
              <a:rPr kumimoji="0" lang="de-DE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rauma</a:t>
            </a:r>
            <a:r>
              <a:rPr kumimoji="0" lang="de-DE" sz="11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de-DE" sz="75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Myokardkontusion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de-DE" sz="75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3A6670-FE11-824E-A7A0-659169EAE000}"/>
              </a:ext>
            </a:extLst>
          </p:cNvPr>
          <p:cNvSpPr/>
          <p:nvPr/>
        </p:nvSpPr>
        <p:spPr>
          <a:xfrm>
            <a:off x="2764410" y="1978636"/>
            <a:ext cx="1992140" cy="92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S</a:t>
            </a:r>
            <a:r>
              <a:rPr kumimoji="0" lang="de-DE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pan</a:t>
            </a:r>
            <a:r>
              <a:rPr lang="de-DE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nungs</a:t>
            </a:r>
            <a:r>
              <a:rPr kumimoji="0" lang="de-DE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pneumothorax</a:t>
            </a:r>
            <a:endParaRPr kumimoji="0" lang="de-DE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Herzbeuteltamponade</a:t>
            </a:r>
            <a:endParaRPr kumimoji="0" lang="de-DE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L</a:t>
            </a:r>
            <a:r>
              <a:rPr kumimoji="0" lang="de-DE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ungenarterienembolie</a:t>
            </a:r>
            <a:endParaRPr kumimoji="0" lang="de-DE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Abfluss</a:t>
            </a:r>
            <a:r>
              <a:rPr kumimoji="0" lang="de-DE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obstruktion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HOCM, 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kritische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dynamische </a:t>
            </a: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H</a:t>
            </a:r>
            <a:r>
              <a:rPr kumimoji="0" lang="de-DE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yperinflation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auto- PEEP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236D32-7E77-8A40-90AF-0193694CCB42}"/>
              </a:ext>
            </a:extLst>
          </p:cNvPr>
          <p:cNvSpPr/>
          <p:nvPr/>
        </p:nvSpPr>
        <p:spPr>
          <a:xfrm>
            <a:off x="4854539" y="1956826"/>
            <a:ext cx="2143098" cy="133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S</a:t>
            </a:r>
            <a:r>
              <a:rPr kumimoji="0" lang="de-DE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epsis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später niedrigeres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HZV) </a:t>
            </a:r>
            <a:endParaRPr kumimoji="0" lang="de-DE" sz="75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A</a:t>
            </a:r>
            <a:r>
              <a:rPr kumimoji="0" lang="de-DE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naphylaxie</a:t>
            </a:r>
            <a:endParaRPr kumimoji="0" lang="de-DE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entzündlich 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SIRS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Pankreatitis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post-Herzstillstand, Amnion oder Fett- </a:t>
            </a:r>
            <a:r>
              <a:rPr kumimoji="0" lang="de-DE" sz="7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embolie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7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Zytokinfreisetzungsyndrom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neurogen 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SCI, schweres SHT, </a:t>
            </a:r>
            <a:r>
              <a:rPr lang="de-DE" sz="750" i="1" dirty="0" err="1">
                <a:solidFill>
                  <a:prstClr val="black"/>
                </a:solidFill>
                <a:latin typeface="Calibri" panose="020F0502020204030204"/>
              </a:rPr>
              <a:t>neuraxiale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 Anästhesie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L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eberausfall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Endokrin 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Nebenniereninsuffizienz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7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Thyreotoxikosis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M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edikamenten 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Anästhesie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Sedierung)</a:t>
            </a:r>
            <a:endParaRPr kumimoji="0" lang="de-DE" sz="75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2AD305-434B-054C-930C-A958DB4BD0A0}"/>
              </a:ext>
            </a:extLst>
          </p:cNvPr>
          <p:cNvSpPr/>
          <p:nvPr/>
        </p:nvSpPr>
        <p:spPr>
          <a:xfrm>
            <a:off x="6925664" y="1978636"/>
            <a:ext cx="2245425" cy="12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Hämorrhagie 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de-DE" sz="7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rauma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chirurgisch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GIB)</a:t>
            </a:r>
            <a:endParaRPr kumimoji="0" lang="de-DE" sz="75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Hautverluste 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(Verbrennungen, Hitzschlag, etc.)</a:t>
            </a:r>
            <a:endParaRPr kumimoji="0" lang="de-DE" sz="75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Gi</a:t>
            </a: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Verluste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Diarrhö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Erbrechen, Drainagen)</a:t>
            </a:r>
            <a:endParaRPr kumimoji="0" lang="de-DE" sz="75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Verluste in den dritten Raum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Pankreatitis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7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Hypoalbuminämie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Trauma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Nierenverluste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lang="de-DE" sz="750" i="1" dirty="0">
                <a:solidFill>
                  <a:prstClr val="black"/>
                </a:solidFill>
                <a:latin typeface="Calibri" panose="020F0502020204030204"/>
              </a:rPr>
              <a:t>Salz-verlust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7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Hypoaldo</a:t>
            </a:r>
            <a:r>
              <a:rPr kumimoji="0" lang="de-DE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osmotische Diurese, Diuretika</a:t>
            </a:r>
            <a:r>
              <a:rPr kumimoji="0" lang="de-DE" sz="7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Niedrige orale </a:t>
            </a:r>
            <a:r>
              <a:rPr lang="de-DE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Aufnahme</a:t>
            </a:r>
            <a:endParaRPr kumimoji="0" lang="de-DE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0" marR="0" lvl="0" indent="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C77D98E-9426-B149-8895-148B5DABD554}"/>
              </a:ext>
            </a:extLst>
          </p:cNvPr>
          <p:cNvSpPr/>
          <p:nvPr/>
        </p:nvSpPr>
        <p:spPr>
          <a:xfrm rot="16200000">
            <a:off x="-939529" y="4152102"/>
            <a:ext cx="20152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EXAM &amp; </a:t>
            </a: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POCUS &amp; </a:t>
            </a:r>
            <a:r>
              <a:rPr kumimoji="0" lang="de-DE" sz="1100" b="1" i="0" u="none" strike="noStrike" kern="1200" cap="small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Hämodynamic</a:t>
            </a:r>
            <a:endParaRPr kumimoji="0" lang="de-DE" sz="1100" b="1" i="0" u="none" strike="noStrike" kern="1200" cap="sm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26F0346-43C4-D444-8FDB-1E8BC0741F27}"/>
              </a:ext>
            </a:extLst>
          </p:cNvPr>
          <p:cNvSpPr/>
          <p:nvPr/>
        </p:nvSpPr>
        <p:spPr>
          <a:xfrm rot="16200000">
            <a:off x="8239181" y="59472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v1.0 (2021-05-11)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CC BY-SA 3.0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CED0BA1-69AC-2F44-BC80-5671355F6ACF}"/>
              </a:ext>
            </a:extLst>
          </p:cNvPr>
          <p:cNvSpPr/>
          <p:nvPr/>
        </p:nvSpPr>
        <p:spPr>
          <a:xfrm rot="16200000">
            <a:off x="-335198" y="2316072"/>
            <a:ext cx="8066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ÄTIOLOGIE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FCD066-490C-964A-BFA8-0E465D00F7BB}"/>
              </a:ext>
            </a:extLst>
          </p:cNvPr>
          <p:cNvSpPr/>
          <p:nvPr/>
        </p:nvSpPr>
        <p:spPr>
          <a:xfrm>
            <a:off x="-40537" y="267149"/>
            <a:ext cx="47478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Ein Schock tritt auf,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wenn der Blutfluss (HZV) &amp;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O2 Zufuhr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(DO2) nicht ausreichen, um den Bedarf zu decken. Symptome sind vielfältig und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ypotonie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könnte initial fehlen (</a:t>
            </a:r>
            <a:r>
              <a:rPr lang="de-DE" sz="900" b="1" i="1" dirty="0" err="1">
                <a:solidFill>
                  <a:prstClr val="black"/>
                </a:solidFill>
                <a:latin typeface="Calibri" panose="020F0502020204030204"/>
              </a:rPr>
              <a:t>k</a:t>
            </a:r>
            <a:r>
              <a:rPr kumimoji="0" lang="de-DE" sz="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ryptischer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de-DE" sz="900" b="1" i="1" dirty="0" err="1">
                <a:solidFill>
                  <a:prstClr val="black"/>
                </a:solidFill>
                <a:latin typeface="Calibri" panose="020F0502020204030204"/>
              </a:rPr>
              <a:t>Sc</a:t>
            </a:r>
            <a:r>
              <a:rPr kumimoji="0" lang="de-DE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hock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Identifizierung der Ätiologie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</a:t>
            </a:r>
            <a:r>
              <a:rPr kumimoji="0" lang="de-DE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undifferenzierten Schocks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 wichtig für die Therapie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Schock kann man in 4 Kategorien unterteilen: </a:t>
            </a:r>
            <a:r>
              <a:rPr lang="de-DE" sz="900" b="1" i="1" dirty="0" err="1">
                <a:solidFill>
                  <a:srgbClr val="ED7D31"/>
                </a:solidFill>
                <a:latin typeface="Calibri" panose="020F0502020204030204"/>
              </a:rPr>
              <a:t>kardiogen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9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obstruktiv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9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distributiv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hypovoläm</a:t>
            </a:r>
            <a:endParaRPr kumimoji="0" lang="de-DE" sz="9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Mehrere Ursachen möglich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(e.g.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epsis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bei einem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atienten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mit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dekompensiertem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Herzversagen) und manche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Ätiologien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können einen </a:t>
            </a:r>
            <a:r>
              <a:rPr kumimoji="0" lang="de-DE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gemischten </a:t>
            </a:r>
            <a:r>
              <a:rPr lang="de-DE" sz="900" b="1" i="1" dirty="0" err="1">
                <a:solidFill>
                  <a:prstClr val="black"/>
                </a:solidFill>
                <a:latin typeface="Calibri" panose="020F0502020204030204"/>
              </a:rPr>
              <a:t>Sc</a:t>
            </a:r>
            <a:r>
              <a:rPr kumimoji="0" lang="de-DE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hock </a:t>
            </a:r>
            <a:r>
              <a:rPr kumimoji="0" lang="de-DE" sz="9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verursachen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· </a:t>
            </a:r>
            <a:r>
              <a:rPr kumimoji="0" lang="de-DE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Endokrin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de-DE" sz="900" dirty="0" err="1">
                <a:solidFill>
                  <a:prstClr val="black"/>
                </a:solidFill>
                <a:latin typeface="Calibri" panose="020F0502020204030204"/>
              </a:rPr>
              <a:t>Nebenniereninsuff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Myxödem,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hyreotox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· </a:t>
            </a:r>
            <a:r>
              <a:rPr kumimoji="0" lang="de-DE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Metabolismus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ypothermie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schwere Azidose)</a:t>
            </a:r>
          </a:p>
        </p:txBody>
      </p:sp>
      <p:graphicFrame>
        <p:nvGraphicFramePr>
          <p:cNvPr id="77" name="Table 77">
            <a:extLst>
              <a:ext uri="{FF2B5EF4-FFF2-40B4-BE49-F238E27FC236}">
                <a16:creationId xmlns:a16="http://schemas.microsoft.com/office/drawing/2014/main" id="{E3458436-94A4-0047-A054-D8CEEBBA3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74260"/>
              </p:ext>
            </p:extLst>
          </p:nvPr>
        </p:nvGraphicFramePr>
        <p:xfrm>
          <a:off x="264784" y="3180766"/>
          <a:ext cx="8835506" cy="217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14">
                  <a:extLst>
                    <a:ext uri="{9D8B030D-6E8A-4147-A177-3AD203B41FA5}">
                      <a16:colId xmlns:a16="http://schemas.microsoft.com/office/drawing/2014/main" val="2238503511"/>
                    </a:ext>
                  </a:extLst>
                </a:gridCol>
                <a:gridCol w="2005586">
                  <a:extLst>
                    <a:ext uri="{9D8B030D-6E8A-4147-A177-3AD203B41FA5}">
                      <a16:colId xmlns:a16="http://schemas.microsoft.com/office/drawing/2014/main" val="3487723861"/>
                    </a:ext>
                  </a:extLst>
                </a:gridCol>
                <a:gridCol w="2100589">
                  <a:extLst>
                    <a:ext uri="{9D8B030D-6E8A-4147-A177-3AD203B41FA5}">
                      <a16:colId xmlns:a16="http://schemas.microsoft.com/office/drawing/2014/main" val="416986146"/>
                    </a:ext>
                  </a:extLst>
                </a:gridCol>
                <a:gridCol w="2100588">
                  <a:extLst>
                    <a:ext uri="{9D8B030D-6E8A-4147-A177-3AD203B41FA5}">
                      <a16:colId xmlns:a16="http://schemas.microsoft.com/office/drawing/2014/main" val="2128944516"/>
                    </a:ext>
                  </a:extLst>
                </a:gridCol>
                <a:gridCol w="2150729">
                  <a:extLst>
                    <a:ext uri="{9D8B030D-6E8A-4147-A177-3AD203B41FA5}">
                      <a16:colId xmlns:a16="http://schemas.microsoft.com/office/drawing/2014/main" val="4068867436"/>
                    </a:ext>
                  </a:extLst>
                </a:gridCol>
              </a:tblGrid>
              <a:tr h="196541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1" noProof="0">
                          <a:solidFill>
                            <a:schemeClr val="tx1"/>
                          </a:solidFill>
                        </a:rPr>
                        <a:t>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↑ZVD, ↑PCWP, </a:t>
                      </a:r>
                      <a:r>
                        <a:rPr lang="de-DE" sz="800" b="1" noProof="0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de-DE" sz="800" b="1" noProof="0" dirty="0">
                          <a:solidFill>
                            <a:schemeClr val="accent2"/>
                          </a:solidFill>
                        </a:rPr>
                        <a:t>HZV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de-DE" sz="800" b="0" noProof="0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↑ZVD, ↑PCWP, </a:t>
                      </a:r>
                      <a:r>
                        <a:rPr lang="de-DE" sz="800" b="1" noProof="0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de-DE" sz="800" b="1" noProof="0" dirty="0">
                          <a:solidFill>
                            <a:schemeClr val="accent2"/>
                          </a:solidFill>
                        </a:rPr>
                        <a:t>HZV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de-DE" sz="800" b="0" noProof="0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var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 ZVD, 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var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 PCWP, 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var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800" b="0" noProof="0" dirty="0">
                          <a:solidFill>
                            <a:schemeClr val="accent2"/>
                          </a:solidFill>
                        </a:rPr>
                        <a:t>HZV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800" b="1" noProof="0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de-DE" sz="800" b="1" noProof="0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1" noProof="0" dirty="0">
                          <a:solidFill>
                            <a:schemeClr val="tx1"/>
                          </a:solidFill>
                        </a:rPr>
                        <a:t>↓ZVD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, ↓PCWP, ↑</a:t>
                      </a:r>
                      <a:r>
                        <a:rPr lang="de-DE" sz="800" b="0" noProof="0" dirty="0">
                          <a:solidFill>
                            <a:schemeClr val="accent2"/>
                          </a:solidFill>
                        </a:rPr>
                        <a:t>HZV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de-DE" sz="800" b="0" noProof="0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95126"/>
                  </a:ext>
                </a:extLst>
              </a:tr>
              <a:tr h="421159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1" noProof="0">
                          <a:solidFill>
                            <a:schemeClr val="tx1"/>
                          </a:solidFill>
                        </a:rPr>
                        <a:t>Herz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± reduzierte Kontraktilität ± RV Dilatation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± Wandbewegungsstörungen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± Herzklappenfehler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reduzierte Kontraktilität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RV Dilatation (PE) ± 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septales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 D-Zeichen (p/v Überlastung)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Perikarderguss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, RA Kollaps (Tamponade)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hyperdynamisch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(hypodynamisch in der späte Phase der Sepsis)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hyperdynamisch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45443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1" noProof="0">
                          <a:solidFill>
                            <a:schemeClr val="tx1"/>
                          </a:solidFill>
                        </a:rPr>
                        <a:t>IVC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plethorische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 IVC, Flussumkehrung in die HV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plethorische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 IVC, Flussumkehrung in die HV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Variabel IVC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kleine/kollabierende IVC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24066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1" noProof="0">
                          <a:solidFill>
                            <a:schemeClr val="tx1"/>
                          </a:solidFill>
                        </a:rPr>
                        <a:t>Lunge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B-Linien Muster + 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Pleuraergüsse</a:t>
                      </a:r>
                      <a:endParaRPr lang="de-DE" sz="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Fehlendes Lungengleiten ± Lungenpunkt (PTX)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A-Linien Muster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A-Linien Muster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11133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750" b="1" noProof="0" dirty="0">
                          <a:solidFill>
                            <a:schemeClr val="tx1"/>
                          </a:solidFill>
                        </a:rPr>
                        <a:t>Andere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Pleuraergüsse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 (LV Versagen)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>
                          <a:solidFill>
                            <a:schemeClr val="tx1"/>
                          </a:solidFill>
                        </a:rPr>
                        <a:t>TVT oder Blutgerinnsel (LAE)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Nachweis von Infekt (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Cholecystitis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, Endokarditis, etc.), Zirrhose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Blut oder Flüssigkeit im 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abdomen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 (FAST), 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Ektopische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 Schwangerschaft, 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Aortendissektion</a:t>
                      </a:r>
                      <a:endParaRPr lang="de-DE" sz="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48770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1" noProof="0">
                          <a:solidFill>
                            <a:schemeClr val="tx1"/>
                          </a:solidFill>
                        </a:rPr>
                        <a:t>Haut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Normalerweise kühl, verzögerte 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Rekapp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Normalerweise kühl, verzögerte 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Rekapp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warm, rot, flotte 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Rekapp</a:t>
                      </a:r>
                      <a:endParaRPr lang="de-DE" sz="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Normalerweise kühl, verzögerte 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Rekapp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548657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1" noProof="0">
                          <a:solidFill>
                            <a:schemeClr val="tx1"/>
                          </a:solidFill>
                        </a:rPr>
                        <a:t>Hals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Erhöhter JVD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Erhöhter JVD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Variabel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Flache Halsvenen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374214"/>
                  </a:ext>
                </a:extLst>
              </a:tr>
              <a:tr h="353377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750" b="1" noProof="0">
                          <a:solidFill>
                            <a:schemeClr val="tx1"/>
                          </a:solidFill>
                        </a:rPr>
                        <a:t>Andere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schwache Pulse (schmaler Pulsdruck)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schwache Pulse (schmaler Pulsdruck)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Lungen- und Herzgeräusche unzuverlässig für die Diagnose der Tamponade oder PTX.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starke Pulse (breiter Pulsdruck)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schwache Pulse (schmaler Pulsdruck)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Nachweis von Blut (Blässe) oder 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Volumverlust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DE" sz="800" b="0" noProof="0" dirty="0" err="1">
                          <a:solidFill>
                            <a:schemeClr val="tx1"/>
                          </a:solidFill>
                        </a:rPr>
                        <a:t>Achselntrockenheit</a:t>
                      </a:r>
                      <a:r>
                        <a:rPr lang="de-DE" sz="800" b="0" noProof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87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0B8CA8-4DDA-0C47-9519-8C3874B918A4}"/>
                  </a:ext>
                </a:extLst>
              </p:cNvPr>
              <p:cNvSpPr/>
              <p:nvPr/>
            </p:nvSpPr>
            <p:spPr>
              <a:xfrm>
                <a:off x="6792687" y="6107611"/>
                <a:ext cx="1633781" cy="356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𝑺𝑽𝑹</m:t>
                      </m:r>
                      <m:r>
                        <a:rPr kumimoji="0" lang="de-DE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de-DE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de-DE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de-DE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𝑴𝑨𝑫</m:t>
                          </m:r>
                          <m:r>
                            <a:rPr kumimoji="0" lang="de-DE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−</m:t>
                          </m:r>
                          <m:r>
                            <a:rPr kumimoji="0" lang="de-DE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𝒁𝑽𝑫</m:t>
                          </m:r>
                          <m:r>
                            <a:rPr kumimoji="0" lang="de-DE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de-DE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𝑯𝒁𝑽</m:t>
                          </m:r>
                        </m:den>
                      </m:f>
                      <m:r>
                        <a:rPr kumimoji="0" lang="de-DE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de-DE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r>
                        <a:rPr kumimoji="0" lang="de-DE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𝟖𝟎</m:t>
                      </m:r>
                    </m:oMath>
                  </m:oMathPara>
                </a14:m>
                <a:endPara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0B8CA8-4DDA-0C47-9519-8C3874B91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7" y="6107611"/>
                <a:ext cx="1633781" cy="3561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7300C4-47F6-BF4C-AD2A-0727B937DB9F}"/>
                  </a:ext>
                </a:extLst>
              </p:cNvPr>
              <p:cNvSpPr/>
              <p:nvPr/>
            </p:nvSpPr>
            <p:spPr>
              <a:xfrm>
                <a:off x="6792687" y="6465852"/>
                <a:ext cx="24272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de-DE" sz="8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𝑵𝒐𝒓𝒎𝒂𝒍𝒆𝒓</m:t>
                    </m:r>
                    <m:r>
                      <a:rPr kumimoji="0" lang="de-DE" sz="8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de-DE" sz="8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𝑺𝑽𝑹</m:t>
                    </m:r>
                    <m:r>
                      <a:rPr kumimoji="0" lang="de-DE" sz="8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de-DE" sz="8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𝟖𝟎𝟎</m:t>
                    </m:r>
                    <m:r>
                      <a:rPr kumimoji="0" lang="de-DE" sz="8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de-DE" sz="8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𝟏𝟔𝟎𝟎</m:t>
                    </m:r>
                  </m:oMath>
                </a14:m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dyn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/cm/sec</a:t>
                </a:r>
                <a:r>
                  <a:rPr kumimoji="0" lang="de-DE" sz="9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-5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de-DE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             =</m:t>
                    </m:r>
                    <m:r>
                      <a:rPr kumimoji="0" lang="de-DE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  <m:r>
                      <a:rPr kumimoji="0" lang="de-DE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de-DE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𝟐𝟎</m:t>
                    </m:r>
                  </m:oMath>
                </a14:m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Wood units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7300C4-47F6-BF4C-AD2A-0727B937D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7" y="6465852"/>
                <a:ext cx="2427268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34628CE6-618A-5B4F-BFF1-A6AB0C545C29}"/>
              </a:ext>
            </a:extLst>
          </p:cNvPr>
          <p:cNvSpPr/>
          <p:nvPr/>
        </p:nvSpPr>
        <p:spPr>
          <a:xfrm>
            <a:off x="2579798" y="1220524"/>
            <a:ext cx="571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  <a:r>
              <a:rPr lang="de-DE" sz="900" b="1" dirty="0">
                <a:solidFill>
                  <a:srgbClr val="ED7D31"/>
                </a:solidFill>
                <a:latin typeface="Calibri" panose="020F0502020204030204"/>
              </a:rPr>
              <a:t>HZV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FCCC67-29A6-7145-A727-BBEDD22CAD91}"/>
              </a:ext>
            </a:extLst>
          </p:cNvPr>
          <p:cNvSpPr/>
          <p:nvPr/>
        </p:nvSpPr>
        <p:spPr>
          <a:xfrm>
            <a:off x="7472263" y="1234066"/>
            <a:ext cx="14307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 </a:t>
            </a:r>
            <a:r>
              <a:rPr lang="de-DE" sz="900" b="1" dirty="0">
                <a:solidFill>
                  <a:srgbClr val="4472C4"/>
                </a:solidFill>
                <a:latin typeface="Calibri" panose="020F0502020204030204"/>
              </a:rPr>
              <a:t>Vorlast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A901339-9DA0-734C-9AAA-E121F02DC997}"/>
              </a:ext>
            </a:extLst>
          </p:cNvPr>
          <p:cNvSpPr/>
          <p:nvPr/>
        </p:nvSpPr>
        <p:spPr>
          <a:xfrm>
            <a:off x="5379067" y="1229523"/>
            <a:ext cx="1114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SVR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D310E7-7441-D14C-BB78-C55A145D5A11}"/>
                  </a:ext>
                </a:extLst>
              </p:cNvPr>
              <p:cNvSpPr/>
              <p:nvPr/>
            </p:nvSpPr>
            <p:spPr>
              <a:xfrm>
                <a:off x="6792687" y="5876061"/>
                <a:ext cx="122180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𝑴𝑨𝑫</m:t>
                      </m:r>
                      <m:r>
                        <a:rPr kumimoji="0" lang="de-DE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de-DE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𝑯𝒁𝑽</m:t>
                      </m:r>
                      <m:r>
                        <a:rPr kumimoji="0" lang="de-DE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× </m:t>
                      </m:r>
                      <m:r>
                        <a:rPr kumimoji="0" lang="de-DE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𝑺𝑽𝑹</m:t>
                      </m:r>
                    </m:oMath>
                  </m:oMathPara>
                </a14:m>
                <a:endPara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D310E7-7441-D14C-BB78-C55A145D5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7" y="5876061"/>
                <a:ext cx="1221809" cy="2308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45BB8A64-3931-2D42-B237-2B75D7797480}"/>
              </a:ext>
            </a:extLst>
          </p:cNvPr>
          <p:cNvSpPr/>
          <p:nvPr/>
        </p:nvSpPr>
        <p:spPr>
          <a:xfrm>
            <a:off x="4434688" y="506079"/>
            <a:ext cx="21044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Hypotonie (nicht notwendig)</a:t>
            </a:r>
          </a:p>
          <a:p>
            <a:pPr lvl="0">
              <a:defRPr/>
            </a:pPr>
            <a:r>
              <a:rPr lang="de-DE" sz="900" dirty="0">
                <a:solidFill>
                  <a:prstClr val="black"/>
                </a:solidFill>
              </a:rPr>
              <a:t>Organdysfunktion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(AKI,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Schockleber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Bewusstseinsstörung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Laktatazidose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Geringe Urinausscheidung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20A8F3A-DAA7-4A47-B761-B187F472FA5E}"/>
              </a:ext>
            </a:extLst>
          </p:cNvPr>
          <p:cNvSpPr/>
          <p:nvPr/>
        </p:nvSpPr>
        <p:spPr>
          <a:xfrm>
            <a:off x="6800140" y="5314361"/>
            <a:ext cx="11112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SVR BERECHNEN: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E654F03-8E38-2042-BE1B-474CCB389FEA}"/>
              </a:ext>
            </a:extLst>
          </p:cNvPr>
          <p:cNvSpPr/>
          <p:nvPr/>
        </p:nvSpPr>
        <p:spPr>
          <a:xfrm>
            <a:off x="6789607" y="5433803"/>
            <a:ext cx="23006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SVR nützlich, um die Ätiologie</a:t>
            </a:r>
            <a:r>
              <a:rPr lang="de-DE" sz="900" i="1" dirty="0">
                <a:solidFill>
                  <a:prstClr val="black"/>
                </a:solidFill>
                <a:latin typeface="Corbel" panose="020B0503020204020204" pitchFamily="34" charset="0"/>
              </a:rPr>
              <a:t> zu verstehen</a:t>
            </a:r>
            <a:r>
              <a:rPr kumimoji="0" lang="de-DE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 HZV kann man invasiv messen  (e.g. PAC) oder </a:t>
            </a:r>
            <a:r>
              <a:rPr lang="de-DE" sz="900" i="1" dirty="0">
                <a:solidFill>
                  <a:prstClr val="black"/>
                </a:solidFill>
                <a:latin typeface="Corbel" panose="020B0503020204020204" pitchFamily="34" charset="0"/>
              </a:rPr>
              <a:t>mittels</a:t>
            </a:r>
            <a:r>
              <a:rPr kumimoji="0" lang="de-DE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POCUS schätzen (e.g. LVOT VTI) </a:t>
            </a:r>
            <a:endParaRPr kumimoji="0" lang="de-DE" sz="900" b="1" i="1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grpSp>
        <p:nvGrpSpPr>
          <p:cNvPr id="9222" name="Group 9221">
            <a:extLst>
              <a:ext uri="{FF2B5EF4-FFF2-40B4-BE49-F238E27FC236}">
                <a16:creationId xmlns:a16="http://schemas.microsoft.com/office/drawing/2014/main" id="{85418498-EC3D-A341-B11F-696C6ABD3129}"/>
              </a:ext>
            </a:extLst>
          </p:cNvPr>
          <p:cNvGrpSpPr/>
          <p:nvPr/>
        </p:nvGrpSpPr>
        <p:grpSpPr>
          <a:xfrm>
            <a:off x="1750080" y="5442146"/>
            <a:ext cx="1776887" cy="1464856"/>
            <a:chOff x="2047538" y="5407734"/>
            <a:chExt cx="1776887" cy="1464856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AD35D21-BFE2-7848-A555-0F6C35268650}"/>
                </a:ext>
              </a:extLst>
            </p:cNvPr>
            <p:cNvGrpSpPr/>
            <p:nvPr/>
          </p:nvGrpSpPr>
          <p:grpSpPr>
            <a:xfrm>
              <a:off x="2047538" y="5407734"/>
              <a:ext cx="1776887" cy="1464856"/>
              <a:chOff x="3013366" y="5761431"/>
              <a:chExt cx="1776887" cy="1464856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1BFF4AB-C558-784E-8328-1EE7DD241301}"/>
                  </a:ext>
                </a:extLst>
              </p:cNvPr>
              <p:cNvGrpSpPr/>
              <p:nvPr/>
            </p:nvGrpSpPr>
            <p:grpSpPr>
              <a:xfrm>
                <a:off x="3013366" y="5818785"/>
                <a:ext cx="1776887" cy="1407502"/>
                <a:chOff x="7503797" y="5850979"/>
                <a:chExt cx="1776887" cy="1407502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A18A4099-53B2-044F-AAA9-2CC6B815F7B8}"/>
                    </a:ext>
                  </a:extLst>
                </p:cNvPr>
                <p:cNvGrpSpPr/>
                <p:nvPr/>
              </p:nvGrpSpPr>
              <p:grpSpPr>
                <a:xfrm>
                  <a:off x="7575266" y="5850979"/>
                  <a:ext cx="1310817" cy="1033563"/>
                  <a:chOff x="5714802" y="3296574"/>
                  <a:chExt cx="1310817" cy="1033563"/>
                </a:xfrm>
              </p:grpSpPr>
              <p:cxnSp>
                <p:nvCxnSpPr>
                  <p:cNvPr id="100" name="Straight Arrow Connector 99">
                    <a:extLst>
                      <a:ext uri="{FF2B5EF4-FFF2-40B4-BE49-F238E27FC236}">
                        <a16:creationId xmlns:a16="http://schemas.microsoft.com/office/drawing/2014/main" id="{C3E86078-9651-FC44-B5AF-3E1B74D128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9671" y="3296574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Arrow Connector 100">
                    <a:extLst>
                      <a:ext uri="{FF2B5EF4-FFF2-40B4-BE49-F238E27FC236}">
                        <a16:creationId xmlns:a16="http://schemas.microsoft.com/office/drawing/2014/main" id="{B0CBC01E-408D-F84A-B305-571BE81AD5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9671" y="4148395"/>
                    <a:ext cx="10959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A057D877-55D9-DA47-A5F5-3B5609A7C7C5}"/>
                      </a:ext>
                    </a:extLst>
                  </p:cNvPr>
                  <p:cNvSpPr/>
                  <p:nvPr/>
                </p:nvSpPr>
                <p:spPr>
                  <a:xfrm>
                    <a:off x="6322627" y="4099305"/>
                    <a:ext cx="385042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RAD</a:t>
                    </a: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5285212-AB1F-0C40-985A-E226AB001D3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559150" y="3607068"/>
                    <a:ext cx="542136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Vorlast </a:t>
                    </a:r>
                  </a:p>
                </p:txBody>
              </p:sp>
            </p:grp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A68F8268-EC73-7145-AD06-501974C8CBF0}"/>
                    </a:ext>
                  </a:extLst>
                </p:cNvPr>
                <p:cNvSpPr txBox="1"/>
                <p:nvPr/>
              </p:nvSpPr>
              <p:spPr>
                <a:xfrm>
                  <a:off x="7503797" y="6796816"/>
                  <a:ext cx="17768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00" b="1" dirty="0">
                      <a:solidFill>
                        <a:srgbClr val="ED7D31"/>
                      </a:solidFill>
                      <a:latin typeface="Calibri" panose="020F0502020204030204"/>
                    </a:rPr>
                    <a:t>K</a:t>
                  </a:r>
                  <a:r>
                    <a:rPr kumimoji="0" lang="de-DE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ARDIOGENER/OBSTRUKTIVER        </a:t>
                  </a:r>
                  <a:r>
                    <a:rPr lang="de-DE" sz="800" i="1" dirty="0">
                      <a:solidFill>
                        <a:prstClr val="black"/>
                      </a:solidFill>
                      <a:latin typeface="Calibri" panose="020F0502020204030204"/>
                    </a:rPr>
                    <a:t>mit niedrigem HZV</a:t>
                  </a:r>
                  <a:r>
                    <a:rPr kumimoji="0" lang="de-DE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RA </a:t>
                  </a:r>
                  <a:r>
                    <a:rPr lang="de-DE" sz="800" i="1" dirty="0">
                      <a:solidFill>
                        <a:prstClr val="black"/>
                      </a:solidFill>
                      <a:latin typeface="Calibri" panose="020F0502020204030204"/>
                    </a:rPr>
                    <a:t>Füllungs-druck</a:t>
                  </a:r>
                  <a:r>
                    <a:rPr kumimoji="0" lang="de-DE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lang="de-DE" sz="800" i="1" dirty="0">
                      <a:solidFill>
                        <a:prstClr val="black"/>
                      </a:solidFill>
                      <a:latin typeface="Calibri" panose="020F0502020204030204"/>
                    </a:rPr>
                    <a:t>steigt um (teilweise</a:t>
                  </a:r>
                  <a:r>
                    <a:rPr kumimoji="0" lang="de-DE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) zu kompensieren </a:t>
                  </a:r>
                </a:p>
              </p:txBody>
            </p:sp>
          </p:grp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A06B3372-F133-1F47-8878-CD9190C7F9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59B2462-0632-7542-999D-32A38C462BE5}"/>
                  </a:ext>
                </a:extLst>
              </p:cNvPr>
              <p:cNvSpPr/>
              <p:nvPr/>
            </p:nvSpPr>
            <p:spPr>
              <a:xfrm rot="16200000">
                <a:off x="3987625" y="6136695"/>
                <a:ext cx="98135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>
                    <a:solidFill>
                      <a:srgbClr val="ED7D31"/>
                    </a:solidFill>
                    <a:latin typeface="Calibri" panose="020F0502020204030204"/>
                  </a:rPr>
                  <a:t>Herzzeitvolumen</a:t>
                </a:r>
                <a:endPara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B7FC12EC-9851-094B-B8A0-AF7F3D60D65C}"/>
                  </a:ext>
                </a:extLst>
              </p:cNvPr>
              <p:cNvSpPr/>
              <p:nvPr/>
            </p:nvSpPr>
            <p:spPr>
              <a:xfrm>
                <a:off x="3311302" y="6070427"/>
                <a:ext cx="1042987" cy="60105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63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E4CFD672-6C4A-1440-86E4-390498E6AB01}"/>
                  </a:ext>
                </a:extLst>
              </p:cNvPr>
              <p:cNvSpPr/>
              <p:nvPr/>
            </p:nvSpPr>
            <p:spPr>
              <a:xfrm>
                <a:off x="3311896" y="6312904"/>
                <a:ext cx="1042987" cy="346957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B68DA0CD-47DE-4144-BF65-AB0A0FC2AF40}"/>
                  </a:ext>
                </a:extLst>
              </p:cNvPr>
              <p:cNvGrpSpPr/>
              <p:nvPr/>
            </p:nvGrpSpPr>
            <p:grpSpPr>
              <a:xfrm>
                <a:off x="3311302" y="6233019"/>
                <a:ext cx="692162" cy="425869"/>
                <a:chOff x="3311302" y="6164269"/>
                <a:chExt cx="692162" cy="425869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CF0F2D59-00AD-5B43-B2D3-1B285CF0B48F}"/>
                    </a:ext>
                  </a:extLst>
                </p:cNvPr>
                <p:cNvCxnSpPr/>
                <p:nvPr/>
              </p:nvCxnSpPr>
              <p:spPr>
                <a:xfrm>
                  <a:off x="3311302" y="6164269"/>
                  <a:ext cx="17484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DE154A8D-2151-324D-A3EB-C9B25AB59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9006" y="6165611"/>
                  <a:ext cx="524458" cy="424527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1EF9D68-3A16-434A-8A4C-C1F22B58249B}"/>
                  </a:ext>
                </a:extLst>
              </p:cNvPr>
              <p:cNvGrpSpPr/>
              <p:nvPr/>
            </p:nvGrpSpPr>
            <p:grpSpPr>
              <a:xfrm>
                <a:off x="3298372" y="5985120"/>
                <a:ext cx="961390" cy="667320"/>
                <a:chOff x="3311302" y="6123019"/>
                <a:chExt cx="961390" cy="667320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D80D9A70-6BCB-0B42-955E-933EEB233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1302" y="6123019"/>
                  <a:ext cx="273232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13C98CF6-378E-534E-9313-1C59032C1B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586676" y="6123019"/>
                  <a:ext cx="686016" cy="66732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ACEE4755-8E63-AB4A-ADE0-AABB9C010737}"/>
                </a:ext>
              </a:extLst>
            </p:cNvPr>
            <p:cNvCxnSpPr>
              <a:cxnSpLocks/>
            </p:cNvCxnSpPr>
            <p:nvPr/>
          </p:nvCxnSpPr>
          <p:spPr>
            <a:xfrm>
              <a:off x="3245509" y="5750235"/>
              <a:ext cx="0" cy="20897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FE2C9021-3C33-9848-A576-A279E6F03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8906" y="5680889"/>
              <a:ext cx="0" cy="15456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85A6021-B3C7-8549-850E-A7BBE40EAFF3}"/>
                </a:ext>
              </a:extLst>
            </p:cNvPr>
            <p:cNvSpPr/>
            <p:nvPr/>
          </p:nvSpPr>
          <p:spPr>
            <a:xfrm>
              <a:off x="2543326" y="5896758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131B7E8-7AC0-EE48-B18B-72A34E834792}"/>
                </a:ext>
              </a:extLst>
            </p:cNvPr>
            <p:cNvSpPr/>
            <p:nvPr/>
          </p:nvSpPr>
          <p:spPr>
            <a:xfrm>
              <a:off x="2945802" y="5966658"/>
              <a:ext cx="62450" cy="6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87A384D4-350C-3D47-B4FF-0478B0F19C2A}"/>
              </a:ext>
            </a:extLst>
          </p:cNvPr>
          <p:cNvGrpSpPr/>
          <p:nvPr/>
        </p:nvGrpSpPr>
        <p:grpSpPr>
          <a:xfrm>
            <a:off x="5031324" y="5432558"/>
            <a:ext cx="1899004" cy="1484549"/>
            <a:chOff x="3453332" y="5443376"/>
            <a:chExt cx="1899004" cy="1484549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48AA183-8634-2A42-8758-B4C675A18BAA}"/>
                </a:ext>
              </a:extLst>
            </p:cNvPr>
            <p:cNvGrpSpPr/>
            <p:nvPr/>
          </p:nvGrpSpPr>
          <p:grpSpPr>
            <a:xfrm>
              <a:off x="3453332" y="5443376"/>
              <a:ext cx="1899004" cy="1484549"/>
              <a:chOff x="2844032" y="5761431"/>
              <a:chExt cx="1899004" cy="1484549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F386B79-93AE-CB41-B828-79D7DF3A2CF9}"/>
                  </a:ext>
                </a:extLst>
              </p:cNvPr>
              <p:cNvGrpSpPr/>
              <p:nvPr/>
            </p:nvGrpSpPr>
            <p:grpSpPr>
              <a:xfrm>
                <a:off x="2844032" y="5818785"/>
                <a:ext cx="1899004" cy="1427195"/>
                <a:chOff x="7334463" y="5850979"/>
                <a:chExt cx="1899004" cy="1427195"/>
              </a:xfrm>
            </p:grpSpPr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A416ED6D-7269-FC45-B17C-F6F95F2B4B8C}"/>
                    </a:ext>
                  </a:extLst>
                </p:cNvPr>
                <p:cNvGrpSpPr/>
                <p:nvPr/>
              </p:nvGrpSpPr>
              <p:grpSpPr>
                <a:xfrm>
                  <a:off x="7575265" y="5850979"/>
                  <a:ext cx="1310818" cy="1033563"/>
                  <a:chOff x="5714801" y="3296574"/>
                  <a:chExt cx="1310818" cy="1033563"/>
                </a:xfrm>
              </p:grpSpPr>
              <p:cxnSp>
                <p:nvCxnSpPr>
                  <p:cNvPr id="166" name="Straight Arrow Connector 165">
                    <a:extLst>
                      <a:ext uri="{FF2B5EF4-FFF2-40B4-BE49-F238E27FC236}">
                        <a16:creationId xmlns:a16="http://schemas.microsoft.com/office/drawing/2014/main" id="{34C08887-1235-6747-8C4B-0B44C355DF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9671" y="3296574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>
                    <a:extLst>
                      <a:ext uri="{FF2B5EF4-FFF2-40B4-BE49-F238E27FC236}">
                        <a16:creationId xmlns:a16="http://schemas.microsoft.com/office/drawing/2014/main" id="{86874993-7F80-A84D-BFC6-01C9A95392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9671" y="4148395"/>
                    <a:ext cx="10959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B956607E-9956-FC47-93F6-BF802282BB5C}"/>
                      </a:ext>
                    </a:extLst>
                  </p:cNvPr>
                  <p:cNvSpPr/>
                  <p:nvPr/>
                </p:nvSpPr>
                <p:spPr>
                  <a:xfrm>
                    <a:off x="6322627" y="4099305"/>
                    <a:ext cx="385042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RAD</a:t>
                    </a:r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67F83D96-6705-3A4D-A615-A34C74C731C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571973" y="3607068"/>
                    <a:ext cx="516488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Vorlast</a:t>
                    </a:r>
                  </a:p>
                </p:txBody>
              </p:sp>
            </p:grp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11653A2-B1A4-6A46-9102-F1FE17187A4B}"/>
                    </a:ext>
                  </a:extLst>
                </p:cNvPr>
                <p:cNvSpPr txBox="1"/>
                <p:nvPr/>
              </p:nvSpPr>
              <p:spPr>
                <a:xfrm>
                  <a:off x="7334463" y="6816509"/>
                  <a:ext cx="18990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HYPOVOLÄMISCHER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00" i="1" dirty="0">
                      <a:solidFill>
                        <a:prstClr val="black"/>
                      </a:solidFill>
                      <a:latin typeface="Calibri" panose="020F0502020204030204"/>
                    </a:rPr>
                    <a:t>mit reduzierter Vorlast</a:t>
                  </a:r>
                  <a:r>
                    <a:rPr kumimoji="0" lang="de-DE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</a:t>
                  </a:r>
                  <a:r>
                    <a:rPr kumimoji="0" lang="de-DE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venokonstriktion</a:t>
                  </a:r>
                  <a:r>
                    <a:rPr lang="de-DE" sz="800" i="1" dirty="0">
                      <a:solidFill>
                        <a:prstClr val="black"/>
                      </a:solidFill>
                      <a:latin typeface="Calibri" panose="020F0502020204030204"/>
                    </a:rPr>
                    <a:t>, erhöhter </a:t>
                  </a:r>
                  <a:r>
                    <a:rPr kumimoji="0" lang="de-DE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Füllungsdruck kompensiert</a:t>
                  </a:r>
                </a:p>
              </p:txBody>
            </p:sp>
          </p:grp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4DBB4496-3D75-D04A-9CDD-41F7E2D14E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BE220E0-59AE-2747-B0F1-3DB86A97C152}"/>
                  </a:ext>
                </a:extLst>
              </p:cNvPr>
              <p:cNvSpPr/>
              <p:nvPr/>
            </p:nvSpPr>
            <p:spPr>
              <a:xfrm rot="16200000">
                <a:off x="3987625" y="6136695"/>
                <a:ext cx="98135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>
                    <a:solidFill>
                      <a:srgbClr val="ED7D31"/>
                    </a:solidFill>
                    <a:latin typeface="Calibri" panose="020F0502020204030204"/>
                  </a:rPr>
                  <a:t>Herzzeitvolumen</a:t>
                </a:r>
                <a:endPara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E29D1056-743F-4A42-A609-C023E3EEF5B5}"/>
                  </a:ext>
                </a:extLst>
              </p:cNvPr>
              <p:cNvSpPr/>
              <p:nvPr/>
            </p:nvSpPr>
            <p:spPr>
              <a:xfrm>
                <a:off x="3311302" y="6099977"/>
                <a:ext cx="1042987" cy="57150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F397C0F0-751A-F84A-AE97-99D1E62FB22B}"/>
                  </a:ext>
                </a:extLst>
              </p:cNvPr>
              <p:cNvGrpSpPr/>
              <p:nvPr/>
            </p:nvGrpSpPr>
            <p:grpSpPr>
              <a:xfrm>
                <a:off x="3311302" y="6116144"/>
                <a:ext cx="809728" cy="531043"/>
                <a:chOff x="3311302" y="6047394"/>
                <a:chExt cx="809728" cy="531043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8B6AACE7-771E-2647-B4EC-D05629EF2732}"/>
                    </a:ext>
                  </a:extLst>
                </p:cNvPr>
                <p:cNvCxnSpPr/>
                <p:nvPr/>
              </p:nvCxnSpPr>
              <p:spPr>
                <a:xfrm>
                  <a:off x="3311302" y="6047394"/>
                  <a:ext cx="17484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0AEF2FE0-C3A5-2746-98BE-5261C82206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9006" y="6048737"/>
                  <a:ext cx="642024" cy="52970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BAE67EDB-4C5E-6244-9BBC-D5BCD787A71A}"/>
                  </a:ext>
                </a:extLst>
              </p:cNvPr>
              <p:cNvGrpSpPr/>
              <p:nvPr/>
            </p:nvGrpSpPr>
            <p:grpSpPr>
              <a:xfrm>
                <a:off x="3303005" y="6311674"/>
                <a:ext cx="826840" cy="341630"/>
                <a:chOff x="3315935" y="6449573"/>
                <a:chExt cx="826840" cy="341630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57393A3A-A214-D347-A546-841996CDD2C9}"/>
                    </a:ext>
                  </a:extLst>
                </p:cNvPr>
                <p:cNvCxnSpPr/>
                <p:nvPr/>
              </p:nvCxnSpPr>
              <p:spPr>
                <a:xfrm>
                  <a:off x="3315935" y="6456119"/>
                  <a:ext cx="17484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4E2BE09C-43B3-3B4F-ADEB-43AC7CEE6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0153" y="6449573"/>
                  <a:ext cx="672622" cy="34163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BAB7A74-A37E-4F40-9DBF-932F5B16A817}"/>
                </a:ext>
              </a:extLst>
            </p:cNvPr>
            <p:cNvSpPr/>
            <p:nvPr/>
          </p:nvSpPr>
          <p:spPr>
            <a:xfrm>
              <a:off x="4213569" y="5900403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6E07D0-46D4-7A42-8768-DC54426F31E0}"/>
                </a:ext>
              </a:extLst>
            </p:cNvPr>
            <p:cNvSpPr/>
            <p:nvPr/>
          </p:nvSpPr>
          <p:spPr>
            <a:xfrm>
              <a:off x="4082078" y="5988025"/>
              <a:ext cx="62450" cy="6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3F7D9DF9-4938-A345-B871-04BD112DE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7428" y="5888287"/>
              <a:ext cx="107036" cy="8722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3ADF1DB8-7F32-2640-8F26-F4234B5CC987}"/>
              </a:ext>
            </a:extLst>
          </p:cNvPr>
          <p:cNvSpPr/>
          <p:nvPr/>
        </p:nvSpPr>
        <p:spPr>
          <a:xfrm>
            <a:off x="-76012" y="5311708"/>
            <a:ext cx="38651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PHYSIOLOGISCHE REAKTIONEN AUF SCHOCK ÜBER </a:t>
            </a: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14"/>
              </a:rPr>
              <a:t>GUYTON KURVEN</a:t>
            </a: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9261" name="Group 9260">
            <a:extLst>
              <a:ext uri="{FF2B5EF4-FFF2-40B4-BE49-F238E27FC236}">
                <a16:creationId xmlns:a16="http://schemas.microsoft.com/office/drawing/2014/main" id="{1380F857-B277-F14E-942C-20880DFBC73D}"/>
              </a:ext>
            </a:extLst>
          </p:cNvPr>
          <p:cNvGrpSpPr/>
          <p:nvPr/>
        </p:nvGrpSpPr>
        <p:grpSpPr>
          <a:xfrm>
            <a:off x="3349976" y="5430791"/>
            <a:ext cx="1899004" cy="1484232"/>
            <a:chOff x="4967574" y="5444702"/>
            <a:chExt cx="1899004" cy="1484232"/>
          </a:xfrm>
        </p:grpSpPr>
        <p:grpSp>
          <p:nvGrpSpPr>
            <p:cNvPr id="9235" name="Group 9234">
              <a:extLst>
                <a:ext uri="{FF2B5EF4-FFF2-40B4-BE49-F238E27FC236}">
                  <a16:creationId xmlns:a16="http://schemas.microsoft.com/office/drawing/2014/main" id="{9FE314C7-C7B3-5D44-BFF6-AF1F4954E57D}"/>
                </a:ext>
              </a:extLst>
            </p:cNvPr>
            <p:cNvGrpSpPr/>
            <p:nvPr/>
          </p:nvGrpSpPr>
          <p:grpSpPr>
            <a:xfrm>
              <a:off x="4967574" y="5444702"/>
              <a:ext cx="1899004" cy="1484232"/>
              <a:chOff x="3181976" y="5444702"/>
              <a:chExt cx="1899004" cy="1484232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CA4DB84-43D8-8441-85D0-DF1B60D80B29}"/>
                  </a:ext>
                </a:extLst>
              </p:cNvPr>
              <p:cNvSpPr/>
              <p:nvPr/>
            </p:nvSpPr>
            <p:spPr>
              <a:xfrm>
                <a:off x="3609985" y="5685273"/>
                <a:ext cx="1042987" cy="640664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233" name="Group 9232">
                <a:extLst>
                  <a:ext uri="{FF2B5EF4-FFF2-40B4-BE49-F238E27FC236}">
                    <a16:creationId xmlns:a16="http://schemas.microsoft.com/office/drawing/2014/main" id="{1C9A9143-42A2-BA4B-A71C-C4BAEF029C2E}"/>
                  </a:ext>
                </a:extLst>
              </p:cNvPr>
              <p:cNvGrpSpPr/>
              <p:nvPr/>
            </p:nvGrpSpPr>
            <p:grpSpPr>
              <a:xfrm>
                <a:off x="3181976" y="5444702"/>
                <a:ext cx="1899004" cy="1484232"/>
                <a:chOff x="5136899" y="5444702"/>
                <a:chExt cx="1899004" cy="1484232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DE3EF998-3F44-C140-A7DA-682F07B4FC54}"/>
                    </a:ext>
                  </a:extLst>
                </p:cNvPr>
                <p:cNvGrpSpPr/>
                <p:nvPr/>
              </p:nvGrpSpPr>
              <p:grpSpPr>
                <a:xfrm>
                  <a:off x="5136899" y="5444702"/>
                  <a:ext cx="1899004" cy="1484232"/>
                  <a:chOff x="2893160" y="5761431"/>
                  <a:chExt cx="1899004" cy="1484232"/>
                </a:xfrm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CD2E154C-83FB-1B47-A0FE-C7925668F97E}"/>
                      </a:ext>
                    </a:extLst>
                  </p:cNvPr>
                  <p:cNvGrpSpPr/>
                  <p:nvPr/>
                </p:nvGrpSpPr>
                <p:grpSpPr>
                  <a:xfrm>
                    <a:off x="2893160" y="5818785"/>
                    <a:ext cx="1899004" cy="1426878"/>
                    <a:chOff x="7383591" y="5850979"/>
                    <a:chExt cx="1899004" cy="1426878"/>
                  </a:xfrm>
                </p:grpSpPr>
                <p:grpSp>
                  <p:nvGrpSpPr>
                    <p:cNvPr id="210" name="Group 209">
                      <a:extLst>
                        <a:ext uri="{FF2B5EF4-FFF2-40B4-BE49-F238E27FC236}">
                          <a16:creationId xmlns:a16="http://schemas.microsoft.com/office/drawing/2014/main" id="{2268046C-79F0-AB47-9A54-AABA3718A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75265" y="5850979"/>
                      <a:ext cx="1310818" cy="1033563"/>
                      <a:chOff x="5714801" y="3296574"/>
                      <a:chExt cx="1310818" cy="1033563"/>
                    </a:xfrm>
                  </p:grpSpPr>
                  <p:cxnSp>
                    <p:nvCxnSpPr>
                      <p:cNvPr id="212" name="Straight Arrow Connector 211">
                        <a:extLst>
                          <a:ext uri="{FF2B5EF4-FFF2-40B4-BE49-F238E27FC236}">
                            <a16:creationId xmlns:a16="http://schemas.microsoft.com/office/drawing/2014/main" id="{48F6352E-B84F-A14B-BFB9-3063CECA45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929671" y="3296574"/>
                        <a:ext cx="0" cy="85182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Straight Arrow Connector 212">
                        <a:extLst>
                          <a:ext uri="{FF2B5EF4-FFF2-40B4-BE49-F238E27FC236}">
                            <a16:creationId xmlns:a16="http://schemas.microsoft.com/office/drawing/2014/main" id="{30F59C5A-B5E2-1342-94FE-B1FCFFA330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929671" y="4148395"/>
                        <a:ext cx="1095948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4" name="Rectangle 213">
                        <a:extLst>
                          <a:ext uri="{FF2B5EF4-FFF2-40B4-BE49-F238E27FC236}">
                            <a16:creationId xmlns:a16="http://schemas.microsoft.com/office/drawing/2014/main" id="{F5F54776-C704-E94F-9144-16864A0328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2627" y="4099305"/>
                        <a:ext cx="385042" cy="2308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de-DE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RAD</a:t>
                        </a:r>
                      </a:p>
                    </p:txBody>
                  </p:sp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0D24DC28-811E-3E4D-95C1-21EEE399852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5571973" y="3607068"/>
                        <a:ext cx="516488" cy="2308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de-DE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Vorlast</a:t>
                        </a:r>
                      </a:p>
                    </p:txBody>
                  </p:sp>
                </p:grpSp>
                <p:sp>
                  <p:nvSpPr>
                    <p:cNvPr id="211" name="TextBox 210">
                      <a:extLst>
                        <a:ext uri="{FF2B5EF4-FFF2-40B4-BE49-F238E27FC236}">
                          <a16:creationId xmlns:a16="http://schemas.microsoft.com/office/drawing/2014/main" id="{D3682AFE-D0FF-A741-A88F-8A7DD0BE0D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83591" y="6816192"/>
                      <a:ext cx="189900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DISTRIBUTIVER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i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V</a:t>
                      </a:r>
                      <a:r>
                        <a:rPr kumimoji="0" lang="de-DE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asodilatation</a:t>
                      </a:r>
                      <a:r>
                        <a:rPr kumimoji="0" lang="de-DE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reduziert die Füllung, hyperdynamisches HZV kompensiert  </a:t>
                      </a:r>
                    </a:p>
                  </p:txBody>
                </p:sp>
              </p:grpSp>
              <p:cxnSp>
                <p:nvCxnSpPr>
                  <p:cNvPr id="201" name="Straight Arrow Connector 200">
                    <a:extLst>
                      <a:ext uri="{FF2B5EF4-FFF2-40B4-BE49-F238E27FC236}">
                        <a16:creationId xmlns:a16="http://schemas.microsoft.com/office/drawing/2014/main" id="{EC01828E-D6E2-8149-851F-ED7D23CB2B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95652" y="5822497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9C0A2286-E100-4149-866C-1A441156D79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987625" y="6136695"/>
                    <a:ext cx="981359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900" dirty="0">
                        <a:solidFill>
                          <a:srgbClr val="ED7D31"/>
                        </a:solidFill>
                        <a:latin typeface="Calibri" panose="020F0502020204030204"/>
                      </a:rPr>
                      <a:t>Herzzeitvolumen</a:t>
                    </a:r>
                    <a:endParaRPr kumimoji="0" lang="de-DE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3" name="Freeform 202">
                    <a:extLst>
                      <a:ext uri="{FF2B5EF4-FFF2-40B4-BE49-F238E27FC236}">
                        <a16:creationId xmlns:a16="http://schemas.microsoft.com/office/drawing/2014/main" id="{6CFCE7DF-8243-5F45-A38F-3900696B2A56}"/>
                      </a:ext>
                    </a:extLst>
                  </p:cNvPr>
                  <p:cNvSpPr/>
                  <p:nvPr/>
                </p:nvSpPr>
                <p:spPr>
                  <a:xfrm>
                    <a:off x="3311302" y="6141777"/>
                    <a:ext cx="1042987" cy="529699"/>
                  </a:xfrm>
                  <a:custGeom>
                    <a:avLst/>
                    <a:gdLst>
                      <a:gd name="connsiteX0" fmla="*/ 0 w 1042987"/>
                      <a:gd name="connsiteY0" fmla="*/ 571500 h 571500"/>
                      <a:gd name="connsiteX1" fmla="*/ 178593 w 1042987"/>
                      <a:gd name="connsiteY1" fmla="*/ 250031 h 571500"/>
                      <a:gd name="connsiteX2" fmla="*/ 478631 w 1042987"/>
                      <a:gd name="connsiteY2" fmla="*/ 92868 h 571500"/>
                      <a:gd name="connsiteX3" fmla="*/ 1042987 w 1042987"/>
                      <a:gd name="connsiteY3" fmla="*/ 0 h 57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2987" h="571500">
                        <a:moveTo>
                          <a:pt x="0" y="571500"/>
                        </a:moveTo>
                        <a:cubicBezTo>
                          <a:pt x="49410" y="450651"/>
                          <a:pt x="98821" y="329803"/>
                          <a:pt x="178593" y="250031"/>
                        </a:cubicBezTo>
                        <a:cubicBezTo>
                          <a:pt x="258365" y="170259"/>
                          <a:pt x="334565" y="134540"/>
                          <a:pt x="478631" y="92868"/>
                        </a:cubicBezTo>
                        <a:cubicBezTo>
                          <a:pt x="622697" y="51196"/>
                          <a:pt x="832842" y="25598"/>
                          <a:pt x="1042987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2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8871D028-A305-C148-9F28-4938314AE768}"/>
                      </a:ext>
                    </a:extLst>
                  </p:cNvPr>
                  <p:cNvGrpSpPr/>
                  <p:nvPr/>
                </p:nvGrpSpPr>
                <p:grpSpPr>
                  <a:xfrm>
                    <a:off x="3311302" y="6116144"/>
                    <a:ext cx="809728" cy="531043"/>
                    <a:chOff x="3311302" y="6047394"/>
                    <a:chExt cx="809728" cy="531043"/>
                  </a:xfrm>
                </p:grpSpPr>
                <p:cxnSp>
                  <p:nvCxnSpPr>
                    <p:cNvPr id="208" name="Straight Connector 207">
                      <a:extLst>
                        <a:ext uri="{FF2B5EF4-FFF2-40B4-BE49-F238E27FC236}">
                          <a16:creationId xmlns:a16="http://schemas.microsoft.com/office/drawing/2014/main" id="{F16FD837-6B14-9349-95BD-7AF6E60E1D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11302" y="6047394"/>
                      <a:ext cx="174848" cy="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>
                      <a:extLst>
                        <a:ext uri="{FF2B5EF4-FFF2-40B4-BE49-F238E27FC236}">
                          <a16:creationId xmlns:a16="http://schemas.microsoft.com/office/drawing/2014/main" id="{C3357FC7-E896-0049-8E24-6B95D9BC06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479006" y="6048737"/>
                      <a:ext cx="642024" cy="52970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B01F4DC9-D94B-134B-87E3-4E0F51C42521}"/>
                      </a:ext>
                    </a:extLst>
                  </p:cNvPr>
                  <p:cNvGrpSpPr/>
                  <p:nvPr/>
                </p:nvGrpSpPr>
                <p:grpSpPr>
                  <a:xfrm>
                    <a:off x="3304158" y="6242139"/>
                    <a:ext cx="437377" cy="414193"/>
                    <a:chOff x="3317088" y="6380038"/>
                    <a:chExt cx="437377" cy="414193"/>
                  </a:xfrm>
                </p:grpSpPr>
                <p:cxnSp>
                  <p:nvCxnSpPr>
                    <p:cNvPr id="206" name="Straight Connector 205">
                      <a:extLst>
                        <a:ext uri="{FF2B5EF4-FFF2-40B4-BE49-F238E27FC236}">
                          <a16:creationId xmlns:a16="http://schemas.microsoft.com/office/drawing/2014/main" id="{009B4F8C-39E7-F04E-80E1-3456C968797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17088" y="6380038"/>
                      <a:ext cx="1748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55AB3400-76E8-F64B-BA10-0D39047AC8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489320" y="6385799"/>
                      <a:ext cx="265145" cy="40843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1C640873-55DB-4C45-9848-15135225AA02}"/>
                    </a:ext>
                  </a:extLst>
                </p:cNvPr>
                <p:cNvSpPr/>
                <p:nvPr/>
              </p:nvSpPr>
              <p:spPr>
                <a:xfrm>
                  <a:off x="5873638" y="5917367"/>
                  <a:ext cx="62450" cy="6245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6" name="Straight Arrow Connector 225">
                  <a:extLst>
                    <a:ext uri="{FF2B5EF4-FFF2-40B4-BE49-F238E27FC236}">
                      <a16:creationId xmlns:a16="http://schemas.microsoft.com/office/drawing/2014/main" id="{D57F0D3E-4982-EA43-A5B2-EDE918135B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19220" y="6000165"/>
                  <a:ext cx="111952" cy="54116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652647D7-5E36-104A-BD09-1D591AABB0A5}"/>
                    </a:ext>
                  </a:extLst>
                </p:cNvPr>
                <p:cNvSpPr/>
                <p:nvPr/>
              </p:nvSpPr>
              <p:spPr>
                <a:xfrm>
                  <a:off x="5705120" y="5920825"/>
                  <a:ext cx="62450" cy="6245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099D4671-03F8-8B4B-B1DA-4C5B5D79D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5130" y="5711310"/>
              <a:ext cx="0" cy="12622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D41C9E5C-46CA-1440-BD7D-DF7A68325C46}"/>
              </a:ext>
            </a:extLst>
          </p:cNvPr>
          <p:cNvGrpSpPr/>
          <p:nvPr/>
        </p:nvGrpSpPr>
        <p:grpSpPr>
          <a:xfrm>
            <a:off x="7133278" y="589028"/>
            <a:ext cx="2058267" cy="1054404"/>
            <a:chOff x="1172884" y="5526714"/>
            <a:chExt cx="2058267" cy="1054404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BC7DE3C4-32B2-F241-A2C7-3DD8F8B5674B}"/>
                </a:ext>
              </a:extLst>
            </p:cNvPr>
            <p:cNvSpPr/>
            <p:nvPr/>
          </p:nvSpPr>
          <p:spPr>
            <a:xfrm>
              <a:off x="1172884" y="5526714"/>
              <a:ext cx="73188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dirty="0">
                  <a:solidFill>
                    <a:srgbClr val="4472C4"/>
                  </a:solidFill>
                  <a:latin typeface="Calibri" panose="020F0502020204030204"/>
                </a:rPr>
                <a:t>Vorlast</a:t>
              </a:r>
              <a:endPara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2F66B3B1-BD31-4E47-B713-CAF9C355E8BD}"/>
                </a:ext>
              </a:extLst>
            </p:cNvPr>
            <p:cNvSpPr/>
            <p:nvPr/>
          </p:nvSpPr>
          <p:spPr>
            <a:xfrm>
              <a:off x="1570087" y="5526714"/>
              <a:ext cx="100140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dirty="0">
                  <a:solidFill>
                    <a:prstClr val="black"/>
                  </a:solidFill>
                  <a:latin typeface="Calibri" panose="020F0502020204030204"/>
                </a:rPr>
                <a:t>Kontraktilität</a:t>
              </a:r>
              <a:endPara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04746F0-2DB6-5C4B-8819-AA334261663F}"/>
                </a:ext>
              </a:extLst>
            </p:cNvPr>
            <p:cNvSpPr/>
            <p:nvPr/>
          </p:nvSpPr>
          <p:spPr>
            <a:xfrm>
              <a:off x="1939548" y="5818216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</a:t>
              </a:r>
            </a:p>
          </p:txBody>
        </p:sp>
        <p:cxnSp>
          <p:nvCxnSpPr>
            <p:cNvPr id="262" name="Elbow Connector 261">
              <a:extLst>
                <a:ext uri="{FF2B5EF4-FFF2-40B4-BE49-F238E27FC236}">
                  <a16:creationId xmlns:a16="http://schemas.microsoft.com/office/drawing/2014/main" id="{306AD237-22C4-6E4F-B9E5-AA839E84CE59}"/>
                </a:ext>
              </a:extLst>
            </p:cNvPr>
            <p:cNvCxnSpPr>
              <a:cxnSpLocks/>
              <a:stCxn id="259" idx="2"/>
              <a:endCxn id="260" idx="2"/>
            </p:cNvCxnSpPr>
            <p:nvPr/>
          </p:nvCxnSpPr>
          <p:spPr>
            <a:xfrm rot="16200000" flipH="1">
              <a:off x="1804808" y="5491565"/>
              <a:ext cx="12700" cy="531961"/>
            </a:xfrm>
            <a:prstGeom prst="bentConnector3">
              <a:avLst>
                <a:gd name="adj1" fmla="val 73491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0D5728CB-D11E-B148-9D52-920CC2346A61}"/>
                </a:ext>
              </a:extLst>
            </p:cNvPr>
            <p:cNvSpPr/>
            <p:nvPr/>
          </p:nvSpPr>
          <p:spPr>
            <a:xfrm>
              <a:off x="2574017" y="5827547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HF</a:t>
              </a:r>
            </a:p>
          </p:txBody>
        </p:sp>
        <p:cxnSp>
          <p:nvCxnSpPr>
            <p:cNvPr id="264" name="Elbow Connector 263">
              <a:extLst>
                <a:ext uri="{FF2B5EF4-FFF2-40B4-BE49-F238E27FC236}">
                  <a16:creationId xmlns:a16="http://schemas.microsoft.com/office/drawing/2014/main" id="{95B5514E-AEB1-6149-B2D0-E2957A9854BA}"/>
                </a:ext>
              </a:extLst>
            </p:cNvPr>
            <p:cNvCxnSpPr>
              <a:cxnSpLocks/>
              <a:stCxn id="261" idx="2"/>
              <a:endCxn id="263" idx="2"/>
            </p:cNvCxnSpPr>
            <p:nvPr/>
          </p:nvCxnSpPr>
          <p:spPr>
            <a:xfrm rot="16200000" flipH="1">
              <a:off x="2452031" y="5736478"/>
              <a:ext cx="9331" cy="634469"/>
            </a:xfrm>
            <a:prstGeom prst="bentConnector3">
              <a:avLst>
                <a:gd name="adj1" fmla="val 63637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DF2BEF42-94D7-644C-B0B2-0760ED999364}"/>
                </a:ext>
              </a:extLst>
            </p:cNvPr>
            <p:cNvSpPr/>
            <p:nvPr/>
          </p:nvSpPr>
          <p:spPr>
            <a:xfrm>
              <a:off x="2270807" y="6054396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dirty="0">
                  <a:solidFill>
                    <a:srgbClr val="ED7D31"/>
                  </a:solidFill>
                  <a:latin typeface="Calibri" panose="020F0502020204030204"/>
                </a:rPr>
                <a:t>HZV</a:t>
              </a:r>
              <a:endPara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4E5C7B7-8322-5743-AE81-838272CBA681}"/>
                </a:ext>
              </a:extLst>
            </p:cNvPr>
            <p:cNvSpPr/>
            <p:nvPr/>
          </p:nvSpPr>
          <p:spPr>
            <a:xfrm>
              <a:off x="2831323" y="6045308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SVR</a:t>
              </a:r>
            </a:p>
          </p:txBody>
        </p:sp>
        <p:cxnSp>
          <p:nvCxnSpPr>
            <p:cNvPr id="267" name="Elbow Connector 266">
              <a:extLst>
                <a:ext uri="{FF2B5EF4-FFF2-40B4-BE49-F238E27FC236}">
                  <a16:creationId xmlns:a16="http://schemas.microsoft.com/office/drawing/2014/main" id="{C7F9934D-D6B8-EF46-A8A7-88F7B74E8015}"/>
                </a:ext>
              </a:extLst>
            </p:cNvPr>
            <p:cNvCxnSpPr>
              <a:cxnSpLocks/>
              <a:stCxn id="265" idx="2"/>
              <a:endCxn id="266" idx="2"/>
            </p:cNvCxnSpPr>
            <p:nvPr/>
          </p:nvCxnSpPr>
          <p:spPr>
            <a:xfrm rot="5400000" flipH="1" flipV="1">
              <a:off x="2746435" y="6000426"/>
              <a:ext cx="9088" cy="560516"/>
            </a:xfrm>
            <a:prstGeom prst="bentConnector3">
              <a:avLst>
                <a:gd name="adj1" fmla="val -102700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C94A102C-F529-114C-9397-333EFCB92F9F}"/>
                </a:ext>
              </a:extLst>
            </p:cNvPr>
            <p:cNvSpPr/>
            <p:nvPr/>
          </p:nvSpPr>
          <p:spPr>
            <a:xfrm>
              <a:off x="2520396" y="6350286"/>
              <a:ext cx="50707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MAD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E437591-327F-5B40-A48A-2C0FD1BBBE93}"/>
                </a:ext>
              </a:extLst>
            </p:cNvPr>
            <p:cNvSpPr/>
            <p:nvPr/>
          </p:nvSpPr>
          <p:spPr>
            <a:xfrm>
              <a:off x="2138493" y="5526714"/>
              <a:ext cx="100140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dirty="0">
                  <a:solidFill>
                    <a:prstClr val="black"/>
                  </a:solidFill>
                  <a:latin typeface="Calibri" panose="020F0502020204030204"/>
                </a:rPr>
                <a:t>Nachlast</a:t>
              </a:r>
              <a:endPara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0" name="Elbow Connector 269">
              <a:extLst>
                <a:ext uri="{FF2B5EF4-FFF2-40B4-BE49-F238E27FC236}">
                  <a16:creationId xmlns:a16="http://schemas.microsoft.com/office/drawing/2014/main" id="{A646EC11-BBFF-5645-BF6B-5211068AA458}"/>
                </a:ext>
              </a:extLst>
            </p:cNvPr>
            <p:cNvCxnSpPr>
              <a:cxnSpLocks/>
              <a:stCxn id="260" idx="2"/>
              <a:endCxn id="269" idx="2"/>
            </p:cNvCxnSpPr>
            <p:nvPr/>
          </p:nvCxnSpPr>
          <p:spPr>
            <a:xfrm rot="16200000" flipH="1">
              <a:off x="2354992" y="5473343"/>
              <a:ext cx="12700" cy="568406"/>
            </a:xfrm>
            <a:prstGeom prst="bentConnector3">
              <a:avLst>
                <a:gd name="adj1" fmla="val 73491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17D5FE9-9E4D-5B43-A785-2B22CBF19B21}"/>
              </a:ext>
            </a:extLst>
          </p:cNvPr>
          <p:cNvSpPr/>
          <p:nvPr/>
        </p:nvSpPr>
        <p:spPr>
          <a:xfrm>
            <a:off x="7197423" y="452177"/>
            <a:ext cx="1374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MAD BESTIMMUNGEN:</a:t>
            </a:r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46CA5E-5600-484A-934D-6E3D3F71112A}"/>
              </a:ext>
            </a:extLst>
          </p:cNvPr>
          <p:cNvGrpSpPr/>
          <p:nvPr/>
        </p:nvGrpSpPr>
        <p:grpSpPr>
          <a:xfrm>
            <a:off x="121172" y="5458915"/>
            <a:ext cx="1508884" cy="1090917"/>
            <a:chOff x="2119007" y="5407734"/>
            <a:chExt cx="1508884" cy="1090917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1DA09652-50E6-BD4B-975B-6891973C7C12}"/>
                </a:ext>
              </a:extLst>
            </p:cNvPr>
            <p:cNvGrpSpPr/>
            <p:nvPr/>
          </p:nvGrpSpPr>
          <p:grpSpPr>
            <a:xfrm>
              <a:off x="2119007" y="5407734"/>
              <a:ext cx="1508884" cy="1090917"/>
              <a:chOff x="3084835" y="5761431"/>
              <a:chExt cx="1508884" cy="1090917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9F4BA460-EFAA-BA4E-BA45-95214FBCDCB2}"/>
                  </a:ext>
                </a:extLst>
              </p:cNvPr>
              <p:cNvGrpSpPr/>
              <p:nvPr/>
            </p:nvGrpSpPr>
            <p:grpSpPr>
              <a:xfrm>
                <a:off x="3084835" y="5818785"/>
                <a:ext cx="1310817" cy="1033563"/>
                <a:chOff x="5714802" y="3296574"/>
                <a:chExt cx="1310817" cy="1033563"/>
              </a:xfrm>
            </p:grpSpPr>
            <p:cxnSp>
              <p:nvCxnSpPr>
                <p:cNvPr id="297" name="Straight Arrow Connector 296">
                  <a:extLst>
                    <a:ext uri="{FF2B5EF4-FFF2-40B4-BE49-F238E27FC236}">
                      <a16:creationId xmlns:a16="http://schemas.microsoft.com/office/drawing/2014/main" id="{C2D82D90-094C-3A48-9FF3-7E41599711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9671" y="4148395"/>
                  <a:ext cx="10959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ABBA30AA-A35B-4343-863A-EC6B6ED2FD03}"/>
                    </a:ext>
                  </a:extLst>
                </p:cNvPr>
                <p:cNvSpPr/>
                <p:nvPr/>
              </p:nvSpPr>
              <p:spPr>
                <a:xfrm>
                  <a:off x="6322627" y="4099305"/>
                  <a:ext cx="385042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RAD</a:t>
                  </a:r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8331462F-2165-124E-A2CD-62AD57BAF0CC}"/>
                    </a:ext>
                  </a:extLst>
                </p:cNvPr>
                <p:cNvSpPr/>
                <p:nvPr/>
              </p:nvSpPr>
              <p:spPr>
                <a:xfrm rot="16200000">
                  <a:off x="5559150" y="3607068"/>
                  <a:ext cx="542136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Vorlast </a:t>
                  </a:r>
                </a:p>
              </p:txBody>
            </p:sp>
            <p:cxnSp>
              <p:nvCxnSpPr>
                <p:cNvPr id="296" name="Straight Arrow Connector 295">
                  <a:extLst>
                    <a:ext uri="{FF2B5EF4-FFF2-40B4-BE49-F238E27FC236}">
                      <a16:creationId xmlns:a16="http://schemas.microsoft.com/office/drawing/2014/main" id="{A35FEFD2-96DA-E14B-A78B-972DE76F60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29671" y="3296574"/>
                  <a:ext cx="0" cy="8518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ADF4E93E-2CC8-CD43-AC7F-C0BA9A9CC2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51E97A7-EFA4-6D43-A57B-9D1A9026F579}"/>
                  </a:ext>
                </a:extLst>
              </p:cNvPr>
              <p:cNvSpPr/>
              <p:nvPr/>
            </p:nvSpPr>
            <p:spPr>
              <a:xfrm rot="16200000">
                <a:off x="3987623" y="6136695"/>
                <a:ext cx="98135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Herzzeitvolumen</a:t>
                </a: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FBEF39B0-0AB2-B948-8B78-B78793B3AC3E}"/>
                  </a:ext>
                </a:extLst>
              </p:cNvPr>
              <p:cNvSpPr/>
              <p:nvPr/>
            </p:nvSpPr>
            <p:spPr>
              <a:xfrm>
                <a:off x="3311302" y="6070427"/>
                <a:ext cx="1042987" cy="60105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63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56FB2B1-C4AB-B441-B19B-CE5B60E88859}"/>
                </a:ext>
              </a:extLst>
            </p:cNvPr>
            <p:cNvSpPr/>
            <p:nvPr/>
          </p:nvSpPr>
          <p:spPr>
            <a:xfrm>
              <a:off x="2614054" y="5851290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D91F9378-09C4-9B4C-B2A4-A7B867E47348}"/>
              </a:ext>
            </a:extLst>
          </p:cNvPr>
          <p:cNvSpPr txBox="1"/>
          <p:nvPr/>
        </p:nvSpPr>
        <p:spPr>
          <a:xfrm>
            <a:off x="97671" y="6438544"/>
            <a:ext cx="162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Normales Herzzeitvolumen (</a:t>
            </a:r>
            <a:r>
              <a:rPr lang="de-DE" sz="800" i="1" dirty="0">
                <a:solidFill>
                  <a:prstClr val="black"/>
                </a:solidFill>
                <a:latin typeface="Calibri" panose="020F0502020204030204"/>
              </a:rPr>
              <a:t>HZV</a:t>
            </a:r>
            <a:r>
              <a:rPr kumimoji="0" lang="de-DE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bestimmt von der venösen Vorlast &amp; </a:t>
            </a:r>
            <a:r>
              <a:rPr lang="de-DE" sz="800" i="1" dirty="0">
                <a:solidFill>
                  <a:prstClr val="black"/>
                </a:solidFill>
                <a:latin typeface="Calibri" panose="020F0502020204030204"/>
              </a:rPr>
              <a:t>der Kontraktilität</a:t>
            </a:r>
            <a:endParaRPr kumimoji="0" lang="de-DE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B31A69DF-7E67-B84C-8DE5-A54C7DCCBC3F}"/>
              </a:ext>
            </a:extLst>
          </p:cNvPr>
          <p:cNvSpPr/>
          <p:nvPr/>
        </p:nvSpPr>
        <p:spPr>
          <a:xfrm>
            <a:off x="3603570" y="5335687"/>
            <a:ext cx="21430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(Siehe </a:t>
            </a:r>
            <a:r>
              <a:rPr kumimoji="0" lang="de-DE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/>
              </a:rPr>
              <a:t>Guyton Kurven </a:t>
            </a:r>
            <a:r>
              <a:rPr kumimoji="0" lang="de-DE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 Schock </a:t>
            </a:r>
            <a:r>
              <a:rPr kumimoji="0" lang="de-DE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OnePager</a:t>
            </a:r>
            <a:r>
              <a:rPr kumimoji="0" lang="de-DE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für mehr)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18F71922-9ED5-8442-ABFE-0C3E3231B074}"/>
              </a:ext>
            </a:extLst>
          </p:cNvPr>
          <p:cNvSpPr/>
          <p:nvPr/>
        </p:nvSpPr>
        <p:spPr>
          <a:xfrm rot="16200000">
            <a:off x="-872626" y="4102840"/>
            <a:ext cx="21430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(siehe </a:t>
            </a:r>
            <a:r>
              <a:rPr kumimoji="0" lang="de-DE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RUSH exam </a:t>
            </a:r>
            <a:r>
              <a:rPr kumimoji="0" lang="de-DE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für mehr über POCUS im Schock)</a:t>
            </a:r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E2C79E09-F87E-E84E-9DD6-8965CB7A7C21}"/>
              </a:ext>
            </a:extLst>
          </p:cNvPr>
          <p:cNvSpPr/>
          <p:nvPr/>
        </p:nvSpPr>
        <p:spPr>
          <a:xfrm>
            <a:off x="342344" y="5612122"/>
            <a:ext cx="1042987" cy="762331"/>
          </a:xfrm>
          <a:custGeom>
            <a:avLst/>
            <a:gdLst>
              <a:gd name="connsiteX0" fmla="*/ 0 w 1042987"/>
              <a:gd name="connsiteY0" fmla="*/ 571500 h 571500"/>
              <a:gd name="connsiteX1" fmla="*/ 178593 w 1042987"/>
              <a:gd name="connsiteY1" fmla="*/ 250031 h 571500"/>
              <a:gd name="connsiteX2" fmla="*/ 478631 w 1042987"/>
              <a:gd name="connsiteY2" fmla="*/ 92868 h 571500"/>
              <a:gd name="connsiteX3" fmla="*/ 1042987 w 1042987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987" h="571500">
                <a:moveTo>
                  <a:pt x="0" y="571500"/>
                </a:moveTo>
                <a:cubicBezTo>
                  <a:pt x="49410" y="450651"/>
                  <a:pt x="98821" y="329803"/>
                  <a:pt x="178593" y="250031"/>
                </a:cubicBezTo>
                <a:cubicBezTo>
                  <a:pt x="258365" y="170259"/>
                  <a:pt x="334565" y="134540"/>
                  <a:pt x="478631" y="92868"/>
                </a:cubicBezTo>
                <a:cubicBezTo>
                  <a:pt x="622697" y="51196"/>
                  <a:pt x="832842" y="25598"/>
                  <a:pt x="1042987" y="0"/>
                </a:cubicBezTo>
              </a:path>
            </a:pathLst>
          </a:custGeom>
          <a:noFill/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BEFB65BB-6FFF-024D-82CE-25950391C639}"/>
              </a:ext>
            </a:extLst>
          </p:cNvPr>
          <p:cNvCxnSpPr>
            <a:cxnSpLocks/>
          </p:cNvCxnSpPr>
          <p:nvPr/>
        </p:nvCxnSpPr>
        <p:spPr>
          <a:xfrm flipH="1" flipV="1">
            <a:off x="510889" y="5669010"/>
            <a:ext cx="651880" cy="673769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Oval 316">
            <a:extLst>
              <a:ext uri="{FF2B5EF4-FFF2-40B4-BE49-F238E27FC236}">
                <a16:creationId xmlns:a16="http://schemas.microsoft.com/office/drawing/2014/main" id="{19406777-D044-D042-936B-0410EA1E8FE9}"/>
              </a:ext>
            </a:extLst>
          </p:cNvPr>
          <p:cNvSpPr/>
          <p:nvPr/>
        </p:nvSpPr>
        <p:spPr>
          <a:xfrm>
            <a:off x="630200" y="5784019"/>
            <a:ext cx="62450" cy="624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3DDC51D4-2E79-A94F-A5CA-00C55643E32E}"/>
              </a:ext>
            </a:extLst>
          </p:cNvPr>
          <p:cNvSpPr/>
          <p:nvPr/>
        </p:nvSpPr>
        <p:spPr>
          <a:xfrm>
            <a:off x="866424" y="5775887"/>
            <a:ext cx="6578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50" dirty="0">
                <a:solidFill>
                  <a:srgbClr val="ED7D31"/>
                </a:solidFill>
                <a:latin typeface="Calibri" panose="020F0502020204030204"/>
              </a:rPr>
              <a:t>E</a:t>
            </a:r>
            <a:r>
              <a:rPr kumimoji="0" lang="de-DE" sz="65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rhöhte</a:t>
            </a:r>
            <a:r>
              <a:rPr kumimoji="0" lang="de-DE" sz="65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Kontraktilität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8D0680DC-ACE9-2A4D-B9CF-12A39A6BAFFF}"/>
              </a:ext>
            </a:extLst>
          </p:cNvPr>
          <p:cNvSpPr/>
          <p:nvPr/>
        </p:nvSpPr>
        <p:spPr>
          <a:xfrm>
            <a:off x="316143" y="6184989"/>
            <a:ext cx="850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Venokonstriktion</a:t>
            </a: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18B779A1-E7EE-114F-9FA1-FE68383CE417}"/>
              </a:ext>
            </a:extLst>
          </p:cNvPr>
          <p:cNvCxnSpPr>
            <a:cxnSpLocks/>
          </p:cNvCxnSpPr>
          <p:nvPr/>
        </p:nvCxnSpPr>
        <p:spPr>
          <a:xfrm flipV="1">
            <a:off x="435420" y="5684543"/>
            <a:ext cx="0" cy="122116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68A1795B-C5DA-0D43-ABDB-2AF286CD3354}"/>
              </a:ext>
            </a:extLst>
          </p:cNvPr>
          <p:cNvCxnSpPr>
            <a:cxnSpLocks/>
          </p:cNvCxnSpPr>
          <p:nvPr/>
        </p:nvCxnSpPr>
        <p:spPr>
          <a:xfrm flipV="1">
            <a:off x="1241870" y="5650596"/>
            <a:ext cx="0" cy="122116"/>
          </a:xfrm>
          <a:prstGeom prst="straightConnector1">
            <a:avLst/>
          </a:prstGeom>
          <a:ln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tangle 322">
            <a:extLst>
              <a:ext uri="{FF2B5EF4-FFF2-40B4-BE49-F238E27FC236}">
                <a16:creationId xmlns:a16="http://schemas.microsoft.com/office/drawing/2014/main" id="{D173EFB1-F366-E043-A2A0-5B9BC3A4543F}"/>
              </a:ext>
            </a:extLst>
          </p:cNvPr>
          <p:cNvSpPr/>
          <p:nvPr/>
        </p:nvSpPr>
        <p:spPr>
          <a:xfrm>
            <a:off x="353158" y="5473537"/>
            <a:ext cx="8130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mit </a:t>
            </a:r>
            <a:r>
              <a:rPr kumimoji="0" lang="de-DE" sz="6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sport</a:t>
            </a:r>
            <a:endParaRPr kumimoji="0" lang="de-DE" sz="6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C661A860-DCE2-8B4A-837E-8285B9D846EB}"/>
              </a:ext>
            </a:extLst>
          </p:cNvPr>
          <p:cNvCxnSpPr>
            <a:cxnSpLocks/>
          </p:cNvCxnSpPr>
          <p:nvPr/>
        </p:nvCxnSpPr>
        <p:spPr>
          <a:xfrm flipH="1">
            <a:off x="676147" y="5613293"/>
            <a:ext cx="80386" cy="15475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0F0E6886-5209-4E4D-8BF0-62535051EF5F}"/>
              </a:ext>
            </a:extLst>
          </p:cNvPr>
          <p:cNvCxnSpPr>
            <a:cxnSpLocks/>
          </p:cNvCxnSpPr>
          <p:nvPr/>
        </p:nvCxnSpPr>
        <p:spPr>
          <a:xfrm flipV="1">
            <a:off x="595487" y="5995085"/>
            <a:ext cx="48301" cy="18327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9A42239-8E6C-D645-B626-4E2AFEB03D21}"/>
              </a:ext>
            </a:extLst>
          </p:cNvPr>
          <p:cNvSpPr/>
          <p:nvPr/>
        </p:nvSpPr>
        <p:spPr>
          <a:xfrm>
            <a:off x="236309" y="6091092"/>
            <a:ext cx="8130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initial </a:t>
            </a:r>
            <a:r>
              <a:rPr lang="de-DE" sz="600" b="1" dirty="0" err="1">
                <a:solidFill>
                  <a:prstClr val="white">
                    <a:lumMod val="50000"/>
                  </a:prstClr>
                </a:solidFill>
                <a:latin typeface="Corbel" panose="020B0503020204020204" pitchFamily="34" charset="0"/>
              </a:rPr>
              <a:t>stadium</a:t>
            </a:r>
            <a:endParaRPr kumimoji="0" lang="de-DE" sz="600" b="1" i="0" u="none" strike="noStrike" kern="1200" cap="sm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74709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767</Words>
  <Application>Microsoft Macintosh PowerPoint</Application>
  <PresentationFormat>Letter Paper (8.5x11 in)</PresentationFormat>
  <Paragraphs>144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17</cp:revision>
  <cp:lastPrinted>2021-05-11T17:24:11Z</cp:lastPrinted>
  <dcterms:created xsi:type="dcterms:W3CDTF">2021-05-11T17:07:43Z</dcterms:created>
  <dcterms:modified xsi:type="dcterms:W3CDTF">2022-05-03T18:06:20Z</dcterms:modified>
</cp:coreProperties>
</file>