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0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164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F7D89-71EC-3949-A348-8BEC6585A3E0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FB93-6671-284D-AC98-76BE243FE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FB93-6671-284D-AC98-76BE243FE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596B-4BFC-4B46-A4D9-53542EFA2E4E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D04EEE87-03C7-FA4F-AA49-CDF9AE7C2E31}"/>
              </a:ext>
            </a:extLst>
          </p:cNvPr>
          <p:cNvSpPr/>
          <p:nvPr/>
        </p:nvSpPr>
        <p:spPr>
          <a:xfrm>
            <a:off x="3657752" y="8565157"/>
            <a:ext cx="1445554" cy="448374"/>
          </a:xfrm>
          <a:prstGeom prst="roundRect">
            <a:avLst>
              <a:gd name="adj" fmla="val 98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ADB1BEF-D977-3A46-B5E7-776B7AAF7A22}"/>
              </a:ext>
            </a:extLst>
          </p:cNvPr>
          <p:cNvSpPr/>
          <p:nvPr/>
        </p:nvSpPr>
        <p:spPr>
          <a:xfrm>
            <a:off x="160663" y="8202738"/>
            <a:ext cx="789316" cy="444275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1388" y="8171229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4. ΔHCO</a:t>
            </a:r>
            <a:r>
              <a:rPr lang="en-US" sz="1400" b="1" baseline="-25000" dirty="0">
                <a:latin typeface="Arial Narrow" panose="020B0606020202030204" pitchFamily="34" charset="0"/>
              </a:rPr>
              <a:t>3</a:t>
            </a:r>
            <a:r>
              <a:rPr lang="en-US" sz="1400" b="1" dirty="0">
                <a:latin typeface="Arial Narrow" panose="020B0606020202030204" pitchFamily="34" charset="0"/>
              </a:rPr>
              <a:t>  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     ΔAG</a:t>
            </a:r>
            <a:endParaRPr lang="en-US" sz="1400" dirty="0"/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B68F1B6B-2AD6-DB4D-82D7-712E6217E527}"/>
              </a:ext>
            </a:extLst>
          </p:cNvPr>
          <p:cNvSpPr/>
          <p:nvPr/>
        </p:nvSpPr>
        <p:spPr>
          <a:xfrm>
            <a:off x="58127" y="7509625"/>
            <a:ext cx="3552800" cy="404565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8F82C79C-04AF-214C-9C15-79EBDE84E1FB}"/>
              </a:ext>
            </a:extLst>
          </p:cNvPr>
          <p:cNvSpPr/>
          <p:nvPr/>
        </p:nvSpPr>
        <p:spPr>
          <a:xfrm>
            <a:off x="3585131" y="6552184"/>
            <a:ext cx="1413808" cy="448374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B658B7E2-ADBE-7149-BEDF-B006A2F129B2}"/>
              </a:ext>
            </a:extLst>
          </p:cNvPr>
          <p:cNvSpPr/>
          <p:nvPr/>
        </p:nvSpPr>
        <p:spPr>
          <a:xfrm>
            <a:off x="3571824" y="5026595"/>
            <a:ext cx="1427115" cy="448374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5E374E82-6858-6D46-8CA2-F5D12FE6EB40}"/>
              </a:ext>
            </a:extLst>
          </p:cNvPr>
          <p:cNvSpPr/>
          <p:nvPr/>
        </p:nvSpPr>
        <p:spPr>
          <a:xfrm>
            <a:off x="3669957" y="7816625"/>
            <a:ext cx="1445554" cy="44837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6432F7D9-49C1-774E-BD4D-4521B3CE83F2}"/>
              </a:ext>
            </a:extLst>
          </p:cNvPr>
          <p:cNvSpPr/>
          <p:nvPr/>
        </p:nvSpPr>
        <p:spPr>
          <a:xfrm>
            <a:off x="151112" y="4481448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AF0DD83B-FCFB-7340-9DA5-ED7149464929}"/>
              </a:ext>
            </a:extLst>
          </p:cNvPr>
          <p:cNvSpPr/>
          <p:nvPr/>
        </p:nvSpPr>
        <p:spPr>
          <a:xfrm>
            <a:off x="160663" y="1945422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2F8C6D92-5821-2C48-924C-2EC4AF5C5BFA}"/>
              </a:ext>
            </a:extLst>
          </p:cNvPr>
          <p:cNvSpPr/>
          <p:nvPr/>
        </p:nvSpPr>
        <p:spPr>
          <a:xfrm>
            <a:off x="157409" y="892308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E7824186-D34D-FA4A-8E11-253D9AF7C4B8}"/>
              </a:ext>
            </a:extLst>
          </p:cNvPr>
          <p:cNvSpPr/>
          <p:nvPr/>
        </p:nvSpPr>
        <p:spPr>
          <a:xfrm>
            <a:off x="3044554" y="1385594"/>
            <a:ext cx="2296409" cy="806858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322E2D92-2A09-1F4D-BBFF-E8BDD9B61ACB}"/>
              </a:ext>
            </a:extLst>
          </p:cNvPr>
          <p:cNvSpPr/>
          <p:nvPr/>
        </p:nvSpPr>
        <p:spPr>
          <a:xfrm>
            <a:off x="5349992" y="2914829"/>
            <a:ext cx="1532792" cy="1919749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C7AB9A78-2AAF-A945-89DB-09522C41323A}"/>
              </a:ext>
            </a:extLst>
          </p:cNvPr>
          <p:cNvSpPr/>
          <p:nvPr/>
        </p:nvSpPr>
        <p:spPr>
          <a:xfrm>
            <a:off x="1578908" y="5463561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30B87C4-0055-8C4E-8EE5-F4F230FD1A3D}"/>
              </a:ext>
            </a:extLst>
          </p:cNvPr>
          <p:cNvSpPr/>
          <p:nvPr/>
        </p:nvSpPr>
        <p:spPr>
          <a:xfrm>
            <a:off x="1575389" y="3365338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B7518C3-F7AA-F14D-A7FC-D931924E66D7}"/>
              </a:ext>
            </a:extLst>
          </p:cNvPr>
          <p:cNvSpPr/>
          <p:nvPr/>
        </p:nvSpPr>
        <p:spPr>
          <a:xfrm>
            <a:off x="1569593" y="1529489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EC1B47D5-4A75-0E43-AC7A-EB48D9F9B9C2}"/>
              </a:ext>
            </a:extLst>
          </p:cNvPr>
          <p:cNvSpPr/>
          <p:nvPr/>
        </p:nvSpPr>
        <p:spPr>
          <a:xfrm>
            <a:off x="1573326" y="2305624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A1FF5EE9-A5FA-2846-B9C0-FBDAD4D01636}"/>
              </a:ext>
            </a:extLst>
          </p:cNvPr>
          <p:cNvSpPr/>
          <p:nvPr/>
        </p:nvSpPr>
        <p:spPr>
          <a:xfrm>
            <a:off x="1571897" y="1071029"/>
            <a:ext cx="879495" cy="307777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D8EC88E1-4161-FD4E-B14A-A4A9335186A4}"/>
              </a:ext>
            </a:extLst>
          </p:cNvPr>
          <p:cNvSpPr/>
          <p:nvPr/>
        </p:nvSpPr>
        <p:spPr>
          <a:xfrm>
            <a:off x="1580429" y="585557"/>
            <a:ext cx="813577" cy="32943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EF75C3-5919-B148-AC37-289339C45E70}"/>
              </a:ext>
            </a:extLst>
          </p:cNvPr>
          <p:cNvSpPr/>
          <p:nvPr/>
        </p:nvSpPr>
        <p:spPr>
          <a:xfrm>
            <a:off x="45176" y="6027186"/>
            <a:ext cx="3476920" cy="1305216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745D4515-E917-1F42-97B9-42EBAAF4B595}"/>
              </a:ext>
            </a:extLst>
          </p:cNvPr>
          <p:cNvSpPr/>
          <p:nvPr/>
        </p:nvSpPr>
        <p:spPr>
          <a:xfrm>
            <a:off x="2792931" y="3903624"/>
            <a:ext cx="2350124" cy="1030823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930" y="852847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1. pH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144930" y="1914861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2. pCO</a:t>
            </a:r>
            <a:r>
              <a:rPr lang="en-US" sz="1400" b="1" baseline="-25000" dirty="0">
                <a:latin typeface="Arial Narrow" panose="020B0606020202030204" pitchFamily="34" charset="0"/>
              </a:rPr>
              <a:t>2</a:t>
            </a:r>
            <a:endParaRPr lang="en-US" sz="14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86874" y="4462084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3. HCO</a:t>
            </a:r>
            <a:r>
              <a:rPr lang="en-US" sz="1400" b="1" baseline="-25000" dirty="0">
                <a:latin typeface="Arial Narrow" panose="020B0606020202030204" pitchFamily="34" charset="0"/>
              </a:rPr>
              <a:t>3</a:t>
            </a:r>
            <a:r>
              <a:rPr lang="en-US" sz="1400" b="1" baseline="30000" dirty="0">
                <a:latin typeface="Arial Narrow" panose="020B0606020202030204" pitchFamily="34" charset="0"/>
              </a:rPr>
              <a:t>-</a:t>
            </a:r>
            <a:endParaRPr lang="en-US" sz="1400" baseline="30000" dirty="0"/>
          </a:p>
        </p:txBody>
      </p:sp>
      <p:sp>
        <p:nvSpPr>
          <p:cNvPr id="29" name="Rectangle 28"/>
          <p:cNvSpPr/>
          <p:nvPr/>
        </p:nvSpPr>
        <p:spPr>
          <a:xfrm>
            <a:off x="1593857" y="575592"/>
            <a:ext cx="879495" cy="31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Arial Narrow" panose="020B0606020202030204" pitchFamily="34" charset="0"/>
              </a:rPr>
              <a:t>alkalemia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568955" y="105830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acidosis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549003" y="1480606"/>
            <a:ext cx="95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respiratory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acidosis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549003" y="2263383"/>
            <a:ext cx="95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respiratory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alkalosis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9457" y="1723455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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882910" y="2135313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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1591098" y="329888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alkalosis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68955" y="542474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acidosis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14655" y="3877466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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914654" y="4961966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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3366488" y="907690"/>
            <a:ext cx="126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Acute or chronic?</a:t>
            </a:r>
            <a:endParaRPr lang="en-US" sz="1200" i="1" dirty="0"/>
          </a:p>
        </p:txBody>
      </p:sp>
      <p:sp>
        <p:nvSpPr>
          <p:cNvPr id="61" name="Rectangle 60"/>
          <p:cNvSpPr/>
          <p:nvPr/>
        </p:nvSpPr>
        <p:spPr>
          <a:xfrm>
            <a:off x="3073676" y="1373525"/>
            <a:ext cx="226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What is the chronicity?</a:t>
            </a:r>
          </a:p>
          <a:p>
            <a:r>
              <a:rPr lang="en-US" sz="1200" b="1" dirty="0"/>
              <a:t>Look at </a:t>
            </a:r>
            <a:r>
              <a:rPr lang="en-US" sz="1200" b="1" dirty="0">
                <a:solidFill>
                  <a:srgbClr val="C00000"/>
                </a:solidFill>
              </a:rPr>
              <a:t>metabolic compensation</a:t>
            </a:r>
          </a:p>
          <a:p>
            <a:r>
              <a:rPr lang="en-US" sz="1200" dirty="0"/>
              <a:t>Acute:    10 </a:t>
            </a:r>
            <a:r>
              <a:rPr lang="en-US" sz="1200" dirty="0" err="1"/>
              <a:t>Δ</a:t>
            </a:r>
            <a:r>
              <a:rPr lang="en-US" sz="1200" dirty="0"/>
              <a:t> pCO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en-US" sz="1200" dirty="0" err="1">
                <a:sym typeface="Wingdings"/>
              </a:rPr>
              <a:t></a:t>
            </a:r>
            <a:r>
              <a:rPr lang="en-US" sz="1200" dirty="0">
                <a:sym typeface="Wingdings"/>
              </a:rPr>
              <a:t> 0.08 </a:t>
            </a:r>
            <a:r>
              <a:rPr lang="en-US" sz="1200" dirty="0" err="1">
                <a:sym typeface="Wingdings"/>
              </a:rPr>
              <a:t>Δ</a:t>
            </a:r>
            <a:r>
              <a:rPr lang="en-US" sz="1200" dirty="0">
                <a:sym typeface="Wingdings"/>
              </a:rPr>
              <a:t> pH</a:t>
            </a:r>
          </a:p>
          <a:p>
            <a:r>
              <a:rPr lang="en-US" sz="1200" dirty="0"/>
              <a:t>Chronic: 10 </a:t>
            </a:r>
            <a:r>
              <a:rPr lang="en-US" sz="1200" dirty="0" err="1"/>
              <a:t>Δ</a:t>
            </a:r>
            <a:r>
              <a:rPr lang="en-US" sz="1200" dirty="0"/>
              <a:t> pCO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en-US" sz="1200" dirty="0">
                <a:sym typeface="Wingdings"/>
              </a:rPr>
              <a:t> 0.03 </a:t>
            </a:r>
            <a:r>
              <a:rPr lang="en-US" sz="1200" dirty="0" err="1">
                <a:sym typeface="Wingdings"/>
              </a:rPr>
              <a:t>Δ</a:t>
            </a:r>
            <a:r>
              <a:rPr lang="en-US" sz="1200" dirty="0">
                <a:sym typeface="Wingdings"/>
              </a:rPr>
              <a:t> pH</a:t>
            </a:r>
            <a:r>
              <a:rPr lang="en-US" sz="1200" dirty="0"/>
              <a:t>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520924" y="6492679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anion gap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acidosis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522096" y="4954966"/>
            <a:ext cx="1505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non anion gap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acidosis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79847" y="3915567"/>
            <a:ext cx="2440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Is the </a:t>
            </a:r>
            <a:r>
              <a:rPr lang="en-US" sz="1200" b="1" dirty="0">
                <a:solidFill>
                  <a:schemeClr val="accent4"/>
                </a:solidFill>
              </a:rPr>
              <a:t>anion gap </a:t>
            </a:r>
            <a:r>
              <a:rPr lang="en-US" sz="1200" b="1" dirty="0"/>
              <a:t>increased?</a:t>
            </a:r>
          </a:p>
          <a:p>
            <a:r>
              <a:rPr lang="en-US" sz="1200" b="1" dirty="0"/>
              <a:t>	AG</a:t>
            </a:r>
            <a:r>
              <a:rPr lang="en-US" sz="1200" dirty="0"/>
              <a:t> = [Na] + ([</a:t>
            </a:r>
            <a:r>
              <a:rPr lang="en-US" sz="1200" dirty="0" err="1"/>
              <a:t>Cl</a:t>
            </a:r>
            <a:r>
              <a:rPr lang="en-US" sz="1200" dirty="0"/>
              <a:t>] + [HCO</a:t>
            </a:r>
            <a:r>
              <a:rPr lang="en-US" sz="1200" baseline="-25000" dirty="0"/>
              <a:t>3</a:t>
            </a:r>
            <a:r>
              <a:rPr lang="en-US" sz="1200" dirty="0"/>
              <a:t>])</a:t>
            </a:r>
          </a:p>
          <a:p>
            <a:r>
              <a:rPr lang="en-US" sz="1200" dirty="0"/>
              <a:t>	Expected AG = 2.5 </a:t>
            </a:r>
            <a:r>
              <a:rPr lang="en-US" sz="1200" dirty="0" err="1"/>
              <a:t>x</a:t>
            </a:r>
            <a:r>
              <a:rPr lang="en-US" sz="1200" dirty="0"/>
              <a:t> Albumin</a:t>
            </a:r>
          </a:p>
          <a:p>
            <a:r>
              <a:rPr lang="en-US" sz="1200" b="1" dirty="0"/>
              <a:t>If AG &gt; expected AG, there is an 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anion gap present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1229" y="6007269"/>
            <a:ext cx="3457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If there is a </a:t>
            </a:r>
            <a:r>
              <a:rPr lang="en-US" sz="1200" b="1" dirty="0">
                <a:solidFill>
                  <a:schemeClr val="accent2"/>
                </a:solidFill>
              </a:rPr>
              <a:t>metabolic acidosis </a:t>
            </a:r>
            <a:r>
              <a:rPr lang="en-US" sz="1200" b="1" dirty="0"/>
              <a:t>or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6"/>
                </a:solidFill>
              </a:rPr>
              <a:t>alkalosis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/>
              <a:t>present is there appropriate </a:t>
            </a:r>
            <a:r>
              <a:rPr lang="en-US" sz="1200" b="1" dirty="0">
                <a:solidFill>
                  <a:schemeClr val="tx2"/>
                </a:solidFill>
              </a:rPr>
              <a:t>respiratory compensation? </a:t>
            </a:r>
          </a:p>
          <a:p>
            <a:r>
              <a:rPr lang="en-US" sz="1200" dirty="0"/>
              <a:t>Use one of two rules of find out:</a:t>
            </a:r>
          </a:p>
          <a:p>
            <a:r>
              <a:rPr lang="en-US" sz="1200" dirty="0"/>
              <a:t>1. Expected pCO</a:t>
            </a:r>
            <a:r>
              <a:rPr lang="en-US" sz="1200" baseline="-25000" dirty="0"/>
              <a:t>2</a:t>
            </a:r>
            <a:r>
              <a:rPr lang="en-US" sz="1200" dirty="0"/>
              <a:t> = 1.5 x [HCO3] + 8 ± 2 (Winter’s)</a:t>
            </a:r>
          </a:p>
          <a:p>
            <a:r>
              <a:rPr lang="en-US" sz="1200" dirty="0"/>
              <a:t>2. Expected pCO</a:t>
            </a:r>
            <a:r>
              <a:rPr lang="en-US" sz="1200" baseline="-25000" dirty="0"/>
              <a:t>2</a:t>
            </a:r>
            <a:r>
              <a:rPr lang="en-US" sz="1200" dirty="0"/>
              <a:t> = last two digits of pH</a:t>
            </a:r>
          </a:p>
          <a:p>
            <a:r>
              <a:rPr lang="en-US" sz="1200" b="1" dirty="0"/>
              <a:t>If the measured pCO2 does not match the expected value, there is also a respiratory derangement.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10800000">
            <a:off x="273382" y="8432839"/>
            <a:ext cx="51458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780" y="7478496"/>
            <a:ext cx="39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Does the change in AG account for the change in HCO</a:t>
            </a:r>
            <a:r>
              <a:rPr lang="en-US" sz="1200" b="1" baseline="-25000" dirty="0"/>
              <a:t>3</a:t>
            </a:r>
            <a:r>
              <a:rPr lang="en-US" sz="1200" b="1" dirty="0"/>
              <a:t>? </a:t>
            </a:r>
          </a:p>
          <a:p>
            <a:r>
              <a:rPr lang="en-US" sz="1200" dirty="0"/>
              <a:t>Used to determine if there is another derangement.</a:t>
            </a:r>
          </a:p>
        </p:txBody>
      </p:sp>
      <p:cxnSp>
        <p:nvCxnSpPr>
          <p:cNvPr id="102" name="Straight Arrow Connector 101"/>
          <p:cNvCxnSpPr>
            <a:cxnSpLocks/>
          </p:cNvCxnSpPr>
          <p:nvPr/>
        </p:nvCxnSpPr>
        <p:spPr>
          <a:xfrm flipV="1">
            <a:off x="2642421" y="3583752"/>
            <a:ext cx="2698542" cy="9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  <a:stCxn id="42" idx="3"/>
          </p:cNvCxnSpPr>
          <p:nvPr/>
        </p:nvCxnSpPr>
        <p:spPr>
          <a:xfrm>
            <a:off x="2504713" y="2524993"/>
            <a:ext cx="2804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  <a:stCxn id="81" idx="3"/>
          </p:cNvCxnSpPr>
          <p:nvPr/>
        </p:nvCxnSpPr>
        <p:spPr>
          <a:xfrm flipV="1">
            <a:off x="5026464" y="6747463"/>
            <a:ext cx="299764" cy="6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015150" y="5214988"/>
            <a:ext cx="2938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468506" y="8470846"/>
            <a:ext cx="42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YES</a:t>
            </a:r>
            <a:endParaRPr lang="en-US" sz="1200" dirty="0"/>
          </a:p>
        </p:txBody>
      </p:sp>
      <p:sp>
        <p:nvSpPr>
          <p:cNvPr id="131" name="Rectangle 130"/>
          <p:cNvSpPr/>
          <p:nvPr/>
        </p:nvSpPr>
        <p:spPr>
          <a:xfrm>
            <a:off x="1086982" y="486951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Wingdings"/>
                <a:cs typeface="Wingdings"/>
              </a:rPr>
              <a:t>&gt;7.4</a:t>
            </a:r>
            <a:endParaRPr lang="en-US" sz="1400" dirty="0">
              <a:latin typeface="+mj-lt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58657" y="1187552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&lt;7.4</a:t>
            </a:r>
          </a:p>
        </p:txBody>
      </p:sp>
      <p:sp>
        <p:nvSpPr>
          <p:cNvPr id="133" name="Rectangle 132"/>
          <p:cNvSpPr/>
          <p:nvPr/>
        </p:nvSpPr>
        <p:spPr>
          <a:xfrm rot="16200000">
            <a:off x="6371111" y="8681622"/>
            <a:ext cx="7583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(8/2015)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318523" y="645022"/>
            <a:ext cx="1324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Airflow obstruction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COPD, asthma</a:t>
            </a:r>
          </a:p>
          <a:p>
            <a:pPr>
              <a:buFont typeface="Wingdings" charset="2"/>
              <a:buChar char="ê"/>
            </a:pPr>
            <a:r>
              <a:rPr lang="en-US" sz="1100" b="1" dirty="0"/>
              <a:t>Drive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Medications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Central</a:t>
            </a:r>
          </a:p>
          <a:p>
            <a:r>
              <a:rPr lang="en-US" sz="1100" b="1" dirty="0">
                <a:latin typeface="Wingdings"/>
                <a:ea typeface="Wingdings"/>
                <a:cs typeface="Wingdings"/>
              </a:rPr>
              <a:t></a:t>
            </a:r>
            <a:r>
              <a:rPr lang="en-US" sz="1100" b="1" dirty="0"/>
              <a:t>CO2 production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349992" y="1939295"/>
            <a:ext cx="117371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latin typeface="Wingdings"/>
                <a:ea typeface="Wingdings"/>
                <a:cs typeface="Wingdings"/>
              </a:rPr>
              <a:t></a:t>
            </a:r>
            <a:r>
              <a:rPr lang="en-US" sz="1100" b="1" dirty="0"/>
              <a:t> drive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Pain/anxiety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Hepatic </a:t>
            </a:r>
            <a:r>
              <a:rPr lang="en-US" sz="1100" b="1" dirty="0" err="1"/>
              <a:t>enceph</a:t>
            </a:r>
            <a:endParaRPr lang="en-US" sz="1100" b="1" dirty="0"/>
          </a:p>
          <a:p>
            <a:pPr>
              <a:buFont typeface="Arial"/>
              <a:buChar char="•"/>
            </a:pPr>
            <a:r>
              <a:rPr lang="en-US" sz="1100" b="1" dirty="0"/>
              <a:t> Pregnancy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</a:t>
            </a:r>
            <a:r>
              <a:rPr lang="en-US" sz="1100" b="1" dirty="0" err="1"/>
              <a:t>Salicylates</a:t>
            </a:r>
            <a:endParaRPr lang="en-US" sz="1100" b="1" dirty="0"/>
          </a:p>
        </p:txBody>
      </p:sp>
      <p:sp>
        <p:nvSpPr>
          <p:cNvPr id="137" name="Rectangle 136"/>
          <p:cNvSpPr/>
          <p:nvPr/>
        </p:nvSpPr>
        <p:spPr>
          <a:xfrm>
            <a:off x="5349992" y="6387604"/>
            <a:ext cx="146546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chemeClr val="accent4"/>
                </a:solidFill>
              </a:rPr>
              <a:t>“</a:t>
            </a:r>
            <a:r>
              <a:rPr lang="en-US" sz="1100" b="1" u="sng" dirty="0" err="1">
                <a:solidFill>
                  <a:schemeClr val="accent4"/>
                </a:solidFill>
              </a:rPr>
              <a:t>GOLDMARKeT</a:t>
            </a:r>
            <a:r>
              <a:rPr lang="en-US" sz="1100" b="1" u="sng" dirty="0">
                <a:solidFill>
                  <a:schemeClr val="accent4"/>
                </a:solidFill>
              </a:rPr>
              <a:t>”</a:t>
            </a:r>
          </a:p>
          <a:p>
            <a:r>
              <a:rPr lang="en-US" sz="1100" b="1" dirty="0"/>
              <a:t>G – Glycols</a:t>
            </a:r>
          </a:p>
          <a:p>
            <a:r>
              <a:rPr lang="en-US" sz="1100" b="1" dirty="0"/>
              <a:t>O – </a:t>
            </a:r>
            <a:r>
              <a:rPr lang="en-US" sz="1100" b="1" dirty="0" err="1"/>
              <a:t>Oxoproline</a:t>
            </a:r>
            <a:endParaRPr lang="en-US" sz="1100" b="1" dirty="0"/>
          </a:p>
          <a:p>
            <a:r>
              <a:rPr lang="en-US" sz="1100" b="1" dirty="0"/>
              <a:t>L – Lactic acid</a:t>
            </a:r>
          </a:p>
          <a:p>
            <a:r>
              <a:rPr lang="en-US" sz="1100" b="1" dirty="0"/>
              <a:t>D – Lactic acid</a:t>
            </a:r>
          </a:p>
          <a:p>
            <a:r>
              <a:rPr lang="en-US" sz="1100" b="1" dirty="0"/>
              <a:t>M – Methanol</a:t>
            </a:r>
          </a:p>
          <a:p>
            <a:r>
              <a:rPr lang="en-US" sz="1100" b="1" dirty="0"/>
              <a:t>A – Aspirin  </a:t>
            </a:r>
          </a:p>
          <a:p>
            <a:r>
              <a:rPr lang="en-US" sz="1100" b="1" dirty="0"/>
              <a:t>R – Renal fail, </a:t>
            </a:r>
            <a:r>
              <a:rPr lang="en-US" sz="1100" b="1" dirty="0" err="1"/>
              <a:t>Rhabdo</a:t>
            </a:r>
            <a:endParaRPr lang="en-US" sz="1100" b="1" dirty="0"/>
          </a:p>
          <a:p>
            <a:r>
              <a:rPr lang="en-US" sz="1100" b="1" dirty="0" err="1"/>
              <a:t>Ke</a:t>
            </a:r>
            <a:r>
              <a:rPr lang="en-US" sz="1100" b="1" dirty="0"/>
              <a:t> – </a:t>
            </a:r>
            <a:r>
              <a:rPr lang="en-US" sz="1100" b="1" dirty="0" err="1"/>
              <a:t>Ketones</a:t>
            </a:r>
            <a:endParaRPr lang="en-US" sz="1100" b="1" dirty="0"/>
          </a:p>
          <a:p>
            <a:r>
              <a:rPr lang="en-US" sz="1100" b="1" dirty="0"/>
              <a:t>T – Toluene  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325208" y="4964887"/>
            <a:ext cx="15327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chemeClr val="tx2"/>
                </a:solidFill>
              </a:rPr>
              <a:t>“RAGES”</a:t>
            </a:r>
          </a:p>
          <a:p>
            <a:r>
              <a:rPr lang="en-US" sz="1100" b="1" dirty="0"/>
              <a:t>R – </a:t>
            </a:r>
            <a:r>
              <a:rPr lang="en-US" sz="1100" b="1" u="sng" dirty="0"/>
              <a:t>R</a:t>
            </a:r>
            <a:r>
              <a:rPr lang="en-US" sz="1100" b="1" dirty="0"/>
              <a:t>TA </a:t>
            </a:r>
          </a:p>
          <a:p>
            <a:r>
              <a:rPr lang="en-US" sz="1100" b="1" dirty="0"/>
              <a:t>A – </a:t>
            </a:r>
            <a:r>
              <a:rPr lang="en-US" sz="1100" b="1" u="sng" dirty="0"/>
              <a:t>A</a:t>
            </a:r>
            <a:r>
              <a:rPr lang="en-US" sz="1100" b="1" dirty="0"/>
              <a:t>mmonia</a:t>
            </a:r>
          </a:p>
          <a:p>
            <a:r>
              <a:rPr lang="en-US" sz="1100" b="1" dirty="0"/>
              <a:t>       </a:t>
            </a:r>
            <a:r>
              <a:rPr lang="en-US" sz="1100" b="1" u="sng" dirty="0" err="1"/>
              <a:t>A</a:t>
            </a:r>
            <a:r>
              <a:rPr lang="en-US" sz="1100" b="1" dirty="0" err="1"/>
              <a:t>cetazolamide</a:t>
            </a:r>
            <a:endParaRPr lang="en-US" sz="1100" b="1" dirty="0"/>
          </a:p>
          <a:p>
            <a:r>
              <a:rPr lang="en-US" sz="1100" b="1" dirty="0"/>
              <a:t>       </a:t>
            </a:r>
            <a:r>
              <a:rPr lang="en-US" sz="1100" b="1" dirty="0" err="1"/>
              <a:t>Hyper</a:t>
            </a:r>
            <a:r>
              <a:rPr lang="en-US" sz="1100" b="1" u="sng" dirty="0" err="1"/>
              <a:t>A</a:t>
            </a:r>
            <a:r>
              <a:rPr lang="en-US" sz="1100" b="1" dirty="0" err="1"/>
              <a:t>limentation</a:t>
            </a:r>
            <a:endParaRPr lang="en-US" sz="1100" b="1" dirty="0"/>
          </a:p>
          <a:p>
            <a:r>
              <a:rPr lang="en-US" sz="1100" b="1" dirty="0"/>
              <a:t>G – GI losses</a:t>
            </a:r>
          </a:p>
          <a:p>
            <a:r>
              <a:rPr lang="en-US" sz="1100" b="1" dirty="0"/>
              <a:t>E – Endocrine </a:t>
            </a:r>
          </a:p>
          <a:p>
            <a:r>
              <a:rPr lang="en-US" sz="1100" b="1" dirty="0"/>
              <a:t>S – Saline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-123846" y="279961"/>
            <a:ext cx="125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primary </a:t>
            </a:r>
          </a:p>
          <a:p>
            <a:pPr algn="ctr"/>
            <a:r>
              <a:rPr lang="en-US" sz="1200" b="1" i="1" dirty="0"/>
              <a:t>disturbance</a:t>
            </a:r>
            <a:r>
              <a:rPr lang="en-US" sz="1200" b="1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21067" y="8164951"/>
            <a:ext cx="390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2304033" y="8008043"/>
            <a:ext cx="951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Wingdings"/>
                <a:ea typeface="Wingdings"/>
                <a:cs typeface="Wingdings"/>
              </a:rPr>
              <a:t></a:t>
            </a:r>
            <a:r>
              <a:rPr lang="en-US" sz="1200" dirty="0" err="1">
                <a:latin typeface="Lucida Grande"/>
                <a:ea typeface="Lucida Grande"/>
                <a:cs typeface="Lucida Grande"/>
              </a:rPr>
              <a:t>ΔΔ</a:t>
            </a:r>
            <a:r>
              <a:rPr lang="en-US" sz="1200" dirty="0">
                <a:latin typeface="Lucida Grande"/>
                <a:ea typeface="Lucida Grande"/>
                <a:cs typeface="Lucida Grande"/>
              </a:rPr>
              <a:t> &gt;1.5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2322438" y="8576496"/>
            <a:ext cx="1000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Wingdings"/>
                <a:ea typeface="Wingdings"/>
                <a:cs typeface="Wingdings"/>
              </a:rPr>
              <a:t></a:t>
            </a:r>
            <a:r>
              <a:rPr lang="en-US" sz="1200" dirty="0" err="1">
                <a:latin typeface="Lucida Grande"/>
                <a:ea typeface="Lucida Grande"/>
                <a:cs typeface="Lucida Grande"/>
              </a:rPr>
              <a:t>ΔΔ</a:t>
            </a:r>
            <a:r>
              <a:rPr lang="en-US" sz="1200" dirty="0">
                <a:latin typeface="Lucida Grande"/>
                <a:ea typeface="Lucida Grande"/>
                <a:cs typeface="Lucida Grande"/>
              </a:rPr>
              <a:t> &lt; 0.8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3610927" y="7754471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superimposed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alkalosis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7387" y="851901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superimposed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NAGMA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79471" y="8770305"/>
            <a:ext cx="2938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340963" y="8548591"/>
            <a:ext cx="1383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/>
              <a:t>Salicylate</a:t>
            </a:r>
            <a:r>
              <a:rPr lang="en-US" sz="1100" b="1" dirty="0"/>
              <a:t> poisoning</a:t>
            </a:r>
          </a:p>
          <a:p>
            <a:r>
              <a:rPr lang="en-US" sz="1100" b="1" dirty="0"/>
              <a:t>DKA </a:t>
            </a:r>
            <a:r>
              <a:rPr lang="en-US" sz="1100" b="1" dirty="0" err="1"/>
              <a:t>w</a:t>
            </a:r>
            <a:r>
              <a:rPr lang="en-US" sz="1100" b="1" dirty="0"/>
              <a:t>/ dehydration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043591" y="8931783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 other derangement</a:t>
            </a:r>
            <a:endParaRPr lang="en-US" sz="1200" dirty="0"/>
          </a:p>
        </p:txBody>
      </p:sp>
      <p:sp>
        <p:nvSpPr>
          <p:cNvPr id="91" name="Rectangle 90"/>
          <p:cNvSpPr/>
          <p:nvPr/>
        </p:nvSpPr>
        <p:spPr>
          <a:xfrm>
            <a:off x="5354913" y="2882388"/>
            <a:ext cx="159400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/>
              <a:t>“BLVD PLACE”</a:t>
            </a:r>
          </a:p>
          <a:p>
            <a:r>
              <a:rPr lang="en-US" sz="1100" b="1" dirty="0"/>
              <a:t>B - </a:t>
            </a:r>
            <a:r>
              <a:rPr lang="en-US" sz="1100" b="1" dirty="0" err="1"/>
              <a:t>Bartter's</a:t>
            </a:r>
            <a:endParaRPr lang="en-US" sz="1100" b="1" dirty="0"/>
          </a:p>
          <a:p>
            <a:r>
              <a:rPr lang="en-US" sz="1100" b="1" dirty="0"/>
              <a:t>L – Laxative</a:t>
            </a:r>
          </a:p>
          <a:p>
            <a:r>
              <a:rPr lang="en-US" sz="1100" b="1" dirty="0"/>
              <a:t>V – </a:t>
            </a:r>
            <a:r>
              <a:rPr lang="en-US" sz="1100" b="1" dirty="0" err="1"/>
              <a:t>Vomitting</a:t>
            </a:r>
            <a:endParaRPr lang="en-US" sz="1100" b="1" dirty="0"/>
          </a:p>
          <a:p>
            <a:r>
              <a:rPr lang="en-US" sz="1100" b="1" dirty="0"/>
              <a:t>D - Diarrhea/diuretics</a:t>
            </a:r>
          </a:p>
          <a:p>
            <a:r>
              <a:rPr lang="en-US" sz="1100" b="1" dirty="0"/>
              <a:t>P - Post-</a:t>
            </a:r>
            <a:r>
              <a:rPr lang="en-US" sz="1100" b="1" dirty="0" err="1"/>
              <a:t>hypercapnea</a:t>
            </a:r>
            <a:endParaRPr lang="en-US" sz="1100" b="1" dirty="0"/>
          </a:p>
          <a:p>
            <a:r>
              <a:rPr lang="en-US" sz="1100" b="1" dirty="0"/>
              <a:t>L - Licorice </a:t>
            </a:r>
          </a:p>
          <a:p>
            <a:r>
              <a:rPr lang="en-US" sz="1100" b="1" dirty="0"/>
              <a:t>A - Alkali ingestion</a:t>
            </a:r>
          </a:p>
          <a:p>
            <a:r>
              <a:rPr lang="en-US" sz="1100" b="1" dirty="0"/>
              <a:t>C - Contraction alkalosis</a:t>
            </a:r>
          </a:p>
          <a:p>
            <a:r>
              <a:rPr lang="en-US" sz="1100" b="1" dirty="0"/>
              <a:t>E - Endocrine </a:t>
            </a:r>
          </a:p>
          <a:p>
            <a:r>
              <a:rPr lang="en-US" sz="1100" b="1" dirty="0"/>
              <a:t>     (Conn’s or Cushing’s)</a:t>
            </a:r>
            <a:endParaRPr lang="en-US" sz="1100" dirty="0"/>
          </a:p>
        </p:txBody>
      </p:sp>
      <p:sp>
        <p:nvSpPr>
          <p:cNvPr id="92" name="Round Same Side Corner Rectangle 91">
            <a:extLst>
              <a:ext uri="{FF2B5EF4-FFF2-40B4-BE49-F238E27FC236}">
                <a16:creationId xmlns:a16="http://schemas.microsoft.com/office/drawing/2014/main" id="{6D93BB7B-7E67-3949-A290-E249522CF1D5}"/>
              </a:ext>
            </a:extLst>
          </p:cNvPr>
          <p:cNvSpPr/>
          <p:nvPr/>
        </p:nvSpPr>
        <p:spPr>
          <a:xfrm rot="10800000">
            <a:off x="-2" y="676"/>
            <a:ext cx="4126992" cy="27285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 Same Side Corner Rectangle 92">
            <a:extLst>
              <a:ext uri="{FF2B5EF4-FFF2-40B4-BE49-F238E27FC236}">
                <a16:creationId xmlns:a16="http://schemas.microsoft.com/office/drawing/2014/main" id="{1025E4F0-7F59-CD4F-9C08-1B22FF7D00AB}"/>
              </a:ext>
            </a:extLst>
          </p:cNvPr>
          <p:cNvSpPr/>
          <p:nvPr/>
        </p:nvSpPr>
        <p:spPr>
          <a:xfrm rot="10800000">
            <a:off x="4126990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FC6D999-5F65-304E-B548-B6D9B869D944}"/>
              </a:ext>
            </a:extLst>
          </p:cNvPr>
          <p:cNvSpPr/>
          <p:nvPr/>
        </p:nvSpPr>
        <p:spPr>
          <a:xfrm>
            <a:off x="2614369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CF734F-3447-BE4B-97F4-2C2BDD38D298}"/>
              </a:ext>
            </a:extLst>
          </p:cNvPr>
          <p:cNvSpPr/>
          <p:nvPr/>
        </p:nvSpPr>
        <p:spPr>
          <a:xfrm>
            <a:off x="-42672" y="-127000"/>
            <a:ext cx="255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acid base analysis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ACACB-8631-1149-A3EB-CA81E9E44F2F}"/>
              </a:ext>
            </a:extLst>
          </p:cNvPr>
          <p:cNvSpPr/>
          <p:nvPr/>
        </p:nvSpPr>
        <p:spPr>
          <a:xfrm>
            <a:off x="4728205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1A60CE4-C1CE-BE47-8661-488BB4B0D605}"/>
              </a:ext>
            </a:extLst>
          </p:cNvPr>
          <p:cNvSpPr/>
          <p:nvPr/>
        </p:nvSpPr>
        <p:spPr>
          <a:xfrm>
            <a:off x="5563247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2FF023A-C67A-0848-9860-D2C3AB4B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90" y="-12740"/>
            <a:ext cx="505226" cy="505226"/>
          </a:xfrm>
          <a:prstGeom prst="rect">
            <a:avLst/>
          </a:prstGeom>
        </p:spPr>
      </p:pic>
      <p:sp>
        <p:nvSpPr>
          <p:cNvPr id="100" name="Freeform 99">
            <a:extLst>
              <a:ext uri="{FF2B5EF4-FFF2-40B4-BE49-F238E27FC236}">
                <a16:creationId xmlns:a16="http://schemas.microsoft.com/office/drawing/2014/main" id="{52911990-4E84-AC4A-B117-98671838D95F}"/>
              </a:ext>
            </a:extLst>
          </p:cNvPr>
          <p:cNvSpPr/>
          <p:nvPr/>
        </p:nvSpPr>
        <p:spPr>
          <a:xfrm>
            <a:off x="3984189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7CE536C-8837-B541-8311-DA91FB3C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46" y="227319"/>
            <a:ext cx="126795" cy="126795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263085B-1F0F-C541-8903-ED02EC5126BC}"/>
              </a:ext>
            </a:extLst>
          </p:cNvPr>
          <p:cNvGrpSpPr/>
          <p:nvPr/>
        </p:nvGrpSpPr>
        <p:grpSpPr>
          <a:xfrm>
            <a:off x="4000009" y="-149175"/>
            <a:ext cx="918456" cy="767830"/>
            <a:chOff x="6115746" y="1063724"/>
            <a:chExt cx="918456" cy="767830"/>
          </a:xfrm>
        </p:grpSpPr>
        <p:pic>
          <p:nvPicPr>
            <p:cNvPr id="105" name="Picture 104" descr="A close up of a logo&#10;&#10;Description automatically generated">
              <a:extLst>
                <a:ext uri="{FF2B5EF4-FFF2-40B4-BE49-F238E27FC236}">
                  <a16:creationId xmlns:a16="http://schemas.microsoft.com/office/drawing/2014/main" id="{8E1005E3-3E84-6041-BE27-2DC99A98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243888F-79A7-9044-8C17-02CF80386EC4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61AC59E-A135-EA42-8E0B-2EAB4BDA7C17}"/>
              </a:ext>
            </a:extLst>
          </p:cNvPr>
          <p:cNvCxnSpPr>
            <a:stCxn id="121" idx="3"/>
            <a:endCxn id="134" idx="1"/>
          </p:cNvCxnSpPr>
          <p:nvPr/>
        </p:nvCxnSpPr>
        <p:spPr>
          <a:xfrm flipV="1">
            <a:off x="2451392" y="1199020"/>
            <a:ext cx="2867131" cy="554656"/>
          </a:xfrm>
          <a:prstGeom prst="bentConnector3">
            <a:avLst>
              <a:gd name="adj1" fmla="val 1507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D7948FF5-59B9-EE46-9729-971521294B59}"/>
              </a:ext>
            </a:extLst>
          </p:cNvPr>
          <p:cNvCxnSpPr>
            <a:cxnSpLocks/>
            <a:stCxn id="141" idx="3"/>
            <a:endCxn id="112" idx="1"/>
          </p:cNvCxnSpPr>
          <p:nvPr/>
        </p:nvCxnSpPr>
        <p:spPr>
          <a:xfrm flipV="1">
            <a:off x="777144" y="750274"/>
            <a:ext cx="803285" cy="276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>
            <a:extLst>
              <a:ext uri="{FF2B5EF4-FFF2-40B4-BE49-F238E27FC236}">
                <a16:creationId xmlns:a16="http://schemas.microsoft.com/office/drawing/2014/main" id="{2BA00A28-195F-9C4D-AE6A-CF66B23565FB}"/>
              </a:ext>
            </a:extLst>
          </p:cNvPr>
          <p:cNvCxnSpPr>
            <a:cxnSpLocks/>
            <a:stCxn id="141" idx="3"/>
            <a:endCxn id="114" idx="1"/>
          </p:cNvCxnSpPr>
          <p:nvPr/>
        </p:nvCxnSpPr>
        <p:spPr>
          <a:xfrm>
            <a:off x="777144" y="1027030"/>
            <a:ext cx="794753" cy="197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2B48E495-8D4E-7145-9FAD-F425B356F28D}"/>
              </a:ext>
            </a:extLst>
          </p:cNvPr>
          <p:cNvCxnSpPr>
            <a:cxnSpLocks/>
            <a:stCxn id="146" idx="3"/>
            <a:endCxn id="121" idx="1"/>
          </p:cNvCxnSpPr>
          <p:nvPr/>
        </p:nvCxnSpPr>
        <p:spPr>
          <a:xfrm flipV="1">
            <a:off x="780398" y="1753676"/>
            <a:ext cx="789195" cy="3264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>
            <a:extLst>
              <a:ext uri="{FF2B5EF4-FFF2-40B4-BE49-F238E27FC236}">
                <a16:creationId xmlns:a16="http://schemas.microsoft.com/office/drawing/2014/main" id="{8E7E7B56-5CB6-4442-9CB6-3BBC57F7726F}"/>
              </a:ext>
            </a:extLst>
          </p:cNvPr>
          <p:cNvCxnSpPr>
            <a:cxnSpLocks/>
            <a:stCxn id="146" idx="3"/>
            <a:endCxn id="120" idx="1"/>
          </p:cNvCxnSpPr>
          <p:nvPr/>
        </p:nvCxnSpPr>
        <p:spPr>
          <a:xfrm>
            <a:off x="780398" y="2080144"/>
            <a:ext cx="792928" cy="4496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>
            <a:extLst>
              <a:ext uri="{FF2B5EF4-FFF2-40B4-BE49-F238E27FC236}">
                <a16:creationId xmlns:a16="http://schemas.microsoft.com/office/drawing/2014/main" id="{96724D84-3447-AD40-A8BF-E75BE4C7F2F3}"/>
              </a:ext>
            </a:extLst>
          </p:cNvPr>
          <p:cNvCxnSpPr>
            <a:cxnSpLocks/>
            <a:stCxn id="26" idx="3"/>
            <a:endCxn id="124" idx="1"/>
          </p:cNvCxnSpPr>
          <p:nvPr/>
        </p:nvCxnSpPr>
        <p:spPr>
          <a:xfrm flipV="1">
            <a:off x="848621" y="3589525"/>
            <a:ext cx="726768" cy="10264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>
            <a:extLst>
              <a:ext uri="{FF2B5EF4-FFF2-40B4-BE49-F238E27FC236}">
                <a16:creationId xmlns:a16="http://schemas.microsoft.com/office/drawing/2014/main" id="{4C720DEC-23A9-8743-9C77-E8B39B3857EE}"/>
              </a:ext>
            </a:extLst>
          </p:cNvPr>
          <p:cNvCxnSpPr>
            <a:cxnSpLocks/>
            <a:stCxn id="26" idx="3"/>
            <a:endCxn id="125" idx="1"/>
          </p:cNvCxnSpPr>
          <p:nvPr/>
        </p:nvCxnSpPr>
        <p:spPr>
          <a:xfrm>
            <a:off x="848621" y="4615973"/>
            <a:ext cx="730287" cy="10717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386DC994-8F5C-DF41-89BF-74CE18D265BD}"/>
              </a:ext>
            </a:extLst>
          </p:cNvPr>
          <p:cNvCxnSpPr>
            <a:cxnSpLocks/>
            <a:stCxn id="125" idx="3"/>
            <a:endCxn id="82" idx="2"/>
          </p:cNvCxnSpPr>
          <p:nvPr/>
        </p:nvCxnSpPr>
        <p:spPr>
          <a:xfrm flipV="1">
            <a:off x="2460707" y="5478186"/>
            <a:ext cx="1814160" cy="2095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>
            <a:extLst>
              <a:ext uri="{FF2B5EF4-FFF2-40B4-BE49-F238E27FC236}">
                <a16:creationId xmlns:a16="http://schemas.microsoft.com/office/drawing/2014/main" id="{1F9E0E97-8F8D-B444-AE59-E3517232742D}"/>
              </a:ext>
            </a:extLst>
          </p:cNvPr>
          <p:cNvCxnSpPr>
            <a:cxnSpLocks/>
            <a:stCxn id="50" idx="3"/>
            <a:endCxn id="81" idx="0"/>
          </p:cNvCxnSpPr>
          <p:nvPr/>
        </p:nvCxnSpPr>
        <p:spPr>
          <a:xfrm>
            <a:off x="2442912" y="5686352"/>
            <a:ext cx="1830782" cy="80632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C23C4C5-F00A-7940-BE32-691A741F1E5D}"/>
              </a:ext>
            </a:extLst>
          </p:cNvPr>
          <p:cNvSpPr/>
          <p:nvPr/>
        </p:nvSpPr>
        <p:spPr>
          <a:xfrm>
            <a:off x="23154" y="1491075"/>
            <a:ext cx="91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pCO2</a:t>
            </a:r>
            <a:r>
              <a:rPr lang="en-US" sz="1200" b="1" dirty="0"/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352E3C1-D44E-C84B-B574-DC826EF0969C}"/>
              </a:ext>
            </a:extLst>
          </p:cNvPr>
          <p:cNvSpPr/>
          <p:nvPr/>
        </p:nvSpPr>
        <p:spPr>
          <a:xfrm>
            <a:off x="21229" y="4044079"/>
            <a:ext cx="959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bicarb?</a:t>
            </a:r>
            <a:endParaRPr lang="en-US" sz="1200" b="1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27A1CF3-1CE5-F640-B9A4-2D11854EA9A5}"/>
              </a:ext>
            </a:extLst>
          </p:cNvPr>
          <p:cNvSpPr/>
          <p:nvPr/>
        </p:nvSpPr>
        <p:spPr>
          <a:xfrm>
            <a:off x="-59361" y="5588680"/>
            <a:ext cx="123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Is there compensation?</a:t>
            </a:r>
            <a:endParaRPr lang="en-US" sz="1200" b="1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7140ABA-B5A5-5747-AFC0-A794AFA030A4}"/>
              </a:ext>
            </a:extLst>
          </p:cNvPr>
          <p:cNvSpPr/>
          <p:nvPr/>
        </p:nvSpPr>
        <p:spPr>
          <a:xfrm>
            <a:off x="935608" y="7940161"/>
            <a:ext cx="1495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Does </a:t>
            </a:r>
            <a:r>
              <a:rPr lang="en-US" sz="1200" b="1" dirty="0">
                <a:latin typeface="Arial Narrow" panose="020B0606020202030204" pitchFamily="34" charset="0"/>
              </a:rPr>
              <a:t>ΔHCO</a:t>
            </a:r>
            <a:r>
              <a:rPr lang="en-US" sz="1200" b="1" baseline="-25000" dirty="0">
                <a:latin typeface="Arial Narrow" panose="020B0606020202030204" pitchFamily="34" charset="0"/>
              </a:rPr>
              <a:t>3</a:t>
            </a:r>
            <a:r>
              <a:rPr lang="en-US" sz="1200" b="1" dirty="0">
                <a:latin typeface="Arial Narrow" panose="020B0606020202030204" pitchFamily="34" charset="0"/>
              </a:rPr>
              <a:t> ≈ ΔAG?</a:t>
            </a:r>
            <a:r>
              <a:rPr lang="en-US" sz="1200" b="1" i="1" dirty="0">
                <a:latin typeface="Arial Narrow" panose="020B0606020202030204" pitchFamily="34" charset="0"/>
              </a:rPr>
              <a:t> </a:t>
            </a:r>
            <a:endParaRPr lang="en-US" sz="1200" i="1" dirty="0"/>
          </a:p>
        </p:txBody>
      </p: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13EA52A2-54EE-3844-A139-4A974B651B6A}"/>
              </a:ext>
            </a:extLst>
          </p:cNvPr>
          <p:cNvCxnSpPr>
            <a:cxnSpLocks/>
            <a:stCxn id="27" idx="3"/>
            <a:endCxn id="76" idx="1"/>
          </p:cNvCxnSpPr>
          <p:nvPr/>
        </p:nvCxnSpPr>
        <p:spPr>
          <a:xfrm flipV="1">
            <a:off x="1020229" y="8016081"/>
            <a:ext cx="2590698" cy="416758"/>
          </a:xfrm>
          <a:prstGeom prst="bentConnector3">
            <a:avLst>
              <a:gd name="adj1" fmla="val 88097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C3D83E32-CE72-5E49-9599-F4712D0A74F4}"/>
              </a:ext>
            </a:extLst>
          </p:cNvPr>
          <p:cNvCxnSpPr>
            <a:cxnSpLocks/>
            <a:stCxn id="27" idx="3"/>
            <a:endCxn id="164" idx="1"/>
          </p:cNvCxnSpPr>
          <p:nvPr/>
        </p:nvCxnSpPr>
        <p:spPr>
          <a:xfrm>
            <a:off x="1020229" y="8432839"/>
            <a:ext cx="2637523" cy="356505"/>
          </a:xfrm>
          <a:prstGeom prst="bentConnector3">
            <a:avLst>
              <a:gd name="adj1" fmla="val 8632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B60FA84E-4C61-0C44-9F63-1BABAE77A651}"/>
              </a:ext>
            </a:extLst>
          </p:cNvPr>
          <p:cNvCxnSpPr>
            <a:cxnSpLocks/>
            <a:stCxn id="27" idx="3"/>
            <a:endCxn id="86" idx="0"/>
          </p:cNvCxnSpPr>
          <p:nvPr/>
        </p:nvCxnSpPr>
        <p:spPr>
          <a:xfrm>
            <a:off x="1020229" y="8432839"/>
            <a:ext cx="846665" cy="49894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11888</TotalTime>
  <Words>398</Words>
  <Application>Microsoft Macintosh PowerPoint</Application>
  <PresentationFormat>On-screen Show (4:3)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Arial Narrow</vt:lpstr>
      <vt:lpstr>Calibri</vt:lpstr>
      <vt:lpstr>Corbel</vt:lpstr>
      <vt:lpstr>Futura Condensed Medium</vt:lpstr>
      <vt:lpstr>Lucida Grande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Mark</dc:creator>
  <cp:lastModifiedBy>Nick Mark</cp:lastModifiedBy>
  <cp:revision>21</cp:revision>
  <dcterms:created xsi:type="dcterms:W3CDTF">2015-08-04T15:45:05Z</dcterms:created>
  <dcterms:modified xsi:type="dcterms:W3CDTF">2020-10-05T00:01:34Z</dcterms:modified>
</cp:coreProperties>
</file>