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85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0"/>
    <p:restoredTop sz="96208"/>
  </p:normalViewPr>
  <p:slideViewPr>
    <p:cSldViewPr snapToGrid="0" snapToObjects="1">
      <p:cViewPr varScale="1">
        <p:scale>
          <a:sx n="124" d="100"/>
          <a:sy n="124" d="100"/>
        </p:scale>
        <p:origin x="1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FE5A2-1FDE-CD49-9739-2EA38613BC06}" type="datetimeFigureOut">
              <a:rPr lang="en-US" smtClean="0"/>
              <a:t>7/24/22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B755-6A96-A34B-82ED-47424EA2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1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4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07CE-0B28-AD45-9228-E705503A94A7}" type="datetimeFigureOut">
              <a:rPr lang="en-US" smtClean="0"/>
              <a:t>7/24/22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0BAC-8B5D-6D44-98BD-B8F2F7F6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0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07CE-0B28-AD45-9228-E705503A94A7}" type="datetimeFigureOut">
              <a:rPr lang="en-US" smtClean="0"/>
              <a:t>7/24/22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0BAC-8B5D-6D44-98BD-B8F2F7F6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9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07CE-0B28-AD45-9228-E705503A94A7}" type="datetimeFigureOut">
              <a:rPr lang="en-US" smtClean="0"/>
              <a:t>7/24/22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0BAC-8B5D-6D44-98BD-B8F2F7F6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07CE-0B28-AD45-9228-E705503A94A7}" type="datetimeFigureOut">
              <a:rPr lang="en-US" smtClean="0"/>
              <a:t>7/24/22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0BAC-8B5D-6D44-98BD-B8F2F7F6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8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07CE-0B28-AD45-9228-E705503A94A7}" type="datetimeFigureOut">
              <a:rPr lang="en-US" smtClean="0"/>
              <a:t>7/24/22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0BAC-8B5D-6D44-98BD-B8F2F7F6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4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07CE-0B28-AD45-9228-E705503A94A7}" type="datetimeFigureOut">
              <a:rPr lang="en-US" smtClean="0"/>
              <a:t>7/24/22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0BAC-8B5D-6D44-98BD-B8F2F7F6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2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07CE-0B28-AD45-9228-E705503A94A7}" type="datetimeFigureOut">
              <a:rPr lang="en-US" smtClean="0"/>
              <a:t>7/24/22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0BAC-8B5D-6D44-98BD-B8F2F7F6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6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07CE-0B28-AD45-9228-E705503A94A7}" type="datetimeFigureOut">
              <a:rPr lang="en-US" smtClean="0"/>
              <a:t>7/24/22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0BAC-8B5D-6D44-98BD-B8F2F7F6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0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07CE-0B28-AD45-9228-E705503A94A7}" type="datetimeFigureOut">
              <a:rPr lang="en-US" smtClean="0"/>
              <a:t>7/24/22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0BAC-8B5D-6D44-98BD-B8F2F7F6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07CE-0B28-AD45-9228-E705503A94A7}" type="datetimeFigureOut">
              <a:rPr lang="en-US" smtClean="0"/>
              <a:t>7/24/22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0BAC-8B5D-6D44-98BD-B8F2F7F6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8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07CE-0B28-AD45-9228-E705503A94A7}" type="datetimeFigureOut">
              <a:rPr lang="en-US" smtClean="0"/>
              <a:t>7/24/22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0BAC-8B5D-6D44-98BD-B8F2F7F6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1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C07CE-0B28-AD45-9228-E705503A94A7}" type="datetimeFigureOut">
              <a:rPr lang="en-US" smtClean="0"/>
              <a:t>7/24/22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F0BAC-8B5D-6D44-98BD-B8F2F7F6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pubmed.ncbi.nlm.nih.gov/10225241/" TargetMode="External"/><Relationship Id="rId18" Type="http://schemas.openxmlformats.org/officeDocument/2006/relationships/hyperlink" Target="https://onepagericu.com/s/ICU_one_pager_fluid_responsiveness_v1.pdf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s://www.ncbi.nlm.nih.gov/pmc/articles/PMC6971788/" TargetMode="External"/><Relationship Id="rId12" Type="http://schemas.openxmlformats.org/officeDocument/2006/relationships/hyperlink" Target="https://onepagericu.com/s/ICU_one_pager_lactic_acidosis.pdf" TargetMode="External"/><Relationship Id="rId17" Type="http://schemas.openxmlformats.org/officeDocument/2006/relationships/hyperlink" Target="https://pubmed.ncbi.nlm.nih.gov/27097605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onepagericu.com/s/ICU_one_pager_AWS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11" Type="http://schemas.openxmlformats.org/officeDocument/2006/relationships/hyperlink" Target="https://www.ncbi.nlm.nih.gov/books/NBK279052/#:~:text=The%20resolution%20of%20DKA%20is,to%20achieve%20blood%20glucose%20control.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www.ncbi.nlm.nih.gov/books/NBK430922/" TargetMode="External"/><Relationship Id="rId10" Type="http://schemas.openxmlformats.org/officeDocument/2006/relationships/hyperlink" Target="https://www.ncbi.nlm.nih.gov/pmc/articles/PMC151994/pdf/20030401s00019p859.pdf" TargetMode="External"/><Relationship Id="rId19" Type="http://schemas.openxmlformats.org/officeDocument/2006/relationships/hyperlink" Target="https://www.sciencedirect.com/science/article/abs/pii/S0883944112000202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onlinelibrary.wiley.com/doi/10.1111/dme.12136" TargetMode="External"/><Relationship Id="rId14" Type="http://schemas.openxmlformats.org/officeDocument/2006/relationships/hyperlink" Target="https://www.ncbi.nlm.nih.gov/pmc/articles/PMC5665129/#:~:text=In%20summary%2C%20in%20starvation%20ketoacidosis,IV%20insulin%20can%20be%20added.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4052188F-4793-79C6-9EB7-8A3A944C3DE3}"/>
              </a:ext>
            </a:extLst>
          </p:cNvPr>
          <p:cNvSpPr/>
          <p:nvPr/>
        </p:nvSpPr>
        <p:spPr>
          <a:xfrm>
            <a:off x="3287378" y="2383259"/>
            <a:ext cx="3675412" cy="1341486"/>
          </a:xfrm>
          <a:prstGeom prst="roundRect">
            <a:avLst>
              <a:gd name="adj" fmla="val 59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376">
            <a:extLst>
              <a:ext uri="{FF2B5EF4-FFF2-40B4-BE49-F238E27FC236}">
                <a16:creationId xmlns:a16="http://schemas.microsoft.com/office/drawing/2014/main" id="{40E56E2E-BA95-A24F-5F36-39BD325E13CA}"/>
              </a:ext>
            </a:extLst>
          </p:cNvPr>
          <p:cNvSpPr/>
          <p:nvPr/>
        </p:nvSpPr>
        <p:spPr>
          <a:xfrm>
            <a:off x="7947145" y="4786849"/>
            <a:ext cx="1069354" cy="974496"/>
          </a:xfrm>
          <a:prstGeom prst="roundRect">
            <a:avLst>
              <a:gd name="adj" fmla="val 4886"/>
            </a:avLst>
          </a:prstGeom>
          <a:gradFill>
            <a:gsLst>
              <a:gs pos="14000">
                <a:srgbClr val="D5E5F4"/>
              </a:gs>
              <a:gs pos="52000">
                <a:srgbClr val="DCDEF1"/>
              </a:gs>
              <a:gs pos="86000">
                <a:srgbClr val="E3F0D9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376">
            <a:extLst>
              <a:ext uri="{FF2B5EF4-FFF2-40B4-BE49-F238E27FC236}">
                <a16:creationId xmlns:a16="http://schemas.microsoft.com/office/drawing/2014/main" id="{B348050B-E808-6231-0428-F5A83D6529D3}"/>
              </a:ext>
            </a:extLst>
          </p:cNvPr>
          <p:cNvSpPr/>
          <p:nvPr/>
        </p:nvSpPr>
        <p:spPr>
          <a:xfrm>
            <a:off x="5840573" y="4128716"/>
            <a:ext cx="1485185" cy="336626"/>
          </a:xfrm>
          <a:prstGeom prst="roundRect">
            <a:avLst>
              <a:gd name="adj" fmla="val 4886"/>
            </a:avLst>
          </a:prstGeom>
          <a:solidFill>
            <a:schemeClr val="accent5"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5999EB9-5E55-7240-5C99-A6FD33F5ED1C}"/>
              </a:ext>
            </a:extLst>
          </p:cNvPr>
          <p:cNvSpPr txBox="1"/>
          <p:nvPr/>
        </p:nvSpPr>
        <p:spPr>
          <a:xfrm>
            <a:off x="5770120" y="4113956"/>
            <a:ext cx="160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Adjust </a:t>
            </a:r>
            <a:r>
              <a:rPr lang="en-US" sz="900" b="1" dirty="0">
                <a:solidFill>
                  <a:schemeClr val="accent1">
                    <a:lumMod val="50000"/>
                  </a:schemeClr>
                </a:solidFill>
              </a:rPr>
              <a:t>INSULIN</a:t>
            </a:r>
            <a:r>
              <a:rPr lang="en-US" sz="900" dirty="0"/>
              <a:t> </a:t>
            </a:r>
            <a:r>
              <a:rPr lang="en-US" sz="900" dirty="0" err="1"/>
              <a:t>gtt</a:t>
            </a:r>
            <a:r>
              <a:rPr lang="en-US" sz="900" dirty="0"/>
              <a:t> to achieve 50 </a:t>
            </a:r>
            <a:r>
              <a:rPr lang="en-US" sz="900" spc="-50" dirty="0"/>
              <a:t>mg/dL/hr</a:t>
            </a:r>
            <a:r>
              <a:rPr lang="en-US" sz="900" dirty="0"/>
              <a:t> reduction in </a:t>
            </a:r>
            <a:r>
              <a:rPr lang="en-US" sz="900" b="1" dirty="0">
                <a:solidFill>
                  <a:srgbClr val="7030A0"/>
                </a:solidFill>
              </a:rPr>
              <a:t>BG</a:t>
            </a:r>
          </a:p>
        </p:txBody>
      </p:sp>
      <p:sp>
        <p:nvSpPr>
          <p:cNvPr id="142" name="Rounded Rectangle 376">
            <a:extLst>
              <a:ext uri="{FF2B5EF4-FFF2-40B4-BE49-F238E27FC236}">
                <a16:creationId xmlns:a16="http://schemas.microsoft.com/office/drawing/2014/main" id="{021CFF29-0AE4-0284-C73E-C68C2F466919}"/>
              </a:ext>
            </a:extLst>
          </p:cNvPr>
          <p:cNvSpPr/>
          <p:nvPr/>
        </p:nvSpPr>
        <p:spPr>
          <a:xfrm>
            <a:off x="7534019" y="4068040"/>
            <a:ext cx="1485185" cy="446769"/>
          </a:xfrm>
          <a:prstGeom prst="roundRect">
            <a:avLst>
              <a:gd name="adj" fmla="val 4886"/>
            </a:avLst>
          </a:prstGeom>
          <a:solidFill>
            <a:schemeClr val="accent5"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376">
            <a:extLst>
              <a:ext uri="{FF2B5EF4-FFF2-40B4-BE49-F238E27FC236}">
                <a16:creationId xmlns:a16="http://schemas.microsoft.com/office/drawing/2014/main" id="{DFD1D598-E3C6-4BA9-95CB-B7BCC6B93B67}"/>
              </a:ext>
            </a:extLst>
          </p:cNvPr>
          <p:cNvSpPr/>
          <p:nvPr/>
        </p:nvSpPr>
        <p:spPr>
          <a:xfrm>
            <a:off x="4165481" y="4131974"/>
            <a:ext cx="1485185" cy="336626"/>
          </a:xfrm>
          <a:prstGeom prst="roundRect">
            <a:avLst>
              <a:gd name="adj" fmla="val 4886"/>
            </a:avLst>
          </a:prstGeom>
          <a:solidFill>
            <a:schemeClr val="accent5"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3BFEDC-5A48-A69F-00DC-70B2AEA925A9}"/>
              </a:ext>
            </a:extLst>
          </p:cNvPr>
          <p:cNvSpPr txBox="1"/>
          <p:nvPr/>
        </p:nvSpPr>
        <p:spPr>
          <a:xfrm>
            <a:off x="4091019" y="4113956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Bolus </a:t>
            </a:r>
            <a:r>
              <a:rPr lang="en-US" sz="900" b="1" dirty="0">
                <a:solidFill>
                  <a:schemeClr val="accent1">
                    <a:lumMod val="50000"/>
                  </a:schemeClr>
                </a:solidFill>
              </a:rPr>
              <a:t>INSULIN</a:t>
            </a:r>
            <a:r>
              <a:rPr lang="en-US" sz="900" dirty="0"/>
              <a:t> 10 units IV then</a:t>
            </a:r>
          </a:p>
          <a:p>
            <a:pPr algn="ctr"/>
            <a:r>
              <a:rPr lang="en-US" sz="900" dirty="0"/>
              <a:t>Start </a:t>
            </a:r>
            <a:r>
              <a:rPr lang="en-US" sz="900" b="1" dirty="0">
                <a:solidFill>
                  <a:schemeClr val="accent1">
                    <a:lumMod val="50000"/>
                  </a:schemeClr>
                </a:solidFill>
              </a:rPr>
              <a:t>INSULIN</a:t>
            </a:r>
            <a:r>
              <a:rPr lang="en-US" sz="900" dirty="0"/>
              <a:t> </a:t>
            </a:r>
            <a:r>
              <a:rPr lang="en-US" sz="900" dirty="0" err="1"/>
              <a:t>gtt</a:t>
            </a:r>
            <a:r>
              <a:rPr lang="en-US" sz="900" dirty="0"/>
              <a:t> 0.1 </a:t>
            </a:r>
            <a:r>
              <a:rPr lang="en-US" sz="900" spc="-50" dirty="0"/>
              <a:t>units/kg/hr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59A3E51-AAF5-FFAA-4637-1B5F69504A9D}"/>
              </a:ext>
            </a:extLst>
          </p:cNvPr>
          <p:cNvSpPr txBox="1"/>
          <p:nvPr/>
        </p:nvSpPr>
        <p:spPr>
          <a:xfrm>
            <a:off x="7514463" y="4028578"/>
            <a:ext cx="15127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Once </a:t>
            </a:r>
            <a:r>
              <a:rPr lang="en-US" sz="900" b="1" dirty="0">
                <a:solidFill>
                  <a:srgbClr val="C00000"/>
                </a:solidFill>
              </a:rPr>
              <a:t>AG</a:t>
            </a:r>
            <a:r>
              <a:rPr lang="en-US" sz="900" dirty="0"/>
              <a:t> closed, give SQ </a:t>
            </a:r>
            <a:r>
              <a:rPr lang="en-US" sz="900" b="1" dirty="0">
                <a:solidFill>
                  <a:schemeClr val="accent1">
                    <a:lumMod val="50000"/>
                  </a:schemeClr>
                </a:solidFill>
              </a:rPr>
              <a:t>INSULIN. </a:t>
            </a:r>
            <a:r>
              <a:rPr lang="en-US" sz="900" dirty="0"/>
              <a:t>0.1 units/kg. Stop </a:t>
            </a:r>
            <a:r>
              <a:rPr lang="en-US" sz="900" b="1" dirty="0">
                <a:solidFill>
                  <a:schemeClr val="accent1">
                    <a:lumMod val="50000"/>
                  </a:schemeClr>
                </a:solidFill>
              </a:rPr>
              <a:t>INSULIN</a:t>
            </a:r>
            <a:r>
              <a:rPr lang="en-US" sz="900" dirty="0"/>
              <a:t> </a:t>
            </a:r>
            <a:r>
              <a:rPr lang="en-US" sz="900" dirty="0" err="1"/>
              <a:t>gtt</a:t>
            </a:r>
            <a:r>
              <a:rPr lang="en-US" sz="900" dirty="0"/>
              <a:t> 2 </a:t>
            </a:r>
            <a:r>
              <a:rPr lang="en-US" sz="900" dirty="0" err="1"/>
              <a:t>hrs</a:t>
            </a:r>
            <a:r>
              <a:rPr lang="en-US" sz="900" dirty="0"/>
              <a:t> later</a:t>
            </a:r>
          </a:p>
        </p:txBody>
      </p:sp>
      <p:sp>
        <p:nvSpPr>
          <p:cNvPr id="133" name="Rounded Rectangle 376">
            <a:extLst>
              <a:ext uri="{FF2B5EF4-FFF2-40B4-BE49-F238E27FC236}">
                <a16:creationId xmlns:a16="http://schemas.microsoft.com/office/drawing/2014/main" id="{65BFAB21-76A9-8ED5-BB33-EA431CB6911A}"/>
              </a:ext>
            </a:extLst>
          </p:cNvPr>
          <p:cNvSpPr/>
          <p:nvPr/>
        </p:nvSpPr>
        <p:spPr>
          <a:xfrm>
            <a:off x="5848028" y="4834686"/>
            <a:ext cx="1505921" cy="316818"/>
          </a:xfrm>
          <a:prstGeom prst="roundRect">
            <a:avLst>
              <a:gd name="adj" fmla="val 4886"/>
            </a:avLst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FFE8D0A-3A18-8013-57EC-969CCFDFC604}"/>
              </a:ext>
            </a:extLst>
          </p:cNvPr>
          <p:cNvSpPr txBox="1"/>
          <p:nvPr/>
        </p:nvSpPr>
        <p:spPr>
          <a:xfrm>
            <a:off x="5794156" y="4812284"/>
            <a:ext cx="164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Use caution if K</a:t>
            </a:r>
            <a:r>
              <a:rPr lang="en-US" sz="900" baseline="30000" dirty="0"/>
              <a:t>+</a:t>
            </a:r>
            <a:r>
              <a:rPr lang="en-US" sz="900" dirty="0"/>
              <a:t> &lt; 3.3 mmol/L; consider decreasing insulin </a:t>
            </a:r>
            <a:r>
              <a:rPr lang="en-US" sz="900" dirty="0" err="1"/>
              <a:t>gtt</a:t>
            </a:r>
            <a:endParaRPr lang="en-US" sz="900" dirty="0"/>
          </a:p>
        </p:txBody>
      </p:sp>
      <p:sp>
        <p:nvSpPr>
          <p:cNvPr id="134" name="Rounded Rectangle 376">
            <a:extLst>
              <a:ext uri="{FF2B5EF4-FFF2-40B4-BE49-F238E27FC236}">
                <a16:creationId xmlns:a16="http://schemas.microsoft.com/office/drawing/2014/main" id="{31659C15-4750-C4BB-FEB8-590C68A293C2}"/>
              </a:ext>
            </a:extLst>
          </p:cNvPr>
          <p:cNvSpPr/>
          <p:nvPr/>
        </p:nvSpPr>
        <p:spPr>
          <a:xfrm>
            <a:off x="5848028" y="5191122"/>
            <a:ext cx="1505921" cy="316818"/>
          </a:xfrm>
          <a:prstGeom prst="roundRect">
            <a:avLst>
              <a:gd name="adj" fmla="val 4886"/>
            </a:avLst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ounded Rectangle 376">
            <a:extLst>
              <a:ext uri="{FF2B5EF4-FFF2-40B4-BE49-F238E27FC236}">
                <a16:creationId xmlns:a16="http://schemas.microsoft.com/office/drawing/2014/main" id="{B7F23843-187A-F6FA-FE16-AED4031F3FD8}"/>
              </a:ext>
            </a:extLst>
          </p:cNvPr>
          <p:cNvSpPr/>
          <p:nvPr/>
        </p:nvSpPr>
        <p:spPr>
          <a:xfrm>
            <a:off x="4161756" y="4830333"/>
            <a:ext cx="1505921" cy="316818"/>
          </a:xfrm>
          <a:prstGeom prst="roundRect">
            <a:avLst>
              <a:gd name="adj" fmla="val 4886"/>
            </a:avLst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376">
            <a:extLst>
              <a:ext uri="{FF2B5EF4-FFF2-40B4-BE49-F238E27FC236}">
                <a16:creationId xmlns:a16="http://schemas.microsoft.com/office/drawing/2014/main" id="{F3F7DD50-16E4-8107-65EA-0407ACC718AD}"/>
              </a:ext>
            </a:extLst>
          </p:cNvPr>
          <p:cNvSpPr/>
          <p:nvPr/>
        </p:nvSpPr>
        <p:spPr>
          <a:xfrm>
            <a:off x="4161756" y="5195780"/>
            <a:ext cx="1505921" cy="316818"/>
          </a:xfrm>
          <a:prstGeom prst="roundRect">
            <a:avLst>
              <a:gd name="adj" fmla="val 4886"/>
            </a:avLst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376">
            <a:extLst>
              <a:ext uri="{FF2B5EF4-FFF2-40B4-BE49-F238E27FC236}">
                <a16:creationId xmlns:a16="http://schemas.microsoft.com/office/drawing/2014/main" id="{C83A4672-0ACE-DE20-D472-7E30AE3AFD09}"/>
              </a:ext>
            </a:extLst>
          </p:cNvPr>
          <p:cNvSpPr/>
          <p:nvPr/>
        </p:nvSpPr>
        <p:spPr>
          <a:xfrm>
            <a:off x="7529955" y="6141628"/>
            <a:ext cx="1489248" cy="577194"/>
          </a:xfrm>
          <a:prstGeom prst="roundRect">
            <a:avLst>
              <a:gd name="adj" fmla="val 488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ounded Rectangle 376">
            <a:extLst>
              <a:ext uri="{FF2B5EF4-FFF2-40B4-BE49-F238E27FC236}">
                <a16:creationId xmlns:a16="http://schemas.microsoft.com/office/drawing/2014/main" id="{A171D117-D36C-AFF3-3554-55A221893F7C}"/>
              </a:ext>
            </a:extLst>
          </p:cNvPr>
          <p:cNvSpPr/>
          <p:nvPr/>
        </p:nvSpPr>
        <p:spPr>
          <a:xfrm>
            <a:off x="5841841" y="6131702"/>
            <a:ext cx="1481333" cy="587120"/>
          </a:xfrm>
          <a:prstGeom prst="roundRect">
            <a:avLst>
              <a:gd name="adj" fmla="val 488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58514BD-C878-69C7-550B-8E39EE19C51C}"/>
              </a:ext>
            </a:extLst>
          </p:cNvPr>
          <p:cNvSpPr txBox="1"/>
          <p:nvPr/>
        </p:nvSpPr>
        <p:spPr>
          <a:xfrm>
            <a:off x="7529955" y="6175828"/>
            <a:ext cx="15522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When BG &lt; 200 mg/dL switch to glucose containing IVF</a:t>
            </a:r>
          </a:p>
          <a:p>
            <a:pPr algn="ctr"/>
            <a:r>
              <a:rPr lang="en-US" sz="900" dirty="0"/>
              <a:t>(e.g. D5LR or D5 ½NS)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78C7C62-4570-0286-A1BF-427523B7B5FF}"/>
              </a:ext>
            </a:extLst>
          </p:cNvPr>
          <p:cNvSpPr txBox="1"/>
          <p:nvPr/>
        </p:nvSpPr>
        <p:spPr>
          <a:xfrm>
            <a:off x="5756283" y="6088221"/>
            <a:ext cx="158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Once </a:t>
            </a:r>
            <a:r>
              <a:rPr lang="en-US" sz="900" b="1" dirty="0">
                <a:solidFill>
                  <a:schemeClr val="accent6">
                    <a:lumMod val="50000"/>
                  </a:schemeClr>
                </a:solidFill>
              </a:rPr>
              <a:t>corrected Na </a:t>
            </a:r>
            <a:r>
              <a:rPr lang="en-US" sz="900" dirty="0"/>
              <a:t>is &gt;140 </a:t>
            </a:r>
            <a:r>
              <a:rPr lang="en-US" sz="900" dirty="0" err="1"/>
              <a:t>mEq</a:t>
            </a:r>
            <a:r>
              <a:rPr lang="en-US" sz="900" dirty="0"/>
              <a:t>/L switch to hypotonic IVF to avoid overcorrection</a:t>
            </a:r>
          </a:p>
          <a:p>
            <a:pPr algn="ctr"/>
            <a:r>
              <a:rPr lang="en-US" sz="900" dirty="0"/>
              <a:t>(e.g. 0.45% NS, LR)</a:t>
            </a:r>
          </a:p>
        </p:txBody>
      </p:sp>
      <p:sp>
        <p:nvSpPr>
          <p:cNvPr id="127" name="Rounded Rectangle 376">
            <a:extLst>
              <a:ext uri="{FF2B5EF4-FFF2-40B4-BE49-F238E27FC236}">
                <a16:creationId xmlns:a16="http://schemas.microsoft.com/office/drawing/2014/main" id="{F6E73325-63C1-CFFB-879C-3E02DAD57DB9}"/>
              </a:ext>
            </a:extLst>
          </p:cNvPr>
          <p:cNvSpPr/>
          <p:nvPr/>
        </p:nvSpPr>
        <p:spPr>
          <a:xfrm>
            <a:off x="5841842" y="5690203"/>
            <a:ext cx="1481333" cy="311425"/>
          </a:xfrm>
          <a:prstGeom prst="roundRect">
            <a:avLst>
              <a:gd name="adj" fmla="val 488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376">
            <a:extLst>
              <a:ext uri="{FF2B5EF4-FFF2-40B4-BE49-F238E27FC236}">
                <a16:creationId xmlns:a16="http://schemas.microsoft.com/office/drawing/2014/main" id="{2BA75E67-6EC2-46EE-B9D6-334676C2CCAD}"/>
              </a:ext>
            </a:extLst>
          </p:cNvPr>
          <p:cNvSpPr/>
          <p:nvPr/>
        </p:nvSpPr>
        <p:spPr>
          <a:xfrm>
            <a:off x="4151331" y="5977645"/>
            <a:ext cx="1481333" cy="471094"/>
          </a:xfrm>
          <a:prstGeom prst="roundRect">
            <a:avLst>
              <a:gd name="adj" fmla="val 488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B7D66AF-DAA1-562A-0C4C-18EDAF3DB011}"/>
              </a:ext>
            </a:extLst>
          </p:cNvPr>
          <p:cNvSpPr txBox="1"/>
          <p:nvPr/>
        </p:nvSpPr>
        <p:spPr>
          <a:xfrm>
            <a:off x="5844834" y="5661435"/>
            <a:ext cx="1437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Replace </a:t>
            </a:r>
            <a:r>
              <a:rPr lang="en-US" sz="900" b="1" dirty="0">
                <a:solidFill>
                  <a:schemeClr val="accent6"/>
                </a:solidFill>
              </a:rPr>
              <a:t>fluid deficits </a:t>
            </a:r>
            <a:r>
              <a:rPr lang="en-US" sz="900" dirty="0"/>
              <a:t>with isotonic IVF ~200 ml/hr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ACB3C2A-6EEB-B159-5838-7029D34ABE8D}"/>
              </a:ext>
            </a:extLst>
          </p:cNvPr>
          <p:cNvSpPr txBox="1"/>
          <p:nvPr/>
        </p:nvSpPr>
        <p:spPr>
          <a:xfrm>
            <a:off x="4073792" y="5959096"/>
            <a:ext cx="16289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If in hypovolemic shock, correct </a:t>
            </a:r>
            <a:r>
              <a:rPr lang="en-US" sz="900" b="1" dirty="0"/>
              <a:t>rapidly</a:t>
            </a:r>
            <a:r>
              <a:rPr lang="en-US" sz="900" dirty="0"/>
              <a:t> w/ IVF boluses</a:t>
            </a:r>
          </a:p>
          <a:p>
            <a:pPr algn="ctr"/>
            <a:r>
              <a:rPr lang="en-US" sz="900" dirty="0"/>
              <a:t>(e.g. 1 L of LR or 0.9% NS)</a:t>
            </a:r>
          </a:p>
        </p:txBody>
      </p:sp>
      <p:sp>
        <p:nvSpPr>
          <p:cNvPr id="96" name="Rounded Rectangle 376">
            <a:extLst>
              <a:ext uri="{FF2B5EF4-FFF2-40B4-BE49-F238E27FC236}">
                <a16:creationId xmlns:a16="http://schemas.microsoft.com/office/drawing/2014/main" id="{DF1F0E2D-7FA8-0564-AB79-8CF2E5512F8B}"/>
              </a:ext>
            </a:extLst>
          </p:cNvPr>
          <p:cNvSpPr/>
          <p:nvPr/>
        </p:nvSpPr>
        <p:spPr>
          <a:xfrm>
            <a:off x="2334600" y="4839406"/>
            <a:ext cx="1763102" cy="766436"/>
          </a:xfrm>
          <a:prstGeom prst="roundRect">
            <a:avLst>
              <a:gd name="adj" fmla="val 4886"/>
            </a:avLst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376">
            <a:extLst>
              <a:ext uri="{FF2B5EF4-FFF2-40B4-BE49-F238E27FC236}">
                <a16:creationId xmlns:a16="http://schemas.microsoft.com/office/drawing/2014/main" id="{00138A25-8253-E0AD-E330-6D96EAF1ABEB}"/>
              </a:ext>
            </a:extLst>
          </p:cNvPr>
          <p:cNvSpPr/>
          <p:nvPr/>
        </p:nvSpPr>
        <p:spPr>
          <a:xfrm>
            <a:off x="2340706" y="4050624"/>
            <a:ext cx="1763488" cy="638932"/>
          </a:xfrm>
          <a:prstGeom prst="roundRect">
            <a:avLst>
              <a:gd name="adj" fmla="val 4886"/>
            </a:avLst>
          </a:prstGeom>
          <a:solidFill>
            <a:schemeClr val="accent5"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376">
            <a:extLst>
              <a:ext uri="{FF2B5EF4-FFF2-40B4-BE49-F238E27FC236}">
                <a16:creationId xmlns:a16="http://schemas.microsoft.com/office/drawing/2014/main" id="{6752225F-0FD6-1866-6B38-D5D721FCB68F}"/>
              </a:ext>
            </a:extLst>
          </p:cNvPr>
          <p:cNvSpPr/>
          <p:nvPr/>
        </p:nvSpPr>
        <p:spPr>
          <a:xfrm>
            <a:off x="2325944" y="5791668"/>
            <a:ext cx="1763487" cy="1037115"/>
          </a:xfrm>
          <a:prstGeom prst="roundRect">
            <a:avLst>
              <a:gd name="adj" fmla="val 488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2396146" y="29216"/>
            <a:ext cx="1292293" cy="26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2533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>
                <a:latin typeface="Corbel" panose="020B0503020204020204" pitchFamily="34" charset="0"/>
              </a:rPr>
              <a:t>ketosis disorders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-5276"/>
            <a:ext cx="968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nickmmark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863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19" y="227319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426F0346-43C4-D444-8FDB-1E8BC0741F27}"/>
              </a:ext>
            </a:extLst>
          </p:cNvPr>
          <p:cNvSpPr/>
          <p:nvPr/>
        </p:nvSpPr>
        <p:spPr>
          <a:xfrm rot="16200000">
            <a:off x="8239181" y="5947273"/>
            <a:ext cx="1690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v1.2 (2022-07-24) </a:t>
            </a:r>
            <a:r>
              <a:rPr lang="en-US" sz="800" dirty="0">
                <a:hlinkClick r:id="rId6"/>
              </a:rPr>
              <a:t>CC BY-SA 3.0</a:t>
            </a:r>
            <a:endParaRPr lang="en-US" sz="800" dirty="0">
              <a:latin typeface="+mj-l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1056226-3252-EB2C-A1B5-FA376DF8B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434654"/>
              </p:ext>
            </p:extLst>
          </p:nvPr>
        </p:nvGraphicFramePr>
        <p:xfrm>
          <a:off x="3800931" y="486787"/>
          <a:ext cx="5333801" cy="173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1343">
                  <a:extLst>
                    <a:ext uri="{9D8B030D-6E8A-4147-A177-3AD203B41FA5}">
                      <a16:colId xmlns:a16="http://schemas.microsoft.com/office/drawing/2014/main" val="3707001636"/>
                    </a:ext>
                  </a:extLst>
                </a:gridCol>
                <a:gridCol w="758743">
                  <a:extLst>
                    <a:ext uri="{9D8B030D-6E8A-4147-A177-3AD203B41FA5}">
                      <a16:colId xmlns:a16="http://schemas.microsoft.com/office/drawing/2014/main" val="1719722917"/>
                    </a:ext>
                  </a:extLst>
                </a:gridCol>
                <a:gridCol w="612857">
                  <a:extLst>
                    <a:ext uri="{9D8B030D-6E8A-4147-A177-3AD203B41FA5}">
                      <a16:colId xmlns:a16="http://schemas.microsoft.com/office/drawing/2014/main" val="4259757881"/>
                    </a:ext>
                  </a:extLst>
                </a:gridCol>
                <a:gridCol w="776177">
                  <a:extLst>
                    <a:ext uri="{9D8B030D-6E8A-4147-A177-3AD203B41FA5}">
                      <a16:colId xmlns:a16="http://schemas.microsoft.com/office/drawing/2014/main" val="1423260704"/>
                    </a:ext>
                  </a:extLst>
                </a:gridCol>
                <a:gridCol w="887195">
                  <a:extLst>
                    <a:ext uri="{9D8B030D-6E8A-4147-A177-3AD203B41FA5}">
                      <a16:colId xmlns:a16="http://schemas.microsoft.com/office/drawing/2014/main" val="1356020615"/>
                    </a:ext>
                  </a:extLst>
                </a:gridCol>
                <a:gridCol w="622628">
                  <a:extLst>
                    <a:ext uri="{9D8B030D-6E8A-4147-A177-3AD203B41FA5}">
                      <a16:colId xmlns:a16="http://schemas.microsoft.com/office/drawing/2014/main" val="686873262"/>
                    </a:ext>
                  </a:extLst>
                </a:gridCol>
                <a:gridCol w="894858">
                  <a:extLst>
                    <a:ext uri="{9D8B030D-6E8A-4147-A177-3AD203B41FA5}">
                      <a16:colId xmlns:a16="http://schemas.microsoft.com/office/drawing/2014/main" val="3515377963"/>
                    </a:ext>
                  </a:extLst>
                </a:gridCol>
              </a:tblGrid>
              <a:tr h="25606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Starvation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Ketosis</a:t>
                      </a:r>
                    </a:p>
                  </a:txBody>
                  <a:tcPr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AKA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pc="-20" baseline="0" dirty="0">
                          <a:solidFill>
                            <a:schemeClr val="tx1"/>
                          </a:solidFill>
                        </a:rPr>
                        <a:t>Euglycemic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DKA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DKA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DKA/HHS Overlap</a:t>
                      </a:r>
                    </a:p>
                  </a:txBody>
                  <a:tcPr anchor="ctr">
                    <a:gradFill flip="none" rotWithShape="1">
                      <a:gsLst>
                        <a:gs pos="63000">
                          <a:srgbClr val="ED7D31"/>
                        </a:gs>
                        <a:gs pos="39000">
                          <a:srgbClr val="D65F58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HHS</a:t>
                      </a:r>
                    </a:p>
                  </a:txBody>
                  <a:tcPr anchor="ctr">
                    <a:solidFill>
                      <a:srgbClr val="C00000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716647"/>
                  </a:ext>
                </a:extLst>
              </a:tr>
              <a:tr h="320076">
                <a:tc>
                  <a:txBody>
                    <a:bodyPr/>
                    <a:lstStyle/>
                    <a:p>
                      <a:pPr algn="r"/>
                      <a:r>
                        <a:rPr lang="en-US" sz="900" spc="-50" baseline="0" dirty="0"/>
                        <a:t>Etiology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pc="-30" baseline="0" dirty="0"/>
                        <a:t>Physiologic switch to FA metabolism.</a:t>
                      </a:r>
                    </a:p>
                  </a:txBody>
                  <a:tcPr>
                    <a:solidFill>
                      <a:srgbClr val="FFD57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pc="-30" baseline="0" dirty="0"/>
                        <a:t>Seen in chronic alcoholics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pc="-40" baseline="0" dirty="0"/>
                        <a:t>Seen w/ SGLT2 inhibitors, pregnancy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spc="-30" baseline="0" dirty="0"/>
                        <a:t>DM1 </a:t>
                      </a:r>
                      <a:r>
                        <a:rPr lang="en-US" sz="800" b="0" spc="-30" baseline="0" dirty="0"/>
                        <a:t>(or ketosis prone DM2)</a:t>
                      </a:r>
                    </a:p>
                    <a:p>
                      <a:pPr algn="ctr"/>
                      <a:r>
                        <a:rPr lang="en-US" sz="800" b="0" spc="-30" baseline="0" dirty="0"/>
                        <a:t>Young &gt; elderly</a:t>
                      </a:r>
                      <a:endParaRPr lang="en-US" sz="800" b="1" spc="-30" baseline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spc="-30" baseline="0" dirty="0"/>
                        <a:t>DM1/2</a:t>
                      </a:r>
                    </a:p>
                    <a:p>
                      <a:pPr algn="ctr"/>
                      <a:r>
                        <a:rPr lang="en-US" sz="800" b="0" spc="-40" baseline="0" dirty="0">
                          <a:hlinkClick r:id="rId7"/>
                        </a:rPr>
                        <a:t>Highest mortality</a:t>
                      </a:r>
                      <a:endParaRPr lang="en-US" sz="800" b="0" spc="-40" baseline="0" dirty="0"/>
                    </a:p>
                  </a:txBody>
                  <a:tcPr>
                    <a:gradFill>
                      <a:gsLst>
                        <a:gs pos="76000">
                          <a:srgbClr val="F8CBAD"/>
                        </a:gs>
                        <a:gs pos="19000">
                          <a:srgbClr val="E38D8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spc="-30" baseline="0" dirty="0"/>
                        <a:t>DM2</a:t>
                      </a:r>
                    </a:p>
                    <a:p>
                      <a:pPr algn="ctr"/>
                      <a:endParaRPr lang="en-US" sz="800" b="1" spc="-30" baseline="0" dirty="0"/>
                    </a:p>
                    <a:p>
                      <a:pPr algn="ctr"/>
                      <a:r>
                        <a:rPr lang="en-US" sz="800" b="0" spc="-30" baseline="0" dirty="0"/>
                        <a:t>Elderly &gt; young</a:t>
                      </a:r>
                    </a:p>
                  </a:txBody>
                  <a:tcPr>
                    <a:solidFill>
                      <a:srgbClr val="C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352949"/>
                  </a:ext>
                </a:extLst>
              </a:tr>
              <a:tr h="170707">
                <a:tc>
                  <a:txBody>
                    <a:bodyPr/>
                    <a:lstStyle/>
                    <a:p>
                      <a:pPr algn="r"/>
                      <a:r>
                        <a:rPr lang="en-US" sz="900" b="1" spc="-50" baseline="0" dirty="0">
                          <a:solidFill>
                            <a:srgbClr val="7030A0"/>
                          </a:solidFill>
                        </a:rPr>
                        <a:t>BG</a:t>
                      </a:r>
                      <a:r>
                        <a:rPr lang="en-US" sz="900" spc="-50" baseline="0" dirty="0"/>
                        <a:t> (mg/dL)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&lt;250</a:t>
                      </a:r>
                    </a:p>
                  </a:txBody>
                  <a:tcPr anchor="ctr">
                    <a:solidFill>
                      <a:srgbClr val="FFD57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&lt;250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&lt;250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400-800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800-1000</a:t>
                      </a:r>
                    </a:p>
                  </a:txBody>
                  <a:tcPr anchor="ctr">
                    <a:gradFill>
                      <a:gsLst>
                        <a:gs pos="76000">
                          <a:srgbClr val="FCE5D7"/>
                        </a:gs>
                        <a:gs pos="19000">
                          <a:srgbClr val="EFBCB9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&gt;800-1200</a:t>
                      </a:r>
                    </a:p>
                  </a:txBody>
                  <a:tcPr anchor="ctr">
                    <a:solidFill>
                      <a:srgbClr val="C00000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856679"/>
                  </a:ext>
                </a:extLst>
              </a:tr>
              <a:tr h="170707">
                <a:tc>
                  <a:txBody>
                    <a:bodyPr/>
                    <a:lstStyle/>
                    <a:p>
                      <a:pPr algn="r"/>
                      <a:r>
                        <a:rPr lang="en-US" sz="900" spc="-50" baseline="0" dirty="0"/>
                        <a:t>Ketones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++++</a:t>
                      </a:r>
                    </a:p>
                  </a:txBody>
                  <a:tcPr anchor="ctr">
                    <a:solidFill>
                      <a:srgbClr val="FFD57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++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+++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+++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+</a:t>
                      </a:r>
                    </a:p>
                  </a:txBody>
                  <a:tcPr anchor="ctr">
                    <a:gradFill>
                      <a:gsLst>
                        <a:gs pos="76000">
                          <a:srgbClr val="F8CBAD"/>
                        </a:gs>
                        <a:gs pos="19000">
                          <a:srgbClr val="E38D8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</a:t>
                      </a:r>
                    </a:p>
                  </a:txBody>
                  <a:tcPr anchor="ctr">
                    <a:solidFill>
                      <a:srgbClr val="C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726311"/>
                  </a:ext>
                </a:extLst>
              </a:tr>
              <a:tr h="170707">
                <a:tc>
                  <a:txBody>
                    <a:bodyPr/>
                    <a:lstStyle/>
                    <a:p>
                      <a:pPr algn="r"/>
                      <a:r>
                        <a:rPr lang="en-US" sz="900" spc="-50" baseline="0" dirty="0"/>
                        <a:t>Acidosis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</a:t>
                      </a:r>
                    </a:p>
                  </a:txBody>
                  <a:tcPr anchor="ctr">
                    <a:solidFill>
                      <a:srgbClr val="FFD57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++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+++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+++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++</a:t>
                      </a:r>
                    </a:p>
                  </a:txBody>
                  <a:tcPr anchor="ctr">
                    <a:gradFill>
                      <a:gsLst>
                        <a:gs pos="76000">
                          <a:srgbClr val="FCE5D7"/>
                        </a:gs>
                        <a:gs pos="19000">
                          <a:srgbClr val="EFBCB9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+</a:t>
                      </a:r>
                    </a:p>
                  </a:txBody>
                  <a:tcPr anchor="ctr">
                    <a:solidFill>
                      <a:srgbClr val="C00000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894921"/>
                  </a:ext>
                </a:extLst>
              </a:tr>
              <a:tr h="17070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spc="-50" baseline="0" dirty="0"/>
                        <a:t>Fluid deficit (L)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anchor="ctr">
                    <a:solidFill>
                      <a:srgbClr val="FFD57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2-4 L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6-8 L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6-10 L</a:t>
                      </a:r>
                    </a:p>
                  </a:txBody>
                  <a:tcPr anchor="ctr">
                    <a:gradFill>
                      <a:gsLst>
                        <a:gs pos="76000">
                          <a:srgbClr val="F8CBAD"/>
                        </a:gs>
                        <a:gs pos="19000">
                          <a:srgbClr val="E38D8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8-10 L</a:t>
                      </a:r>
                    </a:p>
                  </a:txBody>
                  <a:tcPr anchor="ctr">
                    <a:solidFill>
                      <a:srgbClr val="C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482436"/>
                  </a:ext>
                </a:extLst>
              </a:tr>
            </a:tbl>
          </a:graphicData>
        </a:graphic>
      </p:graphicFrame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FE12327-B0EE-06BC-4C31-63DD29009EC5}"/>
              </a:ext>
            </a:extLst>
          </p:cNvPr>
          <p:cNvGraphicFramePr>
            <a:graphicFrameLocks noGrp="1"/>
          </p:cNvGraphicFramePr>
          <p:nvPr/>
        </p:nvGraphicFramePr>
        <p:xfrm>
          <a:off x="67629" y="2597582"/>
          <a:ext cx="3182385" cy="1402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6138">
                  <a:extLst>
                    <a:ext uri="{9D8B030D-6E8A-4147-A177-3AD203B41FA5}">
                      <a16:colId xmlns:a16="http://schemas.microsoft.com/office/drawing/2014/main" val="614173711"/>
                    </a:ext>
                  </a:extLst>
                </a:gridCol>
                <a:gridCol w="2046247">
                  <a:extLst>
                    <a:ext uri="{9D8B030D-6E8A-4147-A177-3AD203B41FA5}">
                      <a16:colId xmlns:a16="http://schemas.microsoft.com/office/drawing/2014/main" val="1700528550"/>
                    </a:ext>
                  </a:extLst>
                </a:gridCol>
              </a:tblGrid>
              <a:tr h="18270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Etiology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Workup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381324"/>
                  </a:ext>
                </a:extLst>
              </a:tr>
              <a:tr h="182705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I</a:t>
                      </a:r>
                      <a:r>
                        <a:rPr lang="en-US" sz="800" dirty="0"/>
                        <a:t>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err="1"/>
                        <a:t>BCx</a:t>
                      </a:r>
                      <a:r>
                        <a:rPr lang="en-US" sz="800" dirty="0"/>
                        <a:t>, </a:t>
                      </a:r>
                      <a:r>
                        <a:rPr lang="en-US" sz="800" dirty="0" err="1"/>
                        <a:t>Ucx</a:t>
                      </a:r>
                      <a:r>
                        <a:rPr lang="en-US" sz="800" dirty="0"/>
                        <a:t>, Procalcitonin, CXR, exam, POCUS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179035"/>
                  </a:ext>
                </a:extLst>
              </a:tr>
              <a:tr h="182705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I</a:t>
                      </a:r>
                      <a:r>
                        <a:rPr lang="en-US" sz="800" dirty="0"/>
                        <a:t>schemia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Lactate, Troponin, EKG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923874"/>
                  </a:ext>
                </a:extLst>
              </a:tr>
              <a:tr h="182705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I</a:t>
                      </a:r>
                      <a:r>
                        <a:rPr lang="en-US" sz="800" dirty="0"/>
                        <a:t>nflammation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Lipase, CRP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097692"/>
                  </a:ext>
                </a:extLst>
              </a:tr>
              <a:tr h="182705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I</a:t>
                      </a:r>
                      <a:r>
                        <a:rPr lang="en-US" sz="800" dirty="0"/>
                        <a:t>ntoxication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Serum Osmolarity (</a:t>
                      </a:r>
                      <a:r>
                        <a:rPr lang="en-US" sz="800" dirty="0" err="1"/>
                        <a:t>Osm</a:t>
                      </a:r>
                      <a:r>
                        <a:rPr lang="en-US" sz="800" dirty="0"/>
                        <a:t>), Blood EtOH, </a:t>
                      </a:r>
                      <a:r>
                        <a:rPr lang="en-US" sz="800" dirty="0" err="1"/>
                        <a:t>Utox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012462"/>
                  </a:ext>
                </a:extLst>
              </a:tr>
              <a:tr h="287107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I</a:t>
                      </a:r>
                      <a:r>
                        <a:rPr lang="en-US" sz="800" dirty="0"/>
                        <a:t>nsulin (deficiency)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History (e.g. ran out of insulin, oral meds)</a:t>
                      </a:r>
                    </a:p>
                    <a:p>
                      <a:r>
                        <a:rPr lang="en-US" sz="800" spc="-20" baseline="0" dirty="0"/>
                        <a:t>Consider new meds (e.g. steroids, diuretics, </a:t>
                      </a:r>
                      <a:r>
                        <a:rPr lang="en-US" sz="800" spc="-20" baseline="0" dirty="0" err="1"/>
                        <a:t>etc</a:t>
                      </a:r>
                      <a:r>
                        <a:rPr lang="en-US" sz="800" spc="-20" baseline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582519"/>
                  </a:ext>
                </a:extLst>
              </a:tr>
            </a:tbl>
          </a:graphicData>
        </a:graphic>
      </p:graphicFrame>
      <p:sp>
        <p:nvSpPr>
          <p:cNvPr id="62" name="Rectangle 61">
            <a:extLst>
              <a:ext uri="{FF2B5EF4-FFF2-40B4-BE49-F238E27FC236}">
                <a16:creationId xmlns:a16="http://schemas.microsoft.com/office/drawing/2014/main" id="{7384E749-08BE-1124-7F20-74F96FABFB7D}"/>
              </a:ext>
            </a:extLst>
          </p:cNvPr>
          <p:cNvSpPr/>
          <p:nvPr/>
        </p:nvSpPr>
        <p:spPr>
          <a:xfrm>
            <a:off x="2844890" y="4019177"/>
            <a:ext cx="7713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INSULIN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1769969-A7F1-7E52-C6A0-F6B3314EEF0F}"/>
              </a:ext>
            </a:extLst>
          </p:cNvPr>
          <p:cNvSpPr/>
          <p:nvPr/>
        </p:nvSpPr>
        <p:spPr>
          <a:xfrm>
            <a:off x="2856613" y="5764493"/>
            <a:ext cx="774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IV FLUID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BD1A414-4BBA-E14B-45B2-63B9ADD3E64E}"/>
              </a:ext>
            </a:extLst>
          </p:cNvPr>
          <p:cNvSpPr/>
          <p:nvPr/>
        </p:nvSpPr>
        <p:spPr>
          <a:xfrm>
            <a:off x="2636160" y="4816987"/>
            <a:ext cx="12576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Corbel" panose="020B0503020204020204" pitchFamily="34" charset="0"/>
              </a:rPr>
              <a:t>ELECTROLYTES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956B48-CA97-159C-6824-8FB27D4AC7DE}"/>
              </a:ext>
            </a:extLst>
          </p:cNvPr>
          <p:cNvSpPr/>
          <p:nvPr/>
        </p:nvSpPr>
        <p:spPr>
          <a:xfrm>
            <a:off x="-66483" y="252530"/>
            <a:ext cx="13805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ETIOLOGY OF KETOSIS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A5E74A8-127F-D083-F666-BD514CF43848}"/>
              </a:ext>
            </a:extLst>
          </p:cNvPr>
          <p:cNvSpPr/>
          <p:nvPr/>
        </p:nvSpPr>
        <p:spPr>
          <a:xfrm>
            <a:off x="-65250" y="2187150"/>
            <a:ext cx="180850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CAUSES/WORKUP OF DKA/HHS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BB8F2CD-D2B4-ED42-D327-1DA15AB45BF5}"/>
              </a:ext>
            </a:extLst>
          </p:cNvPr>
          <p:cNvSpPr/>
          <p:nvPr/>
        </p:nvSpPr>
        <p:spPr>
          <a:xfrm>
            <a:off x="4455040" y="3732509"/>
            <a:ext cx="9492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INITIAL PHASE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F4B51C2-D0EE-C875-AE5A-5BEC0BAAA5B7}"/>
              </a:ext>
            </a:extLst>
          </p:cNvPr>
          <p:cNvSpPr/>
          <p:nvPr/>
        </p:nvSpPr>
        <p:spPr>
          <a:xfrm>
            <a:off x="5880048" y="3732509"/>
            <a:ext cx="13644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INTERMEDIATE PHASE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263BD7A-03AA-541D-7408-A86745D3B728}"/>
              </a:ext>
            </a:extLst>
          </p:cNvPr>
          <p:cNvSpPr/>
          <p:nvPr/>
        </p:nvSpPr>
        <p:spPr>
          <a:xfrm>
            <a:off x="7661305" y="3732509"/>
            <a:ext cx="12650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RESOLUTION PHASE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5B784BF-A5A6-E404-3399-6C8901E1066B}"/>
              </a:ext>
            </a:extLst>
          </p:cNvPr>
          <p:cNvSpPr/>
          <p:nvPr/>
        </p:nvSpPr>
        <p:spPr>
          <a:xfrm>
            <a:off x="2284616" y="4219651"/>
            <a:ext cx="1766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/>
              <a:t>GOAL: </a:t>
            </a:r>
            <a:r>
              <a:rPr lang="en-US" sz="900" i="1" dirty="0"/>
              <a:t>correct</a:t>
            </a:r>
            <a:r>
              <a:rPr lang="en-US" sz="900" dirty="0"/>
              <a:t> </a:t>
            </a:r>
            <a:r>
              <a:rPr lang="en-US" sz="900" b="1" dirty="0">
                <a:solidFill>
                  <a:srgbClr val="7030A0"/>
                </a:solidFill>
              </a:rPr>
              <a:t>BG</a:t>
            </a:r>
            <a:r>
              <a:rPr lang="en-US" sz="900" dirty="0"/>
              <a:t>, </a:t>
            </a:r>
            <a:r>
              <a:rPr lang="en-US" sz="900" b="1" dirty="0">
                <a:solidFill>
                  <a:srgbClr val="C00000"/>
                </a:solidFill>
              </a:rPr>
              <a:t>AG</a:t>
            </a:r>
            <a:r>
              <a:rPr lang="en-US" sz="900" dirty="0"/>
              <a:t>, &amp; acidosis</a:t>
            </a:r>
          </a:p>
          <a:p>
            <a:r>
              <a:rPr lang="en-US" sz="900" b="1" i="1" dirty="0"/>
              <a:t>Monitor</a:t>
            </a:r>
            <a:r>
              <a:rPr lang="en-US" sz="900" dirty="0"/>
              <a:t> BG, Chem10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8DAFBF3-6A47-A1B8-2AE5-6AB99FB6E8C1}"/>
              </a:ext>
            </a:extLst>
          </p:cNvPr>
          <p:cNvSpPr/>
          <p:nvPr/>
        </p:nvSpPr>
        <p:spPr>
          <a:xfrm>
            <a:off x="2278906" y="5922886"/>
            <a:ext cx="1900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spc="-50" dirty="0"/>
              <a:t>GOAL</a:t>
            </a:r>
            <a:r>
              <a:rPr lang="en-US" sz="900" b="1" i="1" dirty="0"/>
              <a:t>: restore circulating volume, </a:t>
            </a:r>
            <a:r>
              <a:rPr lang="en-US" sz="900" i="1" spc="-30" dirty="0"/>
              <a:t>correct</a:t>
            </a:r>
            <a:r>
              <a:rPr lang="en-US" sz="900" spc="-30" dirty="0"/>
              <a:t> </a:t>
            </a:r>
            <a:r>
              <a:rPr lang="en-US" sz="900" b="1" spc="-30" dirty="0"/>
              <a:t>fluid deficit </a:t>
            </a:r>
            <a:r>
              <a:rPr lang="en-US" sz="900" spc="-30" dirty="0"/>
              <a:t>&amp; hyperosmolarity</a:t>
            </a:r>
            <a:r>
              <a:rPr lang="en-US" sz="900" dirty="0"/>
              <a:t>, </a:t>
            </a:r>
            <a:r>
              <a:rPr lang="en-US" sz="900" spc="-50" dirty="0"/>
              <a:t>avoid cerebral edema by correcting the corrected sodium gradually.</a:t>
            </a:r>
          </a:p>
          <a:p>
            <a:r>
              <a:rPr lang="en-US" sz="900" b="1" i="1" spc="-50" dirty="0"/>
              <a:t>calculate</a:t>
            </a:r>
            <a:r>
              <a:rPr lang="en-US" sz="900" spc="-50" dirty="0"/>
              <a:t> </a:t>
            </a:r>
            <a:r>
              <a:rPr lang="en-US" sz="900" b="1" spc="-50" dirty="0">
                <a:solidFill>
                  <a:schemeClr val="accent6">
                    <a:lumMod val="50000"/>
                  </a:schemeClr>
                </a:solidFill>
              </a:rPr>
              <a:t>corrected Na </a:t>
            </a:r>
            <a:r>
              <a:rPr lang="en-US" sz="900" spc="-50" dirty="0"/>
              <a:t>&amp; </a:t>
            </a:r>
            <a:r>
              <a:rPr lang="en-US" sz="900" b="1" spc="-50" dirty="0">
                <a:solidFill>
                  <a:schemeClr val="accent6"/>
                </a:solidFill>
              </a:rPr>
              <a:t>Fluid Deficit</a:t>
            </a:r>
          </a:p>
          <a:p>
            <a:r>
              <a:rPr lang="en-US" sz="900" b="1" i="1" spc="-50" dirty="0"/>
              <a:t>Monitor</a:t>
            </a:r>
            <a:r>
              <a:rPr lang="en-US" sz="900" spc="-50" dirty="0"/>
              <a:t> </a:t>
            </a:r>
            <a:r>
              <a:rPr lang="en-US" sz="900" spc="-50" dirty="0" err="1"/>
              <a:t>Osm</a:t>
            </a:r>
            <a:r>
              <a:rPr lang="en-US" sz="900" spc="-50" dirty="0"/>
              <a:t>, serum Na, urine output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6372043-FDFB-A114-72F9-45BF5263AA5E}"/>
              </a:ext>
            </a:extLst>
          </p:cNvPr>
          <p:cNvSpPr/>
          <p:nvPr/>
        </p:nvSpPr>
        <p:spPr>
          <a:xfrm>
            <a:off x="2285973" y="5033462"/>
            <a:ext cx="20150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/>
              <a:t>GOAL: </a:t>
            </a:r>
            <a:r>
              <a:rPr lang="en-US" sz="900" i="1" dirty="0"/>
              <a:t>normalize </a:t>
            </a:r>
            <a:r>
              <a:rPr lang="en-US" sz="900" dirty="0"/>
              <a:t>K</a:t>
            </a:r>
            <a:r>
              <a:rPr lang="en-US" sz="900" baseline="30000" dirty="0"/>
              <a:t>+</a:t>
            </a:r>
            <a:r>
              <a:rPr lang="en-US" sz="900" dirty="0"/>
              <a:t>, Mg</a:t>
            </a:r>
            <a:r>
              <a:rPr lang="en-US" sz="900" baseline="30000" dirty="0"/>
              <a:t>2+</a:t>
            </a:r>
            <a:r>
              <a:rPr lang="en-US" sz="900" dirty="0"/>
              <a:t>, Ca</a:t>
            </a:r>
            <a:r>
              <a:rPr lang="en-US" sz="900" baseline="30000" dirty="0"/>
              <a:t>2+</a:t>
            </a:r>
            <a:r>
              <a:rPr lang="en-US" sz="900" dirty="0"/>
              <a:t>, PO</a:t>
            </a:r>
            <a:r>
              <a:rPr lang="en-US" sz="900" baseline="-25000" dirty="0"/>
              <a:t>4</a:t>
            </a:r>
            <a:r>
              <a:rPr lang="en-US" sz="900" dirty="0"/>
              <a:t>, and HCO</a:t>
            </a:r>
            <a:r>
              <a:rPr lang="en-US" sz="900" baseline="-25000" dirty="0"/>
              <a:t>3</a:t>
            </a:r>
            <a:r>
              <a:rPr lang="en-US" sz="900" dirty="0"/>
              <a:t> to avoid arrythmias</a:t>
            </a:r>
            <a:endParaRPr lang="en-US" sz="900" baseline="-25000" dirty="0"/>
          </a:p>
          <a:p>
            <a:r>
              <a:rPr lang="en-US" sz="900" b="1" i="1" dirty="0"/>
              <a:t>Monitor</a:t>
            </a:r>
            <a:r>
              <a:rPr lang="en-US" sz="900" dirty="0"/>
              <a:t> Chem10, ± VBG, EKG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37DD3D-5982-56F0-C234-226460385CBF}"/>
              </a:ext>
            </a:extLst>
          </p:cNvPr>
          <p:cNvSpPr/>
          <p:nvPr/>
        </p:nvSpPr>
        <p:spPr>
          <a:xfrm>
            <a:off x="-66483" y="4022566"/>
            <a:ext cx="1521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TREATMENT OF KETOSIS: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A9C12F-D1FC-AAB4-119C-C27FE72FEC35}"/>
              </a:ext>
            </a:extLst>
          </p:cNvPr>
          <p:cNvGrpSpPr/>
          <p:nvPr/>
        </p:nvGrpSpPr>
        <p:grpSpPr>
          <a:xfrm>
            <a:off x="3281381" y="2708071"/>
            <a:ext cx="3771903" cy="991403"/>
            <a:chOff x="5297711" y="4814018"/>
            <a:chExt cx="3771903" cy="99140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A7495DA-F8A4-A07E-7E7B-F6DCFD5C6516}"/>
                </a:ext>
              </a:extLst>
            </p:cNvPr>
            <p:cNvGrpSpPr/>
            <p:nvPr/>
          </p:nvGrpSpPr>
          <p:grpSpPr>
            <a:xfrm>
              <a:off x="5297711" y="4814018"/>
              <a:ext cx="3771903" cy="578335"/>
              <a:chOff x="5297711" y="4814018"/>
              <a:chExt cx="3771903" cy="578335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C703900-5510-A5DB-1306-73C9F873B476}"/>
                  </a:ext>
                </a:extLst>
              </p:cNvPr>
              <p:cNvSpPr/>
              <p:nvPr/>
            </p:nvSpPr>
            <p:spPr>
              <a:xfrm>
                <a:off x="7229712" y="5176909"/>
                <a:ext cx="860826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bg1">
                        <a:lumMod val="50000"/>
                      </a:schemeClr>
                    </a:solidFill>
                  </a:rPr>
                  <a:t>Acetoacetate</a:t>
                </a:r>
              </a:p>
            </p:txBody>
          </p:sp>
          <p:pic>
            <p:nvPicPr>
              <p:cNvPr id="1028" name="Picture 4" descr="The Brain Hypometabolism Hypothesis Part 62: What is Acetoacetate? – The  Amazing World of Psychiatry: A Psychiatry Blog">
                <a:extLst>
                  <a:ext uri="{FF2B5EF4-FFF2-40B4-BE49-F238E27FC236}">
                    <a16:creationId xmlns:a16="http://schemas.microsoft.com/office/drawing/2014/main" id="{DC7EC59F-690E-6A40-AB9B-2E7FAC8983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948" b="35108"/>
              <a:stretch/>
            </p:blipFill>
            <p:spPr bwMode="auto">
              <a:xfrm>
                <a:off x="7327976" y="4814018"/>
                <a:ext cx="721460" cy="4758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B54385E-5766-C8A9-9F72-48C9D8213851}"/>
                  </a:ext>
                </a:extLst>
              </p:cNvPr>
              <p:cNvSpPr/>
              <p:nvPr/>
            </p:nvSpPr>
            <p:spPr>
              <a:xfrm>
                <a:off x="5297711" y="4885813"/>
                <a:ext cx="81951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/>
                  <a:t>Fatty acid (FA)</a:t>
                </a:r>
              </a:p>
              <a:p>
                <a:pPr algn="ctr"/>
                <a:r>
                  <a:rPr lang="en-US" sz="800" dirty="0"/>
                  <a:t>breakdown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CF2CA47-A0AD-0AC7-BA50-AEF61E6EF98D}"/>
                  </a:ext>
                </a:extLst>
              </p:cNvPr>
              <p:cNvSpPr/>
              <p:nvPr/>
            </p:nvSpPr>
            <p:spPr>
              <a:xfrm>
                <a:off x="8227866" y="5176909"/>
                <a:ext cx="533832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bg1">
                        <a:lumMod val="50000"/>
                      </a:schemeClr>
                    </a:solidFill>
                  </a:rPr>
                  <a:t>Acetone</a:t>
                </a:r>
              </a:p>
            </p:txBody>
          </p:sp>
          <p:pic>
            <p:nvPicPr>
              <p:cNvPr id="54" name="Picture 4" descr="The Brain Hypometabolism Hypothesis Part 62: What is Acetoacetate? – The  Amazing World of Psychiatry: A Psychiatry Blog">
                <a:extLst>
                  <a:ext uri="{FF2B5EF4-FFF2-40B4-BE49-F238E27FC236}">
                    <a16:creationId xmlns:a16="http://schemas.microsoft.com/office/drawing/2014/main" id="{9A3F3190-FA1A-06C5-1730-990D79B92A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2875"/>
              <a:stretch/>
            </p:blipFill>
            <p:spPr bwMode="auto">
              <a:xfrm>
                <a:off x="8348154" y="4877819"/>
                <a:ext cx="721460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F1BE113-47CA-640E-C0B4-82F546F55BA6}"/>
                  </a:ext>
                </a:extLst>
              </p:cNvPr>
              <p:cNvSpPr/>
              <p:nvPr/>
            </p:nvSpPr>
            <p:spPr>
              <a:xfrm>
                <a:off x="6187061" y="5176909"/>
                <a:ext cx="115539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dirty="0">
                    <a:solidFill>
                      <a:schemeClr val="bg1">
                        <a:lumMod val="50000"/>
                      </a:schemeClr>
                    </a:solidFill>
                  </a:rPr>
                  <a:t>β-hydroxybutyrate</a:t>
                </a:r>
              </a:p>
            </p:txBody>
          </p:sp>
          <p:pic>
            <p:nvPicPr>
              <p:cNvPr id="55" name="Picture 4" descr="The Brain Hypometabolism Hypothesis Part 62: What is Acetoacetate? – The  Amazing World of Psychiatry: A Psychiatry Blog">
                <a:extLst>
                  <a:ext uri="{FF2B5EF4-FFF2-40B4-BE49-F238E27FC236}">
                    <a16:creationId xmlns:a16="http://schemas.microsoft.com/office/drawing/2014/main" id="{3FF10DD5-9F7F-1066-A3A1-CD4707C7A6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875"/>
              <a:stretch/>
            </p:blipFill>
            <p:spPr bwMode="auto">
              <a:xfrm>
                <a:off x="6345131" y="4855035"/>
                <a:ext cx="721460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D80ADBBD-5B3D-D40F-42F3-E15162C033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6512" y="5059631"/>
                <a:ext cx="26545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57E5BAE9-55A9-70D7-683D-2627CB8CF7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8312" y="5059631"/>
                <a:ext cx="26545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98844E57-8001-5323-48FC-EB04E80C69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3650" y="5059631"/>
                <a:ext cx="26545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BC6324D-134F-85A0-92B1-76DF050680B8}"/>
                </a:ext>
              </a:extLst>
            </p:cNvPr>
            <p:cNvSpPr/>
            <p:nvPr/>
          </p:nvSpPr>
          <p:spPr>
            <a:xfrm>
              <a:off x="6226001" y="5466867"/>
              <a:ext cx="89368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 dirty="0"/>
                <a:t>Blood</a:t>
              </a:r>
              <a:r>
                <a:rPr lang="en-US" sz="800" dirty="0"/>
                <a:t> test </a:t>
              </a:r>
            </a:p>
            <a:p>
              <a:pPr algn="ctr"/>
              <a:r>
                <a:rPr lang="en-US" sz="800" dirty="0"/>
                <a:t>(most </a:t>
              </a:r>
              <a:r>
                <a:rPr lang="en-US" sz="800" dirty="0">
                  <a:hlinkClick r:id="rId9"/>
                </a:rPr>
                <a:t>accurate</a:t>
              </a:r>
              <a:r>
                <a:rPr lang="en-US" sz="800" dirty="0"/>
                <a:t>)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CFF9C5F-000B-67A3-2948-B49C142ACF36}"/>
                </a:ext>
              </a:extLst>
            </p:cNvPr>
            <p:cNvSpPr/>
            <p:nvPr/>
          </p:nvSpPr>
          <p:spPr>
            <a:xfrm>
              <a:off x="7111067" y="5466867"/>
              <a:ext cx="10161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 dirty="0"/>
                <a:t>Urine</a:t>
              </a:r>
              <a:r>
                <a:rPr lang="en-US" sz="800" dirty="0"/>
                <a:t> test </a:t>
              </a:r>
            </a:p>
            <a:p>
              <a:pPr algn="ctr"/>
              <a:r>
                <a:rPr lang="en-US" sz="800" dirty="0"/>
                <a:t>(semi-quantitative)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8C361B6-836D-CFF9-E376-45D7AB3EC765}"/>
                </a:ext>
              </a:extLst>
            </p:cNvPr>
            <p:cNvSpPr/>
            <p:nvPr/>
          </p:nvSpPr>
          <p:spPr>
            <a:xfrm>
              <a:off x="7962622" y="5466867"/>
              <a:ext cx="10590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 dirty="0"/>
                <a:t>Breath</a:t>
              </a:r>
              <a:r>
                <a:rPr lang="en-US" sz="800" dirty="0"/>
                <a:t> test or “sweat” breath odor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DED478F5-316F-A7F0-7BDC-8ACB946C2C4F}"/>
                </a:ext>
              </a:extLst>
            </p:cNvPr>
            <p:cNvCxnSpPr>
              <a:cxnSpLocks/>
            </p:cNvCxnSpPr>
            <p:nvPr/>
          </p:nvCxnSpPr>
          <p:spPr>
            <a:xfrm>
              <a:off x="6672845" y="5343540"/>
              <a:ext cx="0" cy="18032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EFE0F184-0F88-3F5B-03D4-C00A64BC0686}"/>
                </a:ext>
              </a:extLst>
            </p:cNvPr>
            <p:cNvCxnSpPr>
              <a:cxnSpLocks/>
            </p:cNvCxnSpPr>
            <p:nvPr/>
          </p:nvCxnSpPr>
          <p:spPr>
            <a:xfrm>
              <a:off x="7629556" y="5343540"/>
              <a:ext cx="0" cy="18032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2A7B71C-4AA4-9F29-F2C2-A9C9A8A94E3B}"/>
                </a:ext>
              </a:extLst>
            </p:cNvPr>
            <p:cNvCxnSpPr>
              <a:cxnSpLocks/>
            </p:cNvCxnSpPr>
            <p:nvPr/>
          </p:nvCxnSpPr>
          <p:spPr>
            <a:xfrm>
              <a:off x="8494782" y="5343747"/>
              <a:ext cx="0" cy="18032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672A3BA9-5D6F-21F3-F579-ADE3982593D1}"/>
              </a:ext>
            </a:extLst>
          </p:cNvPr>
          <p:cNvSpPr txBox="1"/>
          <p:nvPr/>
        </p:nvSpPr>
        <p:spPr>
          <a:xfrm>
            <a:off x="4237879" y="4795025"/>
            <a:ext cx="130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Replete K</a:t>
            </a:r>
            <a:r>
              <a:rPr lang="en-US" sz="900" baseline="30000" dirty="0"/>
              <a:t>+</a:t>
            </a:r>
            <a:r>
              <a:rPr lang="en-US" sz="900" dirty="0"/>
              <a:t> to &gt;4 </a:t>
            </a:r>
            <a:r>
              <a:rPr lang="en-US" sz="900" dirty="0" err="1"/>
              <a:t>mEq</a:t>
            </a:r>
            <a:r>
              <a:rPr lang="en-US" sz="900" dirty="0"/>
              <a:t>/L</a:t>
            </a:r>
          </a:p>
          <a:p>
            <a:pPr algn="ctr"/>
            <a:r>
              <a:rPr lang="en-US" sz="900" dirty="0"/>
              <a:t>(ideally </a:t>
            </a:r>
            <a:r>
              <a:rPr lang="en-US" sz="900" i="1" dirty="0"/>
              <a:t>both</a:t>
            </a:r>
            <a:r>
              <a:rPr lang="en-US" sz="900" dirty="0"/>
              <a:t> PO and IV)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7AB50FA-3E75-F7AC-4F30-3C5801002946}"/>
              </a:ext>
            </a:extLst>
          </p:cNvPr>
          <p:cNvSpPr txBox="1"/>
          <p:nvPr/>
        </p:nvSpPr>
        <p:spPr>
          <a:xfrm>
            <a:off x="4344649" y="5163155"/>
            <a:ext cx="108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If HCO</a:t>
            </a:r>
            <a:r>
              <a:rPr lang="en-US" sz="900" baseline="-25000" dirty="0"/>
              <a:t>3</a:t>
            </a:r>
            <a:r>
              <a:rPr lang="en-US" sz="900" dirty="0"/>
              <a:t> &lt; 6.9 give NaHCO</a:t>
            </a:r>
            <a:r>
              <a:rPr lang="en-US" sz="900" baseline="-25000" dirty="0"/>
              <a:t>3</a:t>
            </a:r>
            <a:r>
              <a:rPr lang="en-US" sz="900" dirty="0"/>
              <a:t> bolus ± </a:t>
            </a:r>
            <a:r>
              <a:rPr lang="en-US" sz="900" dirty="0" err="1"/>
              <a:t>gtt</a:t>
            </a:r>
            <a:endParaRPr lang="en-US" sz="9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1C71CFE-79FD-D976-B152-E4233BCA06EE}"/>
              </a:ext>
            </a:extLst>
          </p:cNvPr>
          <p:cNvGrpSpPr/>
          <p:nvPr/>
        </p:nvGrpSpPr>
        <p:grpSpPr>
          <a:xfrm>
            <a:off x="6945985" y="2197859"/>
            <a:ext cx="2212708" cy="1583848"/>
            <a:chOff x="54538" y="3921803"/>
            <a:chExt cx="2454342" cy="1756809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535C2796-9300-F005-AD30-6F6381C49B36}"/>
                </a:ext>
              </a:extLst>
            </p:cNvPr>
            <p:cNvSpPr/>
            <p:nvPr/>
          </p:nvSpPr>
          <p:spPr>
            <a:xfrm>
              <a:off x="239825" y="5345156"/>
              <a:ext cx="555464" cy="2389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spc="-30" dirty="0">
                  <a:latin typeface="Corbel" panose="020B0503020204020204" pitchFamily="34" charset="0"/>
                </a:rPr>
                <a:t>INITIAL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6C0E3E3-232B-724D-0EE9-B77B7E5BF2D5}"/>
                </a:ext>
              </a:extLst>
            </p:cNvPr>
            <p:cNvSpPr/>
            <p:nvPr/>
          </p:nvSpPr>
          <p:spPr>
            <a:xfrm>
              <a:off x="782173" y="5345156"/>
              <a:ext cx="943081" cy="2389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spc="-30" dirty="0">
                  <a:latin typeface="Corbel" panose="020B0503020204020204" pitchFamily="34" charset="0"/>
                </a:rPr>
                <a:t>INTERMEDIATE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50BE516-F2A0-94E4-C5B4-40344B5E1EF1}"/>
                </a:ext>
              </a:extLst>
            </p:cNvPr>
            <p:cNvSpPr/>
            <p:nvPr/>
          </p:nvSpPr>
          <p:spPr>
            <a:xfrm>
              <a:off x="1608187" y="5345156"/>
              <a:ext cx="852044" cy="2389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spc="-30" dirty="0">
                  <a:latin typeface="Corbel" panose="020B0503020204020204" pitchFamily="34" charset="0"/>
                </a:rPr>
                <a:t>RESOLUTION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A6A39D7-4EF4-1B6F-A706-16883053D9D3}"/>
                </a:ext>
              </a:extLst>
            </p:cNvPr>
            <p:cNvGrpSpPr/>
            <p:nvPr/>
          </p:nvGrpSpPr>
          <p:grpSpPr>
            <a:xfrm>
              <a:off x="54538" y="3921803"/>
              <a:ext cx="2454342" cy="1756809"/>
              <a:chOff x="54538" y="3921803"/>
              <a:chExt cx="2454342" cy="175680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18C5C3B-C475-F40A-02CD-D7D537CF29FE}"/>
                  </a:ext>
                </a:extLst>
              </p:cNvPr>
              <p:cNvSpPr/>
              <p:nvPr/>
            </p:nvSpPr>
            <p:spPr>
              <a:xfrm>
                <a:off x="238014" y="4968757"/>
                <a:ext cx="708848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NORMAL RANGE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50683D4-946D-AA72-DCE4-72ABA6BF7A38}"/>
                  </a:ext>
                </a:extLst>
              </p:cNvPr>
              <p:cNvGrpSpPr/>
              <p:nvPr/>
            </p:nvGrpSpPr>
            <p:grpSpPr>
              <a:xfrm>
                <a:off x="54538" y="3921803"/>
                <a:ext cx="2454342" cy="1756809"/>
                <a:chOff x="54538" y="3921803"/>
                <a:chExt cx="2454342" cy="1756809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550F6D8D-EBAE-B78E-14A4-2E44EFE2E523}"/>
                    </a:ext>
                  </a:extLst>
                </p:cNvPr>
                <p:cNvGrpSpPr/>
                <p:nvPr/>
              </p:nvGrpSpPr>
              <p:grpSpPr>
                <a:xfrm>
                  <a:off x="54538" y="3921803"/>
                  <a:ext cx="2454342" cy="1756809"/>
                  <a:chOff x="54538" y="3921803"/>
                  <a:chExt cx="2454342" cy="1756809"/>
                </a:xfrm>
              </p:grpSpPr>
              <p:sp>
                <p:nvSpPr>
                  <p:cNvPr id="21" name="Freeform 20">
                    <a:extLst>
                      <a:ext uri="{FF2B5EF4-FFF2-40B4-BE49-F238E27FC236}">
                        <a16:creationId xmlns:a16="http://schemas.microsoft.com/office/drawing/2014/main" id="{58B0A912-997C-1FDE-1EE4-F99C283FDCCC}"/>
                      </a:ext>
                    </a:extLst>
                  </p:cNvPr>
                  <p:cNvSpPr/>
                  <p:nvPr/>
                </p:nvSpPr>
                <p:spPr>
                  <a:xfrm>
                    <a:off x="311727" y="4243649"/>
                    <a:ext cx="1990898" cy="710738"/>
                  </a:xfrm>
                  <a:custGeom>
                    <a:avLst/>
                    <a:gdLst>
                      <a:gd name="connsiteX0" fmla="*/ 0 w 1990898"/>
                      <a:gd name="connsiteY0" fmla="*/ 0 h 710738"/>
                      <a:gd name="connsiteX1" fmla="*/ 357448 w 1990898"/>
                      <a:gd name="connsiteY1" fmla="*/ 444731 h 710738"/>
                      <a:gd name="connsiteX2" fmla="*/ 1221971 w 1990898"/>
                      <a:gd name="connsiteY2" fmla="*/ 660862 h 710738"/>
                      <a:gd name="connsiteX3" fmla="*/ 1604357 w 1990898"/>
                      <a:gd name="connsiteY3" fmla="*/ 710738 h 710738"/>
                      <a:gd name="connsiteX4" fmla="*/ 1990898 w 1990898"/>
                      <a:gd name="connsiteY4" fmla="*/ 706582 h 710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898" h="710738">
                        <a:moveTo>
                          <a:pt x="0" y="0"/>
                        </a:moveTo>
                        <a:lnTo>
                          <a:pt x="357448" y="444731"/>
                        </a:lnTo>
                        <a:lnTo>
                          <a:pt x="1221971" y="660862"/>
                        </a:lnTo>
                        <a:lnTo>
                          <a:pt x="1604357" y="710738"/>
                        </a:lnTo>
                        <a:lnTo>
                          <a:pt x="1990898" y="706582"/>
                        </a:lnTo>
                      </a:path>
                    </a:pathLst>
                  </a:custGeom>
                  <a:noFill/>
                  <a:ln w="25400">
                    <a:solidFill>
                      <a:schemeClr val="accent6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EDAF9F72-9908-C917-4561-FF3568C3A8A6}"/>
                      </a:ext>
                    </a:extLst>
                  </p:cNvPr>
                  <p:cNvGrpSpPr/>
                  <p:nvPr/>
                </p:nvGrpSpPr>
                <p:grpSpPr>
                  <a:xfrm>
                    <a:off x="54538" y="3921803"/>
                    <a:ext cx="2454342" cy="1756809"/>
                    <a:chOff x="54538" y="3921803"/>
                    <a:chExt cx="2454342" cy="1756809"/>
                  </a:xfrm>
                </p:grpSpPr>
                <p:grpSp>
                  <p:nvGrpSpPr>
                    <p:cNvPr id="3" name="Group 2">
                      <a:extLst>
                        <a:ext uri="{FF2B5EF4-FFF2-40B4-BE49-F238E27FC236}">
                          <a16:creationId xmlns:a16="http://schemas.microsoft.com/office/drawing/2014/main" id="{3E99F598-030B-163B-D07E-FE0AF54FC6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538" y="3921803"/>
                      <a:ext cx="2454342" cy="1756809"/>
                      <a:chOff x="370883" y="4017359"/>
                      <a:chExt cx="2454342" cy="1756809"/>
                    </a:xfrm>
                  </p:grpSpPr>
                  <p:grpSp>
                    <p:nvGrpSpPr>
                      <p:cNvPr id="100" name="Group 99">
                        <a:extLst>
                          <a:ext uri="{FF2B5EF4-FFF2-40B4-BE49-F238E27FC236}">
                            <a16:creationId xmlns:a16="http://schemas.microsoft.com/office/drawing/2014/main" id="{68ECECFF-8BAA-1873-7DB3-0FD3F9FC5EC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0883" y="4179321"/>
                        <a:ext cx="2288164" cy="1594847"/>
                        <a:chOff x="3133235" y="5775601"/>
                        <a:chExt cx="1506251" cy="1100146"/>
                      </a:xfrm>
                    </p:grpSpPr>
                    <p:grpSp>
                      <p:nvGrpSpPr>
                        <p:cNvPr id="101" name="Group 100">
                          <a:extLst>
                            <a:ext uri="{FF2B5EF4-FFF2-40B4-BE49-F238E27FC236}">
                              <a16:creationId xmlns:a16="http://schemas.microsoft.com/office/drawing/2014/main" id="{71D372B1-A013-07E8-9FCC-ACD727B50F6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133235" y="5775601"/>
                          <a:ext cx="1506251" cy="1100146"/>
                          <a:chOff x="5763202" y="3253390"/>
                          <a:chExt cx="1506251" cy="1100146"/>
                        </a:xfrm>
                      </p:grpSpPr>
                      <p:cxnSp>
                        <p:nvCxnSpPr>
                          <p:cNvPr id="103" name="Straight Arrow Connector 102">
                            <a:extLst>
                              <a:ext uri="{FF2B5EF4-FFF2-40B4-BE49-F238E27FC236}">
                                <a16:creationId xmlns:a16="http://schemas.microsoft.com/office/drawing/2014/main" id="{3CD613B6-1644-BA2C-BAD6-E15A70772EC8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5929671" y="4148395"/>
                            <a:ext cx="1339782" cy="0"/>
                          </a:xfrm>
                          <a:prstGeom prst="straightConnector1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04" name="Rectangle 103">
                            <a:extLst>
                              <a:ext uri="{FF2B5EF4-FFF2-40B4-BE49-F238E27FC236}">
                                <a16:creationId xmlns:a16="http://schemas.microsoft.com/office/drawing/2014/main" id="{5C4BF64D-A57D-2BC3-7DAE-BE578C25403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84238" y="4194305"/>
                            <a:ext cx="304116" cy="159231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r>
                              <a:rPr lang="en-US" sz="900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</a:rPr>
                              <a:t>Phase</a:t>
                            </a:r>
                          </a:p>
                        </p:txBody>
                      </p:sp>
                      <p:sp>
                        <p:nvSpPr>
                          <p:cNvPr id="105" name="Rectangle 104">
                            <a:extLst>
                              <a:ext uri="{FF2B5EF4-FFF2-40B4-BE49-F238E27FC236}">
                                <a16:creationId xmlns:a16="http://schemas.microsoft.com/office/drawing/2014/main" id="{F94A11D6-DFDC-F144-91CD-6EE1C86BC56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5327033" y="3689559"/>
                            <a:ext cx="1029647" cy="157310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800" b="1" dirty="0">
                                <a:solidFill>
                                  <a:srgbClr val="7030A0"/>
                                </a:solidFill>
                              </a:rPr>
                              <a:t>BG,</a:t>
                            </a:r>
                            <a:r>
                              <a:rPr lang="en-US" sz="800" b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</a:rPr>
                              <a:t>  </a:t>
                            </a:r>
                            <a:r>
                              <a:rPr lang="en-US" sz="800" b="1" dirty="0">
                                <a:solidFill>
                                  <a:srgbClr val="C00000"/>
                                </a:solidFill>
                              </a:rPr>
                              <a:t>AG, </a:t>
                            </a:r>
                            <a:r>
                              <a:rPr lang="en-US" sz="800" b="1" dirty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</a:rPr>
                              <a:t>&amp;</a:t>
                            </a:r>
                            <a:r>
                              <a:rPr lang="en-US" sz="800" b="1" dirty="0">
                                <a:solidFill>
                                  <a:srgbClr val="C00000"/>
                                </a:solidFill>
                              </a:rPr>
                              <a:t> </a:t>
                            </a:r>
                            <a:r>
                              <a:rPr lang="en-US" sz="800" b="1" dirty="0">
                                <a:solidFill>
                                  <a:schemeClr val="accent6"/>
                                </a:solidFill>
                              </a:rPr>
                              <a:t>Fluid Deficit</a:t>
                            </a:r>
                          </a:p>
                        </p:txBody>
                      </p:sp>
                      <p:cxnSp>
                        <p:nvCxnSpPr>
                          <p:cNvPr id="106" name="Straight Arrow Connector 105">
                            <a:extLst>
                              <a:ext uri="{FF2B5EF4-FFF2-40B4-BE49-F238E27FC236}">
                                <a16:creationId xmlns:a16="http://schemas.microsoft.com/office/drawing/2014/main" id="{DFFC2D40-BB2E-F5C5-ABC2-C2C755A3298C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5929671" y="3296574"/>
                            <a:ext cx="0" cy="851821"/>
                          </a:xfrm>
                          <a:prstGeom prst="straightConnector1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02" name="Straight Connector 101">
                          <a:extLst>
                            <a:ext uri="{FF2B5EF4-FFF2-40B4-BE49-F238E27FC236}">
                              <a16:creationId xmlns:a16="http://schemas.microsoft.com/office/drawing/2014/main" id="{85F1DFF7-3948-4B79-6519-B595F57DA1A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299704" y="6408328"/>
                          <a:ext cx="1339782" cy="0"/>
                        </a:xfrm>
                        <a:prstGeom prst="line">
                          <a:avLst/>
                        </a:prstGeom>
                        <a:ln w="635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0" name="Freeform 19">
                        <a:extLst>
                          <a:ext uri="{FF2B5EF4-FFF2-40B4-BE49-F238E27FC236}">
                            <a16:creationId xmlns:a16="http://schemas.microsoft.com/office/drawing/2014/main" id="{048B6C10-A5C2-432D-76AD-D06FC608D3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722" y="4380394"/>
                        <a:ext cx="1972505" cy="837410"/>
                      </a:xfrm>
                      <a:custGeom>
                        <a:avLst/>
                        <a:gdLst>
                          <a:gd name="connsiteX0" fmla="*/ 0 w 1643449"/>
                          <a:gd name="connsiteY0" fmla="*/ 0 h 840259"/>
                          <a:gd name="connsiteX1" fmla="*/ 148281 w 1643449"/>
                          <a:gd name="connsiteY1" fmla="*/ 37070 h 840259"/>
                          <a:gd name="connsiteX2" fmla="*/ 321276 w 1643449"/>
                          <a:gd name="connsiteY2" fmla="*/ 160638 h 840259"/>
                          <a:gd name="connsiteX3" fmla="*/ 469557 w 1643449"/>
                          <a:gd name="connsiteY3" fmla="*/ 197708 h 840259"/>
                          <a:gd name="connsiteX4" fmla="*/ 605481 w 1643449"/>
                          <a:gd name="connsiteY4" fmla="*/ 296562 h 840259"/>
                          <a:gd name="connsiteX5" fmla="*/ 790833 w 1643449"/>
                          <a:gd name="connsiteY5" fmla="*/ 407773 h 840259"/>
                          <a:gd name="connsiteX6" fmla="*/ 902044 w 1643449"/>
                          <a:gd name="connsiteY6" fmla="*/ 605481 h 840259"/>
                          <a:gd name="connsiteX7" fmla="*/ 1124465 w 1643449"/>
                          <a:gd name="connsiteY7" fmla="*/ 691978 h 840259"/>
                          <a:gd name="connsiteX8" fmla="*/ 1198606 w 1643449"/>
                          <a:gd name="connsiteY8" fmla="*/ 766119 h 840259"/>
                          <a:gd name="connsiteX9" fmla="*/ 1359244 w 1643449"/>
                          <a:gd name="connsiteY9" fmla="*/ 827903 h 840259"/>
                          <a:gd name="connsiteX10" fmla="*/ 1495168 w 1643449"/>
                          <a:gd name="connsiteY10" fmla="*/ 827903 h 840259"/>
                          <a:gd name="connsiteX11" fmla="*/ 1643449 w 1643449"/>
                          <a:gd name="connsiteY11" fmla="*/ 840259 h 8402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643449" h="840259">
                            <a:moveTo>
                              <a:pt x="0" y="0"/>
                            </a:moveTo>
                            <a:lnTo>
                              <a:pt x="148281" y="37070"/>
                            </a:lnTo>
                            <a:lnTo>
                              <a:pt x="321276" y="160638"/>
                            </a:lnTo>
                            <a:lnTo>
                              <a:pt x="469557" y="197708"/>
                            </a:lnTo>
                            <a:lnTo>
                              <a:pt x="605481" y="296562"/>
                            </a:lnTo>
                            <a:lnTo>
                              <a:pt x="790833" y="407773"/>
                            </a:lnTo>
                            <a:lnTo>
                              <a:pt x="902044" y="605481"/>
                            </a:lnTo>
                            <a:lnTo>
                              <a:pt x="1124465" y="691978"/>
                            </a:lnTo>
                            <a:lnTo>
                              <a:pt x="1198606" y="766119"/>
                            </a:lnTo>
                            <a:lnTo>
                              <a:pt x="1359244" y="827903"/>
                            </a:lnTo>
                            <a:lnTo>
                              <a:pt x="1495168" y="827903"/>
                            </a:lnTo>
                            <a:lnTo>
                              <a:pt x="1643449" y="840259"/>
                            </a:lnTo>
                          </a:path>
                        </a:pathLst>
                      </a:custGeom>
                      <a:noFill/>
                      <a:ln w="25400">
                        <a:solidFill>
                          <a:srgbClr val="7030A0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Freeform 22">
                        <a:extLst>
                          <a:ext uri="{FF2B5EF4-FFF2-40B4-BE49-F238E27FC236}">
                            <a16:creationId xmlns:a16="http://schemas.microsoft.com/office/drawing/2014/main" id="{3A4A1E0E-DD8D-885D-B8BC-7D30D0FDB9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2669" y="4572000"/>
                        <a:ext cx="1945939" cy="593124"/>
                      </a:xfrm>
                      <a:custGeom>
                        <a:avLst/>
                        <a:gdLst>
                          <a:gd name="connsiteX0" fmla="*/ 0 w 1643449"/>
                          <a:gd name="connsiteY0" fmla="*/ 0 h 593124"/>
                          <a:gd name="connsiteX1" fmla="*/ 370703 w 1643449"/>
                          <a:gd name="connsiteY1" fmla="*/ 0 h 593124"/>
                          <a:gd name="connsiteX2" fmla="*/ 518984 w 1643449"/>
                          <a:gd name="connsiteY2" fmla="*/ 172994 h 593124"/>
                          <a:gd name="connsiteX3" fmla="*/ 840260 w 1643449"/>
                          <a:gd name="connsiteY3" fmla="*/ 172994 h 593124"/>
                          <a:gd name="connsiteX4" fmla="*/ 963827 w 1643449"/>
                          <a:gd name="connsiteY4" fmla="*/ 259492 h 593124"/>
                          <a:gd name="connsiteX5" fmla="*/ 1161535 w 1643449"/>
                          <a:gd name="connsiteY5" fmla="*/ 259492 h 593124"/>
                          <a:gd name="connsiteX6" fmla="*/ 1309817 w 1643449"/>
                          <a:gd name="connsiteY6" fmla="*/ 444843 h 593124"/>
                          <a:gd name="connsiteX7" fmla="*/ 1371600 w 1643449"/>
                          <a:gd name="connsiteY7" fmla="*/ 518984 h 593124"/>
                          <a:gd name="connsiteX8" fmla="*/ 1544595 w 1643449"/>
                          <a:gd name="connsiteY8" fmla="*/ 593124 h 593124"/>
                          <a:gd name="connsiteX9" fmla="*/ 1643449 w 1643449"/>
                          <a:gd name="connsiteY9" fmla="*/ 593124 h 5931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643449" h="593124">
                            <a:moveTo>
                              <a:pt x="0" y="0"/>
                            </a:moveTo>
                            <a:lnTo>
                              <a:pt x="370703" y="0"/>
                            </a:lnTo>
                            <a:lnTo>
                              <a:pt x="518984" y="172994"/>
                            </a:lnTo>
                            <a:lnTo>
                              <a:pt x="840260" y="172994"/>
                            </a:lnTo>
                            <a:lnTo>
                              <a:pt x="963827" y="259492"/>
                            </a:lnTo>
                            <a:lnTo>
                              <a:pt x="1161535" y="259492"/>
                            </a:lnTo>
                            <a:lnTo>
                              <a:pt x="1309817" y="444843"/>
                            </a:lnTo>
                            <a:lnTo>
                              <a:pt x="1371600" y="518984"/>
                            </a:lnTo>
                            <a:lnTo>
                              <a:pt x="1544595" y="593124"/>
                            </a:lnTo>
                            <a:lnTo>
                              <a:pt x="1643449" y="593124"/>
                            </a:lnTo>
                          </a:path>
                        </a:pathLst>
                      </a:custGeom>
                      <a:noFill/>
                      <a:ln w="254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" name="Freeform 107">
                        <a:extLst>
                          <a:ext uri="{FF2B5EF4-FFF2-40B4-BE49-F238E27FC236}">
                            <a16:creationId xmlns:a16="http://schemas.microsoft.com/office/drawing/2014/main" id="{47B1A45E-465A-BF3C-76A6-69589AB2538D}"/>
                          </a:ext>
                        </a:extLst>
                      </p:cNvPr>
                      <p:cNvSpPr/>
                      <p:nvPr/>
                    </p:nvSpPr>
                    <p:spPr>
                      <a:xfrm rot="21062555" flipH="1">
                        <a:off x="1820813" y="4437273"/>
                        <a:ext cx="77306" cy="588263"/>
                      </a:xfrm>
                      <a:custGeom>
                        <a:avLst/>
                        <a:gdLst>
                          <a:gd name="connsiteX0" fmla="*/ 173620 w 230183"/>
                          <a:gd name="connsiteY0" fmla="*/ 0 h 393539"/>
                          <a:gd name="connsiteX1" fmla="*/ 219919 w 230183"/>
                          <a:gd name="connsiteY1" fmla="*/ 254643 h 393539"/>
                          <a:gd name="connsiteX2" fmla="*/ 0 w 230183"/>
                          <a:gd name="connsiteY2" fmla="*/ 393539 h 3935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30183" h="393539">
                            <a:moveTo>
                              <a:pt x="173620" y="0"/>
                            </a:moveTo>
                            <a:cubicBezTo>
                              <a:pt x="211238" y="94526"/>
                              <a:pt x="248856" y="189053"/>
                              <a:pt x="219919" y="254643"/>
                            </a:cubicBezTo>
                            <a:cubicBezTo>
                              <a:pt x="190982" y="320233"/>
                              <a:pt x="95491" y="356886"/>
                              <a:pt x="0" y="393539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headEnd w="lg" len="med"/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Freeform 109">
                        <a:extLst>
                          <a:ext uri="{FF2B5EF4-FFF2-40B4-BE49-F238E27FC236}">
                            <a16:creationId xmlns:a16="http://schemas.microsoft.com/office/drawing/2014/main" id="{05EF0475-04A4-390C-5A4F-46C4B54473EF}"/>
                          </a:ext>
                        </a:extLst>
                      </p:cNvPr>
                      <p:cNvSpPr/>
                      <p:nvPr/>
                    </p:nvSpPr>
                    <p:spPr>
                      <a:xfrm rot="305119">
                        <a:off x="2302450" y="4464908"/>
                        <a:ext cx="140725" cy="564128"/>
                      </a:xfrm>
                      <a:custGeom>
                        <a:avLst/>
                        <a:gdLst>
                          <a:gd name="connsiteX0" fmla="*/ 173620 w 230183"/>
                          <a:gd name="connsiteY0" fmla="*/ 0 h 393539"/>
                          <a:gd name="connsiteX1" fmla="*/ 219919 w 230183"/>
                          <a:gd name="connsiteY1" fmla="*/ 254643 h 393539"/>
                          <a:gd name="connsiteX2" fmla="*/ 0 w 230183"/>
                          <a:gd name="connsiteY2" fmla="*/ 393539 h 3935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30183" h="393539">
                            <a:moveTo>
                              <a:pt x="173620" y="0"/>
                            </a:moveTo>
                            <a:cubicBezTo>
                              <a:pt x="211238" y="94526"/>
                              <a:pt x="248856" y="189053"/>
                              <a:pt x="219919" y="254643"/>
                            </a:cubicBezTo>
                            <a:cubicBezTo>
                              <a:pt x="190982" y="320233"/>
                              <a:pt x="95491" y="356886"/>
                              <a:pt x="0" y="393539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headEnd w="lg" len="med"/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" name="Rectangle 110">
                        <a:extLst>
                          <a:ext uri="{FF2B5EF4-FFF2-40B4-BE49-F238E27FC236}">
                            <a16:creationId xmlns:a16="http://schemas.microsoft.com/office/drawing/2014/main" id="{A30D6172-469C-7C1B-3D57-50BC2B509A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41624" y="4018633"/>
                        <a:ext cx="902440" cy="460872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en-US" sz="700" dirty="0"/>
                          <a:t>When </a:t>
                        </a:r>
                        <a:r>
                          <a:rPr lang="en-US" sz="700" b="1" dirty="0">
                            <a:solidFill>
                              <a:srgbClr val="7030A0"/>
                            </a:solidFill>
                          </a:rPr>
                          <a:t>BG</a:t>
                        </a:r>
                        <a:r>
                          <a:rPr lang="en-US" sz="700" dirty="0"/>
                          <a:t> normal, add</a:t>
                        </a:r>
                      </a:p>
                      <a:p>
                        <a:pPr algn="ctr"/>
                        <a:r>
                          <a:rPr lang="en-US" sz="700" dirty="0"/>
                          <a:t>glucose to </a:t>
                        </a:r>
                        <a:r>
                          <a:rPr lang="en-US" sz="700" b="1" dirty="0">
                            <a:solidFill>
                              <a:schemeClr val="accent6"/>
                            </a:solidFill>
                          </a:rPr>
                          <a:t>IVF</a:t>
                        </a:r>
                      </a:p>
                    </p:txBody>
                  </p:sp>
                  <p:sp>
                    <p:nvSpPr>
                      <p:cNvPr id="112" name="Rectangle 111">
                        <a:extLst>
                          <a:ext uri="{FF2B5EF4-FFF2-40B4-BE49-F238E27FC236}">
                            <a16:creationId xmlns:a16="http://schemas.microsoft.com/office/drawing/2014/main" id="{2D873F94-E421-2341-78BD-ADBC56CFAE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8107" y="4017359"/>
                        <a:ext cx="767118" cy="460872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en-US" sz="700" dirty="0"/>
                          <a:t>When </a:t>
                        </a:r>
                        <a:r>
                          <a:rPr lang="en-US" sz="700" b="1" dirty="0">
                            <a:solidFill>
                              <a:srgbClr val="C00000"/>
                            </a:solidFill>
                          </a:rPr>
                          <a:t>AG</a:t>
                        </a:r>
                        <a:r>
                          <a:rPr lang="en-US" sz="700" dirty="0"/>
                          <a:t> closed give SQ </a:t>
                        </a:r>
                        <a:r>
                          <a:rPr lang="en-US" sz="700" b="1" dirty="0">
                            <a:solidFill>
                              <a:schemeClr val="accent1"/>
                            </a:solidFill>
                          </a:rPr>
                          <a:t>INSULIN</a:t>
                        </a:r>
                      </a:p>
                    </p:txBody>
                  </p:sp>
                </p:grpSp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295F3FE2-4C0D-CC77-C6CA-293DF1CB2D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547" y="3944640"/>
                      <a:ext cx="1137708" cy="22190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accent1"/>
                          </a:solidFill>
                        </a:rPr>
                        <a:t>INSULIN</a:t>
                      </a:r>
                      <a:r>
                        <a:rPr lang="en-US" sz="700" dirty="0"/>
                        <a:t> bolus &amp; </a:t>
                      </a:r>
                      <a:r>
                        <a:rPr lang="en-US" sz="700" dirty="0" err="1"/>
                        <a:t>gtt</a:t>
                      </a:r>
                      <a:endParaRPr lang="en-US" sz="700" dirty="0"/>
                    </a:p>
                  </p:txBody>
                </p:sp>
                <p:sp>
                  <p:nvSpPr>
                    <p:cNvPr id="90" name="Freeform 89">
                      <a:extLst>
                        <a:ext uri="{FF2B5EF4-FFF2-40B4-BE49-F238E27FC236}">
                          <a16:creationId xmlns:a16="http://schemas.microsoft.com/office/drawing/2014/main" id="{A11660FE-5620-D7FB-F5B0-037A084A6825}"/>
                        </a:ext>
                      </a:extLst>
                    </p:cNvPr>
                    <p:cNvSpPr/>
                    <p:nvPr/>
                  </p:nvSpPr>
                  <p:spPr>
                    <a:xfrm rot="783774">
                      <a:off x="621177" y="4130462"/>
                      <a:ext cx="114323" cy="231751"/>
                    </a:xfrm>
                    <a:custGeom>
                      <a:avLst/>
                      <a:gdLst>
                        <a:gd name="connsiteX0" fmla="*/ 173620 w 230183"/>
                        <a:gd name="connsiteY0" fmla="*/ 0 h 393539"/>
                        <a:gd name="connsiteX1" fmla="*/ 219919 w 230183"/>
                        <a:gd name="connsiteY1" fmla="*/ 254643 h 393539"/>
                        <a:gd name="connsiteX2" fmla="*/ 0 w 230183"/>
                        <a:gd name="connsiteY2" fmla="*/ 393539 h 3935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30183" h="393539">
                          <a:moveTo>
                            <a:pt x="173620" y="0"/>
                          </a:moveTo>
                          <a:cubicBezTo>
                            <a:pt x="211238" y="94526"/>
                            <a:pt x="248856" y="189053"/>
                            <a:pt x="219919" y="254643"/>
                          </a:cubicBezTo>
                          <a:cubicBezTo>
                            <a:pt x="190982" y="320233"/>
                            <a:pt x="95491" y="356886"/>
                            <a:pt x="0" y="393539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headEnd w="lg" len="med"/>
                      <a:tailEnd type="triangle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8816A277-9BE2-7C64-9BC3-3C1E3BE00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2885" y="4595228"/>
                      <a:ext cx="840667" cy="46087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accent6"/>
                          </a:solidFill>
                        </a:rPr>
                        <a:t>IVF</a:t>
                      </a:r>
                      <a:r>
                        <a:rPr lang="en-US" sz="700" dirty="0"/>
                        <a:t> boluses for  hypovolemic shock</a:t>
                      </a:r>
                    </a:p>
                  </p:txBody>
                </p:sp>
                <p:sp>
                  <p:nvSpPr>
                    <p:cNvPr id="113" name="Freeform 112">
                      <a:extLst>
                        <a:ext uri="{FF2B5EF4-FFF2-40B4-BE49-F238E27FC236}">
                          <a16:creationId xmlns:a16="http://schemas.microsoft.com/office/drawing/2014/main" id="{2B07EE09-A914-C034-D3CD-F6A27E06B6B1}"/>
                        </a:ext>
                      </a:extLst>
                    </p:cNvPr>
                    <p:cNvSpPr/>
                    <p:nvPr/>
                  </p:nvSpPr>
                  <p:spPr>
                    <a:xfrm rot="9993581">
                      <a:off x="385931" y="4405443"/>
                      <a:ext cx="52640" cy="238664"/>
                    </a:xfrm>
                    <a:custGeom>
                      <a:avLst/>
                      <a:gdLst>
                        <a:gd name="connsiteX0" fmla="*/ 173620 w 230183"/>
                        <a:gd name="connsiteY0" fmla="*/ 0 h 393539"/>
                        <a:gd name="connsiteX1" fmla="*/ 219919 w 230183"/>
                        <a:gd name="connsiteY1" fmla="*/ 254643 h 393539"/>
                        <a:gd name="connsiteX2" fmla="*/ 0 w 230183"/>
                        <a:gd name="connsiteY2" fmla="*/ 393539 h 3935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30183" h="393539">
                          <a:moveTo>
                            <a:pt x="173620" y="0"/>
                          </a:moveTo>
                          <a:cubicBezTo>
                            <a:pt x="211238" y="94526"/>
                            <a:pt x="248856" y="189053"/>
                            <a:pt x="219919" y="254643"/>
                          </a:cubicBezTo>
                          <a:cubicBezTo>
                            <a:pt x="190982" y="320233"/>
                            <a:pt x="95491" y="356886"/>
                            <a:pt x="0" y="393539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headEnd w="lg" len="med"/>
                      <a:tailEnd type="triangle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2CB62BCD-ED38-F74B-0001-CAD05511B46D}"/>
                    </a:ext>
                  </a:extLst>
                </p:cNvPr>
                <p:cNvSpPr/>
                <p:nvPr/>
              </p:nvSpPr>
              <p:spPr>
                <a:xfrm>
                  <a:off x="754066" y="5036139"/>
                  <a:ext cx="1238865" cy="3413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700" dirty="0"/>
                    <a:t>Gradual correction of remaining </a:t>
                  </a:r>
                  <a:r>
                    <a:rPr lang="en-US" sz="700" b="1" dirty="0">
                      <a:solidFill>
                        <a:schemeClr val="accent6"/>
                      </a:solidFill>
                    </a:rPr>
                    <a:t>fluid deficit</a:t>
                  </a:r>
                </a:p>
              </p:txBody>
            </p:sp>
            <p:sp>
              <p:nvSpPr>
                <p:cNvPr id="115" name="Freeform 114">
                  <a:extLst>
                    <a:ext uri="{FF2B5EF4-FFF2-40B4-BE49-F238E27FC236}">
                      <a16:creationId xmlns:a16="http://schemas.microsoft.com/office/drawing/2014/main" id="{F25944A6-BB56-F646-7F2E-E3933C69B9E3}"/>
                    </a:ext>
                  </a:extLst>
                </p:cNvPr>
                <p:cNvSpPr/>
                <p:nvPr/>
              </p:nvSpPr>
              <p:spPr>
                <a:xfrm rot="9993581">
                  <a:off x="1097898" y="4831915"/>
                  <a:ext cx="50712" cy="282055"/>
                </a:xfrm>
                <a:custGeom>
                  <a:avLst/>
                  <a:gdLst>
                    <a:gd name="connsiteX0" fmla="*/ 173620 w 230183"/>
                    <a:gd name="connsiteY0" fmla="*/ 0 h 393539"/>
                    <a:gd name="connsiteX1" fmla="*/ 219919 w 230183"/>
                    <a:gd name="connsiteY1" fmla="*/ 254643 h 393539"/>
                    <a:gd name="connsiteX2" fmla="*/ 0 w 230183"/>
                    <a:gd name="connsiteY2" fmla="*/ 393539 h 393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0183" h="393539">
                      <a:moveTo>
                        <a:pt x="173620" y="0"/>
                      </a:moveTo>
                      <a:cubicBezTo>
                        <a:pt x="211238" y="94526"/>
                        <a:pt x="248856" y="189053"/>
                        <a:pt x="219919" y="254643"/>
                      </a:cubicBezTo>
                      <a:cubicBezTo>
                        <a:pt x="190982" y="320233"/>
                        <a:pt x="95491" y="356886"/>
                        <a:pt x="0" y="393539"/>
                      </a:cubicBezTo>
                    </a:path>
                  </a:pathLst>
                </a:cu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headEnd w="lg" len="med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FBEDD6D-004A-F412-137C-D8902EAF630C}"/>
              </a:ext>
            </a:extLst>
          </p:cNvPr>
          <p:cNvSpPr txBox="1"/>
          <p:nvPr/>
        </p:nvSpPr>
        <p:spPr>
          <a:xfrm>
            <a:off x="-39333" y="4175154"/>
            <a:ext cx="240754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-20" dirty="0"/>
              <a:t>The three pillars of treating </a:t>
            </a:r>
            <a:r>
              <a:rPr lang="en-US" sz="900" spc="-20" dirty="0">
                <a:solidFill>
                  <a:srgbClr val="C00000"/>
                </a:solidFill>
              </a:rPr>
              <a:t>DKA/HHS </a:t>
            </a:r>
            <a:r>
              <a:rPr lang="en-US" sz="900" spc="-20" dirty="0"/>
              <a:t>are </a:t>
            </a:r>
            <a:r>
              <a:rPr lang="en-US" sz="900" b="1" spc="-20" dirty="0">
                <a:solidFill>
                  <a:schemeClr val="accent1">
                    <a:lumMod val="75000"/>
                  </a:schemeClr>
                </a:solidFill>
              </a:rPr>
              <a:t>INSULIN</a:t>
            </a:r>
            <a:r>
              <a:rPr lang="en-US" sz="900" spc="-20" dirty="0"/>
              <a:t> (to stop ketogenesis), </a:t>
            </a:r>
            <a:r>
              <a:rPr lang="en-US" sz="900" b="1" spc="-20" dirty="0">
                <a:solidFill>
                  <a:schemeClr val="accent6">
                    <a:lumMod val="75000"/>
                  </a:schemeClr>
                </a:solidFill>
              </a:rPr>
              <a:t>IVF</a:t>
            </a:r>
            <a:r>
              <a:rPr lang="en-US" sz="900" spc="-20" dirty="0"/>
              <a:t> (to restore fluid deficit &amp; correct hyperosmolarity), &amp; </a:t>
            </a:r>
            <a:r>
              <a:rPr lang="en-US" sz="900" b="1" spc="-20" dirty="0">
                <a:solidFill>
                  <a:srgbClr val="7030A0"/>
                </a:solidFill>
              </a:rPr>
              <a:t>ELECTROLYTES</a:t>
            </a:r>
            <a:r>
              <a:rPr lang="en-US" sz="900" spc="-20" dirty="0"/>
              <a:t> (to </a:t>
            </a:r>
            <a:r>
              <a:rPr lang="en-US" sz="900" spc="-50" dirty="0"/>
              <a:t>correct </a:t>
            </a:r>
            <a:r>
              <a:rPr lang="en-US" sz="900" spc="-50" dirty="0">
                <a:hlinkClick r:id="rId10"/>
              </a:rPr>
              <a:t>numerous derangements</a:t>
            </a:r>
            <a:r>
              <a:rPr lang="en-US" sz="900" spc="-50" dirty="0"/>
              <a:t> &amp; prevent arrythmia)</a:t>
            </a:r>
          </a:p>
          <a:p>
            <a:endParaRPr lang="en-US" sz="600" spc="-50" dirty="0"/>
          </a:p>
          <a:p>
            <a:r>
              <a:rPr lang="en-US" sz="900" spc="-50" dirty="0"/>
              <a:t>HHS requires more </a:t>
            </a:r>
            <a:r>
              <a:rPr lang="en-US" sz="900" b="1" spc="-50" dirty="0">
                <a:solidFill>
                  <a:schemeClr val="accent6">
                    <a:lumMod val="75000"/>
                  </a:schemeClr>
                </a:solidFill>
              </a:rPr>
              <a:t>FLUID</a:t>
            </a:r>
            <a:r>
              <a:rPr lang="en-US" sz="900" spc="-50" dirty="0"/>
              <a:t> and less </a:t>
            </a:r>
            <a:r>
              <a:rPr lang="en-US" sz="900" b="1" spc="-50" dirty="0">
                <a:solidFill>
                  <a:schemeClr val="accent1">
                    <a:lumMod val="75000"/>
                  </a:schemeClr>
                </a:solidFill>
              </a:rPr>
              <a:t>INSULIN</a:t>
            </a:r>
            <a:r>
              <a:rPr lang="en-US" sz="900" spc="-50" dirty="0"/>
              <a:t> than DKA (because of greater fluid deficit and less acidosis)</a:t>
            </a:r>
          </a:p>
          <a:p>
            <a:endParaRPr lang="en-US" sz="600" spc="-50" dirty="0"/>
          </a:p>
          <a:p>
            <a:r>
              <a:rPr lang="en-US" sz="900" spc="-20" dirty="0">
                <a:hlinkClick r:id="rId11"/>
              </a:rPr>
              <a:t>Mild</a:t>
            </a:r>
            <a:r>
              <a:rPr lang="en-US" sz="900" spc="-20" dirty="0"/>
              <a:t> </a:t>
            </a:r>
            <a:r>
              <a:rPr lang="en-US" sz="900" spc="-30" dirty="0"/>
              <a:t>DKA can be treated with SQ INSULIN in the ED or medical wards (does not require ICU admission)</a:t>
            </a:r>
          </a:p>
          <a:p>
            <a:endParaRPr lang="en-US" sz="600" spc="-20" dirty="0"/>
          </a:p>
          <a:p>
            <a:r>
              <a:rPr lang="en-US" sz="900" b="1" spc="-30" dirty="0">
                <a:solidFill>
                  <a:srgbClr val="C00000"/>
                </a:solidFill>
              </a:rPr>
              <a:t>Expected AG </a:t>
            </a:r>
            <a:r>
              <a:rPr lang="en-US" sz="900" spc="-30" dirty="0"/>
              <a:t>is 2.5x albumin (usually &lt;12 mOsm/L); with treatment AG should normalize to expected AG. If not improving consider concomitant </a:t>
            </a:r>
            <a:r>
              <a:rPr lang="en-US" sz="900" spc="-30" dirty="0">
                <a:hlinkClick r:id="rId12"/>
              </a:rPr>
              <a:t>lactic acidosis </a:t>
            </a:r>
            <a:r>
              <a:rPr lang="en-US" sz="900" spc="-30" dirty="0"/>
              <a:t>or other metabolic derangement.</a:t>
            </a:r>
          </a:p>
          <a:p>
            <a:endParaRPr lang="en-US" sz="600" spc="-20" dirty="0"/>
          </a:p>
          <a:p>
            <a:r>
              <a:rPr lang="en-US" sz="900" spc="-20" dirty="0">
                <a:hlinkClick r:id="rId13"/>
              </a:rPr>
              <a:t>Corrected Sodium </a:t>
            </a:r>
            <a:r>
              <a:rPr lang="en-US" sz="900" spc="-20" dirty="0"/>
              <a:t>accounts for spurious low Na+ measurements when blood glucose is high. For every 100 mg/dL increase in BG, the corrected Na is increased by 2.4 </a:t>
            </a:r>
            <a:r>
              <a:rPr lang="en-US" sz="900" spc="-20" dirty="0" err="1"/>
              <a:t>mEq</a:t>
            </a:r>
            <a:r>
              <a:rPr lang="en-US" sz="900" spc="-20" dirty="0"/>
              <a:t>/L.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F3416EF-76B0-0E57-E918-DC533ED57F45}"/>
              </a:ext>
            </a:extLst>
          </p:cNvPr>
          <p:cNvSpPr txBox="1"/>
          <p:nvPr/>
        </p:nvSpPr>
        <p:spPr>
          <a:xfrm>
            <a:off x="5894315" y="5163155"/>
            <a:ext cx="1396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Correct </a:t>
            </a:r>
            <a:r>
              <a:rPr lang="en-US" sz="900" b="1" dirty="0"/>
              <a:t>Mg</a:t>
            </a:r>
            <a:r>
              <a:rPr lang="en-US" sz="900" dirty="0"/>
              <a:t> deficits to reduce further K wasting</a:t>
            </a:r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655D44D9-06F6-7964-8ADE-D202C2A9BD16}"/>
              </a:ext>
            </a:extLst>
          </p:cNvPr>
          <p:cNvCxnSpPr>
            <a:cxnSpLocks/>
            <a:stCxn id="126" idx="3"/>
            <a:endCxn id="127" idx="1"/>
          </p:cNvCxnSpPr>
          <p:nvPr/>
        </p:nvCxnSpPr>
        <p:spPr>
          <a:xfrm flipV="1">
            <a:off x="5632664" y="5845916"/>
            <a:ext cx="209178" cy="367276"/>
          </a:xfrm>
          <a:prstGeom prst="bentConnector3">
            <a:avLst>
              <a:gd name="adj1" fmla="val 33400"/>
            </a:avLst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3AB8AB3-7101-822B-974A-1E7A3BC0103F}"/>
              </a:ext>
            </a:extLst>
          </p:cNvPr>
          <p:cNvCxnSpPr>
            <a:stCxn id="127" idx="2"/>
            <a:endCxn id="128" idx="0"/>
          </p:cNvCxnSpPr>
          <p:nvPr/>
        </p:nvCxnSpPr>
        <p:spPr>
          <a:xfrm flipH="1">
            <a:off x="6582508" y="6001628"/>
            <a:ext cx="1" cy="13007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04E52C6A-4486-E789-4D05-AD1810489BB1}"/>
              </a:ext>
            </a:extLst>
          </p:cNvPr>
          <p:cNvCxnSpPr>
            <a:cxnSpLocks/>
            <a:stCxn id="128" idx="3"/>
            <a:endCxn id="129" idx="1"/>
          </p:cNvCxnSpPr>
          <p:nvPr/>
        </p:nvCxnSpPr>
        <p:spPr>
          <a:xfrm>
            <a:off x="7323174" y="6425262"/>
            <a:ext cx="206781" cy="496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7095CBB6-9C15-F195-82BF-036F3E16E0F3}"/>
              </a:ext>
            </a:extLst>
          </p:cNvPr>
          <p:cNvCxnSpPr>
            <a:cxnSpLocks/>
            <a:stCxn id="131" idx="3"/>
            <a:endCxn id="133" idx="1"/>
          </p:cNvCxnSpPr>
          <p:nvPr/>
        </p:nvCxnSpPr>
        <p:spPr>
          <a:xfrm>
            <a:off x="5667677" y="4988742"/>
            <a:ext cx="180351" cy="435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123BE8C4-573F-450F-3377-9D3774BBE8F8}"/>
              </a:ext>
            </a:extLst>
          </p:cNvPr>
          <p:cNvSpPr txBox="1"/>
          <p:nvPr/>
        </p:nvSpPr>
        <p:spPr>
          <a:xfrm>
            <a:off x="4089052" y="5485687"/>
            <a:ext cx="164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(Acidosis greatly increases the risk of cardiac arrest during intubation; consider NIPPV)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46AD25D-D796-C9FE-8A9F-809880082FF1}"/>
              </a:ext>
            </a:extLst>
          </p:cNvPr>
          <p:cNvSpPr/>
          <p:nvPr/>
        </p:nvSpPr>
        <p:spPr>
          <a:xfrm>
            <a:off x="4206266" y="3861829"/>
            <a:ext cx="1564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Resuscitation &amp; stabilization</a:t>
            </a:r>
            <a:endParaRPr lang="en-US" sz="900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7E1CA1E-7135-9476-09AE-602C8C6C7982}"/>
              </a:ext>
            </a:extLst>
          </p:cNvPr>
          <p:cNvSpPr/>
          <p:nvPr/>
        </p:nvSpPr>
        <p:spPr>
          <a:xfrm>
            <a:off x="5772598" y="3855620"/>
            <a:ext cx="1564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i="1" dirty="0"/>
              <a:t>Gradual correction</a:t>
            </a:r>
            <a:endParaRPr lang="en-US" sz="9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10A287A-3BC4-5EB9-3505-64919DF1D6AD}"/>
              </a:ext>
            </a:extLst>
          </p:cNvPr>
          <p:cNvSpPr/>
          <p:nvPr/>
        </p:nvSpPr>
        <p:spPr>
          <a:xfrm>
            <a:off x="7418213" y="3857306"/>
            <a:ext cx="16850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i="1" dirty="0"/>
              <a:t>Normalization &amp; de-escalation</a:t>
            </a:r>
            <a:endParaRPr lang="en-US" sz="900" dirty="0"/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CEDE445-5C52-174D-8B19-D70C8A1CEBF2}"/>
              </a:ext>
            </a:extLst>
          </p:cNvPr>
          <p:cNvCxnSpPr>
            <a:cxnSpLocks/>
            <a:endCxn id="83" idx="2"/>
          </p:cNvCxnSpPr>
          <p:nvPr/>
        </p:nvCxnSpPr>
        <p:spPr>
          <a:xfrm flipH="1" flipV="1">
            <a:off x="6573267" y="4483288"/>
            <a:ext cx="9240" cy="29388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351FC63A-586D-11C5-7CE9-C0284797EDF1}"/>
              </a:ext>
            </a:extLst>
          </p:cNvPr>
          <p:cNvCxnSpPr>
            <a:cxnSpLocks/>
            <a:stCxn id="118" idx="3"/>
            <a:endCxn id="121" idx="1"/>
          </p:cNvCxnSpPr>
          <p:nvPr/>
        </p:nvCxnSpPr>
        <p:spPr>
          <a:xfrm flipV="1">
            <a:off x="5650666" y="4297029"/>
            <a:ext cx="189907" cy="325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B23B9495-EBB4-A10F-8125-D96886F35456}"/>
              </a:ext>
            </a:extLst>
          </p:cNvPr>
          <p:cNvCxnSpPr>
            <a:cxnSpLocks/>
            <a:stCxn id="121" idx="3"/>
            <a:endCxn id="142" idx="1"/>
          </p:cNvCxnSpPr>
          <p:nvPr/>
        </p:nvCxnSpPr>
        <p:spPr>
          <a:xfrm flipV="1">
            <a:off x="7325758" y="4291425"/>
            <a:ext cx="208261" cy="560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148">
            <a:extLst>
              <a:ext uri="{FF2B5EF4-FFF2-40B4-BE49-F238E27FC236}">
                <a16:creationId xmlns:a16="http://schemas.microsoft.com/office/drawing/2014/main" id="{99C5F4B3-E5D8-4C66-7AA7-E873A26C78E7}"/>
              </a:ext>
            </a:extLst>
          </p:cNvPr>
          <p:cNvCxnSpPr>
            <a:cxnSpLocks/>
            <a:stCxn id="131" idx="3"/>
            <a:endCxn id="134" idx="1"/>
          </p:cNvCxnSpPr>
          <p:nvPr/>
        </p:nvCxnSpPr>
        <p:spPr>
          <a:xfrm>
            <a:off x="5667677" y="4988742"/>
            <a:ext cx="180351" cy="360789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E48B21CA-7BB6-0A73-55E7-A8602AB41A20}"/>
              </a:ext>
            </a:extLst>
          </p:cNvPr>
          <p:cNvSpPr txBox="1"/>
          <p:nvPr/>
        </p:nvSpPr>
        <p:spPr>
          <a:xfrm>
            <a:off x="7865576" y="4813740"/>
            <a:ext cx="1216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Resume diet; Start basal, prandial, &amp; correction </a:t>
            </a:r>
            <a:r>
              <a:rPr lang="en-US" sz="900" b="1" dirty="0">
                <a:solidFill>
                  <a:srgbClr val="0070C0"/>
                </a:solidFill>
              </a:rPr>
              <a:t>INSULIN</a:t>
            </a:r>
            <a:r>
              <a:rPr lang="en-US" sz="900" dirty="0"/>
              <a:t>. Stop 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</a:rPr>
              <a:t>IVF</a:t>
            </a:r>
            <a:r>
              <a:rPr lang="en-US" sz="900" dirty="0"/>
              <a:t>. Begin oral </a:t>
            </a:r>
            <a:r>
              <a:rPr lang="en-US" sz="900" b="1" dirty="0">
                <a:solidFill>
                  <a:srgbClr val="7030A0"/>
                </a:solidFill>
              </a:rPr>
              <a:t>ELECTROLYTE</a:t>
            </a:r>
            <a:r>
              <a:rPr lang="en-US" sz="900" dirty="0"/>
              <a:t> replacement.</a:t>
            </a:r>
          </a:p>
        </p:txBody>
      </p:sp>
      <p:cxnSp>
        <p:nvCxnSpPr>
          <p:cNvPr id="1048" name="Elbow Connector 1047">
            <a:extLst>
              <a:ext uri="{FF2B5EF4-FFF2-40B4-BE49-F238E27FC236}">
                <a16:creationId xmlns:a16="http://schemas.microsoft.com/office/drawing/2014/main" id="{B2D1EF74-4DBE-A5F8-6A51-56FB018163BA}"/>
              </a:ext>
            </a:extLst>
          </p:cNvPr>
          <p:cNvCxnSpPr>
            <a:cxnSpLocks/>
            <a:stCxn id="134" idx="3"/>
            <a:endCxn id="155" idx="1"/>
          </p:cNvCxnSpPr>
          <p:nvPr/>
        </p:nvCxnSpPr>
        <p:spPr>
          <a:xfrm flipV="1">
            <a:off x="7353949" y="5274097"/>
            <a:ext cx="593196" cy="75434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Elbow Connector 178">
            <a:extLst>
              <a:ext uri="{FF2B5EF4-FFF2-40B4-BE49-F238E27FC236}">
                <a16:creationId xmlns:a16="http://schemas.microsoft.com/office/drawing/2014/main" id="{C8292B97-7BCF-EE88-F897-1B9EFC59359D}"/>
              </a:ext>
            </a:extLst>
          </p:cNvPr>
          <p:cNvCxnSpPr>
            <a:cxnSpLocks/>
            <a:stCxn id="133" idx="3"/>
            <a:endCxn id="155" idx="1"/>
          </p:cNvCxnSpPr>
          <p:nvPr/>
        </p:nvCxnSpPr>
        <p:spPr>
          <a:xfrm>
            <a:off x="7353949" y="4993095"/>
            <a:ext cx="593196" cy="281002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C8236F8A-9431-A087-BA8D-D9476ADC9E70}"/>
              </a:ext>
            </a:extLst>
          </p:cNvPr>
          <p:cNvSpPr txBox="1"/>
          <p:nvPr/>
        </p:nvSpPr>
        <p:spPr>
          <a:xfrm>
            <a:off x="-47062" y="2301838"/>
            <a:ext cx="331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-50" dirty="0"/>
              <a:t>Identifying the cause of DKA/HHS is essential, because missing the underlying etiology is responsible for much of the morbidity/mortality. Consider the </a:t>
            </a:r>
            <a:r>
              <a:rPr lang="en-US" sz="900" b="1" spc="-50" dirty="0"/>
              <a:t>5 I’s</a:t>
            </a:r>
            <a:r>
              <a:rPr lang="en-US" sz="900" spc="-50" dirty="0"/>
              <a:t>: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A30DB62-618C-D06D-5F6D-BE153A33B57F}"/>
              </a:ext>
            </a:extLst>
          </p:cNvPr>
          <p:cNvSpPr/>
          <p:nvPr/>
        </p:nvSpPr>
        <p:spPr>
          <a:xfrm>
            <a:off x="3239098" y="2340044"/>
            <a:ext cx="16145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WHICH KETONE TO CHECK?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9BF4041-4EC3-0463-E121-429C215D901E}"/>
              </a:ext>
            </a:extLst>
          </p:cNvPr>
          <p:cNvSpPr txBox="1"/>
          <p:nvPr/>
        </p:nvSpPr>
        <p:spPr>
          <a:xfrm>
            <a:off x="3239497" y="2468028"/>
            <a:ext cx="363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Checking BHB is more accurate (fewer false positives &amp; false negatives)</a:t>
            </a:r>
          </a:p>
          <a:p>
            <a:r>
              <a:rPr lang="en-US" sz="900" spc="-10" dirty="0"/>
              <a:t>Nitroprusside urine test is unreliable.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90BD2A5-FCCA-2640-B9BB-19A475639201}"/>
              </a:ext>
            </a:extLst>
          </p:cNvPr>
          <p:cNvSpPr/>
          <p:nvPr/>
        </p:nvSpPr>
        <p:spPr>
          <a:xfrm>
            <a:off x="-56770" y="380669"/>
            <a:ext cx="4435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Ketone bodies are a normal metabolic energy source. Excessive unregulated production of ketones, often accompanied by an </a:t>
            </a:r>
            <a:r>
              <a:rPr lang="en-US" sz="900" b="1" dirty="0"/>
              <a:t>anion gap acidosis</a:t>
            </a:r>
            <a:r>
              <a:rPr lang="en-US" sz="900" dirty="0"/>
              <a:t>, is seen in several disease states: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A4B6048-6E90-B11C-332E-A534516C7F33}"/>
              </a:ext>
            </a:extLst>
          </p:cNvPr>
          <p:cNvSpPr/>
          <p:nvPr/>
        </p:nvSpPr>
        <p:spPr>
          <a:xfrm>
            <a:off x="-67044" y="641805"/>
            <a:ext cx="403514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· </a:t>
            </a:r>
            <a:r>
              <a:rPr lang="en-US" sz="900" b="1" dirty="0">
                <a:hlinkClick r:id="rId14"/>
              </a:rPr>
              <a:t>Starvation ketosis </a:t>
            </a:r>
            <a:r>
              <a:rPr lang="en-US" sz="900" dirty="0"/>
              <a:t>– </a:t>
            </a:r>
            <a:r>
              <a:rPr lang="en-US" sz="900" spc="-20" dirty="0"/>
              <a:t>normal consequence of fatty acid (FA) metabolism. </a:t>
            </a:r>
            <a:r>
              <a:rPr lang="en-US" sz="900" b="1" spc="-20" dirty="0"/>
              <a:t>Tx</a:t>
            </a:r>
            <a:r>
              <a:rPr lang="en-US" sz="900" spc="-20" dirty="0"/>
              <a:t>: provide </a:t>
            </a:r>
            <a:r>
              <a:rPr lang="en-US" sz="900" dirty="0"/>
              <a:t>carbohydrates (IVF or PO): </a:t>
            </a:r>
            <a:r>
              <a:rPr lang="en-US" sz="900" spc="-20" dirty="0"/>
              <a:t>The </a:t>
            </a:r>
            <a:r>
              <a:rPr lang="en-US" sz="900" spc="-20" dirty="0" err="1"/>
              <a:t>pt</a:t>
            </a:r>
            <a:r>
              <a:rPr lang="en-US" sz="900" spc="-20" dirty="0"/>
              <a:t> will produce endogenous insulin normally. Treat </a:t>
            </a:r>
            <a:r>
              <a:rPr lang="en-US" sz="900" dirty="0"/>
              <a:t>other deficiencies (thiamine). Monitor for development of re-feeding syndrome.</a:t>
            </a:r>
          </a:p>
          <a:p>
            <a:r>
              <a:rPr lang="en-US" sz="900" dirty="0"/>
              <a:t>· </a:t>
            </a:r>
            <a:r>
              <a:rPr lang="en-US" sz="900" b="1" dirty="0">
                <a:hlinkClick r:id="rId15"/>
              </a:rPr>
              <a:t>Alcoholic ketoacidosis </a:t>
            </a:r>
            <a:r>
              <a:rPr lang="en-US" sz="900" dirty="0"/>
              <a:t>(</a:t>
            </a:r>
            <a:r>
              <a:rPr lang="en-US" sz="900" b="1" dirty="0">
                <a:solidFill>
                  <a:schemeClr val="accent4">
                    <a:lumMod val="75000"/>
                  </a:schemeClr>
                </a:solidFill>
              </a:rPr>
              <a:t>AKA</a:t>
            </a:r>
            <a:r>
              <a:rPr lang="en-US" sz="900" dirty="0"/>
              <a:t>) – seen in chronic alcoholics, often can be treated with dextrose containing IVF &amp; thiamine. Treat concomitant </a:t>
            </a:r>
            <a:r>
              <a:rPr lang="en-US" sz="900" dirty="0">
                <a:hlinkClick r:id="rId16"/>
              </a:rPr>
              <a:t>alcohol withdrawal</a:t>
            </a:r>
            <a:r>
              <a:rPr lang="en-US" sz="900" dirty="0"/>
              <a:t>.</a:t>
            </a:r>
          </a:p>
          <a:p>
            <a:r>
              <a:rPr lang="en-US" sz="900" dirty="0"/>
              <a:t>· </a:t>
            </a:r>
            <a:r>
              <a:rPr lang="en-US" sz="900" b="1" dirty="0">
                <a:solidFill>
                  <a:srgbClr val="EE7C31"/>
                </a:solidFill>
              </a:rPr>
              <a:t>Diabetic ketoacidosis </a:t>
            </a:r>
            <a:r>
              <a:rPr lang="en-US" sz="900" dirty="0"/>
              <a:t>(</a:t>
            </a:r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DKA</a:t>
            </a:r>
            <a:r>
              <a:rPr lang="en-US" sz="900" dirty="0"/>
              <a:t>) – caused by complete insulin deficiency, leading to marked anion gap acidosis (pH &lt; 7.35) </a:t>
            </a:r>
            <a:r>
              <a:rPr lang="en-US" sz="900" spc="-30" dirty="0"/>
              <a:t>w/ elevated blood glucose. </a:t>
            </a:r>
            <a:r>
              <a:rPr lang="en-US" sz="900" b="1" spc="-30" dirty="0">
                <a:hlinkClick r:id="rId17"/>
              </a:rPr>
              <a:t>Euglycemic</a:t>
            </a:r>
            <a:r>
              <a:rPr lang="en-US" sz="900" b="1" spc="-30" dirty="0"/>
              <a:t> DKA </a:t>
            </a:r>
            <a:r>
              <a:rPr lang="en-US" sz="900" spc="-30" dirty="0"/>
              <a:t>is </a:t>
            </a:r>
          </a:p>
          <a:p>
            <a:r>
              <a:rPr lang="en-US" sz="900" spc="-30" dirty="0"/>
              <a:t>a variant seen with SGLT inhibitors &amp; pregnancy, where blood glucose (BG) is normal</a:t>
            </a:r>
            <a:r>
              <a:rPr lang="en-US" sz="900" spc="-20" dirty="0"/>
              <a:t>.</a:t>
            </a:r>
          </a:p>
          <a:p>
            <a:r>
              <a:rPr lang="en-US" sz="900" dirty="0"/>
              <a:t>· </a:t>
            </a:r>
            <a:r>
              <a:rPr lang="en-US" sz="900" b="1" dirty="0">
                <a:solidFill>
                  <a:srgbClr val="D7605A"/>
                </a:solidFill>
              </a:rPr>
              <a:t>Hyperglycemic hyperosmolar state </a:t>
            </a:r>
            <a:r>
              <a:rPr lang="en-US" sz="900" dirty="0"/>
              <a:t>(</a:t>
            </a:r>
            <a:r>
              <a:rPr lang="en-US" sz="900" b="1" dirty="0">
                <a:solidFill>
                  <a:srgbClr val="D7605A"/>
                </a:solidFill>
              </a:rPr>
              <a:t>HHS</a:t>
            </a:r>
            <a:r>
              <a:rPr lang="en-US" sz="900" dirty="0"/>
              <a:t>) – </a:t>
            </a:r>
            <a:r>
              <a:rPr lang="en-US" sz="900" spc="-50" dirty="0"/>
              <a:t>partial insulin deficiency, causing minimal </a:t>
            </a:r>
            <a:r>
              <a:rPr lang="en-US" sz="900" spc="-40" dirty="0"/>
              <a:t>ketosis but marked increase in BG &amp; osmolality. Glucosuria causes massive </a:t>
            </a:r>
            <a:r>
              <a:rPr lang="en-US" sz="900" b="1" spc="-40" dirty="0"/>
              <a:t>volume loss</a:t>
            </a:r>
            <a:r>
              <a:rPr lang="en-US" sz="900" spc="-40" dirty="0"/>
              <a:t>.</a:t>
            </a:r>
          </a:p>
          <a:p>
            <a:r>
              <a:rPr lang="en-US" sz="900" dirty="0"/>
              <a:t>· </a:t>
            </a:r>
            <a:r>
              <a:rPr lang="en-US" sz="900" b="1" dirty="0">
                <a:solidFill>
                  <a:srgbClr val="C00000"/>
                </a:solidFill>
              </a:rPr>
              <a:t>DKA/HHS Overlap </a:t>
            </a:r>
            <a:r>
              <a:rPr lang="en-US" sz="900" dirty="0"/>
              <a:t>– features of both DKA &amp; HHS and treated the same.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48E3EED-704E-1395-A44E-DDBEC105A1EB}"/>
              </a:ext>
            </a:extLst>
          </p:cNvPr>
          <p:cNvSpPr txBox="1"/>
          <p:nvPr/>
        </p:nvSpPr>
        <p:spPr>
          <a:xfrm>
            <a:off x="4031654" y="6425262"/>
            <a:ext cx="183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(Use </a:t>
            </a:r>
            <a:r>
              <a:rPr lang="en-US" sz="800" i="1" dirty="0">
                <a:hlinkClick r:id="rId18"/>
              </a:rPr>
              <a:t>volume responsiveness </a:t>
            </a:r>
            <a:r>
              <a:rPr lang="en-US" sz="800" i="1" dirty="0"/>
              <a:t>to guide resuscitation; Consider balanced crystalloids. </a:t>
            </a:r>
            <a:r>
              <a:rPr lang="en-US" sz="800" i="1" dirty="0" err="1"/>
              <a:t>E.g</a:t>
            </a:r>
            <a:r>
              <a:rPr lang="en-US" sz="800" i="1" dirty="0"/>
              <a:t> </a:t>
            </a:r>
            <a:r>
              <a:rPr lang="en-US" sz="800" i="1" dirty="0">
                <a:hlinkClick r:id="rId19"/>
              </a:rPr>
              <a:t>Plasmalyte 148</a:t>
            </a:r>
            <a:r>
              <a:rPr lang="en-US" sz="800" i="1" dirty="0"/>
              <a:t>)</a:t>
            </a:r>
          </a:p>
        </p:txBody>
      </p:sp>
      <p:cxnSp>
        <p:nvCxnSpPr>
          <p:cNvPr id="151" name="Elbow Connector 150">
            <a:extLst>
              <a:ext uri="{FF2B5EF4-FFF2-40B4-BE49-F238E27FC236}">
                <a16:creationId xmlns:a16="http://schemas.microsoft.com/office/drawing/2014/main" id="{2D49AE82-9DFD-44A1-C286-CEDDD7B751D7}"/>
              </a:ext>
            </a:extLst>
          </p:cNvPr>
          <p:cNvCxnSpPr>
            <a:cxnSpLocks/>
            <a:stCxn id="123" idx="2"/>
            <a:endCxn id="155" idx="0"/>
          </p:cNvCxnSpPr>
          <p:nvPr/>
        </p:nvCxnSpPr>
        <p:spPr>
          <a:xfrm rot="16200000" flipH="1">
            <a:off x="8251112" y="4556139"/>
            <a:ext cx="250440" cy="210980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>
            <a:extLst>
              <a:ext uri="{FF2B5EF4-FFF2-40B4-BE49-F238E27FC236}">
                <a16:creationId xmlns:a16="http://schemas.microsoft.com/office/drawing/2014/main" id="{6B4EF15A-953A-FA93-3687-6E872D9AFEA5}"/>
              </a:ext>
            </a:extLst>
          </p:cNvPr>
          <p:cNvCxnSpPr>
            <a:cxnSpLocks/>
            <a:stCxn id="129" idx="0"/>
            <a:endCxn id="153" idx="2"/>
          </p:cNvCxnSpPr>
          <p:nvPr/>
        </p:nvCxnSpPr>
        <p:spPr>
          <a:xfrm rot="5400000" flipH="1" flipV="1">
            <a:off x="8171817" y="5839832"/>
            <a:ext cx="404558" cy="199034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89B396E9-7ECC-0034-C9B2-0341D655BDC8}"/>
              </a:ext>
            </a:extLst>
          </p:cNvPr>
          <p:cNvSpPr txBox="1"/>
          <p:nvPr/>
        </p:nvSpPr>
        <p:spPr>
          <a:xfrm>
            <a:off x="8233463" y="5777975"/>
            <a:ext cx="802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Once tolerating PO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2DBF80B-4FCD-2315-0A99-E3119A4A871E}"/>
              </a:ext>
            </a:extLst>
          </p:cNvPr>
          <p:cNvSpPr txBox="1"/>
          <p:nvPr/>
        </p:nvSpPr>
        <p:spPr>
          <a:xfrm>
            <a:off x="4300964" y="4528622"/>
            <a:ext cx="1239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(Don’t add K to IVF as it slows rate of infusion)</a:t>
            </a:r>
          </a:p>
        </p:txBody>
      </p:sp>
      <p:cxnSp>
        <p:nvCxnSpPr>
          <p:cNvPr id="158" name="Elbow Connector 157">
            <a:extLst>
              <a:ext uri="{FF2B5EF4-FFF2-40B4-BE49-F238E27FC236}">
                <a16:creationId xmlns:a16="http://schemas.microsoft.com/office/drawing/2014/main" id="{39E2E0F1-D4DA-D105-2D0D-77EFFAD0E90E}"/>
              </a:ext>
            </a:extLst>
          </p:cNvPr>
          <p:cNvCxnSpPr>
            <a:cxnSpLocks/>
            <a:stCxn id="132" idx="3"/>
            <a:endCxn id="125" idx="1"/>
          </p:cNvCxnSpPr>
          <p:nvPr/>
        </p:nvCxnSpPr>
        <p:spPr>
          <a:xfrm>
            <a:off x="5667677" y="5354189"/>
            <a:ext cx="177157" cy="491912"/>
          </a:xfrm>
          <a:prstGeom prst="bentConnector3">
            <a:avLst>
              <a:gd name="adj1" fmla="val 23866"/>
            </a:avLst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946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2383</TotalTime>
  <Words>1008</Words>
  <Application>Microsoft Macintosh PowerPoint</Application>
  <PresentationFormat>Letter Paper (8.5x11 in)</PresentationFormat>
  <Paragraphs>149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1979 Dot Matrix</vt:lpstr>
      <vt:lpstr>Arial</vt:lpstr>
      <vt:lpstr>Calibri</vt:lpstr>
      <vt:lpstr>Calibri Light</vt:lpstr>
      <vt:lpstr>Corbel</vt:lpstr>
      <vt:lpstr>Futura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6</cp:revision>
  <dcterms:created xsi:type="dcterms:W3CDTF">2022-05-26T01:15:01Z</dcterms:created>
  <dcterms:modified xsi:type="dcterms:W3CDTF">2022-07-25T00:34:25Z</dcterms:modified>
</cp:coreProperties>
</file>