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  <a:srgbClr val="DB8883"/>
    <a:srgbClr val="BCA1B5"/>
    <a:srgbClr val="A6B4DB"/>
    <a:srgbClr val="7D9AD5"/>
    <a:srgbClr val="FFF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5"/>
    <p:restoredTop sz="94663"/>
  </p:normalViewPr>
  <p:slideViewPr>
    <p:cSldViewPr snapToGrid="0" snapToObjects="1">
      <p:cViewPr varScale="1">
        <p:scale>
          <a:sx n="108" d="100"/>
          <a:sy n="108" d="100"/>
        </p:scale>
        <p:origin x="16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4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8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7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2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1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7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8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3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3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C746E-9576-F044-B590-EE7ACDCC0F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0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chrane.org/CD006056/EMERG_weaning-mechanical-ventilation-using-pressure-support-or-t-tube-spontaneous-breathing-trial" TargetMode="External"/><Relationship Id="rId3" Type="http://schemas.openxmlformats.org/officeDocument/2006/relationships/image" Target="../media/image2.tiff"/><Relationship Id="rId7" Type="http://schemas.openxmlformats.org/officeDocument/2006/relationships/hyperlink" Target="https://www.ncbi.nlm.nih.gov/pmc/articles/PMC6457606/" TargetMode="External"/><Relationship Id="rId12" Type="http://schemas.openxmlformats.org/officeDocument/2006/relationships/hyperlink" Target="http://rc.rcjournal.com/content/respcare/52/3/301.full.pdf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nepagericu.com/" TargetMode="External"/><Relationship Id="rId11" Type="http://schemas.openxmlformats.org/officeDocument/2006/relationships/hyperlink" Target="http://rc.rcjournal.com/content/57/2/282" TargetMode="External"/><Relationship Id="rId5" Type="http://schemas.openxmlformats.org/officeDocument/2006/relationships/hyperlink" Target="http://www.ardsnet.org/files/ventilator_protocol_2008-07.pdf" TargetMode="External"/><Relationship Id="rId10" Type="http://schemas.openxmlformats.org/officeDocument/2006/relationships/hyperlink" Target="https://www.ncbi.nlm.nih.gov/pmc/articles/PMC2732103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ncbi.nlm.nih.gov/pubmed/185934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4237110" y="-70434"/>
            <a:ext cx="2244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  <a:p>
            <a:r>
              <a:rPr lang="en-US" sz="900" dirty="0">
                <a:latin typeface="+mj-lt"/>
              </a:rPr>
              <a:t> et </a:t>
            </a:r>
            <a:r>
              <a:rPr lang="en-US" sz="900" b="1" dirty="0">
                <a:latin typeface="+mj-lt"/>
              </a:rPr>
              <a:t>Vivien HONG TUAN HA </a:t>
            </a:r>
            <a:r>
              <a:rPr lang="en-US" sz="900" dirty="0">
                <a:latin typeface="+mj-lt"/>
              </a:rPr>
              <a:t>MD</a:t>
            </a:r>
            <a:r>
              <a:rPr lang="en-US" sz="900" b="1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(</a:t>
            </a:r>
            <a:r>
              <a:rPr lang="en-US" sz="900" dirty="0" err="1">
                <a:latin typeface="+mj-lt"/>
              </a:rPr>
              <a:t>Traduction</a:t>
            </a:r>
            <a:r>
              <a:rPr lang="en-US" sz="900" dirty="0">
                <a:latin typeface="+mj-lt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4350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aperçu des modes </a:t>
            </a:r>
            <a:r>
              <a:rPr lang="en-US" sz="2400" b="1" cap="small" dirty="0" err="1">
                <a:latin typeface="Corbel" panose="020B0503020204020204" pitchFamily="34" charset="0"/>
              </a:rPr>
              <a:t>ventilatoires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58224"/>
            <a:ext cx="968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8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8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8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Lien vers la version la plus récente </a:t>
            </a:r>
            <a:r>
              <a:rPr lang="en-US" sz="800" dirty="0"/>
              <a:t>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567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319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graphicFrame>
        <p:nvGraphicFramePr>
          <p:cNvPr id="151" name="Table 150">
            <a:extLst>
              <a:ext uri="{FF2B5EF4-FFF2-40B4-BE49-F238E27FC236}">
                <a16:creationId xmlns:a16="http://schemas.microsoft.com/office/drawing/2014/main" id="{F4139E7C-67C3-1244-B564-F075AFE7B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229636"/>
              </p:ext>
            </p:extLst>
          </p:nvPr>
        </p:nvGraphicFramePr>
        <p:xfrm>
          <a:off x="6841" y="2331614"/>
          <a:ext cx="9130318" cy="4545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479">
                  <a:extLst>
                    <a:ext uri="{9D8B030D-6E8A-4147-A177-3AD203B41FA5}">
                      <a16:colId xmlns:a16="http://schemas.microsoft.com/office/drawing/2014/main" val="125666685"/>
                    </a:ext>
                  </a:extLst>
                </a:gridCol>
                <a:gridCol w="2209428">
                  <a:extLst>
                    <a:ext uri="{9D8B030D-6E8A-4147-A177-3AD203B41FA5}">
                      <a16:colId xmlns:a16="http://schemas.microsoft.com/office/drawing/2014/main" val="4148399970"/>
                    </a:ext>
                  </a:extLst>
                </a:gridCol>
                <a:gridCol w="1587606">
                  <a:extLst>
                    <a:ext uri="{9D8B030D-6E8A-4147-A177-3AD203B41FA5}">
                      <a16:colId xmlns:a16="http://schemas.microsoft.com/office/drawing/2014/main" val="1021736161"/>
                    </a:ext>
                  </a:extLst>
                </a:gridCol>
                <a:gridCol w="1079613">
                  <a:extLst>
                    <a:ext uri="{9D8B030D-6E8A-4147-A177-3AD203B41FA5}">
                      <a16:colId xmlns:a16="http://schemas.microsoft.com/office/drawing/2014/main" val="2480232709"/>
                    </a:ext>
                  </a:extLst>
                </a:gridCol>
                <a:gridCol w="2615610">
                  <a:extLst>
                    <a:ext uri="{9D8B030D-6E8A-4147-A177-3AD203B41FA5}">
                      <a16:colId xmlns:a16="http://schemas.microsoft.com/office/drawing/2014/main" val="2814221667"/>
                    </a:ext>
                  </a:extLst>
                </a:gridCol>
                <a:gridCol w="588582">
                  <a:extLst>
                    <a:ext uri="{9D8B030D-6E8A-4147-A177-3AD203B41FA5}">
                      <a16:colId xmlns:a16="http://schemas.microsoft.com/office/drawing/2014/main" val="10468117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Mode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Avantages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Inconvénients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Principaux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paramètres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exemple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Surveillance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207985"/>
                  </a:ext>
                </a:extLst>
              </a:tr>
              <a:tr h="26765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VC</a:t>
                      </a:r>
                    </a:p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Ventilation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Controlé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(alias Ventilation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assistée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controlée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Toutes les inspirations délivrées ( imposées et déclenchées par le patient) sont toutes de même </a:t>
                      </a: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Bon mode polyvalent ; permet d'obtenir une VM minimale. Bon mode pour la ventilation protectrice.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hlinkClick r:id="rId5"/>
                        </a:rPr>
                        <a:t>LPV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Il faut surveiller les pressions pour éviter les barotraumatismes.</a:t>
                      </a:r>
                      <a:r>
                        <a:rPr lang="en-US" sz="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7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Voir</a:t>
                      </a:r>
                      <a:r>
                        <a:rPr lang="en-US" sz="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le  </a:t>
                      </a:r>
                      <a:r>
                        <a:rPr lang="en-US" sz="700" i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hlinkClick r:id="rId6"/>
                        </a:rPr>
                        <a:t>OnePager</a:t>
                      </a:r>
                      <a:r>
                        <a:rPr lang="en-US" sz="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fr-FR" sz="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sur le SDRA pour plus de détails)</a:t>
                      </a:r>
                      <a:endParaRPr lang="en-US" sz="7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6"/>
                          </a:solidFill>
                        </a:rPr>
                        <a:t>FR, VT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b="1" dirty="0">
                          <a:solidFill>
                            <a:schemeClr val="accent1"/>
                          </a:solidFill>
                        </a:rPr>
                        <a:t>PEP, FIO2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Pression (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Ppic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Pplat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417200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 – temps/pression/</a:t>
                      </a:r>
                      <a:r>
                        <a:rPr lang="en-US" sz="7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débit</a:t>
                      </a:r>
                      <a:r>
                        <a:rPr lang="en-US" sz="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 C – volume, L – volume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accent6"/>
                          </a:solidFill>
                        </a:rPr>
                        <a:t>12 /min, 450cc</a:t>
                      </a:r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, +8, 60%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202500"/>
                  </a:ext>
                </a:extLst>
              </a:tr>
              <a:tr h="252016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PC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Pression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Controlée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(alias pression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assisté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controlé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Chaque inspiration délivrée (temps et patient) est à une </a:t>
                      </a: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pression</a:t>
                      </a:r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 déterminée pour un temps déterminé.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Bon pour limiter la pression ; peut être plus confortable pour certains patients. Peut également être utilisé pour la ventilation protectrice (aucune différence en termes de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  <a:hlinkClick r:id="rId7"/>
                        </a:rPr>
                        <a:t>mortalité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Il faut surveiller les volumes pour éviter le </a:t>
                      </a:r>
                      <a:r>
                        <a:rPr lang="fr-FR" sz="700" dirty="0" err="1">
                          <a:solidFill>
                            <a:schemeClr val="tx1"/>
                          </a:solidFill>
                        </a:rPr>
                        <a:t>volotraumatisme</a:t>
                      </a:r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 ou l'hypoventilation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6"/>
                          </a:solidFill>
                        </a:rPr>
                        <a:t>FR, PI, T</a:t>
                      </a:r>
                      <a:r>
                        <a:rPr lang="en-US" sz="1100" b="1" baseline="-25000" dirty="0">
                          <a:solidFill>
                            <a:schemeClr val="accent6"/>
                          </a:solidFill>
                        </a:rPr>
                        <a:t>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b="1" dirty="0" err="1">
                          <a:solidFill>
                            <a:schemeClr val="accent6"/>
                          </a:solidFill>
                        </a:rPr>
                        <a:t>Pente</a:t>
                      </a:r>
                      <a:r>
                        <a:rPr lang="en-US" sz="1100" b="1" dirty="0">
                          <a:solidFill>
                            <a:schemeClr val="accent6"/>
                          </a:solidFill>
                        </a:rPr>
                        <a:t> (</a:t>
                      </a:r>
                      <a:r>
                        <a:rPr lang="en-US" sz="1100" b="1" dirty="0" err="1">
                          <a:solidFill>
                            <a:schemeClr val="accent6"/>
                          </a:solidFill>
                        </a:rPr>
                        <a:t>inspiratoire</a:t>
                      </a:r>
                      <a:r>
                        <a:rPr lang="en-US" sz="1100" b="1" dirty="0">
                          <a:solidFill>
                            <a:schemeClr val="accent6"/>
                          </a:solidFill>
                        </a:rPr>
                        <a:t>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b="1" dirty="0">
                          <a:solidFill>
                            <a:schemeClr val="accent1"/>
                          </a:solidFill>
                        </a:rPr>
                        <a:t>PEP, FIO2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Volumes (VT, VM)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753467"/>
                  </a:ext>
                </a:extLst>
              </a:tr>
              <a:tr h="118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accent6"/>
                          </a:solidFill>
                        </a:rPr>
                        <a:t>12 /min, 25 cmH</a:t>
                      </a:r>
                      <a:r>
                        <a:rPr lang="en-US" sz="800" b="1" baseline="-25000" dirty="0">
                          <a:solidFill>
                            <a:schemeClr val="accent6"/>
                          </a:solidFill>
                        </a:rPr>
                        <a:t>2</a:t>
                      </a:r>
                      <a:r>
                        <a:rPr lang="en-US" sz="800" b="1" dirty="0">
                          <a:solidFill>
                            <a:schemeClr val="accent6"/>
                          </a:solidFill>
                        </a:rPr>
                        <a:t>O, 0.9 sec, 0.15 sec</a:t>
                      </a:r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, +8, 60%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568838"/>
                  </a:ext>
                </a:extLst>
              </a:tr>
              <a:tr h="305759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 - temps/pression/</a:t>
                      </a:r>
                      <a:r>
                        <a:rPr lang="en-US" sz="7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débit</a:t>
                      </a:r>
                      <a:r>
                        <a:rPr lang="en-US" sz="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 C – temps, L - pression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</a:rPr>
                        <a:t>12 bpm, 25 cmH</a:t>
                      </a:r>
                      <a:r>
                        <a:rPr lang="en-US" sz="900" b="1" baseline="-25000" dirty="0">
                          <a:solidFill>
                            <a:schemeClr val="accent6"/>
                          </a:solidFill>
                        </a:rPr>
                        <a:t>2</a:t>
                      </a:r>
                      <a:r>
                        <a:rPr lang="en-US" sz="900" b="1" dirty="0">
                          <a:solidFill>
                            <a:schemeClr val="accent6"/>
                          </a:solidFill>
                        </a:rPr>
                        <a:t>O, 0.9 sec, 0.15 sec</a:t>
                      </a: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, +8, 60%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600853"/>
                  </a:ext>
                </a:extLst>
              </a:tr>
              <a:tr h="33189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VCRP (PRCV)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Ventilation </a:t>
                      </a:r>
                      <a:r>
                        <a:rPr lang="en-US" sz="600" b="0" dirty="0" err="1">
                          <a:solidFill>
                            <a:schemeClr val="tx1"/>
                          </a:solidFill>
                        </a:rPr>
                        <a:t>Controlé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 avec</a:t>
                      </a:r>
                    </a:p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Regulation </a:t>
                      </a:r>
                      <a:r>
                        <a:rPr lang="en-US" sz="600" b="0" dirty="0" err="1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 Pression (a.k.a. VC+,APV, Autoflow)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0">
                          <a:schemeClr val="accent2">
                            <a:lumMod val="20000"/>
                            <a:lumOff val="80000"/>
                          </a:schemeClr>
                        </a:gs>
                        <a:gs pos="51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336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Mode PC </a:t>
                      </a:r>
                      <a:r>
                        <a:rPr lang="en-US" sz="700" b="1" i="1" dirty="0" err="1">
                          <a:solidFill>
                            <a:schemeClr val="tx1"/>
                          </a:solidFill>
                        </a:rPr>
                        <a:t>Hybride</a:t>
                      </a:r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 qui modifie dynamiquement la pression inspiratoire pour délivrer le volume souhaité.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Garantit le Volume Courant (VT) mais fournit des respirations contrôlées par la pression (par ex. faible risque de provoquer un VILI), ce qui peut être plus confortable pour les patients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Chez les patients qui ont du mal à inspirer, la machine fournit moins d'assistance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6"/>
                          </a:solidFill>
                        </a:rPr>
                        <a:t>FR, VT, T</a:t>
                      </a:r>
                      <a:r>
                        <a:rPr lang="en-US" sz="1100" b="1" baseline="-25000" dirty="0">
                          <a:solidFill>
                            <a:schemeClr val="accent6"/>
                          </a:solidFill>
                        </a:rPr>
                        <a:t>I</a:t>
                      </a:r>
                      <a:r>
                        <a:rPr lang="en-US" sz="1100" b="1" dirty="0">
                          <a:solidFill>
                            <a:schemeClr val="accent6"/>
                          </a:solidFill>
                        </a:rPr>
                        <a:t>, </a:t>
                      </a:r>
                      <a:r>
                        <a:rPr lang="en-US" sz="1100" b="1" dirty="0" err="1">
                          <a:solidFill>
                            <a:schemeClr val="accent6"/>
                          </a:solidFill>
                        </a:rPr>
                        <a:t>Pente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b="1" dirty="0">
                          <a:solidFill>
                            <a:schemeClr val="accent6"/>
                          </a:solidFill>
                        </a:rPr>
                        <a:t>P</a:t>
                      </a:r>
                      <a:r>
                        <a:rPr lang="en-US" sz="1100" b="1" baseline="-25000" dirty="0">
                          <a:solidFill>
                            <a:schemeClr val="accent6"/>
                          </a:solidFill>
                        </a:rPr>
                        <a:t>max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b="1" dirty="0">
                          <a:solidFill>
                            <a:schemeClr val="accent1"/>
                          </a:solidFill>
                        </a:rPr>
                        <a:t>PEP, FIO2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Pressions &amp; Volumes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03121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 - temps/pression/</a:t>
                      </a:r>
                      <a:r>
                        <a:rPr lang="en-US" sz="7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débit</a:t>
                      </a:r>
                      <a:r>
                        <a:rPr lang="en-US" sz="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 C – volume, L - volume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accent6"/>
                          </a:solidFill>
                        </a:rPr>
                        <a:t>12 /min, 450cc, 0.9 sec, 0.15 sec, 30 cmH</a:t>
                      </a:r>
                      <a:r>
                        <a:rPr lang="en-US" sz="800" b="1" baseline="-25000" dirty="0">
                          <a:solidFill>
                            <a:schemeClr val="accent6"/>
                          </a:solidFill>
                        </a:rPr>
                        <a:t>2</a:t>
                      </a:r>
                      <a:r>
                        <a:rPr lang="en-US" sz="800" b="1" dirty="0">
                          <a:solidFill>
                            <a:schemeClr val="accent6"/>
                          </a:solidFill>
                        </a:rPr>
                        <a:t>O</a:t>
                      </a:r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, +8,60%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92247"/>
                  </a:ext>
                </a:extLst>
              </a:tr>
              <a:tr h="18751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VACI (SIMV)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Ventilation </a:t>
                      </a:r>
                      <a:r>
                        <a:rPr lang="en-US" sz="600" b="0" dirty="0" err="1">
                          <a:solidFill>
                            <a:schemeClr val="tx1"/>
                          </a:solidFill>
                        </a:rPr>
                        <a:t>assistée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 controlee </a:t>
                      </a:r>
                      <a:r>
                        <a:rPr lang="en-US" sz="600" b="0" dirty="0" err="1">
                          <a:solidFill>
                            <a:schemeClr val="tx1"/>
                          </a:solidFill>
                        </a:rPr>
                        <a:t>intermittente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Fournit des inspirations imposées avec un volume fixe, mais le patient </a:t>
                      </a:r>
                      <a:r>
                        <a:rPr lang="en-US" sz="700" b="1" u="sng" dirty="0">
                          <a:solidFill>
                            <a:schemeClr val="tx1"/>
                          </a:solidFill>
                        </a:rPr>
                        <a:t>ne </a:t>
                      </a:r>
                      <a:r>
                        <a:rPr lang="en-US" sz="700" b="1" u="sng" dirty="0" err="1">
                          <a:solidFill>
                            <a:schemeClr val="tx1"/>
                          </a:solidFill>
                        </a:rPr>
                        <a:t>peut</a:t>
                      </a:r>
                      <a:r>
                        <a:rPr lang="en-US" sz="700" b="1" u="sng" dirty="0">
                          <a:solidFill>
                            <a:schemeClr val="tx1"/>
                          </a:solidFill>
                        </a:rPr>
                        <a:t> pas</a:t>
                      </a:r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 les déclencher (les inspirations du patient ne sont pas les mêmes que les inspirations imposées) ; la VSAI est possible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Peut être utile pour les patients souffrant de hoquet afin d'éviter une alcalinisation.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Rarement utilisé ; pas efficace pour le sevrage ; souvent jugé inconfortable.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6"/>
                          </a:solidFill>
                        </a:rPr>
                        <a:t>FR, VT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b="1" dirty="0">
                          <a:solidFill>
                            <a:schemeClr val="accent1"/>
                          </a:solidFill>
                        </a:rPr>
                        <a:t>PEP, FIO2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Pression (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Ppic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/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Pplat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218794"/>
                  </a:ext>
                </a:extLst>
              </a:tr>
              <a:tr h="253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 – temps , C – volume, L - volume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accent6"/>
                          </a:solidFill>
                        </a:rPr>
                        <a:t>12 bpm, 450 cc</a:t>
                      </a:r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, +8, 60%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864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VSAI (PS)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Ventilation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spontanée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 avec aide </a:t>
                      </a:r>
                      <a:r>
                        <a:rPr lang="en-US" sz="700" b="0" dirty="0" err="1">
                          <a:solidFill>
                            <a:schemeClr val="tx1"/>
                          </a:solidFill>
                        </a:rPr>
                        <a:t>inspiratoire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u="sng" dirty="0" err="1">
                          <a:solidFill>
                            <a:schemeClr val="tx1"/>
                          </a:solidFill>
                        </a:rPr>
                        <a:t>Toutes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les inspirations sont initiées par le patient ; la ventilation est déterminée uniquement par le patient (pas de fréquence de sécurité).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  <a:hlinkClick r:id="rId8"/>
                        </a:rPr>
                        <a:t>Mode de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  <a:hlinkClick r:id="rId8"/>
                        </a:rPr>
                        <a:t>sevrage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hlinkClick r:id="rId8"/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  <a:hlinkClick r:id="rId8"/>
                        </a:rPr>
                        <a:t>idéal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hlinkClick r:id="rId8"/>
                        </a:rPr>
                        <a:t> 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utilisé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dans les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épreuve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sevrage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et pendant des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durées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prolongées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); 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hlinkClick r:id="rId9"/>
                        </a:rPr>
                        <a:t>plus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  <a:hlinkClick r:id="rId9"/>
                        </a:rPr>
                        <a:t>confortable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hlinkClick r:id="rId9"/>
                        </a:rPr>
                        <a:t> </a:t>
                      </a:r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car il permet au patient de contrôler la ventilation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Ne garantit pas une fréquence ; il faut surveiller pour assurer une ventilation adéquate.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6"/>
                          </a:solidFill>
                        </a:rPr>
                        <a:t>AI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b="1" dirty="0">
                          <a:solidFill>
                            <a:schemeClr val="accent1"/>
                          </a:solidFill>
                        </a:rPr>
                        <a:t>PEP, FiO2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Volumes (VT, VM)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920436"/>
                  </a:ext>
                </a:extLst>
              </a:tr>
              <a:tr h="209770">
                <a:tc v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 – pression/</a:t>
                      </a:r>
                      <a:r>
                        <a:rPr lang="en-US" sz="7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débit</a:t>
                      </a:r>
                      <a:r>
                        <a:rPr lang="en-US" sz="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 C – </a:t>
                      </a:r>
                      <a:r>
                        <a:rPr lang="en-US" sz="7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débit</a:t>
                      </a:r>
                      <a:r>
                        <a:rPr lang="en-US" sz="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 L - pression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accent6"/>
                          </a:solidFill>
                        </a:rPr>
                        <a:t>+10</a:t>
                      </a:r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, +5, 40%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228707"/>
                  </a:ext>
                </a:extLst>
              </a:tr>
              <a:tr h="300655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APRV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Airway Pressure Release Ventilation</a:t>
                      </a:r>
                    </a:p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(alias Bi-Vent)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Ventilation à rapport inverse 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(par ex temps I &gt; temps E) </a:t>
                      </a:r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qui permet au patient de respirer spontanément ; peut être combinée avec la VSAI. 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Idéal pour les patients atteints de SDRA qui respirent spontanément (par ex. qui ne sont pas sous curare) ; </a:t>
                      </a:r>
                      <a:r>
                        <a:rPr lang="fr-FR" sz="700" i="1" dirty="0">
                          <a:solidFill>
                            <a:schemeClr val="tx1"/>
                          </a:solidFill>
                          <a:hlinkClick r:id="rId10"/>
                        </a:rPr>
                        <a:t>peut améliorer le confort et l'</a:t>
                      </a:r>
                      <a:r>
                        <a:rPr lang="fr-FR" sz="700" i="1" dirty="0" err="1">
                          <a:solidFill>
                            <a:schemeClr val="tx1"/>
                          </a:solidFill>
                          <a:hlinkClick r:id="rId10"/>
                        </a:rPr>
                        <a:t>oxygenation</a:t>
                      </a:r>
                      <a:r>
                        <a:rPr lang="en-US" sz="700" i="1" dirty="0">
                          <a:solidFill>
                            <a:schemeClr val="tx1"/>
                          </a:solidFill>
                        </a:rPr>
                        <a:t>  (</a:t>
                      </a:r>
                      <a:r>
                        <a:rPr lang="en-US" sz="700" i="1" dirty="0" err="1">
                          <a:solidFill>
                            <a:schemeClr val="tx1"/>
                          </a:solidFill>
                        </a:rPr>
                        <a:t>mais</a:t>
                      </a:r>
                      <a:r>
                        <a:rPr lang="en-US" sz="7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700" i="1" dirty="0">
                          <a:solidFill>
                            <a:schemeClr val="tx1"/>
                          </a:solidFill>
                          <a:hlinkClick r:id="rId11"/>
                        </a:rPr>
                        <a:t>pas d’avantage en termes de mortalité</a:t>
                      </a:r>
                      <a:r>
                        <a:rPr lang="en-US" sz="700" i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Mode/réglages complexes ; risque de VILI si les réglages ne sont pas faits correctement ; n'a pas de sens si curarisé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>
                          <a:solidFill>
                            <a:schemeClr val="accent6"/>
                          </a:solidFill>
                        </a:rPr>
                        <a:t>T</a:t>
                      </a:r>
                      <a:r>
                        <a:rPr lang="en-US" sz="1100" b="1" baseline="-25000" dirty="0" err="1">
                          <a:solidFill>
                            <a:schemeClr val="accent6"/>
                          </a:solidFill>
                        </a:rPr>
                        <a:t>High</a:t>
                      </a:r>
                      <a:r>
                        <a:rPr lang="en-US" sz="1100" b="1" dirty="0">
                          <a:solidFill>
                            <a:schemeClr val="accent6"/>
                          </a:solidFill>
                        </a:rPr>
                        <a:t>, </a:t>
                      </a:r>
                      <a:r>
                        <a:rPr lang="en-US" sz="1100" b="1" dirty="0" err="1">
                          <a:solidFill>
                            <a:schemeClr val="accent6"/>
                          </a:solidFill>
                        </a:rPr>
                        <a:t>T</a:t>
                      </a:r>
                      <a:r>
                        <a:rPr lang="en-US" sz="1100" b="1" baseline="-25000" dirty="0" err="1">
                          <a:solidFill>
                            <a:schemeClr val="accent6"/>
                          </a:solidFill>
                        </a:rPr>
                        <a:t>Low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100" b="1" dirty="0" err="1">
                          <a:solidFill>
                            <a:schemeClr val="accent1"/>
                          </a:solidFill>
                        </a:rPr>
                        <a:t>P</a:t>
                      </a:r>
                      <a:r>
                        <a:rPr lang="en-US" sz="1100" b="1" baseline="-25000" dirty="0" err="1">
                          <a:solidFill>
                            <a:schemeClr val="accent1"/>
                          </a:solidFill>
                        </a:rPr>
                        <a:t>high</a:t>
                      </a:r>
                      <a:r>
                        <a:rPr lang="en-US" sz="1100" b="1" dirty="0">
                          <a:solidFill>
                            <a:schemeClr val="accent1"/>
                          </a:solidFill>
                        </a:rPr>
                        <a:t>, P</a:t>
                      </a:r>
                      <a:r>
                        <a:rPr lang="en-US" sz="1100" b="1" baseline="-25000" dirty="0">
                          <a:solidFill>
                            <a:schemeClr val="accent1"/>
                          </a:solidFill>
                        </a:rPr>
                        <a:t>low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100" b="1" dirty="0">
                          <a:solidFill>
                            <a:schemeClr val="accent1"/>
                          </a:solidFill>
                        </a:rPr>
                        <a:t> FIO2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Volumes &amp;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echanges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tx1"/>
                          </a:solidFill>
                        </a:rPr>
                        <a:t>gazeux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PCO2 /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EtCO2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855624"/>
                  </a:ext>
                </a:extLst>
              </a:tr>
              <a:tr h="1794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accent6"/>
                          </a:solidFill>
                        </a:rPr>
                        <a:t>5.5 sec, 0.5 sec, </a:t>
                      </a:r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25 cmH</a:t>
                      </a:r>
                      <a:r>
                        <a:rPr lang="en-US" sz="800" b="1" baseline="-25000" dirty="0">
                          <a:solidFill>
                            <a:schemeClr val="accent1"/>
                          </a:solidFill>
                        </a:rPr>
                        <a:t>2</a:t>
                      </a:r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O, 0 cmH</a:t>
                      </a:r>
                      <a:r>
                        <a:rPr lang="en-US" sz="800" b="1" baseline="-25000" dirty="0">
                          <a:solidFill>
                            <a:schemeClr val="accent1"/>
                          </a:solidFill>
                        </a:rPr>
                        <a:t>2</a:t>
                      </a:r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O, 60%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99261"/>
                  </a:ext>
                </a:extLst>
              </a:tr>
              <a:tr h="186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 – temps, C – temps, L -  pression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accent6"/>
                          </a:solidFill>
                        </a:rPr>
                        <a:t>5.5 sec, 0.5 sec, </a:t>
                      </a: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25 cmH</a:t>
                      </a:r>
                      <a:r>
                        <a:rPr lang="en-US" sz="900" b="1" baseline="-25000" dirty="0">
                          <a:solidFill>
                            <a:schemeClr val="accent1"/>
                          </a:solidFill>
                        </a:rPr>
                        <a:t>2</a:t>
                      </a: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O, 0 cmH</a:t>
                      </a:r>
                      <a:r>
                        <a:rPr lang="en-US" sz="900" b="1" baseline="-25000" dirty="0">
                          <a:solidFill>
                            <a:schemeClr val="accent1"/>
                          </a:solidFill>
                        </a:rPr>
                        <a:t>2</a:t>
                      </a: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O, 60%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75289244"/>
                  </a:ext>
                </a:extLst>
              </a:tr>
            </a:tbl>
          </a:graphicData>
        </a:graphic>
      </p:graphicFrame>
      <p:sp>
        <p:nvSpPr>
          <p:cNvPr id="152" name="TextBox 151">
            <a:extLst>
              <a:ext uri="{FF2B5EF4-FFF2-40B4-BE49-F238E27FC236}">
                <a16:creationId xmlns:a16="http://schemas.microsoft.com/office/drawing/2014/main" id="{48625123-8E19-454C-8323-B113355FE2DF}"/>
              </a:ext>
            </a:extLst>
          </p:cNvPr>
          <p:cNvSpPr txBox="1"/>
          <p:nvPr/>
        </p:nvSpPr>
        <p:spPr>
          <a:xfrm>
            <a:off x="5982211" y="873094"/>
            <a:ext cx="3319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pH</a:t>
            </a:r>
            <a:r>
              <a:rPr lang="en-US" sz="1100" b="1" dirty="0"/>
              <a:t>  /  </a:t>
            </a:r>
            <a:r>
              <a:rPr lang="en-US" sz="1600" b="1" dirty="0"/>
              <a:t>PCO2</a:t>
            </a:r>
            <a:r>
              <a:rPr lang="en-US" sz="1100" b="1" dirty="0"/>
              <a:t>  /  </a:t>
            </a:r>
            <a:r>
              <a:rPr lang="en-US" sz="1600" b="1" dirty="0"/>
              <a:t>PaO2</a:t>
            </a:r>
            <a:r>
              <a:rPr lang="en-US" sz="1100" b="1" dirty="0"/>
              <a:t>  /  </a:t>
            </a:r>
            <a:r>
              <a:rPr lang="en-US" sz="1600" b="1" dirty="0"/>
              <a:t>HCO3       SpO2   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085FD7F-5D5E-7B40-A175-27E9D83EB14E}"/>
              </a:ext>
            </a:extLst>
          </p:cNvPr>
          <p:cNvSpPr txBox="1"/>
          <p:nvPr/>
        </p:nvSpPr>
        <p:spPr>
          <a:xfrm>
            <a:off x="5926747" y="1414571"/>
            <a:ext cx="981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</a:rPr>
              <a:t>VENTILATION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21F587A-38B1-5742-8895-4B93AB9D28B2}"/>
              </a:ext>
            </a:extLst>
          </p:cNvPr>
          <p:cNvSpPr txBox="1"/>
          <p:nvPr/>
        </p:nvSpPr>
        <p:spPr>
          <a:xfrm>
            <a:off x="7445373" y="1400519"/>
            <a:ext cx="1076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OXYGENATION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643A8FFD-9CB8-E64A-AAC9-29E93051877D}"/>
              </a:ext>
            </a:extLst>
          </p:cNvPr>
          <p:cNvSpPr/>
          <p:nvPr/>
        </p:nvSpPr>
        <p:spPr>
          <a:xfrm>
            <a:off x="6023606" y="929742"/>
            <a:ext cx="282649" cy="2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B928C16-EB38-E946-9250-36746002E11B}"/>
              </a:ext>
            </a:extLst>
          </p:cNvPr>
          <p:cNvSpPr/>
          <p:nvPr/>
        </p:nvSpPr>
        <p:spPr>
          <a:xfrm>
            <a:off x="6550827" y="929742"/>
            <a:ext cx="282649" cy="2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Elbow Connector 164">
            <a:extLst>
              <a:ext uri="{FF2B5EF4-FFF2-40B4-BE49-F238E27FC236}">
                <a16:creationId xmlns:a16="http://schemas.microsoft.com/office/drawing/2014/main" id="{A4B67895-7B9C-724D-85F4-167A4C337C77}"/>
              </a:ext>
            </a:extLst>
          </p:cNvPr>
          <p:cNvCxnSpPr>
            <a:cxnSpLocks/>
            <a:stCxn id="164" idx="2"/>
            <a:endCxn id="153" idx="0"/>
          </p:cNvCxnSpPr>
          <p:nvPr/>
        </p:nvCxnSpPr>
        <p:spPr>
          <a:xfrm rot="5400000">
            <a:off x="6453402" y="1175820"/>
            <a:ext cx="202923" cy="274578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>
            <a:extLst>
              <a:ext uri="{FF2B5EF4-FFF2-40B4-BE49-F238E27FC236}">
                <a16:creationId xmlns:a16="http://schemas.microsoft.com/office/drawing/2014/main" id="{9B0BC154-BF75-9243-B111-B8CA19F0E192}"/>
              </a:ext>
            </a:extLst>
          </p:cNvPr>
          <p:cNvCxnSpPr>
            <a:cxnSpLocks/>
            <a:stCxn id="163" idx="2"/>
            <a:endCxn id="153" idx="0"/>
          </p:cNvCxnSpPr>
          <p:nvPr/>
        </p:nvCxnSpPr>
        <p:spPr>
          <a:xfrm rot="16200000" flipH="1">
            <a:off x="6189791" y="1186787"/>
            <a:ext cx="202923" cy="252643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7A80CDB-37A8-9A40-BBD0-E870FAA25D66}"/>
              </a:ext>
            </a:extLst>
          </p:cNvPr>
          <p:cNvSpPr/>
          <p:nvPr/>
        </p:nvSpPr>
        <p:spPr>
          <a:xfrm>
            <a:off x="7146977" y="923103"/>
            <a:ext cx="282649" cy="2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Elbow Connector 167">
            <a:extLst>
              <a:ext uri="{FF2B5EF4-FFF2-40B4-BE49-F238E27FC236}">
                <a16:creationId xmlns:a16="http://schemas.microsoft.com/office/drawing/2014/main" id="{2666D22C-853D-694B-8AEB-F8040796CEF2}"/>
              </a:ext>
            </a:extLst>
          </p:cNvPr>
          <p:cNvCxnSpPr>
            <a:cxnSpLocks/>
            <a:stCxn id="154" idx="0"/>
            <a:endCxn id="167" idx="2"/>
          </p:cNvCxnSpPr>
          <p:nvPr/>
        </p:nvCxnSpPr>
        <p:spPr>
          <a:xfrm rot="16200000" flipV="1">
            <a:off x="7538179" y="955132"/>
            <a:ext cx="195510" cy="6952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B09266C-EC2D-1F47-94DF-44E996FF6DF2}"/>
              </a:ext>
            </a:extLst>
          </p:cNvPr>
          <p:cNvSpPr/>
          <p:nvPr/>
        </p:nvSpPr>
        <p:spPr>
          <a:xfrm>
            <a:off x="5778500" y="1419609"/>
            <a:ext cx="1498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900" dirty="0"/>
          </a:p>
          <a:p>
            <a:pPr algn="ctr"/>
            <a:r>
              <a:rPr lang="fr-FR" sz="900" dirty="0"/>
              <a:t>Si vous voulez augmenter le pH </a:t>
            </a:r>
            <a:r>
              <a:rPr lang="en-US" sz="900" dirty="0">
                <a:sym typeface="Wingdings" pitchFamily="2" charset="2"/>
              </a:rPr>
              <a:t> </a:t>
            </a:r>
            <a:r>
              <a:rPr lang="fr-FR" sz="900" dirty="0">
                <a:sym typeface="Wingdings" pitchFamily="2" charset="2"/>
              </a:rPr>
              <a:t>augmentez les paramètres de ventilation</a:t>
            </a:r>
            <a:endParaRPr lang="en-US" sz="900" dirty="0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F988A5EF-10E8-0948-911B-DCBDD3D5FDB5}"/>
              </a:ext>
            </a:extLst>
          </p:cNvPr>
          <p:cNvSpPr/>
          <p:nvPr/>
        </p:nvSpPr>
        <p:spPr>
          <a:xfrm>
            <a:off x="7211264" y="1401846"/>
            <a:ext cx="1862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900" dirty="0"/>
          </a:p>
          <a:p>
            <a:pPr algn="ctr"/>
            <a:r>
              <a:rPr lang="fr-FR" sz="900" dirty="0"/>
              <a:t>Si vous souhaitez modifier la PaO2 ou la SpO2, réglez les paramètres d'oxygénation (FiO2 et PEEP). </a:t>
            </a:r>
            <a:endParaRPr lang="en-US" sz="900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304B539C-B9B0-634B-8456-38D5DE1ECDE3}"/>
              </a:ext>
            </a:extLst>
          </p:cNvPr>
          <p:cNvSpPr txBox="1"/>
          <p:nvPr/>
        </p:nvSpPr>
        <p:spPr>
          <a:xfrm>
            <a:off x="2733548" y="294598"/>
            <a:ext cx="275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/>
              <a:t>Objectifs de la ventilation mécanique </a:t>
            </a:r>
            <a:r>
              <a:rPr lang="en-US" sz="900" b="1" dirty="0"/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b="1" dirty="0" err="1">
                <a:solidFill>
                  <a:schemeClr val="accent1"/>
                </a:solidFill>
              </a:rPr>
              <a:t>Oxygénation</a:t>
            </a:r>
            <a:r>
              <a:rPr lang="en-US" sz="900" dirty="0"/>
              <a:t> – assurer la PaO2/SpO2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b="1" dirty="0">
                <a:solidFill>
                  <a:schemeClr val="accent6"/>
                </a:solidFill>
              </a:rPr>
              <a:t>Ventilation</a:t>
            </a:r>
            <a:r>
              <a:rPr lang="en-US" sz="900" dirty="0"/>
              <a:t> – </a:t>
            </a:r>
            <a:r>
              <a:rPr lang="en-US" sz="900" dirty="0" err="1"/>
              <a:t>maintien</a:t>
            </a:r>
            <a:r>
              <a:rPr lang="en-US" sz="900" dirty="0"/>
              <a:t> du pH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b="1" dirty="0" err="1"/>
              <a:t>Confort</a:t>
            </a:r>
            <a:r>
              <a:rPr lang="en-US" sz="900" b="1" dirty="0"/>
              <a:t> du patient </a:t>
            </a:r>
            <a:r>
              <a:rPr lang="en-US" sz="900" dirty="0"/>
              <a:t>– </a:t>
            </a:r>
            <a:r>
              <a:rPr lang="en-US" sz="900" dirty="0" err="1"/>
              <a:t>synchronisation</a:t>
            </a:r>
            <a:r>
              <a:rPr lang="en-US" sz="900" dirty="0"/>
              <a:t>, ↓ </a:t>
            </a:r>
            <a:r>
              <a:rPr lang="en-US" sz="900" dirty="0" err="1"/>
              <a:t>sédation</a:t>
            </a:r>
            <a:endParaRPr lang="en-US" sz="900" dirty="0"/>
          </a:p>
          <a:p>
            <a:pPr marL="228600" indent="-228600">
              <a:buFont typeface="+mj-lt"/>
              <a:buAutoNum type="arabicPeriod"/>
            </a:pPr>
            <a:r>
              <a:rPr lang="en-US" sz="900" b="1" dirty="0" err="1"/>
              <a:t>Faciliter</a:t>
            </a:r>
            <a:r>
              <a:rPr lang="en-US" sz="900" b="1" dirty="0"/>
              <a:t> le </a:t>
            </a:r>
            <a:r>
              <a:rPr lang="en-US" sz="900" b="1" dirty="0" err="1"/>
              <a:t>sevrage</a:t>
            </a:r>
            <a:r>
              <a:rPr lang="en-US" sz="900" b="1" dirty="0"/>
              <a:t> </a:t>
            </a:r>
            <a:r>
              <a:rPr lang="en-US" sz="900" dirty="0"/>
              <a:t>– </a:t>
            </a:r>
            <a:r>
              <a:rPr lang="fr-FR" sz="900" dirty="0"/>
              <a:t>minimiser la perte musculaire, favoriser le sevrage de l'assistance</a:t>
            </a:r>
            <a:endParaRPr lang="en-US" sz="900" dirty="0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7A1CCB7A-7C29-A44C-AAEA-00D6EE809968}"/>
              </a:ext>
            </a:extLst>
          </p:cNvPr>
          <p:cNvSpPr/>
          <p:nvPr/>
        </p:nvSpPr>
        <p:spPr>
          <a:xfrm>
            <a:off x="5439573" y="467697"/>
            <a:ext cx="6387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900" dirty="0"/>
          </a:p>
          <a:p>
            <a:pPr algn="ctr"/>
            <a:r>
              <a:rPr lang="en-US" sz="900" b="1" dirty="0" err="1"/>
              <a:t>Mesure</a:t>
            </a:r>
            <a:endParaRPr lang="en-US" sz="900" b="1" dirty="0"/>
          </a:p>
          <a:p>
            <a:pPr algn="ctr"/>
            <a:r>
              <a:rPr lang="en-US" sz="800" b="1" dirty="0"/>
              <a:t>GDS/SpO2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EF08D6C4-7EEC-FB43-9BBA-EB0A5935EF48}"/>
              </a:ext>
            </a:extLst>
          </p:cNvPr>
          <p:cNvSpPr/>
          <p:nvPr/>
        </p:nvSpPr>
        <p:spPr>
          <a:xfrm>
            <a:off x="5334559" y="1211826"/>
            <a:ext cx="777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err="1"/>
              <a:t>Ajuster</a:t>
            </a:r>
            <a:endParaRPr lang="en-US" sz="900" b="1" dirty="0"/>
          </a:p>
          <a:p>
            <a:pPr algn="ctr"/>
            <a:r>
              <a:rPr lang="en-US" sz="900" b="1" dirty="0" err="1"/>
              <a:t>Paramètres</a:t>
            </a:r>
            <a:endParaRPr lang="en-US" sz="900" b="1" dirty="0"/>
          </a:p>
        </p:txBody>
      </p:sp>
      <p:cxnSp>
        <p:nvCxnSpPr>
          <p:cNvPr id="187" name="Elbow Connector 186">
            <a:extLst>
              <a:ext uri="{FF2B5EF4-FFF2-40B4-BE49-F238E27FC236}">
                <a16:creationId xmlns:a16="http://schemas.microsoft.com/office/drawing/2014/main" id="{D0011F89-EB29-6140-BBAD-F164602DFABF}"/>
              </a:ext>
            </a:extLst>
          </p:cNvPr>
          <p:cNvCxnSpPr>
            <a:cxnSpLocks/>
            <a:stCxn id="154" idx="0"/>
            <a:endCxn id="191" idx="2"/>
          </p:cNvCxnSpPr>
          <p:nvPr/>
        </p:nvCxnSpPr>
        <p:spPr>
          <a:xfrm rot="5400000" flipH="1" flipV="1">
            <a:off x="8291586" y="896989"/>
            <a:ext cx="195510" cy="81155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4D0F2420-F615-ED49-918D-1C31F4A8A36A}"/>
              </a:ext>
            </a:extLst>
          </p:cNvPr>
          <p:cNvSpPr/>
          <p:nvPr/>
        </p:nvSpPr>
        <p:spPr>
          <a:xfrm>
            <a:off x="8653063" y="923103"/>
            <a:ext cx="284108" cy="2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0FFE2E9F-B459-5B4A-9ABE-F7A36F703A7F}"/>
              </a:ext>
            </a:extLst>
          </p:cNvPr>
          <p:cNvSpPr txBox="1"/>
          <p:nvPr/>
        </p:nvSpPr>
        <p:spPr>
          <a:xfrm>
            <a:off x="6574382" y="672782"/>
            <a:ext cx="1072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GDS </a:t>
            </a:r>
            <a:r>
              <a:rPr lang="en-US" sz="11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artérielle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5B99721C-B92E-E74C-9AEA-1A9F664B2B23}"/>
              </a:ext>
            </a:extLst>
          </p:cNvPr>
          <p:cNvSpPr txBox="1"/>
          <p:nvPr/>
        </p:nvSpPr>
        <p:spPr>
          <a:xfrm>
            <a:off x="8255079" y="672782"/>
            <a:ext cx="9816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Oxymètre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pouls</a:t>
            </a: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9" name="Elbow Connector 198">
            <a:extLst>
              <a:ext uri="{FF2B5EF4-FFF2-40B4-BE49-F238E27FC236}">
                <a16:creationId xmlns:a16="http://schemas.microsoft.com/office/drawing/2014/main" id="{C5D3803A-99D2-9A4A-ABCC-C8C4A10A284C}"/>
              </a:ext>
            </a:extLst>
          </p:cNvPr>
          <p:cNvCxnSpPr>
            <a:cxnSpLocks/>
            <a:stCxn id="176" idx="2"/>
            <a:endCxn id="203" idx="2"/>
          </p:cNvCxnSpPr>
          <p:nvPr/>
        </p:nvCxnSpPr>
        <p:spPr>
          <a:xfrm rot="5400000">
            <a:off x="7692369" y="1874359"/>
            <a:ext cx="276175" cy="62381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E33DA44D-7BD7-1649-9FCD-69286EF53ECE}"/>
              </a:ext>
            </a:extLst>
          </p:cNvPr>
          <p:cNvSpPr/>
          <p:nvPr/>
        </p:nvSpPr>
        <p:spPr>
          <a:xfrm flipV="1">
            <a:off x="7376496" y="2324352"/>
            <a:ext cx="284108" cy="266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ounded Rectangle 206">
            <a:extLst>
              <a:ext uri="{FF2B5EF4-FFF2-40B4-BE49-F238E27FC236}">
                <a16:creationId xmlns:a16="http://schemas.microsoft.com/office/drawing/2014/main" id="{9E5630F2-D21F-6847-ACA6-C8635DE77AA1}"/>
              </a:ext>
            </a:extLst>
          </p:cNvPr>
          <p:cNvSpPr/>
          <p:nvPr/>
        </p:nvSpPr>
        <p:spPr>
          <a:xfrm>
            <a:off x="74116" y="347983"/>
            <a:ext cx="2176720" cy="3448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Définir</a:t>
            </a:r>
            <a:r>
              <a:rPr lang="en-US" sz="1000" dirty="0">
                <a:solidFill>
                  <a:schemeClr val="tx1"/>
                </a:solidFill>
              </a:rPr>
              <a:t> les </a:t>
            </a:r>
            <a:r>
              <a:rPr lang="en-US" sz="1000" b="1" dirty="0" err="1">
                <a:solidFill>
                  <a:schemeClr val="tx1"/>
                </a:solidFill>
              </a:rPr>
              <a:t>objectifs</a:t>
            </a:r>
            <a:r>
              <a:rPr lang="en-US" sz="1000" b="1" dirty="0">
                <a:solidFill>
                  <a:schemeClr val="tx1"/>
                </a:solidFill>
              </a:rPr>
              <a:t> du </a:t>
            </a:r>
            <a:r>
              <a:rPr lang="en-US" sz="1000" b="1" dirty="0" err="1">
                <a:solidFill>
                  <a:schemeClr val="tx1"/>
                </a:solidFill>
              </a:rPr>
              <a:t>traitement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8" name="Rounded Rectangle 207">
            <a:extLst>
              <a:ext uri="{FF2B5EF4-FFF2-40B4-BE49-F238E27FC236}">
                <a16:creationId xmlns:a16="http://schemas.microsoft.com/office/drawing/2014/main" id="{B69FA265-A87B-6343-9702-E3921AD783AF}"/>
              </a:ext>
            </a:extLst>
          </p:cNvPr>
          <p:cNvSpPr/>
          <p:nvPr/>
        </p:nvSpPr>
        <p:spPr>
          <a:xfrm>
            <a:off x="74115" y="840529"/>
            <a:ext cx="2176720" cy="3448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Choisir</a:t>
            </a:r>
            <a:r>
              <a:rPr lang="en-US" sz="1000" dirty="0">
                <a:solidFill>
                  <a:schemeClr val="tx1"/>
                </a:solidFill>
              </a:rPr>
              <a:t> un </a:t>
            </a:r>
            <a:r>
              <a:rPr lang="en-US" sz="1000" b="1" dirty="0">
                <a:solidFill>
                  <a:schemeClr val="tx1"/>
                </a:solidFill>
              </a:rPr>
              <a:t>mode </a:t>
            </a:r>
            <a:r>
              <a:rPr lang="en-US" sz="1000" b="1" dirty="0" err="1">
                <a:solidFill>
                  <a:schemeClr val="tx1"/>
                </a:solidFill>
              </a:rPr>
              <a:t>ventilatoire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&amp; </a:t>
            </a:r>
            <a:r>
              <a:rPr lang="en-US" sz="1000" b="1" dirty="0">
                <a:solidFill>
                  <a:schemeClr val="tx1"/>
                </a:solidFill>
              </a:rPr>
              <a:t>les </a:t>
            </a:r>
            <a:r>
              <a:rPr lang="en-US" sz="1000" b="1" dirty="0" err="1">
                <a:solidFill>
                  <a:schemeClr val="tx1"/>
                </a:solidFill>
              </a:rPr>
              <a:t>paramètres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initiaux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09" name="Rounded Rectangle 208">
            <a:extLst>
              <a:ext uri="{FF2B5EF4-FFF2-40B4-BE49-F238E27FC236}">
                <a16:creationId xmlns:a16="http://schemas.microsoft.com/office/drawing/2014/main" id="{80F4ED4D-DE3A-5842-A564-087469FFE623}"/>
              </a:ext>
            </a:extLst>
          </p:cNvPr>
          <p:cNvSpPr/>
          <p:nvPr/>
        </p:nvSpPr>
        <p:spPr>
          <a:xfrm>
            <a:off x="74102" y="1348252"/>
            <a:ext cx="2176719" cy="3448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tx1"/>
                </a:solidFill>
              </a:rPr>
              <a:t>Mesurer</a:t>
            </a:r>
            <a:r>
              <a:rPr lang="en-US" sz="1000" dirty="0">
                <a:solidFill>
                  <a:schemeClr val="tx1"/>
                </a:solidFill>
              </a:rPr>
              <a:t> GDS Art. et </a:t>
            </a:r>
            <a:r>
              <a:rPr lang="en-US" sz="1000" dirty="0" err="1">
                <a:solidFill>
                  <a:schemeClr val="tx1"/>
                </a:solidFill>
              </a:rPr>
              <a:t>Veineux</a:t>
            </a:r>
            <a:r>
              <a:rPr lang="en-US" sz="1000" dirty="0">
                <a:solidFill>
                  <a:schemeClr val="tx1"/>
                </a:solidFill>
              </a:rPr>
              <a:t> /Spo2</a:t>
            </a:r>
          </a:p>
          <a:p>
            <a:pPr algn="ctr"/>
            <a:r>
              <a:rPr lang="en-US" sz="1000" b="1" dirty="0" err="1">
                <a:solidFill>
                  <a:schemeClr val="tx1"/>
                </a:solidFill>
              </a:rPr>
              <a:t>Atteinte</a:t>
            </a:r>
            <a:r>
              <a:rPr lang="en-US" sz="1000" b="1" dirty="0">
                <a:solidFill>
                  <a:schemeClr val="tx1"/>
                </a:solidFill>
              </a:rPr>
              <a:t> des </a:t>
            </a:r>
            <a:r>
              <a:rPr lang="en-US" sz="1000" b="1" dirty="0" err="1">
                <a:solidFill>
                  <a:schemeClr val="tx1"/>
                </a:solidFill>
              </a:rPr>
              <a:t>objectifs</a:t>
            </a:r>
            <a:r>
              <a:rPr lang="en-US" sz="1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0" name="Rounded Rectangle 209">
            <a:extLst>
              <a:ext uri="{FF2B5EF4-FFF2-40B4-BE49-F238E27FC236}">
                <a16:creationId xmlns:a16="http://schemas.microsoft.com/office/drawing/2014/main" id="{5ED7AC04-2885-324D-90B5-B90A727050CE}"/>
              </a:ext>
            </a:extLst>
          </p:cNvPr>
          <p:cNvSpPr/>
          <p:nvPr/>
        </p:nvSpPr>
        <p:spPr>
          <a:xfrm>
            <a:off x="74102" y="1899273"/>
            <a:ext cx="716717" cy="4043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Adjuster </a:t>
            </a:r>
            <a:r>
              <a:rPr lang="en-US" sz="800" b="1" dirty="0" err="1">
                <a:solidFill>
                  <a:schemeClr val="tx1"/>
                </a:solidFill>
              </a:rPr>
              <a:t>Paramètres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211" name="Rounded Rectangle 210">
            <a:extLst>
              <a:ext uri="{FF2B5EF4-FFF2-40B4-BE49-F238E27FC236}">
                <a16:creationId xmlns:a16="http://schemas.microsoft.com/office/drawing/2014/main" id="{839BFCC7-4290-D54E-B060-78F7149E2250}"/>
              </a:ext>
            </a:extLst>
          </p:cNvPr>
          <p:cNvSpPr/>
          <p:nvPr/>
        </p:nvSpPr>
        <p:spPr>
          <a:xfrm>
            <a:off x="824680" y="1899273"/>
            <a:ext cx="735346" cy="4043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chemeClr val="tx1"/>
                </a:solidFill>
              </a:rPr>
              <a:t>Essayez</a:t>
            </a:r>
            <a:r>
              <a:rPr lang="en-US" sz="900" dirty="0">
                <a:solidFill>
                  <a:schemeClr val="tx1"/>
                </a:solidFill>
              </a:rPr>
              <a:t> un </a:t>
            </a:r>
            <a:r>
              <a:rPr lang="en-US" sz="900" dirty="0" err="1">
                <a:solidFill>
                  <a:schemeClr val="tx1"/>
                </a:solidFill>
              </a:rPr>
              <a:t>autre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b="1" dirty="0">
                <a:solidFill>
                  <a:schemeClr val="tx1"/>
                </a:solidFill>
              </a:rPr>
              <a:t>mode</a:t>
            </a:r>
          </a:p>
        </p:txBody>
      </p:sp>
      <p:sp>
        <p:nvSpPr>
          <p:cNvPr id="212" name="Freeform 211">
            <a:extLst>
              <a:ext uri="{FF2B5EF4-FFF2-40B4-BE49-F238E27FC236}">
                <a16:creationId xmlns:a16="http://schemas.microsoft.com/office/drawing/2014/main" id="{D81FB507-DB12-0348-A745-191D05FEF944}"/>
              </a:ext>
            </a:extLst>
          </p:cNvPr>
          <p:cNvSpPr/>
          <p:nvPr/>
        </p:nvSpPr>
        <p:spPr>
          <a:xfrm rot="464551">
            <a:off x="5819002" y="928428"/>
            <a:ext cx="171006" cy="333518"/>
          </a:xfrm>
          <a:custGeom>
            <a:avLst/>
            <a:gdLst>
              <a:gd name="connsiteX0" fmla="*/ 0 w 184848"/>
              <a:gd name="connsiteY0" fmla="*/ 0 h 552734"/>
              <a:gd name="connsiteX1" fmla="*/ 184245 w 184848"/>
              <a:gd name="connsiteY1" fmla="*/ 266131 h 552734"/>
              <a:gd name="connsiteX2" fmla="*/ 47768 w 184848"/>
              <a:gd name="connsiteY2" fmla="*/ 552734 h 5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848" h="552734">
                <a:moveTo>
                  <a:pt x="0" y="0"/>
                </a:moveTo>
                <a:cubicBezTo>
                  <a:pt x="88142" y="87004"/>
                  <a:pt x="176284" y="174009"/>
                  <a:pt x="184245" y="266131"/>
                </a:cubicBezTo>
                <a:cubicBezTo>
                  <a:pt x="192206" y="358253"/>
                  <a:pt x="119987" y="455493"/>
                  <a:pt x="47768" y="552734"/>
                </a:cubicBezTo>
              </a:path>
            </a:pathLst>
          </a:custGeom>
          <a:noFill/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2">
            <a:extLst>
              <a:ext uri="{FF2B5EF4-FFF2-40B4-BE49-F238E27FC236}">
                <a16:creationId xmlns:a16="http://schemas.microsoft.com/office/drawing/2014/main" id="{265D491E-67CE-8341-B31D-D29467A530F2}"/>
              </a:ext>
            </a:extLst>
          </p:cNvPr>
          <p:cNvSpPr/>
          <p:nvPr/>
        </p:nvSpPr>
        <p:spPr>
          <a:xfrm rot="10800000">
            <a:off x="5476723" y="922226"/>
            <a:ext cx="151034" cy="339719"/>
          </a:xfrm>
          <a:custGeom>
            <a:avLst/>
            <a:gdLst>
              <a:gd name="connsiteX0" fmla="*/ 0 w 184848"/>
              <a:gd name="connsiteY0" fmla="*/ 0 h 552734"/>
              <a:gd name="connsiteX1" fmla="*/ 184245 w 184848"/>
              <a:gd name="connsiteY1" fmla="*/ 266131 h 552734"/>
              <a:gd name="connsiteX2" fmla="*/ 47768 w 184848"/>
              <a:gd name="connsiteY2" fmla="*/ 552734 h 5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848" h="552734">
                <a:moveTo>
                  <a:pt x="0" y="0"/>
                </a:moveTo>
                <a:cubicBezTo>
                  <a:pt x="88142" y="87004"/>
                  <a:pt x="176284" y="174009"/>
                  <a:pt x="184245" y="266131"/>
                </a:cubicBezTo>
                <a:cubicBezTo>
                  <a:pt x="192206" y="358253"/>
                  <a:pt x="119987" y="455493"/>
                  <a:pt x="47768" y="552734"/>
                </a:cubicBezTo>
              </a:path>
            </a:pathLst>
          </a:custGeom>
          <a:noFill/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52EFBC10-4585-E544-8E18-F16B2F21B2C6}"/>
              </a:ext>
            </a:extLst>
          </p:cNvPr>
          <p:cNvCxnSpPr>
            <a:cxnSpLocks/>
            <a:stCxn id="207" idx="2"/>
            <a:endCxn id="208" idx="0"/>
          </p:cNvCxnSpPr>
          <p:nvPr/>
        </p:nvCxnSpPr>
        <p:spPr>
          <a:xfrm flipH="1">
            <a:off x="1162475" y="692847"/>
            <a:ext cx="1" cy="14768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C5EC7A5D-0BDA-4F40-A384-9CCC1B042629}"/>
              </a:ext>
            </a:extLst>
          </p:cNvPr>
          <p:cNvCxnSpPr>
            <a:cxnSpLocks/>
            <a:stCxn id="208" idx="2"/>
            <a:endCxn id="209" idx="0"/>
          </p:cNvCxnSpPr>
          <p:nvPr/>
        </p:nvCxnSpPr>
        <p:spPr>
          <a:xfrm flipH="1">
            <a:off x="1162462" y="1185393"/>
            <a:ext cx="13" cy="16285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39DCB239-2BD8-2040-BCBE-129BF168A006}"/>
              </a:ext>
            </a:extLst>
          </p:cNvPr>
          <p:cNvCxnSpPr>
            <a:cxnSpLocks/>
          </p:cNvCxnSpPr>
          <p:nvPr/>
        </p:nvCxnSpPr>
        <p:spPr>
          <a:xfrm>
            <a:off x="335889" y="1698621"/>
            <a:ext cx="0" cy="20539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701081FD-001C-1A45-814B-34E70D10B8E4}"/>
              </a:ext>
            </a:extLst>
          </p:cNvPr>
          <p:cNvCxnSpPr>
            <a:cxnSpLocks/>
          </p:cNvCxnSpPr>
          <p:nvPr/>
        </p:nvCxnSpPr>
        <p:spPr>
          <a:xfrm flipV="1">
            <a:off x="468737" y="1685277"/>
            <a:ext cx="0" cy="20539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FD3B363E-F65F-AF4D-B22A-C131E9DD0984}"/>
              </a:ext>
            </a:extLst>
          </p:cNvPr>
          <p:cNvCxnSpPr>
            <a:cxnSpLocks/>
          </p:cNvCxnSpPr>
          <p:nvPr/>
        </p:nvCxnSpPr>
        <p:spPr>
          <a:xfrm>
            <a:off x="1183879" y="1694069"/>
            <a:ext cx="0" cy="20539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Left Bracket 222">
            <a:extLst>
              <a:ext uri="{FF2B5EF4-FFF2-40B4-BE49-F238E27FC236}">
                <a16:creationId xmlns:a16="http://schemas.microsoft.com/office/drawing/2014/main" id="{76E9189C-178E-2643-91C7-4D292985B97C}"/>
              </a:ext>
            </a:extLst>
          </p:cNvPr>
          <p:cNvSpPr/>
          <p:nvPr/>
        </p:nvSpPr>
        <p:spPr>
          <a:xfrm rot="5400000">
            <a:off x="7154000" y="-176347"/>
            <a:ext cx="48543" cy="2179782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Left Bracket 223">
            <a:extLst>
              <a:ext uri="{FF2B5EF4-FFF2-40B4-BE49-F238E27FC236}">
                <a16:creationId xmlns:a16="http://schemas.microsoft.com/office/drawing/2014/main" id="{E3F31C14-DFEE-E44D-B523-FAFEA24B7D81}"/>
              </a:ext>
            </a:extLst>
          </p:cNvPr>
          <p:cNvSpPr/>
          <p:nvPr/>
        </p:nvSpPr>
        <p:spPr>
          <a:xfrm rot="5400000">
            <a:off x="8737791" y="597219"/>
            <a:ext cx="45853" cy="625478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DACB4880-B4E2-F049-931B-6FCBF106CC51}"/>
              </a:ext>
            </a:extLst>
          </p:cNvPr>
          <p:cNvSpPr/>
          <p:nvPr/>
        </p:nvSpPr>
        <p:spPr>
          <a:xfrm rot="16200000">
            <a:off x="1771367" y="892184"/>
            <a:ext cx="1567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600" dirty="0"/>
          </a:p>
          <a:p>
            <a:pPr algn="ctr"/>
            <a:r>
              <a:rPr lang="fr-FR" sz="600" dirty="0"/>
              <a:t>En cas d'impossibilité, on peut redéfinir les objectifs (par ex. hypercapnie permissive).</a:t>
            </a:r>
            <a:endParaRPr lang="en-US" sz="600" dirty="0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14D9A38F-FE14-F241-8035-B856DE31B926}"/>
              </a:ext>
            </a:extLst>
          </p:cNvPr>
          <p:cNvSpPr/>
          <p:nvPr/>
        </p:nvSpPr>
        <p:spPr>
          <a:xfrm>
            <a:off x="2726937" y="1145087"/>
            <a:ext cx="2881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Modes </a:t>
            </a:r>
            <a:r>
              <a:rPr lang="en-US" sz="900" b="1" dirty="0" err="1"/>
              <a:t>Ventilatoires</a:t>
            </a:r>
            <a:r>
              <a:rPr lang="en-US" sz="900" b="1" dirty="0"/>
              <a:t>:</a:t>
            </a:r>
          </a:p>
          <a:p>
            <a:r>
              <a:rPr lang="fr-FR" sz="900" dirty="0"/>
              <a:t>Se répartissent en deux grandes catégories :</a:t>
            </a:r>
            <a:r>
              <a:rPr lang="en-US" sz="900" dirty="0"/>
              <a:t> modes </a:t>
            </a:r>
            <a:r>
              <a:rPr lang="en-US" sz="900" dirty="0" err="1"/>
              <a:t>en</a:t>
            </a:r>
            <a:r>
              <a:rPr lang="en-US" sz="900" dirty="0"/>
              <a:t> </a:t>
            </a:r>
            <a:r>
              <a:rPr lang="en-US" sz="900" b="1" i="1" dirty="0">
                <a:solidFill>
                  <a:schemeClr val="accent4">
                    <a:lumMod val="75000"/>
                  </a:schemeClr>
                </a:solidFill>
              </a:rPr>
              <a:t>pression</a:t>
            </a:r>
            <a:r>
              <a:rPr lang="en-US" sz="900" dirty="0"/>
              <a:t> et </a:t>
            </a:r>
            <a:r>
              <a:rPr lang="en-US" sz="900" b="1" i="1" dirty="0">
                <a:solidFill>
                  <a:schemeClr val="accent2"/>
                </a:solidFill>
              </a:rPr>
              <a:t>volume</a:t>
            </a:r>
            <a:r>
              <a:rPr lang="en-US" sz="900" dirty="0"/>
              <a:t>. </a:t>
            </a:r>
            <a:r>
              <a:rPr lang="fr-FR" sz="900" i="1" dirty="0">
                <a:hlinkClick r:id="rId12"/>
              </a:rPr>
              <a:t>Chaque mode comporte trois autres paramètres</a:t>
            </a:r>
            <a:r>
              <a:rPr lang="fr-FR" sz="900" i="1" dirty="0"/>
              <a:t> </a:t>
            </a:r>
            <a:r>
              <a:rPr lang="en-US" sz="9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Trigger (T)</a:t>
            </a:r>
            <a:r>
              <a:rPr lang="en-US" sz="900" b="1" dirty="0"/>
              <a:t> </a:t>
            </a:r>
            <a:r>
              <a:rPr lang="en-US" sz="900" dirty="0"/>
              <a:t>– </a:t>
            </a:r>
            <a:r>
              <a:rPr lang="fr-FR" sz="900" dirty="0"/>
              <a:t>ce qui déclenche une respiration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Cycle (C) – </a:t>
            </a:r>
            <a:r>
              <a:rPr lang="fr-FR" sz="900" dirty="0"/>
              <a:t>ce qui termine un cycle respiratoire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Limit (L) – c</a:t>
            </a:r>
            <a:r>
              <a:rPr lang="fr-FR" sz="900" dirty="0"/>
              <a:t>e qui arrête </a:t>
            </a:r>
            <a:r>
              <a:rPr lang="fr-FR" sz="900" dirty="0" err="1"/>
              <a:t>précocément</a:t>
            </a:r>
            <a:r>
              <a:rPr lang="fr-FR" sz="900" dirty="0"/>
              <a:t> une respiration?</a:t>
            </a:r>
            <a:endParaRPr lang="en-US" sz="900" dirty="0"/>
          </a:p>
          <a:p>
            <a:r>
              <a:rPr lang="fr-FR" sz="900" dirty="0"/>
              <a:t>Chaque mode a des avantages et </a:t>
            </a:r>
            <a:r>
              <a:rPr lang="fr-FR" sz="900"/>
              <a:t>des inconvénients</a:t>
            </a:r>
            <a:endParaRPr lang="en-US" sz="900" dirty="0"/>
          </a:p>
        </p:txBody>
      </p:sp>
      <p:cxnSp>
        <p:nvCxnSpPr>
          <p:cNvPr id="231" name="Elbow Connector 230">
            <a:extLst>
              <a:ext uri="{FF2B5EF4-FFF2-40B4-BE49-F238E27FC236}">
                <a16:creationId xmlns:a16="http://schemas.microsoft.com/office/drawing/2014/main" id="{94B4CFCF-205D-8A42-808F-32B2BF4B549A}"/>
              </a:ext>
            </a:extLst>
          </p:cNvPr>
          <p:cNvCxnSpPr>
            <a:cxnSpLocks/>
            <a:stCxn id="175" idx="2"/>
            <a:endCxn id="232" idx="2"/>
          </p:cNvCxnSpPr>
          <p:nvPr/>
        </p:nvCxnSpPr>
        <p:spPr>
          <a:xfrm rot="16200000" flipH="1">
            <a:off x="6634742" y="1958722"/>
            <a:ext cx="254899" cy="469334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Rectangle 231">
            <a:extLst>
              <a:ext uri="{FF2B5EF4-FFF2-40B4-BE49-F238E27FC236}">
                <a16:creationId xmlns:a16="http://schemas.microsoft.com/office/drawing/2014/main" id="{11DBF8A3-A735-1442-8643-40CA9EB6CF9A}"/>
              </a:ext>
            </a:extLst>
          </p:cNvPr>
          <p:cNvSpPr/>
          <p:nvPr/>
        </p:nvSpPr>
        <p:spPr>
          <a:xfrm flipV="1">
            <a:off x="6854804" y="2320839"/>
            <a:ext cx="284108" cy="266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Elbow Connector 235">
            <a:extLst>
              <a:ext uri="{FF2B5EF4-FFF2-40B4-BE49-F238E27FC236}">
                <a16:creationId xmlns:a16="http://schemas.microsoft.com/office/drawing/2014/main" id="{6AD7142D-37B6-9240-853F-747866C8557B}"/>
              </a:ext>
            </a:extLst>
          </p:cNvPr>
          <p:cNvCxnSpPr>
            <a:cxnSpLocks/>
            <a:stCxn id="209" idx="3"/>
            <a:endCxn id="207" idx="3"/>
          </p:cNvCxnSpPr>
          <p:nvPr/>
        </p:nvCxnSpPr>
        <p:spPr>
          <a:xfrm flipV="1">
            <a:off x="2250821" y="520415"/>
            <a:ext cx="15" cy="1000269"/>
          </a:xfrm>
          <a:prstGeom prst="bentConnector3">
            <a:avLst>
              <a:gd name="adj1" fmla="val 152410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ECE640BD-83A4-AC4C-B173-2DE5FD573844}"/>
              </a:ext>
            </a:extLst>
          </p:cNvPr>
          <p:cNvSpPr/>
          <p:nvPr/>
        </p:nvSpPr>
        <p:spPr>
          <a:xfrm>
            <a:off x="7579512" y="5417111"/>
            <a:ext cx="1072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i="1" dirty="0"/>
          </a:p>
          <a:p>
            <a:pPr algn="ctr"/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Notez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que </a:t>
            </a:r>
            <a:r>
              <a:rPr lang="en-US" sz="800" b="1" i="1" dirty="0">
                <a:solidFill>
                  <a:schemeClr val="accent6"/>
                </a:solidFill>
              </a:rPr>
              <a:t>AI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 dessus de </a:t>
            </a:r>
            <a:r>
              <a:rPr lang="en-US" sz="800" b="1" i="1" dirty="0">
                <a:solidFill>
                  <a:schemeClr val="accent1"/>
                </a:solidFill>
              </a:rPr>
              <a:t>PEP</a:t>
            </a:r>
            <a:r>
              <a:rPr lang="en-US" sz="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donc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“Dix sur Cinq” PIP = 15cmH2O</a:t>
            </a:r>
          </a:p>
          <a:p>
            <a:pPr algn="ctr"/>
            <a:endParaRPr lang="en-US" sz="800" b="1" i="1" dirty="0">
              <a:solidFill>
                <a:schemeClr val="accent1"/>
              </a:solidFill>
            </a:endParaRPr>
          </a:p>
        </p:txBody>
      </p:sp>
      <p:sp>
        <p:nvSpPr>
          <p:cNvPr id="240" name="Rounded Rectangle 239">
            <a:extLst>
              <a:ext uri="{FF2B5EF4-FFF2-40B4-BE49-F238E27FC236}">
                <a16:creationId xmlns:a16="http://schemas.microsoft.com/office/drawing/2014/main" id="{44A681BC-6CFD-6E47-BB1F-3D07D493AB62}"/>
              </a:ext>
            </a:extLst>
          </p:cNvPr>
          <p:cNvSpPr/>
          <p:nvPr/>
        </p:nvSpPr>
        <p:spPr>
          <a:xfrm>
            <a:off x="1604807" y="1899273"/>
            <a:ext cx="899814" cy="4043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Essayer un </a:t>
            </a:r>
            <a:r>
              <a:rPr lang="en-US" sz="800" b="1" dirty="0">
                <a:solidFill>
                  <a:schemeClr val="tx1"/>
                </a:solidFill>
              </a:rPr>
              <a:t>adjuvant</a:t>
            </a:r>
          </a:p>
          <a:p>
            <a:pPr algn="ctr"/>
            <a:r>
              <a:rPr lang="en-US" sz="500" dirty="0">
                <a:solidFill>
                  <a:schemeClr val="tx1"/>
                </a:solidFill>
              </a:rPr>
              <a:t>(</a:t>
            </a:r>
            <a:r>
              <a:rPr lang="en-US" sz="500" dirty="0" err="1">
                <a:solidFill>
                  <a:schemeClr val="tx1"/>
                </a:solidFill>
              </a:rPr>
              <a:t>sédation</a:t>
            </a:r>
            <a:r>
              <a:rPr lang="en-US" sz="500" dirty="0">
                <a:solidFill>
                  <a:schemeClr val="tx1"/>
                </a:solidFill>
              </a:rPr>
              <a:t>, curare, </a:t>
            </a:r>
            <a:r>
              <a:rPr lang="en-US" sz="500" dirty="0" err="1">
                <a:solidFill>
                  <a:schemeClr val="tx1"/>
                </a:solidFill>
              </a:rPr>
              <a:t>bronchodilateur</a:t>
            </a:r>
            <a:r>
              <a:rPr lang="en-US" sz="500" dirty="0">
                <a:solidFill>
                  <a:schemeClr val="tx1"/>
                </a:solidFill>
              </a:rPr>
              <a:t>, </a:t>
            </a:r>
            <a:r>
              <a:rPr lang="en-US" sz="500" dirty="0" err="1">
                <a:solidFill>
                  <a:schemeClr val="tx1"/>
                </a:solidFill>
              </a:rPr>
              <a:t>etc</a:t>
            </a:r>
            <a:r>
              <a:rPr lang="en-US" sz="5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9F5D7D8C-887B-6A46-9E1C-74DC0092C353}"/>
              </a:ext>
            </a:extLst>
          </p:cNvPr>
          <p:cNvCxnSpPr>
            <a:cxnSpLocks/>
          </p:cNvCxnSpPr>
          <p:nvPr/>
        </p:nvCxnSpPr>
        <p:spPr>
          <a:xfrm>
            <a:off x="1956098" y="1695567"/>
            <a:ext cx="0" cy="20539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55C06BE7-8F1D-1B4B-ABD5-A732822EFE88}"/>
              </a:ext>
            </a:extLst>
          </p:cNvPr>
          <p:cNvSpPr/>
          <p:nvPr/>
        </p:nvSpPr>
        <p:spPr>
          <a:xfrm>
            <a:off x="5982211" y="6419765"/>
            <a:ext cx="2634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i="1" dirty="0"/>
          </a:p>
          <a:p>
            <a:pPr algn="ctr"/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(Thigh/low – temps haut/bas,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Phigh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/low – pression haute/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basse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Notez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que </a:t>
            </a:r>
            <a:r>
              <a:rPr lang="en-US" sz="800" b="1" i="1" dirty="0">
                <a:solidFill>
                  <a:schemeClr val="accent1"/>
                </a:solidFill>
              </a:rPr>
              <a:t>Plow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analogue de </a:t>
            </a:r>
            <a:r>
              <a:rPr lang="en-US" sz="800" b="1" i="1" dirty="0">
                <a:solidFill>
                  <a:schemeClr val="accent1"/>
                </a:solidFill>
              </a:rPr>
              <a:t>PEP</a:t>
            </a:r>
            <a:r>
              <a:rPr lang="en-US" sz="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9CB29BC-A8D6-8941-A3C4-EC2627177473}"/>
              </a:ext>
            </a:extLst>
          </p:cNvPr>
          <p:cNvSpPr txBox="1"/>
          <p:nvPr/>
        </p:nvSpPr>
        <p:spPr>
          <a:xfrm>
            <a:off x="5473706" y="464777"/>
            <a:ext cx="21240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/>
              <a:t>Mesure</a:t>
            </a:r>
            <a:r>
              <a:rPr lang="en-US" sz="900" b="1" dirty="0"/>
              <a:t> et </a:t>
            </a:r>
            <a:r>
              <a:rPr lang="en-US" sz="900" b="1" dirty="0" err="1"/>
              <a:t>optimisation</a:t>
            </a:r>
            <a:r>
              <a:rPr lang="en-US" sz="900" b="1" dirty="0"/>
              <a:t> :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FD37523-8047-204D-B6E7-134362CD2771}"/>
              </a:ext>
            </a:extLst>
          </p:cNvPr>
          <p:cNvSpPr/>
          <p:nvPr/>
        </p:nvSpPr>
        <p:spPr>
          <a:xfrm>
            <a:off x="6164932" y="3009604"/>
            <a:ext cx="2224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i="1" dirty="0"/>
          </a:p>
          <a:p>
            <a:pPr algn="ctr"/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(FR –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fréquence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respiratoire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VT – courant)</a:t>
            </a:r>
            <a:endParaRPr lang="en-US" sz="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0FAE630-2729-1140-A56D-56AD520CBF54}"/>
              </a:ext>
            </a:extLst>
          </p:cNvPr>
          <p:cNvSpPr/>
          <p:nvPr/>
        </p:nvSpPr>
        <p:spPr>
          <a:xfrm>
            <a:off x="6164932" y="3818614"/>
            <a:ext cx="22830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(PI – pression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inspiratoire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</a:t>
            </a:r>
            <a:r>
              <a:rPr lang="en-US" sz="800" i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temps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inspiratoire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5D498F8-DE8B-7D4C-A636-4585C3D0F226}"/>
              </a:ext>
            </a:extLst>
          </p:cNvPr>
          <p:cNvSpPr/>
          <p:nvPr/>
        </p:nvSpPr>
        <p:spPr>
          <a:xfrm>
            <a:off x="6213463" y="4529469"/>
            <a:ext cx="21758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</a:t>
            </a:r>
            <a:r>
              <a:rPr lang="en-US" sz="800" i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 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pression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maximale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8D61068-83EE-E745-9029-B662E5345652}"/>
              </a:ext>
            </a:extLst>
          </p:cNvPr>
          <p:cNvSpPr/>
          <p:nvPr/>
        </p:nvSpPr>
        <p:spPr>
          <a:xfrm rot="16200000">
            <a:off x="8454763" y="1602258"/>
            <a:ext cx="12785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(2020-04-03)</a:t>
            </a:r>
          </a:p>
        </p:txBody>
      </p:sp>
    </p:spTree>
    <p:extLst>
      <p:ext uri="{BB962C8B-B14F-4D97-AF65-F5344CB8AC3E}">
        <p14:creationId xmlns:p14="http://schemas.microsoft.com/office/powerpoint/2010/main" val="465573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26380</TotalTime>
  <Words>1054</Words>
  <Application>Microsoft Office PowerPoint</Application>
  <PresentationFormat>Letter Paper (8.5x11 in)</PresentationFormat>
  <Paragraphs>119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1979 Dot Matrix</vt:lpstr>
      <vt:lpstr>Arial</vt:lpstr>
      <vt:lpstr>Calibri</vt:lpstr>
      <vt:lpstr>Calibri Light</vt:lpstr>
      <vt:lpstr>Corbel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Vivien HONG TUAN HA</cp:lastModifiedBy>
  <cp:revision>162</cp:revision>
  <cp:lastPrinted>2020-04-05T18:24:40Z</cp:lastPrinted>
  <dcterms:created xsi:type="dcterms:W3CDTF">2020-04-01T12:46:12Z</dcterms:created>
  <dcterms:modified xsi:type="dcterms:W3CDTF">2022-02-13T17:50:18Z</dcterms:modified>
</cp:coreProperties>
</file>