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82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825344"/>
    <a:srgbClr val="9F6551"/>
    <a:srgbClr val="07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2"/>
    <p:restoredTop sz="96327"/>
  </p:normalViewPr>
  <p:slideViewPr>
    <p:cSldViewPr snapToGrid="0" snapToObjects="1">
      <p:cViewPr>
        <p:scale>
          <a:sx n="125" d="100"/>
          <a:sy n="125" d="100"/>
        </p:scale>
        <p:origin x="30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B978-F5CA-E242-98C0-938FBD56CA78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1AF6-EA43-C847-A912-DA78FEB6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3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6C66-DECA-9549-B721-8C6BF0528D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jm.org/doi/full/10.1056/NEJMoa1602954" TargetMode="External"/><Relationship Id="rId13" Type="http://schemas.openxmlformats.org/officeDocument/2006/relationships/hyperlink" Target="https://www.ahajournals.org/doi/10.1161/cir.0000000000000504" TargetMode="External"/><Relationship Id="rId18" Type="http://schemas.openxmlformats.org/officeDocument/2006/relationships/hyperlink" Target="https://www.nejm.org/doi/full/10.1056/nejmoa0909938" TargetMode="External"/><Relationship Id="rId26" Type="http://schemas.openxmlformats.org/officeDocument/2006/relationships/hyperlink" Target="https://onepagericu.com/a-lines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ncbi.nlm.nih.gov/pmc/articles/PMC3592985/" TargetMode="External"/><Relationship Id="rId7" Type="http://schemas.openxmlformats.org/officeDocument/2006/relationships/hyperlink" Target="https://www.ncbi.nlm.nih.gov/pmc/articles/PMC4921031/" TargetMode="External"/><Relationship Id="rId12" Type="http://schemas.openxmlformats.org/officeDocument/2006/relationships/hyperlink" Target="https://www.ahajournals.org/doi/10.1161/CIRCULATIONAHA.117.027360" TargetMode="External"/><Relationship Id="rId17" Type="http://schemas.openxmlformats.org/officeDocument/2006/relationships/hyperlink" Target="https://www.nejm.org/doi/full/10.1056/nejmoa012175" TargetMode="External"/><Relationship Id="rId25" Type="http://schemas.openxmlformats.org/officeDocument/2006/relationships/hyperlink" Target="https://www.sciencedirect.com/science/article/pii/S2213177915004771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nejm.org/doi/full/10.1056/nejmoa067758" TargetMode="External"/><Relationship Id="rId20" Type="http://schemas.openxmlformats.org/officeDocument/2006/relationships/hyperlink" Target="https://www.ncbi.nlm.nih.gov/pmc/articles/PMC3385856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www.ncbi.nlm.nih.gov/pmc/articles/PMC5468512/" TargetMode="External"/><Relationship Id="rId24" Type="http://schemas.openxmlformats.org/officeDocument/2006/relationships/hyperlink" Target="http://www.onepagericu.com/pulse-oximetry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medtronic.com/us-en/healthcare-professionals/products/cardiac-rhythm/ventricular-assist-devices/hvad-system.html" TargetMode="External"/><Relationship Id="rId23" Type="http://schemas.openxmlformats.org/officeDocument/2006/relationships/hyperlink" Target="https://www.ahajournals.org/doi/10.1161/circheartfailure.117.004670" TargetMode="External"/><Relationship Id="rId10" Type="http://schemas.openxmlformats.org/officeDocument/2006/relationships/hyperlink" Target="https://pubmed.ncbi.nlm.nih.gov/30733158/" TargetMode="External"/><Relationship Id="rId19" Type="http://schemas.openxmlformats.org/officeDocument/2006/relationships/hyperlink" Target="https://www.ncbi.nlm.nih.gov/pmc/articles/PMC4133552/#:~:text=In%20fact%2C%20the%20term%20%E2%80%9Cbridge,in%20the%20months%20following%20implantation.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www.nejm.org/doi/full/10.1056/NEJMoa1900486" TargetMode="External"/><Relationship Id="rId14" Type="http://schemas.openxmlformats.org/officeDocument/2006/relationships/hyperlink" Target="https://www.cardiovascular.abbott/us/en/hcp/products/heart-failure/left-ventricular-assist-devices/heartmate-3/about.html" TargetMode="External"/><Relationship Id="rId22" Type="http://schemas.openxmlformats.org/officeDocument/2006/relationships/hyperlink" Target="https://www.ahajournals.org/doi/pdf/10.1161/CIRCHEARTFAILURE.119.0067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08C09E16-C6A3-2206-FEE0-204564133D10}"/>
              </a:ext>
            </a:extLst>
          </p:cNvPr>
          <p:cNvSpPr/>
          <p:nvPr/>
        </p:nvSpPr>
        <p:spPr>
          <a:xfrm>
            <a:off x="13168" y="296442"/>
            <a:ext cx="3509224" cy="1392064"/>
          </a:xfrm>
          <a:prstGeom prst="roundRect">
            <a:avLst>
              <a:gd name="adj" fmla="val 38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>
            <a:extLst>
              <a:ext uri="{FF2B5EF4-FFF2-40B4-BE49-F238E27FC236}">
                <a16:creationId xmlns:a16="http://schemas.microsoft.com/office/drawing/2014/main" id="{A96EDA55-9A9E-3979-C57E-B9D98DEFA653}"/>
              </a:ext>
            </a:extLst>
          </p:cNvPr>
          <p:cNvSpPr/>
          <p:nvPr/>
        </p:nvSpPr>
        <p:spPr>
          <a:xfrm>
            <a:off x="5104" y="1716707"/>
            <a:ext cx="3533966" cy="2218053"/>
          </a:xfrm>
          <a:prstGeom prst="roundRect">
            <a:avLst>
              <a:gd name="adj" fmla="val 3817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9A2AAF-177C-37D2-639D-B76BA5F9635C}"/>
              </a:ext>
            </a:extLst>
          </p:cNvPr>
          <p:cNvGrpSpPr/>
          <p:nvPr/>
        </p:nvGrpSpPr>
        <p:grpSpPr>
          <a:xfrm>
            <a:off x="5534467" y="3314493"/>
            <a:ext cx="1123910" cy="3122574"/>
            <a:chOff x="5534467" y="3314493"/>
            <a:chExt cx="1123910" cy="3122574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830225CC-95FC-A2D0-4F4D-AFF087C25A41}"/>
                </a:ext>
              </a:extLst>
            </p:cNvPr>
            <p:cNvSpPr/>
            <p:nvPr/>
          </p:nvSpPr>
          <p:spPr>
            <a:xfrm>
              <a:off x="5535399" y="3314493"/>
              <a:ext cx="1122978" cy="3122437"/>
            </a:xfrm>
            <a:custGeom>
              <a:avLst/>
              <a:gdLst>
                <a:gd name="connsiteX0" fmla="*/ 260094 w 1122978"/>
                <a:gd name="connsiteY0" fmla="*/ 3112065 h 3122437"/>
                <a:gd name="connsiteX1" fmla="*/ 28274 w 1122978"/>
                <a:gd name="connsiteY1" fmla="*/ 3086307 h 3122437"/>
                <a:gd name="connsiteX2" fmla="*/ 2516 w 1122978"/>
                <a:gd name="connsiteY2" fmla="*/ 2815851 h 3122437"/>
                <a:gd name="connsiteX3" fmla="*/ 15395 w 1122978"/>
                <a:gd name="connsiteY3" fmla="*/ 2094634 h 3122437"/>
                <a:gd name="connsiteX4" fmla="*/ 54032 w 1122978"/>
                <a:gd name="connsiteY4" fmla="*/ 819625 h 3122437"/>
                <a:gd name="connsiteX5" fmla="*/ 66911 w 1122978"/>
                <a:gd name="connsiteY5" fmla="*/ 278713 h 3122437"/>
                <a:gd name="connsiteX6" fmla="*/ 234336 w 1122978"/>
                <a:gd name="connsiteY6" fmla="*/ 21135 h 3122437"/>
                <a:gd name="connsiteX7" fmla="*/ 620702 w 1122978"/>
                <a:gd name="connsiteY7" fmla="*/ 21135 h 3122437"/>
                <a:gd name="connsiteX8" fmla="*/ 1122978 w 1122978"/>
                <a:gd name="connsiteY8" fmla="*/ 72651 h 312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2978" h="3122437">
                  <a:moveTo>
                    <a:pt x="260094" y="3112065"/>
                  </a:moveTo>
                  <a:cubicBezTo>
                    <a:pt x="165649" y="3123870"/>
                    <a:pt x="71204" y="3135676"/>
                    <a:pt x="28274" y="3086307"/>
                  </a:cubicBezTo>
                  <a:cubicBezTo>
                    <a:pt x="-14656" y="3036938"/>
                    <a:pt x="4662" y="2981130"/>
                    <a:pt x="2516" y="2815851"/>
                  </a:cubicBezTo>
                  <a:cubicBezTo>
                    <a:pt x="370" y="2650572"/>
                    <a:pt x="6809" y="2427338"/>
                    <a:pt x="15395" y="2094634"/>
                  </a:cubicBezTo>
                  <a:cubicBezTo>
                    <a:pt x="23981" y="1761930"/>
                    <a:pt x="45446" y="1122278"/>
                    <a:pt x="54032" y="819625"/>
                  </a:cubicBezTo>
                  <a:cubicBezTo>
                    <a:pt x="62618" y="516972"/>
                    <a:pt x="36860" y="411795"/>
                    <a:pt x="66911" y="278713"/>
                  </a:cubicBezTo>
                  <a:cubicBezTo>
                    <a:pt x="96962" y="145631"/>
                    <a:pt x="142038" y="64065"/>
                    <a:pt x="234336" y="21135"/>
                  </a:cubicBezTo>
                  <a:cubicBezTo>
                    <a:pt x="326634" y="-21795"/>
                    <a:pt x="472595" y="12549"/>
                    <a:pt x="620702" y="21135"/>
                  </a:cubicBezTo>
                  <a:cubicBezTo>
                    <a:pt x="768809" y="29721"/>
                    <a:pt x="945893" y="51186"/>
                    <a:pt x="1122978" y="72651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5FB5883C-87F9-610A-C04F-7CAC7B49A285}"/>
                </a:ext>
              </a:extLst>
            </p:cNvPr>
            <p:cNvSpPr/>
            <p:nvPr/>
          </p:nvSpPr>
          <p:spPr>
            <a:xfrm>
              <a:off x="5534467" y="3314630"/>
              <a:ext cx="1122978" cy="3122437"/>
            </a:xfrm>
            <a:custGeom>
              <a:avLst/>
              <a:gdLst>
                <a:gd name="connsiteX0" fmla="*/ 260094 w 1122978"/>
                <a:gd name="connsiteY0" fmla="*/ 3112065 h 3122437"/>
                <a:gd name="connsiteX1" fmla="*/ 28274 w 1122978"/>
                <a:gd name="connsiteY1" fmla="*/ 3086307 h 3122437"/>
                <a:gd name="connsiteX2" fmla="*/ 2516 w 1122978"/>
                <a:gd name="connsiteY2" fmla="*/ 2815851 h 3122437"/>
                <a:gd name="connsiteX3" fmla="*/ 15395 w 1122978"/>
                <a:gd name="connsiteY3" fmla="*/ 2094634 h 3122437"/>
                <a:gd name="connsiteX4" fmla="*/ 54032 w 1122978"/>
                <a:gd name="connsiteY4" fmla="*/ 819625 h 3122437"/>
                <a:gd name="connsiteX5" fmla="*/ 66911 w 1122978"/>
                <a:gd name="connsiteY5" fmla="*/ 278713 h 3122437"/>
                <a:gd name="connsiteX6" fmla="*/ 234336 w 1122978"/>
                <a:gd name="connsiteY6" fmla="*/ 21135 h 3122437"/>
                <a:gd name="connsiteX7" fmla="*/ 620702 w 1122978"/>
                <a:gd name="connsiteY7" fmla="*/ 21135 h 3122437"/>
                <a:gd name="connsiteX8" fmla="*/ 1122978 w 1122978"/>
                <a:gd name="connsiteY8" fmla="*/ 72651 h 312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2978" h="3122437">
                  <a:moveTo>
                    <a:pt x="260094" y="3112065"/>
                  </a:moveTo>
                  <a:cubicBezTo>
                    <a:pt x="165649" y="3123870"/>
                    <a:pt x="71204" y="3135676"/>
                    <a:pt x="28274" y="3086307"/>
                  </a:cubicBezTo>
                  <a:cubicBezTo>
                    <a:pt x="-14656" y="3036938"/>
                    <a:pt x="4662" y="2981130"/>
                    <a:pt x="2516" y="2815851"/>
                  </a:cubicBezTo>
                  <a:cubicBezTo>
                    <a:pt x="370" y="2650572"/>
                    <a:pt x="6809" y="2427338"/>
                    <a:pt x="15395" y="2094634"/>
                  </a:cubicBezTo>
                  <a:cubicBezTo>
                    <a:pt x="23981" y="1761930"/>
                    <a:pt x="45446" y="1122278"/>
                    <a:pt x="54032" y="819625"/>
                  </a:cubicBezTo>
                  <a:cubicBezTo>
                    <a:pt x="62618" y="516972"/>
                    <a:pt x="36860" y="411795"/>
                    <a:pt x="66911" y="278713"/>
                  </a:cubicBezTo>
                  <a:cubicBezTo>
                    <a:pt x="96962" y="145631"/>
                    <a:pt x="142038" y="64065"/>
                    <a:pt x="234336" y="21135"/>
                  </a:cubicBezTo>
                  <a:cubicBezTo>
                    <a:pt x="326634" y="-21795"/>
                    <a:pt x="472595" y="12549"/>
                    <a:pt x="620702" y="21135"/>
                  </a:cubicBezTo>
                  <a:cubicBezTo>
                    <a:pt x="768809" y="29721"/>
                    <a:pt x="945893" y="51186"/>
                    <a:pt x="1122978" y="72651"/>
                  </a:cubicBezTo>
                </a:path>
              </a:pathLst>
            </a:custGeom>
            <a:noFill/>
            <a:ln w="381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66086ED-7BED-4C4B-0886-D1094F83D989}"/>
              </a:ext>
            </a:extLst>
          </p:cNvPr>
          <p:cNvGrpSpPr/>
          <p:nvPr/>
        </p:nvGrpSpPr>
        <p:grpSpPr>
          <a:xfrm>
            <a:off x="6027806" y="402198"/>
            <a:ext cx="2780017" cy="4561406"/>
            <a:chOff x="4632445" y="675711"/>
            <a:chExt cx="1552250" cy="2546906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4BAAFCA-F090-CB7A-E961-6264FCCD71BE}"/>
                </a:ext>
              </a:extLst>
            </p:cNvPr>
            <p:cNvSpPr/>
            <p:nvPr/>
          </p:nvSpPr>
          <p:spPr>
            <a:xfrm>
              <a:off x="4632445" y="683796"/>
              <a:ext cx="1552250" cy="2538821"/>
            </a:xfrm>
            <a:custGeom>
              <a:avLst/>
              <a:gdLst>
                <a:gd name="connsiteX0" fmla="*/ 932242 w 1552250"/>
                <a:gd name="connsiteY0" fmla="*/ 5264 h 2538821"/>
                <a:gd name="connsiteX1" fmla="*/ 932242 w 1552250"/>
                <a:gd name="connsiteY1" fmla="*/ 5264 h 2538821"/>
                <a:gd name="connsiteX2" fmla="*/ 883177 w 1552250"/>
                <a:gd name="connsiteY2" fmla="*/ 9725 h 2538821"/>
                <a:gd name="connsiteX3" fmla="*/ 660152 w 1552250"/>
                <a:gd name="connsiteY3" fmla="*/ 804 h 2538821"/>
                <a:gd name="connsiteX4" fmla="*/ 615547 w 1552250"/>
                <a:gd name="connsiteY4" fmla="*/ 5264 h 2538821"/>
                <a:gd name="connsiteX5" fmla="*/ 606626 w 1552250"/>
                <a:gd name="connsiteY5" fmla="*/ 54330 h 2538821"/>
                <a:gd name="connsiteX6" fmla="*/ 593245 w 1552250"/>
                <a:gd name="connsiteY6" fmla="*/ 58790 h 2538821"/>
                <a:gd name="connsiteX7" fmla="*/ 566482 w 1552250"/>
                <a:gd name="connsiteY7" fmla="*/ 76632 h 2538821"/>
                <a:gd name="connsiteX8" fmla="*/ 539719 w 1552250"/>
                <a:gd name="connsiteY8" fmla="*/ 85553 h 2538821"/>
                <a:gd name="connsiteX9" fmla="*/ 526338 w 1552250"/>
                <a:gd name="connsiteY9" fmla="*/ 90014 h 2538821"/>
                <a:gd name="connsiteX10" fmla="*/ 512956 w 1552250"/>
                <a:gd name="connsiteY10" fmla="*/ 98935 h 2538821"/>
                <a:gd name="connsiteX11" fmla="*/ 472812 w 1552250"/>
                <a:gd name="connsiteY11" fmla="*/ 112316 h 2538821"/>
                <a:gd name="connsiteX12" fmla="*/ 459430 w 1552250"/>
                <a:gd name="connsiteY12" fmla="*/ 116776 h 2538821"/>
                <a:gd name="connsiteX13" fmla="*/ 446049 w 1552250"/>
                <a:gd name="connsiteY13" fmla="*/ 125697 h 2538821"/>
                <a:gd name="connsiteX14" fmla="*/ 405904 w 1552250"/>
                <a:gd name="connsiteY14" fmla="*/ 134618 h 2538821"/>
                <a:gd name="connsiteX15" fmla="*/ 374681 w 1552250"/>
                <a:gd name="connsiteY15" fmla="*/ 143539 h 2538821"/>
                <a:gd name="connsiteX16" fmla="*/ 361300 w 1552250"/>
                <a:gd name="connsiteY16" fmla="*/ 148000 h 2538821"/>
                <a:gd name="connsiteX17" fmla="*/ 312234 w 1552250"/>
                <a:gd name="connsiteY17" fmla="*/ 161381 h 2538821"/>
                <a:gd name="connsiteX18" fmla="*/ 298853 w 1552250"/>
                <a:gd name="connsiteY18" fmla="*/ 165842 h 2538821"/>
                <a:gd name="connsiteX19" fmla="*/ 272090 w 1552250"/>
                <a:gd name="connsiteY19" fmla="*/ 183684 h 2538821"/>
                <a:gd name="connsiteX20" fmla="*/ 258708 w 1552250"/>
                <a:gd name="connsiteY20" fmla="*/ 192605 h 2538821"/>
                <a:gd name="connsiteX21" fmla="*/ 245327 w 1552250"/>
                <a:gd name="connsiteY21" fmla="*/ 197065 h 2538821"/>
                <a:gd name="connsiteX22" fmla="*/ 218564 w 1552250"/>
                <a:gd name="connsiteY22" fmla="*/ 210447 h 2538821"/>
                <a:gd name="connsiteX23" fmla="*/ 205182 w 1552250"/>
                <a:gd name="connsiteY23" fmla="*/ 219368 h 2538821"/>
                <a:gd name="connsiteX24" fmla="*/ 178420 w 1552250"/>
                <a:gd name="connsiteY24" fmla="*/ 228289 h 2538821"/>
                <a:gd name="connsiteX25" fmla="*/ 165038 w 1552250"/>
                <a:gd name="connsiteY25" fmla="*/ 237210 h 2538821"/>
                <a:gd name="connsiteX26" fmla="*/ 138275 w 1552250"/>
                <a:gd name="connsiteY26" fmla="*/ 263973 h 2538821"/>
                <a:gd name="connsiteX27" fmla="*/ 111512 w 1552250"/>
                <a:gd name="connsiteY27" fmla="*/ 281815 h 2538821"/>
                <a:gd name="connsiteX28" fmla="*/ 98131 w 1552250"/>
                <a:gd name="connsiteY28" fmla="*/ 290736 h 2538821"/>
                <a:gd name="connsiteX29" fmla="*/ 89210 w 1552250"/>
                <a:gd name="connsiteY29" fmla="*/ 304117 h 2538821"/>
                <a:gd name="connsiteX30" fmla="*/ 75828 w 1552250"/>
                <a:gd name="connsiteY30" fmla="*/ 308577 h 2538821"/>
                <a:gd name="connsiteX31" fmla="*/ 57986 w 1552250"/>
                <a:gd name="connsiteY31" fmla="*/ 335340 h 2538821"/>
                <a:gd name="connsiteX32" fmla="*/ 49065 w 1552250"/>
                <a:gd name="connsiteY32" fmla="*/ 362103 h 2538821"/>
                <a:gd name="connsiteX33" fmla="*/ 44605 w 1552250"/>
                <a:gd name="connsiteY33" fmla="*/ 375485 h 2538821"/>
                <a:gd name="connsiteX34" fmla="*/ 35684 w 1552250"/>
                <a:gd name="connsiteY34" fmla="*/ 388866 h 2538821"/>
                <a:gd name="connsiteX35" fmla="*/ 26763 w 1552250"/>
                <a:gd name="connsiteY35" fmla="*/ 415629 h 2538821"/>
                <a:gd name="connsiteX36" fmla="*/ 17842 w 1552250"/>
                <a:gd name="connsiteY36" fmla="*/ 429011 h 2538821"/>
                <a:gd name="connsiteX37" fmla="*/ 4461 w 1552250"/>
                <a:gd name="connsiteY37" fmla="*/ 482536 h 2538821"/>
                <a:gd name="connsiteX38" fmla="*/ 8921 w 1552250"/>
                <a:gd name="connsiteY38" fmla="*/ 696640 h 2538821"/>
                <a:gd name="connsiteX39" fmla="*/ 4461 w 1552250"/>
                <a:gd name="connsiteY39" fmla="*/ 754626 h 2538821"/>
                <a:gd name="connsiteX40" fmla="*/ 0 w 1552250"/>
                <a:gd name="connsiteY40" fmla="*/ 834915 h 2538821"/>
                <a:gd name="connsiteX41" fmla="*/ 4461 w 1552250"/>
                <a:gd name="connsiteY41" fmla="*/ 910743 h 2538821"/>
                <a:gd name="connsiteX42" fmla="*/ 8921 w 1552250"/>
                <a:gd name="connsiteY42" fmla="*/ 924125 h 2538821"/>
                <a:gd name="connsiteX43" fmla="*/ 26763 w 1552250"/>
                <a:gd name="connsiteY43" fmla="*/ 919664 h 2538821"/>
                <a:gd name="connsiteX44" fmla="*/ 53526 w 1552250"/>
                <a:gd name="connsiteY44" fmla="*/ 910743 h 2538821"/>
                <a:gd name="connsiteX45" fmla="*/ 66907 w 1552250"/>
                <a:gd name="connsiteY45" fmla="*/ 906283 h 2538821"/>
                <a:gd name="connsiteX46" fmla="*/ 84749 w 1552250"/>
                <a:gd name="connsiteY46" fmla="*/ 901822 h 2538821"/>
                <a:gd name="connsiteX47" fmla="*/ 169499 w 1552250"/>
                <a:gd name="connsiteY47" fmla="*/ 910743 h 2538821"/>
                <a:gd name="connsiteX48" fmla="*/ 191801 w 1552250"/>
                <a:gd name="connsiteY48" fmla="*/ 915204 h 2538821"/>
                <a:gd name="connsiteX49" fmla="*/ 218564 w 1552250"/>
                <a:gd name="connsiteY49" fmla="*/ 924125 h 2538821"/>
                <a:gd name="connsiteX50" fmla="*/ 245327 w 1552250"/>
                <a:gd name="connsiteY50" fmla="*/ 919664 h 2538821"/>
                <a:gd name="connsiteX51" fmla="*/ 258708 w 1552250"/>
                <a:gd name="connsiteY51" fmla="*/ 915204 h 2538821"/>
                <a:gd name="connsiteX52" fmla="*/ 263169 w 1552250"/>
                <a:gd name="connsiteY52" fmla="*/ 901822 h 2538821"/>
                <a:gd name="connsiteX53" fmla="*/ 281011 w 1552250"/>
                <a:gd name="connsiteY53" fmla="*/ 812613 h 2538821"/>
                <a:gd name="connsiteX54" fmla="*/ 294392 w 1552250"/>
                <a:gd name="connsiteY54" fmla="*/ 817073 h 2538821"/>
                <a:gd name="connsiteX55" fmla="*/ 307774 w 1552250"/>
                <a:gd name="connsiteY55" fmla="*/ 825994 h 2538821"/>
                <a:gd name="connsiteX56" fmla="*/ 321155 w 1552250"/>
                <a:gd name="connsiteY56" fmla="*/ 852757 h 2538821"/>
                <a:gd name="connsiteX57" fmla="*/ 325616 w 1552250"/>
                <a:gd name="connsiteY57" fmla="*/ 933046 h 2538821"/>
                <a:gd name="connsiteX58" fmla="*/ 330076 w 1552250"/>
                <a:gd name="connsiteY58" fmla="*/ 964269 h 2538821"/>
                <a:gd name="connsiteX59" fmla="*/ 338997 w 1552250"/>
                <a:gd name="connsiteY59" fmla="*/ 991032 h 2538821"/>
                <a:gd name="connsiteX60" fmla="*/ 334537 w 1552250"/>
                <a:gd name="connsiteY60" fmla="*/ 1093623 h 2538821"/>
                <a:gd name="connsiteX61" fmla="*/ 330076 w 1552250"/>
                <a:gd name="connsiteY61" fmla="*/ 1115926 h 2538821"/>
                <a:gd name="connsiteX62" fmla="*/ 325616 w 1552250"/>
                <a:gd name="connsiteY62" fmla="*/ 1160531 h 2538821"/>
                <a:gd name="connsiteX63" fmla="*/ 321155 w 1552250"/>
                <a:gd name="connsiteY63" fmla="*/ 1258661 h 2538821"/>
                <a:gd name="connsiteX64" fmla="*/ 312234 w 1552250"/>
                <a:gd name="connsiteY64" fmla="*/ 1512909 h 2538821"/>
                <a:gd name="connsiteX65" fmla="*/ 307774 w 1552250"/>
                <a:gd name="connsiteY65" fmla="*/ 1727013 h 2538821"/>
                <a:gd name="connsiteX66" fmla="*/ 303313 w 1552250"/>
                <a:gd name="connsiteY66" fmla="*/ 1767157 h 2538821"/>
                <a:gd name="connsiteX67" fmla="*/ 294392 w 1552250"/>
                <a:gd name="connsiteY67" fmla="*/ 1847446 h 2538821"/>
                <a:gd name="connsiteX68" fmla="*/ 289932 w 1552250"/>
                <a:gd name="connsiteY68" fmla="*/ 1976800 h 2538821"/>
                <a:gd name="connsiteX69" fmla="*/ 285471 w 1552250"/>
                <a:gd name="connsiteY69" fmla="*/ 2021405 h 2538821"/>
                <a:gd name="connsiteX70" fmla="*/ 281011 w 1552250"/>
                <a:gd name="connsiteY70" fmla="*/ 2132917 h 2538821"/>
                <a:gd name="connsiteX71" fmla="*/ 272090 w 1552250"/>
                <a:gd name="connsiteY71" fmla="*/ 2244429 h 2538821"/>
                <a:gd name="connsiteX72" fmla="*/ 263169 w 1552250"/>
                <a:gd name="connsiteY72" fmla="*/ 2458533 h 2538821"/>
                <a:gd name="connsiteX73" fmla="*/ 258708 w 1552250"/>
                <a:gd name="connsiteY73" fmla="*/ 2471914 h 2538821"/>
                <a:gd name="connsiteX74" fmla="*/ 263169 w 1552250"/>
                <a:gd name="connsiteY74" fmla="*/ 2494216 h 2538821"/>
                <a:gd name="connsiteX75" fmla="*/ 276550 w 1552250"/>
                <a:gd name="connsiteY75" fmla="*/ 2489756 h 2538821"/>
                <a:gd name="connsiteX76" fmla="*/ 312234 w 1552250"/>
                <a:gd name="connsiteY76" fmla="*/ 2480835 h 2538821"/>
                <a:gd name="connsiteX77" fmla="*/ 330076 w 1552250"/>
                <a:gd name="connsiteY77" fmla="*/ 2476375 h 2538821"/>
                <a:gd name="connsiteX78" fmla="*/ 347918 w 1552250"/>
                <a:gd name="connsiteY78" fmla="*/ 2471914 h 2538821"/>
                <a:gd name="connsiteX79" fmla="*/ 392523 w 1552250"/>
                <a:gd name="connsiteY79" fmla="*/ 2467454 h 2538821"/>
                <a:gd name="connsiteX80" fmla="*/ 566482 w 1552250"/>
                <a:gd name="connsiteY80" fmla="*/ 2471914 h 2538821"/>
                <a:gd name="connsiteX81" fmla="*/ 579863 w 1552250"/>
                <a:gd name="connsiteY81" fmla="*/ 2476375 h 2538821"/>
                <a:gd name="connsiteX82" fmla="*/ 655692 w 1552250"/>
                <a:gd name="connsiteY82" fmla="*/ 2480835 h 2538821"/>
                <a:gd name="connsiteX83" fmla="*/ 686915 w 1552250"/>
                <a:gd name="connsiteY83" fmla="*/ 2476375 h 2538821"/>
                <a:gd name="connsiteX84" fmla="*/ 691376 w 1552250"/>
                <a:gd name="connsiteY84" fmla="*/ 2462993 h 2538821"/>
                <a:gd name="connsiteX85" fmla="*/ 695836 w 1552250"/>
                <a:gd name="connsiteY85" fmla="*/ 2405007 h 2538821"/>
                <a:gd name="connsiteX86" fmla="*/ 704757 w 1552250"/>
                <a:gd name="connsiteY86" fmla="*/ 2378244 h 2538821"/>
                <a:gd name="connsiteX87" fmla="*/ 709218 w 1552250"/>
                <a:gd name="connsiteY87" fmla="*/ 2347020 h 2538821"/>
                <a:gd name="connsiteX88" fmla="*/ 713678 w 1552250"/>
                <a:gd name="connsiteY88" fmla="*/ 2311336 h 2538821"/>
                <a:gd name="connsiteX89" fmla="*/ 722599 w 1552250"/>
                <a:gd name="connsiteY89" fmla="*/ 2275653 h 2538821"/>
                <a:gd name="connsiteX90" fmla="*/ 735981 w 1552250"/>
                <a:gd name="connsiteY90" fmla="*/ 2213206 h 2538821"/>
                <a:gd name="connsiteX91" fmla="*/ 740441 w 1552250"/>
                <a:gd name="connsiteY91" fmla="*/ 2195364 h 2538821"/>
                <a:gd name="connsiteX92" fmla="*/ 744901 w 1552250"/>
                <a:gd name="connsiteY92" fmla="*/ 2177522 h 2538821"/>
                <a:gd name="connsiteX93" fmla="*/ 753822 w 1552250"/>
                <a:gd name="connsiteY93" fmla="*/ 2150759 h 2538821"/>
                <a:gd name="connsiteX94" fmla="*/ 771664 w 1552250"/>
                <a:gd name="connsiteY94" fmla="*/ 2119536 h 2538821"/>
                <a:gd name="connsiteX95" fmla="*/ 789506 w 1552250"/>
                <a:gd name="connsiteY95" fmla="*/ 2123996 h 2538821"/>
                <a:gd name="connsiteX96" fmla="*/ 802888 w 1552250"/>
                <a:gd name="connsiteY96" fmla="*/ 2173061 h 2538821"/>
                <a:gd name="connsiteX97" fmla="*/ 798427 w 1552250"/>
                <a:gd name="connsiteY97" fmla="*/ 2235508 h 2538821"/>
                <a:gd name="connsiteX98" fmla="*/ 802888 w 1552250"/>
                <a:gd name="connsiteY98" fmla="*/ 2266732 h 2538821"/>
                <a:gd name="connsiteX99" fmla="*/ 807348 w 1552250"/>
                <a:gd name="connsiteY99" fmla="*/ 2315797 h 2538821"/>
                <a:gd name="connsiteX100" fmla="*/ 811809 w 1552250"/>
                <a:gd name="connsiteY100" fmla="*/ 2338099 h 2538821"/>
                <a:gd name="connsiteX101" fmla="*/ 816269 w 1552250"/>
                <a:gd name="connsiteY101" fmla="*/ 2369323 h 2538821"/>
                <a:gd name="connsiteX102" fmla="*/ 820730 w 1552250"/>
                <a:gd name="connsiteY102" fmla="*/ 2396086 h 2538821"/>
                <a:gd name="connsiteX103" fmla="*/ 825190 w 1552250"/>
                <a:gd name="connsiteY103" fmla="*/ 2449612 h 2538821"/>
                <a:gd name="connsiteX104" fmla="*/ 829651 w 1552250"/>
                <a:gd name="connsiteY104" fmla="*/ 2516519 h 2538821"/>
                <a:gd name="connsiteX105" fmla="*/ 843032 w 1552250"/>
                <a:gd name="connsiteY105" fmla="*/ 2512058 h 2538821"/>
                <a:gd name="connsiteX106" fmla="*/ 967926 w 1552250"/>
                <a:gd name="connsiteY106" fmla="*/ 2516519 h 2538821"/>
                <a:gd name="connsiteX107" fmla="*/ 1021452 w 1552250"/>
                <a:gd name="connsiteY107" fmla="*/ 2529900 h 2538821"/>
                <a:gd name="connsiteX108" fmla="*/ 1155266 w 1552250"/>
                <a:gd name="connsiteY108" fmla="*/ 2538821 h 2538821"/>
                <a:gd name="connsiteX109" fmla="*/ 1244476 w 1552250"/>
                <a:gd name="connsiteY109" fmla="*/ 2534361 h 2538821"/>
                <a:gd name="connsiteX110" fmla="*/ 1257858 w 1552250"/>
                <a:gd name="connsiteY110" fmla="*/ 2529900 h 2538821"/>
                <a:gd name="connsiteX111" fmla="*/ 1284621 w 1552250"/>
                <a:gd name="connsiteY111" fmla="*/ 2512058 h 2538821"/>
                <a:gd name="connsiteX112" fmla="*/ 1271239 w 1552250"/>
                <a:gd name="connsiteY112" fmla="*/ 2436230 h 2538821"/>
                <a:gd name="connsiteX113" fmla="*/ 1262318 w 1552250"/>
                <a:gd name="connsiteY113" fmla="*/ 2422849 h 2538821"/>
                <a:gd name="connsiteX114" fmla="*/ 1253397 w 1552250"/>
                <a:gd name="connsiteY114" fmla="*/ 2289034 h 2538821"/>
                <a:gd name="connsiteX115" fmla="*/ 1248937 w 1552250"/>
                <a:gd name="connsiteY115" fmla="*/ 2248890 h 2538821"/>
                <a:gd name="connsiteX116" fmla="*/ 1235555 w 1552250"/>
                <a:gd name="connsiteY116" fmla="*/ 2199824 h 2538821"/>
                <a:gd name="connsiteX117" fmla="*/ 1231095 w 1552250"/>
                <a:gd name="connsiteY117" fmla="*/ 2186443 h 2538821"/>
                <a:gd name="connsiteX118" fmla="*/ 1226634 w 1552250"/>
                <a:gd name="connsiteY118" fmla="*/ 2173061 h 2538821"/>
                <a:gd name="connsiteX119" fmla="*/ 1231095 w 1552250"/>
                <a:gd name="connsiteY119" fmla="*/ 2123996 h 2538821"/>
                <a:gd name="connsiteX120" fmla="*/ 1222174 w 1552250"/>
                <a:gd name="connsiteY120" fmla="*/ 1923274 h 2538821"/>
                <a:gd name="connsiteX121" fmla="*/ 1217713 w 1552250"/>
                <a:gd name="connsiteY121" fmla="*/ 1851906 h 2538821"/>
                <a:gd name="connsiteX122" fmla="*/ 1213253 w 1552250"/>
                <a:gd name="connsiteY122" fmla="*/ 1802841 h 2538821"/>
                <a:gd name="connsiteX123" fmla="*/ 1204332 w 1552250"/>
                <a:gd name="connsiteY123" fmla="*/ 1611040 h 2538821"/>
                <a:gd name="connsiteX124" fmla="*/ 1199871 w 1552250"/>
                <a:gd name="connsiteY124" fmla="*/ 1584277 h 2538821"/>
                <a:gd name="connsiteX125" fmla="*/ 1195411 w 1552250"/>
                <a:gd name="connsiteY125" fmla="*/ 1548593 h 2538821"/>
                <a:gd name="connsiteX126" fmla="*/ 1199871 w 1552250"/>
                <a:gd name="connsiteY126" fmla="*/ 1303266 h 2538821"/>
                <a:gd name="connsiteX127" fmla="*/ 1190950 w 1552250"/>
                <a:gd name="connsiteY127" fmla="*/ 1107005 h 2538821"/>
                <a:gd name="connsiteX128" fmla="*/ 1199871 w 1552250"/>
                <a:gd name="connsiteY128" fmla="*/ 955348 h 2538821"/>
                <a:gd name="connsiteX129" fmla="*/ 1204332 w 1552250"/>
                <a:gd name="connsiteY129" fmla="*/ 924125 h 2538821"/>
                <a:gd name="connsiteX130" fmla="*/ 1208792 w 1552250"/>
                <a:gd name="connsiteY130" fmla="*/ 910743 h 2538821"/>
                <a:gd name="connsiteX131" fmla="*/ 1213253 w 1552250"/>
                <a:gd name="connsiteY131" fmla="*/ 892901 h 2538821"/>
                <a:gd name="connsiteX132" fmla="*/ 1226634 w 1552250"/>
                <a:gd name="connsiteY132" fmla="*/ 852757 h 2538821"/>
                <a:gd name="connsiteX133" fmla="*/ 1231095 w 1552250"/>
                <a:gd name="connsiteY133" fmla="*/ 839376 h 2538821"/>
                <a:gd name="connsiteX134" fmla="*/ 1235555 w 1552250"/>
                <a:gd name="connsiteY134" fmla="*/ 825994 h 2538821"/>
                <a:gd name="connsiteX135" fmla="*/ 1248937 w 1552250"/>
                <a:gd name="connsiteY135" fmla="*/ 830455 h 2538821"/>
                <a:gd name="connsiteX136" fmla="*/ 1257858 w 1552250"/>
                <a:gd name="connsiteY136" fmla="*/ 843836 h 2538821"/>
                <a:gd name="connsiteX137" fmla="*/ 1262318 w 1552250"/>
                <a:gd name="connsiteY137" fmla="*/ 879520 h 2538821"/>
                <a:gd name="connsiteX138" fmla="*/ 1266779 w 1552250"/>
                <a:gd name="connsiteY138" fmla="*/ 928585 h 2538821"/>
                <a:gd name="connsiteX139" fmla="*/ 1280160 w 1552250"/>
                <a:gd name="connsiteY139" fmla="*/ 933046 h 2538821"/>
                <a:gd name="connsiteX140" fmla="*/ 1405054 w 1552250"/>
                <a:gd name="connsiteY140" fmla="*/ 919664 h 2538821"/>
                <a:gd name="connsiteX141" fmla="*/ 1440738 w 1552250"/>
                <a:gd name="connsiteY141" fmla="*/ 915204 h 2538821"/>
                <a:gd name="connsiteX142" fmla="*/ 1538868 w 1552250"/>
                <a:gd name="connsiteY142" fmla="*/ 919664 h 2538821"/>
                <a:gd name="connsiteX143" fmla="*/ 1547789 w 1552250"/>
                <a:gd name="connsiteY143" fmla="*/ 892901 h 2538821"/>
                <a:gd name="connsiteX144" fmla="*/ 1552250 w 1552250"/>
                <a:gd name="connsiteY144" fmla="*/ 879520 h 2538821"/>
                <a:gd name="connsiteX145" fmla="*/ 1547789 w 1552250"/>
                <a:gd name="connsiteY145" fmla="*/ 768008 h 2538821"/>
                <a:gd name="connsiteX146" fmla="*/ 1543329 w 1552250"/>
                <a:gd name="connsiteY146" fmla="*/ 710021 h 2538821"/>
                <a:gd name="connsiteX147" fmla="*/ 1538868 w 1552250"/>
                <a:gd name="connsiteY147" fmla="*/ 625272 h 2538821"/>
                <a:gd name="connsiteX148" fmla="*/ 1534408 w 1552250"/>
                <a:gd name="connsiteY148" fmla="*/ 424550 h 2538821"/>
                <a:gd name="connsiteX149" fmla="*/ 1529947 w 1552250"/>
                <a:gd name="connsiteY149" fmla="*/ 411169 h 2538821"/>
                <a:gd name="connsiteX150" fmla="*/ 1525487 w 1552250"/>
                <a:gd name="connsiteY150" fmla="*/ 388866 h 2538821"/>
                <a:gd name="connsiteX151" fmla="*/ 1507645 w 1552250"/>
                <a:gd name="connsiteY151" fmla="*/ 362103 h 2538821"/>
                <a:gd name="connsiteX152" fmla="*/ 1498724 w 1552250"/>
                <a:gd name="connsiteY152" fmla="*/ 348722 h 2538821"/>
                <a:gd name="connsiteX153" fmla="*/ 1485342 w 1552250"/>
                <a:gd name="connsiteY153" fmla="*/ 321959 h 2538821"/>
                <a:gd name="connsiteX154" fmla="*/ 1471961 w 1552250"/>
                <a:gd name="connsiteY154" fmla="*/ 313038 h 2538821"/>
                <a:gd name="connsiteX155" fmla="*/ 1449659 w 1552250"/>
                <a:gd name="connsiteY155" fmla="*/ 290736 h 2538821"/>
                <a:gd name="connsiteX156" fmla="*/ 1440738 w 1552250"/>
                <a:gd name="connsiteY156" fmla="*/ 277354 h 2538821"/>
                <a:gd name="connsiteX157" fmla="*/ 1418435 w 1552250"/>
                <a:gd name="connsiteY157" fmla="*/ 272894 h 2538821"/>
                <a:gd name="connsiteX158" fmla="*/ 1382751 w 1552250"/>
                <a:gd name="connsiteY158" fmla="*/ 255052 h 2538821"/>
                <a:gd name="connsiteX159" fmla="*/ 1355988 w 1552250"/>
                <a:gd name="connsiteY159" fmla="*/ 237210 h 2538821"/>
                <a:gd name="connsiteX160" fmla="*/ 1342607 w 1552250"/>
                <a:gd name="connsiteY160" fmla="*/ 228289 h 2538821"/>
                <a:gd name="connsiteX161" fmla="*/ 1320304 w 1552250"/>
                <a:gd name="connsiteY161" fmla="*/ 205986 h 2538821"/>
                <a:gd name="connsiteX162" fmla="*/ 1293541 w 1552250"/>
                <a:gd name="connsiteY162" fmla="*/ 183684 h 2538821"/>
                <a:gd name="connsiteX163" fmla="*/ 1266779 w 1552250"/>
                <a:gd name="connsiteY163" fmla="*/ 174763 h 2538821"/>
                <a:gd name="connsiteX164" fmla="*/ 1240016 w 1552250"/>
                <a:gd name="connsiteY164" fmla="*/ 165842 h 2538821"/>
                <a:gd name="connsiteX165" fmla="*/ 1186490 w 1552250"/>
                <a:gd name="connsiteY165" fmla="*/ 152460 h 2538821"/>
                <a:gd name="connsiteX166" fmla="*/ 1159727 w 1552250"/>
                <a:gd name="connsiteY166" fmla="*/ 134618 h 2538821"/>
                <a:gd name="connsiteX167" fmla="*/ 1146345 w 1552250"/>
                <a:gd name="connsiteY167" fmla="*/ 125697 h 2538821"/>
                <a:gd name="connsiteX168" fmla="*/ 1106201 w 1552250"/>
                <a:gd name="connsiteY168" fmla="*/ 112316 h 2538821"/>
                <a:gd name="connsiteX169" fmla="*/ 1092820 w 1552250"/>
                <a:gd name="connsiteY169" fmla="*/ 107856 h 2538821"/>
                <a:gd name="connsiteX170" fmla="*/ 1039294 w 1552250"/>
                <a:gd name="connsiteY170" fmla="*/ 103395 h 2538821"/>
                <a:gd name="connsiteX171" fmla="*/ 999149 w 1552250"/>
                <a:gd name="connsiteY171" fmla="*/ 85553 h 2538821"/>
                <a:gd name="connsiteX172" fmla="*/ 972386 w 1552250"/>
                <a:gd name="connsiteY172" fmla="*/ 63251 h 2538821"/>
                <a:gd name="connsiteX173" fmla="*/ 945623 w 1552250"/>
                <a:gd name="connsiteY173" fmla="*/ 49869 h 2538821"/>
                <a:gd name="connsiteX174" fmla="*/ 932242 w 1552250"/>
                <a:gd name="connsiteY174" fmla="*/ 5264 h 253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552250" h="2538821">
                  <a:moveTo>
                    <a:pt x="932242" y="5264"/>
                  </a:moveTo>
                  <a:lnTo>
                    <a:pt x="932242" y="5264"/>
                  </a:lnTo>
                  <a:cubicBezTo>
                    <a:pt x="915887" y="6751"/>
                    <a:pt x="899599" y="9725"/>
                    <a:pt x="883177" y="9725"/>
                  </a:cubicBezTo>
                  <a:cubicBezTo>
                    <a:pt x="721827" y="9725"/>
                    <a:pt x="750531" y="12100"/>
                    <a:pt x="660152" y="804"/>
                  </a:cubicBezTo>
                  <a:cubicBezTo>
                    <a:pt x="645284" y="2291"/>
                    <a:pt x="627112" y="-4198"/>
                    <a:pt x="615547" y="5264"/>
                  </a:cubicBezTo>
                  <a:cubicBezTo>
                    <a:pt x="578348" y="35700"/>
                    <a:pt x="627491" y="33465"/>
                    <a:pt x="606626" y="54330"/>
                  </a:cubicBezTo>
                  <a:cubicBezTo>
                    <a:pt x="603301" y="57655"/>
                    <a:pt x="597705" y="57303"/>
                    <a:pt x="593245" y="58790"/>
                  </a:cubicBezTo>
                  <a:cubicBezTo>
                    <a:pt x="584324" y="64737"/>
                    <a:pt x="576654" y="73241"/>
                    <a:pt x="566482" y="76632"/>
                  </a:cubicBezTo>
                  <a:lnTo>
                    <a:pt x="539719" y="85553"/>
                  </a:lnTo>
                  <a:cubicBezTo>
                    <a:pt x="535259" y="87040"/>
                    <a:pt x="530250" y="87406"/>
                    <a:pt x="526338" y="90014"/>
                  </a:cubicBezTo>
                  <a:cubicBezTo>
                    <a:pt x="521877" y="92988"/>
                    <a:pt x="517855" y="96758"/>
                    <a:pt x="512956" y="98935"/>
                  </a:cubicBezTo>
                  <a:cubicBezTo>
                    <a:pt x="512951" y="98937"/>
                    <a:pt x="479506" y="110085"/>
                    <a:pt x="472812" y="112316"/>
                  </a:cubicBezTo>
                  <a:lnTo>
                    <a:pt x="459430" y="116776"/>
                  </a:lnTo>
                  <a:cubicBezTo>
                    <a:pt x="454970" y="119750"/>
                    <a:pt x="450844" y="123300"/>
                    <a:pt x="446049" y="125697"/>
                  </a:cubicBezTo>
                  <a:cubicBezTo>
                    <a:pt x="435066" y="131188"/>
                    <a:pt x="416187" y="132904"/>
                    <a:pt x="405904" y="134618"/>
                  </a:cubicBezTo>
                  <a:cubicBezTo>
                    <a:pt x="373821" y="145314"/>
                    <a:pt x="413886" y="132337"/>
                    <a:pt x="374681" y="143539"/>
                  </a:cubicBezTo>
                  <a:cubicBezTo>
                    <a:pt x="370160" y="144831"/>
                    <a:pt x="365861" y="146860"/>
                    <a:pt x="361300" y="148000"/>
                  </a:cubicBezTo>
                  <a:cubicBezTo>
                    <a:pt x="310861" y="160610"/>
                    <a:pt x="369651" y="142241"/>
                    <a:pt x="312234" y="161381"/>
                  </a:cubicBezTo>
                  <a:cubicBezTo>
                    <a:pt x="307774" y="162868"/>
                    <a:pt x="302765" y="163234"/>
                    <a:pt x="298853" y="165842"/>
                  </a:cubicBezTo>
                  <a:lnTo>
                    <a:pt x="272090" y="183684"/>
                  </a:lnTo>
                  <a:cubicBezTo>
                    <a:pt x="267629" y="186658"/>
                    <a:pt x="263794" y="190910"/>
                    <a:pt x="258708" y="192605"/>
                  </a:cubicBezTo>
                  <a:lnTo>
                    <a:pt x="245327" y="197065"/>
                  </a:lnTo>
                  <a:cubicBezTo>
                    <a:pt x="206975" y="222632"/>
                    <a:pt x="255499" y="191979"/>
                    <a:pt x="218564" y="210447"/>
                  </a:cubicBezTo>
                  <a:cubicBezTo>
                    <a:pt x="213769" y="212845"/>
                    <a:pt x="210081" y="217191"/>
                    <a:pt x="205182" y="219368"/>
                  </a:cubicBezTo>
                  <a:cubicBezTo>
                    <a:pt x="196589" y="223187"/>
                    <a:pt x="186244" y="223073"/>
                    <a:pt x="178420" y="228289"/>
                  </a:cubicBezTo>
                  <a:cubicBezTo>
                    <a:pt x="173959" y="231263"/>
                    <a:pt x="169045" y="233648"/>
                    <a:pt x="165038" y="237210"/>
                  </a:cubicBezTo>
                  <a:cubicBezTo>
                    <a:pt x="155608" y="245592"/>
                    <a:pt x="148772" y="256975"/>
                    <a:pt x="138275" y="263973"/>
                  </a:cubicBezTo>
                  <a:lnTo>
                    <a:pt x="111512" y="281815"/>
                  </a:lnTo>
                  <a:lnTo>
                    <a:pt x="98131" y="290736"/>
                  </a:lnTo>
                  <a:cubicBezTo>
                    <a:pt x="95157" y="295196"/>
                    <a:pt x="93396" y="300768"/>
                    <a:pt x="89210" y="304117"/>
                  </a:cubicBezTo>
                  <a:cubicBezTo>
                    <a:pt x="85538" y="307054"/>
                    <a:pt x="79153" y="305252"/>
                    <a:pt x="75828" y="308577"/>
                  </a:cubicBezTo>
                  <a:cubicBezTo>
                    <a:pt x="68246" y="316158"/>
                    <a:pt x="57986" y="335340"/>
                    <a:pt x="57986" y="335340"/>
                  </a:cubicBezTo>
                  <a:lnTo>
                    <a:pt x="49065" y="362103"/>
                  </a:lnTo>
                  <a:cubicBezTo>
                    <a:pt x="47578" y="366564"/>
                    <a:pt x="47213" y="371573"/>
                    <a:pt x="44605" y="375485"/>
                  </a:cubicBezTo>
                  <a:cubicBezTo>
                    <a:pt x="41631" y="379945"/>
                    <a:pt x="37861" y="383967"/>
                    <a:pt x="35684" y="388866"/>
                  </a:cubicBezTo>
                  <a:cubicBezTo>
                    <a:pt x="31865" y="397459"/>
                    <a:pt x="31979" y="407805"/>
                    <a:pt x="26763" y="415629"/>
                  </a:cubicBezTo>
                  <a:cubicBezTo>
                    <a:pt x="23789" y="420090"/>
                    <a:pt x="20019" y="424112"/>
                    <a:pt x="17842" y="429011"/>
                  </a:cubicBezTo>
                  <a:cubicBezTo>
                    <a:pt x="8417" y="450218"/>
                    <a:pt x="8201" y="460093"/>
                    <a:pt x="4461" y="482536"/>
                  </a:cubicBezTo>
                  <a:cubicBezTo>
                    <a:pt x="5948" y="553904"/>
                    <a:pt x="8921" y="625257"/>
                    <a:pt x="8921" y="696640"/>
                  </a:cubicBezTo>
                  <a:cubicBezTo>
                    <a:pt x="8921" y="716026"/>
                    <a:pt x="5709" y="735280"/>
                    <a:pt x="4461" y="754626"/>
                  </a:cubicBezTo>
                  <a:cubicBezTo>
                    <a:pt x="2735" y="781375"/>
                    <a:pt x="1487" y="808152"/>
                    <a:pt x="0" y="834915"/>
                  </a:cubicBezTo>
                  <a:cubicBezTo>
                    <a:pt x="1487" y="860191"/>
                    <a:pt x="1942" y="885549"/>
                    <a:pt x="4461" y="910743"/>
                  </a:cubicBezTo>
                  <a:cubicBezTo>
                    <a:pt x="4929" y="915422"/>
                    <a:pt x="4555" y="922379"/>
                    <a:pt x="8921" y="924125"/>
                  </a:cubicBezTo>
                  <a:cubicBezTo>
                    <a:pt x="14613" y="926402"/>
                    <a:pt x="20891" y="921426"/>
                    <a:pt x="26763" y="919664"/>
                  </a:cubicBezTo>
                  <a:cubicBezTo>
                    <a:pt x="35770" y="916962"/>
                    <a:pt x="44605" y="913717"/>
                    <a:pt x="53526" y="910743"/>
                  </a:cubicBezTo>
                  <a:cubicBezTo>
                    <a:pt x="57986" y="909256"/>
                    <a:pt x="62346" y="907423"/>
                    <a:pt x="66907" y="906283"/>
                  </a:cubicBezTo>
                  <a:lnTo>
                    <a:pt x="84749" y="901822"/>
                  </a:lnTo>
                  <a:lnTo>
                    <a:pt x="169499" y="910743"/>
                  </a:lnTo>
                  <a:cubicBezTo>
                    <a:pt x="177004" y="911815"/>
                    <a:pt x="184487" y="913209"/>
                    <a:pt x="191801" y="915204"/>
                  </a:cubicBezTo>
                  <a:cubicBezTo>
                    <a:pt x="200873" y="917678"/>
                    <a:pt x="218564" y="924125"/>
                    <a:pt x="218564" y="924125"/>
                  </a:cubicBezTo>
                  <a:cubicBezTo>
                    <a:pt x="227485" y="922638"/>
                    <a:pt x="236498" y="921626"/>
                    <a:pt x="245327" y="919664"/>
                  </a:cubicBezTo>
                  <a:cubicBezTo>
                    <a:pt x="249917" y="918644"/>
                    <a:pt x="255383" y="918529"/>
                    <a:pt x="258708" y="915204"/>
                  </a:cubicBezTo>
                  <a:cubicBezTo>
                    <a:pt x="262033" y="911879"/>
                    <a:pt x="261682" y="906283"/>
                    <a:pt x="263169" y="901822"/>
                  </a:cubicBezTo>
                  <a:cubicBezTo>
                    <a:pt x="263632" y="893025"/>
                    <a:pt x="241497" y="812613"/>
                    <a:pt x="281011" y="812613"/>
                  </a:cubicBezTo>
                  <a:cubicBezTo>
                    <a:pt x="285713" y="812613"/>
                    <a:pt x="289932" y="815586"/>
                    <a:pt x="294392" y="817073"/>
                  </a:cubicBezTo>
                  <a:cubicBezTo>
                    <a:pt x="298853" y="820047"/>
                    <a:pt x="303983" y="822203"/>
                    <a:pt x="307774" y="825994"/>
                  </a:cubicBezTo>
                  <a:cubicBezTo>
                    <a:pt x="316421" y="834641"/>
                    <a:pt x="317528" y="841874"/>
                    <a:pt x="321155" y="852757"/>
                  </a:cubicBezTo>
                  <a:cubicBezTo>
                    <a:pt x="322642" y="879520"/>
                    <a:pt x="323478" y="906327"/>
                    <a:pt x="325616" y="933046"/>
                  </a:cubicBezTo>
                  <a:cubicBezTo>
                    <a:pt x="326454" y="943526"/>
                    <a:pt x="327712" y="954025"/>
                    <a:pt x="330076" y="964269"/>
                  </a:cubicBezTo>
                  <a:cubicBezTo>
                    <a:pt x="332190" y="973432"/>
                    <a:pt x="338997" y="991032"/>
                    <a:pt x="338997" y="991032"/>
                  </a:cubicBezTo>
                  <a:cubicBezTo>
                    <a:pt x="337510" y="1025229"/>
                    <a:pt x="336976" y="1059481"/>
                    <a:pt x="334537" y="1093623"/>
                  </a:cubicBezTo>
                  <a:cubicBezTo>
                    <a:pt x="333997" y="1101185"/>
                    <a:pt x="331078" y="1108411"/>
                    <a:pt x="330076" y="1115926"/>
                  </a:cubicBezTo>
                  <a:cubicBezTo>
                    <a:pt x="328101" y="1130737"/>
                    <a:pt x="327103" y="1145663"/>
                    <a:pt x="325616" y="1160531"/>
                  </a:cubicBezTo>
                  <a:cubicBezTo>
                    <a:pt x="324129" y="1193241"/>
                    <a:pt x="322064" y="1225930"/>
                    <a:pt x="321155" y="1258661"/>
                  </a:cubicBezTo>
                  <a:cubicBezTo>
                    <a:pt x="314229" y="1507983"/>
                    <a:pt x="327531" y="1405845"/>
                    <a:pt x="312234" y="1512909"/>
                  </a:cubicBezTo>
                  <a:cubicBezTo>
                    <a:pt x="310747" y="1584277"/>
                    <a:pt x="310277" y="1655673"/>
                    <a:pt x="307774" y="1727013"/>
                  </a:cubicBezTo>
                  <a:cubicBezTo>
                    <a:pt x="307302" y="1740468"/>
                    <a:pt x="304886" y="1753786"/>
                    <a:pt x="303313" y="1767157"/>
                  </a:cubicBezTo>
                  <a:cubicBezTo>
                    <a:pt x="294898" y="1838685"/>
                    <a:pt x="302666" y="1764716"/>
                    <a:pt x="294392" y="1847446"/>
                  </a:cubicBezTo>
                  <a:cubicBezTo>
                    <a:pt x="292905" y="1890564"/>
                    <a:pt x="292142" y="1933713"/>
                    <a:pt x="289932" y="1976800"/>
                  </a:cubicBezTo>
                  <a:cubicBezTo>
                    <a:pt x="289167" y="1991723"/>
                    <a:pt x="286323" y="2006487"/>
                    <a:pt x="285471" y="2021405"/>
                  </a:cubicBezTo>
                  <a:cubicBezTo>
                    <a:pt x="283349" y="2058545"/>
                    <a:pt x="282627" y="2095752"/>
                    <a:pt x="281011" y="2132917"/>
                  </a:cubicBezTo>
                  <a:cubicBezTo>
                    <a:pt x="276759" y="2230707"/>
                    <a:pt x="284032" y="2196654"/>
                    <a:pt x="272090" y="2244429"/>
                  </a:cubicBezTo>
                  <a:cubicBezTo>
                    <a:pt x="271133" y="2285595"/>
                    <a:pt x="279733" y="2392277"/>
                    <a:pt x="263169" y="2458533"/>
                  </a:cubicBezTo>
                  <a:cubicBezTo>
                    <a:pt x="262029" y="2463094"/>
                    <a:pt x="260195" y="2467454"/>
                    <a:pt x="258708" y="2471914"/>
                  </a:cubicBezTo>
                  <a:cubicBezTo>
                    <a:pt x="260195" y="2479348"/>
                    <a:pt x="257808" y="2488855"/>
                    <a:pt x="263169" y="2494216"/>
                  </a:cubicBezTo>
                  <a:cubicBezTo>
                    <a:pt x="266494" y="2497541"/>
                    <a:pt x="272014" y="2490993"/>
                    <a:pt x="276550" y="2489756"/>
                  </a:cubicBezTo>
                  <a:cubicBezTo>
                    <a:pt x="288379" y="2486530"/>
                    <a:pt x="300339" y="2483809"/>
                    <a:pt x="312234" y="2480835"/>
                  </a:cubicBezTo>
                  <a:lnTo>
                    <a:pt x="330076" y="2476375"/>
                  </a:lnTo>
                  <a:cubicBezTo>
                    <a:pt x="336023" y="2474888"/>
                    <a:pt x="341818" y="2472524"/>
                    <a:pt x="347918" y="2471914"/>
                  </a:cubicBezTo>
                  <a:lnTo>
                    <a:pt x="392523" y="2467454"/>
                  </a:lnTo>
                  <a:cubicBezTo>
                    <a:pt x="450509" y="2468941"/>
                    <a:pt x="508542" y="2469155"/>
                    <a:pt x="566482" y="2471914"/>
                  </a:cubicBezTo>
                  <a:cubicBezTo>
                    <a:pt x="571178" y="2472138"/>
                    <a:pt x="575185" y="2475907"/>
                    <a:pt x="579863" y="2476375"/>
                  </a:cubicBezTo>
                  <a:cubicBezTo>
                    <a:pt x="605057" y="2478894"/>
                    <a:pt x="630416" y="2479348"/>
                    <a:pt x="655692" y="2480835"/>
                  </a:cubicBezTo>
                  <a:cubicBezTo>
                    <a:pt x="666100" y="2479348"/>
                    <a:pt x="677512" y="2481077"/>
                    <a:pt x="686915" y="2476375"/>
                  </a:cubicBezTo>
                  <a:cubicBezTo>
                    <a:pt x="691121" y="2474272"/>
                    <a:pt x="690793" y="2467659"/>
                    <a:pt x="691376" y="2462993"/>
                  </a:cubicBezTo>
                  <a:cubicBezTo>
                    <a:pt x="693781" y="2443757"/>
                    <a:pt x="692813" y="2424156"/>
                    <a:pt x="695836" y="2405007"/>
                  </a:cubicBezTo>
                  <a:cubicBezTo>
                    <a:pt x="697303" y="2395719"/>
                    <a:pt x="704757" y="2378244"/>
                    <a:pt x="704757" y="2378244"/>
                  </a:cubicBezTo>
                  <a:cubicBezTo>
                    <a:pt x="706244" y="2367836"/>
                    <a:pt x="707828" y="2357441"/>
                    <a:pt x="709218" y="2347020"/>
                  </a:cubicBezTo>
                  <a:cubicBezTo>
                    <a:pt x="710802" y="2335138"/>
                    <a:pt x="711469" y="2323118"/>
                    <a:pt x="713678" y="2311336"/>
                  </a:cubicBezTo>
                  <a:cubicBezTo>
                    <a:pt x="715937" y="2299286"/>
                    <a:pt x="720583" y="2287747"/>
                    <a:pt x="722599" y="2275653"/>
                  </a:cubicBezTo>
                  <a:cubicBezTo>
                    <a:pt x="729076" y="2236792"/>
                    <a:pt x="724866" y="2257669"/>
                    <a:pt x="735981" y="2213206"/>
                  </a:cubicBezTo>
                  <a:lnTo>
                    <a:pt x="740441" y="2195364"/>
                  </a:lnTo>
                  <a:cubicBezTo>
                    <a:pt x="741928" y="2189417"/>
                    <a:pt x="742962" y="2183338"/>
                    <a:pt x="744901" y="2177522"/>
                  </a:cubicBezTo>
                  <a:cubicBezTo>
                    <a:pt x="747875" y="2168601"/>
                    <a:pt x="749617" y="2159170"/>
                    <a:pt x="753822" y="2150759"/>
                  </a:cubicBezTo>
                  <a:cubicBezTo>
                    <a:pt x="765140" y="2128122"/>
                    <a:pt x="759055" y="2138450"/>
                    <a:pt x="771664" y="2119536"/>
                  </a:cubicBezTo>
                  <a:cubicBezTo>
                    <a:pt x="777611" y="2121023"/>
                    <a:pt x="785516" y="2119342"/>
                    <a:pt x="789506" y="2123996"/>
                  </a:cubicBezTo>
                  <a:cubicBezTo>
                    <a:pt x="795410" y="2130884"/>
                    <a:pt x="800948" y="2163360"/>
                    <a:pt x="802888" y="2173061"/>
                  </a:cubicBezTo>
                  <a:cubicBezTo>
                    <a:pt x="801401" y="2193877"/>
                    <a:pt x="798427" y="2214639"/>
                    <a:pt x="798427" y="2235508"/>
                  </a:cubicBezTo>
                  <a:cubicBezTo>
                    <a:pt x="798427" y="2246022"/>
                    <a:pt x="801727" y="2256283"/>
                    <a:pt x="802888" y="2266732"/>
                  </a:cubicBezTo>
                  <a:cubicBezTo>
                    <a:pt x="804702" y="2283054"/>
                    <a:pt x="805311" y="2299501"/>
                    <a:pt x="807348" y="2315797"/>
                  </a:cubicBezTo>
                  <a:cubicBezTo>
                    <a:pt x="808288" y="2323320"/>
                    <a:pt x="810563" y="2330621"/>
                    <a:pt x="811809" y="2338099"/>
                  </a:cubicBezTo>
                  <a:cubicBezTo>
                    <a:pt x="813537" y="2348470"/>
                    <a:pt x="814670" y="2358932"/>
                    <a:pt x="816269" y="2369323"/>
                  </a:cubicBezTo>
                  <a:cubicBezTo>
                    <a:pt x="817644" y="2378262"/>
                    <a:pt x="819243" y="2387165"/>
                    <a:pt x="820730" y="2396086"/>
                  </a:cubicBezTo>
                  <a:cubicBezTo>
                    <a:pt x="822217" y="2413928"/>
                    <a:pt x="823867" y="2431757"/>
                    <a:pt x="825190" y="2449612"/>
                  </a:cubicBezTo>
                  <a:cubicBezTo>
                    <a:pt x="826841" y="2471903"/>
                    <a:pt x="823510" y="2495027"/>
                    <a:pt x="829651" y="2516519"/>
                  </a:cubicBezTo>
                  <a:cubicBezTo>
                    <a:pt x="830943" y="2521040"/>
                    <a:pt x="838572" y="2513545"/>
                    <a:pt x="843032" y="2512058"/>
                  </a:cubicBezTo>
                  <a:cubicBezTo>
                    <a:pt x="884663" y="2513545"/>
                    <a:pt x="926344" y="2513999"/>
                    <a:pt x="967926" y="2516519"/>
                  </a:cubicBezTo>
                  <a:cubicBezTo>
                    <a:pt x="986851" y="2517666"/>
                    <a:pt x="1002954" y="2527257"/>
                    <a:pt x="1021452" y="2529900"/>
                  </a:cubicBezTo>
                  <a:cubicBezTo>
                    <a:pt x="1061433" y="2535612"/>
                    <a:pt x="1119376" y="2537027"/>
                    <a:pt x="1155266" y="2538821"/>
                  </a:cubicBezTo>
                  <a:cubicBezTo>
                    <a:pt x="1185003" y="2537334"/>
                    <a:pt x="1214814" y="2536940"/>
                    <a:pt x="1244476" y="2534361"/>
                  </a:cubicBezTo>
                  <a:cubicBezTo>
                    <a:pt x="1249160" y="2533954"/>
                    <a:pt x="1253748" y="2532184"/>
                    <a:pt x="1257858" y="2529900"/>
                  </a:cubicBezTo>
                  <a:cubicBezTo>
                    <a:pt x="1267230" y="2524693"/>
                    <a:pt x="1284621" y="2512058"/>
                    <a:pt x="1284621" y="2512058"/>
                  </a:cubicBezTo>
                  <a:cubicBezTo>
                    <a:pt x="1283201" y="2496442"/>
                    <a:pt x="1283124" y="2454057"/>
                    <a:pt x="1271239" y="2436230"/>
                  </a:cubicBezTo>
                  <a:lnTo>
                    <a:pt x="1262318" y="2422849"/>
                  </a:lnTo>
                  <a:cubicBezTo>
                    <a:pt x="1244831" y="2370380"/>
                    <a:pt x="1260812" y="2422507"/>
                    <a:pt x="1253397" y="2289034"/>
                  </a:cubicBezTo>
                  <a:cubicBezTo>
                    <a:pt x="1252650" y="2275591"/>
                    <a:pt x="1250841" y="2262218"/>
                    <a:pt x="1248937" y="2248890"/>
                  </a:cubicBezTo>
                  <a:cubicBezTo>
                    <a:pt x="1245785" y="2226825"/>
                    <a:pt x="1242962" y="2222047"/>
                    <a:pt x="1235555" y="2199824"/>
                  </a:cubicBezTo>
                  <a:lnTo>
                    <a:pt x="1231095" y="2186443"/>
                  </a:lnTo>
                  <a:lnTo>
                    <a:pt x="1226634" y="2173061"/>
                  </a:lnTo>
                  <a:cubicBezTo>
                    <a:pt x="1228121" y="2156706"/>
                    <a:pt x="1231095" y="2140418"/>
                    <a:pt x="1231095" y="2123996"/>
                  </a:cubicBezTo>
                  <a:cubicBezTo>
                    <a:pt x="1231095" y="1969156"/>
                    <a:pt x="1235437" y="2002863"/>
                    <a:pt x="1222174" y="1923274"/>
                  </a:cubicBezTo>
                  <a:cubicBezTo>
                    <a:pt x="1220687" y="1899485"/>
                    <a:pt x="1219474" y="1875677"/>
                    <a:pt x="1217713" y="1851906"/>
                  </a:cubicBezTo>
                  <a:cubicBezTo>
                    <a:pt x="1216500" y="1835528"/>
                    <a:pt x="1214073" y="1819243"/>
                    <a:pt x="1213253" y="1802841"/>
                  </a:cubicBezTo>
                  <a:cubicBezTo>
                    <a:pt x="1209645" y="1730672"/>
                    <a:pt x="1211105" y="1678772"/>
                    <a:pt x="1204332" y="1611040"/>
                  </a:cubicBezTo>
                  <a:cubicBezTo>
                    <a:pt x="1203432" y="1602041"/>
                    <a:pt x="1201150" y="1593230"/>
                    <a:pt x="1199871" y="1584277"/>
                  </a:cubicBezTo>
                  <a:cubicBezTo>
                    <a:pt x="1198176" y="1572410"/>
                    <a:pt x="1196898" y="1560488"/>
                    <a:pt x="1195411" y="1548593"/>
                  </a:cubicBezTo>
                  <a:cubicBezTo>
                    <a:pt x="1196898" y="1466817"/>
                    <a:pt x="1199871" y="1385055"/>
                    <a:pt x="1199871" y="1303266"/>
                  </a:cubicBezTo>
                  <a:cubicBezTo>
                    <a:pt x="1199871" y="1152911"/>
                    <a:pt x="1203952" y="1185008"/>
                    <a:pt x="1190950" y="1107005"/>
                  </a:cubicBezTo>
                  <a:cubicBezTo>
                    <a:pt x="1193872" y="1039809"/>
                    <a:pt x="1193393" y="1013649"/>
                    <a:pt x="1199871" y="955348"/>
                  </a:cubicBezTo>
                  <a:cubicBezTo>
                    <a:pt x="1201032" y="944899"/>
                    <a:pt x="1202270" y="934434"/>
                    <a:pt x="1204332" y="924125"/>
                  </a:cubicBezTo>
                  <a:cubicBezTo>
                    <a:pt x="1205254" y="919514"/>
                    <a:pt x="1207500" y="915264"/>
                    <a:pt x="1208792" y="910743"/>
                  </a:cubicBezTo>
                  <a:cubicBezTo>
                    <a:pt x="1210476" y="904848"/>
                    <a:pt x="1211491" y="898773"/>
                    <a:pt x="1213253" y="892901"/>
                  </a:cubicBezTo>
                  <a:cubicBezTo>
                    <a:pt x="1217306" y="879391"/>
                    <a:pt x="1222173" y="866138"/>
                    <a:pt x="1226634" y="852757"/>
                  </a:cubicBezTo>
                  <a:lnTo>
                    <a:pt x="1231095" y="839376"/>
                  </a:lnTo>
                  <a:lnTo>
                    <a:pt x="1235555" y="825994"/>
                  </a:lnTo>
                  <a:cubicBezTo>
                    <a:pt x="1240016" y="827481"/>
                    <a:pt x="1245265" y="827518"/>
                    <a:pt x="1248937" y="830455"/>
                  </a:cubicBezTo>
                  <a:cubicBezTo>
                    <a:pt x="1253123" y="833804"/>
                    <a:pt x="1256448" y="838664"/>
                    <a:pt x="1257858" y="843836"/>
                  </a:cubicBezTo>
                  <a:cubicBezTo>
                    <a:pt x="1261012" y="855401"/>
                    <a:pt x="1261063" y="867599"/>
                    <a:pt x="1262318" y="879520"/>
                  </a:cubicBezTo>
                  <a:cubicBezTo>
                    <a:pt x="1264037" y="895852"/>
                    <a:pt x="1261586" y="913005"/>
                    <a:pt x="1266779" y="928585"/>
                  </a:cubicBezTo>
                  <a:cubicBezTo>
                    <a:pt x="1268266" y="933045"/>
                    <a:pt x="1275700" y="931559"/>
                    <a:pt x="1280160" y="933046"/>
                  </a:cubicBezTo>
                  <a:cubicBezTo>
                    <a:pt x="1332079" y="915737"/>
                    <a:pt x="1263770" y="937322"/>
                    <a:pt x="1405054" y="919664"/>
                  </a:cubicBezTo>
                  <a:lnTo>
                    <a:pt x="1440738" y="915204"/>
                  </a:lnTo>
                  <a:cubicBezTo>
                    <a:pt x="1473448" y="916691"/>
                    <a:pt x="1506813" y="926342"/>
                    <a:pt x="1538868" y="919664"/>
                  </a:cubicBezTo>
                  <a:cubicBezTo>
                    <a:pt x="1548074" y="917746"/>
                    <a:pt x="1544815" y="901822"/>
                    <a:pt x="1547789" y="892901"/>
                  </a:cubicBezTo>
                  <a:lnTo>
                    <a:pt x="1552250" y="879520"/>
                  </a:lnTo>
                  <a:cubicBezTo>
                    <a:pt x="1550763" y="842349"/>
                    <a:pt x="1549744" y="805157"/>
                    <a:pt x="1547789" y="768008"/>
                  </a:cubicBezTo>
                  <a:cubicBezTo>
                    <a:pt x="1546770" y="748649"/>
                    <a:pt x="1544538" y="729369"/>
                    <a:pt x="1543329" y="710021"/>
                  </a:cubicBezTo>
                  <a:cubicBezTo>
                    <a:pt x="1541564" y="681787"/>
                    <a:pt x="1540355" y="653522"/>
                    <a:pt x="1538868" y="625272"/>
                  </a:cubicBezTo>
                  <a:cubicBezTo>
                    <a:pt x="1537381" y="558365"/>
                    <a:pt x="1537194" y="491416"/>
                    <a:pt x="1534408" y="424550"/>
                  </a:cubicBezTo>
                  <a:cubicBezTo>
                    <a:pt x="1534212" y="419852"/>
                    <a:pt x="1531087" y="415730"/>
                    <a:pt x="1529947" y="411169"/>
                  </a:cubicBezTo>
                  <a:cubicBezTo>
                    <a:pt x="1528108" y="403814"/>
                    <a:pt x="1528624" y="395768"/>
                    <a:pt x="1525487" y="388866"/>
                  </a:cubicBezTo>
                  <a:cubicBezTo>
                    <a:pt x="1521050" y="379105"/>
                    <a:pt x="1513592" y="371024"/>
                    <a:pt x="1507645" y="362103"/>
                  </a:cubicBezTo>
                  <a:cubicBezTo>
                    <a:pt x="1504671" y="357643"/>
                    <a:pt x="1500419" y="353808"/>
                    <a:pt x="1498724" y="348722"/>
                  </a:cubicBezTo>
                  <a:cubicBezTo>
                    <a:pt x="1495096" y="337838"/>
                    <a:pt x="1493989" y="330606"/>
                    <a:pt x="1485342" y="321959"/>
                  </a:cubicBezTo>
                  <a:cubicBezTo>
                    <a:pt x="1481551" y="318168"/>
                    <a:pt x="1476421" y="316012"/>
                    <a:pt x="1471961" y="313038"/>
                  </a:cubicBezTo>
                  <a:cubicBezTo>
                    <a:pt x="1448171" y="277351"/>
                    <a:pt x="1479396" y="320473"/>
                    <a:pt x="1449659" y="290736"/>
                  </a:cubicBezTo>
                  <a:cubicBezTo>
                    <a:pt x="1445868" y="286945"/>
                    <a:pt x="1445393" y="280014"/>
                    <a:pt x="1440738" y="277354"/>
                  </a:cubicBezTo>
                  <a:cubicBezTo>
                    <a:pt x="1434155" y="273593"/>
                    <a:pt x="1425790" y="274733"/>
                    <a:pt x="1418435" y="272894"/>
                  </a:cubicBezTo>
                  <a:cubicBezTo>
                    <a:pt x="1402837" y="268995"/>
                    <a:pt x="1398007" y="264760"/>
                    <a:pt x="1382751" y="255052"/>
                  </a:cubicBezTo>
                  <a:cubicBezTo>
                    <a:pt x="1373705" y="249296"/>
                    <a:pt x="1364909" y="243157"/>
                    <a:pt x="1355988" y="237210"/>
                  </a:cubicBezTo>
                  <a:lnTo>
                    <a:pt x="1342607" y="228289"/>
                  </a:lnTo>
                  <a:cubicBezTo>
                    <a:pt x="1326252" y="203756"/>
                    <a:pt x="1342607" y="224571"/>
                    <a:pt x="1320304" y="205986"/>
                  </a:cubicBezTo>
                  <a:cubicBezTo>
                    <a:pt x="1308297" y="195980"/>
                    <a:pt x="1307782" y="190013"/>
                    <a:pt x="1293541" y="183684"/>
                  </a:cubicBezTo>
                  <a:cubicBezTo>
                    <a:pt x="1284948" y="179865"/>
                    <a:pt x="1275700" y="177737"/>
                    <a:pt x="1266779" y="174763"/>
                  </a:cubicBezTo>
                  <a:cubicBezTo>
                    <a:pt x="1266775" y="174762"/>
                    <a:pt x="1240021" y="165843"/>
                    <a:pt x="1240016" y="165842"/>
                  </a:cubicBezTo>
                  <a:cubicBezTo>
                    <a:pt x="1226640" y="163612"/>
                    <a:pt x="1198270" y="160313"/>
                    <a:pt x="1186490" y="152460"/>
                  </a:cubicBezTo>
                  <a:lnTo>
                    <a:pt x="1159727" y="134618"/>
                  </a:lnTo>
                  <a:cubicBezTo>
                    <a:pt x="1155266" y="131644"/>
                    <a:pt x="1151431" y="127392"/>
                    <a:pt x="1146345" y="125697"/>
                  </a:cubicBezTo>
                  <a:lnTo>
                    <a:pt x="1106201" y="112316"/>
                  </a:lnTo>
                  <a:cubicBezTo>
                    <a:pt x="1101741" y="110829"/>
                    <a:pt x="1097505" y="108246"/>
                    <a:pt x="1092820" y="107856"/>
                  </a:cubicBezTo>
                  <a:lnTo>
                    <a:pt x="1039294" y="103395"/>
                  </a:lnTo>
                  <a:cubicBezTo>
                    <a:pt x="1019845" y="96912"/>
                    <a:pt x="1013286" y="97334"/>
                    <a:pt x="999149" y="85553"/>
                  </a:cubicBezTo>
                  <a:cubicBezTo>
                    <a:pt x="984348" y="73219"/>
                    <a:pt x="989001" y="71559"/>
                    <a:pt x="972386" y="63251"/>
                  </a:cubicBezTo>
                  <a:cubicBezTo>
                    <a:pt x="935451" y="44783"/>
                    <a:pt x="983975" y="75436"/>
                    <a:pt x="945623" y="49869"/>
                  </a:cubicBezTo>
                  <a:lnTo>
                    <a:pt x="932242" y="5264"/>
                  </a:lnTo>
                  <a:close/>
                </a:path>
              </a:pathLst>
            </a:custGeom>
            <a:solidFill>
              <a:srgbClr val="9F6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B24F2B3-EAED-663B-26E2-8ED99AB3DB58}"/>
                </a:ext>
              </a:extLst>
            </p:cNvPr>
            <p:cNvSpPr/>
            <p:nvPr/>
          </p:nvSpPr>
          <p:spPr>
            <a:xfrm>
              <a:off x="5127348" y="983827"/>
              <a:ext cx="256988" cy="64473"/>
            </a:xfrm>
            <a:custGeom>
              <a:avLst/>
              <a:gdLst>
                <a:gd name="connsiteX0" fmla="*/ 335989 w 335989"/>
                <a:gd name="connsiteY0" fmla="*/ 85060 h 85060"/>
                <a:gd name="connsiteX1" fmla="*/ 187133 w 335989"/>
                <a:gd name="connsiteY1" fmla="*/ 21265 h 85060"/>
                <a:gd name="connsiteX2" fmla="*/ 0 w 335989"/>
                <a:gd name="connsiteY2" fmla="*/ 0 h 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989" h="85060">
                  <a:moveTo>
                    <a:pt x="335989" y="85060"/>
                  </a:moveTo>
                  <a:cubicBezTo>
                    <a:pt x="289560" y="60251"/>
                    <a:pt x="243131" y="35442"/>
                    <a:pt x="187133" y="21265"/>
                  </a:cubicBezTo>
                  <a:cubicBezTo>
                    <a:pt x="131135" y="7088"/>
                    <a:pt x="65567" y="3544"/>
                    <a:pt x="0" y="0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37B9FC-D465-002B-2A66-C97EC06C4ACC}"/>
                </a:ext>
              </a:extLst>
            </p:cNvPr>
            <p:cNvSpPr/>
            <p:nvPr/>
          </p:nvSpPr>
          <p:spPr>
            <a:xfrm>
              <a:off x="5363209" y="1095337"/>
              <a:ext cx="174881" cy="1351953"/>
            </a:xfrm>
            <a:custGeom>
              <a:avLst/>
              <a:gdLst>
                <a:gd name="connsiteX0" fmla="*/ 83359 w 228641"/>
                <a:gd name="connsiteY0" fmla="*/ 363148 h 1783658"/>
                <a:gd name="connsiteX1" fmla="*/ 2552 w 228641"/>
                <a:gd name="connsiteY1" fmla="*/ 218545 h 1783658"/>
                <a:gd name="connsiteX2" fmla="*/ 32323 w 228641"/>
                <a:gd name="connsiteY2" fmla="*/ 35665 h 1783658"/>
                <a:gd name="connsiteX3" fmla="*/ 151408 w 228641"/>
                <a:gd name="connsiteY3" fmla="*/ 5894 h 1783658"/>
                <a:gd name="connsiteX4" fmla="*/ 227962 w 228641"/>
                <a:gd name="connsiteY4" fmla="*/ 112220 h 1783658"/>
                <a:gd name="connsiteX5" fmla="*/ 185432 w 228641"/>
                <a:gd name="connsiteY5" fmla="*/ 418437 h 1783658"/>
                <a:gd name="connsiteX6" fmla="*/ 125889 w 228641"/>
                <a:gd name="connsiteY6" fmla="*/ 907535 h 1783658"/>
                <a:gd name="connsiteX7" fmla="*/ 125889 w 228641"/>
                <a:gd name="connsiteY7" fmla="*/ 1290307 h 1783658"/>
                <a:gd name="connsiteX8" fmla="*/ 108877 w 228641"/>
                <a:gd name="connsiteY8" fmla="*/ 1698597 h 1783658"/>
                <a:gd name="connsiteX9" fmla="*/ 113130 w 228641"/>
                <a:gd name="connsiteY9" fmla="*/ 1783658 h 17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41" h="1783658">
                  <a:moveTo>
                    <a:pt x="83359" y="363148"/>
                  </a:moveTo>
                  <a:cubicBezTo>
                    <a:pt x="47208" y="318136"/>
                    <a:pt x="11058" y="273125"/>
                    <a:pt x="2552" y="218545"/>
                  </a:cubicBezTo>
                  <a:cubicBezTo>
                    <a:pt x="-5954" y="163965"/>
                    <a:pt x="7514" y="71107"/>
                    <a:pt x="32323" y="35665"/>
                  </a:cubicBezTo>
                  <a:cubicBezTo>
                    <a:pt x="57132" y="223"/>
                    <a:pt x="118802" y="-6865"/>
                    <a:pt x="151408" y="5894"/>
                  </a:cubicBezTo>
                  <a:cubicBezTo>
                    <a:pt x="184014" y="18653"/>
                    <a:pt x="222291" y="43463"/>
                    <a:pt x="227962" y="112220"/>
                  </a:cubicBezTo>
                  <a:cubicBezTo>
                    <a:pt x="233633" y="180977"/>
                    <a:pt x="202444" y="285885"/>
                    <a:pt x="185432" y="418437"/>
                  </a:cubicBezTo>
                  <a:cubicBezTo>
                    <a:pt x="168420" y="550989"/>
                    <a:pt x="135813" y="762223"/>
                    <a:pt x="125889" y="907535"/>
                  </a:cubicBezTo>
                  <a:cubicBezTo>
                    <a:pt x="115965" y="1052847"/>
                    <a:pt x="128724" y="1158463"/>
                    <a:pt x="125889" y="1290307"/>
                  </a:cubicBezTo>
                  <a:cubicBezTo>
                    <a:pt x="123054" y="1422151"/>
                    <a:pt x="111003" y="1616372"/>
                    <a:pt x="108877" y="1698597"/>
                  </a:cubicBezTo>
                  <a:cubicBezTo>
                    <a:pt x="106751" y="1780822"/>
                    <a:pt x="109940" y="1782240"/>
                    <a:pt x="113130" y="1783658"/>
                  </a:cubicBezTo>
                </a:path>
              </a:pathLst>
            </a:custGeom>
            <a:noFill/>
            <a:ln w="1143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EA31D59-3537-23BC-196D-55E605E9D089}"/>
                </a:ext>
              </a:extLst>
            </p:cNvPr>
            <p:cNvSpPr/>
            <p:nvPr/>
          </p:nvSpPr>
          <p:spPr>
            <a:xfrm>
              <a:off x="5364675" y="741980"/>
              <a:ext cx="110368" cy="375802"/>
            </a:xfrm>
            <a:custGeom>
              <a:avLst/>
              <a:gdLst>
                <a:gd name="connsiteX0" fmla="*/ 0 w 144296"/>
                <a:gd name="connsiteY0" fmla="*/ 12759 h 495803"/>
                <a:gd name="connsiteX1" fmla="*/ 12759 w 144296"/>
                <a:gd name="connsiteY1" fmla="*/ 357254 h 495803"/>
                <a:gd name="connsiteX2" fmla="*/ 29771 w 144296"/>
                <a:gd name="connsiteY2" fmla="*/ 480591 h 495803"/>
                <a:gd name="connsiteX3" fmla="*/ 136096 w 144296"/>
                <a:gd name="connsiteY3" fmla="*/ 463579 h 495803"/>
                <a:gd name="connsiteX4" fmla="*/ 136096 w 144296"/>
                <a:gd name="connsiteY4" fmla="*/ 208398 h 495803"/>
                <a:gd name="connsiteX5" fmla="*/ 127590 w 144296"/>
                <a:gd name="connsiteY5" fmla="*/ 0 h 49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96" h="495803">
                  <a:moveTo>
                    <a:pt x="0" y="12759"/>
                  </a:moveTo>
                  <a:cubicBezTo>
                    <a:pt x="3898" y="146020"/>
                    <a:pt x="7797" y="279282"/>
                    <a:pt x="12759" y="357254"/>
                  </a:cubicBezTo>
                  <a:cubicBezTo>
                    <a:pt x="17721" y="435226"/>
                    <a:pt x="9215" y="462870"/>
                    <a:pt x="29771" y="480591"/>
                  </a:cubicBezTo>
                  <a:cubicBezTo>
                    <a:pt x="50327" y="498312"/>
                    <a:pt x="118375" y="508945"/>
                    <a:pt x="136096" y="463579"/>
                  </a:cubicBezTo>
                  <a:cubicBezTo>
                    <a:pt x="153817" y="418214"/>
                    <a:pt x="137514" y="285661"/>
                    <a:pt x="136096" y="208398"/>
                  </a:cubicBezTo>
                  <a:cubicBezTo>
                    <a:pt x="134678" y="131135"/>
                    <a:pt x="131134" y="65567"/>
                    <a:pt x="127590" y="0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A1DE489-F903-AD8F-8AFA-C5D7F6424532}"/>
                </a:ext>
              </a:extLst>
            </p:cNvPr>
            <p:cNvSpPr/>
            <p:nvPr/>
          </p:nvSpPr>
          <p:spPr>
            <a:xfrm>
              <a:off x="5527379" y="964953"/>
              <a:ext cx="260241" cy="132855"/>
            </a:xfrm>
            <a:custGeom>
              <a:avLst/>
              <a:gdLst>
                <a:gd name="connsiteX0" fmla="*/ 0 w 340242"/>
                <a:gd name="connsiteY0" fmla="*/ 175278 h 175278"/>
                <a:gd name="connsiteX1" fmla="*/ 59543 w 340242"/>
                <a:gd name="connsiteY1" fmla="*/ 73205 h 175278"/>
                <a:gd name="connsiteX2" fmla="*/ 191386 w 340242"/>
                <a:gd name="connsiteY2" fmla="*/ 904 h 175278"/>
                <a:gd name="connsiteX3" fmla="*/ 340242 w 340242"/>
                <a:gd name="connsiteY3" fmla="*/ 39181 h 1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42" h="175278">
                  <a:moveTo>
                    <a:pt x="0" y="175278"/>
                  </a:moveTo>
                  <a:cubicBezTo>
                    <a:pt x="13822" y="138772"/>
                    <a:pt x="27645" y="102267"/>
                    <a:pt x="59543" y="73205"/>
                  </a:cubicBezTo>
                  <a:cubicBezTo>
                    <a:pt x="91441" y="44143"/>
                    <a:pt x="144603" y="6575"/>
                    <a:pt x="191386" y="904"/>
                  </a:cubicBezTo>
                  <a:cubicBezTo>
                    <a:pt x="238169" y="-4767"/>
                    <a:pt x="289205" y="17207"/>
                    <a:pt x="340242" y="39181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6DC61240-8262-EBD9-41C8-D8B4BDC4518E}"/>
                </a:ext>
              </a:extLst>
            </p:cNvPr>
            <p:cNvSpPr/>
            <p:nvPr/>
          </p:nvSpPr>
          <p:spPr>
            <a:xfrm flipH="1">
              <a:off x="5457787" y="2421458"/>
              <a:ext cx="306596" cy="651178"/>
            </a:xfrm>
            <a:custGeom>
              <a:avLst/>
              <a:gdLst>
                <a:gd name="connsiteX0" fmla="*/ 561399 w 561399"/>
                <a:gd name="connsiteY0" fmla="*/ 0 h 859111"/>
                <a:gd name="connsiteX1" fmla="*/ 399784 w 561399"/>
                <a:gd name="connsiteY1" fmla="*/ 191387 h 859111"/>
                <a:gd name="connsiteX2" fmla="*/ 123338 w 561399"/>
                <a:gd name="connsiteY2" fmla="*/ 518869 h 859111"/>
                <a:gd name="connsiteX3" fmla="*/ 0 w 561399"/>
                <a:gd name="connsiteY3" fmla="*/ 859111 h 85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99" h="859111">
                  <a:moveTo>
                    <a:pt x="561399" y="0"/>
                  </a:moveTo>
                  <a:lnTo>
                    <a:pt x="399784" y="191387"/>
                  </a:lnTo>
                  <a:cubicBezTo>
                    <a:pt x="326774" y="277865"/>
                    <a:pt x="189969" y="407582"/>
                    <a:pt x="123338" y="518869"/>
                  </a:cubicBezTo>
                  <a:cubicBezTo>
                    <a:pt x="56707" y="630156"/>
                    <a:pt x="28353" y="744633"/>
                    <a:pt x="0" y="859111"/>
                  </a:cubicBezTo>
                </a:path>
              </a:pathLst>
            </a:custGeom>
            <a:noFill/>
            <a:ln w="88900" cap="rnd">
              <a:solidFill>
                <a:srgbClr val="95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4C961A-DE38-45CE-C357-2A0584A06211}"/>
                </a:ext>
              </a:extLst>
            </p:cNvPr>
            <p:cNvSpPr/>
            <p:nvPr/>
          </p:nvSpPr>
          <p:spPr>
            <a:xfrm>
              <a:off x="4638582" y="675711"/>
              <a:ext cx="624830" cy="938736"/>
            </a:xfrm>
            <a:custGeom>
              <a:avLst/>
              <a:gdLst>
                <a:gd name="connsiteX0" fmla="*/ 816910 w 816910"/>
                <a:gd name="connsiteY0" fmla="*/ 0 h 1238492"/>
                <a:gd name="connsiteX1" fmla="*/ 747462 w 816910"/>
                <a:gd name="connsiteY1" fmla="*/ 104173 h 1238492"/>
                <a:gd name="connsiteX2" fmla="*/ 423371 w 816910"/>
                <a:gd name="connsiteY2" fmla="*/ 231494 h 1238492"/>
                <a:gd name="connsiteX3" fmla="*/ 76130 w 816910"/>
                <a:gd name="connsiteY3" fmla="*/ 439838 h 1238492"/>
                <a:gd name="connsiteX4" fmla="*/ 6682 w 816910"/>
                <a:gd name="connsiteY4" fmla="*/ 775504 h 1238492"/>
                <a:gd name="connsiteX5" fmla="*/ 6682 w 816910"/>
                <a:gd name="connsiteY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910" h="1238492">
                  <a:moveTo>
                    <a:pt x="816910" y="0"/>
                  </a:moveTo>
                  <a:cubicBezTo>
                    <a:pt x="814981" y="32795"/>
                    <a:pt x="813052" y="65591"/>
                    <a:pt x="747462" y="104173"/>
                  </a:cubicBezTo>
                  <a:cubicBezTo>
                    <a:pt x="681872" y="142755"/>
                    <a:pt x="535260" y="175550"/>
                    <a:pt x="423371" y="231494"/>
                  </a:cubicBezTo>
                  <a:cubicBezTo>
                    <a:pt x="311482" y="287438"/>
                    <a:pt x="145578" y="349170"/>
                    <a:pt x="76130" y="439838"/>
                  </a:cubicBezTo>
                  <a:cubicBezTo>
                    <a:pt x="6682" y="530506"/>
                    <a:pt x="18257" y="642395"/>
                    <a:pt x="6682" y="775504"/>
                  </a:cubicBezTo>
                  <a:cubicBezTo>
                    <a:pt x="-4893" y="908613"/>
                    <a:pt x="894" y="1073552"/>
                    <a:pt x="6682" y="1238492"/>
                  </a:cubicBezTo>
                </a:path>
              </a:pathLst>
            </a:custGeom>
            <a:noFill/>
            <a:ln w="38100">
              <a:solidFill>
                <a:srgbClr val="825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C84947-F479-A90B-800F-8CCC6376372C}"/>
                </a:ext>
              </a:extLst>
            </p:cNvPr>
            <p:cNvCxnSpPr>
              <a:cxnSpLocks/>
              <a:stCxn id="131" idx="5"/>
            </p:cNvCxnSpPr>
            <p:nvPr/>
          </p:nvCxnSpPr>
          <p:spPr>
            <a:xfrm flipH="1">
              <a:off x="5886427" y="1614447"/>
              <a:ext cx="280138" cy="1268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A9A740-CC36-B553-5B98-D32B5B8CA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425" y="1596900"/>
              <a:ext cx="259982" cy="23887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1A400D2-0157-862C-CC0A-AB6447F9C63F}"/>
                </a:ext>
              </a:extLst>
            </p:cNvPr>
            <p:cNvCxnSpPr>
              <a:cxnSpLocks/>
              <a:stCxn id="131" idx="0"/>
              <a:endCxn id="124" idx="0"/>
            </p:cNvCxnSpPr>
            <p:nvPr/>
          </p:nvCxnSpPr>
          <p:spPr>
            <a:xfrm flipH="1">
              <a:off x="5263412" y="675711"/>
              <a:ext cx="283434" cy="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A648959-71B3-9FEC-1854-CAB7CAC15ED5}"/>
                </a:ext>
              </a:extLst>
            </p:cNvPr>
            <p:cNvCxnSpPr>
              <a:cxnSpLocks/>
              <a:endCxn id="130" idx="4"/>
            </p:cNvCxnSpPr>
            <p:nvPr/>
          </p:nvCxnSpPr>
          <p:spPr>
            <a:xfrm flipH="1" flipV="1">
              <a:off x="5468995" y="3174922"/>
              <a:ext cx="417432" cy="26664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3C600E6-4DA5-4721-EE13-5C30EC6B7E87}"/>
                </a:ext>
              </a:extLst>
            </p:cNvPr>
            <p:cNvCxnSpPr>
              <a:cxnSpLocks/>
              <a:stCxn id="130" idx="0"/>
            </p:cNvCxnSpPr>
            <p:nvPr/>
          </p:nvCxnSpPr>
          <p:spPr>
            <a:xfrm flipH="1">
              <a:off x="4904407" y="3139829"/>
              <a:ext cx="420769" cy="3153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68848452-38AD-E9DB-B939-EF352842F020}"/>
                </a:ext>
              </a:extLst>
            </p:cNvPr>
            <p:cNvSpPr/>
            <p:nvPr/>
          </p:nvSpPr>
          <p:spPr>
            <a:xfrm>
              <a:off x="5325176" y="2769658"/>
              <a:ext cx="143819" cy="405264"/>
            </a:xfrm>
            <a:custGeom>
              <a:avLst/>
              <a:gdLst>
                <a:gd name="connsiteX0" fmla="*/ 0 w 150471"/>
                <a:gd name="connsiteY0" fmla="*/ 488374 h 534673"/>
                <a:gd name="connsiteX1" fmla="*/ 46299 w 150471"/>
                <a:gd name="connsiteY1" fmla="*/ 152709 h 534673"/>
                <a:gd name="connsiteX2" fmla="*/ 92598 w 150471"/>
                <a:gd name="connsiteY2" fmla="*/ 2238 h 534673"/>
                <a:gd name="connsiteX3" fmla="*/ 115747 w 150471"/>
                <a:gd name="connsiteY3" fmla="*/ 256881 h 534673"/>
                <a:gd name="connsiteX4" fmla="*/ 150471 w 150471"/>
                <a:gd name="connsiteY4" fmla="*/ 534673 h 53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71" h="534673">
                  <a:moveTo>
                    <a:pt x="0" y="488374"/>
                  </a:moveTo>
                  <a:cubicBezTo>
                    <a:pt x="15433" y="361053"/>
                    <a:pt x="30866" y="233732"/>
                    <a:pt x="46299" y="152709"/>
                  </a:cubicBezTo>
                  <a:cubicBezTo>
                    <a:pt x="61732" y="71686"/>
                    <a:pt x="81023" y="-15124"/>
                    <a:pt x="92598" y="2238"/>
                  </a:cubicBezTo>
                  <a:cubicBezTo>
                    <a:pt x="104173" y="19600"/>
                    <a:pt x="106102" y="168142"/>
                    <a:pt x="115747" y="256881"/>
                  </a:cubicBezTo>
                  <a:cubicBezTo>
                    <a:pt x="125392" y="345620"/>
                    <a:pt x="137931" y="440146"/>
                    <a:pt x="150471" y="534673"/>
                  </a:cubicBezTo>
                </a:path>
              </a:pathLst>
            </a:custGeom>
            <a:noFill/>
            <a:ln w="38100">
              <a:solidFill>
                <a:srgbClr val="825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33FBFA16-4EAD-BAB5-73B1-B46B54AC33D9}"/>
                </a:ext>
              </a:extLst>
            </p:cNvPr>
            <p:cNvSpPr/>
            <p:nvPr/>
          </p:nvSpPr>
          <p:spPr>
            <a:xfrm flipH="1">
              <a:off x="5546846" y="675711"/>
              <a:ext cx="624830" cy="938736"/>
            </a:xfrm>
            <a:custGeom>
              <a:avLst/>
              <a:gdLst>
                <a:gd name="connsiteX0" fmla="*/ 816910 w 816910"/>
                <a:gd name="connsiteY0" fmla="*/ 0 h 1238492"/>
                <a:gd name="connsiteX1" fmla="*/ 747462 w 816910"/>
                <a:gd name="connsiteY1" fmla="*/ 104173 h 1238492"/>
                <a:gd name="connsiteX2" fmla="*/ 423371 w 816910"/>
                <a:gd name="connsiteY2" fmla="*/ 231494 h 1238492"/>
                <a:gd name="connsiteX3" fmla="*/ 76130 w 816910"/>
                <a:gd name="connsiteY3" fmla="*/ 439838 h 1238492"/>
                <a:gd name="connsiteX4" fmla="*/ 6682 w 816910"/>
                <a:gd name="connsiteY4" fmla="*/ 775504 h 1238492"/>
                <a:gd name="connsiteX5" fmla="*/ 6682 w 816910"/>
                <a:gd name="connsiteY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910" h="1238492">
                  <a:moveTo>
                    <a:pt x="816910" y="0"/>
                  </a:moveTo>
                  <a:cubicBezTo>
                    <a:pt x="814981" y="32795"/>
                    <a:pt x="813052" y="65591"/>
                    <a:pt x="747462" y="104173"/>
                  </a:cubicBezTo>
                  <a:cubicBezTo>
                    <a:pt x="681872" y="142755"/>
                    <a:pt x="535260" y="175550"/>
                    <a:pt x="423371" y="231494"/>
                  </a:cubicBezTo>
                  <a:cubicBezTo>
                    <a:pt x="311482" y="287438"/>
                    <a:pt x="145578" y="349170"/>
                    <a:pt x="76130" y="439838"/>
                  </a:cubicBezTo>
                  <a:cubicBezTo>
                    <a:pt x="6682" y="530506"/>
                    <a:pt x="18257" y="642395"/>
                    <a:pt x="6682" y="775504"/>
                  </a:cubicBezTo>
                  <a:cubicBezTo>
                    <a:pt x="-4893" y="908613"/>
                    <a:pt x="894" y="1073552"/>
                    <a:pt x="6682" y="1238492"/>
                  </a:cubicBezTo>
                </a:path>
              </a:pathLst>
            </a:custGeom>
            <a:noFill/>
            <a:ln w="38100">
              <a:solidFill>
                <a:srgbClr val="825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586F99E-3949-AB6D-4DB5-1D9E25C1EE50}"/>
                </a:ext>
              </a:extLst>
            </p:cNvPr>
            <p:cNvSpPr/>
            <p:nvPr/>
          </p:nvSpPr>
          <p:spPr>
            <a:xfrm>
              <a:off x="5024274" y="2418270"/>
              <a:ext cx="429398" cy="651178"/>
            </a:xfrm>
            <a:custGeom>
              <a:avLst/>
              <a:gdLst>
                <a:gd name="connsiteX0" fmla="*/ 561399 w 561399"/>
                <a:gd name="connsiteY0" fmla="*/ 0 h 859111"/>
                <a:gd name="connsiteX1" fmla="*/ 399784 w 561399"/>
                <a:gd name="connsiteY1" fmla="*/ 191387 h 859111"/>
                <a:gd name="connsiteX2" fmla="*/ 123338 w 561399"/>
                <a:gd name="connsiteY2" fmla="*/ 518869 h 859111"/>
                <a:gd name="connsiteX3" fmla="*/ 0 w 561399"/>
                <a:gd name="connsiteY3" fmla="*/ 859111 h 85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99" h="859111">
                  <a:moveTo>
                    <a:pt x="561399" y="0"/>
                  </a:moveTo>
                  <a:lnTo>
                    <a:pt x="399784" y="191387"/>
                  </a:lnTo>
                  <a:cubicBezTo>
                    <a:pt x="326774" y="277865"/>
                    <a:pt x="189969" y="407582"/>
                    <a:pt x="123338" y="518869"/>
                  </a:cubicBezTo>
                  <a:cubicBezTo>
                    <a:pt x="56707" y="630156"/>
                    <a:pt x="28353" y="744633"/>
                    <a:pt x="0" y="859111"/>
                  </a:cubicBezTo>
                </a:path>
              </a:pathLst>
            </a:custGeom>
            <a:noFill/>
            <a:ln w="88900" cap="rnd">
              <a:solidFill>
                <a:srgbClr val="95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0197D31-D4D5-A9F9-F5E1-5F822A501BE9}"/>
                </a:ext>
              </a:extLst>
            </p:cNvPr>
            <p:cNvSpPr/>
            <p:nvPr/>
          </p:nvSpPr>
          <p:spPr>
            <a:xfrm rot="16942305">
              <a:off x="5368839" y="1309604"/>
              <a:ext cx="107777" cy="746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B6610C7-361A-E285-7732-F3B8560641B6}"/>
                </a:ext>
              </a:extLst>
            </p:cNvPr>
            <p:cNvSpPr/>
            <p:nvPr/>
          </p:nvSpPr>
          <p:spPr>
            <a:xfrm rot="20202837">
              <a:off x="5315576" y="1291979"/>
              <a:ext cx="14794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A716C0F-3FEF-CCE7-1151-8AB87D905F62}"/>
                </a:ext>
              </a:extLst>
            </p:cNvPr>
            <p:cNvSpPr/>
            <p:nvPr/>
          </p:nvSpPr>
          <p:spPr>
            <a:xfrm rot="20202837">
              <a:off x="5353621" y="1329692"/>
              <a:ext cx="45719" cy="899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A9100B93-7DDF-3B85-8AF1-AD51479A2880}"/>
                </a:ext>
              </a:extLst>
            </p:cNvPr>
            <p:cNvSpPr/>
            <p:nvPr/>
          </p:nvSpPr>
          <p:spPr>
            <a:xfrm>
              <a:off x="5226503" y="1187493"/>
              <a:ext cx="486224" cy="559524"/>
            </a:xfrm>
            <a:custGeom>
              <a:avLst/>
              <a:gdLst>
                <a:gd name="connsiteX0" fmla="*/ 41959 w 635694"/>
                <a:gd name="connsiteY0" fmla="*/ 188853 h 738191"/>
                <a:gd name="connsiteX1" fmla="*/ 7191 w 635694"/>
                <a:gd name="connsiteY1" fmla="*/ 327925 h 738191"/>
                <a:gd name="connsiteX2" fmla="*/ 21098 w 635694"/>
                <a:gd name="connsiteY2" fmla="*/ 508719 h 738191"/>
                <a:gd name="connsiteX3" fmla="*/ 212322 w 635694"/>
                <a:gd name="connsiteY3" fmla="*/ 606070 h 738191"/>
                <a:gd name="connsiteX4" fmla="*/ 504374 w 635694"/>
                <a:gd name="connsiteY4" fmla="*/ 738188 h 738191"/>
                <a:gd name="connsiteX5" fmla="*/ 633016 w 635694"/>
                <a:gd name="connsiteY5" fmla="*/ 609546 h 738191"/>
                <a:gd name="connsiteX6" fmla="*/ 587817 w 635694"/>
                <a:gd name="connsiteY6" fmla="*/ 362693 h 738191"/>
                <a:gd name="connsiteX7" fmla="*/ 542619 w 635694"/>
                <a:gd name="connsiteY7" fmla="*/ 213191 h 738191"/>
                <a:gd name="connsiteX8" fmla="*/ 434838 w 635694"/>
                <a:gd name="connsiteY8" fmla="*/ 115840 h 738191"/>
                <a:gd name="connsiteX9" fmla="*/ 372255 w 635694"/>
                <a:gd name="connsiteY9" fmla="*/ 1105 h 738191"/>
                <a:gd name="connsiteX10" fmla="*/ 41959 w 635694"/>
                <a:gd name="connsiteY10" fmla="*/ 188853 h 7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94" h="738191">
                  <a:moveTo>
                    <a:pt x="41959" y="188853"/>
                  </a:moveTo>
                  <a:cubicBezTo>
                    <a:pt x="-18885" y="243323"/>
                    <a:pt x="10668" y="274614"/>
                    <a:pt x="7191" y="327925"/>
                  </a:cubicBezTo>
                  <a:cubicBezTo>
                    <a:pt x="3714" y="381236"/>
                    <a:pt x="-13090" y="462362"/>
                    <a:pt x="21098" y="508719"/>
                  </a:cubicBezTo>
                  <a:cubicBezTo>
                    <a:pt x="55286" y="555076"/>
                    <a:pt x="131776" y="567825"/>
                    <a:pt x="212322" y="606070"/>
                  </a:cubicBezTo>
                  <a:cubicBezTo>
                    <a:pt x="292868" y="644315"/>
                    <a:pt x="434258" y="737609"/>
                    <a:pt x="504374" y="738188"/>
                  </a:cubicBezTo>
                  <a:cubicBezTo>
                    <a:pt x="574490" y="738767"/>
                    <a:pt x="619109" y="672128"/>
                    <a:pt x="633016" y="609546"/>
                  </a:cubicBezTo>
                  <a:cubicBezTo>
                    <a:pt x="646923" y="546964"/>
                    <a:pt x="602883" y="428752"/>
                    <a:pt x="587817" y="362693"/>
                  </a:cubicBezTo>
                  <a:cubicBezTo>
                    <a:pt x="572751" y="296634"/>
                    <a:pt x="568116" y="254333"/>
                    <a:pt x="542619" y="213191"/>
                  </a:cubicBezTo>
                  <a:cubicBezTo>
                    <a:pt x="517122" y="172049"/>
                    <a:pt x="463232" y="151188"/>
                    <a:pt x="434838" y="115840"/>
                  </a:cubicBezTo>
                  <a:cubicBezTo>
                    <a:pt x="406444" y="80492"/>
                    <a:pt x="437155" y="-11064"/>
                    <a:pt x="372255" y="1105"/>
                  </a:cubicBezTo>
                  <a:cubicBezTo>
                    <a:pt x="307355" y="13274"/>
                    <a:pt x="102803" y="134383"/>
                    <a:pt x="41959" y="1888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Freeform 136">
            <a:extLst>
              <a:ext uri="{FF2B5EF4-FFF2-40B4-BE49-F238E27FC236}">
                <a16:creationId xmlns:a16="http://schemas.microsoft.com/office/drawing/2014/main" id="{2E613752-9F97-BA42-3095-AFD268CEA09A}"/>
              </a:ext>
            </a:extLst>
          </p:cNvPr>
          <p:cNvSpPr/>
          <p:nvPr/>
        </p:nvSpPr>
        <p:spPr>
          <a:xfrm rot="21143782">
            <a:off x="7379128" y="1198880"/>
            <a:ext cx="524541" cy="324542"/>
          </a:xfrm>
          <a:custGeom>
            <a:avLst/>
            <a:gdLst>
              <a:gd name="connsiteX0" fmla="*/ 1888 w 556831"/>
              <a:gd name="connsiteY0" fmla="*/ 235444 h 359932"/>
              <a:gd name="connsiteX1" fmla="*/ 110529 w 556831"/>
              <a:gd name="connsiteY1" fmla="*/ 325979 h 359932"/>
              <a:gd name="connsiteX2" fmla="*/ 255385 w 556831"/>
              <a:gd name="connsiteY2" fmla="*/ 353139 h 359932"/>
              <a:gd name="connsiteX3" fmla="*/ 282545 w 556831"/>
              <a:gd name="connsiteY3" fmla="*/ 208284 h 359932"/>
              <a:gd name="connsiteX4" fmla="*/ 508882 w 556831"/>
              <a:gd name="connsiteY4" fmla="*/ 262605 h 359932"/>
              <a:gd name="connsiteX5" fmla="*/ 517935 w 556831"/>
              <a:gd name="connsiteY5" fmla="*/ 208284 h 359932"/>
              <a:gd name="connsiteX6" fmla="*/ 373080 w 556831"/>
              <a:gd name="connsiteY6" fmla="*/ 135856 h 359932"/>
              <a:gd name="connsiteX7" fmla="*/ 545096 w 556831"/>
              <a:gd name="connsiteY7" fmla="*/ 117749 h 359932"/>
              <a:gd name="connsiteX8" fmla="*/ 517935 w 556831"/>
              <a:gd name="connsiteY8" fmla="*/ 72482 h 359932"/>
              <a:gd name="connsiteX9" fmla="*/ 327813 w 556831"/>
              <a:gd name="connsiteY9" fmla="*/ 63428 h 359932"/>
              <a:gd name="connsiteX10" fmla="*/ 155797 w 556831"/>
              <a:gd name="connsiteY10" fmla="*/ 54 h 359932"/>
              <a:gd name="connsiteX11" fmla="*/ 29048 w 556831"/>
              <a:gd name="connsiteY11" fmla="*/ 54375 h 359932"/>
              <a:gd name="connsiteX12" fmla="*/ 38102 w 556831"/>
              <a:gd name="connsiteY12" fmla="*/ 153963 h 359932"/>
              <a:gd name="connsiteX13" fmla="*/ 1888 w 556831"/>
              <a:gd name="connsiteY13" fmla="*/ 235444 h 35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831" h="359932">
                <a:moveTo>
                  <a:pt x="1888" y="235444"/>
                </a:moveTo>
                <a:cubicBezTo>
                  <a:pt x="13959" y="264113"/>
                  <a:pt x="68279" y="306363"/>
                  <a:pt x="110529" y="325979"/>
                </a:cubicBezTo>
                <a:cubicBezTo>
                  <a:pt x="152779" y="345595"/>
                  <a:pt x="226716" y="372755"/>
                  <a:pt x="255385" y="353139"/>
                </a:cubicBezTo>
                <a:cubicBezTo>
                  <a:pt x="284054" y="333523"/>
                  <a:pt x="240296" y="223373"/>
                  <a:pt x="282545" y="208284"/>
                </a:cubicBezTo>
                <a:cubicBezTo>
                  <a:pt x="324794" y="193195"/>
                  <a:pt x="508882" y="262605"/>
                  <a:pt x="508882" y="262605"/>
                </a:cubicBezTo>
                <a:cubicBezTo>
                  <a:pt x="548114" y="262605"/>
                  <a:pt x="540569" y="229409"/>
                  <a:pt x="517935" y="208284"/>
                </a:cubicBezTo>
                <a:cubicBezTo>
                  <a:pt x="495301" y="187159"/>
                  <a:pt x="368553" y="150945"/>
                  <a:pt x="373080" y="135856"/>
                </a:cubicBezTo>
                <a:cubicBezTo>
                  <a:pt x="377607" y="120767"/>
                  <a:pt x="545096" y="117749"/>
                  <a:pt x="545096" y="117749"/>
                </a:cubicBezTo>
                <a:cubicBezTo>
                  <a:pt x="569238" y="107187"/>
                  <a:pt x="554149" y="81535"/>
                  <a:pt x="517935" y="72482"/>
                </a:cubicBezTo>
                <a:cubicBezTo>
                  <a:pt x="481721" y="63429"/>
                  <a:pt x="388169" y="75499"/>
                  <a:pt x="327813" y="63428"/>
                </a:cubicBezTo>
                <a:cubicBezTo>
                  <a:pt x="267457" y="51357"/>
                  <a:pt x="205591" y="1563"/>
                  <a:pt x="155797" y="54"/>
                </a:cubicBezTo>
                <a:cubicBezTo>
                  <a:pt x="106003" y="-1455"/>
                  <a:pt x="48664" y="28724"/>
                  <a:pt x="29048" y="54375"/>
                </a:cubicBezTo>
                <a:cubicBezTo>
                  <a:pt x="9432" y="80026"/>
                  <a:pt x="36593" y="120767"/>
                  <a:pt x="38102" y="153963"/>
                </a:cubicBezTo>
                <a:cubicBezTo>
                  <a:pt x="39611" y="187159"/>
                  <a:pt x="-10183" y="206775"/>
                  <a:pt x="1888" y="2354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E613E139-55EC-4286-3E53-2A857AA22C51}"/>
              </a:ext>
            </a:extLst>
          </p:cNvPr>
          <p:cNvSpPr/>
          <p:nvPr/>
        </p:nvSpPr>
        <p:spPr>
          <a:xfrm>
            <a:off x="7050505" y="2802259"/>
            <a:ext cx="902369" cy="390653"/>
          </a:xfrm>
          <a:custGeom>
            <a:avLst/>
            <a:gdLst>
              <a:gd name="connsiteX0" fmla="*/ 902369 w 902369"/>
              <a:gd name="connsiteY0" fmla="*/ 228600 h 390653"/>
              <a:gd name="connsiteX1" fmla="*/ 667753 w 902369"/>
              <a:gd name="connsiteY1" fmla="*/ 372979 h 390653"/>
              <a:gd name="connsiteX2" fmla="*/ 360948 w 902369"/>
              <a:gd name="connsiteY2" fmla="*/ 378995 h 390653"/>
              <a:gd name="connsiteX3" fmla="*/ 186490 w 902369"/>
              <a:gd name="connsiteY3" fmla="*/ 288758 h 390653"/>
              <a:gd name="connsiteX4" fmla="*/ 0 w 902369"/>
              <a:gd name="connsiteY4" fmla="*/ 0 h 39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69" h="390653">
                <a:moveTo>
                  <a:pt x="902369" y="228600"/>
                </a:moveTo>
                <a:cubicBezTo>
                  <a:pt x="830179" y="288256"/>
                  <a:pt x="757990" y="347913"/>
                  <a:pt x="667753" y="372979"/>
                </a:cubicBezTo>
                <a:cubicBezTo>
                  <a:pt x="577516" y="398045"/>
                  <a:pt x="441158" y="393032"/>
                  <a:pt x="360948" y="378995"/>
                </a:cubicBezTo>
                <a:cubicBezTo>
                  <a:pt x="280738" y="364958"/>
                  <a:pt x="246648" y="351924"/>
                  <a:pt x="186490" y="288758"/>
                </a:cubicBezTo>
                <a:cubicBezTo>
                  <a:pt x="126332" y="225592"/>
                  <a:pt x="63166" y="112796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032CF753-7C43-C3DA-381B-58E70A098FBD}"/>
              </a:ext>
            </a:extLst>
          </p:cNvPr>
          <p:cNvSpPr/>
          <p:nvPr/>
        </p:nvSpPr>
        <p:spPr>
          <a:xfrm>
            <a:off x="6410141" y="2544377"/>
            <a:ext cx="712553" cy="745030"/>
          </a:xfrm>
          <a:custGeom>
            <a:avLst/>
            <a:gdLst>
              <a:gd name="connsiteX0" fmla="*/ 712553 w 712553"/>
              <a:gd name="connsiteY0" fmla="*/ 378196 h 745030"/>
              <a:gd name="connsiteX1" fmla="*/ 610284 w 712553"/>
              <a:gd name="connsiteY1" fmla="*/ 215769 h 745030"/>
              <a:gd name="connsiteX2" fmla="*/ 514032 w 712553"/>
              <a:gd name="connsiteY2" fmla="*/ 41311 h 745030"/>
              <a:gd name="connsiteX3" fmla="*/ 357621 w 712553"/>
              <a:gd name="connsiteY3" fmla="*/ 5217 h 745030"/>
              <a:gd name="connsiteX4" fmla="*/ 273400 w 712553"/>
              <a:gd name="connsiteY4" fmla="*/ 125532 h 745030"/>
              <a:gd name="connsiteX5" fmla="*/ 285432 w 712553"/>
              <a:gd name="connsiteY5" fmla="*/ 414290 h 745030"/>
              <a:gd name="connsiteX6" fmla="*/ 297463 w 712553"/>
              <a:gd name="connsiteY6" fmla="*/ 618827 h 745030"/>
              <a:gd name="connsiteX7" fmla="*/ 225274 w 712553"/>
              <a:gd name="connsiteY7" fmla="*/ 727111 h 745030"/>
              <a:gd name="connsiteX8" fmla="*/ 74879 w 712553"/>
              <a:gd name="connsiteY8" fmla="*/ 739143 h 745030"/>
              <a:gd name="connsiteX9" fmla="*/ 8706 w 712553"/>
              <a:gd name="connsiteY9" fmla="*/ 666954 h 745030"/>
              <a:gd name="connsiteX10" fmla="*/ 2690 w 712553"/>
              <a:gd name="connsiteY10" fmla="*/ 546638 h 74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553" h="745030">
                <a:moveTo>
                  <a:pt x="712553" y="378196"/>
                </a:moveTo>
                <a:cubicBezTo>
                  <a:pt x="677962" y="325056"/>
                  <a:pt x="643371" y="271916"/>
                  <a:pt x="610284" y="215769"/>
                </a:cubicBezTo>
                <a:cubicBezTo>
                  <a:pt x="577197" y="159622"/>
                  <a:pt x="556142" y="76403"/>
                  <a:pt x="514032" y="41311"/>
                </a:cubicBezTo>
                <a:cubicBezTo>
                  <a:pt x="471921" y="6219"/>
                  <a:pt x="397726" y="-8820"/>
                  <a:pt x="357621" y="5217"/>
                </a:cubicBezTo>
                <a:cubicBezTo>
                  <a:pt x="317516" y="19254"/>
                  <a:pt x="285431" y="57353"/>
                  <a:pt x="273400" y="125532"/>
                </a:cubicBezTo>
                <a:cubicBezTo>
                  <a:pt x="261369" y="193711"/>
                  <a:pt x="281421" y="332074"/>
                  <a:pt x="285432" y="414290"/>
                </a:cubicBezTo>
                <a:cubicBezTo>
                  <a:pt x="289442" y="496506"/>
                  <a:pt x="307489" y="566690"/>
                  <a:pt x="297463" y="618827"/>
                </a:cubicBezTo>
                <a:cubicBezTo>
                  <a:pt x="287437" y="670964"/>
                  <a:pt x="262371" y="707058"/>
                  <a:pt x="225274" y="727111"/>
                </a:cubicBezTo>
                <a:cubicBezTo>
                  <a:pt x="188177" y="747164"/>
                  <a:pt x="110973" y="749169"/>
                  <a:pt x="74879" y="739143"/>
                </a:cubicBezTo>
                <a:cubicBezTo>
                  <a:pt x="38785" y="729117"/>
                  <a:pt x="20737" y="699038"/>
                  <a:pt x="8706" y="666954"/>
                </a:cubicBezTo>
                <a:cubicBezTo>
                  <a:pt x="-3325" y="634870"/>
                  <a:pt x="-318" y="590754"/>
                  <a:pt x="2690" y="546638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49F496DF-A016-F2CF-DE5C-D3AC9D5D7575}"/>
              </a:ext>
            </a:extLst>
          </p:cNvPr>
          <p:cNvSpPr/>
          <p:nvPr/>
        </p:nvSpPr>
        <p:spPr>
          <a:xfrm>
            <a:off x="7050505" y="2804079"/>
            <a:ext cx="902369" cy="390653"/>
          </a:xfrm>
          <a:custGeom>
            <a:avLst/>
            <a:gdLst>
              <a:gd name="connsiteX0" fmla="*/ 902369 w 902369"/>
              <a:gd name="connsiteY0" fmla="*/ 228600 h 390653"/>
              <a:gd name="connsiteX1" fmla="*/ 667753 w 902369"/>
              <a:gd name="connsiteY1" fmla="*/ 372979 h 390653"/>
              <a:gd name="connsiteX2" fmla="*/ 360948 w 902369"/>
              <a:gd name="connsiteY2" fmla="*/ 378995 h 390653"/>
              <a:gd name="connsiteX3" fmla="*/ 186490 w 902369"/>
              <a:gd name="connsiteY3" fmla="*/ 288758 h 390653"/>
              <a:gd name="connsiteX4" fmla="*/ 0 w 902369"/>
              <a:gd name="connsiteY4" fmla="*/ 0 h 39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69" h="390653">
                <a:moveTo>
                  <a:pt x="902369" y="228600"/>
                </a:moveTo>
                <a:cubicBezTo>
                  <a:pt x="830179" y="288256"/>
                  <a:pt x="757990" y="347913"/>
                  <a:pt x="667753" y="372979"/>
                </a:cubicBezTo>
                <a:cubicBezTo>
                  <a:pt x="577516" y="398045"/>
                  <a:pt x="441158" y="393032"/>
                  <a:pt x="360948" y="378995"/>
                </a:cubicBezTo>
                <a:cubicBezTo>
                  <a:pt x="280738" y="364958"/>
                  <a:pt x="246648" y="351924"/>
                  <a:pt x="186490" y="288758"/>
                </a:cubicBezTo>
                <a:cubicBezTo>
                  <a:pt x="126332" y="225592"/>
                  <a:pt x="63166" y="112796"/>
                  <a:pt x="0" y="0"/>
                </a:cubicBezTo>
              </a:path>
            </a:pathLst>
          </a:cu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7155BC-4641-22EF-6CB7-FBA2DB39FB24}"/>
              </a:ext>
            </a:extLst>
          </p:cNvPr>
          <p:cNvGrpSpPr/>
          <p:nvPr/>
        </p:nvGrpSpPr>
        <p:grpSpPr>
          <a:xfrm>
            <a:off x="7138188" y="1339922"/>
            <a:ext cx="988130" cy="1774390"/>
            <a:chOff x="7127972" y="1061910"/>
            <a:chExt cx="988130" cy="177439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70BE867-3DC7-4034-B5F3-21C6417AE762}"/>
                </a:ext>
              </a:extLst>
            </p:cNvPr>
            <p:cNvGrpSpPr/>
            <p:nvPr/>
          </p:nvGrpSpPr>
          <p:grpSpPr>
            <a:xfrm>
              <a:off x="7642324" y="1715526"/>
              <a:ext cx="245759" cy="379902"/>
              <a:chOff x="7642324" y="1715526"/>
              <a:chExt cx="245759" cy="379902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06460EE-8FA0-8AF0-290E-B8796F10F7F5}"/>
                  </a:ext>
                </a:extLst>
              </p:cNvPr>
              <p:cNvSpPr/>
              <p:nvPr/>
            </p:nvSpPr>
            <p:spPr>
              <a:xfrm rot="3607708">
                <a:off x="7728763" y="1953175"/>
                <a:ext cx="179496" cy="1050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ed Rectangle 158">
                <a:extLst>
                  <a:ext uri="{FF2B5EF4-FFF2-40B4-BE49-F238E27FC236}">
                    <a16:creationId xmlns:a16="http://schemas.microsoft.com/office/drawing/2014/main" id="{049E2D4E-6683-898F-F0F2-C28DDE040E4F}"/>
                  </a:ext>
                </a:extLst>
              </p:cNvPr>
              <p:cNvSpPr/>
              <p:nvPr/>
            </p:nvSpPr>
            <p:spPr>
              <a:xfrm rot="19818157">
                <a:off x="7734037" y="1954801"/>
                <a:ext cx="154046" cy="96474"/>
              </a:xfrm>
              <a:prstGeom prst="roundRect">
                <a:avLst/>
              </a:prstGeom>
              <a:gradFill flip="none" rotWithShape="1">
                <a:gsLst>
                  <a:gs pos="93000">
                    <a:schemeClr val="bg1">
                      <a:lumMod val="50000"/>
                    </a:schemeClr>
                  </a:gs>
                  <a:gs pos="78000">
                    <a:schemeClr val="bg1">
                      <a:lumMod val="65000"/>
                    </a:schemeClr>
                  </a:gs>
                  <a:gs pos="39000">
                    <a:schemeClr val="bg1">
                      <a:lumMod val="75000"/>
                    </a:schemeClr>
                  </a:gs>
                  <a:gs pos="1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 Same Side Corner Rectangle 159">
                <a:extLst>
                  <a:ext uri="{FF2B5EF4-FFF2-40B4-BE49-F238E27FC236}">
                    <a16:creationId xmlns:a16="http://schemas.microsoft.com/office/drawing/2014/main" id="{7A11FCA8-983B-174D-5C7A-670F25A47BAB}"/>
                  </a:ext>
                </a:extLst>
              </p:cNvPr>
              <p:cNvSpPr/>
              <p:nvPr/>
            </p:nvSpPr>
            <p:spPr>
              <a:xfrm rot="19872970">
                <a:off x="7642324" y="1715526"/>
                <a:ext cx="85926" cy="116752"/>
              </a:xfrm>
              <a:prstGeom prst="round2SameRect">
                <a:avLst>
                  <a:gd name="adj1" fmla="val 45615"/>
                  <a:gd name="adj2" fmla="val 0"/>
                </a:avLst>
              </a:prstGeom>
              <a:gradFill>
                <a:gsLst>
                  <a:gs pos="93000">
                    <a:schemeClr val="bg1">
                      <a:lumMod val="50000"/>
                    </a:schemeClr>
                  </a:gs>
                  <a:gs pos="70000">
                    <a:schemeClr val="bg1">
                      <a:lumMod val="85000"/>
                    </a:schemeClr>
                  </a:gs>
                  <a:gs pos="38000">
                    <a:schemeClr val="bg1">
                      <a:lumMod val="85000"/>
                    </a:schemeClr>
                  </a:gs>
                  <a:gs pos="9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 Same Side Corner Rectangle 160">
                <a:extLst>
                  <a:ext uri="{FF2B5EF4-FFF2-40B4-BE49-F238E27FC236}">
                    <a16:creationId xmlns:a16="http://schemas.microsoft.com/office/drawing/2014/main" id="{91200DB8-6036-C3A4-9287-D0ED8371C514}"/>
                  </a:ext>
                </a:extLst>
              </p:cNvPr>
              <p:cNvSpPr/>
              <p:nvPr/>
            </p:nvSpPr>
            <p:spPr>
              <a:xfrm rot="9016109">
                <a:off x="7676886" y="1854620"/>
                <a:ext cx="153323" cy="79230"/>
              </a:xfrm>
              <a:prstGeom prst="round2SameRect">
                <a:avLst>
                  <a:gd name="adj1" fmla="val 41025"/>
                  <a:gd name="adj2" fmla="val 0"/>
                </a:avLst>
              </a:prstGeom>
              <a:gradFill>
                <a:gsLst>
                  <a:gs pos="93000">
                    <a:schemeClr val="tx1">
                      <a:lumMod val="85000"/>
                      <a:lumOff val="15000"/>
                    </a:schemeClr>
                  </a:gs>
                  <a:gs pos="27000">
                    <a:schemeClr val="tx1">
                      <a:lumMod val="75000"/>
                      <a:lumOff val="25000"/>
                    </a:schemeClr>
                  </a:gs>
                  <a:gs pos="58000">
                    <a:schemeClr val="tx1">
                      <a:lumMod val="50000"/>
                      <a:lumOff val="50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nip Same Side Corner Rectangle 161">
                <a:extLst>
                  <a:ext uri="{FF2B5EF4-FFF2-40B4-BE49-F238E27FC236}">
                    <a16:creationId xmlns:a16="http://schemas.microsoft.com/office/drawing/2014/main" id="{D1BF8A7F-2773-22AD-84E5-A481729776D7}"/>
                  </a:ext>
                </a:extLst>
              </p:cNvPr>
              <p:cNvSpPr/>
              <p:nvPr/>
            </p:nvSpPr>
            <p:spPr>
              <a:xfrm rot="19872431">
                <a:off x="7651413" y="1823521"/>
                <a:ext cx="151470" cy="48523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93000">
                    <a:schemeClr val="tx1">
                      <a:lumMod val="85000"/>
                      <a:lumOff val="15000"/>
                    </a:schemeClr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39000">
                    <a:schemeClr val="tx1">
                      <a:lumMod val="50000"/>
                      <a:lumOff val="50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71F775E-18F7-2AF3-EDE8-3AA2BA720496}"/>
                </a:ext>
              </a:extLst>
            </p:cNvPr>
            <p:cNvGrpSpPr/>
            <p:nvPr/>
          </p:nvGrpSpPr>
          <p:grpSpPr>
            <a:xfrm>
              <a:off x="7127972" y="1061910"/>
              <a:ext cx="236166" cy="1470177"/>
              <a:chOff x="7127972" y="1061910"/>
              <a:chExt cx="236166" cy="1470177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BD78188-9C5B-CA75-9E1C-F987743D1C46}"/>
                  </a:ext>
                </a:extLst>
              </p:cNvPr>
              <p:cNvSpPr/>
              <p:nvPr/>
            </p:nvSpPr>
            <p:spPr>
              <a:xfrm rot="2799734">
                <a:off x="7260133" y="2428082"/>
                <a:ext cx="115533" cy="9247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1A315D5-D1A1-F6E3-7821-615B23BB4FC1}"/>
                  </a:ext>
                </a:extLst>
              </p:cNvPr>
              <p:cNvSpPr/>
              <p:nvPr/>
            </p:nvSpPr>
            <p:spPr>
              <a:xfrm rot="5400000">
                <a:off x="7155621" y="2015544"/>
                <a:ext cx="115533" cy="7670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B8D5B062-92E9-2C76-B758-85C0ED13A38A}"/>
                  </a:ext>
                </a:extLst>
              </p:cNvPr>
              <p:cNvGrpSpPr/>
              <p:nvPr/>
            </p:nvGrpSpPr>
            <p:grpSpPr>
              <a:xfrm>
                <a:off x="7127972" y="2033912"/>
                <a:ext cx="225243" cy="413432"/>
                <a:chOff x="7127972" y="2033912"/>
                <a:chExt cx="225243" cy="413432"/>
              </a:xfrm>
            </p:grpSpPr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9A5ADF36-B0C8-9ABF-A2CE-EAA939C7C083}"/>
                    </a:ext>
                  </a:extLst>
                </p:cNvPr>
                <p:cNvSpPr/>
                <p:nvPr/>
              </p:nvSpPr>
              <p:spPr>
                <a:xfrm rot="9108630">
                  <a:off x="7127972" y="2033912"/>
                  <a:ext cx="225243" cy="413432"/>
                </a:xfrm>
                <a:custGeom>
                  <a:avLst/>
                  <a:gdLst>
                    <a:gd name="connsiteX0" fmla="*/ 78974 w 225243"/>
                    <a:gd name="connsiteY0" fmla="*/ 410988 h 413432"/>
                    <a:gd name="connsiteX1" fmla="*/ 10163 w 225243"/>
                    <a:gd name="connsiteY1" fmla="*/ 373054 h 413432"/>
                    <a:gd name="connsiteX2" fmla="*/ 2444 w 225243"/>
                    <a:gd name="connsiteY2" fmla="*/ 346367 h 413432"/>
                    <a:gd name="connsiteX3" fmla="*/ 89688 w 225243"/>
                    <a:gd name="connsiteY3" fmla="*/ 188110 h 413432"/>
                    <a:gd name="connsiteX4" fmla="*/ 90562 w 225243"/>
                    <a:gd name="connsiteY4" fmla="*/ 188592 h 413432"/>
                    <a:gd name="connsiteX5" fmla="*/ 101820 w 225243"/>
                    <a:gd name="connsiteY5" fmla="*/ 168170 h 413432"/>
                    <a:gd name="connsiteX6" fmla="*/ 103540 w 225243"/>
                    <a:gd name="connsiteY6" fmla="*/ 136110 h 413432"/>
                    <a:gd name="connsiteX7" fmla="*/ 103540 w 225243"/>
                    <a:gd name="connsiteY7" fmla="*/ 20284 h 413432"/>
                    <a:gd name="connsiteX8" fmla="*/ 123824 w 225243"/>
                    <a:gd name="connsiteY8" fmla="*/ 0 h 413432"/>
                    <a:gd name="connsiteX9" fmla="*/ 204959 w 225243"/>
                    <a:gd name="connsiteY9" fmla="*/ 0 h 413432"/>
                    <a:gd name="connsiteX10" fmla="*/ 225243 w 225243"/>
                    <a:gd name="connsiteY10" fmla="*/ 20284 h 413432"/>
                    <a:gd name="connsiteX11" fmla="*/ 225243 w 225243"/>
                    <a:gd name="connsiteY11" fmla="*/ 145279 h 413432"/>
                    <a:gd name="connsiteX12" fmla="*/ 223997 w 225243"/>
                    <a:gd name="connsiteY12" fmla="*/ 145279 h 413432"/>
                    <a:gd name="connsiteX13" fmla="*/ 224069 w 225243"/>
                    <a:gd name="connsiteY13" fmla="*/ 162850 h 413432"/>
                    <a:gd name="connsiteX14" fmla="*/ 209245 w 225243"/>
                    <a:gd name="connsiteY14" fmla="*/ 214626 h 413432"/>
                    <a:gd name="connsiteX15" fmla="*/ 189684 w 225243"/>
                    <a:gd name="connsiteY15" fmla="*/ 243236 h 413432"/>
                    <a:gd name="connsiteX16" fmla="*/ 192905 w 225243"/>
                    <a:gd name="connsiteY16" fmla="*/ 245011 h 413432"/>
                    <a:gd name="connsiteX17" fmla="*/ 105661 w 225243"/>
                    <a:gd name="connsiteY17" fmla="*/ 403268 h 413432"/>
                    <a:gd name="connsiteX18" fmla="*/ 78974 w 225243"/>
                    <a:gd name="connsiteY18" fmla="*/ 410988 h 41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5243" h="413432">
                      <a:moveTo>
                        <a:pt x="78974" y="410988"/>
                      </a:moveTo>
                      <a:lnTo>
                        <a:pt x="10163" y="373054"/>
                      </a:lnTo>
                      <a:cubicBezTo>
                        <a:pt x="662" y="367816"/>
                        <a:pt x="-2794" y="355868"/>
                        <a:pt x="2444" y="346367"/>
                      </a:cubicBezTo>
                      <a:lnTo>
                        <a:pt x="89688" y="188110"/>
                      </a:lnTo>
                      <a:lnTo>
                        <a:pt x="90562" y="188592"/>
                      </a:lnTo>
                      <a:lnTo>
                        <a:pt x="101820" y="168170"/>
                      </a:lnTo>
                      <a:lnTo>
                        <a:pt x="103540" y="136110"/>
                      </a:lnTo>
                      <a:lnTo>
                        <a:pt x="103540" y="20284"/>
                      </a:lnTo>
                      <a:cubicBezTo>
                        <a:pt x="103540" y="9081"/>
                        <a:pt x="112621" y="0"/>
                        <a:pt x="123824" y="0"/>
                      </a:cubicBezTo>
                      <a:lnTo>
                        <a:pt x="204959" y="0"/>
                      </a:lnTo>
                      <a:cubicBezTo>
                        <a:pt x="216162" y="0"/>
                        <a:pt x="225243" y="9081"/>
                        <a:pt x="225243" y="20284"/>
                      </a:cubicBezTo>
                      <a:lnTo>
                        <a:pt x="225243" y="145279"/>
                      </a:lnTo>
                      <a:lnTo>
                        <a:pt x="223997" y="145279"/>
                      </a:lnTo>
                      <a:lnTo>
                        <a:pt x="224069" y="162850"/>
                      </a:lnTo>
                      <a:cubicBezTo>
                        <a:pt x="222060" y="180512"/>
                        <a:pt x="217006" y="198098"/>
                        <a:pt x="209245" y="214626"/>
                      </a:cubicBezTo>
                      <a:lnTo>
                        <a:pt x="189684" y="243236"/>
                      </a:lnTo>
                      <a:lnTo>
                        <a:pt x="192905" y="245011"/>
                      </a:lnTo>
                      <a:lnTo>
                        <a:pt x="105661" y="403268"/>
                      </a:lnTo>
                      <a:cubicBezTo>
                        <a:pt x="100423" y="412769"/>
                        <a:pt x="88475" y="416225"/>
                        <a:pt x="78974" y="41098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9300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65000"/>
                      </a:schemeClr>
                    </a:gs>
                    <a:gs pos="39000">
                      <a:schemeClr val="bg1">
                        <a:lumMod val="75000"/>
                      </a:schemeClr>
                    </a:gs>
                    <a:gs pos="13000">
                      <a:schemeClr val="tx1">
                        <a:lumMod val="50000"/>
                        <a:lumOff val="50000"/>
                      </a:schemeClr>
                    </a:gs>
                  </a:gsLst>
                  <a:lin ang="4200000" scaled="0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ounded Rectangle 155">
                  <a:extLst>
                    <a:ext uri="{FF2B5EF4-FFF2-40B4-BE49-F238E27FC236}">
                      <a16:creationId xmlns:a16="http://schemas.microsoft.com/office/drawing/2014/main" id="{A7982607-9FBB-3A22-1573-2F904F1D875F}"/>
                    </a:ext>
                  </a:extLst>
                </p:cNvPr>
                <p:cNvSpPr/>
                <p:nvPr/>
              </p:nvSpPr>
              <p:spPr>
                <a:xfrm rot="19974489">
                  <a:off x="7151663" y="2304843"/>
                  <a:ext cx="153361" cy="45719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ounded Rectangle 156">
                  <a:extLst>
                    <a:ext uri="{FF2B5EF4-FFF2-40B4-BE49-F238E27FC236}">
                      <a16:creationId xmlns:a16="http://schemas.microsoft.com/office/drawing/2014/main" id="{89827CA1-087F-40D6-6E50-3AD8693B07DA}"/>
                    </a:ext>
                  </a:extLst>
                </p:cNvPr>
                <p:cNvSpPr/>
                <p:nvPr/>
              </p:nvSpPr>
              <p:spPr>
                <a:xfrm>
                  <a:off x="7130084" y="2193094"/>
                  <a:ext cx="153361" cy="45719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5CB3F22-1725-31E2-C2FD-072B95119444}"/>
                  </a:ext>
                </a:extLst>
              </p:cNvPr>
              <p:cNvGrpSpPr/>
              <p:nvPr/>
            </p:nvGrpSpPr>
            <p:grpSpPr>
              <a:xfrm>
                <a:off x="7160093" y="1061910"/>
                <a:ext cx="182555" cy="944748"/>
                <a:chOff x="7160093" y="1061910"/>
                <a:chExt cx="182555" cy="944748"/>
              </a:xfrm>
            </p:grpSpPr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7F2EDF43-BB86-8E8B-A27D-A5C3DA1565B9}"/>
                    </a:ext>
                  </a:extLst>
                </p:cNvPr>
                <p:cNvSpPr/>
                <p:nvPr/>
              </p:nvSpPr>
              <p:spPr>
                <a:xfrm rot="1607610">
                  <a:off x="7211746" y="1061910"/>
                  <a:ext cx="130902" cy="389562"/>
                </a:xfrm>
                <a:custGeom>
                  <a:avLst/>
                  <a:gdLst>
                    <a:gd name="connsiteX0" fmla="*/ 14644 w 130902"/>
                    <a:gd name="connsiteY0" fmla="*/ 11480 h 389562"/>
                    <a:gd name="connsiteX1" fmla="*/ 42359 w 130902"/>
                    <a:gd name="connsiteY1" fmla="*/ 0 h 389562"/>
                    <a:gd name="connsiteX2" fmla="*/ 49895 w 130902"/>
                    <a:gd name="connsiteY2" fmla="*/ 0 h 389562"/>
                    <a:gd name="connsiteX3" fmla="*/ 89090 w 130902"/>
                    <a:gd name="connsiteY3" fmla="*/ 39195 h 389562"/>
                    <a:gd name="connsiteX4" fmla="*/ 89090 w 130902"/>
                    <a:gd name="connsiteY4" fmla="*/ 115328 h 389562"/>
                    <a:gd name="connsiteX5" fmla="*/ 90679 w 130902"/>
                    <a:gd name="connsiteY5" fmla="*/ 119229 h 389562"/>
                    <a:gd name="connsiteX6" fmla="*/ 85008 w 130902"/>
                    <a:gd name="connsiteY6" fmla="*/ 239857 h 389562"/>
                    <a:gd name="connsiteX7" fmla="*/ 84295 w 130902"/>
                    <a:gd name="connsiteY7" fmla="*/ 239901 h 389562"/>
                    <a:gd name="connsiteX8" fmla="*/ 83564 w 130902"/>
                    <a:gd name="connsiteY8" fmla="*/ 255467 h 389562"/>
                    <a:gd name="connsiteX9" fmla="*/ 92636 w 130902"/>
                    <a:gd name="connsiteY9" fmla="*/ 274146 h 389562"/>
                    <a:gd name="connsiteX10" fmla="*/ 129392 w 130902"/>
                    <a:gd name="connsiteY10" fmla="*/ 339385 h 389562"/>
                    <a:gd name="connsiteX11" fmla="*/ 122834 w 130902"/>
                    <a:gd name="connsiteY11" fmla="*/ 358131 h 389562"/>
                    <a:gd name="connsiteX12" fmla="*/ 70855 w 130902"/>
                    <a:gd name="connsiteY12" fmla="*/ 387416 h 389562"/>
                    <a:gd name="connsiteX13" fmla="*/ 51424 w 130902"/>
                    <a:gd name="connsiteY13" fmla="*/ 383312 h 389562"/>
                    <a:gd name="connsiteX14" fmla="*/ 11758 w 130902"/>
                    <a:gd name="connsiteY14" fmla="*/ 312909 h 389562"/>
                    <a:gd name="connsiteX15" fmla="*/ 12556 w 130902"/>
                    <a:gd name="connsiteY15" fmla="*/ 312459 h 389562"/>
                    <a:gd name="connsiteX16" fmla="*/ 6934 w 130902"/>
                    <a:gd name="connsiteY16" fmla="*/ 302588 h 389562"/>
                    <a:gd name="connsiteX17" fmla="*/ 0 w 130902"/>
                    <a:gd name="connsiteY17" fmla="*/ 268075 h 389562"/>
                    <a:gd name="connsiteX18" fmla="*/ 3453 w 130902"/>
                    <a:gd name="connsiteY18" fmla="*/ 244899 h 389562"/>
                    <a:gd name="connsiteX19" fmla="*/ 826 w 130902"/>
                    <a:gd name="connsiteY19" fmla="*/ 245062 h 389562"/>
                    <a:gd name="connsiteX20" fmla="*/ 6497 w 130902"/>
                    <a:gd name="connsiteY20" fmla="*/ 124434 h 389562"/>
                    <a:gd name="connsiteX21" fmla="*/ 10163 w 130902"/>
                    <a:gd name="connsiteY21" fmla="*/ 116752 h 389562"/>
                    <a:gd name="connsiteX22" fmla="*/ 3164 w 130902"/>
                    <a:gd name="connsiteY22" fmla="*/ 116752 h 389562"/>
                    <a:gd name="connsiteX23" fmla="*/ 3164 w 130902"/>
                    <a:gd name="connsiteY23" fmla="*/ 39195 h 389562"/>
                    <a:gd name="connsiteX24" fmla="*/ 14644 w 130902"/>
                    <a:gd name="connsiteY24" fmla="*/ 11480 h 389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0902" h="389562">
                      <a:moveTo>
                        <a:pt x="14644" y="11480"/>
                      </a:moveTo>
                      <a:cubicBezTo>
                        <a:pt x="21737" y="4387"/>
                        <a:pt x="31535" y="0"/>
                        <a:pt x="42359" y="0"/>
                      </a:cubicBezTo>
                      <a:lnTo>
                        <a:pt x="49895" y="0"/>
                      </a:lnTo>
                      <a:cubicBezTo>
                        <a:pt x="71542" y="0"/>
                        <a:pt x="89090" y="17548"/>
                        <a:pt x="89090" y="39195"/>
                      </a:cubicBezTo>
                      <a:lnTo>
                        <a:pt x="89090" y="115328"/>
                      </a:lnTo>
                      <a:lnTo>
                        <a:pt x="90679" y="119229"/>
                      </a:lnTo>
                      <a:lnTo>
                        <a:pt x="85008" y="239857"/>
                      </a:lnTo>
                      <a:lnTo>
                        <a:pt x="84295" y="239901"/>
                      </a:lnTo>
                      <a:lnTo>
                        <a:pt x="83564" y="255467"/>
                      </a:lnTo>
                      <a:lnTo>
                        <a:pt x="92636" y="274146"/>
                      </a:lnTo>
                      <a:lnTo>
                        <a:pt x="129392" y="339385"/>
                      </a:lnTo>
                      <a:cubicBezTo>
                        <a:pt x="132947" y="345695"/>
                        <a:pt x="130011" y="354088"/>
                        <a:pt x="122834" y="358131"/>
                      </a:cubicBezTo>
                      <a:lnTo>
                        <a:pt x="70855" y="387416"/>
                      </a:lnTo>
                      <a:cubicBezTo>
                        <a:pt x="63678" y="391460"/>
                        <a:pt x="54979" y="389623"/>
                        <a:pt x="51424" y="383312"/>
                      </a:cubicBezTo>
                      <a:lnTo>
                        <a:pt x="11758" y="312909"/>
                      </a:lnTo>
                      <a:lnTo>
                        <a:pt x="12556" y="312459"/>
                      </a:lnTo>
                      <a:lnTo>
                        <a:pt x="6934" y="302588"/>
                      </a:lnTo>
                      <a:cubicBezTo>
                        <a:pt x="2616" y="291915"/>
                        <a:pt x="273" y="280185"/>
                        <a:pt x="0" y="268075"/>
                      </a:cubicBezTo>
                      <a:lnTo>
                        <a:pt x="3453" y="244899"/>
                      </a:lnTo>
                      <a:lnTo>
                        <a:pt x="826" y="245062"/>
                      </a:lnTo>
                      <a:lnTo>
                        <a:pt x="6497" y="124434"/>
                      </a:lnTo>
                      <a:lnTo>
                        <a:pt x="10163" y="116752"/>
                      </a:lnTo>
                      <a:lnTo>
                        <a:pt x="3164" y="116752"/>
                      </a:lnTo>
                      <a:lnTo>
                        <a:pt x="3164" y="39195"/>
                      </a:lnTo>
                      <a:cubicBezTo>
                        <a:pt x="3164" y="28372"/>
                        <a:pt x="7551" y="18573"/>
                        <a:pt x="14644" y="11480"/>
                      </a:cubicBezTo>
                      <a:close/>
                    </a:path>
                  </a:pathLst>
                </a:custGeom>
                <a:gradFill>
                  <a:gsLst>
                    <a:gs pos="90000">
                      <a:schemeClr val="bg1">
                        <a:lumMod val="50000"/>
                      </a:schemeClr>
                    </a:gs>
                    <a:gs pos="67000">
                      <a:schemeClr val="bg1">
                        <a:lumMod val="85000"/>
                      </a:schemeClr>
                    </a:gs>
                    <a:gs pos="37000">
                      <a:schemeClr val="bg1">
                        <a:lumMod val="75000"/>
                      </a:schemeClr>
                    </a:gs>
                    <a:gs pos="9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0692A85A-322D-AD1B-28BD-0D48BBADA67B}"/>
                    </a:ext>
                  </a:extLst>
                </p:cNvPr>
                <p:cNvSpPr/>
                <p:nvPr/>
              </p:nvSpPr>
              <p:spPr>
                <a:xfrm>
                  <a:off x="7160093" y="1342406"/>
                  <a:ext cx="108410" cy="664252"/>
                </a:xfrm>
                <a:prstGeom prst="roundRect">
                  <a:avLst/>
                </a:prstGeom>
                <a:gradFill>
                  <a:gsLst>
                    <a:gs pos="96000">
                      <a:schemeClr val="bg1">
                        <a:lumMod val="50000"/>
                      </a:schemeClr>
                    </a:gs>
                    <a:gs pos="82000">
                      <a:schemeClr val="bg1">
                        <a:lumMod val="65000"/>
                      </a:schemeClr>
                    </a:gs>
                    <a:gs pos="26000">
                      <a:schemeClr val="bg1">
                        <a:lumMod val="75000"/>
                      </a:schemeClr>
                    </a:gs>
                    <a:gs pos="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F711392A-7879-EFF6-4B6E-584C75DBCAF8}"/>
                </a:ext>
              </a:extLst>
            </p:cNvPr>
            <p:cNvGrpSpPr/>
            <p:nvPr/>
          </p:nvGrpSpPr>
          <p:grpSpPr>
            <a:xfrm>
              <a:off x="7292101" y="2050954"/>
              <a:ext cx="824001" cy="785346"/>
              <a:chOff x="7292101" y="2050954"/>
              <a:chExt cx="824001" cy="785346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9F4F96B-A2CD-6D66-661B-137CB3151C43}"/>
                  </a:ext>
                </a:extLst>
              </p:cNvPr>
              <p:cNvSpPr/>
              <p:nvPr/>
            </p:nvSpPr>
            <p:spPr>
              <a:xfrm>
                <a:off x="7437105" y="2157303"/>
                <a:ext cx="678997" cy="678997"/>
              </a:xfrm>
              <a:prstGeom prst="ellipse">
                <a:avLst/>
              </a:prstGeom>
              <a:gradFill flip="none" rotWithShape="1">
                <a:gsLst>
                  <a:gs pos="79000">
                    <a:schemeClr val="bg1">
                      <a:lumMod val="50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51000">
                    <a:schemeClr val="bg1">
                      <a:lumMod val="75000"/>
                    </a:schemeClr>
                  </a:gs>
                  <a:gs pos="2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8E4B0771-37F0-452F-F60E-1CA61FE7D10C}"/>
                  </a:ext>
                </a:extLst>
              </p:cNvPr>
              <p:cNvSpPr/>
              <p:nvPr/>
            </p:nvSpPr>
            <p:spPr>
              <a:xfrm rot="19858857">
                <a:off x="7866592" y="2050954"/>
                <a:ext cx="128410" cy="319861"/>
              </a:xfrm>
              <a:custGeom>
                <a:avLst/>
                <a:gdLst>
                  <a:gd name="connsiteX0" fmla="*/ 122141 w 128410"/>
                  <a:gd name="connsiteY0" fmla="*/ 6269 h 319861"/>
                  <a:gd name="connsiteX1" fmla="*/ 128410 w 128410"/>
                  <a:gd name="connsiteY1" fmla="*/ 21402 h 319861"/>
                  <a:gd name="connsiteX2" fmla="*/ 128410 w 128410"/>
                  <a:gd name="connsiteY2" fmla="*/ 298459 h 319861"/>
                  <a:gd name="connsiteX3" fmla="*/ 107008 w 128410"/>
                  <a:gd name="connsiteY3" fmla="*/ 319861 h 319861"/>
                  <a:gd name="connsiteX4" fmla="*/ 96470 w 128410"/>
                  <a:gd name="connsiteY4" fmla="*/ 319861 h 319861"/>
                  <a:gd name="connsiteX5" fmla="*/ 101675 w 128410"/>
                  <a:gd name="connsiteY5" fmla="*/ 264131 h 319861"/>
                  <a:gd name="connsiteX6" fmla="*/ 59524 w 128410"/>
                  <a:gd name="connsiteY6" fmla="*/ 161848 h 319861"/>
                  <a:gd name="connsiteX7" fmla="*/ 33231 w 128410"/>
                  <a:gd name="connsiteY7" fmla="*/ 138801 h 319861"/>
                  <a:gd name="connsiteX8" fmla="*/ 30934 w 128410"/>
                  <a:gd name="connsiteY8" fmla="*/ 130752 h 319861"/>
                  <a:gd name="connsiteX9" fmla="*/ 23063 w 128410"/>
                  <a:gd name="connsiteY9" fmla="*/ 132998 h 319861"/>
                  <a:gd name="connsiteX10" fmla="*/ 0 w 128410"/>
                  <a:gd name="connsiteY10" fmla="*/ 121155 h 319861"/>
                  <a:gd name="connsiteX11" fmla="*/ 0 w 128410"/>
                  <a:gd name="connsiteY11" fmla="*/ 21402 h 319861"/>
                  <a:gd name="connsiteX12" fmla="*/ 21402 w 128410"/>
                  <a:gd name="connsiteY12" fmla="*/ 0 h 319861"/>
                  <a:gd name="connsiteX13" fmla="*/ 107008 w 128410"/>
                  <a:gd name="connsiteY13" fmla="*/ 0 h 319861"/>
                  <a:gd name="connsiteX14" fmla="*/ 122141 w 128410"/>
                  <a:gd name="connsiteY14" fmla="*/ 6269 h 31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410" h="319861">
                    <a:moveTo>
                      <a:pt x="122141" y="6269"/>
                    </a:moveTo>
                    <a:cubicBezTo>
                      <a:pt x="126014" y="10141"/>
                      <a:pt x="128410" y="15492"/>
                      <a:pt x="128410" y="21402"/>
                    </a:cubicBezTo>
                    <a:lnTo>
                      <a:pt x="128410" y="298459"/>
                    </a:lnTo>
                    <a:cubicBezTo>
                      <a:pt x="128410" y="310279"/>
                      <a:pt x="118828" y="319861"/>
                      <a:pt x="107008" y="319861"/>
                    </a:cubicBezTo>
                    <a:lnTo>
                      <a:pt x="96470" y="319861"/>
                    </a:lnTo>
                    <a:lnTo>
                      <a:pt x="101675" y="264131"/>
                    </a:lnTo>
                    <a:cubicBezTo>
                      <a:pt x="98215" y="225117"/>
                      <a:pt x="84011" y="189289"/>
                      <a:pt x="59524" y="161848"/>
                    </a:cubicBezTo>
                    <a:lnTo>
                      <a:pt x="33231" y="138801"/>
                    </a:lnTo>
                    <a:lnTo>
                      <a:pt x="30934" y="130752"/>
                    </a:lnTo>
                    <a:lnTo>
                      <a:pt x="23063" y="132998"/>
                    </a:lnTo>
                    <a:lnTo>
                      <a:pt x="0" y="121155"/>
                    </a:lnTo>
                    <a:lnTo>
                      <a:pt x="0" y="21402"/>
                    </a:lnTo>
                    <a:cubicBezTo>
                      <a:pt x="0" y="9582"/>
                      <a:pt x="9582" y="0"/>
                      <a:pt x="21402" y="0"/>
                    </a:cubicBezTo>
                    <a:lnTo>
                      <a:pt x="107008" y="0"/>
                    </a:lnTo>
                    <a:cubicBezTo>
                      <a:pt x="112918" y="0"/>
                      <a:pt x="118268" y="2396"/>
                      <a:pt x="122141" y="6269"/>
                    </a:cubicBezTo>
                    <a:close/>
                  </a:path>
                </a:pathLst>
              </a:custGeom>
              <a:gradFill flip="none" rotWithShape="1">
                <a:gsLst>
                  <a:gs pos="79000">
                    <a:schemeClr val="bg1">
                      <a:lumMod val="65000"/>
                    </a:schemeClr>
                  </a:gs>
                  <a:gs pos="31000">
                    <a:srgbClr val="B3B3B3"/>
                  </a:gs>
                  <a:gs pos="60000">
                    <a:schemeClr val="bg1">
                      <a:lumMod val="75000"/>
                    </a:schemeClr>
                  </a:gs>
                  <a:gs pos="7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4B68B7CE-F677-BADB-D2E9-90DC4CD1D633}"/>
                  </a:ext>
                </a:extLst>
              </p:cNvPr>
              <p:cNvSpPr/>
              <p:nvPr/>
            </p:nvSpPr>
            <p:spPr>
              <a:xfrm>
                <a:off x="7647771" y="2365836"/>
                <a:ext cx="252363" cy="2523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E103633F-558F-F0D7-9472-DE94D8E6BB28}"/>
                  </a:ext>
                </a:extLst>
              </p:cNvPr>
              <p:cNvSpPr/>
              <p:nvPr/>
            </p:nvSpPr>
            <p:spPr>
              <a:xfrm rot="18591856" flipH="1">
                <a:off x="7387827" y="2433188"/>
                <a:ext cx="128410" cy="319861"/>
              </a:xfrm>
              <a:custGeom>
                <a:avLst/>
                <a:gdLst>
                  <a:gd name="connsiteX0" fmla="*/ 122141 w 128410"/>
                  <a:gd name="connsiteY0" fmla="*/ 6269 h 319861"/>
                  <a:gd name="connsiteX1" fmla="*/ 128410 w 128410"/>
                  <a:gd name="connsiteY1" fmla="*/ 21402 h 319861"/>
                  <a:gd name="connsiteX2" fmla="*/ 128410 w 128410"/>
                  <a:gd name="connsiteY2" fmla="*/ 298459 h 319861"/>
                  <a:gd name="connsiteX3" fmla="*/ 107008 w 128410"/>
                  <a:gd name="connsiteY3" fmla="*/ 319861 h 319861"/>
                  <a:gd name="connsiteX4" fmla="*/ 96470 w 128410"/>
                  <a:gd name="connsiteY4" fmla="*/ 319861 h 319861"/>
                  <a:gd name="connsiteX5" fmla="*/ 101675 w 128410"/>
                  <a:gd name="connsiteY5" fmla="*/ 264131 h 319861"/>
                  <a:gd name="connsiteX6" fmla="*/ 59524 w 128410"/>
                  <a:gd name="connsiteY6" fmla="*/ 161848 h 319861"/>
                  <a:gd name="connsiteX7" fmla="*/ 33231 w 128410"/>
                  <a:gd name="connsiteY7" fmla="*/ 138801 h 319861"/>
                  <a:gd name="connsiteX8" fmla="*/ 30934 w 128410"/>
                  <a:gd name="connsiteY8" fmla="*/ 130752 h 319861"/>
                  <a:gd name="connsiteX9" fmla="*/ 23063 w 128410"/>
                  <a:gd name="connsiteY9" fmla="*/ 132998 h 319861"/>
                  <a:gd name="connsiteX10" fmla="*/ 0 w 128410"/>
                  <a:gd name="connsiteY10" fmla="*/ 121155 h 319861"/>
                  <a:gd name="connsiteX11" fmla="*/ 0 w 128410"/>
                  <a:gd name="connsiteY11" fmla="*/ 21402 h 319861"/>
                  <a:gd name="connsiteX12" fmla="*/ 21402 w 128410"/>
                  <a:gd name="connsiteY12" fmla="*/ 0 h 319861"/>
                  <a:gd name="connsiteX13" fmla="*/ 107008 w 128410"/>
                  <a:gd name="connsiteY13" fmla="*/ 0 h 319861"/>
                  <a:gd name="connsiteX14" fmla="*/ 122141 w 128410"/>
                  <a:gd name="connsiteY14" fmla="*/ 6269 h 31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410" h="319861">
                    <a:moveTo>
                      <a:pt x="122141" y="6269"/>
                    </a:moveTo>
                    <a:cubicBezTo>
                      <a:pt x="126014" y="10141"/>
                      <a:pt x="128410" y="15492"/>
                      <a:pt x="128410" y="21402"/>
                    </a:cubicBezTo>
                    <a:lnTo>
                      <a:pt x="128410" y="298459"/>
                    </a:lnTo>
                    <a:cubicBezTo>
                      <a:pt x="128410" y="310279"/>
                      <a:pt x="118828" y="319861"/>
                      <a:pt x="107008" y="319861"/>
                    </a:cubicBezTo>
                    <a:lnTo>
                      <a:pt x="96470" y="319861"/>
                    </a:lnTo>
                    <a:lnTo>
                      <a:pt x="101675" y="264131"/>
                    </a:lnTo>
                    <a:cubicBezTo>
                      <a:pt x="98215" y="225117"/>
                      <a:pt x="84011" y="189289"/>
                      <a:pt x="59524" y="161848"/>
                    </a:cubicBezTo>
                    <a:lnTo>
                      <a:pt x="33231" y="138801"/>
                    </a:lnTo>
                    <a:lnTo>
                      <a:pt x="30934" y="130752"/>
                    </a:lnTo>
                    <a:lnTo>
                      <a:pt x="23063" y="132998"/>
                    </a:lnTo>
                    <a:lnTo>
                      <a:pt x="0" y="121155"/>
                    </a:lnTo>
                    <a:lnTo>
                      <a:pt x="0" y="21402"/>
                    </a:lnTo>
                    <a:cubicBezTo>
                      <a:pt x="0" y="9582"/>
                      <a:pt x="9582" y="0"/>
                      <a:pt x="21402" y="0"/>
                    </a:cubicBezTo>
                    <a:lnTo>
                      <a:pt x="107008" y="0"/>
                    </a:lnTo>
                    <a:cubicBezTo>
                      <a:pt x="112918" y="0"/>
                      <a:pt x="118268" y="2396"/>
                      <a:pt x="122141" y="6269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chemeClr val="bg1">
                      <a:lumMod val="50000"/>
                    </a:schemeClr>
                  </a:gs>
                  <a:gs pos="32000">
                    <a:srgbClr val="B3B3B3"/>
                  </a:gs>
                  <a:gs pos="69000">
                    <a:schemeClr val="bg1">
                      <a:lumMod val="75000"/>
                    </a:schemeClr>
                  </a:gs>
                  <a:gs pos="95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Freeform 162">
            <a:extLst>
              <a:ext uri="{FF2B5EF4-FFF2-40B4-BE49-F238E27FC236}">
                <a16:creationId xmlns:a16="http://schemas.microsoft.com/office/drawing/2014/main" id="{85B0BA57-63CE-9406-5DE4-B8AB436BB5E0}"/>
              </a:ext>
            </a:extLst>
          </p:cNvPr>
          <p:cNvSpPr/>
          <p:nvPr/>
        </p:nvSpPr>
        <p:spPr>
          <a:xfrm rot="19657627">
            <a:off x="7058310" y="2898962"/>
            <a:ext cx="127265" cy="45719"/>
          </a:xfrm>
          <a:custGeom>
            <a:avLst/>
            <a:gdLst>
              <a:gd name="connsiteX0" fmla="*/ 215164 w 252080"/>
              <a:gd name="connsiteY0" fmla="*/ 11772 h 102401"/>
              <a:gd name="connsiteX1" fmla="*/ 252080 w 252080"/>
              <a:gd name="connsiteY1" fmla="*/ 49312 h 102401"/>
              <a:gd name="connsiteX2" fmla="*/ 126040 w 252080"/>
              <a:gd name="connsiteY2" fmla="*/ 102401 h 102401"/>
              <a:gd name="connsiteX3" fmla="*/ 0 w 252080"/>
              <a:gd name="connsiteY3" fmla="*/ 49312 h 102401"/>
              <a:gd name="connsiteX4" fmla="*/ 76979 w 252080"/>
              <a:gd name="connsiteY4" fmla="*/ 395 h 102401"/>
              <a:gd name="connsiteX5" fmla="*/ 81624 w 252080"/>
              <a:gd name="connsiteY5" fmla="*/ 0 h 102401"/>
              <a:gd name="connsiteX6" fmla="*/ 83009 w 252080"/>
              <a:gd name="connsiteY6" fmla="*/ 17885 h 102401"/>
              <a:gd name="connsiteX7" fmla="*/ 131809 w 252080"/>
              <a:gd name="connsiteY7" fmla="*/ 59671 h 102401"/>
              <a:gd name="connsiteX8" fmla="*/ 173595 w 252080"/>
              <a:gd name="connsiteY8" fmla="*/ 10871 h 102401"/>
              <a:gd name="connsiteX9" fmla="*/ 172769 w 252080"/>
              <a:gd name="connsiteY9" fmla="*/ 197 h 102401"/>
              <a:gd name="connsiteX10" fmla="*/ 175101 w 252080"/>
              <a:gd name="connsiteY10" fmla="*/ 395 h 102401"/>
              <a:gd name="connsiteX11" fmla="*/ 215164 w 252080"/>
              <a:gd name="connsiteY11" fmla="*/ 11772 h 10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080" h="102401">
                <a:moveTo>
                  <a:pt x="215164" y="11772"/>
                </a:moveTo>
                <a:cubicBezTo>
                  <a:pt x="237972" y="21380"/>
                  <a:pt x="252080" y="34652"/>
                  <a:pt x="252080" y="49312"/>
                </a:cubicBezTo>
                <a:cubicBezTo>
                  <a:pt x="252080" y="78632"/>
                  <a:pt x="195650" y="102401"/>
                  <a:pt x="126040" y="102401"/>
                </a:cubicBezTo>
                <a:cubicBezTo>
                  <a:pt x="56430" y="102401"/>
                  <a:pt x="0" y="78632"/>
                  <a:pt x="0" y="49312"/>
                </a:cubicBezTo>
                <a:cubicBezTo>
                  <a:pt x="0" y="27322"/>
                  <a:pt x="31742" y="8454"/>
                  <a:pt x="76979" y="395"/>
                </a:cubicBezTo>
                <a:lnTo>
                  <a:pt x="81624" y="0"/>
                </a:lnTo>
                <a:lnTo>
                  <a:pt x="83009" y="17885"/>
                </a:lnTo>
                <a:cubicBezTo>
                  <a:pt x="84945" y="42900"/>
                  <a:pt x="106794" y="61608"/>
                  <a:pt x="131809" y="59671"/>
                </a:cubicBezTo>
                <a:cubicBezTo>
                  <a:pt x="156824" y="57735"/>
                  <a:pt x="175532" y="35887"/>
                  <a:pt x="173595" y="10871"/>
                </a:cubicBezTo>
                <a:lnTo>
                  <a:pt x="172769" y="197"/>
                </a:lnTo>
                <a:lnTo>
                  <a:pt x="175101" y="395"/>
                </a:lnTo>
                <a:cubicBezTo>
                  <a:pt x="190180" y="3082"/>
                  <a:pt x="203760" y="6969"/>
                  <a:pt x="215164" y="117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149B890-419A-D3C4-EE0C-417488E80F76}"/>
              </a:ext>
            </a:extLst>
          </p:cNvPr>
          <p:cNvSpPr/>
          <p:nvPr/>
        </p:nvSpPr>
        <p:spPr>
          <a:xfrm>
            <a:off x="6335474" y="2330503"/>
            <a:ext cx="181202" cy="8019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isometricRightUp">
              <a:rot lat="1200000" lon="600000" rev="0"/>
            </a:camera>
            <a:lightRig rig="threePt" dir="t"/>
          </a:scene3d>
          <a:sp3d extrusionH="247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671C4940-0514-C025-4FDD-B5E584EA12E7}"/>
              </a:ext>
            </a:extLst>
          </p:cNvPr>
          <p:cNvSpPr/>
          <p:nvPr/>
        </p:nvSpPr>
        <p:spPr>
          <a:xfrm>
            <a:off x="6487886" y="1865434"/>
            <a:ext cx="152400" cy="2398089"/>
          </a:xfrm>
          <a:custGeom>
            <a:avLst/>
            <a:gdLst>
              <a:gd name="connsiteX0" fmla="*/ 0 w 152400"/>
              <a:gd name="connsiteY0" fmla="*/ 177403 h 2398089"/>
              <a:gd name="connsiteX1" fmla="*/ 7257 w 152400"/>
              <a:gd name="connsiteY1" fmla="*/ 68546 h 2398089"/>
              <a:gd name="connsiteX2" fmla="*/ 29028 w 152400"/>
              <a:gd name="connsiteY2" fmla="*/ 3232 h 2398089"/>
              <a:gd name="connsiteX3" fmla="*/ 101600 w 152400"/>
              <a:gd name="connsiteY3" fmla="*/ 39517 h 2398089"/>
              <a:gd name="connsiteX4" fmla="*/ 123371 w 152400"/>
              <a:gd name="connsiteY4" fmla="*/ 286260 h 2398089"/>
              <a:gd name="connsiteX5" fmla="*/ 152400 w 152400"/>
              <a:gd name="connsiteY5" fmla="*/ 387860 h 2398089"/>
              <a:gd name="connsiteX6" fmla="*/ 123371 w 152400"/>
              <a:gd name="connsiteY6" fmla="*/ 663632 h 2398089"/>
              <a:gd name="connsiteX7" fmla="*/ 116114 w 152400"/>
              <a:gd name="connsiteY7" fmla="*/ 1273232 h 2398089"/>
              <a:gd name="connsiteX8" fmla="*/ 94343 w 152400"/>
              <a:gd name="connsiteY8" fmla="*/ 1861060 h 2398089"/>
              <a:gd name="connsiteX9" fmla="*/ 50800 w 152400"/>
              <a:gd name="connsiteY9" fmla="*/ 2260203 h 2398089"/>
              <a:gd name="connsiteX10" fmla="*/ 50800 w 152400"/>
              <a:gd name="connsiteY10" fmla="*/ 2398089 h 23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2398089">
                <a:moveTo>
                  <a:pt x="0" y="177403"/>
                </a:moveTo>
                <a:cubicBezTo>
                  <a:pt x="1209" y="137488"/>
                  <a:pt x="2419" y="97574"/>
                  <a:pt x="7257" y="68546"/>
                </a:cubicBezTo>
                <a:cubicBezTo>
                  <a:pt x="12095" y="39517"/>
                  <a:pt x="13304" y="8070"/>
                  <a:pt x="29028" y="3232"/>
                </a:cubicBezTo>
                <a:cubicBezTo>
                  <a:pt x="44752" y="-1606"/>
                  <a:pt x="85876" y="-7654"/>
                  <a:pt x="101600" y="39517"/>
                </a:cubicBezTo>
                <a:cubicBezTo>
                  <a:pt x="117324" y="86688"/>
                  <a:pt x="114904" y="228203"/>
                  <a:pt x="123371" y="286260"/>
                </a:cubicBezTo>
                <a:cubicBezTo>
                  <a:pt x="131838" y="344317"/>
                  <a:pt x="152400" y="324965"/>
                  <a:pt x="152400" y="387860"/>
                </a:cubicBezTo>
                <a:cubicBezTo>
                  <a:pt x="152400" y="450755"/>
                  <a:pt x="129419" y="516070"/>
                  <a:pt x="123371" y="663632"/>
                </a:cubicBezTo>
                <a:cubicBezTo>
                  <a:pt x="117323" y="811194"/>
                  <a:pt x="120952" y="1073661"/>
                  <a:pt x="116114" y="1273232"/>
                </a:cubicBezTo>
                <a:cubicBezTo>
                  <a:pt x="111276" y="1472803"/>
                  <a:pt x="105229" y="1696565"/>
                  <a:pt x="94343" y="1861060"/>
                </a:cubicBezTo>
                <a:cubicBezTo>
                  <a:pt x="83457" y="2025555"/>
                  <a:pt x="58057" y="2170698"/>
                  <a:pt x="50800" y="2260203"/>
                </a:cubicBezTo>
                <a:cubicBezTo>
                  <a:pt x="43543" y="2349708"/>
                  <a:pt x="47171" y="2373898"/>
                  <a:pt x="50800" y="2398089"/>
                </a:cubicBezTo>
              </a:path>
            </a:pathLst>
          </a:custGeom>
          <a:noFill/>
          <a:ln w="38100">
            <a:solidFill>
              <a:srgbClr val="825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F366D1D9-09E4-D44B-CB68-EB87A40B539F}"/>
              </a:ext>
            </a:extLst>
          </p:cNvPr>
          <p:cNvSpPr/>
          <p:nvPr/>
        </p:nvSpPr>
        <p:spPr>
          <a:xfrm>
            <a:off x="6410141" y="2546307"/>
            <a:ext cx="712553" cy="745030"/>
          </a:xfrm>
          <a:custGeom>
            <a:avLst/>
            <a:gdLst>
              <a:gd name="connsiteX0" fmla="*/ 712553 w 712553"/>
              <a:gd name="connsiteY0" fmla="*/ 378196 h 745030"/>
              <a:gd name="connsiteX1" fmla="*/ 610284 w 712553"/>
              <a:gd name="connsiteY1" fmla="*/ 215769 h 745030"/>
              <a:gd name="connsiteX2" fmla="*/ 514032 w 712553"/>
              <a:gd name="connsiteY2" fmla="*/ 41311 h 745030"/>
              <a:gd name="connsiteX3" fmla="*/ 357621 w 712553"/>
              <a:gd name="connsiteY3" fmla="*/ 5217 h 745030"/>
              <a:gd name="connsiteX4" fmla="*/ 273400 w 712553"/>
              <a:gd name="connsiteY4" fmla="*/ 125532 h 745030"/>
              <a:gd name="connsiteX5" fmla="*/ 285432 w 712553"/>
              <a:gd name="connsiteY5" fmla="*/ 414290 h 745030"/>
              <a:gd name="connsiteX6" fmla="*/ 297463 w 712553"/>
              <a:gd name="connsiteY6" fmla="*/ 618827 h 745030"/>
              <a:gd name="connsiteX7" fmla="*/ 225274 w 712553"/>
              <a:gd name="connsiteY7" fmla="*/ 727111 h 745030"/>
              <a:gd name="connsiteX8" fmla="*/ 74879 w 712553"/>
              <a:gd name="connsiteY8" fmla="*/ 739143 h 745030"/>
              <a:gd name="connsiteX9" fmla="*/ 8706 w 712553"/>
              <a:gd name="connsiteY9" fmla="*/ 666954 h 745030"/>
              <a:gd name="connsiteX10" fmla="*/ 2690 w 712553"/>
              <a:gd name="connsiteY10" fmla="*/ 546638 h 74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553" h="745030">
                <a:moveTo>
                  <a:pt x="712553" y="378196"/>
                </a:moveTo>
                <a:cubicBezTo>
                  <a:pt x="677962" y="325056"/>
                  <a:pt x="643371" y="271916"/>
                  <a:pt x="610284" y="215769"/>
                </a:cubicBezTo>
                <a:cubicBezTo>
                  <a:pt x="577197" y="159622"/>
                  <a:pt x="556142" y="76403"/>
                  <a:pt x="514032" y="41311"/>
                </a:cubicBezTo>
                <a:cubicBezTo>
                  <a:pt x="471921" y="6219"/>
                  <a:pt x="397726" y="-8820"/>
                  <a:pt x="357621" y="5217"/>
                </a:cubicBezTo>
                <a:cubicBezTo>
                  <a:pt x="317516" y="19254"/>
                  <a:pt x="285431" y="57353"/>
                  <a:pt x="273400" y="125532"/>
                </a:cubicBezTo>
                <a:cubicBezTo>
                  <a:pt x="261369" y="193711"/>
                  <a:pt x="281421" y="332074"/>
                  <a:pt x="285432" y="414290"/>
                </a:cubicBezTo>
                <a:cubicBezTo>
                  <a:pt x="289442" y="496506"/>
                  <a:pt x="307489" y="566690"/>
                  <a:pt x="297463" y="618827"/>
                </a:cubicBezTo>
                <a:cubicBezTo>
                  <a:pt x="287437" y="670964"/>
                  <a:pt x="262371" y="707058"/>
                  <a:pt x="225274" y="727111"/>
                </a:cubicBezTo>
                <a:cubicBezTo>
                  <a:pt x="188177" y="747164"/>
                  <a:pt x="110973" y="749169"/>
                  <a:pt x="74879" y="739143"/>
                </a:cubicBezTo>
                <a:cubicBezTo>
                  <a:pt x="38785" y="729117"/>
                  <a:pt x="20737" y="699038"/>
                  <a:pt x="8706" y="666954"/>
                </a:cubicBezTo>
                <a:cubicBezTo>
                  <a:pt x="-3325" y="634870"/>
                  <a:pt x="-318" y="590754"/>
                  <a:pt x="2690" y="546638"/>
                </a:cubicBezTo>
              </a:path>
            </a:pathLst>
          </a:custGeom>
          <a:noFill/>
          <a:ln w="381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F1F50E9-2D8B-617B-4F0C-614570B0DF9D}"/>
              </a:ext>
            </a:extLst>
          </p:cNvPr>
          <p:cNvGrpSpPr/>
          <p:nvPr/>
        </p:nvGrpSpPr>
        <p:grpSpPr>
          <a:xfrm>
            <a:off x="6566190" y="3155852"/>
            <a:ext cx="596850" cy="366883"/>
            <a:chOff x="5452413" y="3368641"/>
            <a:chExt cx="596850" cy="366883"/>
          </a:xfrm>
          <a:scene3d>
            <a:camera prst="perspectiveHeroicExtremeLeftFacing">
              <a:rot lat="1200000" lon="1200000" rev="21425485"/>
            </a:camera>
            <a:lightRig rig="threePt" dir="t"/>
          </a:scene3d>
        </p:grpSpPr>
        <p:sp>
          <p:nvSpPr>
            <p:cNvPr id="169" name="Round Same Side Corner Rectangle 168">
              <a:extLst>
                <a:ext uri="{FF2B5EF4-FFF2-40B4-BE49-F238E27FC236}">
                  <a16:creationId xmlns:a16="http://schemas.microsoft.com/office/drawing/2014/main" id="{330CEEB2-F342-B7CB-4343-65A9B9CF4041}"/>
                </a:ext>
              </a:extLst>
            </p:cNvPr>
            <p:cNvSpPr/>
            <p:nvPr/>
          </p:nvSpPr>
          <p:spPr>
            <a:xfrm rot="5400000">
              <a:off x="5567396" y="3253658"/>
              <a:ext cx="366883" cy="596850"/>
            </a:xfrm>
            <a:prstGeom prst="round2SameRect">
              <a:avLst>
                <a:gd name="adj1" fmla="val 27035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120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ound Same Side Corner Rectangle 169">
              <a:extLst>
                <a:ext uri="{FF2B5EF4-FFF2-40B4-BE49-F238E27FC236}">
                  <a16:creationId xmlns:a16="http://schemas.microsoft.com/office/drawing/2014/main" id="{EEDCF5A9-5407-FB62-FEEB-11BC875D83F3}"/>
                </a:ext>
              </a:extLst>
            </p:cNvPr>
            <p:cNvSpPr/>
            <p:nvPr/>
          </p:nvSpPr>
          <p:spPr>
            <a:xfrm rot="5400000">
              <a:off x="5605239" y="3290436"/>
              <a:ext cx="342010" cy="520466"/>
            </a:xfrm>
            <a:prstGeom prst="round2SameRect">
              <a:avLst>
                <a:gd name="adj1" fmla="val 27035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120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0884067-F685-A8B8-F107-91FD988CED3A}"/>
                </a:ext>
              </a:extLst>
            </p:cNvPr>
            <p:cNvSpPr/>
            <p:nvPr/>
          </p:nvSpPr>
          <p:spPr>
            <a:xfrm>
              <a:off x="5700139" y="3464078"/>
              <a:ext cx="207290" cy="16022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p3d extrusionH="120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9B56939-5C79-805D-1BD6-94265717A1F5}"/>
                </a:ext>
              </a:extLst>
            </p:cNvPr>
            <p:cNvSpPr/>
            <p:nvPr/>
          </p:nvSpPr>
          <p:spPr>
            <a:xfrm>
              <a:off x="5938632" y="3497913"/>
              <a:ext cx="73152" cy="731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120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25A5B3E-0F85-F2A5-A8CF-3BEE83DD8AF2}"/>
                </a:ext>
              </a:extLst>
            </p:cNvPr>
            <p:cNvSpPr/>
            <p:nvPr/>
          </p:nvSpPr>
          <p:spPr>
            <a:xfrm>
              <a:off x="5577386" y="3408967"/>
              <a:ext cx="73152" cy="731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120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E9BC883-D642-2ED4-C316-DE7D9896ABD5}"/>
                </a:ext>
              </a:extLst>
            </p:cNvPr>
            <p:cNvSpPr/>
            <p:nvPr/>
          </p:nvSpPr>
          <p:spPr>
            <a:xfrm>
              <a:off x="5576453" y="3603520"/>
              <a:ext cx="73152" cy="731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120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441D9DD-632C-55E5-F633-9A6B2D834B68}"/>
                </a:ext>
              </a:extLst>
            </p:cNvPr>
            <p:cNvSpPr txBox="1"/>
            <p:nvPr/>
          </p:nvSpPr>
          <p:spPr>
            <a:xfrm>
              <a:off x="5639986" y="3448871"/>
              <a:ext cx="338554" cy="184666"/>
            </a:xfrm>
            <a:prstGeom prst="rect">
              <a:avLst/>
            </a:prstGeom>
            <a:noFill/>
            <a:sp3d extrusionH="120650"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rgbClr val="07C800"/>
                  </a:solidFill>
                </a:rPr>
                <a:t>9500</a:t>
              </a:r>
            </a:p>
          </p:txBody>
        </p: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40E80F2-4A85-1AD0-F5DC-A5202EB00B2B}"/>
              </a:ext>
            </a:extLst>
          </p:cNvPr>
          <p:cNvSpPr/>
          <p:nvPr/>
        </p:nvSpPr>
        <p:spPr>
          <a:xfrm>
            <a:off x="5644621" y="2534321"/>
            <a:ext cx="639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Battery pack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77" name="Freeform 140">
            <a:extLst>
              <a:ext uri="{FF2B5EF4-FFF2-40B4-BE49-F238E27FC236}">
                <a16:creationId xmlns:a16="http://schemas.microsoft.com/office/drawing/2014/main" id="{21841378-A943-74B6-10D5-906A426BF9A9}"/>
              </a:ext>
            </a:extLst>
          </p:cNvPr>
          <p:cNvSpPr/>
          <p:nvPr/>
        </p:nvSpPr>
        <p:spPr>
          <a:xfrm rot="5113560" flipV="1">
            <a:off x="6170460" y="2671636"/>
            <a:ext cx="52402" cy="19296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BFD0AE4-85B2-A7C9-4446-086C97FEEB5A}"/>
              </a:ext>
            </a:extLst>
          </p:cNvPr>
          <p:cNvSpPr/>
          <p:nvPr/>
        </p:nvSpPr>
        <p:spPr>
          <a:xfrm>
            <a:off x="5773185" y="3377545"/>
            <a:ext cx="69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Portable controller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79" name="Freeform 140">
            <a:extLst>
              <a:ext uri="{FF2B5EF4-FFF2-40B4-BE49-F238E27FC236}">
                <a16:creationId xmlns:a16="http://schemas.microsoft.com/office/drawing/2014/main" id="{14BB6169-C902-C44F-C51E-35A93E502748}"/>
              </a:ext>
            </a:extLst>
          </p:cNvPr>
          <p:cNvSpPr/>
          <p:nvPr/>
        </p:nvSpPr>
        <p:spPr>
          <a:xfrm rot="5113560" flipV="1">
            <a:off x="6453478" y="3353733"/>
            <a:ext cx="52402" cy="19296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1298E29-CCC9-1258-F174-69D8D4A26CBD}"/>
              </a:ext>
            </a:extLst>
          </p:cNvPr>
          <p:cNvSpPr/>
          <p:nvPr/>
        </p:nvSpPr>
        <p:spPr>
          <a:xfrm>
            <a:off x="8288509" y="2534663"/>
            <a:ext cx="860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Implanted Pump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6D8BBFA-B64B-55CE-5EE7-374249DA54BB}"/>
              </a:ext>
            </a:extLst>
          </p:cNvPr>
          <p:cNvSpPr/>
          <p:nvPr/>
        </p:nvSpPr>
        <p:spPr>
          <a:xfrm>
            <a:off x="8126318" y="2964338"/>
            <a:ext cx="111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Drive line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tunneled through the skin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96F083C-6878-480E-1E38-31C43D875245}"/>
              </a:ext>
            </a:extLst>
          </p:cNvPr>
          <p:cNvSpPr/>
          <p:nvPr/>
        </p:nvSpPr>
        <p:spPr>
          <a:xfrm>
            <a:off x="6049262" y="1123849"/>
            <a:ext cx="860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Outflow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into the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Aorta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86" name="Freeform 140">
            <a:extLst>
              <a:ext uri="{FF2B5EF4-FFF2-40B4-BE49-F238E27FC236}">
                <a16:creationId xmlns:a16="http://schemas.microsoft.com/office/drawing/2014/main" id="{3726B952-DEB4-983B-BFCA-689A4EB51477}"/>
              </a:ext>
            </a:extLst>
          </p:cNvPr>
          <p:cNvSpPr/>
          <p:nvPr/>
        </p:nvSpPr>
        <p:spPr>
          <a:xfrm rot="16480323" flipH="1" flipV="1">
            <a:off x="8313200" y="2580091"/>
            <a:ext cx="45719" cy="2986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140">
            <a:extLst>
              <a:ext uri="{FF2B5EF4-FFF2-40B4-BE49-F238E27FC236}">
                <a16:creationId xmlns:a16="http://schemas.microsoft.com/office/drawing/2014/main" id="{17C4E162-EC22-34EC-4CFB-379F53D541F4}"/>
              </a:ext>
            </a:extLst>
          </p:cNvPr>
          <p:cNvSpPr/>
          <p:nvPr/>
        </p:nvSpPr>
        <p:spPr>
          <a:xfrm rot="5119677" flipH="1">
            <a:off x="8131736" y="2093855"/>
            <a:ext cx="45719" cy="2986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140">
            <a:extLst>
              <a:ext uri="{FF2B5EF4-FFF2-40B4-BE49-F238E27FC236}">
                <a16:creationId xmlns:a16="http://schemas.microsoft.com/office/drawing/2014/main" id="{11975D5E-E9C9-C28E-EB2C-71401E5799B9}"/>
              </a:ext>
            </a:extLst>
          </p:cNvPr>
          <p:cNvSpPr/>
          <p:nvPr/>
        </p:nvSpPr>
        <p:spPr>
          <a:xfrm rot="16480323" flipH="1" flipV="1">
            <a:off x="7641126" y="2715941"/>
            <a:ext cx="128626" cy="870202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3B755CE-4FEA-A60D-707A-CAD13C462CA4}"/>
              </a:ext>
            </a:extLst>
          </p:cNvPr>
          <p:cNvSpPr/>
          <p:nvPr/>
        </p:nvSpPr>
        <p:spPr>
          <a:xfrm rot="10800000">
            <a:off x="6092081" y="307726"/>
            <a:ext cx="2738273" cy="706906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022060" y="10166"/>
            <a:ext cx="2731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 &amp; </a:t>
            </a:r>
            <a:r>
              <a:rPr lang="en-US" sz="1100" b="1" dirty="0">
                <a:solidFill>
                  <a:prstClr val="black"/>
                </a:solidFill>
                <a:latin typeface="Calibri Light" panose="020F0302020204030204"/>
              </a:rPr>
              <a:t>Eric C. Lawson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MD</a:t>
            </a:r>
          </a:p>
          <a:p>
            <a:endParaRPr lang="en-US" sz="9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247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left ventricular assist devices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4971"/>
            <a:ext cx="968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@EricLawson90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462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187563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(2022-07-01) </a:t>
            </a:r>
            <a:r>
              <a:rPr lang="en-US" sz="800" dirty="0">
                <a:hlinkClick r:id="rId6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353" name="Rounded Rectangle 352">
            <a:extLst>
              <a:ext uri="{FF2B5EF4-FFF2-40B4-BE49-F238E27FC236}">
                <a16:creationId xmlns:a16="http://schemas.microsoft.com/office/drawing/2014/main" id="{E0AAF9C7-6827-CED7-45E2-DB5385F7CD8A}"/>
              </a:ext>
            </a:extLst>
          </p:cNvPr>
          <p:cNvSpPr/>
          <p:nvPr/>
        </p:nvSpPr>
        <p:spPr>
          <a:xfrm>
            <a:off x="7741" y="4617139"/>
            <a:ext cx="3531675" cy="2240862"/>
          </a:xfrm>
          <a:prstGeom prst="roundRect">
            <a:avLst>
              <a:gd name="adj" fmla="val 4410"/>
            </a:avLst>
          </a:prstGeom>
          <a:solidFill>
            <a:srgbClr val="C00000">
              <a:alpha val="138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0F0519A6-073B-EBC1-5544-43371EEDCA13}"/>
              </a:ext>
            </a:extLst>
          </p:cNvPr>
          <p:cNvSpPr/>
          <p:nvPr/>
        </p:nvSpPr>
        <p:spPr>
          <a:xfrm>
            <a:off x="-64062" y="4713914"/>
            <a:ext cx="3764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spc="-10" dirty="0">
                <a:solidFill>
                  <a:srgbClr val="FF0000"/>
                </a:solidFill>
              </a:rPr>
              <a:t>Suction event</a:t>
            </a:r>
            <a:r>
              <a:rPr lang="en-US" sz="900" spc="-10" dirty="0"/>
              <a:t> occurs when pre-load is inadequate &amp; </a:t>
            </a:r>
            <a:r>
              <a:rPr lang="en-US" sz="900" spc="-10" dirty="0">
                <a:hlinkClick r:id="rId7"/>
              </a:rPr>
              <a:t>the LV collapses</a:t>
            </a:r>
            <a:r>
              <a:rPr lang="en-US" sz="900" spc="-10" dirty="0"/>
              <a:t>, transiently </a:t>
            </a:r>
            <a:r>
              <a:rPr lang="en-US" sz="900" b="1" i="1" spc="-10" dirty="0"/>
              <a:t>stopping flow</a:t>
            </a:r>
            <a:r>
              <a:rPr lang="en-US" sz="900" i="1" spc="-10" dirty="0"/>
              <a:t>. </a:t>
            </a:r>
            <a:r>
              <a:rPr lang="en-US" sz="900" spc="-10" dirty="0"/>
              <a:t>Consider transfusion to restore preload.</a:t>
            </a:r>
            <a:endParaRPr lang="en-US" sz="900" b="1" spc="-20" dirty="0">
              <a:sym typeface="Wingdings" pitchFamily="2" charset="2"/>
            </a:endParaRPr>
          </a:p>
          <a:p>
            <a:r>
              <a:rPr lang="en-US" sz="900" b="1" spc="-20" dirty="0">
                <a:solidFill>
                  <a:srgbClr val="FF0000"/>
                </a:solidFill>
                <a:sym typeface="Wingdings" pitchFamily="2" charset="2"/>
              </a:rPr>
              <a:t>Stroke</a:t>
            </a:r>
            <a:r>
              <a:rPr lang="en-US" sz="900" b="1" spc="-20" dirty="0">
                <a:sym typeface="Wingdings" pitchFamily="2" charset="2"/>
              </a:rPr>
              <a:t>: </a:t>
            </a:r>
            <a:r>
              <a:rPr lang="en-US" sz="900" spc="-20" dirty="0">
                <a:sym typeface="Wingdings" pitchFamily="2" charset="2"/>
              </a:rPr>
              <a:t>Ischemic &amp; hemorrhagic stroke remain the </a:t>
            </a:r>
            <a:r>
              <a:rPr lang="en-US" sz="900" spc="-20" dirty="0">
                <a:sym typeface="Wingdings" pitchFamily="2" charset="2"/>
                <a:hlinkClick r:id="rId8"/>
              </a:rPr>
              <a:t>primary cause of death in LVAD patients</a:t>
            </a:r>
            <a:r>
              <a:rPr lang="en-US" sz="900" spc="-20" dirty="0">
                <a:sym typeface="Wingdings" pitchFamily="2" charset="2"/>
              </a:rPr>
              <a:t> at 6-24months. Even w/ gen 2/3 there is </a:t>
            </a:r>
            <a:r>
              <a:rPr lang="en-US" sz="900" spc="-20" dirty="0">
                <a:sym typeface="Wingdings" pitchFamily="2" charset="2"/>
                <a:hlinkClick r:id="rId9"/>
              </a:rPr>
              <a:t>10.1% risk of stroke</a:t>
            </a:r>
            <a:r>
              <a:rPr lang="en-US" sz="900" spc="-20" dirty="0">
                <a:sym typeface="Wingdings" pitchFamily="2" charset="2"/>
              </a:rPr>
              <a:t>.</a:t>
            </a:r>
          </a:p>
          <a:p>
            <a:r>
              <a:rPr lang="en-US" sz="900" b="1" dirty="0">
                <a:sym typeface="Wingdings" pitchFamily="2" charset="2"/>
              </a:rPr>
              <a:t>Drive line infection: </a:t>
            </a:r>
            <a:r>
              <a:rPr lang="en-US" sz="900" dirty="0">
                <a:sym typeface="Wingdings" pitchFamily="2" charset="2"/>
              </a:rPr>
              <a:t>LVAD specific infection occurring in </a:t>
            </a:r>
            <a:r>
              <a:rPr lang="en-US" sz="900" dirty="0">
                <a:sym typeface="Wingdings" pitchFamily="2" charset="2"/>
                <a:hlinkClick r:id="rId10"/>
              </a:rPr>
              <a:t>up to 30% </a:t>
            </a:r>
            <a:r>
              <a:rPr lang="en-US" sz="900" dirty="0">
                <a:sym typeface="Wingdings" pitchFamily="2" charset="2"/>
              </a:rPr>
              <a:t>of patients after 3months. Staph is most common. Consider MRSA screening prior to implant with consideration of decolonization.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Pump Thrombosis</a:t>
            </a:r>
            <a:r>
              <a:rPr lang="en-US" sz="900" b="1" dirty="0"/>
              <a:t>: </a:t>
            </a:r>
            <a:r>
              <a:rPr lang="en-US" sz="900" dirty="0"/>
              <a:t>Turbulent flow intrinsically creates stasis in the pump. Occurs more commonly in 1</a:t>
            </a:r>
            <a:r>
              <a:rPr lang="en-US" sz="900" baseline="30000" dirty="0"/>
              <a:t>st</a:t>
            </a:r>
            <a:r>
              <a:rPr lang="en-US" sz="900" dirty="0"/>
              <a:t> generation devices (</a:t>
            </a:r>
            <a:r>
              <a:rPr lang="en-US" sz="900" dirty="0">
                <a:hlinkClick r:id="rId11"/>
              </a:rPr>
              <a:t>up to 13%</a:t>
            </a:r>
            <a:r>
              <a:rPr lang="en-US" sz="900" dirty="0"/>
              <a:t>). Newer LVAD pumps have </a:t>
            </a:r>
            <a:r>
              <a:rPr lang="en-US" sz="900" dirty="0">
                <a:hlinkClick r:id="rId9"/>
              </a:rPr>
              <a:t>a lower rate of thrombosis</a:t>
            </a:r>
            <a:r>
              <a:rPr lang="en-US" sz="900" dirty="0"/>
              <a:t>. (2</a:t>
            </a:r>
            <a:r>
              <a:rPr lang="en-US" sz="900" baseline="30000" dirty="0"/>
              <a:t>nd</a:t>
            </a:r>
            <a:r>
              <a:rPr lang="en-US" sz="900" dirty="0"/>
              <a:t>/3</a:t>
            </a:r>
            <a:r>
              <a:rPr lang="en-US" sz="900" baseline="30000" dirty="0"/>
              <a:t>rd</a:t>
            </a:r>
            <a:r>
              <a:rPr lang="en-US" sz="900" dirty="0"/>
              <a:t> gen have ~1% risk) Patients require lifelong anticoagulation.</a:t>
            </a:r>
          </a:p>
          <a:p>
            <a:r>
              <a:rPr lang="en-US" sz="900" b="1" dirty="0">
                <a:solidFill>
                  <a:srgbClr val="FF0000"/>
                </a:solidFill>
                <a:sym typeface="Wingdings" pitchFamily="2" charset="2"/>
              </a:rPr>
              <a:t>Equipment failure</a:t>
            </a:r>
            <a:r>
              <a:rPr lang="en-US" sz="900" dirty="0">
                <a:sym typeface="Wingdings" pitchFamily="2" charset="2"/>
              </a:rPr>
              <a:t>: the driveline, controller, &amp; batteries are </a:t>
            </a:r>
            <a:r>
              <a:rPr lang="en-US" sz="900" dirty="0">
                <a:sym typeface="Wingdings" pitchFamily="2" charset="2"/>
                <a:hlinkClick r:id="rId12"/>
              </a:rPr>
              <a:t>also subject to failure</a:t>
            </a:r>
            <a:r>
              <a:rPr lang="en-US" sz="900" dirty="0">
                <a:sym typeface="Wingdings" pitchFamily="2" charset="2"/>
              </a:rPr>
              <a:t>. Using external power supply &amp; monitor can troubleshoot.</a:t>
            </a:r>
          </a:p>
          <a:p>
            <a:r>
              <a:rPr lang="en-US" sz="900" b="1" spc="-10" dirty="0">
                <a:sym typeface="Wingdings" pitchFamily="2" charset="2"/>
              </a:rPr>
              <a:t>Cardiopulmonary Arrest: </a:t>
            </a:r>
            <a:r>
              <a:rPr lang="en-US" sz="900" spc="-20" dirty="0">
                <a:sym typeface="Wingdings" pitchFamily="2" charset="2"/>
              </a:rPr>
              <a:t>Confirm LVAD is not working or adequately perfusing prior to initiating compressions. </a:t>
            </a:r>
            <a:r>
              <a:rPr lang="en-US" sz="900" spc="-20" dirty="0">
                <a:sym typeface="Wingdings" pitchFamily="2" charset="2"/>
                <a:hlinkClick r:id="rId13"/>
              </a:rPr>
              <a:t>CPR is OK, but may cause LVAD malfunction</a:t>
            </a:r>
            <a:r>
              <a:rPr lang="en-US" sz="900" spc="-20" dirty="0">
                <a:sym typeface="Wingdings" pitchFamily="2" charset="2"/>
              </a:rPr>
              <a:t>. </a:t>
            </a:r>
          </a:p>
          <a:p>
            <a:endParaRPr lang="en-US" sz="900" dirty="0">
              <a:sym typeface="Wingdings" pitchFamily="2" charset="2"/>
            </a:endParaRP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0556ECC9-CAB2-012C-D297-3B905A12111F}"/>
              </a:ext>
            </a:extLst>
          </p:cNvPr>
          <p:cNvSpPr/>
          <p:nvPr/>
        </p:nvSpPr>
        <p:spPr>
          <a:xfrm>
            <a:off x="-67912" y="4587485"/>
            <a:ext cx="11288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COMPLICATIONS:</a:t>
            </a:r>
          </a:p>
        </p:txBody>
      </p:sp>
      <p:pic>
        <p:nvPicPr>
          <p:cNvPr id="409" name="Picture 408">
            <a:extLst>
              <a:ext uri="{FF2B5EF4-FFF2-40B4-BE49-F238E27FC236}">
                <a16:creationId xmlns:a16="http://schemas.microsoft.com/office/drawing/2014/main" id="{06C7E535-AC98-A277-D4E1-590B8E5E4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452" y="339963"/>
            <a:ext cx="126795" cy="126795"/>
          </a:xfrm>
          <a:prstGeom prst="rect">
            <a:avLst/>
          </a:prstGeom>
        </p:spPr>
      </p:pic>
      <p:sp>
        <p:nvSpPr>
          <p:cNvPr id="165" name="Freeform 164">
            <a:extLst>
              <a:ext uri="{FF2B5EF4-FFF2-40B4-BE49-F238E27FC236}">
                <a16:creationId xmlns:a16="http://schemas.microsoft.com/office/drawing/2014/main" id="{9815C5FB-A70E-80C1-A806-281958B4A820}"/>
              </a:ext>
            </a:extLst>
          </p:cNvPr>
          <p:cNvSpPr/>
          <p:nvPr/>
        </p:nvSpPr>
        <p:spPr>
          <a:xfrm>
            <a:off x="8154007" y="1882122"/>
            <a:ext cx="162679" cy="3011398"/>
          </a:xfrm>
          <a:custGeom>
            <a:avLst/>
            <a:gdLst>
              <a:gd name="connsiteX0" fmla="*/ 155422 w 162679"/>
              <a:gd name="connsiteY0" fmla="*/ 188370 h 3011398"/>
              <a:gd name="connsiteX1" fmla="*/ 126393 w 162679"/>
              <a:gd name="connsiteY1" fmla="*/ 35970 h 3011398"/>
              <a:gd name="connsiteX2" fmla="*/ 97364 w 162679"/>
              <a:gd name="connsiteY2" fmla="*/ 6941 h 3011398"/>
              <a:gd name="connsiteX3" fmla="*/ 39307 w 162679"/>
              <a:gd name="connsiteY3" fmla="*/ 137570 h 3011398"/>
              <a:gd name="connsiteX4" fmla="*/ 3022 w 162679"/>
              <a:gd name="connsiteY4" fmla="*/ 478656 h 3011398"/>
              <a:gd name="connsiteX5" fmla="*/ 10279 w 162679"/>
              <a:gd name="connsiteY5" fmla="*/ 1153570 h 3011398"/>
              <a:gd name="connsiteX6" fmla="*/ 75593 w 162679"/>
              <a:gd name="connsiteY6" fmla="*/ 2031684 h 3011398"/>
              <a:gd name="connsiteX7" fmla="*/ 68336 w 162679"/>
              <a:gd name="connsiteY7" fmla="*/ 2416313 h 3011398"/>
              <a:gd name="connsiteX8" fmla="*/ 119136 w 162679"/>
              <a:gd name="connsiteY8" fmla="*/ 2728370 h 3011398"/>
              <a:gd name="connsiteX9" fmla="*/ 162679 w 162679"/>
              <a:gd name="connsiteY9" fmla="*/ 3011398 h 301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679" h="3011398">
                <a:moveTo>
                  <a:pt x="155422" y="188370"/>
                </a:moveTo>
                <a:lnTo>
                  <a:pt x="126393" y="35970"/>
                </a:lnTo>
                <a:cubicBezTo>
                  <a:pt x="116717" y="5732"/>
                  <a:pt x="111878" y="-9992"/>
                  <a:pt x="97364" y="6941"/>
                </a:cubicBezTo>
                <a:cubicBezTo>
                  <a:pt x="82850" y="23874"/>
                  <a:pt x="55031" y="58951"/>
                  <a:pt x="39307" y="137570"/>
                </a:cubicBezTo>
                <a:cubicBezTo>
                  <a:pt x="23583" y="216189"/>
                  <a:pt x="7860" y="309323"/>
                  <a:pt x="3022" y="478656"/>
                </a:cubicBezTo>
                <a:cubicBezTo>
                  <a:pt x="-1816" y="647989"/>
                  <a:pt x="-1816" y="894732"/>
                  <a:pt x="10279" y="1153570"/>
                </a:cubicBezTo>
                <a:cubicBezTo>
                  <a:pt x="22374" y="1412408"/>
                  <a:pt x="65917" y="1821227"/>
                  <a:pt x="75593" y="2031684"/>
                </a:cubicBezTo>
                <a:cubicBezTo>
                  <a:pt x="85269" y="2242141"/>
                  <a:pt x="61079" y="2300199"/>
                  <a:pt x="68336" y="2416313"/>
                </a:cubicBezTo>
                <a:cubicBezTo>
                  <a:pt x="75593" y="2532427"/>
                  <a:pt x="103412" y="2629189"/>
                  <a:pt x="119136" y="2728370"/>
                </a:cubicBezTo>
                <a:cubicBezTo>
                  <a:pt x="134860" y="2827551"/>
                  <a:pt x="148769" y="2919474"/>
                  <a:pt x="162679" y="3011398"/>
                </a:cubicBezTo>
              </a:path>
            </a:pathLst>
          </a:custGeom>
          <a:noFill/>
          <a:ln w="38100">
            <a:solidFill>
              <a:srgbClr val="825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140">
            <a:extLst>
              <a:ext uri="{FF2B5EF4-FFF2-40B4-BE49-F238E27FC236}">
                <a16:creationId xmlns:a16="http://schemas.microsoft.com/office/drawing/2014/main" id="{B9D0A111-27D1-36F5-1CBD-AFB6128CCBCC}"/>
              </a:ext>
            </a:extLst>
          </p:cNvPr>
          <p:cNvSpPr/>
          <p:nvPr/>
        </p:nvSpPr>
        <p:spPr>
          <a:xfrm rot="17838600">
            <a:off x="6987158" y="1222367"/>
            <a:ext cx="45719" cy="2986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8C302-3275-D956-D859-A75F8C4BAB5D}"/>
              </a:ext>
            </a:extLst>
          </p:cNvPr>
          <p:cNvSpPr txBox="1"/>
          <p:nvPr/>
        </p:nvSpPr>
        <p:spPr>
          <a:xfrm>
            <a:off x="3707612" y="2347555"/>
            <a:ext cx="197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By continuously unloading the LV, an LVAD reduces SV, and LV pressures &amp; volumes in both systole &amp; diastole</a:t>
            </a:r>
          </a:p>
        </p:txBody>
      </p: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8BD96591-A0F5-011B-C369-611F65DED750}"/>
              </a:ext>
            </a:extLst>
          </p:cNvPr>
          <p:cNvSpPr/>
          <p:nvPr/>
        </p:nvSpPr>
        <p:spPr>
          <a:xfrm>
            <a:off x="3590475" y="3207978"/>
            <a:ext cx="1821120" cy="575141"/>
          </a:xfrm>
          <a:prstGeom prst="roundRect">
            <a:avLst>
              <a:gd name="adj" fmla="val 38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51943D7-E20A-E8D0-CE68-BE7CFC8528F8}"/>
              </a:ext>
            </a:extLst>
          </p:cNvPr>
          <p:cNvSpPr/>
          <p:nvPr/>
        </p:nvSpPr>
        <p:spPr>
          <a:xfrm>
            <a:off x="3515586" y="3164877"/>
            <a:ext cx="8691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PUMP FLOW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A0D69BFD-BA96-9222-AC02-403DE8649085}"/>
              </a:ext>
            </a:extLst>
          </p:cNvPr>
          <p:cNvSpPr/>
          <p:nvPr/>
        </p:nvSpPr>
        <p:spPr>
          <a:xfrm>
            <a:off x="3588288" y="3861431"/>
            <a:ext cx="1821120" cy="533595"/>
          </a:xfrm>
          <a:prstGeom prst="roundRect">
            <a:avLst>
              <a:gd name="adj" fmla="val 3817"/>
            </a:avLst>
          </a:prstGeom>
          <a:solidFill>
            <a:schemeClr val="accent6">
              <a:alpha val="195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F15A525-BE67-B341-CA43-81164383FCA6}"/>
              </a:ext>
            </a:extLst>
          </p:cNvPr>
          <p:cNvSpPr/>
          <p:nvPr/>
        </p:nvSpPr>
        <p:spPr>
          <a:xfrm>
            <a:off x="3513912" y="3839417"/>
            <a:ext cx="9028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PUMP SPEED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256" name="Rounded Rectangle 255">
            <a:extLst>
              <a:ext uri="{FF2B5EF4-FFF2-40B4-BE49-F238E27FC236}">
                <a16:creationId xmlns:a16="http://schemas.microsoft.com/office/drawing/2014/main" id="{7FFF647F-3323-6011-0FB2-E0954A7C9663}"/>
              </a:ext>
            </a:extLst>
          </p:cNvPr>
          <p:cNvSpPr/>
          <p:nvPr/>
        </p:nvSpPr>
        <p:spPr>
          <a:xfrm>
            <a:off x="3586690" y="4428606"/>
            <a:ext cx="1821120" cy="1609899"/>
          </a:xfrm>
          <a:prstGeom prst="roundRect">
            <a:avLst>
              <a:gd name="adj" fmla="val 3817"/>
            </a:avLst>
          </a:prstGeom>
          <a:solidFill>
            <a:schemeClr val="accent6">
              <a:alpha val="195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5FDBE77-F714-8A9D-DB6C-C816A8556333}"/>
              </a:ext>
            </a:extLst>
          </p:cNvPr>
          <p:cNvSpPr/>
          <p:nvPr/>
        </p:nvSpPr>
        <p:spPr>
          <a:xfrm>
            <a:off x="3534915" y="4423777"/>
            <a:ext cx="16417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PULSE INDEX/PULSATILITY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258" name="Freeform 140">
            <a:extLst>
              <a:ext uri="{FF2B5EF4-FFF2-40B4-BE49-F238E27FC236}">
                <a16:creationId xmlns:a16="http://schemas.microsoft.com/office/drawing/2014/main" id="{64AE97F3-B9DA-24B6-E061-DB67626ECAF0}"/>
              </a:ext>
            </a:extLst>
          </p:cNvPr>
          <p:cNvSpPr/>
          <p:nvPr/>
        </p:nvSpPr>
        <p:spPr>
          <a:xfrm rot="9551395" flipH="1">
            <a:off x="4845187" y="2072393"/>
            <a:ext cx="184987" cy="2986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7284579F-CB56-B3CD-0095-CAA6D198D4E9}"/>
              </a:ext>
            </a:extLst>
          </p:cNvPr>
          <p:cNvSpPr/>
          <p:nvPr/>
        </p:nvSpPr>
        <p:spPr>
          <a:xfrm>
            <a:off x="3610830" y="6076180"/>
            <a:ext cx="1821120" cy="669384"/>
          </a:xfrm>
          <a:prstGeom prst="roundRect">
            <a:avLst>
              <a:gd name="adj" fmla="val 3817"/>
            </a:avLst>
          </a:prstGeom>
          <a:solidFill>
            <a:schemeClr val="accent6">
              <a:alpha val="195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32D34E6-5DF9-482F-02DF-9EA0704E68D5}"/>
              </a:ext>
            </a:extLst>
          </p:cNvPr>
          <p:cNvSpPr/>
          <p:nvPr/>
        </p:nvSpPr>
        <p:spPr>
          <a:xfrm>
            <a:off x="3535941" y="6021790"/>
            <a:ext cx="9525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PUMP POWER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7D61866-AFA2-1022-F79B-E4BCFCB90895}"/>
              </a:ext>
            </a:extLst>
          </p:cNvPr>
          <p:cNvSpPr/>
          <p:nvPr/>
        </p:nvSpPr>
        <p:spPr>
          <a:xfrm>
            <a:off x="6005275" y="3607636"/>
            <a:ext cx="2738273" cy="706906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431155B-0ED7-03AA-F16E-F1A5C7FBD438}"/>
              </a:ext>
            </a:extLst>
          </p:cNvPr>
          <p:cNvGrpSpPr/>
          <p:nvPr/>
        </p:nvGrpSpPr>
        <p:grpSpPr>
          <a:xfrm>
            <a:off x="5639946" y="4117811"/>
            <a:ext cx="3177625" cy="2748400"/>
            <a:chOff x="3775465" y="3738208"/>
            <a:chExt cx="3452877" cy="2986472"/>
          </a:xfrm>
          <a:scene3d>
            <a:camera prst="isometricLeftDown">
              <a:rot lat="600000" lon="600000" rev="0"/>
            </a:camera>
            <a:lightRig rig="threePt" dir="t"/>
          </a:scene3d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C7C890D-3499-D7CE-ADF6-5FD732EE4625}"/>
                </a:ext>
              </a:extLst>
            </p:cNvPr>
            <p:cNvGrpSpPr/>
            <p:nvPr/>
          </p:nvGrpSpPr>
          <p:grpSpPr>
            <a:xfrm>
              <a:off x="4060875" y="3738208"/>
              <a:ext cx="2879493" cy="2255151"/>
              <a:chOff x="4040093" y="4311904"/>
              <a:chExt cx="2879493" cy="2255151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AD36AD0-7812-E173-19CC-02A33A7E22FB}"/>
                  </a:ext>
                </a:extLst>
              </p:cNvPr>
              <p:cNvSpPr/>
              <p:nvPr/>
            </p:nvSpPr>
            <p:spPr>
              <a:xfrm>
                <a:off x="4080165" y="6345382"/>
                <a:ext cx="2792431" cy="2216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 extrusionH="457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ound Same Side Corner Rectangle 196">
                <a:extLst>
                  <a:ext uri="{FF2B5EF4-FFF2-40B4-BE49-F238E27FC236}">
                    <a16:creationId xmlns:a16="http://schemas.microsoft.com/office/drawing/2014/main" id="{87D46FEE-4B21-F871-8164-83A7CD0D33FA}"/>
                  </a:ext>
                </a:extLst>
              </p:cNvPr>
              <p:cNvSpPr/>
              <p:nvPr/>
            </p:nvSpPr>
            <p:spPr>
              <a:xfrm rot="10800000">
                <a:off x="4040093" y="4311904"/>
                <a:ext cx="2879493" cy="2200633"/>
              </a:xfrm>
              <a:prstGeom prst="round2SameRect">
                <a:avLst>
                  <a:gd name="adj1" fmla="val 11001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 extrusionH="457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9AAF6-B75F-26B6-2343-7EA26155F16F}"/>
                  </a:ext>
                </a:extLst>
              </p:cNvPr>
              <p:cNvGrpSpPr/>
              <p:nvPr/>
            </p:nvGrpSpPr>
            <p:grpSpPr>
              <a:xfrm>
                <a:off x="4306494" y="4523991"/>
                <a:ext cx="2363429" cy="1710400"/>
                <a:chOff x="799659" y="4578285"/>
                <a:chExt cx="2731874" cy="1977042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44FAD1DA-36E1-9E32-0ADE-7380D36C1A85}"/>
                    </a:ext>
                  </a:extLst>
                </p:cNvPr>
                <p:cNvSpPr/>
                <p:nvPr/>
              </p:nvSpPr>
              <p:spPr>
                <a:xfrm>
                  <a:off x="846041" y="4600235"/>
                  <a:ext cx="2610149" cy="19550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sp3d extrusionH="457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BF62257F-CAE0-79CA-4267-5FD2FABCC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5456" y="5577722"/>
                  <a:ext cx="192786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sp3d extrusionH="457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BB208619-6203-0958-AAF4-DFE2E9FCD007}"/>
                    </a:ext>
                  </a:extLst>
                </p:cNvPr>
                <p:cNvSpPr/>
                <p:nvPr/>
              </p:nvSpPr>
              <p:spPr>
                <a:xfrm>
                  <a:off x="855456" y="4600235"/>
                  <a:ext cx="2610149" cy="211795"/>
                </a:xfrm>
                <a:prstGeom prst="rect">
                  <a:avLst/>
                </a:prstGeom>
                <a:solidFill>
                  <a:srgbClr val="07C800"/>
                </a:solidFill>
                <a:ln>
                  <a:noFill/>
                </a:ln>
                <a:sp3d extrusionH="457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70FF7AC0-64AF-3CEB-8644-97FD019FD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27446" y="4600235"/>
                  <a:ext cx="0" cy="97754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sp3d extrusionH="457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6FB08A10-5338-C14A-664E-8CFE4CA72E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3869" y="4600235"/>
                  <a:ext cx="0" cy="15033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sp3d extrusionH="457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DD96E173-DAFE-66B1-18D5-A23FC81A74E7}"/>
                    </a:ext>
                  </a:extLst>
                </p:cNvPr>
                <p:cNvSpPr/>
                <p:nvPr/>
              </p:nvSpPr>
              <p:spPr>
                <a:xfrm>
                  <a:off x="2689652" y="5334663"/>
                  <a:ext cx="775953" cy="246217"/>
                </a:xfrm>
                <a:prstGeom prst="rect">
                  <a:avLst/>
                </a:prstGeom>
                <a:solidFill>
                  <a:srgbClr val="07C800"/>
                </a:solidFill>
                <a:ln w="6350">
                  <a:solidFill>
                    <a:schemeClr val="bg1"/>
                  </a:solidFill>
                </a:ln>
                <a:sp3d extrusionH="457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EF99BBA7-0738-C096-6251-4AF9936A7C30}"/>
                    </a:ext>
                  </a:extLst>
                </p:cNvPr>
                <p:cNvSpPr txBox="1"/>
                <p:nvPr/>
              </p:nvSpPr>
              <p:spPr>
                <a:xfrm>
                  <a:off x="845510" y="4582497"/>
                  <a:ext cx="798971" cy="249031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Pump Flow</a:t>
                  </a:r>
                </a:p>
              </p:txBody>
            </p:sp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C5056B1B-D688-1C33-1ABA-07544E9D7EBE}"/>
                    </a:ext>
                  </a:extLst>
                </p:cNvPr>
                <p:cNvSpPr txBox="1"/>
                <p:nvPr/>
              </p:nvSpPr>
              <p:spPr>
                <a:xfrm>
                  <a:off x="1694076" y="4578285"/>
                  <a:ext cx="884205" cy="249031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Pump Speed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97EF7DE5-12B7-98B7-6D96-BA0CB56E44AD}"/>
                    </a:ext>
                  </a:extLst>
                </p:cNvPr>
                <p:cNvSpPr txBox="1"/>
                <p:nvPr/>
              </p:nvSpPr>
              <p:spPr>
                <a:xfrm>
                  <a:off x="2647000" y="4585795"/>
                  <a:ext cx="824912" cy="249031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Pulse Index</a:t>
                  </a:r>
                </a:p>
              </p:txBody>
            </p: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05972A6F-514F-A1D6-764A-45601F906A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5313" y="6103620"/>
                  <a:ext cx="7802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sp3d extrusionH="457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87F89087-D86B-1D6B-EF1A-96A4AEEA032D}"/>
                    </a:ext>
                  </a:extLst>
                </p:cNvPr>
                <p:cNvSpPr txBox="1"/>
                <p:nvPr/>
              </p:nvSpPr>
              <p:spPr>
                <a:xfrm>
                  <a:off x="2649180" y="5334634"/>
                  <a:ext cx="882353" cy="249031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Pump Power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7D1FCCA5-2F5D-4113-8643-09A6C5EFE19E}"/>
                    </a:ext>
                  </a:extLst>
                </p:cNvPr>
                <p:cNvSpPr txBox="1"/>
                <p:nvPr/>
              </p:nvSpPr>
              <p:spPr>
                <a:xfrm>
                  <a:off x="799659" y="4841194"/>
                  <a:ext cx="778590" cy="640363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bg1"/>
                      </a:solidFill>
                    </a:rPr>
                    <a:t>4.5</a:t>
                  </a:r>
                </a:p>
              </p:txBody>
            </p: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6F3DFF29-C48D-0CC1-596B-8B589B16F918}"/>
                    </a:ext>
                  </a:extLst>
                </p:cNvPr>
                <p:cNvSpPr txBox="1"/>
                <p:nvPr/>
              </p:nvSpPr>
              <p:spPr>
                <a:xfrm>
                  <a:off x="1536445" y="4841194"/>
                  <a:ext cx="1058377" cy="640363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pc="-100" dirty="0">
                      <a:solidFill>
                        <a:schemeClr val="bg1"/>
                      </a:solidFill>
                    </a:rPr>
                    <a:t>9500</a:t>
                  </a:r>
                </a:p>
              </p:txBody>
            </p: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CBF47051-7421-83F1-E4EF-131E0EBDE475}"/>
                    </a:ext>
                  </a:extLst>
                </p:cNvPr>
                <p:cNvSpPr txBox="1"/>
                <p:nvPr/>
              </p:nvSpPr>
              <p:spPr>
                <a:xfrm>
                  <a:off x="1389781" y="5176026"/>
                  <a:ext cx="332614" cy="212615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spc="-50" dirty="0">
                      <a:solidFill>
                        <a:schemeClr val="bg1"/>
                      </a:solidFill>
                    </a:rPr>
                    <a:t>lpm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B86C7259-0066-0397-9FC3-875EFFE8C1A5}"/>
                    </a:ext>
                  </a:extLst>
                </p:cNvPr>
                <p:cNvSpPr txBox="1"/>
                <p:nvPr/>
              </p:nvSpPr>
              <p:spPr>
                <a:xfrm>
                  <a:off x="2451686" y="5185441"/>
                  <a:ext cx="342682" cy="212615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spc="-50" dirty="0">
                      <a:solidFill>
                        <a:schemeClr val="bg1"/>
                      </a:solidFill>
                    </a:rPr>
                    <a:t>rpm</a:t>
                  </a: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B85949CA-59D4-DCCE-9267-2E772B55C5B3}"/>
                    </a:ext>
                  </a:extLst>
                </p:cNvPr>
                <p:cNvSpPr txBox="1"/>
                <p:nvPr/>
              </p:nvSpPr>
              <p:spPr>
                <a:xfrm>
                  <a:off x="2683219" y="4740751"/>
                  <a:ext cx="778590" cy="640363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bg1"/>
                      </a:solidFill>
                    </a:rPr>
                    <a:t>3.6</a:t>
                  </a: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F6771AD9-94A0-0E03-4314-89EB1214DD7A}"/>
                    </a:ext>
                  </a:extLst>
                </p:cNvPr>
                <p:cNvSpPr txBox="1"/>
                <p:nvPr/>
              </p:nvSpPr>
              <p:spPr>
                <a:xfrm>
                  <a:off x="2646130" y="5521628"/>
                  <a:ext cx="778590" cy="640363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bg1"/>
                      </a:solidFill>
                    </a:rPr>
                    <a:t>5.8</a:t>
                  </a: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508769D8-9B21-8DEA-E2E3-F96A45B2428D}"/>
                    </a:ext>
                  </a:extLst>
                </p:cNvPr>
                <p:cNvSpPr txBox="1"/>
                <p:nvPr/>
              </p:nvSpPr>
              <p:spPr>
                <a:xfrm>
                  <a:off x="3232416" y="5845718"/>
                  <a:ext cx="258404" cy="200055"/>
                </a:xfrm>
                <a:prstGeom prst="rect">
                  <a:avLst/>
                </a:prstGeom>
                <a:noFill/>
                <a:sp3d extrusionH="457200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spc="-50" dirty="0">
                      <a:solidFill>
                        <a:schemeClr val="bg1"/>
                      </a:solidFill>
                    </a:rPr>
                    <a:t>W</a:t>
                  </a:r>
                </a:p>
              </p:txBody>
            </p: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3798C28-1E47-1FE0-4218-322DD7D229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9150" y="4811894"/>
                  <a:ext cx="265013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sp3d extrusionH="457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5EA4410C-4246-04A8-AE22-9F22CAC5E3CF}"/>
                  </a:ext>
                </a:extLst>
              </p:cNvPr>
              <p:cNvSpPr/>
              <p:nvPr/>
            </p:nvSpPr>
            <p:spPr>
              <a:xfrm>
                <a:off x="4346161" y="4542981"/>
                <a:ext cx="2277008" cy="169141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457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8466FC88-95CA-02B5-3842-36B35A6A31F6}"/>
                </a:ext>
              </a:extLst>
            </p:cNvPr>
            <p:cNvGrpSpPr/>
            <p:nvPr/>
          </p:nvGrpSpPr>
          <p:grpSpPr>
            <a:xfrm>
              <a:off x="3775465" y="5997313"/>
              <a:ext cx="3452877" cy="727367"/>
              <a:chOff x="3775465" y="5997313"/>
              <a:chExt cx="3452877" cy="727367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0F125345-5D95-912A-3C25-C0A7646BF33A}"/>
                  </a:ext>
                </a:extLst>
              </p:cNvPr>
              <p:cNvSpPr/>
              <p:nvPr/>
            </p:nvSpPr>
            <p:spPr>
              <a:xfrm rot="16200000">
                <a:off x="5138221" y="4634558"/>
                <a:ext cx="727366" cy="3452877"/>
              </a:xfrm>
              <a:custGeom>
                <a:avLst/>
                <a:gdLst>
                  <a:gd name="connsiteX0" fmla="*/ 727366 w 727366"/>
                  <a:gd name="connsiteY0" fmla="*/ 363682 h 3452877"/>
                  <a:gd name="connsiteX1" fmla="*/ 727365 w 727366"/>
                  <a:gd name="connsiteY1" fmla="*/ 1777201 h 3452877"/>
                  <a:gd name="connsiteX2" fmla="*/ 727364 w 727366"/>
                  <a:gd name="connsiteY2" fmla="*/ 1777201 h 3452877"/>
                  <a:gd name="connsiteX3" fmla="*/ 727364 w 727366"/>
                  <a:gd name="connsiteY3" fmla="*/ 3089195 h 3452877"/>
                  <a:gd name="connsiteX4" fmla="*/ 363682 w 727366"/>
                  <a:gd name="connsiteY4" fmla="*/ 3452877 h 3452877"/>
                  <a:gd name="connsiteX5" fmla="*/ 0 w 727366"/>
                  <a:gd name="connsiteY5" fmla="*/ 3089195 h 3452877"/>
                  <a:gd name="connsiteX6" fmla="*/ 1 w 727366"/>
                  <a:gd name="connsiteY6" fmla="*/ 1675676 h 3452877"/>
                  <a:gd name="connsiteX7" fmla="*/ 2 w 727366"/>
                  <a:gd name="connsiteY7" fmla="*/ 1675676 h 3452877"/>
                  <a:gd name="connsiteX8" fmla="*/ 2 w 727366"/>
                  <a:gd name="connsiteY8" fmla="*/ 363682 h 3452877"/>
                  <a:gd name="connsiteX9" fmla="*/ 363684 w 727366"/>
                  <a:gd name="connsiteY9" fmla="*/ 0 h 3452877"/>
                  <a:gd name="connsiteX10" fmla="*/ 727366 w 727366"/>
                  <a:gd name="connsiteY10" fmla="*/ 363682 h 345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7366" h="3452877">
                    <a:moveTo>
                      <a:pt x="727366" y="363682"/>
                    </a:moveTo>
                    <a:cubicBezTo>
                      <a:pt x="727366" y="834855"/>
                      <a:pt x="727365" y="1306028"/>
                      <a:pt x="727365" y="1777201"/>
                    </a:cubicBezTo>
                    <a:lnTo>
                      <a:pt x="727364" y="1777201"/>
                    </a:lnTo>
                    <a:lnTo>
                      <a:pt x="727364" y="3089195"/>
                    </a:lnTo>
                    <a:cubicBezTo>
                      <a:pt x="727364" y="3290051"/>
                      <a:pt x="564538" y="3452877"/>
                      <a:pt x="363682" y="3452877"/>
                    </a:cubicBezTo>
                    <a:cubicBezTo>
                      <a:pt x="162826" y="3452877"/>
                      <a:pt x="0" y="3290051"/>
                      <a:pt x="0" y="3089195"/>
                    </a:cubicBezTo>
                    <a:cubicBezTo>
                      <a:pt x="0" y="2618022"/>
                      <a:pt x="1" y="2146849"/>
                      <a:pt x="1" y="1675676"/>
                    </a:cubicBezTo>
                    <a:lnTo>
                      <a:pt x="2" y="1675676"/>
                    </a:lnTo>
                    <a:lnTo>
                      <a:pt x="2" y="363682"/>
                    </a:lnTo>
                    <a:cubicBezTo>
                      <a:pt x="2" y="162826"/>
                      <a:pt x="162828" y="0"/>
                      <a:pt x="363684" y="0"/>
                    </a:cubicBezTo>
                    <a:cubicBezTo>
                      <a:pt x="564540" y="0"/>
                      <a:pt x="727366" y="162826"/>
                      <a:pt x="727366" y="36368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552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AAAA4B73-2162-360A-9F15-537A4B026AE0}"/>
                  </a:ext>
                </a:extLst>
              </p:cNvPr>
              <p:cNvSpPr/>
              <p:nvPr/>
            </p:nvSpPr>
            <p:spPr>
              <a:xfrm>
                <a:off x="4894478" y="5997313"/>
                <a:ext cx="1214853" cy="72736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457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B78BEEE-F46F-87FB-60FA-1D6BE453BD78}"/>
                  </a:ext>
                </a:extLst>
              </p:cNvPr>
              <p:cNvSpPr/>
              <p:nvPr/>
            </p:nvSpPr>
            <p:spPr>
              <a:xfrm flipV="1">
                <a:off x="3943125" y="6108969"/>
                <a:ext cx="3108074" cy="513125"/>
              </a:xfrm>
              <a:custGeom>
                <a:avLst/>
                <a:gdLst>
                  <a:gd name="connsiteX0" fmla="*/ 255563 w 3108074"/>
                  <a:gd name="connsiteY0" fmla="*/ 513125 h 513125"/>
                  <a:gd name="connsiteX1" fmla="*/ 307068 w 3108074"/>
                  <a:gd name="connsiteY1" fmla="*/ 507933 h 513125"/>
                  <a:gd name="connsiteX2" fmla="*/ 325340 w 3108074"/>
                  <a:gd name="connsiteY2" fmla="*/ 502262 h 513125"/>
                  <a:gd name="connsiteX3" fmla="*/ 361383 w 3108074"/>
                  <a:gd name="connsiteY3" fmla="*/ 499445 h 513125"/>
                  <a:gd name="connsiteX4" fmla="*/ 911976 w 3108074"/>
                  <a:gd name="connsiteY4" fmla="*/ 411169 h 513125"/>
                  <a:gd name="connsiteX5" fmla="*/ 1211476 w 3108074"/>
                  <a:gd name="connsiteY5" fmla="*/ 370049 h 513125"/>
                  <a:gd name="connsiteX6" fmla="*/ 1251757 w 3108074"/>
                  <a:gd name="connsiteY6" fmla="*/ 366224 h 513125"/>
                  <a:gd name="connsiteX7" fmla="*/ 1525733 w 3108074"/>
                  <a:gd name="connsiteY7" fmla="*/ 355385 h 513125"/>
                  <a:gd name="connsiteX8" fmla="*/ 1810286 w 3108074"/>
                  <a:gd name="connsiteY8" fmla="*/ 368173 h 513125"/>
                  <a:gd name="connsiteX9" fmla="*/ 1950528 w 3108074"/>
                  <a:gd name="connsiteY9" fmla="*/ 381574 h 513125"/>
                  <a:gd name="connsiteX10" fmla="*/ 2195057 w 3108074"/>
                  <a:gd name="connsiteY10" fmla="*/ 416307 h 513125"/>
                  <a:gd name="connsiteX11" fmla="*/ 2768352 w 3108074"/>
                  <a:gd name="connsiteY11" fmla="*/ 506438 h 513125"/>
                  <a:gd name="connsiteX12" fmla="*/ 2822374 w 3108074"/>
                  <a:gd name="connsiteY12" fmla="*/ 509442 h 513125"/>
                  <a:gd name="connsiteX13" fmla="*/ 2852511 w 3108074"/>
                  <a:gd name="connsiteY13" fmla="*/ 512480 h 513125"/>
                  <a:gd name="connsiteX14" fmla="*/ 2861220 w 3108074"/>
                  <a:gd name="connsiteY14" fmla="*/ 511602 h 513125"/>
                  <a:gd name="connsiteX15" fmla="*/ 2869237 w 3108074"/>
                  <a:gd name="connsiteY15" fmla="*/ 512048 h 513125"/>
                  <a:gd name="connsiteX16" fmla="*/ 2929520 w 3108074"/>
                  <a:gd name="connsiteY16" fmla="*/ 504879 h 513125"/>
                  <a:gd name="connsiteX17" fmla="*/ 2945522 w 3108074"/>
                  <a:gd name="connsiteY17" fmla="*/ 494404 h 513125"/>
                  <a:gd name="connsiteX18" fmla="*/ 2951988 w 3108074"/>
                  <a:gd name="connsiteY18" fmla="*/ 492397 h 513125"/>
                  <a:gd name="connsiteX19" fmla="*/ 2995399 w 3108074"/>
                  <a:gd name="connsiteY19" fmla="*/ 468834 h 513125"/>
                  <a:gd name="connsiteX20" fmla="*/ 3011357 w 3108074"/>
                  <a:gd name="connsiteY20" fmla="*/ 455668 h 513125"/>
                  <a:gd name="connsiteX21" fmla="*/ 3015074 w 3108074"/>
                  <a:gd name="connsiteY21" fmla="*/ 453413 h 513125"/>
                  <a:gd name="connsiteX22" fmla="*/ 3018020 w 3108074"/>
                  <a:gd name="connsiteY22" fmla="*/ 450171 h 513125"/>
                  <a:gd name="connsiteX23" fmla="*/ 3033222 w 3108074"/>
                  <a:gd name="connsiteY23" fmla="*/ 437628 h 513125"/>
                  <a:gd name="connsiteX24" fmla="*/ 3044165 w 3108074"/>
                  <a:gd name="connsiteY24" fmla="*/ 421397 h 513125"/>
                  <a:gd name="connsiteX25" fmla="*/ 3064429 w 3108074"/>
                  <a:gd name="connsiteY25" fmla="*/ 399096 h 513125"/>
                  <a:gd name="connsiteX26" fmla="*/ 3077417 w 3108074"/>
                  <a:gd name="connsiteY26" fmla="*/ 372077 h 513125"/>
                  <a:gd name="connsiteX27" fmla="*/ 3087991 w 3108074"/>
                  <a:gd name="connsiteY27" fmla="*/ 356394 h 513125"/>
                  <a:gd name="connsiteX28" fmla="*/ 3090188 w 3108074"/>
                  <a:gd name="connsiteY28" fmla="*/ 345512 h 513125"/>
                  <a:gd name="connsiteX29" fmla="*/ 3096585 w 3108074"/>
                  <a:gd name="connsiteY29" fmla="*/ 332205 h 513125"/>
                  <a:gd name="connsiteX30" fmla="*/ 3107647 w 3108074"/>
                  <a:gd name="connsiteY30" fmla="*/ 259031 h 513125"/>
                  <a:gd name="connsiteX31" fmla="*/ 3108074 w 3108074"/>
                  <a:gd name="connsiteY31" fmla="*/ 256917 h 513125"/>
                  <a:gd name="connsiteX32" fmla="*/ 3108021 w 3108074"/>
                  <a:gd name="connsiteY32" fmla="*/ 256563 h 513125"/>
                  <a:gd name="connsiteX33" fmla="*/ 3108074 w 3108074"/>
                  <a:gd name="connsiteY33" fmla="*/ 256208 h 513125"/>
                  <a:gd name="connsiteX34" fmla="*/ 3107647 w 3108074"/>
                  <a:gd name="connsiteY34" fmla="*/ 254094 h 513125"/>
                  <a:gd name="connsiteX35" fmla="*/ 3096585 w 3108074"/>
                  <a:gd name="connsiteY35" fmla="*/ 180920 h 513125"/>
                  <a:gd name="connsiteX36" fmla="*/ 3090188 w 3108074"/>
                  <a:gd name="connsiteY36" fmla="*/ 167614 h 513125"/>
                  <a:gd name="connsiteX37" fmla="*/ 3087991 w 3108074"/>
                  <a:gd name="connsiteY37" fmla="*/ 156731 h 513125"/>
                  <a:gd name="connsiteX38" fmla="*/ 3077417 w 3108074"/>
                  <a:gd name="connsiteY38" fmla="*/ 141049 h 513125"/>
                  <a:gd name="connsiteX39" fmla="*/ 3064429 w 3108074"/>
                  <a:gd name="connsiteY39" fmla="*/ 114029 h 513125"/>
                  <a:gd name="connsiteX40" fmla="*/ 3044165 w 3108074"/>
                  <a:gd name="connsiteY40" fmla="*/ 91729 h 513125"/>
                  <a:gd name="connsiteX41" fmla="*/ 3033222 w 3108074"/>
                  <a:gd name="connsiteY41" fmla="*/ 75498 h 513125"/>
                  <a:gd name="connsiteX42" fmla="*/ 3018020 w 3108074"/>
                  <a:gd name="connsiteY42" fmla="*/ 62955 h 513125"/>
                  <a:gd name="connsiteX43" fmla="*/ 3015074 w 3108074"/>
                  <a:gd name="connsiteY43" fmla="*/ 59713 h 513125"/>
                  <a:gd name="connsiteX44" fmla="*/ 3011357 w 3108074"/>
                  <a:gd name="connsiteY44" fmla="*/ 57458 h 513125"/>
                  <a:gd name="connsiteX45" fmla="*/ 2995399 w 3108074"/>
                  <a:gd name="connsiteY45" fmla="*/ 44291 h 513125"/>
                  <a:gd name="connsiteX46" fmla="*/ 2951988 w 3108074"/>
                  <a:gd name="connsiteY46" fmla="*/ 20729 h 513125"/>
                  <a:gd name="connsiteX47" fmla="*/ 2945522 w 3108074"/>
                  <a:gd name="connsiteY47" fmla="*/ 18722 h 513125"/>
                  <a:gd name="connsiteX48" fmla="*/ 2929520 w 3108074"/>
                  <a:gd name="connsiteY48" fmla="*/ 8246 h 513125"/>
                  <a:gd name="connsiteX49" fmla="*/ 2869237 w 3108074"/>
                  <a:gd name="connsiteY49" fmla="*/ 1077 h 513125"/>
                  <a:gd name="connsiteX50" fmla="*/ 2861220 w 3108074"/>
                  <a:gd name="connsiteY50" fmla="*/ 1523 h 513125"/>
                  <a:gd name="connsiteX51" fmla="*/ 2852511 w 3108074"/>
                  <a:gd name="connsiteY51" fmla="*/ 645 h 513125"/>
                  <a:gd name="connsiteX52" fmla="*/ 2822374 w 3108074"/>
                  <a:gd name="connsiteY52" fmla="*/ 3683 h 513125"/>
                  <a:gd name="connsiteX53" fmla="*/ 2768352 w 3108074"/>
                  <a:gd name="connsiteY53" fmla="*/ 6687 h 513125"/>
                  <a:gd name="connsiteX54" fmla="*/ 2195057 w 3108074"/>
                  <a:gd name="connsiteY54" fmla="*/ 96818 h 513125"/>
                  <a:gd name="connsiteX55" fmla="*/ 1950528 w 3108074"/>
                  <a:gd name="connsiteY55" fmla="*/ 131552 h 513125"/>
                  <a:gd name="connsiteX56" fmla="*/ 1810286 w 3108074"/>
                  <a:gd name="connsiteY56" fmla="*/ 144953 h 513125"/>
                  <a:gd name="connsiteX57" fmla="*/ 1525733 w 3108074"/>
                  <a:gd name="connsiteY57" fmla="*/ 157740 h 513125"/>
                  <a:gd name="connsiteX58" fmla="*/ 1251757 w 3108074"/>
                  <a:gd name="connsiteY58" fmla="*/ 146902 h 513125"/>
                  <a:gd name="connsiteX59" fmla="*/ 1211476 w 3108074"/>
                  <a:gd name="connsiteY59" fmla="*/ 143076 h 513125"/>
                  <a:gd name="connsiteX60" fmla="*/ 911976 w 3108074"/>
                  <a:gd name="connsiteY60" fmla="*/ 101956 h 513125"/>
                  <a:gd name="connsiteX61" fmla="*/ 361383 w 3108074"/>
                  <a:gd name="connsiteY61" fmla="*/ 13680 h 513125"/>
                  <a:gd name="connsiteX62" fmla="*/ 325340 w 3108074"/>
                  <a:gd name="connsiteY62" fmla="*/ 10864 h 513125"/>
                  <a:gd name="connsiteX63" fmla="*/ 307068 w 3108074"/>
                  <a:gd name="connsiteY63" fmla="*/ 5192 h 513125"/>
                  <a:gd name="connsiteX64" fmla="*/ 255563 w 3108074"/>
                  <a:gd name="connsiteY64" fmla="*/ 0 h 513125"/>
                  <a:gd name="connsiteX65" fmla="*/ 0 w 3108074"/>
                  <a:gd name="connsiteY65" fmla="*/ 255563 h 513125"/>
                  <a:gd name="connsiteX66" fmla="*/ 202 w 3108074"/>
                  <a:gd name="connsiteY66" fmla="*/ 256563 h 513125"/>
                  <a:gd name="connsiteX67" fmla="*/ 0 w 3108074"/>
                  <a:gd name="connsiteY67" fmla="*/ 257562 h 513125"/>
                  <a:gd name="connsiteX68" fmla="*/ 255563 w 3108074"/>
                  <a:gd name="connsiteY68" fmla="*/ 513125 h 51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108074" h="513125">
                    <a:moveTo>
                      <a:pt x="255563" y="513125"/>
                    </a:moveTo>
                    <a:cubicBezTo>
                      <a:pt x="273206" y="513125"/>
                      <a:pt x="290432" y="511337"/>
                      <a:pt x="307068" y="507933"/>
                    </a:cubicBezTo>
                    <a:lnTo>
                      <a:pt x="325340" y="502262"/>
                    </a:lnTo>
                    <a:lnTo>
                      <a:pt x="361383" y="499445"/>
                    </a:lnTo>
                    <a:cubicBezTo>
                      <a:pt x="495618" y="483492"/>
                      <a:pt x="696830" y="445291"/>
                      <a:pt x="911976" y="411169"/>
                    </a:cubicBezTo>
                    <a:lnTo>
                      <a:pt x="1211476" y="370049"/>
                    </a:lnTo>
                    <a:lnTo>
                      <a:pt x="1251757" y="366224"/>
                    </a:lnTo>
                    <a:cubicBezTo>
                      <a:pt x="1345823" y="359388"/>
                      <a:pt x="1438891" y="355177"/>
                      <a:pt x="1525733" y="355385"/>
                    </a:cubicBezTo>
                    <a:cubicBezTo>
                      <a:pt x="1612576" y="355593"/>
                      <a:pt x="1709848" y="360532"/>
                      <a:pt x="1810286" y="368173"/>
                    </a:cubicBezTo>
                    <a:lnTo>
                      <a:pt x="1950528" y="381574"/>
                    </a:lnTo>
                    <a:lnTo>
                      <a:pt x="2195057" y="416307"/>
                    </a:lnTo>
                    <a:cubicBezTo>
                      <a:pt x="2418218" y="452360"/>
                      <a:pt x="2628781" y="491946"/>
                      <a:pt x="2768352" y="506438"/>
                    </a:cubicBezTo>
                    <a:lnTo>
                      <a:pt x="2822374" y="509442"/>
                    </a:lnTo>
                    <a:lnTo>
                      <a:pt x="2852511" y="512480"/>
                    </a:lnTo>
                    <a:lnTo>
                      <a:pt x="2861220" y="511602"/>
                    </a:lnTo>
                    <a:lnTo>
                      <a:pt x="2869237" y="512048"/>
                    </a:lnTo>
                    <a:cubicBezTo>
                      <a:pt x="2896163" y="511424"/>
                      <a:pt x="2915785" y="508915"/>
                      <a:pt x="2929520" y="504879"/>
                    </a:cubicBezTo>
                    <a:lnTo>
                      <a:pt x="2945522" y="494404"/>
                    </a:lnTo>
                    <a:lnTo>
                      <a:pt x="2951988" y="492397"/>
                    </a:lnTo>
                    <a:cubicBezTo>
                      <a:pt x="2967276" y="485931"/>
                      <a:pt x="2981803" y="478020"/>
                      <a:pt x="2995399" y="468834"/>
                    </a:cubicBezTo>
                    <a:lnTo>
                      <a:pt x="3011357" y="455668"/>
                    </a:lnTo>
                    <a:lnTo>
                      <a:pt x="3015074" y="453413"/>
                    </a:lnTo>
                    <a:lnTo>
                      <a:pt x="3018020" y="450171"/>
                    </a:lnTo>
                    <a:lnTo>
                      <a:pt x="3033222" y="437628"/>
                    </a:lnTo>
                    <a:lnTo>
                      <a:pt x="3044165" y="421397"/>
                    </a:lnTo>
                    <a:lnTo>
                      <a:pt x="3064429" y="399096"/>
                    </a:lnTo>
                    <a:lnTo>
                      <a:pt x="3077417" y="372077"/>
                    </a:lnTo>
                    <a:lnTo>
                      <a:pt x="3087991" y="356394"/>
                    </a:lnTo>
                    <a:lnTo>
                      <a:pt x="3090188" y="345512"/>
                    </a:lnTo>
                    <a:lnTo>
                      <a:pt x="3096585" y="332205"/>
                    </a:lnTo>
                    <a:lnTo>
                      <a:pt x="3107647" y="259031"/>
                    </a:lnTo>
                    <a:lnTo>
                      <a:pt x="3108074" y="256917"/>
                    </a:lnTo>
                    <a:lnTo>
                      <a:pt x="3108021" y="256563"/>
                    </a:lnTo>
                    <a:lnTo>
                      <a:pt x="3108074" y="256208"/>
                    </a:lnTo>
                    <a:lnTo>
                      <a:pt x="3107647" y="254094"/>
                    </a:lnTo>
                    <a:lnTo>
                      <a:pt x="3096585" y="180920"/>
                    </a:lnTo>
                    <a:lnTo>
                      <a:pt x="3090188" y="167614"/>
                    </a:lnTo>
                    <a:lnTo>
                      <a:pt x="3087991" y="156731"/>
                    </a:lnTo>
                    <a:lnTo>
                      <a:pt x="3077417" y="141049"/>
                    </a:lnTo>
                    <a:lnTo>
                      <a:pt x="3064429" y="114029"/>
                    </a:lnTo>
                    <a:lnTo>
                      <a:pt x="3044165" y="91729"/>
                    </a:lnTo>
                    <a:lnTo>
                      <a:pt x="3033222" y="75498"/>
                    </a:lnTo>
                    <a:lnTo>
                      <a:pt x="3018020" y="62955"/>
                    </a:lnTo>
                    <a:lnTo>
                      <a:pt x="3015074" y="59713"/>
                    </a:lnTo>
                    <a:lnTo>
                      <a:pt x="3011357" y="57458"/>
                    </a:lnTo>
                    <a:lnTo>
                      <a:pt x="2995399" y="44291"/>
                    </a:lnTo>
                    <a:cubicBezTo>
                      <a:pt x="2981803" y="35106"/>
                      <a:pt x="2967276" y="27195"/>
                      <a:pt x="2951988" y="20729"/>
                    </a:cubicBezTo>
                    <a:lnTo>
                      <a:pt x="2945522" y="18722"/>
                    </a:lnTo>
                    <a:lnTo>
                      <a:pt x="2929520" y="8246"/>
                    </a:lnTo>
                    <a:cubicBezTo>
                      <a:pt x="2915785" y="4210"/>
                      <a:pt x="2896163" y="1701"/>
                      <a:pt x="2869237" y="1077"/>
                    </a:cubicBezTo>
                    <a:lnTo>
                      <a:pt x="2861220" y="1523"/>
                    </a:lnTo>
                    <a:lnTo>
                      <a:pt x="2852511" y="645"/>
                    </a:lnTo>
                    <a:lnTo>
                      <a:pt x="2822374" y="3683"/>
                    </a:lnTo>
                    <a:lnTo>
                      <a:pt x="2768352" y="6687"/>
                    </a:lnTo>
                    <a:cubicBezTo>
                      <a:pt x="2628781" y="21180"/>
                      <a:pt x="2418218" y="60765"/>
                      <a:pt x="2195057" y="96818"/>
                    </a:cubicBezTo>
                    <a:lnTo>
                      <a:pt x="1950528" y="131552"/>
                    </a:lnTo>
                    <a:lnTo>
                      <a:pt x="1810286" y="144953"/>
                    </a:lnTo>
                    <a:cubicBezTo>
                      <a:pt x="1709848" y="152594"/>
                      <a:pt x="1612576" y="157532"/>
                      <a:pt x="1525733" y="157740"/>
                    </a:cubicBezTo>
                    <a:cubicBezTo>
                      <a:pt x="1438891" y="157948"/>
                      <a:pt x="1345823" y="153737"/>
                      <a:pt x="1251757" y="146902"/>
                    </a:cubicBezTo>
                    <a:lnTo>
                      <a:pt x="1211476" y="143076"/>
                    </a:lnTo>
                    <a:lnTo>
                      <a:pt x="911976" y="101956"/>
                    </a:lnTo>
                    <a:cubicBezTo>
                      <a:pt x="696830" y="67834"/>
                      <a:pt x="495618" y="29633"/>
                      <a:pt x="361383" y="13680"/>
                    </a:cubicBezTo>
                    <a:lnTo>
                      <a:pt x="325340" y="10864"/>
                    </a:lnTo>
                    <a:lnTo>
                      <a:pt x="307068" y="5192"/>
                    </a:lnTo>
                    <a:cubicBezTo>
                      <a:pt x="290432" y="1788"/>
                      <a:pt x="273206" y="0"/>
                      <a:pt x="255563" y="0"/>
                    </a:cubicBezTo>
                    <a:cubicBezTo>
                      <a:pt x="114419" y="0"/>
                      <a:pt x="0" y="114419"/>
                      <a:pt x="0" y="255563"/>
                    </a:cubicBezTo>
                    <a:lnTo>
                      <a:pt x="202" y="256563"/>
                    </a:lnTo>
                    <a:lnTo>
                      <a:pt x="0" y="257562"/>
                    </a:lnTo>
                    <a:cubicBezTo>
                      <a:pt x="0" y="398706"/>
                      <a:pt x="114419" y="513125"/>
                      <a:pt x="255563" y="513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457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94CC1C2-8386-F2F2-B9EC-E30DA19F0F18}"/>
              </a:ext>
            </a:extLst>
          </p:cNvPr>
          <p:cNvSpPr/>
          <p:nvPr/>
        </p:nvSpPr>
        <p:spPr>
          <a:xfrm>
            <a:off x="8194916" y="3332833"/>
            <a:ext cx="10130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 Monitor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provides external power and allows users to change settings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81" name="Freeform 140">
            <a:extLst>
              <a:ext uri="{FF2B5EF4-FFF2-40B4-BE49-F238E27FC236}">
                <a16:creationId xmlns:a16="http://schemas.microsoft.com/office/drawing/2014/main" id="{1716C5C5-0E50-E377-5F61-243A50601D9B}"/>
              </a:ext>
            </a:extLst>
          </p:cNvPr>
          <p:cNvSpPr/>
          <p:nvPr/>
        </p:nvSpPr>
        <p:spPr>
          <a:xfrm rot="14123762" flipH="1" flipV="1">
            <a:off x="8752827" y="4031546"/>
            <a:ext cx="45719" cy="2986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06A848D-DF44-20BC-67B4-DB64422A9303}"/>
              </a:ext>
            </a:extLst>
          </p:cNvPr>
          <p:cNvSpPr txBox="1"/>
          <p:nvPr/>
        </p:nvSpPr>
        <p:spPr>
          <a:xfrm>
            <a:off x="-64062" y="377443"/>
            <a:ext cx="36954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-10" dirty="0"/>
              <a:t>Left ventricular assist devices (LVADs) are semi-permanent hemodynamic support devices implanted in end-stage heart failure.  LVADs are surgically implanted </a:t>
            </a:r>
            <a:r>
              <a:rPr lang="en-US" sz="900" spc="-10" dirty="0" err="1"/>
              <a:t>intrathoracicly</a:t>
            </a:r>
            <a:r>
              <a:rPr lang="en-US" sz="900" spc="-10" dirty="0"/>
              <a:t> or intraabdominally. Several models exist including Heartmate 2/3 (</a:t>
            </a:r>
            <a:r>
              <a:rPr lang="en-US" sz="900" spc="-10" dirty="0">
                <a:hlinkClick r:id="rId14"/>
              </a:rPr>
              <a:t>Abbott</a:t>
            </a:r>
            <a:r>
              <a:rPr lang="en-US" sz="900" spc="-10" dirty="0"/>
              <a:t>), HVAD (</a:t>
            </a:r>
            <a:r>
              <a:rPr lang="en-US" sz="900" spc="-10" dirty="0">
                <a:hlinkClick r:id="rId15"/>
              </a:rPr>
              <a:t>Medtronic</a:t>
            </a:r>
            <a:r>
              <a:rPr lang="en-US" sz="900" spc="-10" dirty="0"/>
              <a:t>). LVADs can be used as:</a:t>
            </a:r>
          </a:p>
          <a:p>
            <a:r>
              <a:rPr lang="en-US" sz="900" b="1" dirty="0"/>
              <a:t>· </a:t>
            </a:r>
            <a:r>
              <a:rPr lang="en-US" sz="900" dirty="0">
                <a:hlinkClick r:id="rId16"/>
              </a:rPr>
              <a:t>bridge-to-heart transplant </a:t>
            </a:r>
            <a:r>
              <a:rPr lang="en-US" sz="900" dirty="0"/>
              <a:t>(BTT)</a:t>
            </a:r>
          </a:p>
          <a:p>
            <a:r>
              <a:rPr lang="en-US" sz="900" b="1" dirty="0"/>
              <a:t>· </a:t>
            </a:r>
            <a:r>
              <a:rPr lang="en-US" sz="900" dirty="0">
                <a:hlinkClick r:id="rId17"/>
              </a:rPr>
              <a:t>destination</a:t>
            </a:r>
            <a:r>
              <a:rPr lang="en-US" sz="900" dirty="0"/>
              <a:t> </a:t>
            </a:r>
            <a:r>
              <a:rPr lang="en-US" sz="900" dirty="0">
                <a:hlinkClick r:id="rId18"/>
              </a:rPr>
              <a:t>therapy</a:t>
            </a:r>
            <a:r>
              <a:rPr lang="en-US" sz="900" dirty="0"/>
              <a:t> (DT, meaning no transplant)</a:t>
            </a:r>
          </a:p>
          <a:p>
            <a:r>
              <a:rPr lang="en-US" sz="900" b="1" dirty="0"/>
              <a:t>· </a:t>
            </a:r>
            <a:r>
              <a:rPr lang="en-US" sz="900" dirty="0">
                <a:hlinkClick r:id="rId19"/>
              </a:rPr>
              <a:t>bridge-to-decision </a:t>
            </a:r>
            <a:r>
              <a:rPr lang="en-US" sz="900" spc="-20" dirty="0"/>
              <a:t>(patient does not qualify for transplant but may in future) </a:t>
            </a:r>
          </a:p>
          <a:p>
            <a:r>
              <a:rPr lang="en-US" sz="900" b="1" i="1" dirty="0"/>
              <a:t>Indications</a:t>
            </a:r>
            <a:r>
              <a:rPr lang="en-US" sz="900" dirty="0"/>
              <a:t>: NHYA Class IV for 60-90d, maximal medical therapy, chronic inotrope dependence, and LVEF &lt;25%. 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22F9F00-9512-2CF6-6D8A-48E69A62F41E}"/>
              </a:ext>
            </a:extLst>
          </p:cNvPr>
          <p:cNvSpPr/>
          <p:nvPr/>
        </p:nvSpPr>
        <p:spPr>
          <a:xfrm>
            <a:off x="-67912" y="257562"/>
            <a:ext cx="7713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PRINCIPLE: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C8A9979-F2CF-3AFE-EA56-8F282A01FDDB}"/>
              </a:ext>
            </a:extLst>
          </p:cNvPr>
          <p:cNvSpPr/>
          <p:nvPr/>
        </p:nvSpPr>
        <p:spPr>
          <a:xfrm>
            <a:off x="-67912" y="1695265"/>
            <a:ext cx="923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PHYSIOLOGY: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083F139-CCF6-B910-FDEE-23B281CB3D8B}"/>
              </a:ext>
            </a:extLst>
          </p:cNvPr>
          <p:cNvSpPr txBox="1"/>
          <p:nvPr/>
        </p:nvSpPr>
        <p:spPr>
          <a:xfrm>
            <a:off x="-64062" y="1826197"/>
            <a:ext cx="3647786" cy="2169825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LVADs consist of an </a:t>
            </a:r>
            <a:r>
              <a:rPr lang="en-US" sz="900" b="1" i="1" dirty="0"/>
              <a:t>inflow cannula </a:t>
            </a:r>
            <a:r>
              <a:rPr lang="en-US" sz="900" dirty="0"/>
              <a:t>(removes blood from LV), a </a:t>
            </a:r>
            <a:r>
              <a:rPr lang="en-US" sz="900" b="1" i="1" dirty="0"/>
              <a:t>pump</a:t>
            </a:r>
            <a:r>
              <a:rPr lang="en-US" sz="900" dirty="0"/>
              <a:t>, and an </a:t>
            </a:r>
            <a:r>
              <a:rPr lang="en-US" sz="900" b="1" i="1" dirty="0"/>
              <a:t>outflow cannula </a:t>
            </a:r>
            <a:r>
              <a:rPr lang="en-US" sz="900" dirty="0"/>
              <a:t>(that returns blood to the aorta). Some LVADs (such as the Heartmate 3 shown) are </a:t>
            </a:r>
            <a:r>
              <a:rPr lang="en-US" sz="900" dirty="0">
                <a:hlinkClick r:id="rId9"/>
              </a:rPr>
              <a:t>magnetically levitated centrifugal-flow LVAD</a:t>
            </a:r>
            <a:r>
              <a:rPr lang="en-US" sz="900" dirty="0"/>
              <a:t>. A magnetically levitated contactless rotor enables high flow rates with lower risk of hemolysis or thrombosis. The LVAD functions in parallel with the native heart, </a:t>
            </a:r>
            <a:r>
              <a:rPr lang="en-US" sz="900" dirty="0">
                <a:hlinkClick r:id="rId20"/>
              </a:rPr>
              <a:t>unloading LV volume &amp; pressure </a:t>
            </a:r>
            <a:r>
              <a:rPr lang="en-US" sz="900" dirty="0"/>
              <a:t>and reducing LV work. The person with an LVAD wears an </a:t>
            </a:r>
            <a:r>
              <a:rPr lang="en-US" sz="900" b="1" i="1" dirty="0"/>
              <a:t>external controller unit </a:t>
            </a:r>
            <a:r>
              <a:rPr lang="en-US" sz="900" dirty="0"/>
              <a:t>and </a:t>
            </a:r>
            <a:r>
              <a:rPr lang="en-US" sz="900" b="1" i="1" dirty="0"/>
              <a:t>battery pack</a:t>
            </a:r>
            <a:r>
              <a:rPr lang="en-US" sz="900" dirty="0"/>
              <a:t>(s). These are connected through the skin via </a:t>
            </a:r>
            <a:r>
              <a:rPr lang="en-US" sz="900" b="1" i="1" dirty="0"/>
              <a:t>drive line</a:t>
            </a:r>
            <a:r>
              <a:rPr lang="en-US" sz="900" dirty="0"/>
              <a:t>. (When inpatient, LVAD patients typically have an external </a:t>
            </a:r>
            <a:r>
              <a:rPr lang="en-US" sz="900" b="1" i="1" dirty="0"/>
              <a:t>system monitor </a:t>
            </a:r>
            <a:r>
              <a:rPr lang="en-US" sz="900" dirty="0"/>
              <a:t>&amp; </a:t>
            </a:r>
            <a:r>
              <a:rPr lang="en-US" sz="900" b="1" i="1" dirty="0"/>
              <a:t>power supply </a:t>
            </a:r>
            <a:r>
              <a:rPr lang="en-US" sz="900" dirty="0"/>
              <a:t>connected). LVADs are </a:t>
            </a:r>
            <a:r>
              <a:rPr lang="en-US" sz="900" dirty="0">
                <a:hlinkClick r:id="rId21"/>
              </a:rPr>
              <a:t>preload dependent </a:t>
            </a:r>
            <a:r>
              <a:rPr lang="en-US" sz="900" dirty="0"/>
              <a:t>&amp; </a:t>
            </a:r>
            <a:r>
              <a:rPr lang="en-US" sz="900" dirty="0">
                <a:hlinkClick r:id="rId22"/>
              </a:rPr>
              <a:t>afterload sensitive </a:t>
            </a:r>
            <a:r>
              <a:rPr lang="en-US" sz="900" dirty="0"/>
              <a:t>– </a:t>
            </a:r>
            <a:r>
              <a:rPr lang="en-US" sz="900" spc="-10" dirty="0"/>
              <a:t>thus changes in volume status &amp; SVR can dramatically alter CO. </a:t>
            </a:r>
            <a:endParaRPr lang="en-US" sz="900" dirty="0"/>
          </a:p>
          <a:p>
            <a:pPr algn="just"/>
            <a:r>
              <a:rPr lang="en-US" sz="900" b="1" i="1" dirty="0" err="1"/>
              <a:t>Pulsatility</a:t>
            </a:r>
            <a:r>
              <a:rPr lang="en-US" sz="900" dirty="0"/>
              <a:t>: </a:t>
            </a:r>
            <a:r>
              <a:rPr lang="en-US" sz="900" spc="-10" dirty="0"/>
              <a:t>The near continuous flow </a:t>
            </a:r>
            <a:r>
              <a:rPr lang="en-US" sz="900" spc="-10" dirty="0">
                <a:hlinkClick r:id="rId23"/>
              </a:rPr>
              <a:t>eliminates pulsatility</a:t>
            </a:r>
            <a:r>
              <a:rPr lang="en-US" sz="900" spc="-10" dirty="0"/>
              <a:t>, so an LVAD patient may be pulseless (this makes Pulse Oximeters unreliable; see </a:t>
            </a:r>
            <a:r>
              <a:rPr lang="en-US" sz="900" spc="-10" dirty="0">
                <a:hlinkClick r:id="rId24"/>
              </a:rPr>
              <a:t>pulse oximetry OnePager</a:t>
            </a:r>
            <a:r>
              <a:rPr lang="en-US" sz="900" spc="-10" dirty="0"/>
              <a:t>). Some LVADs (such as Heartmate 3) periodically  deceleration &amp; acceleration the rotor by every 2 seconds creating </a:t>
            </a:r>
            <a:r>
              <a:rPr lang="en-US" sz="900" spc="-10" dirty="0" err="1"/>
              <a:t>pulsatility</a:t>
            </a:r>
            <a:r>
              <a:rPr lang="en-US" sz="900" spc="-10" dirty="0"/>
              <a:t>. 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8B5ADC9-32BD-67A0-29B3-FBEC71F0177D}"/>
              </a:ext>
            </a:extLst>
          </p:cNvPr>
          <p:cNvSpPr txBox="1"/>
          <p:nvPr/>
        </p:nvSpPr>
        <p:spPr>
          <a:xfrm>
            <a:off x="3521578" y="3295163"/>
            <a:ext cx="2007159" cy="507831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Pump flow </a:t>
            </a:r>
            <a:r>
              <a:rPr lang="en-US" sz="900" dirty="0"/>
              <a:t>is a surrogate for cardiac output based on pump speed and power. Typical range is 4-6 L/min.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074934E3-8DEC-8943-5358-3B57231398F3}"/>
              </a:ext>
            </a:extLst>
          </p:cNvPr>
          <p:cNvSpPr txBox="1"/>
          <p:nvPr/>
        </p:nvSpPr>
        <p:spPr>
          <a:xfrm>
            <a:off x="3522744" y="3997492"/>
            <a:ext cx="1940192" cy="369332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spc="-50" dirty="0">
                <a:solidFill>
                  <a:schemeClr val="accent6">
                    <a:lumMod val="50000"/>
                  </a:schemeClr>
                </a:solidFill>
              </a:rPr>
              <a:t>Pump Speed </a:t>
            </a:r>
            <a:r>
              <a:rPr lang="en-US" sz="900" spc="-50" dirty="0"/>
              <a:t>is the </a:t>
            </a:r>
            <a:r>
              <a:rPr lang="en-US" sz="900" spc="-50" dirty="0" err="1"/>
              <a:t>yhe</a:t>
            </a:r>
            <a:r>
              <a:rPr lang="en-US" sz="900" spc="-50" dirty="0"/>
              <a:t> rate of rotation of LVAD rotor. Typical range is 3000-9000 rpm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05032E1-FE16-102C-8246-F144F43C253B}"/>
              </a:ext>
            </a:extLst>
          </p:cNvPr>
          <p:cNvSpPr txBox="1"/>
          <p:nvPr/>
        </p:nvSpPr>
        <p:spPr>
          <a:xfrm>
            <a:off x="3529673" y="4602739"/>
            <a:ext cx="1956584" cy="1431161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Pulse index </a:t>
            </a:r>
            <a:r>
              <a:rPr lang="en-US" sz="900" dirty="0"/>
              <a:t>(PI) is a dimensionless measure of the magnitude of pulsatile flow generated by the native heart. Typical range is 3-7. </a:t>
            </a:r>
          </a:p>
          <a:p>
            <a:pPr algn="just"/>
            <a:endParaRPr lang="en-US" sz="300" dirty="0"/>
          </a:p>
          <a:p>
            <a:pPr algn="just"/>
            <a:r>
              <a:rPr lang="en-US" sz="900" dirty="0"/>
              <a:t>Lower PI= less baseline heart function (consider loss of circulating volume, arrythmia, worsening contractility)</a:t>
            </a:r>
          </a:p>
          <a:p>
            <a:pPr algn="just"/>
            <a:endParaRPr lang="en-US" sz="300" dirty="0"/>
          </a:p>
          <a:p>
            <a:pPr algn="just"/>
            <a:r>
              <a:rPr lang="en-US" sz="900" dirty="0"/>
              <a:t>Higher PI= more baseline heart </a:t>
            </a:r>
            <a:r>
              <a:rPr lang="en-US" sz="900" dirty="0" err="1"/>
              <a:t>fxn</a:t>
            </a:r>
            <a:r>
              <a:rPr lang="en-US" sz="900" dirty="0"/>
              <a:t> (inotropes, lower afterload, </a:t>
            </a:r>
            <a:r>
              <a:rPr lang="en-US" sz="900" dirty="0" err="1"/>
              <a:t>etc</a:t>
            </a:r>
            <a:r>
              <a:rPr lang="en-US" sz="900" dirty="0"/>
              <a:t>)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637495B-4696-9F2E-08DA-78B31219C885}"/>
              </a:ext>
            </a:extLst>
          </p:cNvPr>
          <p:cNvSpPr txBox="1"/>
          <p:nvPr/>
        </p:nvSpPr>
        <p:spPr>
          <a:xfrm>
            <a:off x="3532585" y="6154735"/>
            <a:ext cx="1966673" cy="646331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Amount of power (W)  needed by the LVAD to maintain speed and flow. Typically 4-7W. Rising 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pump power </a:t>
            </a:r>
            <a:r>
              <a:rPr lang="en-US" sz="900" dirty="0"/>
              <a:t>can suggest </a:t>
            </a:r>
            <a:r>
              <a:rPr lang="en-US" sz="900" dirty="0">
                <a:hlinkClick r:id="rId25"/>
              </a:rPr>
              <a:t>incipient thrombosis</a:t>
            </a:r>
            <a:r>
              <a:rPr lang="en-US" sz="900" dirty="0"/>
              <a:t>.</a:t>
            </a:r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61F80C43-C748-3E6C-C0CE-819E354A6D93}"/>
              </a:ext>
            </a:extLst>
          </p:cNvPr>
          <p:cNvSpPr/>
          <p:nvPr/>
        </p:nvSpPr>
        <p:spPr>
          <a:xfrm>
            <a:off x="-335" y="3950147"/>
            <a:ext cx="3536694" cy="625439"/>
          </a:xfrm>
          <a:prstGeom prst="roundRect">
            <a:avLst>
              <a:gd name="adj" fmla="val 6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27F046D-EDE5-EF78-E4F4-0135D06608B5}"/>
              </a:ext>
            </a:extLst>
          </p:cNvPr>
          <p:cNvSpPr/>
          <p:nvPr/>
        </p:nvSpPr>
        <p:spPr>
          <a:xfrm>
            <a:off x="-67912" y="3886831"/>
            <a:ext cx="1421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MONITORING: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6A83EF1-B8BB-89BE-8FD5-8B8662B1B995}"/>
              </a:ext>
            </a:extLst>
          </p:cNvPr>
          <p:cNvSpPr/>
          <p:nvPr/>
        </p:nvSpPr>
        <p:spPr>
          <a:xfrm>
            <a:off x="-64062" y="4002665"/>
            <a:ext cx="365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b="1" spc="-20" dirty="0"/>
              <a:t>Return to Flow: </a:t>
            </a:r>
            <a:r>
              <a:rPr lang="en-US" sz="900" spc="-20" dirty="0"/>
              <a:t>Method to assess blood pressure. A manual BP cuff inflated to ~120mmHg. Cuff is slowly deflated with a doppler over brachial artery. Pressure where doppler detects flow is equivalent to MAP. Alternatively an arterial line can be used to measure MAP directly. (see </a:t>
            </a:r>
            <a:r>
              <a:rPr lang="en-US" sz="900" spc="-20" dirty="0">
                <a:hlinkClick r:id="rId26"/>
              </a:rPr>
              <a:t>Arterial Line OnePager</a:t>
            </a:r>
            <a:r>
              <a:rPr lang="en-US" sz="900" spc="-20" dirty="0"/>
              <a:t>)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C0A2E56A-78CF-F6B6-11BA-0EEBD247F1B3}"/>
              </a:ext>
            </a:extLst>
          </p:cNvPr>
          <p:cNvSpPr/>
          <p:nvPr/>
        </p:nvSpPr>
        <p:spPr>
          <a:xfrm rot="1930289">
            <a:off x="5794030" y="1675193"/>
            <a:ext cx="731256" cy="439920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890445B5-D35C-C876-AE44-8132BF4B862F}"/>
              </a:ext>
            </a:extLst>
          </p:cNvPr>
          <p:cNvSpPr/>
          <p:nvPr/>
        </p:nvSpPr>
        <p:spPr>
          <a:xfrm rot="19564101">
            <a:off x="8269259" y="1660665"/>
            <a:ext cx="731256" cy="505925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7C2761B-C65E-DBC1-564D-F27709DF5D09}"/>
              </a:ext>
            </a:extLst>
          </p:cNvPr>
          <p:cNvSpPr/>
          <p:nvPr/>
        </p:nvSpPr>
        <p:spPr>
          <a:xfrm>
            <a:off x="8255727" y="2028686"/>
            <a:ext cx="860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Inflow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from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Left Ventricle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7472D8-D781-2F2A-9F01-E22A2E4EAFA3}"/>
              </a:ext>
            </a:extLst>
          </p:cNvPr>
          <p:cNvGrpSpPr/>
          <p:nvPr/>
        </p:nvGrpSpPr>
        <p:grpSpPr>
          <a:xfrm>
            <a:off x="3535337" y="438925"/>
            <a:ext cx="2548732" cy="2036238"/>
            <a:chOff x="3535337" y="438925"/>
            <a:chExt cx="2548732" cy="2036238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201AED7-8ED4-86EC-40E3-F15030031318}"/>
                </a:ext>
              </a:extLst>
            </p:cNvPr>
            <p:cNvGrpSpPr/>
            <p:nvPr/>
          </p:nvGrpSpPr>
          <p:grpSpPr>
            <a:xfrm>
              <a:off x="3535337" y="438925"/>
              <a:ext cx="2548732" cy="2036238"/>
              <a:chOff x="3944358" y="403729"/>
              <a:chExt cx="2363127" cy="1849295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F92F044-2B47-9AC1-2692-604AB6AE2884}"/>
                  </a:ext>
                </a:extLst>
              </p:cNvPr>
              <p:cNvGrpSpPr/>
              <p:nvPr/>
            </p:nvGrpSpPr>
            <p:grpSpPr>
              <a:xfrm>
                <a:off x="3996426" y="403729"/>
                <a:ext cx="2311059" cy="1849295"/>
                <a:chOff x="3046693" y="463200"/>
                <a:chExt cx="1813698" cy="1377755"/>
              </a:xfrm>
            </p:grpSpPr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24F88BA3-DBA0-DD6D-38AF-C64C0ED934B5}"/>
                    </a:ext>
                  </a:extLst>
                </p:cNvPr>
                <p:cNvSpPr txBox="1"/>
                <p:nvPr/>
              </p:nvSpPr>
              <p:spPr>
                <a:xfrm>
                  <a:off x="4346205" y="865808"/>
                  <a:ext cx="514186" cy="275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AORTIC </a:t>
                  </a:r>
                </a:p>
                <a:p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 VALVE   </a:t>
                  </a:r>
                </a:p>
                <a:p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  OPENS</a:t>
                  </a:r>
                </a:p>
              </p:txBody>
            </p: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2DCEC28C-FFCC-4273-5595-331B4EE8D308}"/>
                    </a:ext>
                  </a:extLst>
                </p:cNvPr>
                <p:cNvGrpSpPr/>
                <p:nvPr/>
              </p:nvGrpSpPr>
              <p:grpSpPr>
                <a:xfrm>
                  <a:off x="3046693" y="463200"/>
                  <a:ext cx="1648524" cy="1377755"/>
                  <a:chOff x="3046693" y="463200"/>
                  <a:chExt cx="1648524" cy="1377755"/>
                </a:xfrm>
              </p:grpSpPr>
              <p:cxnSp>
                <p:nvCxnSpPr>
                  <p:cNvPr id="234" name="Straight Arrow Connector 233">
                    <a:extLst>
                      <a:ext uri="{FF2B5EF4-FFF2-40B4-BE49-F238E27FC236}">
                        <a16:creationId xmlns:a16="http://schemas.microsoft.com/office/drawing/2014/main" id="{69B70B8E-B78A-2D8E-E625-4183BFB0E5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90446" y="1715514"/>
                    <a:ext cx="1504771" cy="0"/>
                  </a:xfrm>
                  <a:prstGeom prst="straightConnector1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0F83CF1A-2C67-9364-16A6-D3DC4CB7D458}"/>
                      </a:ext>
                    </a:extLst>
                  </p:cNvPr>
                  <p:cNvSpPr/>
                  <p:nvPr/>
                </p:nvSpPr>
                <p:spPr>
                  <a:xfrm>
                    <a:off x="3458328" y="1703376"/>
                    <a:ext cx="899826" cy="13757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LV volume</a:t>
                    </a:r>
                    <a:endParaRPr kumimoji="0" lang="en-US" sz="600" i="0" u="none" strike="noStrike" kern="1200" cap="small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DIN Condensed" pitchFamily="2" charset="0"/>
                      <a:cs typeface="Futura Medium" panose="020B0602020204020303" pitchFamily="34" charset="-79"/>
                    </a:endParaRPr>
                  </a:p>
                </p:txBody>
              </p:sp>
              <p:cxnSp>
                <p:nvCxnSpPr>
                  <p:cNvPr id="236" name="Straight Arrow Connector 235">
                    <a:extLst>
                      <a:ext uri="{FF2B5EF4-FFF2-40B4-BE49-F238E27FC236}">
                        <a16:creationId xmlns:a16="http://schemas.microsoft.com/office/drawing/2014/main" id="{52A8EADA-EF93-44BA-9312-8778CB643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90446" y="519631"/>
                    <a:ext cx="0" cy="1195883"/>
                  </a:xfrm>
                  <a:prstGeom prst="straightConnector1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F34B0E4E-C4FF-10D5-DEDA-C2F7E0C4DF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40282" y="1052213"/>
                    <a:ext cx="957745" cy="1449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LV pressure</a:t>
                    </a:r>
                    <a:endParaRPr kumimoji="0" lang="en-US" sz="600" i="0" u="none" strike="noStrike" kern="1200" cap="small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DIN Condensed" pitchFamily="2" charset="0"/>
                      <a:cs typeface="Futura Medium" panose="020B0602020204020303" pitchFamily="34" charset="-79"/>
                    </a:endParaRPr>
                  </a:p>
                </p:txBody>
              </p:sp>
              <p:sp>
                <p:nvSpPr>
                  <p:cNvPr id="238" name="Freeform 237">
                    <a:extLst>
                      <a:ext uri="{FF2B5EF4-FFF2-40B4-BE49-F238E27FC236}">
                        <a16:creationId xmlns:a16="http://schemas.microsoft.com/office/drawing/2014/main" id="{58989F2B-C661-C66C-8757-C4CEC1082326}"/>
                      </a:ext>
                    </a:extLst>
                  </p:cNvPr>
                  <p:cNvSpPr/>
                  <p:nvPr/>
                </p:nvSpPr>
                <p:spPr>
                  <a:xfrm>
                    <a:off x="3278019" y="1309992"/>
                    <a:ext cx="1225685" cy="402076"/>
                  </a:xfrm>
                  <a:custGeom>
                    <a:avLst/>
                    <a:gdLst>
                      <a:gd name="connsiteX0" fmla="*/ 0 w 1225685"/>
                      <a:gd name="connsiteY0" fmla="*/ 402076 h 402076"/>
                      <a:gd name="connsiteX1" fmla="*/ 343710 w 1225685"/>
                      <a:gd name="connsiteY1" fmla="*/ 389106 h 402076"/>
                      <a:gd name="connsiteX2" fmla="*/ 765242 w 1225685"/>
                      <a:gd name="connsiteY2" fmla="*/ 350195 h 402076"/>
                      <a:gd name="connsiteX3" fmla="*/ 1011676 w 1225685"/>
                      <a:gd name="connsiteY3" fmla="*/ 233463 h 402076"/>
                      <a:gd name="connsiteX4" fmla="*/ 1225685 w 1225685"/>
                      <a:gd name="connsiteY4" fmla="*/ 0 h 402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5685" h="402076">
                        <a:moveTo>
                          <a:pt x="0" y="402076"/>
                        </a:moveTo>
                        <a:cubicBezTo>
                          <a:pt x="108085" y="399914"/>
                          <a:pt x="216170" y="397753"/>
                          <a:pt x="343710" y="389106"/>
                        </a:cubicBezTo>
                        <a:cubicBezTo>
                          <a:pt x="471250" y="380459"/>
                          <a:pt x="653914" y="376135"/>
                          <a:pt x="765242" y="350195"/>
                        </a:cubicBezTo>
                        <a:cubicBezTo>
                          <a:pt x="876570" y="324255"/>
                          <a:pt x="934936" y="291829"/>
                          <a:pt x="1011676" y="233463"/>
                        </a:cubicBezTo>
                        <a:cubicBezTo>
                          <a:pt x="1088417" y="175097"/>
                          <a:pt x="1157051" y="87548"/>
                          <a:pt x="1225685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CAEDA72E-0B2F-248C-0264-EAAABAF32E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90446" y="478209"/>
                    <a:ext cx="1275119" cy="1226050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0" name="Freeform 239">
                    <a:extLst>
                      <a:ext uri="{FF2B5EF4-FFF2-40B4-BE49-F238E27FC236}">
                        <a16:creationId xmlns:a16="http://schemas.microsoft.com/office/drawing/2014/main" id="{EFF0B7B9-DF94-CA1B-A792-87C362730767}"/>
                      </a:ext>
                    </a:extLst>
                  </p:cNvPr>
                  <p:cNvSpPr/>
                  <p:nvPr/>
                </p:nvSpPr>
                <p:spPr>
                  <a:xfrm>
                    <a:off x="4083588" y="796478"/>
                    <a:ext cx="333436" cy="712649"/>
                  </a:xfrm>
                  <a:custGeom>
                    <a:avLst/>
                    <a:gdLst>
                      <a:gd name="connsiteX0" fmla="*/ 242 w 266211"/>
                      <a:gd name="connsiteY0" fmla="*/ 337155 h 681057"/>
                      <a:gd name="connsiteX1" fmla="*/ 9767 w 266211"/>
                      <a:gd name="connsiteY1" fmla="*/ 587980 h 681057"/>
                      <a:gd name="connsiteX2" fmla="*/ 60567 w 266211"/>
                      <a:gd name="connsiteY2" fmla="*/ 670530 h 681057"/>
                      <a:gd name="connsiteX3" fmla="*/ 174867 w 266211"/>
                      <a:gd name="connsiteY3" fmla="*/ 673705 h 681057"/>
                      <a:gd name="connsiteX4" fmla="*/ 251067 w 266211"/>
                      <a:gd name="connsiteY4" fmla="*/ 613380 h 681057"/>
                      <a:gd name="connsiteX5" fmla="*/ 263767 w 266211"/>
                      <a:gd name="connsiteY5" fmla="*/ 527655 h 681057"/>
                      <a:gd name="connsiteX6" fmla="*/ 263767 w 266211"/>
                      <a:gd name="connsiteY6" fmla="*/ 270480 h 681057"/>
                      <a:gd name="connsiteX7" fmla="*/ 238367 w 266211"/>
                      <a:gd name="connsiteY7" fmla="*/ 111730 h 681057"/>
                      <a:gd name="connsiteX8" fmla="*/ 165342 w 266211"/>
                      <a:gd name="connsiteY8" fmla="*/ 29180 h 681057"/>
                      <a:gd name="connsiteX9" fmla="*/ 73267 w 266211"/>
                      <a:gd name="connsiteY9" fmla="*/ 605 h 681057"/>
                      <a:gd name="connsiteX10" fmla="*/ 12942 w 266211"/>
                      <a:gd name="connsiteY10" fmla="*/ 51405 h 681057"/>
                      <a:gd name="connsiteX11" fmla="*/ 3417 w 266211"/>
                      <a:gd name="connsiteY11" fmla="*/ 238730 h 681057"/>
                      <a:gd name="connsiteX12" fmla="*/ 242 w 266211"/>
                      <a:gd name="connsiteY12" fmla="*/ 337155 h 68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211" h="681057">
                        <a:moveTo>
                          <a:pt x="242" y="337155"/>
                        </a:moveTo>
                        <a:cubicBezTo>
                          <a:pt x="1300" y="395363"/>
                          <a:pt x="-287" y="532418"/>
                          <a:pt x="9767" y="587980"/>
                        </a:cubicBezTo>
                        <a:cubicBezTo>
                          <a:pt x="19821" y="643543"/>
                          <a:pt x="33050" y="656243"/>
                          <a:pt x="60567" y="670530"/>
                        </a:cubicBezTo>
                        <a:cubicBezTo>
                          <a:pt x="88084" y="684818"/>
                          <a:pt x="143117" y="683230"/>
                          <a:pt x="174867" y="673705"/>
                        </a:cubicBezTo>
                        <a:cubicBezTo>
                          <a:pt x="206617" y="664180"/>
                          <a:pt x="236250" y="637722"/>
                          <a:pt x="251067" y="613380"/>
                        </a:cubicBezTo>
                        <a:cubicBezTo>
                          <a:pt x="265884" y="589038"/>
                          <a:pt x="261650" y="584805"/>
                          <a:pt x="263767" y="527655"/>
                        </a:cubicBezTo>
                        <a:cubicBezTo>
                          <a:pt x="265884" y="470505"/>
                          <a:pt x="268000" y="339801"/>
                          <a:pt x="263767" y="270480"/>
                        </a:cubicBezTo>
                        <a:cubicBezTo>
                          <a:pt x="259534" y="201159"/>
                          <a:pt x="254771" y="151947"/>
                          <a:pt x="238367" y="111730"/>
                        </a:cubicBezTo>
                        <a:cubicBezTo>
                          <a:pt x="221963" y="71513"/>
                          <a:pt x="192859" y="47701"/>
                          <a:pt x="165342" y="29180"/>
                        </a:cubicBezTo>
                        <a:cubicBezTo>
                          <a:pt x="137825" y="10659"/>
                          <a:pt x="98667" y="-3099"/>
                          <a:pt x="73267" y="605"/>
                        </a:cubicBezTo>
                        <a:cubicBezTo>
                          <a:pt x="47867" y="4309"/>
                          <a:pt x="24584" y="11717"/>
                          <a:pt x="12942" y="51405"/>
                        </a:cubicBezTo>
                        <a:cubicBezTo>
                          <a:pt x="1300" y="91092"/>
                          <a:pt x="5004" y="190576"/>
                          <a:pt x="3417" y="238730"/>
                        </a:cubicBezTo>
                        <a:cubicBezTo>
                          <a:pt x="1830" y="286884"/>
                          <a:pt x="-816" y="278947"/>
                          <a:pt x="242" y="3371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AF8635FC-F177-662B-552B-FE7F927DB3EF}"/>
                      </a:ext>
                    </a:extLst>
                  </p:cNvPr>
                  <p:cNvSpPr txBox="1"/>
                  <p:nvPr/>
                </p:nvSpPr>
                <p:spPr>
                  <a:xfrm>
                    <a:off x="3185392" y="463200"/>
                    <a:ext cx="633594" cy="2707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UNASSISTED</a:t>
                    </a:r>
                  </a:p>
                  <a:p>
                    <a:r>
                      <a:rPr lang="en-US" sz="1000" dirty="0">
                        <a:solidFill>
                          <a:schemeClr val="accent1"/>
                        </a:solidFill>
                        <a:latin typeface="DIN Condensed" pitchFamily="2" charset="0"/>
                      </a:rPr>
                      <a:t>LVAD IMPLANTED</a:t>
                    </a:r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0CD3EE38-5851-ED18-C53E-497D29E092E5}"/>
                      </a:ext>
                    </a:extLst>
                  </p:cNvPr>
                  <p:cNvSpPr/>
                  <p:nvPr/>
                </p:nvSpPr>
                <p:spPr>
                  <a:xfrm>
                    <a:off x="4095742" y="814511"/>
                    <a:ext cx="27432" cy="2743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sp>
                <p:nvSpPr>
                  <p:cNvPr id="243" name="TextBox 242">
                    <a:extLst>
                      <a:ext uri="{FF2B5EF4-FFF2-40B4-BE49-F238E27FC236}">
                        <a16:creationId xmlns:a16="http://schemas.microsoft.com/office/drawing/2014/main" id="{7149A43F-3CF0-63D3-D3A7-BB32F1606919}"/>
                      </a:ext>
                    </a:extLst>
                  </p:cNvPr>
                  <p:cNvSpPr txBox="1"/>
                  <p:nvPr/>
                </p:nvSpPr>
                <p:spPr>
                  <a:xfrm>
                    <a:off x="3891508" y="587409"/>
                    <a:ext cx="352939" cy="249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AORTIC VALVE CLOSES</a:t>
                    </a:r>
                  </a:p>
                </p:txBody>
              </p:sp>
              <p:cxnSp>
                <p:nvCxnSpPr>
                  <p:cNvPr id="244" name="Straight Arrow Connector 243">
                    <a:extLst>
                      <a:ext uri="{FF2B5EF4-FFF2-40B4-BE49-F238E27FC236}">
                        <a16:creationId xmlns:a16="http://schemas.microsoft.com/office/drawing/2014/main" id="{6856A53F-F45E-991D-3978-F129A0BA01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262435" y="812314"/>
                    <a:ext cx="86566" cy="51877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Arrow Connector 244">
                    <a:extLst>
                      <a:ext uri="{FF2B5EF4-FFF2-40B4-BE49-F238E27FC236}">
                        <a16:creationId xmlns:a16="http://schemas.microsoft.com/office/drawing/2014/main" id="{B2E92B0A-92A7-03B0-F50D-24B4DB90B0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416169" y="1098753"/>
                    <a:ext cx="0" cy="87052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Arrow Connector 245">
                    <a:extLst>
                      <a:ext uri="{FF2B5EF4-FFF2-40B4-BE49-F238E27FC236}">
                        <a16:creationId xmlns:a16="http://schemas.microsoft.com/office/drawing/2014/main" id="{4AA6D86E-561B-586D-DC91-AEA01E174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83734" y="1100660"/>
                    <a:ext cx="0" cy="87052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9EF8753F-C128-FF98-F00F-AB2FF2B759C6}"/>
                      </a:ext>
                    </a:extLst>
                  </p:cNvPr>
                  <p:cNvSpPr/>
                  <p:nvPr/>
                </p:nvSpPr>
                <p:spPr>
                  <a:xfrm>
                    <a:off x="4371967" y="912936"/>
                    <a:ext cx="27432" cy="2743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248" name="Straight Arrow Connector 247">
                    <a:extLst>
                      <a:ext uri="{FF2B5EF4-FFF2-40B4-BE49-F238E27FC236}">
                        <a16:creationId xmlns:a16="http://schemas.microsoft.com/office/drawing/2014/main" id="{0E41C66E-9566-A9A5-DA0C-BD4100507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03391" y="1483003"/>
                    <a:ext cx="25028" cy="8216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Freeform 249">
                    <a:extLst>
                      <a:ext uri="{FF2B5EF4-FFF2-40B4-BE49-F238E27FC236}">
                        <a16:creationId xmlns:a16="http://schemas.microsoft.com/office/drawing/2014/main" id="{D317F4B6-185A-C8DD-45BE-A0436045F9C3}"/>
                      </a:ext>
                    </a:extLst>
                  </p:cNvPr>
                  <p:cNvSpPr/>
                  <p:nvPr/>
                </p:nvSpPr>
                <p:spPr>
                  <a:xfrm>
                    <a:off x="3634193" y="1224331"/>
                    <a:ext cx="216013" cy="462058"/>
                  </a:xfrm>
                  <a:custGeom>
                    <a:avLst/>
                    <a:gdLst>
                      <a:gd name="connsiteX0" fmla="*/ 78393 w 360924"/>
                      <a:gd name="connsiteY0" fmla="*/ 1582 h 619259"/>
                      <a:gd name="connsiteX1" fmla="*/ 123595 w 360924"/>
                      <a:gd name="connsiteY1" fmla="*/ 3856 h 619259"/>
                      <a:gd name="connsiteX2" fmla="*/ 273831 w 360924"/>
                      <a:gd name="connsiteY2" fmla="*/ 70536 h 619259"/>
                      <a:gd name="connsiteX3" fmla="*/ 349987 w 360924"/>
                      <a:gd name="connsiteY3" fmla="*/ 197763 h 619259"/>
                      <a:gd name="connsiteX4" fmla="*/ 360924 w 360924"/>
                      <a:gd name="connsiteY4" fmla="*/ 236192 h 619259"/>
                      <a:gd name="connsiteX5" fmla="*/ 360924 w 360924"/>
                      <a:gd name="connsiteY5" fmla="*/ 537550 h 619259"/>
                      <a:gd name="connsiteX6" fmla="*/ 337594 w 360924"/>
                      <a:gd name="connsiteY6" fmla="*/ 560787 h 619259"/>
                      <a:gd name="connsiteX7" fmla="*/ 298288 w 360924"/>
                      <a:gd name="connsiteY7" fmla="*/ 582761 h 619259"/>
                      <a:gd name="connsiteX8" fmla="*/ 172509 w 360924"/>
                      <a:gd name="connsiteY8" fmla="*/ 619132 h 619259"/>
                      <a:gd name="connsiteX9" fmla="*/ 57212 w 360924"/>
                      <a:gd name="connsiteY9" fmla="*/ 591854 h 619259"/>
                      <a:gd name="connsiteX10" fmla="*/ 8297 w 360924"/>
                      <a:gd name="connsiteY10" fmla="*/ 519112 h 619259"/>
                      <a:gd name="connsiteX11" fmla="*/ 1310 w 360924"/>
                      <a:gd name="connsiteY11" fmla="*/ 303917 h 619259"/>
                      <a:gd name="connsiteX12" fmla="*/ 4804 w 360924"/>
                      <a:gd name="connsiteY12" fmla="*/ 109938 h 619259"/>
                      <a:gd name="connsiteX13" fmla="*/ 46730 w 360924"/>
                      <a:gd name="connsiteY13" fmla="*/ 19010 h 619259"/>
                      <a:gd name="connsiteX14" fmla="*/ 78393 w 360924"/>
                      <a:gd name="connsiteY14" fmla="*/ 1582 h 61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60924" h="619259">
                        <a:moveTo>
                          <a:pt x="78393" y="1582"/>
                        </a:moveTo>
                        <a:cubicBezTo>
                          <a:pt x="90403" y="-1070"/>
                          <a:pt x="104670" y="-438"/>
                          <a:pt x="123595" y="3856"/>
                        </a:cubicBezTo>
                        <a:cubicBezTo>
                          <a:pt x="161445" y="12444"/>
                          <a:pt x="233652" y="29618"/>
                          <a:pt x="273831" y="70536"/>
                        </a:cubicBezTo>
                        <a:cubicBezTo>
                          <a:pt x="303966" y="101224"/>
                          <a:pt x="331808" y="147256"/>
                          <a:pt x="349987" y="197763"/>
                        </a:cubicBezTo>
                        <a:lnTo>
                          <a:pt x="360924" y="236192"/>
                        </a:lnTo>
                        <a:lnTo>
                          <a:pt x="360924" y="537550"/>
                        </a:lnTo>
                        <a:lnTo>
                          <a:pt x="337594" y="560787"/>
                        </a:lnTo>
                        <a:cubicBezTo>
                          <a:pt x="327113" y="568491"/>
                          <a:pt x="314011" y="575942"/>
                          <a:pt x="298288" y="582761"/>
                        </a:cubicBezTo>
                        <a:cubicBezTo>
                          <a:pt x="266844" y="596400"/>
                          <a:pt x="212688" y="617617"/>
                          <a:pt x="172509" y="619132"/>
                        </a:cubicBezTo>
                        <a:cubicBezTo>
                          <a:pt x="132330" y="620647"/>
                          <a:pt x="84580" y="608523"/>
                          <a:pt x="57212" y="591854"/>
                        </a:cubicBezTo>
                        <a:cubicBezTo>
                          <a:pt x="29843" y="575184"/>
                          <a:pt x="17615" y="567102"/>
                          <a:pt x="8297" y="519112"/>
                        </a:cubicBezTo>
                        <a:cubicBezTo>
                          <a:pt x="-1020" y="471122"/>
                          <a:pt x="1892" y="372113"/>
                          <a:pt x="1310" y="303917"/>
                        </a:cubicBezTo>
                        <a:cubicBezTo>
                          <a:pt x="728" y="235721"/>
                          <a:pt x="-2767" y="158433"/>
                          <a:pt x="4804" y="109938"/>
                        </a:cubicBezTo>
                        <a:cubicBezTo>
                          <a:pt x="12373" y="61443"/>
                          <a:pt x="26931" y="36691"/>
                          <a:pt x="46730" y="19010"/>
                        </a:cubicBezTo>
                        <a:cubicBezTo>
                          <a:pt x="56629" y="10170"/>
                          <a:pt x="66383" y="4235"/>
                          <a:pt x="78393" y="1582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600"/>
                  </a:p>
                </p:txBody>
              </p:sp>
            </p:grp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AD5AFD5-C377-C0AB-4703-E42C650484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7442" y="849614"/>
                <a:ext cx="1544143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710C0C3-7FA8-55A8-4F6C-76C2D6F06D6A}"/>
                  </a:ext>
                </a:extLst>
              </p:cNvPr>
              <p:cNvSpPr txBox="1"/>
              <p:nvPr/>
            </p:nvSpPr>
            <p:spPr>
              <a:xfrm>
                <a:off x="4097147" y="806818"/>
                <a:ext cx="65518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N Condensed" pitchFamily="2" charset="0"/>
                  </a:rPr>
                  <a:t>LVSP = Systolic BP</a:t>
                </a: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4A89B51-7A4B-544D-FACE-DA2936C405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7442" y="1805817"/>
                <a:ext cx="1544143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3A7EFA5-A247-5525-2E87-C0A136CE0134}"/>
                  </a:ext>
                </a:extLst>
              </p:cNvPr>
              <p:cNvSpPr txBox="1"/>
              <p:nvPr/>
            </p:nvSpPr>
            <p:spPr>
              <a:xfrm>
                <a:off x="3944358" y="1680197"/>
                <a:ext cx="65518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N Condensed" pitchFamily="2" charset="0"/>
                  </a:rPr>
                  <a:t>LVEDP</a:t>
                </a:r>
              </a:p>
            </p:txBody>
          </p:sp>
        </p:grp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8F4DCED6-CA5B-FFFA-1A41-610E22FDDB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3352" y="1855220"/>
              <a:ext cx="0" cy="128658"/>
            </a:xfrm>
            <a:prstGeom prst="straightConnector1">
              <a:avLst/>
            </a:prstGeom>
            <a:ln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5A767F1C-02EC-ACE1-8173-5C507C282A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38" y="1822688"/>
              <a:ext cx="0" cy="128658"/>
            </a:xfrm>
            <a:prstGeom prst="straightConnector1">
              <a:avLst/>
            </a:prstGeom>
            <a:ln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26B9C9FA-AD74-3A13-FEBD-32F7BA1F73AA}"/>
                </a:ext>
              </a:extLst>
            </p:cNvPr>
            <p:cNvCxnSpPr>
              <a:cxnSpLocks/>
              <a:stCxn id="250" idx="2"/>
            </p:cNvCxnSpPr>
            <p:nvPr/>
          </p:nvCxnSpPr>
          <p:spPr>
            <a:xfrm flipH="1" flipV="1">
              <a:off x="4518410" y="1566869"/>
              <a:ext cx="105721" cy="74745"/>
            </a:xfrm>
            <a:prstGeom prst="straightConnector1">
              <a:avLst/>
            </a:prstGeom>
            <a:ln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5B02F126-AECC-D282-576A-5565CC37729B}"/>
                </a:ext>
              </a:extLst>
            </p:cNvPr>
            <p:cNvCxnSpPr>
              <a:cxnSpLocks/>
              <a:endCxn id="250" idx="7"/>
            </p:cNvCxnSpPr>
            <p:nvPr/>
          </p:nvCxnSpPr>
          <p:spPr>
            <a:xfrm flipV="1">
              <a:off x="4562295" y="2206475"/>
              <a:ext cx="81952" cy="36923"/>
            </a:xfrm>
            <a:prstGeom prst="straightConnector1">
              <a:avLst/>
            </a:prstGeom>
            <a:ln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A8D32CBF-40A2-85D8-9406-31ED4690077A}"/>
              </a:ext>
            </a:extLst>
          </p:cNvPr>
          <p:cNvCxnSpPr>
            <a:cxnSpLocks/>
            <a:endCxn id="206" idx="0"/>
          </p:cNvCxnSpPr>
          <p:nvPr/>
        </p:nvCxnSpPr>
        <p:spPr>
          <a:xfrm>
            <a:off x="5396432" y="3522736"/>
            <a:ext cx="1105898" cy="793608"/>
          </a:xfrm>
          <a:prstGeom prst="bent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C6D82D45-E122-AEF2-87A9-3A634877FFE5}"/>
              </a:ext>
            </a:extLst>
          </p:cNvPr>
          <p:cNvCxnSpPr>
            <a:stCxn id="260" idx="3"/>
            <a:endCxn id="216" idx="2"/>
          </p:cNvCxnSpPr>
          <p:nvPr/>
        </p:nvCxnSpPr>
        <p:spPr>
          <a:xfrm flipV="1">
            <a:off x="5431950" y="5573883"/>
            <a:ext cx="2495859" cy="836989"/>
          </a:xfrm>
          <a:prstGeom prst="bent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90834438-60DE-95A9-AF97-460505E73C88}"/>
              </a:ext>
            </a:extLst>
          </p:cNvPr>
          <p:cNvCxnSpPr>
            <a:cxnSpLocks/>
            <a:endCxn id="199" idx="0"/>
          </p:cNvCxnSpPr>
          <p:nvPr/>
        </p:nvCxnSpPr>
        <p:spPr>
          <a:xfrm>
            <a:off x="5409408" y="3954472"/>
            <a:ext cx="1822611" cy="375995"/>
          </a:xfrm>
          <a:prstGeom prst="bent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DBF9CB92-D5DE-5146-57CD-45FF9D20D96D}"/>
              </a:ext>
            </a:extLst>
          </p:cNvPr>
          <p:cNvCxnSpPr>
            <a:stCxn id="256" idx="3"/>
            <a:endCxn id="208" idx="0"/>
          </p:cNvCxnSpPr>
          <p:nvPr/>
        </p:nvCxnSpPr>
        <p:spPr>
          <a:xfrm flipV="1">
            <a:off x="5407810" y="4318970"/>
            <a:ext cx="2539131" cy="914586"/>
          </a:xfrm>
          <a:prstGeom prst="bentConnector4">
            <a:avLst>
              <a:gd name="adj1" fmla="val 13301"/>
              <a:gd name="adj2" fmla="val 124995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8BAD680-536D-0F38-EE3D-1EF32E908E2B}"/>
              </a:ext>
            </a:extLst>
          </p:cNvPr>
          <p:cNvSpPr/>
          <p:nvPr/>
        </p:nvSpPr>
        <p:spPr>
          <a:xfrm>
            <a:off x="3489953" y="2774683"/>
            <a:ext cx="2231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00" b="1" dirty="0">
                <a:latin typeface="Corbel" panose="020B0503020204020204" pitchFamily="34" charset="0"/>
              </a:rPr>
              <a:t>The system monitor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indicates </a:t>
            </a:r>
            <a:r>
              <a:rPr lang="en-US" sz="900" b="1" cap="small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ump flow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,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pump speed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,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pulse index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,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and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pump power</a:t>
            </a:r>
          </a:p>
        </p:txBody>
      </p:sp>
    </p:spTree>
    <p:extLst>
      <p:ext uri="{BB962C8B-B14F-4D97-AF65-F5344CB8AC3E}">
        <p14:creationId xmlns:p14="http://schemas.microsoft.com/office/powerpoint/2010/main" val="423682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48407</TotalTime>
  <Words>825</Words>
  <Application>Microsoft Macintosh PowerPoint</Application>
  <PresentationFormat>Letter Paper (8.5x11 in)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Corbel</vt:lpstr>
      <vt:lpstr>DIN Condensed</vt:lpstr>
      <vt:lpstr>Futura Condensed Medium</vt:lpstr>
      <vt:lpstr>Futura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28</cp:revision>
  <cp:lastPrinted>2022-07-01T21:06:28Z</cp:lastPrinted>
  <dcterms:created xsi:type="dcterms:W3CDTF">2022-05-26T21:08:50Z</dcterms:created>
  <dcterms:modified xsi:type="dcterms:W3CDTF">2022-07-02T04:42:26Z</dcterms:modified>
</cp:coreProperties>
</file>