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97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F7E0E0"/>
    <a:srgbClr val="EB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21"/>
    <p:restoredTop sz="96327"/>
  </p:normalViewPr>
  <p:slideViewPr>
    <p:cSldViewPr snapToGrid="0">
      <p:cViewPr>
        <p:scale>
          <a:sx n="120" d="100"/>
          <a:sy n="120" d="100"/>
        </p:scale>
        <p:origin x="1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3D19B-71EF-C649-B467-DC0A37A3BB65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D32AC-9315-E140-BF62-FEADD95F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0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LVAD troubleshooting : https://</a:t>
            </a:r>
            <a:r>
              <a:rPr lang="en-US" dirty="0" err="1"/>
              <a:t>pubmed.ncbi.nlm.nih.gov</a:t>
            </a:r>
            <a:r>
              <a:rPr lang="en-US" dirty="0"/>
              <a:t>/34409711/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7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0FA9-A426-6D47-A56D-7881A718A518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9E0D-4613-E048-A973-2EA0B7BB2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0FA9-A426-6D47-A56D-7881A718A518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9E0D-4613-E048-A973-2EA0B7BB2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6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0FA9-A426-6D47-A56D-7881A718A518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9E0D-4613-E048-A973-2EA0B7BB2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7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0FA9-A426-6D47-A56D-7881A718A518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9E0D-4613-E048-A973-2EA0B7BB2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4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0FA9-A426-6D47-A56D-7881A718A518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9E0D-4613-E048-A973-2EA0B7BB2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8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0FA9-A426-6D47-A56D-7881A718A518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9E0D-4613-E048-A973-2EA0B7BB2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4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0FA9-A426-6D47-A56D-7881A718A518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9E0D-4613-E048-A973-2EA0B7BB2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8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0FA9-A426-6D47-A56D-7881A718A518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9E0D-4613-E048-A973-2EA0B7BB2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0FA9-A426-6D47-A56D-7881A718A518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9E0D-4613-E048-A973-2EA0B7BB2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8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0FA9-A426-6D47-A56D-7881A718A518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9E0D-4613-E048-A973-2EA0B7BB2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8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0FA9-A426-6D47-A56D-7881A718A518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9E0D-4613-E048-A973-2EA0B7BB2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7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0FA9-A426-6D47-A56D-7881A718A518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79E0D-4613-E048-A973-2EA0B7BB2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u-als.org/" TargetMode="External"/><Relationship Id="rId13" Type="http://schemas.openxmlformats.org/officeDocument/2006/relationships/hyperlink" Target="https://pubmed.ncbi.nlm.nih.gov/31296118/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www.bjaed.org/article/S2058-5349(17)30182-8/pdf" TargetMode="External"/><Relationship Id="rId12" Type="http://schemas.openxmlformats.org/officeDocument/2006/relationships/hyperlink" Target="https://onepagericu.com/lvad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jtcvs.org/article/S0022-5223(14)00828-9/fulltext#secsectitle003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pmc/articles/PMC7807979/" TargetMode="External"/><Relationship Id="rId11" Type="http://schemas.openxmlformats.org/officeDocument/2006/relationships/hyperlink" Target="https://onepagericu.com/ecmo-troubleshooting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onepagericu.com/iabp" TargetMode="External"/><Relationship Id="rId10" Type="http://schemas.openxmlformats.org/officeDocument/2006/relationships/hyperlink" Target="https://www.ahajournals.org/doi/full/10.1161/cir.0000000000000504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pubmed.ncbi.nlm.nih.gov/34409711/" TargetMode="External"/><Relationship Id="rId1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1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711368" y="29350"/>
            <a:ext cx="1917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pc="-80" dirty="0">
                <a:latin typeface="+mj-lt"/>
              </a:rPr>
              <a:t>by </a:t>
            </a:r>
            <a:r>
              <a:rPr lang="en-US" sz="1100" b="1" spc="-80" dirty="0">
                <a:latin typeface="+mj-lt"/>
              </a:rPr>
              <a:t>Nick Mark</a:t>
            </a:r>
            <a:r>
              <a:rPr lang="en-US" sz="1100" spc="-80" dirty="0">
                <a:latin typeface="+mj-lt"/>
              </a:rPr>
              <a:t> </a:t>
            </a:r>
            <a:r>
              <a:rPr lang="en-US" sz="900" spc="-80" dirty="0">
                <a:latin typeface="+mj-lt"/>
              </a:rPr>
              <a:t>MD </a:t>
            </a:r>
            <a:r>
              <a:rPr kumimoji="0" lang="en-US" sz="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&amp; </a:t>
            </a:r>
            <a:r>
              <a:rPr kumimoji="0" lang="en-US" sz="11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Jeff Scott </a:t>
            </a:r>
            <a:r>
              <a:rPr kumimoji="0" lang="en-US" sz="9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DO, MBA</a:t>
            </a:r>
          </a:p>
          <a:p>
            <a:endParaRPr lang="en-US" sz="900" spc="-8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59000" y="-127000"/>
            <a:ext cx="5138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spc="-180" dirty="0">
                <a:latin typeface="Corbel" panose="020B0503020204020204" pitchFamily="34" charset="0"/>
              </a:rPr>
              <a:t>cardiac arrest on mechanical life support</a:t>
            </a:r>
            <a:endParaRPr lang="en-US" sz="2400" cap="small" spc="-180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41828" y="-83107"/>
            <a:ext cx="9683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@nickmmark</a:t>
            </a:r>
          </a:p>
          <a:p>
            <a:pPr algn="ct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@@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Jsemccm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2" y="3910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091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21" y="144876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489" name="Rectangle 488">
            <a:extLst>
              <a:ext uri="{FF2B5EF4-FFF2-40B4-BE49-F238E27FC236}">
                <a16:creationId xmlns:a16="http://schemas.microsoft.com/office/drawing/2014/main" id="{FF9E94D8-9D71-DA51-195B-8CC5FFC25A14}"/>
              </a:ext>
            </a:extLst>
          </p:cNvPr>
          <p:cNvSpPr/>
          <p:nvPr/>
        </p:nvSpPr>
        <p:spPr>
          <a:xfrm>
            <a:off x="-42672" y="240624"/>
            <a:ext cx="7264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PURPOSE:</a:t>
            </a: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3E5EF5C4-0F81-544B-C4D7-CDF30406D3E6}"/>
              </a:ext>
            </a:extLst>
          </p:cNvPr>
          <p:cNvSpPr/>
          <p:nvPr/>
        </p:nvSpPr>
        <p:spPr>
          <a:xfrm>
            <a:off x="-36544" y="368726"/>
            <a:ext cx="9339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·  </a:t>
            </a:r>
            <a:r>
              <a:rPr lang="en-US" sz="1000" dirty="0">
                <a:solidFill>
                  <a:srgbClr val="000000"/>
                </a:solidFill>
              </a:rPr>
              <a:t>Patients undergoing </a:t>
            </a:r>
            <a:r>
              <a:rPr lang="en-US" sz="1000" b="1" i="1" dirty="0">
                <a:solidFill>
                  <a:srgbClr val="941100"/>
                </a:solidFill>
              </a:rPr>
              <a:t>mechanical circulatory support </a:t>
            </a:r>
            <a:r>
              <a:rPr lang="en-US" sz="1000" dirty="0">
                <a:solidFill>
                  <a:srgbClr val="941100"/>
                </a:solidFill>
              </a:rPr>
              <a:t>(</a:t>
            </a:r>
            <a:r>
              <a:rPr lang="en-US" sz="1000" b="1" i="1" dirty="0">
                <a:solidFill>
                  <a:srgbClr val="941100"/>
                </a:solidFill>
              </a:rPr>
              <a:t>MCS</a:t>
            </a:r>
            <a:r>
              <a:rPr lang="en-US" sz="1000" dirty="0">
                <a:solidFill>
                  <a:srgbClr val="941100"/>
                </a:solidFill>
              </a:rPr>
              <a:t>) </a:t>
            </a:r>
            <a:r>
              <a:rPr lang="en-US" sz="1000" dirty="0">
                <a:solidFill>
                  <a:srgbClr val="000000"/>
                </a:solidFill>
              </a:rPr>
              <a:t>are at risk for cardiac arrest due to the underlying illness.</a:t>
            </a:r>
          </a:p>
          <a:p>
            <a:r>
              <a:rPr lang="en-US" sz="1000" b="1" dirty="0"/>
              <a:t>·</a:t>
            </a:r>
            <a:r>
              <a:rPr lang="en-US" sz="1000" dirty="0"/>
              <a:t>  </a:t>
            </a:r>
            <a:r>
              <a:rPr lang="en-US" sz="1000" dirty="0">
                <a:solidFill>
                  <a:srgbClr val="000000"/>
                </a:solidFill>
              </a:rPr>
              <a:t>When these patients experience cardiac arrest, resuscitation protocols should be modified to reflect </a:t>
            </a:r>
            <a:r>
              <a:rPr lang="en-US" sz="1000" b="1" i="1" dirty="0">
                <a:solidFill>
                  <a:srgbClr val="941100"/>
                </a:solidFill>
              </a:rPr>
              <a:t>device</a:t>
            </a:r>
            <a:r>
              <a:rPr lang="en-US" sz="1000" dirty="0">
                <a:solidFill>
                  <a:srgbClr val="000000"/>
                </a:solidFill>
              </a:rPr>
              <a:t> &amp; </a:t>
            </a:r>
            <a:r>
              <a:rPr lang="en-US" sz="1000" b="1" i="1" dirty="0">
                <a:solidFill>
                  <a:schemeClr val="accent2"/>
                </a:solidFill>
              </a:rPr>
              <a:t>clinical context </a:t>
            </a:r>
            <a:r>
              <a:rPr lang="en-US" sz="1000" dirty="0">
                <a:solidFill>
                  <a:srgbClr val="000000"/>
                </a:solidFill>
              </a:rPr>
              <a:t>(e.g. recent surgery, anticoagulation, </a:t>
            </a:r>
            <a:r>
              <a:rPr lang="en-US" sz="1000" dirty="0" err="1">
                <a:solidFill>
                  <a:srgbClr val="000000"/>
                </a:solidFill>
              </a:rPr>
              <a:t>etc</a:t>
            </a:r>
            <a:r>
              <a:rPr lang="en-US" sz="1000" dirty="0">
                <a:solidFill>
                  <a:srgbClr val="000000"/>
                </a:solidFill>
              </a:rPr>
              <a:t>)</a:t>
            </a:r>
          </a:p>
          <a:p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E052AC-2216-EC4B-2CA1-CF69F1978A0F}"/>
              </a:ext>
            </a:extLst>
          </p:cNvPr>
          <p:cNvSpPr/>
          <p:nvPr/>
        </p:nvSpPr>
        <p:spPr>
          <a:xfrm>
            <a:off x="4340419" y="793144"/>
            <a:ext cx="4803581" cy="2818334"/>
          </a:xfrm>
          <a:prstGeom prst="roundRect">
            <a:avLst>
              <a:gd name="adj" fmla="val 3580"/>
            </a:avLst>
          </a:prstGeom>
          <a:solidFill>
            <a:schemeClr val="accent6">
              <a:lumMod val="20000"/>
              <a:lumOff val="80000"/>
              <a:alpha val="5667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4EA08F-4E01-D20C-D510-2B4BA1C8CC67}"/>
              </a:ext>
            </a:extLst>
          </p:cNvPr>
          <p:cNvSpPr/>
          <p:nvPr/>
        </p:nvSpPr>
        <p:spPr>
          <a:xfrm>
            <a:off x="4275930" y="898862"/>
            <a:ext cx="49065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· Most cases of cardiac arrest following cardiac surgery </a:t>
            </a:r>
            <a:r>
              <a:rPr lang="en-US" sz="1000" b="1" dirty="0">
                <a:hlinkClick r:id="rId6"/>
              </a:rPr>
              <a:t>are reversible</a:t>
            </a:r>
            <a:r>
              <a:rPr lang="en-US" sz="1000" b="1" dirty="0"/>
              <a:t>.</a:t>
            </a:r>
          </a:p>
          <a:p>
            <a:r>
              <a:rPr lang="en-US" sz="1000" b="1" dirty="0"/>
              <a:t>· </a:t>
            </a:r>
            <a:r>
              <a:rPr lang="en-US" sz="1000" b="1" i="1" dirty="0">
                <a:solidFill>
                  <a:prstClr val="black"/>
                </a:solidFill>
                <a:hlinkClick r:id="rId7"/>
              </a:rPr>
              <a:t>CSU-ALS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spc="-20" dirty="0">
                <a:solidFill>
                  <a:prstClr val="black"/>
                </a:solidFill>
              </a:rPr>
              <a:t>(also called </a:t>
            </a:r>
            <a:r>
              <a:rPr lang="en-US" sz="1000" b="1" i="1" spc="-20" dirty="0">
                <a:solidFill>
                  <a:prstClr val="black"/>
                </a:solidFill>
              </a:rPr>
              <a:t>CALS</a:t>
            </a:r>
            <a:r>
              <a:rPr lang="en-US" sz="1000" spc="-20" dirty="0">
                <a:solidFill>
                  <a:prstClr val="black"/>
                </a:solidFill>
              </a:rPr>
              <a:t>) is an </a:t>
            </a:r>
            <a:r>
              <a:rPr lang="en-US" sz="1000" b="0" i="0" spc="-20" dirty="0">
                <a:solidFill>
                  <a:srgbClr val="000000"/>
                </a:solidFill>
                <a:effectLst/>
                <a:latin typeface="Arimo"/>
                <a:hlinkClick r:id="rId6"/>
              </a:rPr>
              <a:t>evidence-based approach</a:t>
            </a:r>
            <a:r>
              <a:rPr lang="en-US" sz="1000" b="0" i="0" spc="-20" dirty="0">
                <a:solidFill>
                  <a:srgbClr val="000000"/>
                </a:solidFill>
                <a:effectLst/>
                <a:latin typeface="Arimo"/>
              </a:rPr>
              <a:t> for resuscitation of postoperative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mo"/>
              </a:rPr>
              <a:t>cardiac patients</a:t>
            </a:r>
            <a:r>
              <a:rPr lang="en-US" sz="1000" dirty="0">
                <a:solidFill>
                  <a:prstClr val="black"/>
                </a:solidFill>
                <a:latin typeface="Arimo"/>
              </a:rPr>
              <a:t>. CSU-ALS </a:t>
            </a:r>
            <a:r>
              <a:rPr lang="en-US" sz="1000" b="0" i="0" dirty="0">
                <a:solidFill>
                  <a:prstClr val="black"/>
                </a:solidFill>
                <a:effectLst/>
                <a:latin typeface="Arimo"/>
              </a:rPr>
              <a:t>is </a:t>
            </a:r>
            <a:r>
              <a:rPr lang="en-US" sz="1000" dirty="0">
                <a:solidFill>
                  <a:prstClr val="black"/>
                </a:solidFill>
              </a:rPr>
              <a:t>Indicated for inpatients in the immediate post op setting (typically 10 days post-op) &amp; performed by </a:t>
            </a:r>
            <a:r>
              <a:rPr lang="en-US" sz="1000" dirty="0">
                <a:solidFill>
                  <a:prstClr val="black"/>
                </a:solidFill>
                <a:hlinkClick r:id="rId8"/>
              </a:rPr>
              <a:t>trained personnel </a:t>
            </a:r>
            <a:r>
              <a:rPr lang="en-US" sz="1000" dirty="0">
                <a:solidFill>
                  <a:prstClr val="black"/>
                </a:solidFill>
              </a:rPr>
              <a:t>at participating institutions</a:t>
            </a:r>
          </a:p>
          <a:p>
            <a:r>
              <a:rPr lang="en-US" sz="1000" b="1" dirty="0"/>
              <a:t>· </a:t>
            </a:r>
            <a:r>
              <a:rPr lang="en-US" sz="1000" dirty="0"/>
              <a:t>It is </a:t>
            </a:r>
            <a:r>
              <a:rPr lang="en-US" sz="1000" dirty="0">
                <a:solidFill>
                  <a:prstClr val="black"/>
                </a:solidFill>
              </a:rPr>
              <a:t>similar to ACLS, but prioritizes </a:t>
            </a:r>
            <a:r>
              <a:rPr lang="en-US" sz="1000" b="1" i="1" dirty="0">
                <a:solidFill>
                  <a:prstClr val="black"/>
                </a:solidFill>
              </a:rPr>
              <a:t>treatment of reversible conditions </a:t>
            </a:r>
            <a:r>
              <a:rPr lang="en-US" sz="1000" dirty="0">
                <a:solidFill>
                  <a:prstClr val="black"/>
                </a:solidFill>
              </a:rPr>
              <a:t>likely to occur in the post cardiac surgery setting:</a:t>
            </a:r>
          </a:p>
          <a:p>
            <a:r>
              <a:rPr lang="en-US" sz="1000" b="1" dirty="0">
                <a:solidFill>
                  <a:prstClr val="black"/>
                </a:solidFill>
              </a:rPr>
              <a:t>  </a:t>
            </a:r>
            <a:r>
              <a:rPr lang="en-US" sz="1000" b="1" dirty="0"/>
              <a:t>· </a:t>
            </a:r>
            <a:r>
              <a:rPr lang="en-US" sz="1000" spc="-20" dirty="0">
                <a:solidFill>
                  <a:prstClr val="black"/>
                </a:solidFill>
              </a:rPr>
              <a:t>For patients in VT/VF </a:t>
            </a:r>
            <a:r>
              <a:rPr lang="en-US" sz="1000" b="1" spc="-20" dirty="0">
                <a:solidFill>
                  <a:prstClr val="black"/>
                </a:solidFill>
              </a:rPr>
              <a:t>attempt defibrillation x3 </a:t>
            </a:r>
            <a:r>
              <a:rPr lang="en-US" sz="1000" spc="-20" dirty="0">
                <a:solidFill>
                  <a:prstClr val="black"/>
                </a:solidFill>
              </a:rPr>
              <a:t>followed by </a:t>
            </a:r>
            <a:r>
              <a:rPr lang="en-US" sz="1000" b="1" spc="-20" dirty="0">
                <a:solidFill>
                  <a:prstClr val="black"/>
                </a:solidFill>
              </a:rPr>
              <a:t>amiodarone 300 mg</a:t>
            </a:r>
          </a:p>
          <a:p>
            <a:r>
              <a:rPr lang="en-US" sz="1000" b="1" spc="-20" dirty="0"/>
              <a:t>  · </a:t>
            </a:r>
            <a:r>
              <a:rPr lang="en-US" sz="1000" spc="-20" dirty="0">
                <a:solidFill>
                  <a:prstClr val="black"/>
                </a:solidFill>
              </a:rPr>
              <a:t>For bradycardia/asystole: </a:t>
            </a:r>
            <a:r>
              <a:rPr lang="en-US" sz="1000" b="1" spc="-20" dirty="0">
                <a:solidFill>
                  <a:prstClr val="black"/>
                </a:solidFill>
              </a:rPr>
              <a:t>Pace</a:t>
            </a:r>
            <a:r>
              <a:rPr lang="en-US" sz="1000" spc="-20" dirty="0">
                <a:solidFill>
                  <a:prstClr val="black"/>
                </a:solidFill>
              </a:rPr>
              <a:t> via epicardial wires, then TC/TVP. If refractory, </a:t>
            </a:r>
            <a:r>
              <a:rPr lang="en-US" sz="1000" b="1" spc="-20" dirty="0">
                <a:solidFill>
                  <a:prstClr val="black"/>
                </a:solidFill>
              </a:rPr>
              <a:t>atropine 3 mg. </a:t>
            </a:r>
          </a:p>
          <a:p>
            <a:r>
              <a:rPr lang="en-US" sz="1000" b="1" spc="-20" dirty="0"/>
              <a:t>  · </a:t>
            </a:r>
            <a:r>
              <a:rPr lang="en-US" sz="1000" spc="-20" dirty="0">
                <a:solidFill>
                  <a:prstClr val="black"/>
                </a:solidFill>
              </a:rPr>
              <a:t>For all patients in persistent arrest, </a:t>
            </a:r>
            <a:r>
              <a:rPr lang="en-US" sz="1000" b="1" spc="-20" dirty="0">
                <a:solidFill>
                  <a:srgbClr val="C00000"/>
                </a:solidFill>
              </a:rPr>
              <a:t>perform Re-sternotomy at the bedside</a:t>
            </a:r>
          </a:p>
          <a:p>
            <a:r>
              <a:rPr lang="en-US" sz="1000" b="1" dirty="0"/>
              <a:t>  · </a:t>
            </a:r>
            <a:r>
              <a:rPr lang="en-US" sz="1000" b="1" dirty="0">
                <a:solidFill>
                  <a:prstClr val="black"/>
                </a:solidFill>
              </a:rPr>
              <a:t>Consider lower doses of epinephrine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b="1" dirty="0">
                <a:solidFill>
                  <a:prstClr val="black"/>
                </a:solidFill>
              </a:rPr>
              <a:t>(reference) e.g. 50-100 mcg</a:t>
            </a:r>
          </a:p>
        </p:txBody>
      </p:sp>
      <p:sp>
        <p:nvSpPr>
          <p:cNvPr id="18" name="Rounded Rectangle 376">
            <a:extLst>
              <a:ext uri="{FF2B5EF4-FFF2-40B4-BE49-F238E27FC236}">
                <a16:creationId xmlns:a16="http://schemas.microsoft.com/office/drawing/2014/main" id="{1CE57713-8796-CA96-2679-177D05E925F2}"/>
              </a:ext>
            </a:extLst>
          </p:cNvPr>
          <p:cNvSpPr/>
          <p:nvPr/>
        </p:nvSpPr>
        <p:spPr>
          <a:xfrm>
            <a:off x="150497" y="5096376"/>
            <a:ext cx="2998968" cy="944261"/>
          </a:xfrm>
          <a:prstGeom prst="roundRect">
            <a:avLst>
              <a:gd name="adj" fmla="val 4886"/>
            </a:avLst>
          </a:prstGeom>
          <a:solidFill>
            <a:srgbClr val="C00000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376">
            <a:extLst>
              <a:ext uri="{FF2B5EF4-FFF2-40B4-BE49-F238E27FC236}">
                <a16:creationId xmlns:a16="http://schemas.microsoft.com/office/drawing/2014/main" id="{1753153A-3ABF-90DF-257D-C08E0DFA2CAA}"/>
              </a:ext>
            </a:extLst>
          </p:cNvPr>
          <p:cNvSpPr/>
          <p:nvPr/>
        </p:nvSpPr>
        <p:spPr>
          <a:xfrm>
            <a:off x="3241214" y="4106170"/>
            <a:ext cx="2764532" cy="1852968"/>
          </a:xfrm>
          <a:prstGeom prst="roundRect">
            <a:avLst>
              <a:gd name="adj" fmla="val 2877"/>
            </a:avLst>
          </a:prstGeom>
          <a:solidFill>
            <a:schemeClr val="accent2">
              <a:lumMod val="20000"/>
              <a:lumOff val="80000"/>
              <a:alpha val="65867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376">
            <a:extLst>
              <a:ext uri="{FF2B5EF4-FFF2-40B4-BE49-F238E27FC236}">
                <a16:creationId xmlns:a16="http://schemas.microsoft.com/office/drawing/2014/main" id="{2C3190D8-C3A8-C55F-0830-EEBAF56AA10C}"/>
              </a:ext>
            </a:extLst>
          </p:cNvPr>
          <p:cNvSpPr/>
          <p:nvPr/>
        </p:nvSpPr>
        <p:spPr>
          <a:xfrm>
            <a:off x="6073983" y="4111568"/>
            <a:ext cx="2957348" cy="2705567"/>
          </a:xfrm>
          <a:prstGeom prst="roundRect">
            <a:avLst>
              <a:gd name="adj" fmla="val 223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2089AF-8536-13B5-1D52-6FBFA14ABE11}"/>
              </a:ext>
            </a:extLst>
          </p:cNvPr>
          <p:cNvSpPr/>
          <p:nvPr/>
        </p:nvSpPr>
        <p:spPr>
          <a:xfrm>
            <a:off x="93368" y="5083305"/>
            <a:ext cx="2291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VA ECMO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4" name="Rounded Rectangle 376">
            <a:extLst>
              <a:ext uri="{FF2B5EF4-FFF2-40B4-BE49-F238E27FC236}">
                <a16:creationId xmlns:a16="http://schemas.microsoft.com/office/drawing/2014/main" id="{6DDAD708-1C2B-1A73-FBD9-201A4EBF5713}"/>
              </a:ext>
            </a:extLst>
          </p:cNvPr>
          <p:cNvSpPr/>
          <p:nvPr/>
        </p:nvSpPr>
        <p:spPr>
          <a:xfrm>
            <a:off x="150265" y="4101129"/>
            <a:ext cx="2999199" cy="968813"/>
          </a:xfrm>
          <a:prstGeom prst="roundRect">
            <a:avLst>
              <a:gd name="adj" fmla="val 4886"/>
            </a:avLst>
          </a:prstGeom>
          <a:solidFill>
            <a:schemeClr val="accent5">
              <a:alpha val="1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D08E05-93F0-2A8C-4F86-A7445B40B576}"/>
              </a:ext>
            </a:extLst>
          </p:cNvPr>
          <p:cNvSpPr/>
          <p:nvPr/>
        </p:nvSpPr>
        <p:spPr>
          <a:xfrm>
            <a:off x="93368" y="4107278"/>
            <a:ext cx="2291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VV ECMO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749412-F18F-3A80-1FCE-49827DC3E4A3}"/>
              </a:ext>
            </a:extLst>
          </p:cNvPr>
          <p:cNvSpPr/>
          <p:nvPr/>
        </p:nvSpPr>
        <p:spPr>
          <a:xfrm>
            <a:off x="102364" y="4240327"/>
            <a:ext cx="3077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 · VV ECMO </a:t>
            </a:r>
            <a:r>
              <a:rPr lang="en-US" sz="1000" b="1" u="sng" dirty="0">
                <a:solidFill>
                  <a:prstClr val="black"/>
                </a:solidFill>
              </a:rPr>
              <a:t>does NOT </a:t>
            </a:r>
            <a:r>
              <a:rPr lang="en-US" sz="1000" dirty="0">
                <a:solidFill>
                  <a:prstClr val="black"/>
                </a:solidFill>
              </a:rPr>
              <a:t>provide circulatory support; </a:t>
            </a:r>
          </a:p>
          <a:p>
            <a:r>
              <a:rPr lang="en-US" sz="1000" b="1" dirty="0"/>
              <a:t>· </a:t>
            </a:r>
            <a:r>
              <a:rPr lang="en-US" sz="1000" dirty="0">
                <a:solidFill>
                  <a:prstClr val="black"/>
                </a:solidFill>
              </a:rPr>
              <a:t>Assess </a:t>
            </a:r>
            <a:r>
              <a:rPr lang="en-US" sz="1000" b="1" dirty="0">
                <a:solidFill>
                  <a:prstClr val="black"/>
                </a:solidFill>
              </a:rPr>
              <a:t>circuit for failure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initiate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CPR</a:t>
            </a:r>
          </a:p>
          <a:p>
            <a:r>
              <a:rPr lang="en-US" sz="1000" b="1" dirty="0"/>
              <a:t>· </a:t>
            </a:r>
            <a:r>
              <a:rPr lang="en-US" sz="1000" b="1" dirty="0">
                <a:solidFill>
                  <a:prstClr val="black"/>
                </a:solidFill>
              </a:rPr>
              <a:t>Increase F</a:t>
            </a:r>
            <a:r>
              <a:rPr lang="en-US" sz="1000" b="1" baseline="-25000" dirty="0">
                <a:solidFill>
                  <a:prstClr val="black"/>
                </a:solidFill>
              </a:rPr>
              <a:t>D</a:t>
            </a:r>
            <a:r>
              <a:rPr lang="en-US" sz="1000" b="1" dirty="0">
                <a:solidFill>
                  <a:prstClr val="black"/>
                </a:solidFill>
              </a:rPr>
              <a:t>0</a:t>
            </a:r>
            <a:r>
              <a:rPr lang="en-US" sz="1000" b="1" baseline="-25000" dirty="0">
                <a:solidFill>
                  <a:prstClr val="black"/>
                </a:solidFill>
              </a:rPr>
              <a:t>2</a:t>
            </a:r>
            <a:r>
              <a:rPr lang="en-US" sz="1000" dirty="0">
                <a:solidFill>
                  <a:prstClr val="black"/>
                </a:solidFill>
              </a:rPr>
              <a:t> to 100%</a:t>
            </a:r>
            <a:endParaRPr lang="en-US" sz="1000" b="1" baseline="-25000" dirty="0">
              <a:solidFill>
                <a:prstClr val="black"/>
              </a:solidFill>
            </a:endParaRPr>
          </a:p>
          <a:p>
            <a:r>
              <a:rPr lang="en-US" sz="1000" b="1" dirty="0"/>
              <a:t>· </a:t>
            </a:r>
            <a:r>
              <a:rPr lang="en-US" sz="1000" b="1" dirty="0">
                <a:solidFill>
                  <a:prstClr val="black"/>
                </a:solidFill>
              </a:rPr>
              <a:t>Increase vent settings</a:t>
            </a:r>
            <a:r>
              <a:rPr lang="en-US" sz="1000" dirty="0">
                <a:solidFill>
                  <a:prstClr val="black"/>
                </a:solidFill>
              </a:rPr>
              <a:t> (full support)</a:t>
            </a:r>
            <a:endParaRPr lang="en-US" sz="1000" baseline="-25000" dirty="0">
              <a:solidFill>
                <a:prstClr val="black"/>
              </a:solidFill>
            </a:endParaRPr>
          </a:p>
          <a:p>
            <a:r>
              <a:rPr lang="en-US" sz="1000" b="1" dirty="0"/>
              <a:t>· </a:t>
            </a:r>
            <a:r>
              <a:rPr lang="en-US" sz="1000" b="1" dirty="0">
                <a:solidFill>
                  <a:prstClr val="black"/>
                </a:solidFill>
              </a:rPr>
              <a:t>Consider adding arterial cannula </a:t>
            </a:r>
            <a:r>
              <a:rPr lang="en-US" sz="1000" b="1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sz="1000" dirty="0">
                <a:solidFill>
                  <a:prstClr val="black"/>
                </a:solidFill>
              </a:rPr>
              <a:t>VVA configuration</a:t>
            </a:r>
          </a:p>
          <a:p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C25DEE-C9CD-E262-246D-6E59B4ABB70F}"/>
              </a:ext>
            </a:extLst>
          </p:cNvPr>
          <p:cNvSpPr/>
          <p:nvPr/>
        </p:nvSpPr>
        <p:spPr>
          <a:xfrm>
            <a:off x="3193944" y="4240066"/>
            <a:ext cx="30640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Impella</a:t>
            </a:r>
            <a:r>
              <a:rPr lang="en-US" sz="1000" dirty="0"/>
              <a:t> </a:t>
            </a:r>
            <a:r>
              <a:rPr lang="en-US" sz="1000" b="1" i="1" dirty="0"/>
              <a:t>can</a:t>
            </a:r>
            <a:r>
              <a:rPr lang="en-US" sz="1000" dirty="0"/>
              <a:t> provide significant circulatory support during arrest, however if there is no evidence of perfusion, </a:t>
            </a:r>
            <a:r>
              <a:rPr lang="en-US" sz="1000" spc="-30" dirty="0"/>
              <a:t>should assume that it has become displaced</a:t>
            </a:r>
            <a:r>
              <a:rPr lang="en-US" sz="1000" dirty="0"/>
              <a:t>. (</a:t>
            </a:r>
            <a:r>
              <a:rPr lang="en-US" sz="1000" b="1" dirty="0"/>
              <a:t>examine</a:t>
            </a:r>
            <a:r>
              <a:rPr lang="en-US" sz="1000" dirty="0"/>
              <a:t> </a:t>
            </a:r>
            <a:r>
              <a:rPr lang="en-US" sz="1000" b="1" dirty="0"/>
              <a:t>placement signal waveform</a:t>
            </a:r>
            <a:r>
              <a:rPr lang="en-US" sz="1000" dirty="0"/>
              <a:t>). </a:t>
            </a:r>
          </a:p>
          <a:p>
            <a:r>
              <a:rPr lang="en-US" sz="1000" b="1" dirty="0"/>
              <a:t>Approach: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</a:rPr>
              <a:t>Set </a:t>
            </a:r>
            <a:r>
              <a:rPr lang="en-US" sz="1000" dirty="0" err="1">
                <a:solidFill>
                  <a:prstClr val="black"/>
                </a:solidFill>
              </a:rPr>
              <a:t>Impella</a:t>
            </a:r>
            <a:r>
              <a:rPr lang="en-US" sz="1000" dirty="0">
                <a:solidFill>
                  <a:prstClr val="black"/>
                </a:solidFill>
              </a:rPr>
              <a:t> to the lowest speed: P2 </a:t>
            </a:r>
          </a:p>
          <a:p>
            <a:r>
              <a:rPr lang="en-US" sz="1000" dirty="0">
                <a:solidFill>
                  <a:prstClr val="black"/>
                </a:solidFill>
              </a:rPr>
              <a:t>        (as recommended by manufacturer)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Begin </a:t>
            </a: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CPR</a:t>
            </a:r>
            <a:r>
              <a:rPr lang="en-US" sz="1000" dirty="0"/>
              <a:t> </a:t>
            </a:r>
            <a:endParaRPr lang="en-US" sz="1000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</a:rPr>
              <a:t>If able to confirm proper </a:t>
            </a:r>
            <a:r>
              <a:rPr lang="en-US" sz="1000" dirty="0" err="1">
                <a:solidFill>
                  <a:prstClr val="black"/>
                </a:solidFill>
              </a:rPr>
              <a:t>Impella</a:t>
            </a:r>
            <a:r>
              <a:rPr lang="en-US" sz="1000" dirty="0">
                <a:solidFill>
                  <a:prstClr val="black"/>
                </a:solidFill>
              </a:rPr>
              <a:t> placement (e.g. with POCUS) consider </a:t>
            </a:r>
            <a:r>
              <a:rPr lang="en-US" sz="1000" b="1" dirty="0">
                <a:solidFill>
                  <a:prstClr val="black"/>
                </a:solidFill>
              </a:rPr>
              <a:t>increasing flow </a:t>
            </a:r>
            <a:r>
              <a:rPr lang="en-US" sz="1000" dirty="0">
                <a:solidFill>
                  <a:prstClr val="black"/>
                </a:solidFill>
              </a:rPr>
              <a:t>to provide additional hemodynamic support.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36CA9A6-17FF-C847-17C4-895ED0C8F6D2}"/>
              </a:ext>
            </a:extLst>
          </p:cNvPr>
          <p:cNvSpPr/>
          <p:nvPr/>
        </p:nvSpPr>
        <p:spPr>
          <a:xfrm>
            <a:off x="6033042" y="4056953"/>
            <a:ext cx="31010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b="1" dirty="0"/>
              <a:t>· </a:t>
            </a:r>
            <a:r>
              <a:rPr lang="en-US" sz="1000" dirty="0">
                <a:solidFill>
                  <a:prstClr val="black"/>
                </a:solidFill>
              </a:rPr>
              <a:t>LVAD patients may be not pulsatile </a:t>
            </a:r>
            <a:r>
              <a:rPr lang="en-US" sz="1000" i="1" dirty="0">
                <a:solidFill>
                  <a:prstClr val="black"/>
                </a:solidFill>
              </a:rPr>
              <a:t>at baseline</a:t>
            </a:r>
            <a:r>
              <a:rPr lang="en-US" sz="1000" dirty="0">
                <a:solidFill>
                  <a:prstClr val="black"/>
                </a:solidFill>
              </a:rPr>
              <a:t> but still have adequate circulation. Unconsciousness in an LVAD patient may be unrelated to LVAD failure. If the device is functioning without alarms consider alternative causes (hypoxemia, stroke, hypoglycemia, overdose, </a:t>
            </a:r>
            <a:r>
              <a:rPr lang="en-US" sz="1000" dirty="0" err="1">
                <a:solidFill>
                  <a:prstClr val="black"/>
                </a:solidFill>
              </a:rPr>
              <a:t>etc</a:t>
            </a:r>
            <a:r>
              <a:rPr lang="en-US" sz="1000" dirty="0">
                <a:solidFill>
                  <a:prstClr val="black"/>
                </a:solidFill>
              </a:rPr>
              <a:t>).</a:t>
            </a:r>
          </a:p>
          <a:p>
            <a:r>
              <a:rPr lang="en-US" sz="1000" dirty="0">
                <a:solidFill>
                  <a:prstClr val="black"/>
                </a:solidFill>
                <a:hlinkClick r:id="rId9"/>
              </a:rPr>
              <a:t>Approach</a:t>
            </a:r>
            <a:r>
              <a:rPr lang="en-US" sz="1000" dirty="0">
                <a:solidFill>
                  <a:prstClr val="black"/>
                </a:solidFill>
              </a:rPr>
              <a:t> to an unconscious LVAD patient: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</a:rPr>
              <a:t>If signs of adequate perfusion, </a:t>
            </a:r>
            <a:r>
              <a:rPr lang="en-US" sz="1000" b="1" u="sng" dirty="0">
                <a:solidFill>
                  <a:prstClr val="black"/>
                </a:solidFill>
              </a:rPr>
              <a:t>do not </a:t>
            </a:r>
            <a:r>
              <a:rPr lang="en-US" sz="1000" dirty="0">
                <a:solidFill>
                  <a:prstClr val="black"/>
                </a:solidFill>
              </a:rPr>
              <a:t>perform CPR.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prstClr val="black"/>
                </a:solidFill>
              </a:rPr>
              <a:t>Examine the controller: </a:t>
            </a:r>
            <a:r>
              <a:rPr lang="en-US" sz="1000" dirty="0">
                <a:solidFill>
                  <a:prstClr val="black"/>
                </a:solidFill>
              </a:rPr>
              <a:t>determine if LVAD is operating: check controller, battery, driveline integrity &amp; connection, auscultate for hum.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</a:rPr>
              <a:t>If LVAD is stopped: </a:t>
            </a:r>
            <a:r>
              <a:rPr lang="en-US" sz="1000" b="1" dirty="0">
                <a:solidFill>
                  <a:prstClr val="black"/>
                </a:solidFill>
              </a:rPr>
              <a:t>restart pump</a:t>
            </a:r>
            <a:r>
              <a:rPr lang="en-US" sz="1000" dirty="0">
                <a:solidFill>
                  <a:prstClr val="black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</a:rPr>
              <a:t>If the pump is stopped &amp; cannot be restarted, </a:t>
            </a: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begin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CPR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spc="-20" dirty="0">
                <a:solidFill>
                  <a:prstClr val="black"/>
                </a:solidFill>
              </a:rPr>
              <a:t>(there is a </a:t>
            </a:r>
            <a:r>
              <a:rPr lang="en-US" sz="1000" i="1" spc="-20" dirty="0">
                <a:solidFill>
                  <a:prstClr val="black"/>
                </a:solidFill>
              </a:rPr>
              <a:t>theoretical</a:t>
            </a:r>
            <a:r>
              <a:rPr lang="en-US" sz="1000" spc="-20" dirty="0">
                <a:solidFill>
                  <a:prstClr val="black"/>
                </a:solidFill>
              </a:rPr>
              <a:t> risk of displacing the device)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</a:rPr>
              <a:t>It is OK to defibrillate or perform cardioversion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spc="-40" dirty="0">
                <a:solidFill>
                  <a:prstClr val="black"/>
                </a:solidFill>
              </a:rPr>
              <a:t>If the pump is operating but signs of inadequate perfusion are present, consider </a:t>
            </a:r>
            <a:r>
              <a:rPr lang="en-US" sz="1000" b="1" spc="-40" dirty="0">
                <a:solidFill>
                  <a:prstClr val="black"/>
                </a:solidFill>
              </a:rPr>
              <a:t>increase RPMs</a:t>
            </a:r>
            <a:r>
              <a:rPr lang="en-US" sz="1000" spc="-40" dirty="0">
                <a:solidFill>
                  <a:prstClr val="black"/>
                </a:solidFill>
              </a:rPr>
              <a:t>. Obtain TTE</a:t>
            </a:r>
            <a:endParaRPr lang="en-US" sz="1000" b="1" spc="-40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prstClr val="black"/>
                </a:solidFill>
              </a:rPr>
              <a:t>Consider VA-ECMO</a:t>
            </a:r>
            <a:r>
              <a:rPr lang="en-US" sz="1000" dirty="0">
                <a:solidFill>
                  <a:prstClr val="black"/>
                </a:solidFill>
              </a:rPr>
              <a:t> if inadequate support w/ LVAD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B548896-FCFC-858A-7249-2E510EAF829D}"/>
              </a:ext>
            </a:extLst>
          </p:cNvPr>
          <p:cNvSpPr/>
          <p:nvPr/>
        </p:nvSpPr>
        <p:spPr>
          <a:xfrm>
            <a:off x="4295830" y="769816"/>
            <a:ext cx="36022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CARDIAC SURGICAL UNIT – ADVANCED LIFE SUPPORT (CSU-ALS):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EA240CB8-D182-7CC5-16FC-10CBC13A53EC}"/>
              </a:ext>
            </a:extLst>
          </p:cNvPr>
          <p:cNvSpPr/>
          <p:nvPr/>
        </p:nvSpPr>
        <p:spPr>
          <a:xfrm>
            <a:off x="150635" y="786680"/>
            <a:ext cx="3163338" cy="1108031"/>
          </a:xfrm>
          <a:prstGeom prst="roundRect">
            <a:avLst>
              <a:gd name="adj" fmla="val 358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A188919-0025-2487-B0C9-F5D22063EE03}"/>
              </a:ext>
            </a:extLst>
          </p:cNvPr>
          <p:cNvSpPr/>
          <p:nvPr/>
        </p:nvSpPr>
        <p:spPr>
          <a:xfrm>
            <a:off x="150633" y="2096470"/>
            <a:ext cx="3160962" cy="1388110"/>
          </a:xfrm>
          <a:prstGeom prst="roundRect">
            <a:avLst>
              <a:gd name="adj" fmla="val 358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7037BB-E2E8-9C17-029B-3F513D54B18F}"/>
              </a:ext>
            </a:extLst>
          </p:cNvPr>
          <p:cNvSpPr txBox="1"/>
          <p:nvPr/>
        </p:nvSpPr>
        <p:spPr>
          <a:xfrm>
            <a:off x="116661" y="2026975"/>
            <a:ext cx="31689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Modified H&amp;T approach. The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most common causes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circulatory arrest in patients with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MCS devices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emorrhage/</a:t>
            </a: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ypovolemia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 panose="020F0502020204030204"/>
                <a:sym typeface="Wingdings" pitchFamily="2" charset="2"/>
              </a:rPr>
              <a:t>Low cardiac output / severe bradycardia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 panose="020F0502020204030204"/>
              </a:rPr>
              <a:t>Pericardial </a:t>
            </a:r>
            <a:r>
              <a:rPr lang="en-US" sz="1000" u="sng" dirty="0">
                <a:solidFill>
                  <a:srgbClr val="000000"/>
                </a:solidFill>
                <a:latin typeface="Calibri" panose="020F0502020204030204"/>
              </a:rPr>
              <a:t>T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amponade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00" u="sng" dirty="0">
                <a:solidFill>
                  <a:srgbClr val="000000"/>
                </a:solidFill>
                <a:latin typeface="Calibri" panose="020F0502020204030204"/>
              </a:rPr>
              <a:t>T</a:t>
            </a:r>
            <a:r>
              <a:rPr lang="en-US" sz="1000" dirty="0">
                <a:solidFill>
                  <a:srgbClr val="000000"/>
                </a:solidFill>
                <a:latin typeface="Calibri" panose="020F0502020204030204"/>
              </a:rPr>
              <a:t>ension pneumothorax </a:t>
            </a:r>
          </a:p>
          <a:p>
            <a:pPr marL="171450" indent="-171450">
              <a:buFontTx/>
              <a:buChar char="-"/>
              <a:defRPr/>
            </a:pPr>
            <a:r>
              <a:rPr lang="en-US" sz="1000" dirty="0">
                <a:solidFill>
                  <a:srgbClr val="000000"/>
                </a:solidFill>
                <a:latin typeface="Calibri" panose="020F0502020204030204"/>
              </a:rPr>
              <a:t>Pulmonary embolism </a:t>
            </a:r>
          </a:p>
          <a:p>
            <a:pPr marL="171450" indent="-171450">
              <a:buFontTx/>
              <a:buChar char="-"/>
              <a:defRPr/>
            </a:pPr>
            <a:r>
              <a:rPr lang="en-US" sz="1000" b="1" i="1" dirty="0">
                <a:solidFill>
                  <a:srgbClr val="000000"/>
                </a:solidFill>
                <a:latin typeface="Calibri" panose="020F0502020204030204"/>
              </a:rPr>
              <a:t>Mechanical failure of device </a:t>
            </a:r>
            <a:r>
              <a:rPr lang="en-US" sz="1000" dirty="0">
                <a:solidFill>
                  <a:srgbClr val="000000"/>
                </a:solidFill>
                <a:latin typeface="Calibri" panose="020F0502020204030204"/>
              </a:rPr>
              <a:t>(see approaches below)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07C2EE5-1E55-0837-CAD9-BA2619EB9D5F}"/>
              </a:ext>
            </a:extLst>
          </p:cNvPr>
          <p:cNvSpPr/>
          <p:nvPr/>
        </p:nvSpPr>
        <p:spPr>
          <a:xfrm>
            <a:off x="4477873" y="3603183"/>
            <a:ext cx="35145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Customize resuscitation </a:t>
            </a:r>
            <a:r>
              <a:rPr lang="en-US" sz="1000" dirty="0">
                <a:solidFill>
                  <a:srgbClr val="000000"/>
                </a:solidFill>
              </a:rPr>
              <a:t>based on the </a:t>
            </a:r>
            <a:r>
              <a:rPr lang="en-US" sz="1000" b="1" dirty="0">
                <a:solidFill>
                  <a:srgbClr val="941100"/>
                </a:solidFill>
              </a:rPr>
              <a:t>MCS device(s) </a:t>
            </a:r>
            <a:r>
              <a:rPr lang="en-US" sz="1000" dirty="0">
                <a:solidFill>
                  <a:srgbClr val="000000"/>
                </a:solidFill>
              </a:rPr>
              <a:t>present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36459B5A-57FA-C5ED-A740-F9CC67929889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1732304" y="1894711"/>
            <a:ext cx="0" cy="230832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Elbow Connector 475">
            <a:extLst>
              <a:ext uri="{FF2B5EF4-FFF2-40B4-BE49-F238E27FC236}">
                <a16:creationId xmlns:a16="http://schemas.microsoft.com/office/drawing/2014/main" id="{A6E87328-BFC2-2DB2-EA67-56CE50833B27}"/>
              </a:ext>
            </a:extLst>
          </p:cNvPr>
          <p:cNvCxnSpPr>
            <a:cxnSpLocks/>
            <a:stCxn id="58" idx="2"/>
            <a:endCxn id="19" idx="0"/>
          </p:cNvCxnSpPr>
          <p:nvPr/>
        </p:nvCxnSpPr>
        <p:spPr>
          <a:xfrm rot="16200000" flipH="1">
            <a:off x="2866502" y="2349192"/>
            <a:ext cx="621590" cy="2892366"/>
          </a:xfrm>
          <a:prstGeom prst="bentConnector3">
            <a:avLst>
              <a:gd name="adj1" fmla="val 59851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Elbow Connector 477">
            <a:extLst>
              <a:ext uri="{FF2B5EF4-FFF2-40B4-BE49-F238E27FC236}">
                <a16:creationId xmlns:a16="http://schemas.microsoft.com/office/drawing/2014/main" id="{8F7FDE7D-4037-14EC-D492-1DD156CC487E}"/>
              </a:ext>
            </a:extLst>
          </p:cNvPr>
          <p:cNvCxnSpPr>
            <a:cxnSpLocks/>
            <a:stCxn id="58" idx="2"/>
            <a:endCxn id="20" idx="0"/>
          </p:cNvCxnSpPr>
          <p:nvPr/>
        </p:nvCxnSpPr>
        <p:spPr>
          <a:xfrm rot="16200000" flipH="1">
            <a:off x="4328391" y="887302"/>
            <a:ext cx="626988" cy="5821543"/>
          </a:xfrm>
          <a:prstGeom prst="bentConnector3">
            <a:avLst>
              <a:gd name="adj1" fmla="val 59115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TextBox 495">
            <a:extLst>
              <a:ext uri="{FF2B5EF4-FFF2-40B4-BE49-F238E27FC236}">
                <a16:creationId xmlns:a16="http://schemas.microsoft.com/office/drawing/2014/main" id="{2671F662-B8A1-6C0B-0B21-1C6F671AB462}"/>
              </a:ext>
            </a:extLst>
          </p:cNvPr>
          <p:cNvSpPr txBox="1"/>
          <p:nvPr/>
        </p:nvSpPr>
        <p:spPr>
          <a:xfrm>
            <a:off x="113560" y="894655"/>
            <a:ext cx="3236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Patients with certain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(VA-ECMO, LVAD) may be non-pulsatile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baseline </a:t>
            </a:r>
            <a:r>
              <a:rPr lang="en-US" sz="1000" dirty="0">
                <a:solidFill>
                  <a:prstClr val="black"/>
                </a:solidFill>
              </a:rPr>
              <a:t>(pseudo-PEA). </a:t>
            </a:r>
            <a:r>
              <a:rPr lang="en-US" sz="1000" dirty="0">
                <a:solidFill>
                  <a:srgbClr val="000000"/>
                </a:solidFill>
                <a:latin typeface="Calibri" panose="020F0502020204030204"/>
              </a:rPr>
              <a:t>Obtaining a </a:t>
            </a:r>
            <a:r>
              <a:rPr lang="en-US" sz="1000" dirty="0">
                <a:solidFill>
                  <a:srgbClr val="000000"/>
                </a:solidFill>
                <a:latin typeface="Calibri" panose="020F0502020204030204"/>
                <a:hlinkClick r:id="rId10"/>
              </a:rPr>
              <a:t>manual BP using a doppler probe </a:t>
            </a:r>
            <a:r>
              <a:rPr lang="en-US" sz="1000" dirty="0">
                <a:solidFill>
                  <a:srgbClr val="000000"/>
                </a:solidFill>
                <a:latin typeface="Calibri" panose="020F0502020204030204"/>
              </a:rPr>
              <a:t>can be useful to measure MAP &amp; detect arrest.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Signs of adequate perfusion without a pulse: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5BCFB1DF-9CD1-CC6A-C03C-099C39704E2D}"/>
              </a:ext>
            </a:extLst>
          </p:cNvPr>
          <p:cNvSpPr txBox="1"/>
          <p:nvPr/>
        </p:nvSpPr>
        <p:spPr>
          <a:xfrm>
            <a:off x="3230732" y="1966484"/>
            <a:ext cx="1159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Initiate ACLS </a:t>
            </a:r>
          </a:p>
          <a:p>
            <a:pPr algn="ctr"/>
            <a:r>
              <a:rPr lang="en-US" sz="1000" dirty="0"/>
              <a:t>(most patients)</a:t>
            </a:r>
            <a:r>
              <a:rPr lang="en-US" sz="1000" b="1" dirty="0"/>
              <a:t> </a:t>
            </a:r>
          </a:p>
          <a:p>
            <a:pPr algn="ctr"/>
            <a:r>
              <a:rPr lang="en-US" sz="1000" b="1" dirty="0"/>
              <a:t>or </a:t>
            </a:r>
          </a:p>
          <a:p>
            <a:pPr algn="ctr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CSU-ALS</a:t>
            </a:r>
          </a:p>
          <a:p>
            <a:pPr algn="ctr"/>
            <a:r>
              <a:rPr lang="en-US" sz="1000" dirty="0"/>
              <a:t>(post sternotomy patients)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066944F4-8093-7021-B64B-C84484589BAD}"/>
              </a:ext>
            </a:extLst>
          </p:cNvPr>
          <p:cNvSpPr txBox="1"/>
          <p:nvPr/>
        </p:nvSpPr>
        <p:spPr>
          <a:xfrm>
            <a:off x="1212653" y="4088333"/>
            <a:ext cx="194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See </a:t>
            </a:r>
            <a:r>
              <a:rPr lang="en-US" sz="900" i="1" dirty="0">
                <a:hlinkClick r:id="rId11"/>
              </a:rPr>
              <a:t>ECMO Troubleshooting OnePager</a:t>
            </a:r>
            <a:endParaRPr lang="en-US" sz="900" i="1" dirty="0"/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1A53EE5C-34A3-A691-10C0-6C0FA7AF7D9F}"/>
              </a:ext>
            </a:extLst>
          </p:cNvPr>
          <p:cNvSpPr txBox="1"/>
          <p:nvPr/>
        </p:nvSpPr>
        <p:spPr>
          <a:xfrm>
            <a:off x="4845802" y="4106169"/>
            <a:ext cx="1207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See </a:t>
            </a:r>
            <a:r>
              <a:rPr lang="en-US" sz="900" i="1" dirty="0" err="1"/>
              <a:t>Impella</a:t>
            </a:r>
            <a:r>
              <a:rPr lang="en-US" sz="900" i="1" dirty="0"/>
              <a:t> OnePager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AA21A87D-D507-C065-D16C-31DC2D697F40}"/>
              </a:ext>
            </a:extLst>
          </p:cNvPr>
          <p:cNvSpPr txBox="1"/>
          <p:nvPr/>
        </p:nvSpPr>
        <p:spPr>
          <a:xfrm>
            <a:off x="7952124" y="4075378"/>
            <a:ext cx="1111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See </a:t>
            </a:r>
            <a:r>
              <a:rPr lang="en-US" sz="900" i="1" dirty="0">
                <a:hlinkClick r:id="rId12"/>
              </a:rPr>
              <a:t>LVAD OnePager</a:t>
            </a:r>
            <a:endParaRPr lang="en-US" sz="900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BAF50B-F672-9907-601E-F2A14D92E676}"/>
              </a:ext>
            </a:extLst>
          </p:cNvPr>
          <p:cNvSpPr txBox="1"/>
          <p:nvPr/>
        </p:nvSpPr>
        <p:spPr>
          <a:xfrm>
            <a:off x="113560" y="1501054"/>
            <a:ext cx="2909214" cy="70788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defRPr/>
            </a:pPr>
            <a:r>
              <a:rPr lang="en-US" sz="1000" b="1" dirty="0"/>
              <a:t>·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 &gt; 50 mmHg</a:t>
            </a:r>
          </a:p>
          <a:p>
            <a:pPr>
              <a:defRPr/>
            </a:pPr>
            <a:r>
              <a:rPr lang="en-US" sz="1000" b="1" dirty="0"/>
              <a:t>·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pETCO2 &gt; 20</a:t>
            </a:r>
          </a:p>
          <a:p>
            <a:pPr marL="171450" indent="-171450">
              <a:buFontTx/>
              <a:buChar char="-"/>
              <a:defRPr/>
            </a:pPr>
            <a:endParaRPr lang="en-US" sz="1000" dirty="0">
              <a:solidFill>
                <a:srgbClr val="000000"/>
              </a:solidFill>
              <a:latin typeface="Calibri" panose="020F0502020204030204"/>
            </a:endParaRPr>
          </a:p>
          <a:p>
            <a:pPr marL="171450" indent="-171450">
              <a:buFontTx/>
              <a:buChar char="-"/>
              <a:defRPr/>
            </a:pPr>
            <a:endParaRPr lang="en-US" sz="1000" dirty="0">
              <a:solidFill>
                <a:srgbClr val="00000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000" b="1" dirty="0"/>
              <a:t>·  </a:t>
            </a:r>
            <a:r>
              <a:rPr lang="en-US" sz="1000" dirty="0">
                <a:solidFill>
                  <a:srgbClr val="000000"/>
                </a:solidFill>
                <a:latin typeface="Calibri" panose="020F0502020204030204"/>
              </a:rPr>
              <a:t>Normal breathing</a:t>
            </a:r>
          </a:p>
          <a:p>
            <a:pPr>
              <a:defRPr/>
            </a:pPr>
            <a:r>
              <a:rPr lang="en-US" sz="1000" b="1" dirty="0"/>
              <a:t>·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 capillary refill</a:t>
            </a:r>
          </a:p>
          <a:p>
            <a:pPr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98E0B05-600B-9E84-ECFF-B431840AE58A}"/>
              </a:ext>
            </a:extLst>
          </p:cNvPr>
          <p:cNvSpPr/>
          <p:nvPr/>
        </p:nvSpPr>
        <p:spPr>
          <a:xfrm>
            <a:off x="627763" y="753635"/>
            <a:ext cx="21435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IDENTIFY/CONFIRM CARDIAC ARREST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A8FBB4-FDA6-A746-D1AF-9BC527ED4563}"/>
              </a:ext>
            </a:extLst>
          </p:cNvPr>
          <p:cNvSpPr/>
          <p:nvPr/>
        </p:nvSpPr>
        <p:spPr>
          <a:xfrm>
            <a:off x="483800" y="2052496"/>
            <a:ext cx="24705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CONSIDER REVERSIBLE CAUSES OF ARREST</a:t>
            </a: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2FE236B5-E8E2-4FFA-67DF-9EF6B390BEEC}"/>
              </a:ext>
            </a:extLst>
          </p:cNvPr>
          <p:cNvSpPr/>
          <p:nvPr/>
        </p:nvSpPr>
        <p:spPr>
          <a:xfrm>
            <a:off x="6022869" y="4097942"/>
            <a:ext cx="20217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LEFT VENTRICULAR ASSIST DEVICE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DC5745D2-0020-FFBA-EE07-26CC35143196}"/>
              </a:ext>
            </a:extLst>
          </p:cNvPr>
          <p:cNvSpPr/>
          <p:nvPr/>
        </p:nvSpPr>
        <p:spPr>
          <a:xfrm>
            <a:off x="3193944" y="4086408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IMPELLA</a:t>
            </a: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16D5B13C-AE84-4C73-33AA-494B65B45308}"/>
              </a:ext>
            </a:extLst>
          </p:cNvPr>
          <p:cNvSpPr/>
          <p:nvPr/>
        </p:nvSpPr>
        <p:spPr>
          <a:xfrm>
            <a:off x="140786" y="5221379"/>
            <a:ext cx="30774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· VA ECMO </a:t>
            </a:r>
            <a:r>
              <a:rPr lang="en-US" sz="1000" b="1" u="sng" dirty="0"/>
              <a:t>d</a:t>
            </a:r>
            <a:r>
              <a:rPr lang="en-US" sz="1000" b="1" u="sng" dirty="0">
                <a:solidFill>
                  <a:prstClr val="black"/>
                </a:solidFill>
              </a:rPr>
              <a:t>oes</a:t>
            </a:r>
            <a:r>
              <a:rPr lang="en-US" sz="1000" dirty="0">
                <a:solidFill>
                  <a:prstClr val="black"/>
                </a:solidFill>
              </a:rPr>
              <a:t> provide circulatory support; do NOT initiate CPR if the ECMO circuit is functioning normally</a:t>
            </a:r>
          </a:p>
          <a:p>
            <a:r>
              <a:rPr lang="en-US" sz="1000" dirty="0"/>
              <a:t>· </a:t>
            </a:r>
            <a:r>
              <a:rPr lang="en-US" sz="1000" dirty="0">
                <a:solidFill>
                  <a:prstClr val="black"/>
                </a:solidFill>
              </a:rPr>
              <a:t>Assess for pump or membrane failure </a:t>
            </a:r>
          </a:p>
          <a:p>
            <a:r>
              <a:rPr lang="en-US" sz="1000" b="1" dirty="0"/>
              <a:t>· </a:t>
            </a:r>
            <a:r>
              <a:rPr lang="en-US" sz="1000" b="1" dirty="0">
                <a:solidFill>
                  <a:prstClr val="black"/>
                </a:solidFill>
                <a:hlinkClick r:id="rId13"/>
              </a:rPr>
              <a:t>Increase Pump Speed/Flow </a:t>
            </a:r>
            <a:endParaRPr lang="en-US" sz="1000" b="1" dirty="0">
              <a:solidFill>
                <a:prstClr val="black"/>
              </a:solidFill>
            </a:endParaRPr>
          </a:p>
          <a:p>
            <a:r>
              <a:rPr lang="en-US" sz="1000" dirty="0"/>
              <a:t>· </a:t>
            </a:r>
            <a:r>
              <a:rPr lang="en-US" sz="1000" dirty="0">
                <a:solidFill>
                  <a:prstClr val="black"/>
                </a:solidFill>
              </a:rPr>
              <a:t>Increase preload (administer bolus)</a:t>
            </a:r>
          </a:p>
        </p:txBody>
      </p:sp>
      <p:graphicFrame>
        <p:nvGraphicFramePr>
          <p:cNvPr id="473" name="Table 473">
            <a:extLst>
              <a:ext uri="{FF2B5EF4-FFF2-40B4-BE49-F238E27FC236}">
                <a16:creationId xmlns:a16="http://schemas.microsoft.com/office/drawing/2014/main" id="{BAB4617F-A4BE-7D71-164C-595B0597C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61686"/>
              </p:ext>
            </p:extLst>
          </p:nvPr>
        </p:nvGraphicFramePr>
        <p:xfrm>
          <a:off x="4389632" y="2509406"/>
          <a:ext cx="4673695" cy="9134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017">
                  <a:extLst>
                    <a:ext uri="{9D8B030D-6E8A-4147-A177-3AD203B41FA5}">
                      <a16:colId xmlns:a16="http://schemas.microsoft.com/office/drawing/2014/main" val="853547450"/>
                    </a:ext>
                  </a:extLst>
                </a:gridCol>
                <a:gridCol w="781282">
                  <a:extLst>
                    <a:ext uri="{9D8B030D-6E8A-4147-A177-3AD203B41FA5}">
                      <a16:colId xmlns:a16="http://schemas.microsoft.com/office/drawing/2014/main" val="2508169099"/>
                    </a:ext>
                  </a:extLst>
                </a:gridCol>
                <a:gridCol w="922316">
                  <a:extLst>
                    <a:ext uri="{9D8B030D-6E8A-4147-A177-3AD203B41FA5}">
                      <a16:colId xmlns:a16="http://schemas.microsoft.com/office/drawing/2014/main" val="184181157"/>
                    </a:ext>
                  </a:extLst>
                </a:gridCol>
                <a:gridCol w="316223">
                  <a:extLst>
                    <a:ext uri="{9D8B030D-6E8A-4147-A177-3AD203B41FA5}">
                      <a16:colId xmlns:a16="http://schemas.microsoft.com/office/drawing/2014/main" val="3700983923"/>
                    </a:ext>
                  </a:extLst>
                </a:gridCol>
                <a:gridCol w="1225361">
                  <a:extLst>
                    <a:ext uri="{9D8B030D-6E8A-4147-A177-3AD203B41FA5}">
                      <a16:colId xmlns:a16="http://schemas.microsoft.com/office/drawing/2014/main" val="1271037426"/>
                    </a:ext>
                  </a:extLst>
                </a:gridCol>
                <a:gridCol w="276695">
                  <a:extLst>
                    <a:ext uri="{9D8B030D-6E8A-4147-A177-3AD203B41FA5}">
                      <a16:colId xmlns:a16="http://schemas.microsoft.com/office/drawing/2014/main" val="4219878393"/>
                    </a:ext>
                  </a:extLst>
                </a:gridCol>
                <a:gridCol w="655429">
                  <a:extLst>
                    <a:ext uri="{9D8B030D-6E8A-4147-A177-3AD203B41FA5}">
                      <a16:colId xmlns:a16="http://schemas.microsoft.com/office/drawing/2014/main" val="1091994524"/>
                    </a:ext>
                  </a:extLst>
                </a:gridCol>
                <a:gridCol w="253372">
                  <a:extLst>
                    <a:ext uri="{9D8B030D-6E8A-4147-A177-3AD203B41FA5}">
                      <a16:colId xmlns:a16="http://schemas.microsoft.com/office/drawing/2014/main" val="1541853972"/>
                    </a:ext>
                  </a:extLst>
                </a:gridCol>
              </a:tblGrid>
              <a:tr h="273844"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Assess Rhythm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VT/VF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Shock</a:t>
                      </a:r>
                      <a:r>
                        <a:rPr lang="en-US" sz="900" b="0" dirty="0"/>
                        <a:t> x3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Begin CPR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Amiodarone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Prepare for </a:t>
                      </a:r>
                      <a:r>
                        <a:rPr lang="en-US" sz="900" b="1" dirty="0" err="1">
                          <a:solidFill>
                            <a:srgbClr val="C00000"/>
                          </a:solidFill>
                        </a:rPr>
                        <a:t>resternotomy</a:t>
                      </a:r>
                      <a:endParaRPr lang="en-US" sz="900" b="1" dirty="0">
                        <a:solidFill>
                          <a:srgbClr val="C00000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E7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-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CPR</a:t>
                      </a:r>
                      <a:r>
                        <a:rPr lang="en-US" sz="900" b="0" spc="-100" baseline="0" dirty="0"/>
                        <a:t> + </a:t>
                      </a:r>
                      <a:r>
                        <a:rPr lang="en-US" sz="900" b="1" spc="-1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Shock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Perform </a:t>
                      </a:r>
                      <a:r>
                        <a:rPr lang="en-US" sz="900" b="1" dirty="0" err="1">
                          <a:solidFill>
                            <a:srgbClr val="C00000"/>
                          </a:solidFill>
                        </a:rPr>
                        <a:t>Resternotomy</a:t>
                      </a:r>
                      <a:endParaRPr lang="en-US" sz="900" b="1" dirty="0">
                        <a:solidFill>
                          <a:srgbClr val="C00000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E7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82941"/>
                  </a:ext>
                </a:extLst>
              </a:tr>
              <a:tr h="273844">
                <a:tc vMerge="1">
                  <a:txBody>
                    <a:bodyPr/>
                    <a:lstStyle/>
                    <a:p>
                      <a:pPr algn="ctr"/>
                      <a:endParaRPr lang="en-US" sz="9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Asystole</a:t>
                      </a:r>
                    </a:p>
                    <a:p>
                      <a:pPr algn="ctr"/>
                      <a:r>
                        <a:rPr lang="en-US" sz="900" b="0" dirty="0"/>
                        <a:t>Bradycardia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Initiate pacing (via wires)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TC/TVP pacing</a:t>
                      </a:r>
                    </a:p>
                    <a:p>
                      <a:pPr algn="ctr"/>
                      <a:r>
                        <a:rPr lang="en-US" sz="900" b="0" dirty="0"/>
                        <a:t>Atropine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CPR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6272979"/>
                  </a:ext>
                </a:extLst>
              </a:tr>
              <a:tr h="273844">
                <a:tc vMerge="1">
                  <a:txBody>
                    <a:bodyPr/>
                    <a:lstStyle/>
                    <a:p>
                      <a:pPr algn="ctr"/>
                      <a:endParaRPr lang="en-US" sz="9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PEA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Low dose epi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CPR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70210"/>
                  </a:ext>
                </a:extLst>
              </a:tr>
            </a:tbl>
          </a:graphicData>
        </a:graphic>
      </p:graphicFrame>
      <p:sp>
        <p:nvSpPr>
          <p:cNvPr id="475" name="TextBox 474">
            <a:extLst>
              <a:ext uri="{FF2B5EF4-FFF2-40B4-BE49-F238E27FC236}">
                <a16:creationId xmlns:a16="http://schemas.microsoft.com/office/drawing/2014/main" id="{09DECAB1-B3EB-F6BC-2969-5DDE3F192E5A}"/>
              </a:ext>
            </a:extLst>
          </p:cNvPr>
          <p:cNvSpPr txBox="1"/>
          <p:nvPr/>
        </p:nvSpPr>
        <p:spPr>
          <a:xfrm>
            <a:off x="5911094" y="3417307"/>
            <a:ext cx="3337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(Modified from CSU-ALS CALS-S; see their </a:t>
            </a:r>
            <a:r>
              <a:rPr lang="en-US" sz="1000" dirty="0">
                <a:hlinkClick r:id="rId8"/>
              </a:rPr>
              <a:t>course</a:t>
            </a:r>
            <a:r>
              <a:rPr lang="en-US" sz="1000" dirty="0"/>
              <a:t> for details) 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51C0128D-F612-195D-25AE-6A2BD1F7E334}"/>
              </a:ext>
            </a:extLst>
          </p:cNvPr>
          <p:cNvSpPr txBox="1"/>
          <p:nvPr/>
        </p:nvSpPr>
        <p:spPr>
          <a:xfrm>
            <a:off x="5340836" y="2558455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ym typeface="Wingdings" pitchFamily="2" charset="2"/>
              </a:rPr>
              <a:t></a:t>
            </a:r>
            <a:endParaRPr lang="en-US" sz="1000" dirty="0"/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0CD38EF4-747F-513A-6082-8B895C65D891}"/>
              </a:ext>
            </a:extLst>
          </p:cNvPr>
          <p:cNvSpPr txBox="1"/>
          <p:nvPr/>
        </p:nvSpPr>
        <p:spPr>
          <a:xfrm>
            <a:off x="5342580" y="2865561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ym typeface="Wingdings" pitchFamily="2" charset="2"/>
              </a:rPr>
              <a:t></a:t>
            </a:r>
            <a:endParaRPr lang="en-US" sz="1000" dirty="0"/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22A31E7B-04C2-460E-4D01-3974074792AA}"/>
              </a:ext>
            </a:extLst>
          </p:cNvPr>
          <p:cNvSpPr txBox="1"/>
          <p:nvPr/>
        </p:nvSpPr>
        <p:spPr>
          <a:xfrm>
            <a:off x="5345578" y="3169452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ym typeface="Wingdings" pitchFamily="2" charset="2"/>
              </a:rPr>
              <a:t></a:t>
            </a:r>
            <a:endParaRPr lang="en-US" sz="1000" dirty="0"/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8A34EF97-BF08-4CE8-95E9-4AE7BF990E1F}"/>
              </a:ext>
            </a:extLst>
          </p:cNvPr>
          <p:cNvSpPr/>
          <p:nvPr/>
        </p:nvSpPr>
        <p:spPr>
          <a:xfrm rot="16200000">
            <a:off x="8239181" y="5947273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(2022-11-28) </a:t>
            </a:r>
            <a:r>
              <a:rPr lang="en-US" sz="800" dirty="0">
                <a:hlinkClick r:id="rId14"/>
              </a:rPr>
              <a:t>CC BY-SA 3.0</a:t>
            </a:r>
            <a:endParaRPr lang="en-US" sz="800" dirty="0">
              <a:latin typeface="+mj-lt"/>
            </a:endParaRPr>
          </a:p>
        </p:txBody>
      </p:sp>
      <p:sp>
        <p:nvSpPr>
          <p:cNvPr id="17" name="Rounded Rectangle 376">
            <a:extLst>
              <a:ext uri="{FF2B5EF4-FFF2-40B4-BE49-F238E27FC236}">
                <a16:creationId xmlns:a16="http://schemas.microsoft.com/office/drawing/2014/main" id="{542F394D-C42F-DFC9-900E-DF9CDC4ED08B}"/>
              </a:ext>
            </a:extLst>
          </p:cNvPr>
          <p:cNvSpPr/>
          <p:nvPr/>
        </p:nvSpPr>
        <p:spPr>
          <a:xfrm>
            <a:off x="3246317" y="5990573"/>
            <a:ext cx="2764532" cy="827594"/>
          </a:xfrm>
          <a:prstGeom prst="roundRect">
            <a:avLst>
              <a:gd name="adj" fmla="val 6969"/>
            </a:avLst>
          </a:prstGeom>
          <a:solidFill>
            <a:schemeClr val="accent2">
              <a:lumMod val="40000"/>
              <a:lumOff val="60000"/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2DD4AD-22EF-6287-2CDB-58F4F2EC7A81}"/>
              </a:ext>
            </a:extLst>
          </p:cNvPr>
          <p:cNvSpPr txBox="1"/>
          <p:nvPr/>
        </p:nvSpPr>
        <p:spPr>
          <a:xfrm>
            <a:off x="4987472" y="5960755"/>
            <a:ext cx="1077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See </a:t>
            </a:r>
            <a:r>
              <a:rPr lang="en-US" sz="900" i="1" dirty="0">
                <a:hlinkClick r:id="rId15"/>
              </a:rPr>
              <a:t>IABP OnePager</a:t>
            </a:r>
            <a:endParaRPr lang="en-US" sz="900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42C0DC-8DFE-9BFD-CE42-86BD8045203C}"/>
              </a:ext>
            </a:extLst>
          </p:cNvPr>
          <p:cNvSpPr/>
          <p:nvPr/>
        </p:nvSpPr>
        <p:spPr>
          <a:xfrm>
            <a:off x="3193944" y="5970811"/>
            <a:ext cx="18357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INTRA-AORTIC BALLOON PUMP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141C01-902C-7DA1-AC60-AE4CD3442106}"/>
              </a:ext>
            </a:extLst>
          </p:cNvPr>
          <p:cNvCxnSpPr>
            <a:cxnSpLocks/>
          </p:cNvCxnSpPr>
          <p:nvPr/>
        </p:nvCxnSpPr>
        <p:spPr>
          <a:xfrm>
            <a:off x="1728150" y="3797160"/>
            <a:ext cx="0" cy="32004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5E8EA10-1B6A-23F9-DE26-B4ADBBB4921D}"/>
              </a:ext>
            </a:extLst>
          </p:cNvPr>
          <p:cNvSpPr/>
          <p:nvPr/>
        </p:nvSpPr>
        <p:spPr>
          <a:xfrm>
            <a:off x="3193944" y="6100271"/>
            <a:ext cx="28952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· </a:t>
            </a:r>
            <a:r>
              <a:rPr lang="en-US" sz="1000" dirty="0">
                <a:solidFill>
                  <a:prstClr val="black"/>
                </a:solidFill>
              </a:rPr>
              <a:t>IABP may be combined with VA ECMO as LV vent.</a:t>
            </a:r>
          </a:p>
          <a:p>
            <a:r>
              <a:rPr lang="en-US" sz="1000" b="1" dirty="0"/>
              <a:t>·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In cardiac arrest patients with VA ECMO &amp; IABP, the IABP should be </a:t>
            </a:r>
            <a:r>
              <a:rPr lang="en-US" sz="1000" dirty="0">
                <a:solidFill>
                  <a:prstClr val="black"/>
                </a:solidFill>
                <a:hlinkClick r:id="rId16"/>
              </a:rPr>
              <a:t>switched from EKG to </a:t>
            </a:r>
            <a:r>
              <a:rPr lang="en-US" sz="1000" b="1" dirty="0">
                <a:solidFill>
                  <a:prstClr val="black"/>
                </a:solidFill>
                <a:hlinkClick r:id="rId16"/>
              </a:rPr>
              <a:t>pressure trigger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spc="-20" dirty="0">
                <a:solidFill>
                  <a:prstClr val="black"/>
                </a:solidFill>
              </a:rPr>
              <a:t>It should remain in </a:t>
            </a:r>
            <a:r>
              <a:rPr lang="en-US" sz="1000" b="1" spc="-20" dirty="0">
                <a:solidFill>
                  <a:prstClr val="black"/>
                </a:solidFill>
              </a:rPr>
              <a:t>1:1</a:t>
            </a:r>
            <a:r>
              <a:rPr lang="en-US" sz="1000" spc="-20" dirty="0">
                <a:solidFill>
                  <a:prstClr val="black"/>
                </a:solidFill>
              </a:rPr>
              <a:t> with </a:t>
            </a:r>
            <a:r>
              <a:rPr lang="en-US" sz="1000" b="1" spc="-20" dirty="0">
                <a:solidFill>
                  <a:prstClr val="black"/>
                </a:solidFill>
              </a:rPr>
              <a:t>full augmentation</a:t>
            </a:r>
            <a:r>
              <a:rPr lang="en-US" sz="1000" spc="-20" dirty="0">
                <a:solidFill>
                  <a:prstClr val="black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solidFill>
                <a:prstClr val="black"/>
              </a:solidFill>
            </a:endParaRPr>
          </a:p>
          <a:p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2EDC2E0-ACF0-4137-C457-7D5548DC93A4}"/>
              </a:ext>
            </a:extLst>
          </p:cNvPr>
          <p:cNvSpPr/>
          <p:nvPr/>
        </p:nvSpPr>
        <p:spPr>
          <a:xfrm>
            <a:off x="249255" y="6707119"/>
            <a:ext cx="884283" cy="1337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2344C33-3B37-EB3C-3B03-2F941D97657C}"/>
              </a:ext>
            </a:extLst>
          </p:cNvPr>
          <p:cNvSpPr/>
          <p:nvPr/>
        </p:nvSpPr>
        <p:spPr>
          <a:xfrm>
            <a:off x="2112132" y="6505467"/>
            <a:ext cx="367409" cy="1113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B18F514-7A79-DCD5-7E40-D539E7733455}"/>
              </a:ext>
            </a:extLst>
          </p:cNvPr>
          <p:cNvSpPr/>
          <p:nvPr/>
        </p:nvSpPr>
        <p:spPr>
          <a:xfrm>
            <a:off x="249933" y="6368912"/>
            <a:ext cx="892143" cy="1358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1B77E34-A3DB-F19B-C2F8-FEC569648834}"/>
              </a:ext>
            </a:extLst>
          </p:cNvPr>
          <p:cNvSpPr/>
          <p:nvPr/>
        </p:nvSpPr>
        <p:spPr>
          <a:xfrm>
            <a:off x="243481" y="6061966"/>
            <a:ext cx="892143" cy="125389"/>
          </a:xfrm>
          <a:prstGeom prst="roundRect">
            <a:avLst/>
          </a:prstGeom>
          <a:solidFill>
            <a:srgbClr val="F7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36C5790-8FD1-639B-EA98-98E6B8B0AE93}"/>
              </a:ext>
            </a:extLst>
          </p:cNvPr>
          <p:cNvSpPr/>
          <p:nvPr/>
        </p:nvSpPr>
        <p:spPr>
          <a:xfrm>
            <a:off x="2002130" y="6064870"/>
            <a:ext cx="541737" cy="125143"/>
          </a:xfrm>
          <a:prstGeom prst="roundRect">
            <a:avLst/>
          </a:prstGeom>
          <a:solidFill>
            <a:srgbClr val="EB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7DF82C-7353-28A8-75D2-1D8E06AC03D3}"/>
              </a:ext>
            </a:extLst>
          </p:cNvPr>
          <p:cNvSpPr txBox="1"/>
          <p:nvPr/>
        </p:nvSpPr>
        <p:spPr>
          <a:xfrm>
            <a:off x="217934" y="6005594"/>
            <a:ext cx="9877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VA or VVA ECMO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33DFEF-4356-B580-738C-5944D281C715}"/>
              </a:ext>
            </a:extLst>
          </p:cNvPr>
          <p:cNvSpPr txBox="1"/>
          <p:nvPr/>
        </p:nvSpPr>
        <p:spPr>
          <a:xfrm>
            <a:off x="223544" y="6317146"/>
            <a:ext cx="9765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Assess circuit </a:t>
            </a:r>
            <a:r>
              <a:rPr lang="en-US" sz="900" dirty="0" err="1"/>
              <a:t>fxn</a:t>
            </a:r>
            <a:endParaRPr lang="en-US" sz="9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072DD2-BBE3-DC58-34CB-8447E0CF52B6}"/>
              </a:ext>
            </a:extLst>
          </p:cNvPr>
          <p:cNvSpPr txBox="1"/>
          <p:nvPr/>
        </p:nvSpPr>
        <p:spPr>
          <a:xfrm>
            <a:off x="1959683" y="6015398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VV-ECMO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FEF286-8D50-D93B-BABB-1E11BFD7428C}"/>
              </a:ext>
            </a:extLst>
          </p:cNvPr>
          <p:cNvSpPr txBox="1"/>
          <p:nvPr/>
        </p:nvSpPr>
        <p:spPr>
          <a:xfrm>
            <a:off x="2107323" y="6449524"/>
            <a:ext cx="3722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CPR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2E07B8-3D6A-FEBC-9CD7-BB117F072218}"/>
              </a:ext>
            </a:extLst>
          </p:cNvPr>
          <p:cNvSpPr txBox="1"/>
          <p:nvPr/>
        </p:nvSpPr>
        <p:spPr>
          <a:xfrm>
            <a:off x="196454" y="6657989"/>
            <a:ext cx="1030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pc="-20" dirty="0"/>
              <a:t>Increase RPM/flow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8DA0505-C21F-7A02-9CD4-AD9C8F5D8D59}"/>
              </a:ext>
            </a:extLst>
          </p:cNvPr>
          <p:cNvCxnSpPr>
            <a:cxnSpLocks/>
          </p:cNvCxnSpPr>
          <p:nvPr/>
        </p:nvCxnSpPr>
        <p:spPr>
          <a:xfrm>
            <a:off x="703500" y="6187355"/>
            <a:ext cx="0" cy="18288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78644379-C6DF-899C-0E28-94F592B0CEB9}"/>
              </a:ext>
            </a:extLst>
          </p:cNvPr>
          <p:cNvCxnSpPr>
            <a:cxnSpLocks/>
          </p:cNvCxnSpPr>
          <p:nvPr/>
        </p:nvCxnSpPr>
        <p:spPr>
          <a:xfrm>
            <a:off x="702406" y="6509385"/>
            <a:ext cx="2188" cy="18288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TextBox 451">
            <a:extLst>
              <a:ext uri="{FF2B5EF4-FFF2-40B4-BE49-F238E27FC236}">
                <a16:creationId xmlns:a16="http://schemas.microsoft.com/office/drawing/2014/main" id="{1C48EC03-BEFF-EC18-C250-F4EB3F95292B}"/>
              </a:ext>
            </a:extLst>
          </p:cNvPr>
          <p:cNvSpPr txBox="1"/>
          <p:nvPr/>
        </p:nvSpPr>
        <p:spPr>
          <a:xfrm>
            <a:off x="626903" y="6462941"/>
            <a:ext cx="6235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spc="-20" dirty="0"/>
              <a:t>Flow present</a:t>
            </a:r>
          </a:p>
        </p:txBody>
      </p:sp>
      <p:sp>
        <p:nvSpPr>
          <p:cNvPr id="458" name="Rounded Rectangle 457">
            <a:extLst>
              <a:ext uri="{FF2B5EF4-FFF2-40B4-BE49-F238E27FC236}">
                <a16:creationId xmlns:a16="http://schemas.microsoft.com/office/drawing/2014/main" id="{1D0AF7FA-EA44-EB4A-B8C1-187C42DC4648}"/>
              </a:ext>
            </a:extLst>
          </p:cNvPr>
          <p:cNvSpPr/>
          <p:nvPr/>
        </p:nvSpPr>
        <p:spPr>
          <a:xfrm>
            <a:off x="1773623" y="6710317"/>
            <a:ext cx="1030730" cy="1337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9" name="Straight Arrow Connector 458">
            <a:extLst>
              <a:ext uri="{FF2B5EF4-FFF2-40B4-BE49-F238E27FC236}">
                <a16:creationId xmlns:a16="http://schemas.microsoft.com/office/drawing/2014/main" id="{12C5CD02-1C4B-72DC-3CC4-4A1EB96E0C4C}"/>
              </a:ext>
            </a:extLst>
          </p:cNvPr>
          <p:cNvCxnSpPr>
            <a:cxnSpLocks/>
          </p:cNvCxnSpPr>
          <p:nvPr/>
        </p:nvCxnSpPr>
        <p:spPr>
          <a:xfrm flipH="1">
            <a:off x="2288988" y="6187355"/>
            <a:ext cx="0" cy="9144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Arrow Connector 459">
            <a:extLst>
              <a:ext uri="{FF2B5EF4-FFF2-40B4-BE49-F238E27FC236}">
                <a16:creationId xmlns:a16="http://schemas.microsoft.com/office/drawing/2014/main" id="{809EE10E-6EB4-37D9-5D5B-6A2B7E422ED1}"/>
              </a:ext>
            </a:extLst>
          </p:cNvPr>
          <p:cNvCxnSpPr>
            <a:cxnSpLocks/>
          </p:cNvCxnSpPr>
          <p:nvPr/>
        </p:nvCxnSpPr>
        <p:spPr>
          <a:xfrm>
            <a:off x="2288988" y="6617376"/>
            <a:ext cx="0" cy="9144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Elbow Connector 465">
            <a:extLst>
              <a:ext uri="{FF2B5EF4-FFF2-40B4-BE49-F238E27FC236}">
                <a16:creationId xmlns:a16="http://schemas.microsoft.com/office/drawing/2014/main" id="{54D8860F-E53A-B04C-9F7F-2C86F24D1427}"/>
              </a:ext>
            </a:extLst>
          </p:cNvPr>
          <p:cNvCxnSpPr>
            <a:cxnSpLocks/>
            <a:stCxn id="458" idx="1"/>
            <a:endCxn id="37" idx="3"/>
          </p:cNvCxnSpPr>
          <p:nvPr/>
        </p:nvCxnSpPr>
        <p:spPr>
          <a:xfrm rot="10800000">
            <a:off x="1135625" y="6124662"/>
            <a:ext cx="637999" cy="65253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Rectangle 471">
            <a:extLst>
              <a:ext uri="{FF2B5EF4-FFF2-40B4-BE49-F238E27FC236}">
                <a16:creationId xmlns:a16="http://schemas.microsoft.com/office/drawing/2014/main" id="{FAD43316-6DFD-58F4-11F9-C8D2FCB3FF2F}"/>
              </a:ext>
            </a:extLst>
          </p:cNvPr>
          <p:cNvSpPr/>
          <p:nvPr/>
        </p:nvSpPr>
        <p:spPr>
          <a:xfrm>
            <a:off x="1236967" y="6306562"/>
            <a:ext cx="537428" cy="14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5D6B5540-7071-847F-24C0-9399A8229927}"/>
              </a:ext>
            </a:extLst>
          </p:cNvPr>
          <p:cNvSpPr txBox="1"/>
          <p:nvPr/>
        </p:nvSpPr>
        <p:spPr>
          <a:xfrm>
            <a:off x="1079611" y="6265967"/>
            <a:ext cx="5988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spc="-20" dirty="0"/>
              <a:t>Flow absent</a:t>
            </a:r>
          </a:p>
        </p:txBody>
      </p:sp>
      <p:cxnSp>
        <p:nvCxnSpPr>
          <p:cNvPr id="474" name="Elbow Connector 473">
            <a:extLst>
              <a:ext uri="{FF2B5EF4-FFF2-40B4-BE49-F238E27FC236}">
                <a16:creationId xmlns:a16="http://schemas.microsoft.com/office/drawing/2014/main" id="{8C409F2B-7CE9-D510-2417-CE37EE824E91}"/>
              </a:ext>
            </a:extLst>
          </p:cNvPr>
          <p:cNvCxnSpPr>
            <a:cxnSpLocks/>
            <a:stCxn id="34" idx="1"/>
            <a:endCxn id="30" idx="1"/>
          </p:cNvCxnSpPr>
          <p:nvPr/>
        </p:nvCxnSpPr>
        <p:spPr>
          <a:xfrm rot="10800000" flipH="1">
            <a:off x="196454" y="6432563"/>
            <a:ext cx="27090" cy="340843"/>
          </a:xfrm>
          <a:prstGeom prst="bentConnector3">
            <a:avLst>
              <a:gd name="adj1" fmla="val -477379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006F8EB-913B-8745-15DC-320825F7FD96}"/>
              </a:ext>
            </a:extLst>
          </p:cNvPr>
          <p:cNvSpPr txBox="1"/>
          <p:nvPr/>
        </p:nvSpPr>
        <p:spPr>
          <a:xfrm>
            <a:off x="1633474" y="6663458"/>
            <a:ext cx="13312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Add arterial cannula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DCC08D1-B652-7D47-ED14-8A1E50A83294}"/>
              </a:ext>
            </a:extLst>
          </p:cNvPr>
          <p:cNvCxnSpPr>
            <a:cxnSpLocks/>
          </p:cNvCxnSpPr>
          <p:nvPr/>
        </p:nvCxnSpPr>
        <p:spPr>
          <a:xfrm>
            <a:off x="1726135" y="1981663"/>
            <a:ext cx="2614284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CC006578-4604-50AD-5B75-C9CED4AA1005}"/>
              </a:ext>
            </a:extLst>
          </p:cNvPr>
          <p:cNvSpPr/>
          <p:nvPr/>
        </p:nvSpPr>
        <p:spPr>
          <a:xfrm>
            <a:off x="1680083" y="3860291"/>
            <a:ext cx="569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1" dirty="0">
                <a:solidFill>
                  <a:srgbClr val="000000"/>
                </a:solidFill>
              </a:rPr>
              <a:t>ECMO</a:t>
            </a:r>
            <a:endParaRPr lang="en-US" sz="800" i="1" dirty="0">
              <a:solidFill>
                <a:prstClr val="black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2C8F4D-6D9D-DEA4-C800-E523E3DA4243}"/>
              </a:ext>
            </a:extLst>
          </p:cNvPr>
          <p:cNvSpPr/>
          <p:nvPr/>
        </p:nvSpPr>
        <p:spPr>
          <a:xfrm>
            <a:off x="4572266" y="3849458"/>
            <a:ext cx="1563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1" dirty="0">
                <a:solidFill>
                  <a:srgbClr val="000000"/>
                </a:solidFill>
              </a:rPr>
              <a:t>Temporary</a:t>
            </a:r>
            <a:r>
              <a:rPr lang="en-US" sz="800" b="1" dirty="0">
                <a:solidFill>
                  <a:srgbClr val="000000"/>
                </a:solidFill>
              </a:rPr>
              <a:t> MCS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AB8603A-83E8-2449-0BFE-7343D08E6813}"/>
              </a:ext>
            </a:extLst>
          </p:cNvPr>
          <p:cNvSpPr/>
          <p:nvPr/>
        </p:nvSpPr>
        <p:spPr>
          <a:xfrm>
            <a:off x="7509003" y="3860955"/>
            <a:ext cx="1563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1" dirty="0">
                <a:solidFill>
                  <a:srgbClr val="000000"/>
                </a:solidFill>
              </a:rPr>
              <a:t>Implanted</a:t>
            </a:r>
            <a:r>
              <a:rPr lang="en-US" sz="800" b="1" dirty="0">
                <a:solidFill>
                  <a:srgbClr val="000000"/>
                </a:solidFill>
              </a:rPr>
              <a:t> MCS</a:t>
            </a: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FF5DA3F0-0D90-3D7A-AB1C-5404411EE822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2892744" y="6050797"/>
            <a:ext cx="363878" cy="343268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E4E2BD63-7C1D-33F7-1A90-22BF68F48DED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4623480" y="3611478"/>
            <a:ext cx="8060" cy="494692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Rectangle 456">
            <a:extLst>
              <a:ext uri="{FF2B5EF4-FFF2-40B4-BE49-F238E27FC236}">
                <a16:creationId xmlns:a16="http://schemas.microsoft.com/office/drawing/2014/main" id="{1F9D5803-D478-1E16-B842-12627E6B4C59}"/>
              </a:ext>
            </a:extLst>
          </p:cNvPr>
          <p:cNvSpPr/>
          <p:nvPr/>
        </p:nvSpPr>
        <p:spPr>
          <a:xfrm>
            <a:off x="1624521" y="3483471"/>
            <a:ext cx="310322" cy="36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7" name="Picture 476">
            <a:extLst>
              <a:ext uri="{FF2B5EF4-FFF2-40B4-BE49-F238E27FC236}">
                <a16:creationId xmlns:a16="http://schemas.microsoft.com/office/drawing/2014/main" id="{ECF03166-F1E3-7524-007A-37623D890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326" y="304771"/>
            <a:ext cx="126795" cy="126795"/>
          </a:xfrm>
          <a:prstGeom prst="rect">
            <a:avLst/>
          </a:prstGeom>
        </p:spPr>
      </p:pic>
      <p:sp>
        <p:nvSpPr>
          <p:cNvPr id="503" name="Rounded Rectangle 502">
            <a:extLst>
              <a:ext uri="{FF2B5EF4-FFF2-40B4-BE49-F238E27FC236}">
                <a16:creationId xmlns:a16="http://schemas.microsoft.com/office/drawing/2014/main" id="{ABFF4BFD-E0EE-A79B-12B1-A916250939BD}"/>
              </a:ext>
            </a:extLst>
          </p:cNvPr>
          <p:cNvSpPr/>
          <p:nvPr/>
        </p:nvSpPr>
        <p:spPr>
          <a:xfrm>
            <a:off x="1689560" y="6281328"/>
            <a:ext cx="1185982" cy="1274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7A7FB6BB-7DDC-832C-B462-ED43EDAC815E}"/>
              </a:ext>
            </a:extLst>
          </p:cNvPr>
          <p:cNvSpPr txBox="1"/>
          <p:nvPr/>
        </p:nvSpPr>
        <p:spPr>
          <a:xfrm>
            <a:off x="1629384" y="6230424"/>
            <a:ext cx="1317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Correct circuit problems</a:t>
            </a:r>
          </a:p>
        </p:txBody>
      </p:sp>
      <p:cxnSp>
        <p:nvCxnSpPr>
          <p:cNvPr id="505" name="Straight Arrow Connector 504">
            <a:extLst>
              <a:ext uri="{FF2B5EF4-FFF2-40B4-BE49-F238E27FC236}">
                <a16:creationId xmlns:a16="http://schemas.microsoft.com/office/drawing/2014/main" id="{2BED3368-1B60-77A3-F971-8857EF3187D9}"/>
              </a:ext>
            </a:extLst>
          </p:cNvPr>
          <p:cNvCxnSpPr>
            <a:cxnSpLocks/>
          </p:cNvCxnSpPr>
          <p:nvPr/>
        </p:nvCxnSpPr>
        <p:spPr>
          <a:xfrm flipH="1">
            <a:off x="2288988" y="6415805"/>
            <a:ext cx="0" cy="9144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Elbow Connector 513">
            <a:extLst>
              <a:ext uri="{FF2B5EF4-FFF2-40B4-BE49-F238E27FC236}">
                <a16:creationId xmlns:a16="http://schemas.microsoft.com/office/drawing/2014/main" id="{55C4A836-BC29-E8C5-7E99-8D3CE21B9466}"/>
              </a:ext>
            </a:extLst>
          </p:cNvPr>
          <p:cNvCxnSpPr>
            <a:cxnSpLocks/>
            <a:stCxn id="39" idx="3"/>
            <a:endCxn id="32" idx="1"/>
          </p:cNvCxnSpPr>
          <p:nvPr/>
        </p:nvCxnSpPr>
        <p:spPr>
          <a:xfrm>
            <a:off x="1142076" y="6436819"/>
            <a:ext cx="965247" cy="12812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187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15293</TotalTime>
  <Words>864</Words>
  <Application>Microsoft Macintosh PowerPoint</Application>
  <PresentationFormat>Letter Paper (8.5x11 in)</PresentationFormat>
  <Paragraphs>113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Arimo</vt:lpstr>
      <vt:lpstr>Calibri</vt:lpstr>
      <vt:lpstr>Calibri Light</vt:lpstr>
      <vt:lpstr>Corbel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19</cp:revision>
  <cp:lastPrinted>2022-11-25T22:11:59Z</cp:lastPrinted>
  <dcterms:created xsi:type="dcterms:W3CDTF">2022-11-17T23:38:23Z</dcterms:created>
  <dcterms:modified xsi:type="dcterms:W3CDTF">2022-11-28T17:13:47Z</dcterms:modified>
</cp:coreProperties>
</file>