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29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0"/>
    <p:restoredTop sz="96208"/>
  </p:normalViewPr>
  <p:slideViewPr>
    <p:cSldViewPr snapToGrid="0" snapToObjects="1">
      <p:cViewPr>
        <p:scale>
          <a:sx n="110" d="100"/>
          <a:sy n="110" d="100"/>
        </p:scale>
        <p:origin x="36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47742-8DE8-544B-BE37-25FF626073E4}" type="datetimeFigureOut">
              <a:rPr lang="en-US" smtClean="0"/>
              <a:t>12/3/20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80FFB-6FEA-7C4C-9D1A-3EFBE768A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9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9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85DD-4C03-CF4F-9240-45E0965D8559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C06D-8625-A841-80C2-0D3F5A8F0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85DD-4C03-CF4F-9240-45E0965D8559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C06D-8625-A841-80C2-0D3F5A8F0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1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85DD-4C03-CF4F-9240-45E0965D8559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C06D-8625-A841-80C2-0D3F5A8F0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8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85DD-4C03-CF4F-9240-45E0965D8559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C06D-8625-A841-80C2-0D3F5A8F0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5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85DD-4C03-CF4F-9240-45E0965D8559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C06D-8625-A841-80C2-0D3F5A8F0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5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85DD-4C03-CF4F-9240-45E0965D8559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C06D-8625-A841-80C2-0D3F5A8F0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9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85DD-4C03-CF4F-9240-45E0965D8559}" type="datetimeFigureOut">
              <a:rPr lang="en-US" smtClean="0"/>
              <a:t>12/3/20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C06D-8625-A841-80C2-0D3F5A8F0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0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85DD-4C03-CF4F-9240-45E0965D8559}" type="datetimeFigureOut">
              <a:rPr lang="en-US" smtClean="0"/>
              <a:t>12/3/20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C06D-8625-A841-80C2-0D3F5A8F0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85DD-4C03-CF4F-9240-45E0965D8559}" type="datetimeFigureOut">
              <a:rPr lang="en-US" smtClean="0"/>
              <a:t>12/3/20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C06D-8625-A841-80C2-0D3F5A8F0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7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85DD-4C03-CF4F-9240-45E0965D8559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C06D-8625-A841-80C2-0D3F5A8F0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1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85DD-4C03-CF4F-9240-45E0965D8559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C06D-8625-A841-80C2-0D3F5A8F0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8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085DD-4C03-CF4F-9240-45E0965D8559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C06D-8625-A841-80C2-0D3F5A8F0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0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11219231/" TargetMode="External"/><Relationship Id="rId13" Type="http://schemas.openxmlformats.org/officeDocument/2006/relationships/hyperlink" Target="https://www.google.com/books/edition/West_s_Respiratory_Physiology/Wtj_oQEACAAJ?hl=en" TargetMode="External"/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12" Type="http://schemas.openxmlformats.org/officeDocument/2006/relationships/hyperlink" Target="https://www.atsjournals.org/doi/full/10.1513/AnnalsATS.201612-1039CC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ncbi.nlm.nih.gov/books/NBK54113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rj.ersjournals.com/content/45/1/227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hyperlink" Target="https://creativecommons.org/licenses/by-sa/3.0/" TargetMode="External"/><Relationship Id="rId10" Type="http://schemas.openxmlformats.org/officeDocument/2006/relationships/hyperlink" Target="https://erj.ersjournals.com/content/44/4/1023" TargetMode="External"/><Relationship Id="rId4" Type="http://schemas.openxmlformats.org/officeDocument/2006/relationships/image" Target="../media/image2.tiff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8">
            <a:extLst>
              <a:ext uri="{FF2B5EF4-FFF2-40B4-BE49-F238E27FC236}">
                <a16:creationId xmlns:a16="http://schemas.microsoft.com/office/drawing/2014/main" id="{045401F5-C0D5-7B45-81B0-FAB0035634E4}"/>
              </a:ext>
            </a:extLst>
          </p:cNvPr>
          <p:cNvSpPr/>
          <p:nvPr/>
        </p:nvSpPr>
        <p:spPr>
          <a:xfrm>
            <a:off x="4367354" y="5234184"/>
            <a:ext cx="95631" cy="63887"/>
          </a:xfrm>
          <a:custGeom>
            <a:avLst/>
            <a:gdLst>
              <a:gd name="connsiteX0" fmla="*/ 95621 w 95631"/>
              <a:gd name="connsiteY0" fmla="*/ 7068 h 63887"/>
              <a:gd name="connsiteX1" fmla="*/ 60452 w 95631"/>
              <a:gd name="connsiteY1" fmla="*/ 3551 h 63887"/>
              <a:gd name="connsiteX2" fmla="*/ 32317 w 95631"/>
              <a:gd name="connsiteY2" fmla="*/ 3551 h 63887"/>
              <a:gd name="connsiteX3" fmla="*/ 32317 w 95631"/>
              <a:gd name="connsiteY3" fmla="*/ 31686 h 63887"/>
              <a:gd name="connsiteX4" fmla="*/ 42868 w 95631"/>
              <a:gd name="connsiteY4" fmla="*/ 38720 h 63887"/>
              <a:gd name="connsiteX5" fmla="*/ 39351 w 95631"/>
              <a:gd name="connsiteY5" fmla="*/ 49271 h 63887"/>
              <a:gd name="connsiteX6" fmla="*/ 11215 w 95631"/>
              <a:gd name="connsiteY6" fmla="*/ 49271 h 63887"/>
              <a:gd name="connsiteX7" fmla="*/ 665 w 95631"/>
              <a:gd name="connsiteY7" fmla="*/ 52788 h 63887"/>
              <a:gd name="connsiteX8" fmla="*/ 4181 w 95631"/>
              <a:gd name="connsiteY8" fmla="*/ 63338 h 63887"/>
              <a:gd name="connsiteX9" fmla="*/ 35834 w 95631"/>
              <a:gd name="connsiteY9" fmla="*/ 59822 h 63887"/>
              <a:gd name="connsiteX10" fmla="*/ 56935 w 95631"/>
              <a:gd name="connsiteY10" fmla="*/ 52788 h 63887"/>
              <a:gd name="connsiteX11" fmla="*/ 95621 w 95631"/>
              <a:gd name="connsiteY11" fmla="*/ 7068 h 6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631" h="63887">
                <a:moveTo>
                  <a:pt x="95621" y="7068"/>
                </a:moveTo>
                <a:cubicBezTo>
                  <a:pt x="96207" y="-1138"/>
                  <a:pt x="72130" y="5108"/>
                  <a:pt x="60452" y="3551"/>
                </a:cubicBezTo>
                <a:cubicBezTo>
                  <a:pt x="36201" y="317"/>
                  <a:pt x="50419" y="-2483"/>
                  <a:pt x="32317" y="3551"/>
                </a:cubicBezTo>
                <a:cubicBezTo>
                  <a:pt x="29759" y="13782"/>
                  <a:pt x="25496" y="21455"/>
                  <a:pt x="32317" y="31686"/>
                </a:cubicBezTo>
                <a:cubicBezTo>
                  <a:pt x="34662" y="35203"/>
                  <a:pt x="39351" y="36375"/>
                  <a:pt x="42868" y="38720"/>
                </a:cubicBezTo>
                <a:cubicBezTo>
                  <a:pt x="41696" y="42237"/>
                  <a:pt x="41972" y="46650"/>
                  <a:pt x="39351" y="49271"/>
                </a:cubicBezTo>
                <a:cubicBezTo>
                  <a:pt x="32141" y="56481"/>
                  <a:pt x="17903" y="50609"/>
                  <a:pt x="11215" y="49271"/>
                </a:cubicBezTo>
                <a:cubicBezTo>
                  <a:pt x="7698" y="50443"/>
                  <a:pt x="2323" y="49472"/>
                  <a:pt x="665" y="52788"/>
                </a:cubicBezTo>
                <a:cubicBezTo>
                  <a:pt x="-993" y="56103"/>
                  <a:pt x="546" y="62611"/>
                  <a:pt x="4181" y="63338"/>
                </a:cubicBezTo>
                <a:cubicBezTo>
                  <a:pt x="14591" y="65420"/>
                  <a:pt x="25283" y="60994"/>
                  <a:pt x="35834" y="59822"/>
                </a:cubicBezTo>
                <a:cubicBezTo>
                  <a:pt x="42868" y="57477"/>
                  <a:pt x="50766" y="56901"/>
                  <a:pt x="56935" y="52788"/>
                </a:cubicBezTo>
                <a:cubicBezTo>
                  <a:pt x="80796" y="36881"/>
                  <a:pt x="95035" y="15274"/>
                  <a:pt x="95621" y="706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D5E20A3C-C550-2941-820E-DCE8AE74E1A0}"/>
              </a:ext>
            </a:extLst>
          </p:cNvPr>
          <p:cNvSpPr/>
          <p:nvPr/>
        </p:nvSpPr>
        <p:spPr>
          <a:xfrm>
            <a:off x="7629488" y="5152010"/>
            <a:ext cx="238125" cy="219075"/>
          </a:xfrm>
          <a:custGeom>
            <a:avLst/>
            <a:gdLst>
              <a:gd name="connsiteX0" fmla="*/ 57150 w 238125"/>
              <a:gd name="connsiteY0" fmla="*/ 0 h 219075"/>
              <a:gd name="connsiteX1" fmla="*/ 34925 w 238125"/>
              <a:gd name="connsiteY1" fmla="*/ 19050 h 219075"/>
              <a:gd name="connsiteX2" fmla="*/ 25400 w 238125"/>
              <a:gd name="connsiteY2" fmla="*/ 22225 h 219075"/>
              <a:gd name="connsiteX3" fmla="*/ 9525 w 238125"/>
              <a:gd name="connsiteY3" fmla="*/ 50800 h 219075"/>
              <a:gd name="connsiteX4" fmla="*/ 3175 w 238125"/>
              <a:gd name="connsiteY4" fmla="*/ 60325 h 219075"/>
              <a:gd name="connsiteX5" fmla="*/ 0 w 238125"/>
              <a:gd name="connsiteY5" fmla="*/ 85725 h 219075"/>
              <a:gd name="connsiteX6" fmla="*/ 6350 w 238125"/>
              <a:gd name="connsiteY6" fmla="*/ 133350 h 219075"/>
              <a:gd name="connsiteX7" fmla="*/ 12700 w 238125"/>
              <a:gd name="connsiteY7" fmla="*/ 152400 h 219075"/>
              <a:gd name="connsiteX8" fmla="*/ 15875 w 238125"/>
              <a:gd name="connsiteY8" fmla="*/ 161925 h 219075"/>
              <a:gd name="connsiteX9" fmla="*/ 25400 w 238125"/>
              <a:gd name="connsiteY9" fmla="*/ 168275 h 219075"/>
              <a:gd name="connsiteX10" fmla="*/ 41275 w 238125"/>
              <a:gd name="connsiteY10" fmla="*/ 184150 h 219075"/>
              <a:gd name="connsiteX11" fmla="*/ 47625 w 238125"/>
              <a:gd name="connsiteY11" fmla="*/ 193675 h 219075"/>
              <a:gd name="connsiteX12" fmla="*/ 66675 w 238125"/>
              <a:gd name="connsiteY12" fmla="*/ 200025 h 219075"/>
              <a:gd name="connsiteX13" fmla="*/ 85725 w 238125"/>
              <a:gd name="connsiteY13" fmla="*/ 209550 h 219075"/>
              <a:gd name="connsiteX14" fmla="*/ 104775 w 238125"/>
              <a:gd name="connsiteY14" fmla="*/ 219075 h 219075"/>
              <a:gd name="connsiteX15" fmla="*/ 158750 w 238125"/>
              <a:gd name="connsiteY15" fmla="*/ 215900 h 219075"/>
              <a:gd name="connsiteX16" fmla="*/ 180975 w 238125"/>
              <a:gd name="connsiteY16" fmla="*/ 209550 h 219075"/>
              <a:gd name="connsiteX17" fmla="*/ 196850 w 238125"/>
              <a:gd name="connsiteY17" fmla="*/ 193675 h 219075"/>
              <a:gd name="connsiteX18" fmla="*/ 212725 w 238125"/>
              <a:gd name="connsiteY18" fmla="*/ 180975 h 219075"/>
              <a:gd name="connsiteX19" fmla="*/ 215900 w 238125"/>
              <a:gd name="connsiteY19" fmla="*/ 171450 h 219075"/>
              <a:gd name="connsiteX20" fmla="*/ 225425 w 238125"/>
              <a:gd name="connsiteY20" fmla="*/ 165100 h 219075"/>
              <a:gd name="connsiteX21" fmla="*/ 231775 w 238125"/>
              <a:gd name="connsiteY21" fmla="*/ 146050 h 219075"/>
              <a:gd name="connsiteX22" fmla="*/ 234950 w 238125"/>
              <a:gd name="connsiteY22" fmla="*/ 136525 h 219075"/>
              <a:gd name="connsiteX23" fmla="*/ 238125 w 238125"/>
              <a:gd name="connsiteY23" fmla="*/ 98425 h 219075"/>
              <a:gd name="connsiteX24" fmla="*/ 228600 w 238125"/>
              <a:gd name="connsiteY24" fmla="*/ 66675 h 219075"/>
              <a:gd name="connsiteX25" fmla="*/ 222250 w 238125"/>
              <a:gd name="connsiteY25" fmla="*/ 57150 h 219075"/>
              <a:gd name="connsiteX26" fmla="*/ 206375 w 238125"/>
              <a:gd name="connsiteY26" fmla="*/ 28575 h 219075"/>
              <a:gd name="connsiteX27" fmla="*/ 187325 w 238125"/>
              <a:gd name="connsiteY27" fmla="*/ 15875 h 219075"/>
              <a:gd name="connsiteX28" fmla="*/ 177800 w 238125"/>
              <a:gd name="connsiteY28" fmla="*/ 12700 h 219075"/>
              <a:gd name="connsiteX29" fmla="*/ 174625 w 238125"/>
              <a:gd name="connsiteY29" fmla="*/ 635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8125" h="219075">
                <a:moveTo>
                  <a:pt x="57150" y="0"/>
                </a:moveTo>
                <a:cubicBezTo>
                  <a:pt x="49742" y="6350"/>
                  <a:pt x="42919" y="13455"/>
                  <a:pt x="34925" y="19050"/>
                </a:cubicBezTo>
                <a:cubicBezTo>
                  <a:pt x="32183" y="20969"/>
                  <a:pt x="27767" y="19858"/>
                  <a:pt x="25400" y="22225"/>
                </a:cubicBezTo>
                <a:cubicBezTo>
                  <a:pt x="5378" y="42247"/>
                  <a:pt x="17510" y="34830"/>
                  <a:pt x="9525" y="50800"/>
                </a:cubicBezTo>
                <a:cubicBezTo>
                  <a:pt x="7818" y="54213"/>
                  <a:pt x="5292" y="57150"/>
                  <a:pt x="3175" y="60325"/>
                </a:cubicBezTo>
                <a:cubicBezTo>
                  <a:pt x="2117" y="68792"/>
                  <a:pt x="0" y="77192"/>
                  <a:pt x="0" y="85725"/>
                </a:cubicBezTo>
                <a:cubicBezTo>
                  <a:pt x="0" y="102362"/>
                  <a:pt x="1673" y="117758"/>
                  <a:pt x="6350" y="133350"/>
                </a:cubicBezTo>
                <a:cubicBezTo>
                  <a:pt x="8273" y="139761"/>
                  <a:pt x="10583" y="146050"/>
                  <a:pt x="12700" y="152400"/>
                </a:cubicBezTo>
                <a:cubicBezTo>
                  <a:pt x="13758" y="155575"/>
                  <a:pt x="13090" y="160069"/>
                  <a:pt x="15875" y="161925"/>
                </a:cubicBezTo>
                <a:lnTo>
                  <a:pt x="25400" y="168275"/>
                </a:lnTo>
                <a:cubicBezTo>
                  <a:pt x="42333" y="193675"/>
                  <a:pt x="20108" y="162983"/>
                  <a:pt x="41275" y="184150"/>
                </a:cubicBezTo>
                <a:cubicBezTo>
                  <a:pt x="43973" y="186848"/>
                  <a:pt x="44389" y="191653"/>
                  <a:pt x="47625" y="193675"/>
                </a:cubicBezTo>
                <a:cubicBezTo>
                  <a:pt x="53301" y="197223"/>
                  <a:pt x="61106" y="196312"/>
                  <a:pt x="66675" y="200025"/>
                </a:cubicBezTo>
                <a:cubicBezTo>
                  <a:pt x="93972" y="218223"/>
                  <a:pt x="59435" y="196405"/>
                  <a:pt x="85725" y="209550"/>
                </a:cubicBezTo>
                <a:cubicBezTo>
                  <a:pt x="110344" y="221860"/>
                  <a:pt x="80834" y="211095"/>
                  <a:pt x="104775" y="219075"/>
                </a:cubicBezTo>
                <a:cubicBezTo>
                  <a:pt x="122767" y="218017"/>
                  <a:pt x="140808" y="217609"/>
                  <a:pt x="158750" y="215900"/>
                </a:cubicBezTo>
                <a:cubicBezTo>
                  <a:pt x="164331" y="215368"/>
                  <a:pt x="175260" y="211455"/>
                  <a:pt x="180975" y="209550"/>
                </a:cubicBezTo>
                <a:cubicBezTo>
                  <a:pt x="197908" y="184150"/>
                  <a:pt x="175683" y="214842"/>
                  <a:pt x="196850" y="193675"/>
                </a:cubicBezTo>
                <a:cubicBezTo>
                  <a:pt x="211211" y="179314"/>
                  <a:pt x="194182" y="187156"/>
                  <a:pt x="212725" y="180975"/>
                </a:cubicBezTo>
                <a:cubicBezTo>
                  <a:pt x="213783" y="177800"/>
                  <a:pt x="213809" y="174063"/>
                  <a:pt x="215900" y="171450"/>
                </a:cubicBezTo>
                <a:cubicBezTo>
                  <a:pt x="218284" y="168470"/>
                  <a:pt x="223403" y="168336"/>
                  <a:pt x="225425" y="165100"/>
                </a:cubicBezTo>
                <a:cubicBezTo>
                  <a:pt x="228973" y="159424"/>
                  <a:pt x="229658" y="152400"/>
                  <a:pt x="231775" y="146050"/>
                </a:cubicBezTo>
                <a:lnTo>
                  <a:pt x="234950" y="136525"/>
                </a:lnTo>
                <a:cubicBezTo>
                  <a:pt x="236008" y="123825"/>
                  <a:pt x="238125" y="111169"/>
                  <a:pt x="238125" y="98425"/>
                </a:cubicBezTo>
                <a:cubicBezTo>
                  <a:pt x="238125" y="93988"/>
                  <a:pt x="228969" y="67229"/>
                  <a:pt x="228600" y="66675"/>
                </a:cubicBezTo>
                <a:cubicBezTo>
                  <a:pt x="226483" y="63500"/>
                  <a:pt x="223957" y="60563"/>
                  <a:pt x="222250" y="57150"/>
                </a:cubicBezTo>
                <a:cubicBezTo>
                  <a:pt x="216460" y="45570"/>
                  <a:pt x="221391" y="38586"/>
                  <a:pt x="206375" y="28575"/>
                </a:cubicBezTo>
                <a:cubicBezTo>
                  <a:pt x="200025" y="24342"/>
                  <a:pt x="194565" y="18288"/>
                  <a:pt x="187325" y="15875"/>
                </a:cubicBezTo>
                <a:cubicBezTo>
                  <a:pt x="184150" y="14817"/>
                  <a:pt x="180477" y="14708"/>
                  <a:pt x="177800" y="12700"/>
                </a:cubicBezTo>
                <a:cubicBezTo>
                  <a:pt x="175907" y="11280"/>
                  <a:pt x="175683" y="8467"/>
                  <a:pt x="174625" y="6350"/>
                </a:cubicBezTo>
              </a:path>
            </a:pathLst>
          </a:cu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EC1E3D74-5FC6-D94F-9ACA-575ADA5D3DA3}"/>
              </a:ext>
            </a:extLst>
          </p:cNvPr>
          <p:cNvSpPr/>
          <p:nvPr/>
        </p:nvSpPr>
        <p:spPr>
          <a:xfrm rot="1060247">
            <a:off x="6050333" y="5055706"/>
            <a:ext cx="264607" cy="233159"/>
          </a:xfrm>
          <a:custGeom>
            <a:avLst/>
            <a:gdLst>
              <a:gd name="connsiteX0" fmla="*/ 28675 w 251699"/>
              <a:gd name="connsiteY0" fmla="*/ 76556 h 223115"/>
              <a:gd name="connsiteX1" fmla="*/ 9558 w 251699"/>
              <a:gd name="connsiteY1" fmla="*/ 98858 h 223115"/>
              <a:gd name="connsiteX2" fmla="*/ 6372 w 251699"/>
              <a:gd name="connsiteY2" fmla="*/ 108417 h 223115"/>
              <a:gd name="connsiteX3" fmla="*/ 0 w 251699"/>
              <a:gd name="connsiteY3" fmla="*/ 117975 h 223115"/>
              <a:gd name="connsiteX4" fmla="*/ 6372 w 251699"/>
              <a:gd name="connsiteY4" fmla="*/ 140277 h 223115"/>
              <a:gd name="connsiteX5" fmla="*/ 19116 w 251699"/>
              <a:gd name="connsiteY5" fmla="*/ 156208 h 223115"/>
              <a:gd name="connsiteX6" fmla="*/ 25488 w 251699"/>
              <a:gd name="connsiteY6" fmla="*/ 165766 h 223115"/>
              <a:gd name="connsiteX7" fmla="*/ 41419 w 251699"/>
              <a:gd name="connsiteY7" fmla="*/ 178510 h 223115"/>
              <a:gd name="connsiteX8" fmla="*/ 57349 w 251699"/>
              <a:gd name="connsiteY8" fmla="*/ 194440 h 223115"/>
              <a:gd name="connsiteX9" fmla="*/ 73279 w 251699"/>
              <a:gd name="connsiteY9" fmla="*/ 210371 h 223115"/>
              <a:gd name="connsiteX10" fmla="*/ 92396 w 251699"/>
              <a:gd name="connsiteY10" fmla="*/ 216743 h 223115"/>
              <a:gd name="connsiteX11" fmla="*/ 114698 w 251699"/>
              <a:gd name="connsiteY11" fmla="*/ 223115 h 223115"/>
              <a:gd name="connsiteX12" fmla="*/ 184792 w 251699"/>
              <a:gd name="connsiteY12" fmla="*/ 216743 h 223115"/>
              <a:gd name="connsiteX13" fmla="*/ 197536 w 251699"/>
              <a:gd name="connsiteY13" fmla="*/ 213557 h 223115"/>
              <a:gd name="connsiteX14" fmla="*/ 216652 w 251699"/>
              <a:gd name="connsiteY14" fmla="*/ 207185 h 223115"/>
              <a:gd name="connsiteX15" fmla="*/ 223024 w 251699"/>
              <a:gd name="connsiteY15" fmla="*/ 200812 h 223115"/>
              <a:gd name="connsiteX16" fmla="*/ 245327 w 251699"/>
              <a:gd name="connsiteY16" fmla="*/ 175324 h 223115"/>
              <a:gd name="connsiteX17" fmla="*/ 251699 w 251699"/>
              <a:gd name="connsiteY17" fmla="*/ 156208 h 223115"/>
              <a:gd name="connsiteX18" fmla="*/ 248513 w 251699"/>
              <a:gd name="connsiteY18" fmla="*/ 111603 h 223115"/>
              <a:gd name="connsiteX19" fmla="*/ 245327 w 251699"/>
              <a:gd name="connsiteY19" fmla="*/ 102045 h 223115"/>
              <a:gd name="connsiteX20" fmla="*/ 238955 w 251699"/>
              <a:gd name="connsiteY20" fmla="*/ 95672 h 223115"/>
              <a:gd name="connsiteX21" fmla="*/ 235769 w 251699"/>
              <a:gd name="connsiteY21" fmla="*/ 86114 h 223115"/>
              <a:gd name="connsiteX22" fmla="*/ 232583 w 251699"/>
              <a:gd name="connsiteY22" fmla="*/ 63812 h 223115"/>
              <a:gd name="connsiteX23" fmla="*/ 226210 w 251699"/>
              <a:gd name="connsiteY23" fmla="*/ 57440 h 223115"/>
              <a:gd name="connsiteX24" fmla="*/ 223024 w 251699"/>
              <a:gd name="connsiteY24" fmla="*/ 47881 h 223115"/>
              <a:gd name="connsiteX25" fmla="*/ 203908 w 251699"/>
              <a:gd name="connsiteY25" fmla="*/ 35137 h 223115"/>
              <a:gd name="connsiteX26" fmla="*/ 197536 w 251699"/>
              <a:gd name="connsiteY26" fmla="*/ 25579 h 223115"/>
              <a:gd name="connsiteX27" fmla="*/ 178419 w 251699"/>
              <a:gd name="connsiteY27" fmla="*/ 12835 h 223115"/>
              <a:gd name="connsiteX28" fmla="*/ 121070 w 251699"/>
              <a:gd name="connsiteY28" fmla="*/ 6463 h 223115"/>
              <a:gd name="connsiteX29" fmla="*/ 101954 w 251699"/>
              <a:gd name="connsiteY29" fmla="*/ 91 h 223115"/>
              <a:gd name="connsiteX30" fmla="*/ 60535 w 251699"/>
              <a:gd name="connsiteY30" fmla="*/ 6463 h 223115"/>
              <a:gd name="connsiteX31" fmla="*/ 57349 w 251699"/>
              <a:gd name="connsiteY31" fmla="*/ 16021 h 223115"/>
              <a:gd name="connsiteX32" fmla="*/ 47791 w 251699"/>
              <a:gd name="connsiteY32" fmla="*/ 19207 h 223115"/>
              <a:gd name="connsiteX33" fmla="*/ 38233 w 251699"/>
              <a:gd name="connsiteY33" fmla="*/ 25579 h 223115"/>
              <a:gd name="connsiteX34" fmla="*/ 28675 w 251699"/>
              <a:gd name="connsiteY34" fmla="*/ 44695 h 223115"/>
              <a:gd name="connsiteX35" fmla="*/ 25488 w 251699"/>
              <a:gd name="connsiteY35" fmla="*/ 54254 h 223115"/>
              <a:gd name="connsiteX36" fmla="*/ 28675 w 251699"/>
              <a:gd name="connsiteY36" fmla="*/ 76556 h 22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1699" h="223115">
                <a:moveTo>
                  <a:pt x="28675" y="76556"/>
                </a:moveTo>
                <a:cubicBezTo>
                  <a:pt x="26020" y="83990"/>
                  <a:pt x="15173" y="90837"/>
                  <a:pt x="9558" y="98858"/>
                </a:cubicBezTo>
                <a:cubicBezTo>
                  <a:pt x="7632" y="101610"/>
                  <a:pt x="7874" y="105413"/>
                  <a:pt x="6372" y="108417"/>
                </a:cubicBezTo>
                <a:cubicBezTo>
                  <a:pt x="4660" y="111842"/>
                  <a:pt x="2124" y="114789"/>
                  <a:pt x="0" y="117975"/>
                </a:cubicBezTo>
                <a:cubicBezTo>
                  <a:pt x="1021" y="122058"/>
                  <a:pt x="4087" y="135706"/>
                  <a:pt x="6372" y="140277"/>
                </a:cubicBezTo>
                <a:cubicBezTo>
                  <a:pt x="12908" y="153349"/>
                  <a:pt x="11215" y="146332"/>
                  <a:pt x="19116" y="156208"/>
                </a:cubicBezTo>
                <a:cubicBezTo>
                  <a:pt x="21508" y="159198"/>
                  <a:pt x="23096" y="162776"/>
                  <a:pt x="25488" y="165766"/>
                </a:cubicBezTo>
                <a:cubicBezTo>
                  <a:pt x="30675" y="172250"/>
                  <a:pt x="34324" y="173780"/>
                  <a:pt x="41419" y="178510"/>
                </a:cubicBezTo>
                <a:cubicBezTo>
                  <a:pt x="58414" y="204002"/>
                  <a:pt x="36106" y="173196"/>
                  <a:pt x="57349" y="194440"/>
                </a:cubicBezTo>
                <a:cubicBezTo>
                  <a:pt x="68394" y="205485"/>
                  <a:pt x="57986" y="203574"/>
                  <a:pt x="73279" y="210371"/>
                </a:cubicBezTo>
                <a:cubicBezTo>
                  <a:pt x="79417" y="213099"/>
                  <a:pt x="86024" y="214619"/>
                  <a:pt x="92396" y="216743"/>
                </a:cubicBezTo>
                <a:cubicBezTo>
                  <a:pt x="106110" y="221314"/>
                  <a:pt x="98693" y="219114"/>
                  <a:pt x="114698" y="223115"/>
                </a:cubicBezTo>
                <a:cubicBezTo>
                  <a:pt x="213883" y="217895"/>
                  <a:pt x="150197" y="226627"/>
                  <a:pt x="184792" y="216743"/>
                </a:cubicBezTo>
                <a:cubicBezTo>
                  <a:pt x="189002" y="215540"/>
                  <a:pt x="193342" y="214815"/>
                  <a:pt x="197536" y="213557"/>
                </a:cubicBezTo>
                <a:cubicBezTo>
                  <a:pt x="203969" y="211627"/>
                  <a:pt x="216652" y="207185"/>
                  <a:pt x="216652" y="207185"/>
                </a:cubicBezTo>
                <a:cubicBezTo>
                  <a:pt x="218776" y="205061"/>
                  <a:pt x="220678" y="202689"/>
                  <a:pt x="223024" y="200812"/>
                </a:cubicBezTo>
                <a:cubicBezTo>
                  <a:pt x="234852" y="191349"/>
                  <a:pt x="238664" y="195313"/>
                  <a:pt x="245327" y="175324"/>
                </a:cubicBezTo>
                <a:lnTo>
                  <a:pt x="251699" y="156208"/>
                </a:lnTo>
                <a:cubicBezTo>
                  <a:pt x="250637" y="141340"/>
                  <a:pt x="250255" y="126407"/>
                  <a:pt x="248513" y="111603"/>
                </a:cubicBezTo>
                <a:cubicBezTo>
                  <a:pt x="248121" y="108268"/>
                  <a:pt x="247055" y="104925"/>
                  <a:pt x="245327" y="102045"/>
                </a:cubicBezTo>
                <a:cubicBezTo>
                  <a:pt x="243782" y="99469"/>
                  <a:pt x="241079" y="97796"/>
                  <a:pt x="238955" y="95672"/>
                </a:cubicBezTo>
                <a:cubicBezTo>
                  <a:pt x="237893" y="92486"/>
                  <a:pt x="236428" y="89407"/>
                  <a:pt x="235769" y="86114"/>
                </a:cubicBezTo>
                <a:cubicBezTo>
                  <a:pt x="234296" y="78750"/>
                  <a:pt x="234958" y="70936"/>
                  <a:pt x="232583" y="63812"/>
                </a:cubicBezTo>
                <a:cubicBezTo>
                  <a:pt x="231633" y="60962"/>
                  <a:pt x="228334" y="59564"/>
                  <a:pt x="226210" y="57440"/>
                </a:cubicBezTo>
                <a:cubicBezTo>
                  <a:pt x="225148" y="54254"/>
                  <a:pt x="225399" y="50256"/>
                  <a:pt x="223024" y="47881"/>
                </a:cubicBezTo>
                <a:cubicBezTo>
                  <a:pt x="217609" y="42466"/>
                  <a:pt x="203908" y="35137"/>
                  <a:pt x="203908" y="35137"/>
                </a:cubicBezTo>
                <a:cubicBezTo>
                  <a:pt x="201784" y="31951"/>
                  <a:pt x="200418" y="28100"/>
                  <a:pt x="197536" y="25579"/>
                </a:cubicBezTo>
                <a:cubicBezTo>
                  <a:pt x="191772" y="20536"/>
                  <a:pt x="185849" y="14692"/>
                  <a:pt x="178419" y="12835"/>
                </a:cubicBezTo>
                <a:cubicBezTo>
                  <a:pt x="151214" y="6034"/>
                  <a:pt x="170043" y="9961"/>
                  <a:pt x="121070" y="6463"/>
                </a:cubicBezTo>
                <a:cubicBezTo>
                  <a:pt x="114698" y="4339"/>
                  <a:pt x="108619" y="-742"/>
                  <a:pt x="101954" y="91"/>
                </a:cubicBezTo>
                <a:cubicBezTo>
                  <a:pt x="71092" y="3949"/>
                  <a:pt x="84861" y="1598"/>
                  <a:pt x="60535" y="6463"/>
                </a:cubicBezTo>
                <a:cubicBezTo>
                  <a:pt x="59473" y="9649"/>
                  <a:pt x="59724" y="13646"/>
                  <a:pt x="57349" y="16021"/>
                </a:cubicBezTo>
                <a:cubicBezTo>
                  <a:pt x="54974" y="18396"/>
                  <a:pt x="50795" y="17705"/>
                  <a:pt x="47791" y="19207"/>
                </a:cubicBezTo>
                <a:cubicBezTo>
                  <a:pt x="44366" y="20919"/>
                  <a:pt x="41419" y="23455"/>
                  <a:pt x="38233" y="25579"/>
                </a:cubicBezTo>
                <a:cubicBezTo>
                  <a:pt x="30226" y="49600"/>
                  <a:pt x="41026" y="19994"/>
                  <a:pt x="28675" y="44695"/>
                </a:cubicBezTo>
                <a:cubicBezTo>
                  <a:pt x="27173" y="47699"/>
                  <a:pt x="26303" y="50996"/>
                  <a:pt x="25488" y="54254"/>
                </a:cubicBezTo>
                <a:cubicBezTo>
                  <a:pt x="22094" y="67830"/>
                  <a:pt x="31330" y="69122"/>
                  <a:pt x="28675" y="76556"/>
                </a:cubicBezTo>
                <a:close/>
              </a:path>
            </a:pathLst>
          </a:custGeom>
          <a:gradFill>
            <a:gsLst>
              <a:gs pos="7000">
                <a:schemeClr val="accent6">
                  <a:lumMod val="40000"/>
                  <a:lumOff val="60000"/>
                  <a:alpha val="55000"/>
                </a:schemeClr>
              </a:gs>
              <a:gs pos="79000">
                <a:schemeClr val="accent6">
                  <a:alpha val="7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>
            <a:extLst>
              <a:ext uri="{FF2B5EF4-FFF2-40B4-BE49-F238E27FC236}">
                <a16:creationId xmlns:a16="http://schemas.microsoft.com/office/drawing/2014/main" id="{A8E0A3E4-07CE-6644-8383-76F3F0E389F9}"/>
              </a:ext>
            </a:extLst>
          </p:cNvPr>
          <p:cNvSpPr/>
          <p:nvPr/>
        </p:nvSpPr>
        <p:spPr>
          <a:xfrm rot="9900000">
            <a:off x="4192270" y="5088093"/>
            <a:ext cx="45719" cy="64402"/>
          </a:xfrm>
          <a:custGeom>
            <a:avLst/>
            <a:gdLst>
              <a:gd name="connsiteX0" fmla="*/ 7828 w 70516"/>
              <a:gd name="connsiteY0" fmla="*/ 47 h 99332"/>
              <a:gd name="connsiteX1" fmla="*/ 7828 w 70516"/>
              <a:gd name="connsiteY1" fmla="*/ 81466 h 99332"/>
              <a:gd name="connsiteX2" fmla="*/ 70458 w 70516"/>
              <a:gd name="connsiteY2" fmla="*/ 93992 h 99332"/>
              <a:gd name="connsiteX3" fmla="*/ 7828 w 70516"/>
              <a:gd name="connsiteY3" fmla="*/ 47 h 9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16" h="99332">
                <a:moveTo>
                  <a:pt x="7828" y="47"/>
                </a:moveTo>
                <a:cubicBezTo>
                  <a:pt x="-2610" y="-2041"/>
                  <a:pt x="-2610" y="65809"/>
                  <a:pt x="7828" y="81466"/>
                </a:cubicBezTo>
                <a:cubicBezTo>
                  <a:pt x="18266" y="97123"/>
                  <a:pt x="68370" y="105474"/>
                  <a:pt x="70458" y="93992"/>
                </a:cubicBezTo>
                <a:cubicBezTo>
                  <a:pt x="72546" y="82510"/>
                  <a:pt x="18266" y="2135"/>
                  <a:pt x="7828" y="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3084FF24-9A34-9D4E-B15B-656B642C8E22}"/>
              </a:ext>
            </a:extLst>
          </p:cNvPr>
          <p:cNvSpPr/>
          <p:nvPr/>
        </p:nvSpPr>
        <p:spPr>
          <a:xfrm rot="20917507">
            <a:off x="4248310" y="5003680"/>
            <a:ext cx="54656" cy="76991"/>
          </a:xfrm>
          <a:custGeom>
            <a:avLst/>
            <a:gdLst>
              <a:gd name="connsiteX0" fmla="*/ 7828 w 70516"/>
              <a:gd name="connsiteY0" fmla="*/ 47 h 99332"/>
              <a:gd name="connsiteX1" fmla="*/ 7828 w 70516"/>
              <a:gd name="connsiteY1" fmla="*/ 81466 h 99332"/>
              <a:gd name="connsiteX2" fmla="*/ 70458 w 70516"/>
              <a:gd name="connsiteY2" fmla="*/ 93992 h 99332"/>
              <a:gd name="connsiteX3" fmla="*/ 7828 w 70516"/>
              <a:gd name="connsiteY3" fmla="*/ 47 h 9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16" h="99332">
                <a:moveTo>
                  <a:pt x="7828" y="47"/>
                </a:moveTo>
                <a:cubicBezTo>
                  <a:pt x="-2610" y="-2041"/>
                  <a:pt x="-2610" y="65809"/>
                  <a:pt x="7828" y="81466"/>
                </a:cubicBezTo>
                <a:cubicBezTo>
                  <a:pt x="18266" y="97123"/>
                  <a:pt x="68370" y="105474"/>
                  <a:pt x="70458" y="93992"/>
                </a:cubicBezTo>
                <a:cubicBezTo>
                  <a:pt x="72546" y="82510"/>
                  <a:pt x="18266" y="2135"/>
                  <a:pt x="7828" y="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>
            <a:extLst>
              <a:ext uri="{FF2B5EF4-FFF2-40B4-BE49-F238E27FC236}">
                <a16:creationId xmlns:a16="http://schemas.microsoft.com/office/drawing/2014/main" id="{D54020E9-21FE-1D44-B294-57E21499487A}"/>
              </a:ext>
            </a:extLst>
          </p:cNvPr>
          <p:cNvSpPr/>
          <p:nvPr/>
        </p:nvSpPr>
        <p:spPr>
          <a:xfrm flipH="1">
            <a:off x="2366213" y="5259981"/>
            <a:ext cx="423916" cy="192666"/>
          </a:xfrm>
          <a:custGeom>
            <a:avLst/>
            <a:gdLst>
              <a:gd name="connsiteX0" fmla="*/ 0 w 423916"/>
              <a:gd name="connsiteY0" fmla="*/ 0 h 192666"/>
              <a:gd name="connsiteX1" fmla="*/ 130346 w 423916"/>
              <a:gd name="connsiteY1" fmla="*/ 0 h 192666"/>
              <a:gd name="connsiteX2" fmla="*/ 130346 w 423916"/>
              <a:gd name="connsiteY2" fmla="*/ 27907 h 192666"/>
              <a:gd name="connsiteX3" fmla="*/ 142504 w 423916"/>
              <a:gd name="connsiteY3" fmla="*/ 76980 h 192666"/>
              <a:gd name="connsiteX4" fmla="*/ 191376 w 423916"/>
              <a:gd name="connsiteY4" fmla="*/ 123572 h 192666"/>
              <a:gd name="connsiteX5" fmla="*/ 315514 w 423916"/>
              <a:gd name="connsiteY5" fmla="*/ 126001 h 192666"/>
              <a:gd name="connsiteX6" fmla="*/ 366281 w 423916"/>
              <a:gd name="connsiteY6" fmla="*/ 81599 h 192666"/>
              <a:gd name="connsiteX7" fmla="*/ 370483 w 423916"/>
              <a:gd name="connsiteY7" fmla="*/ 67571 h 192666"/>
              <a:gd name="connsiteX8" fmla="*/ 423916 w 423916"/>
              <a:gd name="connsiteY8" fmla="*/ 67571 h 192666"/>
              <a:gd name="connsiteX9" fmla="*/ 412013 w 423916"/>
              <a:gd name="connsiteY9" fmla="*/ 108467 h 192666"/>
              <a:gd name="connsiteX10" fmla="*/ 341379 w 423916"/>
              <a:gd name="connsiteY10" fmla="*/ 172338 h 192666"/>
              <a:gd name="connsiteX11" fmla="*/ 163520 w 423916"/>
              <a:gd name="connsiteY11" fmla="*/ 168747 h 192666"/>
              <a:gd name="connsiteX12" fmla="*/ 95651 w 423916"/>
              <a:gd name="connsiteY12" fmla="*/ 101839 h 192666"/>
              <a:gd name="connsiteX13" fmla="*/ 82818 w 423916"/>
              <a:gd name="connsiteY13" fmla="*/ 48600 h 192666"/>
              <a:gd name="connsiteX14" fmla="*/ 0 w 423916"/>
              <a:gd name="connsiteY14" fmla="*/ 48600 h 19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916" h="192666">
                <a:moveTo>
                  <a:pt x="0" y="0"/>
                </a:moveTo>
                <a:lnTo>
                  <a:pt x="130346" y="0"/>
                </a:lnTo>
                <a:lnTo>
                  <a:pt x="130346" y="27907"/>
                </a:lnTo>
                <a:lnTo>
                  <a:pt x="142504" y="76980"/>
                </a:lnTo>
                <a:cubicBezTo>
                  <a:pt x="153697" y="96057"/>
                  <a:pt x="170413" y="112311"/>
                  <a:pt x="191376" y="123572"/>
                </a:cubicBezTo>
                <a:cubicBezTo>
                  <a:pt x="229599" y="144104"/>
                  <a:pt x="276403" y="145020"/>
                  <a:pt x="315514" y="126001"/>
                </a:cubicBezTo>
                <a:cubicBezTo>
                  <a:pt x="336870" y="115616"/>
                  <a:pt x="354245" y="100119"/>
                  <a:pt x="366281" y="81599"/>
                </a:cubicBezTo>
                <a:lnTo>
                  <a:pt x="370483" y="67571"/>
                </a:lnTo>
                <a:lnTo>
                  <a:pt x="423916" y="67571"/>
                </a:lnTo>
                <a:lnTo>
                  <a:pt x="412013" y="108467"/>
                </a:lnTo>
                <a:cubicBezTo>
                  <a:pt x="395284" y="134996"/>
                  <a:pt x="371120" y="157268"/>
                  <a:pt x="341379" y="172338"/>
                </a:cubicBezTo>
                <a:cubicBezTo>
                  <a:pt x="285466" y="200669"/>
                  <a:pt x="218123" y="199309"/>
                  <a:pt x="163520" y="168747"/>
                </a:cubicBezTo>
                <a:cubicBezTo>
                  <a:pt x="134386" y="152440"/>
                  <a:pt x="111184" y="129122"/>
                  <a:pt x="95651" y="101839"/>
                </a:cubicBezTo>
                <a:lnTo>
                  <a:pt x="82818" y="48600"/>
                </a:lnTo>
                <a:lnTo>
                  <a:pt x="0" y="48600"/>
                </a:lnTo>
                <a:close/>
              </a:path>
            </a:pathLst>
          </a:custGeom>
          <a:gradFill>
            <a:gsLst>
              <a:gs pos="44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83000">
                <a:srgbClr val="C00000"/>
              </a:gs>
            </a:gsLst>
            <a:lin ang="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1" name="Freeform 120">
            <a:extLst>
              <a:ext uri="{FF2B5EF4-FFF2-40B4-BE49-F238E27FC236}">
                <a16:creationId xmlns:a16="http://schemas.microsoft.com/office/drawing/2014/main" id="{3553BA78-E98A-E74C-B0A9-3CC99A70346D}"/>
              </a:ext>
            </a:extLst>
          </p:cNvPr>
          <p:cNvSpPr/>
          <p:nvPr/>
        </p:nvSpPr>
        <p:spPr>
          <a:xfrm>
            <a:off x="1946074" y="5263141"/>
            <a:ext cx="423916" cy="192666"/>
          </a:xfrm>
          <a:custGeom>
            <a:avLst/>
            <a:gdLst>
              <a:gd name="connsiteX0" fmla="*/ 0 w 423916"/>
              <a:gd name="connsiteY0" fmla="*/ 0 h 192666"/>
              <a:gd name="connsiteX1" fmla="*/ 130346 w 423916"/>
              <a:gd name="connsiteY1" fmla="*/ 0 h 192666"/>
              <a:gd name="connsiteX2" fmla="*/ 130346 w 423916"/>
              <a:gd name="connsiteY2" fmla="*/ 27907 h 192666"/>
              <a:gd name="connsiteX3" fmla="*/ 142504 w 423916"/>
              <a:gd name="connsiteY3" fmla="*/ 76980 h 192666"/>
              <a:gd name="connsiteX4" fmla="*/ 191376 w 423916"/>
              <a:gd name="connsiteY4" fmla="*/ 123572 h 192666"/>
              <a:gd name="connsiteX5" fmla="*/ 315514 w 423916"/>
              <a:gd name="connsiteY5" fmla="*/ 126001 h 192666"/>
              <a:gd name="connsiteX6" fmla="*/ 366281 w 423916"/>
              <a:gd name="connsiteY6" fmla="*/ 81599 h 192666"/>
              <a:gd name="connsiteX7" fmla="*/ 370483 w 423916"/>
              <a:gd name="connsiteY7" fmla="*/ 67571 h 192666"/>
              <a:gd name="connsiteX8" fmla="*/ 423916 w 423916"/>
              <a:gd name="connsiteY8" fmla="*/ 67571 h 192666"/>
              <a:gd name="connsiteX9" fmla="*/ 412013 w 423916"/>
              <a:gd name="connsiteY9" fmla="*/ 108467 h 192666"/>
              <a:gd name="connsiteX10" fmla="*/ 341379 w 423916"/>
              <a:gd name="connsiteY10" fmla="*/ 172338 h 192666"/>
              <a:gd name="connsiteX11" fmla="*/ 163520 w 423916"/>
              <a:gd name="connsiteY11" fmla="*/ 168747 h 192666"/>
              <a:gd name="connsiteX12" fmla="*/ 95651 w 423916"/>
              <a:gd name="connsiteY12" fmla="*/ 101839 h 192666"/>
              <a:gd name="connsiteX13" fmla="*/ 82818 w 423916"/>
              <a:gd name="connsiteY13" fmla="*/ 48600 h 192666"/>
              <a:gd name="connsiteX14" fmla="*/ 0 w 423916"/>
              <a:gd name="connsiteY14" fmla="*/ 48600 h 19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916" h="192666">
                <a:moveTo>
                  <a:pt x="0" y="0"/>
                </a:moveTo>
                <a:lnTo>
                  <a:pt x="130346" y="0"/>
                </a:lnTo>
                <a:lnTo>
                  <a:pt x="130346" y="27907"/>
                </a:lnTo>
                <a:lnTo>
                  <a:pt x="142504" y="76980"/>
                </a:lnTo>
                <a:cubicBezTo>
                  <a:pt x="153697" y="96057"/>
                  <a:pt x="170413" y="112311"/>
                  <a:pt x="191376" y="123572"/>
                </a:cubicBezTo>
                <a:cubicBezTo>
                  <a:pt x="229599" y="144104"/>
                  <a:pt x="276403" y="145020"/>
                  <a:pt x="315514" y="126001"/>
                </a:cubicBezTo>
                <a:cubicBezTo>
                  <a:pt x="336870" y="115616"/>
                  <a:pt x="354245" y="100119"/>
                  <a:pt x="366281" y="81599"/>
                </a:cubicBezTo>
                <a:lnTo>
                  <a:pt x="370483" y="67571"/>
                </a:lnTo>
                <a:lnTo>
                  <a:pt x="423916" y="67571"/>
                </a:lnTo>
                <a:lnTo>
                  <a:pt x="412013" y="108467"/>
                </a:lnTo>
                <a:cubicBezTo>
                  <a:pt x="395284" y="134996"/>
                  <a:pt x="371120" y="157268"/>
                  <a:pt x="341379" y="172338"/>
                </a:cubicBezTo>
                <a:cubicBezTo>
                  <a:pt x="285466" y="200669"/>
                  <a:pt x="218123" y="199309"/>
                  <a:pt x="163520" y="168747"/>
                </a:cubicBezTo>
                <a:cubicBezTo>
                  <a:pt x="134386" y="152440"/>
                  <a:pt x="111184" y="129122"/>
                  <a:pt x="95651" y="101839"/>
                </a:cubicBezTo>
                <a:lnTo>
                  <a:pt x="82818" y="48600"/>
                </a:lnTo>
                <a:lnTo>
                  <a:pt x="0" y="48600"/>
                </a:lnTo>
                <a:close/>
              </a:path>
            </a:pathLst>
          </a:custGeom>
          <a:gradFill>
            <a:gsLst>
              <a:gs pos="44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83000">
                <a:srgbClr val="C00000"/>
              </a:gs>
            </a:gsLst>
            <a:lin ang="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F41E7A36-3889-C54A-BE71-86CAD5E21649}"/>
              </a:ext>
            </a:extLst>
          </p:cNvPr>
          <p:cNvSpPr/>
          <p:nvPr/>
        </p:nvSpPr>
        <p:spPr>
          <a:xfrm>
            <a:off x="5275706" y="373135"/>
            <a:ext cx="1134360" cy="413820"/>
          </a:xfrm>
          <a:prstGeom prst="roundRect">
            <a:avLst>
              <a:gd name="adj" fmla="val 2328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0C929AF4-CEC8-F349-89C0-521B6B25F9A2}"/>
              </a:ext>
            </a:extLst>
          </p:cNvPr>
          <p:cNvSpPr/>
          <p:nvPr/>
        </p:nvSpPr>
        <p:spPr>
          <a:xfrm>
            <a:off x="5272094" y="522423"/>
            <a:ext cx="3856393" cy="961463"/>
          </a:xfrm>
          <a:prstGeom prst="roundRect">
            <a:avLst>
              <a:gd name="adj" fmla="val 542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8494A050-D723-5F4D-86AE-701A8B35B993}"/>
              </a:ext>
            </a:extLst>
          </p:cNvPr>
          <p:cNvSpPr/>
          <p:nvPr/>
        </p:nvSpPr>
        <p:spPr>
          <a:xfrm>
            <a:off x="2752414" y="5519734"/>
            <a:ext cx="6383273" cy="1326666"/>
          </a:xfrm>
          <a:prstGeom prst="roundRect">
            <a:avLst>
              <a:gd name="adj" fmla="val 5425"/>
            </a:avLst>
          </a:prstGeom>
          <a:solidFill>
            <a:srgbClr val="9437F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2695024" y="28626"/>
            <a:ext cx="1292293" cy="26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2940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>
                <a:latin typeface="Corbel" panose="020B0503020204020204" pitchFamily="34" charset="0"/>
              </a:rPr>
              <a:t>hypoxia </a:t>
            </a:r>
            <a:r>
              <a:rPr lang="en-US" sz="2000" b="1" cap="small" dirty="0">
                <a:latin typeface="Corbel" panose="020B0503020204020204" pitchFamily="34" charset="0"/>
              </a:rPr>
              <a:t>&amp;</a:t>
            </a:r>
            <a:r>
              <a:rPr lang="en-US" sz="2400" b="1" cap="small" dirty="0">
                <a:latin typeface="Corbel" panose="020B0503020204020204" pitchFamily="34" charset="0"/>
              </a:rPr>
              <a:t> hypoxemia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-5276"/>
            <a:ext cx="968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nickmmark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315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19" y="227319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9563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A902B02-D156-8C46-B005-A56E129E24F6}"/>
              </a:ext>
            </a:extLst>
          </p:cNvPr>
          <p:cNvSpPr txBox="1"/>
          <p:nvPr/>
        </p:nvSpPr>
        <p:spPr>
          <a:xfrm>
            <a:off x="-48411" y="407509"/>
            <a:ext cx="407804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Hypoxia </a:t>
            </a:r>
            <a:r>
              <a:rPr lang="en-US" sz="900" dirty="0">
                <a:latin typeface="Corbel" panose="020B0503020204020204" pitchFamily="34" charset="0"/>
              </a:rPr>
              <a:t>– insufficient oxygen delivered to tissues to meet demands</a:t>
            </a:r>
          </a:p>
          <a:p>
            <a:r>
              <a:rPr lang="en-US" sz="900" b="1" dirty="0">
                <a:latin typeface="Corbel" panose="020B0503020204020204" pitchFamily="34" charset="0"/>
              </a:rPr>
              <a:t>Hypoxemia </a:t>
            </a:r>
            <a:r>
              <a:rPr lang="en-US" sz="900" dirty="0">
                <a:latin typeface="Corbel" panose="020B0503020204020204" pitchFamily="34" charset="0"/>
              </a:rPr>
              <a:t>–</a:t>
            </a:r>
            <a:r>
              <a:rPr lang="en-US" sz="900" b="1" dirty="0">
                <a:latin typeface="Corbel" panose="020B0503020204020204" pitchFamily="34" charset="0"/>
              </a:rPr>
              <a:t> </a:t>
            </a:r>
            <a:r>
              <a:rPr lang="en-US" sz="900" dirty="0">
                <a:latin typeface="Corbel" panose="020B0503020204020204" pitchFamily="34" charset="0"/>
              </a:rPr>
              <a:t>low oxygen in the blood (most common type of hypoxia)</a:t>
            </a:r>
          </a:p>
          <a:p>
            <a:endParaRPr lang="en-US" sz="400" dirty="0">
              <a:latin typeface="Corbel" panose="020B0503020204020204" pitchFamily="34" charset="0"/>
            </a:endParaRPr>
          </a:p>
          <a:p>
            <a:r>
              <a:rPr lang="en-US" sz="900" b="1" dirty="0">
                <a:latin typeface="Corbel" panose="020B0503020204020204" pitchFamily="34" charset="0"/>
              </a:rPr>
              <a:t>P</a:t>
            </a:r>
            <a:r>
              <a:rPr lang="en-US" sz="900" b="1" baseline="-25000" dirty="0">
                <a:latin typeface="Corbel" panose="020B0503020204020204" pitchFamily="34" charset="0"/>
              </a:rPr>
              <a:t>I</a:t>
            </a:r>
            <a:r>
              <a:rPr lang="en-US" sz="900" b="1" dirty="0">
                <a:latin typeface="Corbel" panose="020B0503020204020204" pitchFamily="34" charset="0"/>
              </a:rPr>
              <a:t>O2</a:t>
            </a:r>
            <a:r>
              <a:rPr lang="en-US" sz="900" dirty="0">
                <a:latin typeface="Corbel" panose="020B0503020204020204" pitchFamily="34" charset="0"/>
              </a:rPr>
              <a:t> – atmospheric oxygen (how much O2 is inspired)</a:t>
            </a:r>
          </a:p>
          <a:p>
            <a:r>
              <a:rPr lang="en-US" sz="900" b="1" dirty="0">
                <a:solidFill>
                  <a:schemeClr val="accent2"/>
                </a:solidFill>
                <a:latin typeface="Corbel" panose="020B0503020204020204" pitchFamily="34" charset="0"/>
              </a:rPr>
              <a:t>P</a:t>
            </a:r>
            <a:r>
              <a:rPr lang="en-US" sz="900" b="1" baseline="-25000" dirty="0">
                <a:solidFill>
                  <a:schemeClr val="accent2"/>
                </a:solidFill>
                <a:latin typeface="Corbel" panose="020B0503020204020204" pitchFamily="34" charset="0"/>
              </a:rPr>
              <a:t>A</a:t>
            </a:r>
            <a:r>
              <a:rPr lang="en-US" sz="900" b="1" dirty="0">
                <a:solidFill>
                  <a:schemeClr val="accent2"/>
                </a:solidFill>
                <a:latin typeface="Corbel" panose="020B0503020204020204" pitchFamily="34" charset="0"/>
              </a:rPr>
              <a:t>O2</a:t>
            </a:r>
            <a:r>
              <a:rPr lang="en-US" sz="900" dirty="0">
                <a:latin typeface="Corbel" panose="020B0503020204020204" pitchFamily="34" charset="0"/>
              </a:rPr>
              <a:t> – alveolar oxygen (how much O2 reaches the alveoli)</a:t>
            </a:r>
          </a:p>
          <a:p>
            <a:r>
              <a:rPr lang="en-US" sz="900" b="1" dirty="0">
                <a:solidFill>
                  <a:schemeClr val="accent6"/>
                </a:solidFill>
                <a:latin typeface="Corbel" panose="020B0503020204020204" pitchFamily="34" charset="0"/>
              </a:rPr>
              <a:t>P</a:t>
            </a:r>
            <a:r>
              <a:rPr lang="en-US" sz="1100" b="1" baseline="-25000" dirty="0">
                <a:solidFill>
                  <a:schemeClr val="accent6"/>
                </a:solidFill>
                <a:latin typeface="Corbel" panose="020B0503020204020204" pitchFamily="34" charset="0"/>
              </a:rPr>
              <a:t>a</a:t>
            </a:r>
            <a:r>
              <a:rPr lang="en-US" sz="900" b="1" dirty="0">
                <a:solidFill>
                  <a:schemeClr val="accent6"/>
                </a:solidFill>
                <a:latin typeface="Corbel" panose="020B0503020204020204" pitchFamily="34" charset="0"/>
              </a:rPr>
              <a:t>O2</a:t>
            </a:r>
            <a:r>
              <a:rPr lang="en-US" sz="900" dirty="0">
                <a:latin typeface="Corbel" panose="020B0503020204020204" pitchFamily="34" charset="0"/>
              </a:rPr>
              <a:t> – oxygen dissolved in arterial blood (measured on ABG)</a:t>
            </a:r>
          </a:p>
          <a:p>
            <a:r>
              <a:rPr lang="en-US" sz="900" b="1" dirty="0">
                <a:latin typeface="Corbel" panose="020B0503020204020204" pitchFamily="34" charset="0"/>
              </a:rPr>
              <a:t>SaO2</a:t>
            </a:r>
            <a:r>
              <a:rPr lang="en-US" sz="900" dirty="0">
                <a:latin typeface="Corbel" panose="020B0503020204020204" pitchFamily="34" charset="0"/>
              </a:rPr>
              <a:t> – percent saturation of hemoglobin in arterial blood</a:t>
            </a:r>
            <a:endParaRPr lang="en-US" sz="900" b="1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r>
              <a:rPr lang="en-US" sz="900" b="1" dirty="0">
                <a:solidFill>
                  <a:srgbClr val="C00000"/>
                </a:solidFill>
                <a:latin typeface="Corbel" panose="020B0503020204020204" pitchFamily="34" charset="0"/>
              </a:rPr>
              <a:t>CaO2</a:t>
            </a:r>
            <a:r>
              <a:rPr lang="en-US" sz="900" dirty="0">
                <a:latin typeface="Corbel" panose="020B0503020204020204" pitchFamily="34" charset="0"/>
              </a:rPr>
              <a:t> – oxygen content of art. blood (dissolved &amp; Hb bound)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7504964-D125-3C4E-BF5A-B88AED550911}"/>
              </a:ext>
            </a:extLst>
          </p:cNvPr>
          <p:cNvSpPr/>
          <p:nvPr/>
        </p:nvSpPr>
        <p:spPr>
          <a:xfrm>
            <a:off x="-51909" y="277907"/>
            <a:ext cx="9060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  <a:hlinkClick r:id="rId6"/>
              </a:rPr>
              <a:t>DEFINITIONS</a:t>
            </a:r>
            <a:r>
              <a:rPr lang="en-US" sz="900" b="1" dirty="0">
                <a:latin typeface="Corbel" panose="020B0503020204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38208B7-7542-8B4D-A379-66C015901D07}"/>
                  </a:ext>
                </a:extLst>
              </p:cNvPr>
              <p:cNvSpPr/>
              <p:nvPr/>
            </p:nvSpPr>
            <p:spPr>
              <a:xfrm>
                <a:off x="5184915" y="1012022"/>
                <a:ext cx="405585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0" smtClean="0">
                          <a:latin typeface="Cambria Math" panose="02040503050406030204" pitchFamily="18" charset="0"/>
                        </a:rPr>
                        <m:t>𝐃</m:t>
                      </m:r>
                      <m:sSub>
                        <m:sSubPr>
                          <m:ctrlPr>
                            <a:rPr lang="en-US" sz="11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1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1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1" i="1" smtClean="0">
                              <a:latin typeface="Cambria Math" panose="02040503050406030204" pitchFamily="18" charset="0"/>
                            </a:rPr>
                            <m:t>𝑯𝑹</m:t>
                          </m:r>
                          <m:r>
                            <a:rPr lang="en-US" sz="1100" b="1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r>
                            <a:rPr lang="en-US" sz="11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𝑺𝑽</m:t>
                          </m:r>
                        </m:e>
                      </m:d>
                      <m:r>
                        <a:rPr lang="en-US" sz="11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1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1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1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1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𝟑𝟒</m:t>
                              </m:r>
                              <m:r>
                                <a:rPr lang="en-US" sz="11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US" sz="11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𝑯𝒃</m:t>
                              </m:r>
                              <m:r>
                                <a:rPr lang="en-US" sz="11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US" sz="11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𝑺𝒂</m:t>
                              </m:r>
                              <m:sSub>
                                <m:sSubPr>
                                  <m:ctrlPr>
                                    <a:rPr lang="en-US" sz="11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en-US" sz="11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1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11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𝑷𝒂</m:t>
                          </m:r>
                          <m:sSub>
                            <m:sSubPr>
                              <m:ctrlPr>
                                <a:rPr lang="en-US" sz="11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11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1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11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r>
                            <a:rPr lang="en-US" sz="11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1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1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𝟎𝟎𝟑</m:t>
                          </m:r>
                          <m:r>
                            <a:rPr lang="en-US" sz="11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1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38208B7-7542-8B4D-A379-66C015901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915" y="1012022"/>
                <a:ext cx="4055854" cy="261610"/>
              </a:xfrm>
              <a:prstGeom prst="rect">
                <a:avLst/>
              </a:prstGeom>
              <a:blipFill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00842FD-9262-A34E-A6E8-7023112322F3}"/>
              </a:ext>
            </a:extLst>
          </p:cNvPr>
          <p:cNvSpPr/>
          <p:nvPr/>
        </p:nvSpPr>
        <p:spPr>
          <a:xfrm>
            <a:off x="77572" y="1570026"/>
            <a:ext cx="2070858" cy="8605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1051C5-0F2F-2441-8B8F-D019CFCF51FD}"/>
              </a:ext>
            </a:extLst>
          </p:cNvPr>
          <p:cNvSpPr/>
          <p:nvPr/>
        </p:nvSpPr>
        <p:spPr>
          <a:xfrm>
            <a:off x="322312" y="1542717"/>
            <a:ext cx="1504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HYPOXEMIC HYPOXIA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C3B7DC-4822-DF42-BAF9-B797F19AAF55}"/>
              </a:ext>
            </a:extLst>
          </p:cNvPr>
          <p:cNvSpPr/>
          <p:nvPr/>
        </p:nvSpPr>
        <p:spPr>
          <a:xfrm>
            <a:off x="32554" y="1731816"/>
            <a:ext cx="2141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Insufficient oxygen in the blood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(the most common type of hypoxia)</a:t>
            </a:r>
            <a:endParaRPr lang="en-US" sz="1000" b="1" dirty="0">
              <a:latin typeface="Corbel" panose="020B0503020204020204" pitchFamily="34" charset="0"/>
            </a:endParaRPr>
          </a:p>
          <a:p>
            <a:pPr algn="ctr"/>
            <a:endParaRPr lang="en-US" sz="1000" b="1" dirty="0">
              <a:latin typeface="Corbel" panose="020B0503020204020204" pitchFamily="34" charset="0"/>
            </a:endParaRPr>
          </a:p>
          <a:p>
            <a:pPr algn="ctr"/>
            <a:r>
              <a:rPr lang="en-US" sz="1000" b="1" dirty="0">
                <a:latin typeface="Corbel" panose="020B0503020204020204" pitchFamily="34" charset="0"/>
              </a:rPr>
              <a:t>Low 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PaO2</a:t>
            </a:r>
            <a:endParaRPr lang="en-US" sz="10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E1AFB1C-A0C6-544F-9943-4C9BF365B03E}"/>
              </a:ext>
            </a:extLst>
          </p:cNvPr>
          <p:cNvSpPr/>
          <p:nvPr/>
        </p:nvSpPr>
        <p:spPr>
          <a:xfrm>
            <a:off x="6728059" y="1567944"/>
            <a:ext cx="2070858" cy="8605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A03859-B6A6-574F-9ACB-413D998AAA05}"/>
              </a:ext>
            </a:extLst>
          </p:cNvPr>
          <p:cNvSpPr/>
          <p:nvPr/>
        </p:nvSpPr>
        <p:spPr>
          <a:xfrm>
            <a:off x="6905037" y="1542717"/>
            <a:ext cx="15141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CYTOPATHIC HYPOXIA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1049F9-9486-5C40-8032-E2D32150D127}"/>
              </a:ext>
            </a:extLst>
          </p:cNvPr>
          <p:cNvSpPr/>
          <p:nvPr/>
        </p:nvSpPr>
        <p:spPr>
          <a:xfrm>
            <a:off x="6686004" y="1731816"/>
            <a:ext cx="21051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Cells cannot use oxygen 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(e.g. cyanide toxicity, </a:t>
            </a:r>
            <a:r>
              <a:rPr lang="en-US" sz="1000" i="1" dirty="0">
                <a:solidFill>
                  <a:prstClr val="black"/>
                </a:solidFill>
                <a:latin typeface="Corbel" panose="020B0503020204020204" pitchFamily="34" charset="0"/>
              </a:rPr>
              <a:t>maybe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  <a:hlinkClick r:id="rId8"/>
              </a:rPr>
              <a:t>sepsis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)</a:t>
            </a:r>
          </a:p>
          <a:p>
            <a:pPr algn="ctr"/>
            <a:endParaRPr lang="en-US" sz="10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1000" b="1" dirty="0">
                <a:latin typeface="Corbel" panose="020B0503020204020204" pitchFamily="34" charset="0"/>
              </a:rPr>
              <a:t>High 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PaO2</a:t>
            </a:r>
            <a:r>
              <a:rPr lang="en-US" sz="1000" b="1" cap="small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, </a:t>
            </a:r>
            <a:r>
              <a:rPr lang="en-US" sz="1000" b="1" dirty="0">
                <a:latin typeface="Corbel" panose="020B0503020204020204" pitchFamily="34" charset="0"/>
              </a:rPr>
              <a:t>High </a:t>
            </a:r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SvO2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D57B222-A9EE-DC48-985A-7DA1D8A3B90E}"/>
              </a:ext>
            </a:extLst>
          </p:cNvPr>
          <p:cNvSpPr/>
          <p:nvPr/>
        </p:nvSpPr>
        <p:spPr>
          <a:xfrm>
            <a:off x="6386342" y="1277467"/>
            <a:ext cx="17095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9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bound to hemoglobin</a:t>
            </a:r>
            <a:endParaRPr lang="en-US" sz="900" b="1" cap="sm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66" name="Left Brace 65">
            <a:extLst>
              <a:ext uri="{FF2B5EF4-FFF2-40B4-BE49-F238E27FC236}">
                <a16:creationId xmlns:a16="http://schemas.microsoft.com/office/drawing/2014/main" id="{52341E5C-5EF8-7847-8874-813B559FF226}"/>
              </a:ext>
            </a:extLst>
          </p:cNvPr>
          <p:cNvSpPr/>
          <p:nvPr/>
        </p:nvSpPr>
        <p:spPr>
          <a:xfrm rot="16200000">
            <a:off x="8529778" y="777011"/>
            <a:ext cx="49403" cy="1021833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EBE06F6-5BA7-9847-B75B-4C5C24B2098E}"/>
              </a:ext>
            </a:extLst>
          </p:cNvPr>
          <p:cNvSpPr/>
          <p:nvPr/>
        </p:nvSpPr>
        <p:spPr>
          <a:xfrm>
            <a:off x="7578902" y="1273502"/>
            <a:ext cx="19065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9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dissolved in blood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79B33A6-F358-7D4C-9979-82DB0A80E18C}"/>
              </a:ext>
            </a:extLst>
          </p:cNvPr>
          <p:cNvSpPr/>
          <p:nvPr/>
        </p:nvSpPr>
        <p:spPr>
          <a:xfrm>
            <a:off x="5206834" y="482091"/>
            <a:ext cx="40534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/>
              <a:t>Tissue hypoxia occurs when </a:t>
            </a:r>
            <a:r>
              <a:rPr lang="en-US" sz="10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delivery of oxygen </a:t>
            </a:r>
            <a:r>
              <a:rPr lang="en-US" sz="1000" dirty="0"/>
              <a:t>(DO</a:t>
            </a:r>
            <a:r>
              <a:rPr lang="en-US" sz="1000" baseline="-25000" dirty="0"/>
              <a:t>2</a:t>
            </a:r>
            <a:r>
              <a:rPr lang="en-US" sz="1000" dirty="0"/>
              <a:t>) is inadequate to meet metabolic demands. DO2 depends on </a:t>
            </a:r>
            <a:r>
              <a:rPr lang="en-US" sz="10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cardiac output </a:t>
            </a:r>
            <a:r>
              <a:rPr lang="en-US" sz="1000" dirty="0"/>
              <a:t>(CO) &amp; the   </a:t>
            </a:r>
          </a:p>
          <a:p>
            <a:pPr lvl="0"/>
            <a:r>
              <a:rPr lang="en-US" sz="1000" b="1" cap="small" dirty="0">
                <a:solidFill>
                  <a:srgbClr val="C00000"/>
                </a:solidFill>
                <a:latin typeface="Calibri Light" panose="020F0302020204030204"/>
                <a:cs typeface="Futura Medium" panose="020B0602020204020303" pitchFamily="34" charset="-79"/>
              </a:rPr>
              <a:t>                                                              oxygen content of blood </a:t>
            </a:r>
            <a:r>
              <a:rPr lang="en-US" sz="1000" dirty="0"/>
              <a:t>(</a:t>
            </a:r>
            <a:r>
              <a:rPr lang="en-US" sz="1000" dirty="0">
                <a:solidFill>
                  <a:srgbClr val="C00000"/>
                </a:solidFill>
              </a:rPr>
              <a:t>CaO</a:t>
            </a:r>
            <a:r>
              <a:rPr lang="en-US" sz="1000" baseline="-25000" dirty="0">
                <a:solidFill>
                  <a:srgbClr val="C00000"/>
                </a:solidFill>
              </a:rPr>
              <a:t>2</a:t>
            </a:r>
            <a:r>
              <a:rPr lang="en-US" sz="1000" dirty="0"/>
              <a:t>)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6C75E4F-EBED-AE45-86B0-1CC0E599A8B3}"/>
              </a:ext>
            </a:extLst>
          </p:cNvPr>
          <p:cNvSpPr/>
          <p:nvPr/>
        </p:nvSpPr>
        <p:spPr>
          <a:xfrm>
            <a:off x="5063935" y="1340951"/>
            <a:ext cx="19238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/>
              <a:t>CO</a:t>
            </a:r>
            <a:endParaRPr lang="en-US" sz="900" b="1" cap="sm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77" name="Left Brace 76">
            <a:extLst>
              <a:ext uri="{FF2B5EF4-FFF2-40B4-BE49-F238E27FC236}">
                <a16:creationId xmlns:a16="http://schemas.microsoft.com/office/drawing/2014/main" id="{D82C958D-06B0-9A4F-B5CA-699BCFE4462A}"/>
              </a:ext>
            </a:extLst>
          </p:cNvPr>
          <p:cNvSpPr/>
          <p:nvPr/>
        </p:nvSpPr>
        <p:spPr>
          <a:xfrm rot="5400000">
            <a:off x="7793146" y="-264639"/>
            <a:ext cx="70632" cy="2551935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B2FEBC51-5EC1-7941-95C0-529977D3886C}"/>
              </a:ext>
            </a:extLst>
          </p:cNvPr>
          <p:cNvSpPr/>
          <p:nvPr/>
        </p:nvSpPr>
        <p:spPr>
          <a:xfrm>
            <a:off x="41491" y="2607855"/>
            <a:ext cx="1774440" cy="3741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1527157E-AFAC-E345-A6E2-EA012291D9AC}"/>
              </a:ext>
            </a:extLst>
          </p:cNvPr>
          <p:cNvSpPr/>
          <p:nvPr/>
        </p:nvSpPr>
        <p:spPr>
          <a:xfrm>
            <a:off x="1873508" y="2607855"/>
            <a:ext cx="1774440" cy="3741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6046BA3C-1350-3D4F-8FEC-F0AE586F03C1}"/>
              </a:ext>
            </a:extLst>
          </p:cNvPr>
          <p:cNvSpPr/>
          <p:nvPr/>
        </p:nvSpPr>
        <p:spPr>
          <a:xfrm>
            <a:off x="3705525" y="2607855"/>
            <a:ext cx="1774440" cy="3741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9F810856-6EB9-1D45-A469-BAEE8BBD1DF8}"/>
              </a:ext>
            </a:extLst>
          </p:cNvPr>
          <p:cNvSpPr/>
          <p:nvPr/>
        </p:nvSpPr>
        <p:spPr>
          <a:xfrm>
            <a:off x="5537542" y="2607855"/>
            <a:ext cx="1774440" cy="3741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66D69D0B-E79C-394B-8FC2-BD75231E89DA}"/>
              </a:ext>
            </a:extLst>
          </p:cNvPr>
          <p:cNvSpPr/>
          <p:nvPr/>
        </p:nvSpPr>
        <p:spPr>
          <a:xfrm>
            <a:off x="7369560" y="2607855"/>
            <a:ext cx="1774440" cy="3741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E1C518CD-A0D5-124B-8258-73B98FDFB87D}"/>
              </a:ext>
            </a:extLst>
          </p:cNvPr>
          <p:cNvSpPr/>
          <p:nvPr/>
        </p:nvSpPr>
        <p:spPr>
          <a:xfrm>
            <a:off x="20554" y="4866785"/>
            <a:ext cx="1774440" cy="3741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0AB8337-BF54-D54F-A67E-7C8AAB7EA022}"/>
              </a:ext>
            </a:extLst>
          </p:cNvPr>
          <p:cNvSpPr/>
          <p:nvPr/>
        </p:nvSpPr>
        <p:spPr>
          <a:xfrm>
            <a:off x="56103" y="2652776"/>
            <a:ext cx="17409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low inspired oxygen (</a:t>
            </a:r>
            <a:r>
              <a:rPr lang="en-US" sz="12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p</a:t>
            </a:r>
            <a:r>
              <a:rPr lang="en-US" sz="1200" b="1" cap="small" baseline="-25000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i</a:t>
            </a:r>
            <a:r>
              <a:rPr lang="en-US" sz="12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o</a:t>
            </a:r>
            <a:r>
              <a:rPr lang="en-US" sz="1200" b="1" cap="small" baseline="-25000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2</a:t>
            </a:r>
            <a:r>
              <a:rPr lang="en-US" sz="12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)</a:t>
            </a:r>
            <a:endParaRPr lang="en-US" sz="12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3EA2B86-430F-7D47-8C06-761A7D647E6E}"/>
              </a:ext>
            </a:extLst>
          </p:cNvPr>
          <p:cNvSpPr/>
          <p:nvPr/>
        </p:nvSpPr>
        <p:spPr>
          <a:xfrm>
            <a:off x="1926313" y="2652776"/>
            <a:ext cx="16592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alveolar hypoventilation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D5A3EE2-862C-954A-907E-B77D34800C9B}"/>
              </a:ext>
            </a:extLst>
          </p:cNvPr>
          <p:cNvSpPr/>
          <p:nvPr/>
        </p:nvSpPr>
        <p:spPr>
          <a:xfrm>
            <a:off x="4116601" y="2652776"/>
            <a:ext cx="973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v/q mismatch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3934AD7-E8E0-2545-ACE6-D05AF873E215}"/>
              </a:ext>
            </a:extLst>
          </p:cNvPr>
          <p:cNvSpPr/>
          <p:nvPr/>
        </p:nvSpPr>
        <p:spPr>
          <a:xfrm>
            <a:off x="6156831" y="2652776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shunt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3C3C6FF-4DDD-B64F-BE1B-176AC85C171F}"/>
              </a:ext>
            </a:extLst>
          </p:cNvPr>
          <p:cNvSpPr/>
          <p:nvPr/>
        </p:nvSpPr>
        <p:spPr>
          <a:xfrm>
            <a:off x="7589987" y="2652776"/>
            <a:ext cx="13356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diffusion limitation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F1661F6-1C29-8C47-A70C-8CFBF3B8A594}"/>
              </a:ext>
            </a:extLst>
          </p:cNvPr>
          <p:cNvSpPr/>
          <p:nvPr/>
        </p:nvSpPr>
        <p:spPr>
          <a:xfrm>
            <a:off x="-21368" y="4915384"/>
            <a:ext cx="1869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low mixed venous O</a:t>
            </a:r>
            <a:r>
              <a:rPr lang="en-US" sz="1200" b="1" cap="small" baseline="-25000" dirty="0">
                <a:latin typeface="+mj-lt"/>
                <a:cs typeface="Futura Medium" panose="020B0602020204020303" pitchFamily="34" charset="-79"/>
              </a:rPr>
              <a:t>2 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(</a:t>
            </a:r>
            <a:r>
              <a:rPr lang="en-US" sz="1200" b="1" cap="small" dirty="0">
                <a:solidFill>
                  <a:schemeClr val="accent4">
                    <a:lumMod val="75000"/>
                  </a:schemeClr>
                </a:solidFill>
                <a:latin typeface="+mj-lt"/>
                <a:cs typeface="Futura Medium" panose="020B0602020204020303" pitchFamily="34" charset="-79"/>
              </a:rPr>
              <a:t>S</a:t>
            </a:r>
            <a:r>
              <a:rPr lang="en-US" sz="1200" b="1" cap="small" baseline="-25000" dirty="0">
                <a:solidFill>
                  <a:schemeClr val="accent4">
                    <a:lumMod val="75000"/>
                  </a:schemeClr>
                </a:solidFill>
                <a:latin typeface="+mj-lt"/>
                <a:cs typeface="Futura Medium" panose="020B0602020204020303" pitchFamily="34" charset="-79"/>
              </a:rPr>
              <a:t>v</a:t>
            </a:r>
            <a:r>
              <a:rPr lang="en-US" sz="1200" b="1" cap="small" dirty="0">
                <a:solidFill>
                  <a:schemeClr val="accent4">
                    <a:lumMod val="75000"/>
                  </a:schemeClr>
                </a:solidFill>
                <a:latin typeface="+mj-lt"/>
                <a:cs typeface="Futura Medium" panose="020B0602020204020303" pitchFamily="34" charset="-79"/>
              </a:rPr>
              <a:t>O2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)</a:t>
            </a:r>
            <a:endParaRPr lang="en-US" sz="1200" b="1" cap="small" baseline="-25000" dirty="0">
              <a:latin typeface="+mj-lt"/>
              <a:cs typeface="Futura Medium" panose="020B0602020204020303" pitchFamily="34" charset="-79"/>
            </a:endParaRPr>
          </a:p>
        </p:txBody>
      </p: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0BF9C675-3A32-474B-91C1-3EC0ECC360BC}"/>
              </a:ext>
            </a:extLst>
          </p:cNvPr>
          <p:cNvCxnSpPr>
            <a:cxnSpLocks/>
            <a:stCxn id="32" idx="2"/>
            <a:endCxn id="79" idx="0"/>
          </p:cNvCxnSpPr>
          <p:nvPr/>
        </p:nvCxnSpPr>
        <p:spPr>
          <a:xfrm rot="5400000">
            <a:off x="932215" y="2427069"/>
            <a:ext cx="177282" cy="184290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D5DEABFB-5D5B-C445-B087-D72034129D21}"/>
              </a:ext>
            </a:extLst>
          </p:cNvPr>
          <p:cNvCxnSpPr>
            <a:cxnSpLocks/>
            <a:stCxn id="32" idx="2"/>
            <a:endCxn id="83" idx="0"/>
          </p:cNvCxnSpPr>
          <p:nvPr/>
        </p:nvCxnSpPr>
        <p:spPr>
          <a:xfrm rot="16200000" flipH="1">
            <a:off x="4596249" y="-1052676"/>
            <a:ext cx="177282" cy="714377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>
            <a:extLst>
              <a:ext uri="{FF2B5EF4-FFF2-40B4-BE49-F238E27FC236}">
                <a16:creationId xmlns:a16="http://schemas.microsoft.com/office/drawing/2014/main" id="{366FD867-43DC-2E41-BD26-502BD5571F48}"/>
              </a:ext>
            </a:extLst>
          </p:cNvPr>
          <p:cNvCxnSpPr>
            <a:cxnSpLocks/>
            <a:stCxn id="32" idx="2"/>
            <a:endCxn id="80" idx="0"/>
          </p:cNvCxnSpPr>
          <p:nvPr/>
        </p:nvCxnSpPr>
        <p:spPr>
          <a:xfrm rot="16200000" flipH="1">
            <a:off x="1848223" y="1695350"/>
            <a:ext cx="177282" cy="164772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>
            <a:extLst>
              <a:ext uri="{FF2B5EF4-FFF2-40B4-BE49-F238E27FC236}">
                <a16:creationId xmlns:a16="http://schemas.microsoft.com/office/drawing/2014/main" id="{1475672C-CBCB-6B4F-B1DA-0B48E40211D3}"/>
              </a:ext>
            </a:extLst>
          </p:cNvPr>
          <p:cNvCxnSpPr>
            <a:cxnSpLocks/>
            <a:stCxn id="32" idx="2"/>
            <a:endCxn id="82" idx="0"/>
          </p:cNvCxnSpPr>
          <p:nvPr/>
        </p:nvCxnSpPr>
        <p:spPr>
          <a:xfrm rot="16200000" flipH="1">
            <a:off x="3680240" y="-136667"/>
            <a:ext cx="177282" cy="531176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>
            <a:extLst>
              <a:ext uri="{FF2B5EF4-FFF2-40B4-BE49-F238E27FC236}">
                <a16:creationId xmlns:a16="http://schemas.microsoft.com/office/drawing/2014/main" id="{3866D98D-B230-4342-B739-490AC3FC98B4}"/>
              </a:ext>
            </a:extLst>
          </p:cNvPr>
          <p:cNvCxnSpPr>
            <a:cxnSpLocks/>
            <a:stCxn id="32" idx="2"/>
            <a:endCxn id="81" idx="0"/>
          </p:cNvCxnSpPr>
          <p:nvPr/>
        </p:nvCxnSpPr>
        <p:spPr>
          <a:xfrm rot="16200000" flipH="1">
            <a:off x="2764232" y="779342"/>
            <a:ext cx="177282" cy="34797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E05F1DD-DADA-A04E-AF44-3934ED5346AF}"/>
                  </a:ext>
                </a:extLst>
              </p:cNvPr>
              <p:cNvSpPr/>
              <p:nvPr/>
            </p:nvSpPr>
            <p:spPr>
              <a:xfrm>
                <a:off x="5439081" y="6084052"/>
                <a:ext cx="2871106" cy="404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sSub>
                        <m:sSubPr>
                          <m:ctrlPr>
                            <a:rPr lang="en-US" sz="1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00" b="1" i="1" smtClean="0">
                                  <a:latin typeface="Cambria Math" panose="02040503050406030204" pitchFamily="18" charset="0"/>
                                </a:rPr>
                                <m:t>𝑭𝒊𝑶</m:t>
                              </m:r>
                            </m:e>
                            <m:sub>
                              <m:r>
                                <a:rPr lang="en-US" sz="1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𝒂𝒕𝒎</m:t>
                                  </m:r>
                                </m:sub>
                              </m:sSub>
                              <m:r>
                                <a:rPr lang="en-US" sz="1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1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𝑯</m:t>
                                  </m:r>
                                  <m:r>
                                    <a:rPr lang="en-US" sz="1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𝑶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 − </m:t>
                      </m:r>
                      <m:d>
                        <m:dPr>
                          <m:ctrlPr>
                            <a:rPr lang="en-US" sz="1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1" i="1" smtClean="0">
                                      <a:latin typeface="Cambria Math" panose="02040503050406030204" pitchFamily="18" charset="0"/>
                                    </a:rPr>
                                    <m:t>𝑷𝒂𝑪𝑶</m:t>
                                  </m:r>
                                </m:e>
                                <m:sub>
                                  <m:r>
                                    <a:rPr lang="en-US" sz="1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0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0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E05F1DD-DADA-A04E-AF44-3934ED534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081" y="6084052"/>
                <a:ext cx="2871106" cy="404470"/>
              </a:xfrm>
              <a:prstGeom prst="rect">
                <a:avLst/>
              </a:prstGeom>
              <a:blipFill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>
            <a:extLst>
              <a:ext uri="{FF2B5EF4-FFF2-40B4-BE49-F238E27FC236}">
                <a16:creationId xmlns:a16="http://schemas.microsoft.com/office/drawing/2014/main" id="{99C14BF1-C7DC-FD47-8026-202AD20B60BD}"/>
              </a:ext>
            </a:extLst>
          </p:cNvPr>
          <p:cNvSpPr/>
          <p:nvPr/>
        </p:nvSpPr>
        <p:spPr>
          <a:xfrm>
            <a:off x="2688341" y="5676848"/>
            <a:ext cx="29577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The Aa </a:t>
            </a:r>
            <a:r>
              <a:rPr lang="en-US" sz="10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difference </a:t>
            </a:r>
            <a:r>
              <a:rPr lang="en-US" sz="1000" dirty="0"/>
              <a:t>is the </a:t>
            </a:r>
            <a:r>
              <a:rPr lang="en-US" sz="10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alveolar oxygen tension </a:t>
            </a:r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(</a:t>
            </a:r>
            <a:r>
              <a:rPr lang="en-US" sz="10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P</a:t>
            </a:r>
            <a:r>
              <a:rPr lang="en-US" sz="1000" b="1" cap="small" baseline="-25000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a</a:t>
            </a:r>
            <a:r>
              <a:rPr lang="en-US" sz="10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O2</a:t>
            </a:r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) </a:t>
            </a:r>
            <a:r>
              <a:rPr lang="en-US" sz="1000" dirty="0"/>
              <a:t>minus the </a:t>
            </a:r>
            <a:r>
              <a:rPr lang="en-US" sz="1000" b="1" cap="small" dirty="0">
                <a:solidFill>
                  <a:schemeClr val="accent6">
                    <a:lumMod val="75000"/>
                  </a:schemeClr>
                </a:solidFill>
                <a:latin typeface="+mj-lt"/>
                <a:cs typeface="Futura Medium" panose="020B0602020204020303" pitchFamily="34" charset="-79"/>
              </a:rPr>
              <a:t>arterial oxygen tension </a:t>
            </a:r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(</a:t>
            </a:r>
            <a:r>
              <a:rPr lang="en-US" sz="1000" b="1" cap="small" dirty="0">
                <a:solidFill>
                  <a:schemeClr val="accent6">
                    <a:lumMod val="75000"/>
                  </a:schemeClr>
                </a:solidFill>
                <a:latin typeface="+mj-lt"/>
                <a:cs typeface="Futura Medium" panose="020B0602020204020303" pitchFamily="34" charset="-79"/>
              </a:rPr>
              <a:t>P</a:t>
            </a:r>
            <a:r>
              <a:rPr lang="en-US" sz="1200" baseline="-250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1000" b="1" cap="small" dirty="0">
                <a:solidFill>
                  <a:schemeClr val="accent6">
                    <a:lumMod val="75000"/>
                  </a:schemeClr>
                </a:solidFill>
                <a:latin typeface="+mj-lt"/>
                <a:cs typeface="Futura Medium" panose="020B0602020204020303" pitchFamily="34" charset="-79"/>
              </a:rPr>
              <a:t>O2</a:t>
            </a:r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), </a:t>
            </a:r>
            <a:r>
              <a:rPr lang="en-US" sz="1000" dirty="0"/>
              <a:t> reflecting the efficiency of oxygen exchange. It is used to identify the etiology of hypoxemic hypoxia: pulmonary causes have ↑ Aa difference whereas extra-pulmonary etiologies (↓ PiO2, ↓SvO2, &amp; alveolar hypoventilation) have </a:t>
            </a:r>
            <a:r>
              <a:rPr lang="en-US" sz="1000" dirty="0" err="1"/>
              <a:t>nl</a:t>
            </a:r>
            <a:r>
              <a:rPr lang="en-US" sz="1000" dirty="0"/>
              <a:t> Aa difference.</a:t>
            </a:r>
            <a:endParaRPr lang="en-US" sz="10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367B17-25F4-454F-8C6A-0C8D0274CD49}"/>
              </a:ext>
            </a:extLst>
          </p:cNvPr>
          <p:cNvSpPr txBox="1"/>
          <p:nvPr/>
        </p:nvSpPr>
        <p:spPr>
          <a:xfrm>
            <a:off x="-18894" y="2940869"/>
            <a:ext cx="1981541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Fewer oxygen molecules enter the lungs with respiration (low </a:t>
            </a:r>
            <a:r>
              <a:rPr lang="en-US" sz="900" b="1" dirty="0">
                <a:solidFill>
                  <a:schemeClr val="accent2"/>
                </a:solidFill>
              </a:rPr>
              <a:t>P</a:t>
            </a:r>
            <a:r>
              <a:rPr lang="en-US" sz="900" b="1" baseline="-25000" dirty="0">
                <a:solidFill>
                  <a:schemeClr val="accent2"/>
                </a:solidFill>
              </a:rPr>
              <a:t>A</a:t>
            </a:r>
            <a:r>
              <a:rPr lang="en-US" sz="900" b="1" dirty="0">
                <a:solidFill>
                  <a:schemeClr val="accent2"/>
                </a:solidFill>
              </a:rPr>
              <a:t>O</a:t>
            </a:r>
            <a:r>
              <a:rPr lang="en-US" sz="900" b="1" baseline="-25000" dirty="0">
                <a:solidFill>
                  <a:schemeClr val="accent2"/>
                </a:solidFill>
              </a:rPr>
              <a:t>2</a:t>
            </a:r>
            <a:r>
              <a:rPr lang="en-US" sz="900" b="1" dirty="0"/>
              <a:t>)</a:t>
            </a:r>
          </a:p>
          <a:p>
            <a:endParaRPr lang="en-US" sz="900" b="1" dirty="0"/>
          </a:p>
          <a:p>
            <a:endParaRPr lang="en-US" sz="400" b="1" dirty="0"/>
          </a:p>
          <a:p>
            <a:r>
              <a:rPr lang="en-US" sz="900" b="1" dirty="0"/>
              <a:t>· </a:t>
            </a:r>
            <a:r>
              <a:rPr lang="en-US" sz="900" dirty="0">
                <a:latin typeface="Corbel" panose="020B0503020204020204" pitchFamily="34" charset="0"/>
              </a:rPr>
              <a:t>Normal</a:t>
            </a:r>
            <a:r>
              <a:rPr lang="en-US" sz="900" b="1" dirty="0">
                <a:latin typeface="Corbel" panose="020B0503020204020204" pitchFamily="34" charset="0"/>
              </a:rPr>
              <a:t> </a:t>
            </a:r>
            <a:r>
              <a:rPr lang="en-US" sz="900" b="1" dirty="0">
                <a:solidFill>
                  <a:srgbClr val="7030A0"/>
                </a:solidFill>
                <a:latin typeface="Corbel" panose="020B0503020204020204" pitchFamily="34" charset="0"/>
              </a:rPr>
              <a:t>Aa difference</a:t>
            </a:r>
          </a:p>
          <a:p>
            <a:r>
              <a:rPr lang="en-US" sz="900" b="1" dirty="0"/>
              <a:t>· 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PaO2</a:t>
            </a:r>
            <a:r>
              <a:rPr lang="en-US" sz="900" b="1" dirty="0">
                <a:latin typeface="Corbel" panose="020B0503020204020204" pitchFamily="34" charset="0"/>
              </a:rPr>
              <a:t> </a:t>
            </a:r>
            <a:r>
              <a:rPr lang="en-US" sz="900" dirty="0">
                <a:latin typeface="Corbel" panose="020B0503020204020204" pitchFamily="34" charset="0"/>
              </a:rPr>
              <a:t>normalizes with supplemental oxygen</a:t>
            </a:r>
          </a:p>
          <a:p>
            <a:endParaRPr lang="en-US" sz="900" dirty="0">
              <a:latin typeface="Corbel" panose="020B0503020204020204" pitchFamily="34" charset="0"/>
            </a:endParaRPr>
          </a:p>
          <a:p>
            <a:r>
              <a:rPr lang="en-US" sz="900" b="1" dirty="0"/>
              <a:t>· </a:t>
            </a:r>
            <a:r>
              <a:rPr lang="en-US" sz="900" b="1" dirty="0">
                <a:latin typeface="Corbel" panose="020B0503020204020204" pitchFamily="34" charset="0"/>
              </a:rPr>
              <a:t>Causes: </a:t>
            </a:r>
            <a:r>
              <a:rPr lang="en-US" sz="900" i="1" dirty="0">
                <a:latin typeface="Corbel" panose="020B0503020204020204" pitchFamily="34" charset="0"/>
              </a:rPr>
              <a:t>low atmospheric pressure </a:t>
            </a:r>
            <a:r>
              <a:rPr lang="en-US" sz="900" dirty="0">
                <a:latin typeface="Corbel" panose="020B0503020204020204" pitchFamily="34" charset="0"/>
              </a:rPr>
              <a:t>(e.g. high altitude), or </a:t>
            </a:r>
            <a:r>
              <a:rPr lang="en-US" sz="900" i="1" dirty="0">
                <a:latin typeface="Corbel" panose="020B0503020204020204" pitchFamily="34" charset="0"/>
              </a:rPr>
              <a:t>low partial pressure of oxygen</a:t>
            </a:r>
            <a:r>
              <a:rPr lang="en-US" sz="900" dirty="0">
                <a:latin typeface="Corbel" panose="020B0503020204020204" pitchFamily="34" charset="0"/>
              </a:rPr>
              <a:t> (FiO2 &lt; 0.21 e.g. confined space, low O2 gas mixtures)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F5D3815-BE97-1642-8DBD-CF831E4EDA07}"/>
              </a:ext>
            </a:extLst>
          </p:cNvPr>
          <p:cNvSpPr txBox="1"/>
          <p:nvPr/>
        </p:nvSpPr>
        <p:spPr>
          <a:xfrm>
            <a:off x="1787707" y="2940869"/>
            <a:ext cx="198513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Fewer O</a:t>
            </a:r>
            <a:r>
              <a:rPr lang="en-US" sz="900" b="1" baseline="-25000" dirty="0"/>
              <a:t>2</a:t>
            </a:r>
            <a:r>
              <a:rPr lang="en-US" sz="900" b="1" dirty="0"/>
              <a:t> molecules reach the alveoli due to decreased ventilation (low </a:t>
            </a:r>
            <a:r>
              <a:rPr lang="en-US" sz="900" b="1" dirty="0">
                <a:solidFill>
                  <a:schemeClr val="accent2"/>
                </a:solidFill>
              </a:rPr>
              <a:t>P</a:t>
            </a:r>
            <a:r>
              <a:rPr lang="en-US" sz="900" b="1" baseline="-25000" dirty="0">
                <a:solidFill>
                  <a:schemeClr val="accent2"/>
                </a:solidFill>
              </a:rPr>
              <a:t>A</a:t>
            </a:r>
            <a:r>
              <a:rPr lang="en-US" sz="900" b="1" dirty="0">
                <a:solidFill>
                  <a:schemeClr val="accent2"/>
                </a:solidFill>
              </a:rPr>
              <a:t>O</a:t>
            </a:r>
            <a:r>
              <a:rPr lang="en-US" sz="900" b="1" baseline="-25000" dirty="0">
                <a:solidFill>
                  <a:schemeClr val="accent2"/>
                </a:solidFill>
              </a:rPr>
              <a:t>2</a:t>
            </a:r>
            <a:r>
              <a:rPr lang="en-US" sz="900" b="1" dirty="0"/>
              <a:t>). </a:t>
            </a:r>
          </a:p>
          <a:p>
            <a:endParaRPr lang="en-US" sz="400" b="1" dirty="0"/>
          </a:p>
          <a:p>
            <a:r>
              <a:rPr lang="en-US" sz="900" b="1" dirty="0"/>
              <a:t>· </a:t>
            </a:r>
            <a:r>
              <a:rPr lang="en-US" sz="900" dirty="0">
                <a:latin typeface="Corbel" panose="020B0503020204020204" pitchFamily="34" charset="0"/>
              </a:rPr>
              <a:t>Normal</a:t>
            </a:r>
            <a:r>
              <a:rPr lang="en-US" sz="900" b="1" dirty="0">
                <a:latin typeface="Corbel" panose="020B0503020204020204" pitchFamily="34" charset="0"/>
              </a:rPr>
              <a:t> </a:t>
            </a:r>
            <a:r>
              <a:rPr lang="en-US" sz="900" b="1" dirty="0">
                <a:solidFill>
                  <a:srgbClr val="7030A0"/>
                </a:solidFill>
                <a:latin typeface="Corbel" panose="020B0503020204020204" pitchFamily="34" charset="0"/>
              </a:rPr>
              <a:t>Aa difference</a:t>
            </a:r>
          </a:p>
          <a:p>
            <a:r>
              <a:rPr lang="en-US" sz="900" b="1" dirty="0"/>
              <a:t>· 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PaO2</a:t>
            </a:r>
            <a:r>
              <a:rPr lang="en-US" sz="900" b="1" dirty="0">
                <a:latin typeface="Corbel" panose="020B0503020204020204" pitchFamily="34" charset="0"/>
              </a:rPr>
              <a:t> </a:t>
            </a:r>
            <a:r>
              <a:rPr lang="en-US" sz="900" dirty="0">
                <a:latin typeface="Corbel" panose="020B0503020204020204" pitchFamily="34" charset="0"/>
              </a:rPr>
              <a:t>normalizes with </a:t>
            </a:r>
            <a:r>
              <a:rPr lang="en-US" sz="900" dirty="0" err="1">
                <a:latin typeface="Corbel" panose="020B0503020204020204" pitchFamily="34" charset="0"/>
              </a:rPr>
              <a:t>supplm</a:t>
            </a:r>
            <a:r>
              <a:rPr lang="en-US" sz="900" dirty="0">
                <a:latin typeface="Corbel" panose="020B0503020204020204" pitchFamily="34" charset="0"/>
              </a:rPr>
              <a:t>. O</a:t>
            </a:r>
            <a:r>
              <a:rPr lang="en-US" sz="900" baseline="-25000" dirty="0">
                <a:latin typeface="Corbel" panose="020B0503020204020204" pitchFamily="34" charset="0"/>
              </a:rPr>
              <a:t>2</a:t>
            </a:r>
          </a:p>
          <a:p>
            <a:r>
              <a:rPr lang="en-US" sz="900" b="1" dirty="0"/>
              <a:t>· </a:t>
            </a:r>
            <a:r>
              <a:rPr lang="en-US" sz="900" b="1" dirty="0">
                <a:latin typeface="Corbel" panose="020B0503020204020204" pitchFamily="34" charset="0"/>
              </a:rPr>
              <a:t>Increased PaCO2</a:t>
            </a:r>
          </a:p>
          <a:p>
            <a:endParaRPr lang="en-US" sz="900" b="1" dirty="0">
              <a:latin typeface="Corbel" panose="020B0503020204020204" pitchFamily="34" charset="0"/>
            </a:endParaRPr>
          </a:p>
          <a:p>
            <a:r>
              <a:rPr lang="en-US" sz="900" b="1" dirty="0"/>
              <a:t>· </a:t>
            </a:r>
            <a:r>
              <a:rPr lang="en-US" sz="900" b="1" dirty="0">
                <a:latin typeface="Corbel" panose="020B0503020204020204" pitchFamily="34" charset="0"/>
              </a:rPr>
              <a:t>Causes: </a:t>
            </a:r>
            <a:r>
              <a:rPr lang="en-US" sz="900" dirty="0">
                <a:latin typeface="Corbel" panose="020B0503020204020204" pitchFamily="34" charset="0"/>
              </a:rPr>
              <a:t>decreased </a:t>
            </a:r>
            <a:r>
              <a:rPr lang="en-US" sz="900" i="1" dirty="0">
                <a:latin typeface="Corbel" panose="020B0503020204020204" pitchFamily="34" charset="0"/>
              </a:rPr>
              <a:t>respiratory drive </a:t>
            </a:r>
            <a:r>
              <a:rPr lang="en-US" sz="900" dirty="0">
                <a:latin typeface="Corbel" panose="020B0503020204020204" pitchFamily="34" charset="0"/>
              </a:rPr>
              <a:t>(opioids, brainstem stroke, OHVS), </a:t>
            </a:r>
            <a:r>
              <a:rPr lang="en-US" sz="900" i="1" dirty="0">
                <a:latin typeface="Corbel" panose="020B0503020204020204" pitchFamily="34" charset="0"/>
              </a:rPr>
              <a:t>neuromuscular weakness </a:t>
            </a:r>
            <a:r>
              <a:rPr lang="en-US" sz="900" dirty="0">
                <a:latin typeface="Corbel" panose="020B0503020204020204" pitchFamily="34" charset="0"/>
              </a:rPr>
              <a:t>(GBS, ALS), chest wall problems (kyphoscoliosis, flail chest) or </a:t>
            </a:r>
            <a:r>
              <a:rPr lang="en-US" sz="900" i="1" dirty="0">
                <a:latin typeface="Corbel" panose="020B0503020204020204" pitchFamily="34" charset="0"/>
              </a:rPr>
              <a:t>airflow obstruction </a:t>
            </a:r>
            <a:r>
              <a:rPr lang="en-US" sz="900" dirty="0">
                <a:latin typeface="Corbel" panose="020B0503020204020204" pitchFamily="34" charset="0"/>
              </a:rPr>
              <a:t>(COPD, asthma)</a:t>
            </a:r>
          </a:p>
          <a:p>
            <a:endParaRPr lang="en-US" sz="9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8449046-A0A1-3745-8A21-16F38656631B}"/>
              </a:ext>
            </a:extLst>
          </p:cNvPr>
          <p:cNvSpPr txBox="1"/>
          <p:nvPr/>
        </p:nvSpPr>
        <p:spPr>
          <a:xfrm>
            <a:off x="3641733" y="2940869"/>
            <a:ext cx="19608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Imbalance between regional lung ventilation and perfusion (</a:t>
            </a:r>
            <a:r>
              <a:rPr lang="en-US" sz="900" b="1" dirty="0">
                <a:hlinkClick r:id="rId10"/>
              </a:rPr>
              <a:t>low V/Q</a:t>
            </a:r>
            <a:r>
              <a:rPr lang="en-US" sz="900" b="1" dirty="0"/>
              <a:t>). </a:t>
            </a:r>
          </a:p>
          <a:p>
            <a:r>
              <a:rPr lang="en-US" sz="900" dirty="0"/>
              <a:t>Most common cause of hypoxemia.</a:t>
            </a:r>
          </a:p>
          <a:p>
            <a:endParaRPr lang="en-US" sz="400" b="1" dirty="0"/>
          </a:p>
          <a:p>
            <a:r>
              <a:rPr lang="en-US" sz="900" b="1" dirty="0"/>
              <a:t>· </a:t>
            </a:r>
            <a:r>
              <a:rPr lang="en-US" sz="900" b="1" dirty="0">
                <a:latin typeface="Corbel" panose="020B0503020204020204" pitchFamily="34" charset="0"/>
              </a:rPr>
              <a:t>Increased </a:t>
            </a:r>
            <a:r>
              <a:rPr lang="en-US" sz="900" b="1" dirty="0">
                <a:solidFill>
                  <a:srgbClr val="7030A0"/>
                </a:solidFill>
                <a:latin typeface="Corbel" panose="020B0503020204020204" pitchFamily="34" charset="0"/>
              </a:rPr>
              <a:t>Aa difference</a:t>
            </a:r>
            <a:endParaRPr lang="en-US" sz="900" dirty="0">
              <a:solidFill>
                <a:srgbClr val="7030A0"/>
              </a:solidFill>
              <a:latin typeface="Corbel" panose="020B0503020204020204" pitchFamily="34" charset="0"/>
            </a:endParaRPr>
          </a:p>
          <a:p>
            <a:r>
              <a:rPr lang="en-US" sz="900" b="1" dirty="0"/>
              <a:t>· 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PaO2</a:t>
            </a:r>
            <a:r>
              <a:rPr lang="en-US" sz="900" b="1" dirty="0">
                <a:latin typeface="Corbel" panose="020B0503020204020204" pitchFamily="34" charset="0"/>
              </a:rPr>
              <a:t> </a:t>
            </a:r>
            <a:r>
              <a:rPr lang="en-US" sz="900" dirty="0">
                <a:latin typeface="Corbel" panose="020B0503020204020204" pitchFamily="34" charset="0"/>
              </a:rPr>
              <a:t>normalizes with suppl. O2</a:t>
            </a:r>
          </a:p>
          <a:p>
            <a:endParaRPr lang="en-US" sz="900" b="1" dirty="0">
              <a:latin typeface="Corbel" panose="020B0503020204020204" pitchFamily="34" charset="0"/>
            </a:endParaRPr>
          </a:p>
          <a:p>
            <a:endParaRPr lang="en-US" sz="900" b="1" dirty="0">
              <a:latin typeface="Corbel" panose="020B0503020204020204" pitchFamily="34" charset="0"/>
            </a:endParaRPr>
          </a:p>
          <a:p>
            <a:r>
              <a:rPr lang="en-US" sz="900" b="1" dirty="0"/>
              <a:t>· </a:t>
            </a:r>
            <a:r>
              <a:rPr lang="en-US" sz="900" b="1" dirty="0">
                <a:latin typeface="Corbel" panose="020B0503020204020204" pitchFamily="34" charset="0"/>
              </a:rPr>
              <a:t>Causes: </a:t>
            </a:r>
            <a:r>
              <a:rPr lang="en-US" sz="900" i="1" dirty="0">
                <a:latin typeface="Corbel" panose="020B0503020204020204" pitchFamily="34" charset="0"/>
              </a:rPr>
              <a:t>obstructive lung diseases </a:t>
            </a:r>
            <a:r>
              <a:rPr lang="en-US" sz="900" dirty="0">
                <a:latin typeface="Corbel" panose="020B0503020204020204" pitchFamily="34" charset="0"/>
              </a:rPr>
              <a:t>(COPD), </a:t>
            </a:r>
            <a:r>
              <a:rPr lang="en-US" sz="900" i="1" dirty="0">
                <a:latin typeface="Corbel" panose="020B0503020204020204" pitchFamily="34" charset="0"/>
              </a:rPr>
              <a:t>pulmonary vascular disease </a:t>
            </a:r>
            <a:r>
              <a:rPr lang="en-US" sz="900" dirty="0">
                <a:latin typeface="Corbel" panose="020B0503020204020204" pitchFamily="34" charset="0"/>
              </a:rPr>
              <a:t>(PE), </a:t>
            </a:r>
            <a:r>
              <a:rPr lang="en-US" sz="900" i="1" dirty="0">
                <a:latin typeface="Corbel" panose="020B0503020204020204" pitchFamily="34" charset="0"/>
              </a:rPr>
              <a:t>alveolar filling processes </a:t>
            </a:r>
            <a:r>
              <a:rPr lang="en-US" sz="900" dirty="0">
                <a:latin typeface="Corbel" panose="020B0503020204020204" pitchFamily="34" charset="0"/>
              </a:rPr>
              <a:t>(pneumonia, pulmonary edema), </a:t>
            </a:r>
            <a:r>
              <a:rPr lang="en-US" sz="900" i="1" dirty="0">
                <a:latin typeface="Corbel" panose="020B0503020204020204" pitchFamily="34" charset="0"/>
              </a:rPr>
              <a:t>interstitial disease </a:t>
            </a:r>
            <a:r>
              <a:rPr lang="en-US" sz="900" dirty="0">
                <a:latin typeface="Corbel" panose="020B0503020204020204" pitchFamily="34" charset="0"/>
              </a:rPr>
              <a:t>&amp; </a:t>
            </a:r>
            <a:r>
              <a:rPr lang="en-US" sz="900" i="1" dirty="0">
                <a:latin typeface="Corbel" panose="020B0503020204020204" pitchFamily="34" charset="0"/>
              </a:rPr>
              <a:t>atelectasis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F40B30B-F332-E94F-BBB8-01209E91FA9E}"/>
              </a:ext>
            </a:extLst>
          </p:cNvPr>
          <p:cNvSpPr txBox="1"/>
          <p:nvPr/>
        </p:nvSpPr>
        <p:spPr>
          <a:xfrm>
            <a:off x="5488422" y="2940869"/>
            <a:ext cx="19159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Blood passes from the right side of the heart to the left side without being oxygenated.</a:t>
            </a:r>
          </a:p>
          <a:p>
            <a:endParaRPr lang="en-US" sz="400" b="1" dirty="0"/>
          </a:p>
          <a:p>
            <a:r>
              <a:rPr lang="en-US" sz="900" b="1" dirty="0"/>
              <a:t>· </a:t>
            </a:r>
            <a:r>
              <a:rPr lang="en-US" sz="900" b="1" dirty="0">
                <a:latin typeface="Corbel" panose="020B0503020204020204" pitchFamily="34" charset="0"/>
              </a:rPr>
              <a:t>Increased </a:t>
            </a:r>
            <a:r>
              <a:rPr lang="en-US" sz="900" b="1" dirty="0">
                <a:solidFill>
                  <a:srgbClr val="7030A0"/>
                </a:solidFill>
                <a:latin typeface="Corbel" panose="020B0503020204020204" pitchFamily="34" charset="0"/>
              </a:rPr>
              <a:t>Aa difference</a:t>
            </a:r>
          </a:p>
          <a:p>
            <a:r>
              <a:rPr lang="en-US" sz="900" b="1" dirty="0"/>
              <a:t>· 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PaO2</a:t>
            </a:r>
            <a:r>
              <a:rPr lang="en-US" sz="900" b="1" dirty="0">
                <a:latin typeface="Corbel" panose="020B0503020204020204" pitchFamily="34" charset="0"/>
              </a:rPr>
              <a:t> does NOT normalize with supplemental oxygen</a:t>
            </a:r>
            <a:endParaRPr lang="en-US" sz="900" dirty="0">
              <a:latin typeface="Corbel" panose="020B0503020204020204" pitchFamily="34" charset="0"/>
            </a:endParaRPr>
          </a:p>
          <a:p>
            <a:endParaRPr lang="en-US" sz="900" dirty="0">
              <a:latin typeface="Corbel" panose="020B0503020204020204" pitchFamily="34" charset="0"/>
            </a:endParaRPr>
          </a:p>
          <a:p>
            <a:r>
              <a:rPr lang="en-US" sz="900" b="1" dirty="0"/>
              <a:t>· </a:t>
            </a:r>
            <a:r>
              <a:rPr lang="en-US" sz="900" b="1" dirty="0">
                <a:latin typeface="Corbel" panose="020B0503020204020204" pitchFamily="34" charset="0"/>
              </a:rPr>
              <a:t>Causes: </a:t>
            </a:r>
            <a:r>
              <a:rPr lang="en-US" sz="900" i="1" dirty="0">
                <a:latin typeface="Corbel" panose="020B0503020204020204" pitchFamily="34" charset="0"/>
              </a:rPr>
              <a:t>anatomical</a:t>
            </a:r>
            <a:r>
              <a:rPr lang="en-US" sz="900" dirty="0">
                <a:latin typeface="Corbel" panose="020B0503020204020204" pitchFamily="34" charset="0"/>
              </a:rPr>
              <a:t> (ASD, VSD, </a:t>
            </a:r>
            <a:r>
              <a:rPr lang="en-US" sz="900" dirty="0" err="1">
                <a:latin typeface="Corbel" panose="020B0503020204020204" pitchFamily="34" charset="0"/>
              </a:rPr>
              <a:t>pulm</a:t>
            </a:r>
            <a:r>
              <a:rPr lang="en-US" sz="900" dirty="0">
                <a:latin typeface="Corbel" panose="020B0503020204020204" pitchFamily="34" charset="0"/>
              </a:rPr>
              <a:t> AVMs) &amp; </a:t>
            </a:r>
            <a:r>
              <a:rPr lang="en-US" sz="900" i="1" dirty="0">
                <a:latin typeface="Corbel" panose="020B0503020204020204" pitchFamily="34" charset="0"/>
              </a:rPr>
              <a:t>physiological</a:t>
            </a:r>
            <a:r>
              <a:rPr lang="en-US" sz="900" dirty="0">
                <a:latin typeface="Corbel" panose="020B0503020204020204" pitchFamily="34" charset="0"/>
              </a:rPr>
              <a:t> </a:t>
            </a:r>
            <a:r>
              <a:rPr lang="en-US" sz="900" i="1" dirty="0">
                <a:latin typeface="Corbel" panose="020B0503020204020204" pitchFamily="34" charset="0"/>
              </a:rPr>
              <a:t>shunts</a:t>
            </a:r>
            <a:r>
              <a:rPr lang="en-US" sz="900" dirty="0">
                <a:latin typeface="Corbel" panose="020B0503020204020204" pitchFamily="34" charset="0"/>
              </a:rPr>
              <a:t> (atelectasis, pneumonia, ARDS) where blood bypasses alveoli without effective gas exchange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14CDCB8-56C7-3F45-A34F-94CBB21C5905}"/>
              </a:ext>
            </a:extLst>
          </p:cNvPr>
          <p:cNvSpPr txBox="1"/>
          <p:nvPr/>
        </p:nvSpPr>
        <p:spPr>
          <a:xfrm>
            <a:off x="7281710" y="2940869"/>
            <a:ext cx="19608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Impaired O2 diffusion from alveoli to RBC, causing hypoxemia particularly in with increased cardiac </a:t>
            </a:r>
            <a:r>
              <a:rPr lang="en-US" sz="900" b="1" dirty="0" err="1"/>
              <a:t>outpu</a:t>
            </a:r>
            <a:r>
              <a:rPr lang="en-US" sz="900" b="1" dirty="0"/>
              <a:t>. </a:t>
            </a:r>
          </a:p>
          <a:p>
            <a:endParaRPr lang="en-US" sz="400" b="1" dirty="0"/>
          </a:p>
          <a:p>
            <a:r>
              <a:rPr lang="en-US" sz="900" b="1" dirty="0"/>
              <a:t>· </a:t>
            </a:r>
            <a:r>
              <a:rPr lang="en-US" sz="900" b="1" dirty="0">
                <a:latin typeface="Corbel" panose="020B0503020204020204" pitchFamily="34" charset="0"/>
              </a:rPr>
              <a:t>Increased </a:t>
            </a:r>
            <a:r>
              <a:rPr lang="en-US" sz="900" b="1" dirty="0">
                <a:solidFill>
                  <a:srgbClr val="7030A0"/>
                </a:solidFill>
                <a:latin typeface="Corbel" panose="020B0503020204020204" pitchFamily="34" charset="0"/>
              </a:rPr>
              <a:t>Aa difference</a:t>
            </a:r>
          </a:p>
          <a:p>
            <a:r>
              <a:rPr lang="en-US" sz="900" b="1" dirty="0"/>
              <a:t>· 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PaO2</a:t>
            </a:r>
            <a:r>
              <a:rPr lang="en-US" sz="900" b="1" dirty="0">
                <a:latin typeface="Corbel" panose="020B0503020204020204" pitchFamily="34" charset="0"/>
              </a:rPr>
              <a:t> </a:t>
            </a:r>
            <a:r>
              <a:rPr lang="en-US" sz="900" dirty="0">
                <a:latin typeface="Corbel" panose="020B0503020204020204" pitchFamily="34" charset="0"/>
              </a:rPr>
              <a:t>normalizes with </a:t>
            </a:r>
            <a:r>
              <a:rPr lang="en-US" sz="900" dirty="0" err="1">
                <a:latin typeface="Corbel" panose="020B0503020204020204" pitchFamily="34" charset="0"/>
              </a:rPr>
              <a:t>supplm</a:t>
            </a:r>
            <a:r>
              <a:rPr lang="en-US" sz="900" dirty="0">
                <a:latin typeface="Corbel" panose="020B0503020204020204" pitchFamily="34" charset="0"/>
              </a:rPr>
              <a:t>. O2</a:t>
            </a:r>
          </a:p>
          <a:p>
            <a:endParaRPr lang="en-US" sz="900" dirty="0">
              <a:latin typeface="Corbel" panose="020B0503020204020204" pitchFamily="34" charset="0"/>
            </a:endParaRPr>
          </a:p>
          <a:p>
            <a:endParaRPr lang="en-US" sz="900" dirty="0">
              <a:latin typeface="Corbel" panose="020B0503020204020204" pitchFamily="34" charset="0"/>
            </a:endParaRPr>
          </a:p>
          <a:p>
            <a:r>
              <a:rPr lang="en-US" sz="900" b="1" dirty="0"/>
              <a:t>· </a:t>
            </a:r>
            <a:r>
              <a:rPr lang="en-US" sz="900" b="1" dirty="0">
                <a:latin typeface="Corbel" panose="020B0503020204020204" pitchFamily="34" charset="0"/>
              </a:rPr>
              <a:t>Causes: </a:t>
            </a:r>
            <a:r>
              <a:rPr lang="en-US" sz="900" dirty="0">
                <a:latin typeface="Corbel" panose="020B0503020204020204" pitchFamily="34" charset="0"/>
              </a:rPr>
              <a:t>pulmonary fibrosis, edema, &amp; inflammation that impair gas exchange in the alveoli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987E838-58FD-7941-9CB3-CE8B484C1216}"/>
                  </a:ext>
                </a:extLst>
              </p:cNvPr>
              <p:cNvSpPr/>
              <p:nvPr/>
            </p:nvSpPr>
            <p:spPr>
              <a:xfrm>
                <a:off x="5439081" y="5854652"/>
                <a:ext cx="213276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𝑨𝒂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𝒅𝒊𝒇𝒇𝒆𝒓𝒆𝒏𝒄𝒆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sSub>
                        <m:sSubPr>
                          <m:ctrlPr>
                            <a:rPr lang="en-US" sz="1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1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sSub>
                        <m:sSubPr>
                          <m:ctrlPr>
                            <a:rPr lang="en-US" sz="1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0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987E838-58FD-7941-9CB3-CE8B484C1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081" y="5854652"/>
                <a:ext cx="2132763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>
            <a:extLst>
              <a:ext uri="{FF2B5EF4-FFF2-40B4-BE49-F238E27FC236}">
                <a16:creationId xmlns:a16="http://schemas.microsoft.com/office/drawing/2014/main" id="{3A0AE307-AD79-554D-A07A-7B08ECB67AE6}"/>
              </a:ext>
            </a:extLst>
          </p:cNvPr>
          <p:cNvSpPr txBox="1"/>
          <p:nvPr/>
        </p:nvSpPr>
        <p:spPr>
          <a:xfrm>
            <a:off x="-31018" y="5229258"/>
            <a:ext cx="198513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Venous blood returning to the lungs (</a:t>
            </a:r>
            <a:r>
              <a:rPr lang="en-US" sz="900" b="1" dirty="0">
                <a:solidFill>
                  <a:schemeClr val="accent4">
                    <a:lumMod val="75000"/>
                  </a:schemeClr>
                </a:solidFill>
              </a:rPr>
              <a:t>SvO2</a:t>
            </a:r>
            <a:r>
              <a:rPr lang="en-US" sz="900" b="1" dirty="0"/>
              <a:t>) has very low O2 due to increased extraction.  </a:t>
            </a:r>
          </a:p>
          <a:p>
            <a:endParaRPr lang="en-US" sz="400" b="1" dirty="0"/>
          </a:p>
          <a:p>
            <a:r>
              <a:rPr lang="en-US" sz="900" b="1" dirty="0"/>
              <a:t>· </a:t>
            </a:r>
            <a:r>
              <a:rPr lang="en-US" sz="900" b="1" dirty="0">
                <a:solidFill>
                  <a:schemeClr val="accent1"/>
                </a:solidFill>
                <a:latin typeface="Corbel" panose="020B0503020204020204" pitchFamily="34" charset="0"/>
              </a:rPr>
              <a:t>Normal</a:t>
            </a:r>
            <a:r>
              <a:rPr lang="en-US" sz="900" b="1" dirty="0">
                <a:latin typeface="Corbel" panose="020B0503020204020204" pitchFamily="34" charset="0"/>
              </a:rPr>
              <a:t> Aa difference</a:t>
            </a:r>
          </a:p>
          <a:p>
            <a:r>
              <a:rPr lang="en-US" sz="900" b="1" dirty="0"/>
              <a:t>· 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PaO2</a:t>
            </a:r>
            <a:r>
              <a:rPr lang="en-US" sz="900" b="1" dirty="0">
                <a:latin typeface="Corbel" panose="020B0503020204020204" pitchFamily="34" charset="0"/>
              </a:rPr>
              <a:t> </a:t>
            </a:r>
            <a:r>
              <a:rPr lang="en-US" sz="900" b="1" dirty="0">
                <a:solidFill>
                  <a:schemeClr val="accent1"/>
                </a:solidFill>
                <a:latin typeface="Corbel" panose="020B0503020204020204" pitchFamily="34" charset="0"/>
              </a:rPr>
              <a:t>normalizes</a:t>
            </a:r>
            <a:r>
              <a:rPr lang="en-US" sz="900" b="1" dirty="0">
                <a:latin typeface="Corbel" panose="020B0503020204020204" pitchFamily="34" charset="0"/>
              </a:rPr>
              <a:t> with supplemental oxygen</a:t>
            </a:r>
            <a:endParaRPr lang="en-US" sz="900" dirty="0">
              <a:latin typeface="Corbel" panose="020B0503020204020204" pitchFamily="34" charset="0"/>
            </a:endParaRPr>
          </a:p>
          <a:p>
            <a:endParaRPr lang="en-US" sz="900" dirty="0">
              <a:latin typeface="Corbel" panose="020B0503020204020204" pitchFamily="34" charset="0"/>
            </a:endParaRPr>
          </a:p>
          <a:p>
            <a:r>
              <a:rPr lang="en-US" sz="900" b="1" dirty="0">
                <a:latin typeface="Corbel" panose="020B0503020204020204" pitchFamily="34" charset="0"/>
              </a:rPr>
              <a:t>Causes</a:t>
            </a:r>
            <a:r>
              <a:rPr lang="en-US" sz="900" dirty="0">
                <a:latin typeface="Corbel" panose="020B0503020204020204" pitchFamily="34" charset="0"/>
              </a:rPr>
              <a:t>: </a:t>
            </a:r>
            <a:r>
              <a:rPr lang="en-US" sz="900" i="1" dirty="0">
                <a:latin typeface="Corbel" panose="020B0503020204020204" pitchFamily="34" charset="0"/>
              </a:rPr>
              <a:t>severe anemia </a:t>
            </a:r>
            <a:r>
              <a:rPr lang="en-US" sz="900" dirty="0">
                <a:latin typeface="Corbel" panose="020B0503020204020204" pitchFamily="34" charset="0"/>
              </a:rPr>
              <a:t>(</a:t>
            </a:r>
            <a:r>
              <a:rPr lang="en-US" sz="900" dirty="0">
                <a:latin typeface="Corbel" panose="020B0503020204020204" pitchFamily="34" charset="0"/>
                <a:hlinkClick r:id="rId12"/>
              </a:rPr>
              <a:t>low CaO2 rarely a problem unless Hb &lt;5</a:t>
            </a:r>
            <a:r>
              <a:rPr lang="en-US" sz="900" dirty="0">
                <a:latin typeface="Corbel" panose="020B0503020204020204" pitchFamily="34" charset="0"/>
              </a:rPr>
              <a:t>),</a:t>
            </a:r>
            <a:r>
              <a:rPr lang="en-US" sz="900" i="1" dirty="0">
                <a:latin typeface="Corbel" panose="020B0503020204020204" pitchFamily="34" charset="0"/>
              </a:rPr>
              <a:t> low cardiac output</a:t>
            </a:r>
            <a:r>
              <a:rPr lang="en-US" sz="900" dirty="0">
                <a:latin typeface="Corbel" panose="020B0503020204020204" pitchFamily="34" charset="0"/>
              </a:rPr>
              <a:t>, &amp; extremely </a:t>
            </a:r>
            <a:r>
              <a:rPr lang="en-US" sz="900" i="1" dirty="0">
                <a:latin typeface="Corbel" panose="020B0503020204020204" pitchFamily="34" charset="0"/>
              </a:rPr>
              <a:t>high oxygen consumption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AF87617-4387-9E4A-8784-12D76E5866CF}"/>
              </a:ext>
            </a:extLst>
          </p:cNvPr>
          <p:cNvSpPr/>
          <p:nvPr/>
        </p:nvSpPr>
        <p:spPr>
          <a:xfrm>
            <a:off x="5211621" y="356828"/>
            <a:ext cx="12266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  <a:hlinkClick r:id="rId13"/>
              </a:rPr>
              <a:t>OXYGEN DELIVERY</a:t>
            </a:r>
            <a:r>
              <a:rPr lang="en-US" sz="900" b="1" dirty="0">
                <a:latin typeface="Corbel" panose="020B0503020204020204" pitchFamily="34" charset="0"/>
              </a:rPr>
              <a:t>: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94CD838-EA8D-B542-8630-988B6F8E3339}"/>
              </a:ext>
            </a:extLst>
          </p:cNvPr>
          <p:cNvSpPr/>
          <p:nvPr/>
        </p:nvSpPr>
        <p:spPr>
          <a:xfrm>
            <a:off x="2701090" y="5522590"/>
            <a:ext cx="20377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Aa DIFFERENCE (aka Aa GRADIENT):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8525B51-6B83-8D46-8158-0A6231EE6C7D}"/>
              </a:ext>
            </a:extLst>
          </p:cNvPr>
          <p:cNvSpPr/>
          <p:nvPr/>
        </p:nvSpPr>
        <p:spPr>
          <a:xfrm>
            <a:off x="5233962" y="6427445"/>
            <a:ext cx="195331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Atmospheric pressure</a:t>
            </a:r>
          </a:p>
          <a:p>
            <a:pPr algn="ctr"/>
            <a:r>
              <a:rPr lang="en-US" sz="8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Futura Medium" panose="020B0602020204020303" pitchFamily="34" charset="-79"/>
              </a:rPr>
              <a:t>(760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mmHg</a:t>
            </a:r>
            <a:r>
              <a:rPr lang="en-US" sz="8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Futura Medium" panose="020B0602020204020303" pitchFamily="34" charset="-79"/>
              </a:rPr>
              <a:t>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 sea level, </a:t>
            </a:r>
            <a:r>
              <a:rPr lang="en-US" sz="800" cap="small" dirty="0">
                <a:solidFill>
                  <a:schemeClr val="tx1">
                    <a:lumMod val="50000"/>
                    <a:lumOff val="50000"/>
                  </a:schemeClr>
                </a:solidFill>
                <a:cs typeface="Futura Medium" panose="020B0602020204020303" pitchFamily="34" charset="-79"/>
              </a:rPr>
              <a:t>630</a:t>
            </a:r>
            <a:r>
              <a:rPr lang="en-US" sz="800" b="1" cap="small" dirty="0">
                <a:solidFill>
                  <a:schemeClr val="tx1">
                    <a:lumMod val="50000"/>
                    <a:lumOff val="50000"/>
                  </a:schemeClr>
                </a:solidFill>
                <a:cs typeface="Futura Medium" panose="020B0602020204020303" pitchFamily="34" charset="-79"/>
              </a:rPr>
              <a:t>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mmHg</a:t>
            </a:r>
            <a:r>
              <a:rPr lang="en-US" sz="800" b="1" cap="small" dirty="0">
                <a:solidFill>
                  <a:schemeClr val="tx1">
                    <a:lumMod val="50000"/>
                    <a:lumOff val="50000"/>
                  </a:schemeClr>
                </a:solidFill>
                <a:cs typeface="Futura Medium" panose="020B0602020204020303" pitchFamily="34" charset="-79"/>
              </a:rPr>
              <a:t>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 1500m, 530 mmHg @ 3000m)</a:t>
            </a:r>
          </a:p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A31D139-BBBA-AE43-8D33-D7C57BA298E2}"/>
              </a:ext>
            </a:extLst>
          </p:cNvPr>
          <p:cNvSpPr/>
          <p:nvPr/>
        </p:nvSpPr>
        <p:spPr>
          <a:xfrm>
            <a:off x="7045692" y="6474286"/>
            <a:ext cx="1191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n-US" sz="9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vapor pressure</a:t>
            </a:r>
          </a:p>
          <a:p>
            <a:pPr algn="ctr"/>
            <a:r>
              <a:rPr lang="en-US" sz="8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Futura Medium" panose="020B0602020204020303" pitchFamily="34" charset="-79"/>
              </a:rPr>
              <a:t>(47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mmHg in the lungs)</a:t>
            </a:r>
          </a:p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5233459-D961-E245-921A-BF2D86C4CD27}"/>
              </a:ext>
            </a:extLst>
          </p:cNvPr>
          <p:cNvSpPr/>
          <p:nvPr/>
        </p:nvSpPr>
        <p:spPr>
          <a:xfrm>
            <a:off x="8188197" y="6368823"/>
            <a:ext cx="107779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Respiratory Quotient</a:t>
            </a:r>
          </a:p>
          <a:p>
            <a:pPr algn="ctr"/>
            <a:r>
              <a:rPr lang="en-US" sz="8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Futura Medium" panose="020B0602020204020303" pitchFamily="34" charset="-79"/>
              </a:rPr>
              <a:t>(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normally  </a:t>
            </a:r>
            <a:r>
              <a:rPr lang="en-US" sz="8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Futura Medium" panose="020B0602020204020303" pitchFamily="34" charset="-79"/>
              </a:rPr>
              <a:t>~0.8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851C3AF-EF7D-7E4B-AE48-91981310343D}"/>
                  </a:ext>
                </a:extLst>
              </p:cNvPr>
              <p:cNvSpPr/>
              <p:nvPr/>
            </p:nvSpPr>
            <p:spPr>
              <a:xfrm>
                <a:off x="5439081" y="5503107"/>
                <a:ext cx="2684389" cy="389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𝑵𝒐𝒓𝒎𝒂𝒍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𝑨𝒂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𝒅𝒊𝒇𝒇𝒆𝒓𝒆𝒏𝒄𝒆</m:t>
                      </m:r>
                      <m:r>
                        <a:rPr lang="en-US" sz="1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b="1" i="1">
                              <a:latin typeface="Cambria Math" panose="02040503050406030204" pitchFamily="18" charset="0"/>
                            </a:rPr>
                            <m:t>𝑨𝒈𝒆</m:t>
                          </m:r>
                          <m:r>
                            <a:rPr lang="en-US" sz="10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b="1" i="1">
                                  <a:latin typeface="Cambria Math" panose="02040503050406030204" pitchFamily="18" charset="0"/>
                                </a:rPr>
                                <m:t>𝒚𝒓𝒔</m:t>
                              </m:r>
                            </m:e>
                          </m:d>
                          <m:r>
                            <a:rPr lang="en-US" sz="1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0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1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0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851C3AF-EF7D-7E4B-AE48-9198131034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081" y="5503107"/>
                <a:ext cx="2684389" cy="38997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127">
            <a:extLst>
              <a:ext uri="{FF2B5EF4-FFF2-40B4-BE49-F238E27FC236}">
                <a16:creationId xmlns:a16="http://schemas.microsoft.com/office/drawing/2014/main" id="{DE4D7E7F-F807-AC42-98EF-3785B7E412C1}"/>
              </a:ext>
            </a:extLst>
          </p:cNvPr>
          <p:cNvSpPr/>
          <p:nvPr/>
        </p:nvSpPr>
        <p:spPr>
          <a:xfrm rot="16200000">
            <a:off x="8371869" y="1736039"/>
            <a:ext cx="1278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v1.0 (2020-12-06)</a:t>
            </a:r>
          </a:p>
          <a:p>
            <a:r>
              <a:rPr lang="en-US" sz="800" dirty="0">
                <a:hlinkClick r:id="rId15"/>
              </a:rPr>
              <a:t>CC BY-SA 3.0</a:t>
            </a:r>
            <a:endParaRPr lang="en-US" sz="800" dirty="0">
              <a:latin typeface="+mj-lt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F68CCE8-3281-2D41-BF8C-C14D9826DB57}"/>
              </a:ext>
            </a:extLst>
          </p:cNvPr>
          <p:cNvSpPr/>
          <p:nvPr/>
        </p:nvSpPr>
        <p:spPr>
          <a:xfrm>
            <a:off x="7985396" y="5678842"/>
            <a:ext cx="13198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Alveolar CO2 tension</a:t>
            </a:r>
          </a:p>
          <a:p>
            <a:pPr algn="ctr"/>
            <a:r>
              <a:rPr lang="en-US" sz="8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Futura Medium" panose="020B0602020204020303" pitchFamily="34" charset="-79"/>
              </a:rPr>
              <a:t>(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assumed to be equal to arterial CO2)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C2EE2B4-2C00-A34E-82B1-BC6977F7E38B}"/>
              </a:ext>
            </a:extLst>
          </p:cNvPr>
          <p:cNvSpPr/>
          <p:nvPr/>
        </p:nvSpPr>
        <p:spPr>
          <a:xfrm>
            <a:off x="6606510" y="6222958"/>
            <a:ext cx="131713" cy="158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9E2FDD2-51EA-204A-8B5D-85511C552BFC}"/>
              </a:ext>
            </a:extLst>
          </p:cNvPr>
          <p:cNvSpPr/>
          <p:nvPr/>
        </p:nvSpPr>
        <p:spPr>
          <a:xfrm>
            <a:off x="7138052" y="6230394"/>
            <a:ext cx="131713" cy="158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6668B71-DAB7-EB48-8E47-D69580552C02}"/>
              </a:ext>
            </a:extLst>
          </p:cNvPr>
          <p:cNvSpPr/>
          <p:nvPr/>
        </p:nvSpPr>
        <p:spPr>
          <a:xfrm>
            <a:off x="7859163" y="6315888"/>
            <a:ext cx="131713" cy="158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D60CDBA-B022-794D-ACAA-0B7B26E5166E}"/>
              </a:ext>
            </a:extLst>
          </p:cNvPr>
          <p:cNvSpPr/>
          <p:nvPr/>
        </p:nvSpPr>
        <p:spPr>
          <a:xfrm>
            <a:off x="7855447" y="6100300"/>
            <a:ext cx="131713" cy="158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5" name="Elbow Connector 1024">
            <a:extLst>
              <a:ext uri="{FF2B5EF4-FFF2-40B4-BE49-F238E27FC236}">
                <a16:creationId xmlns:a16="http://schemas.microsoft.com/office/drawing/2014/main" id="{3FB79D0E-B869-AE47-BEC3-281AED989558}"/>
              </a:ext>
            </a:extLst>
          </p:cNvPr>
          <p:cNvCxnSpPr>
            <a:cxnSpLocks/>
            <a:endCxn id="56" idx="2"/>
          </p:cNvCxnSpPr>
          <p:nvPr/>
        </p:nvCxnSpPr>
        <p:spPr>
          <a:xfrm rot="5400000" flipH="1" flipV="1">
            <a:off x="6472070" y="6227148"/>
            <a:ext cx="46224" cy="354370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C8B919A4-11F6-9847-B035-9B52FD4A43F6}"/>
              </a:ext>
            </a:extLst>
          </p:cNvPr>
          <p:cNvCxnSpPr>
            <a:cxnSpLocks/>
            <a:stCxn id="100" idx="0"/>
            <a:endCxn id="131" idx="2"/>
          </p:cNvCxnSpPr>
          <p:nvPr/>
        </p:nvCxnSpPr>
        <p:spPr>
          <a:xfrm rot="16200000" flipV="1">
            <a:off x="7379946" y="6212621"/>
            <a:ext cx="85629" cy="43770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140">
            <a:extLst>
              <a:ext uri="{FF2B5EF4-FFF2-40B4-BE49-F238E27FC236}">
                <a16:creationId xmlns:a16="http://schemas.microsoft.com/office/drawing/2014/main" id="{687F08D5-3F93-674B-9F00-05AFCFBDA1B3}"/>
              </a:ext>
            </a:extLst>
          </p:cNvPr>
          <p:cNvCxnSpPr>
            <a:cxnSpLocks/>
            <a:stCxn id="133" idx="0"/>
            <a:endCxn id="129" idx="2"/>
          </p:cNvCxnSpPr>
          <p:nvPr/>
        </p:nvCxnSpPr>
        <p:spPr>
          <a:xfrm rot="16200000" flipH="1">
            <a:off x="8255511" y="5766093"/>
            <a:ext cx="55596" cy="724011"/>
          </a:xfrm>
          <a:prstGeom prst="bentConnector5">
            <a:avLst>
              <a:gd name="adj1" fmla="val -120937"/>
              <a:gd name="adj2" fmla="val 49374"/>
              <a:gd name="adj3" fmla="val 204811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>
            <a:extLst>
              <a:ext uri="{FF2B5EF4-FFF2-40B4-BE49-F238E27FC236}">
                <a16:creationId xmlns:a16="http://schemas.microsoft.com/office/drawing/2014/main" id="{F8C17D47-D817-5449-913A-98E787565AB5}"/>
              </a:ext>
            </a:extLst>
          </p:cNvPr>
          <p:cNvCxnSpPr>
            <a:cxnSpLocks/>
            <a:stCxn id="132" idx="2"/>
            <a:endCxn id="101" idx="0"/>
          </p:cNvCxnSpPr>
          <p:nvPr/>
        </p:nvCxnSpPr>
        <p:spPr>
          <a:xfrm rot="5400000" flipH="1" flipV="1">
            <a:off x="8273392" y="6020450"/>
            <a:ext cx="105328" cy="802073"/>
          </a:xfrm>
          <a:prstGeom prst="bentConnector5">
            <a:avLst>
              <a:gd name="adj1" fmla="val -29790"/>
              <a:gd name="adj2" fmla="val 51806"/>
              <a:gd name="adj3" fmla="val 14681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04A76D4-04CE-CC4B-8F31-FD087CB7F16E}"/>
              </a:ext>
            </a:extLst>
          </p:cNvPr>
          <p:cNvSpPr/>
          <p:nvPr/>
        </p:nvSpPr>
        <p:spPr>
          <a:xfrm rot="5400000">
            <a:off x="2232167" y="5415412"/>
            <a:ext cx="260396" cy="85268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12F98F-206B-1549-8834-01DD3D9B4849}"/>
              </a:ext>
            </a:extLst>
          </p:cNvPr>
          <p:cNvSpPr/>
          <p:nvPr/>
        </p:nvSpPr>
        <p:spPr>
          <a:xfrm>
            <a:off x="2307031" y="5334932"/>
            <a:ext cx="109728" cy="655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id="{AB08E9C2-D22C-4848-8990-83E1837C56E3}"/>
              </a:ext>
            </a:extLst>
          </p:cNvPr>
          <p:cNvSpPr/>
          <p:nvPr/>
        </p:nvSpPr>
        <p:spPr>
          <a:xfrm>
            <a:off x="1787764" y="5530734"/>
            <a:ext cx="248010" cy="506902"/>
          </a:xfrm>
          <a:custGeom>
            <a:avLst/>
            <a:gdLst>
              <a:gd name="connsiteX0" fmla="*/ 64577 w 248010"/>
              <a:gd name="connsiteY0" fmla="*/ 0 h 506902"/>
              <a:gd name="connsiteX1" fmla="*/ 189231 w 248010"/>
              <a:gd name="connsiteY1" fmla="*/ 0 h 506902"/>
              <a:gd name="connsiteX2" fmla="*/ 189231 w 248010"/>
              <a:gd name="connsiteY2" fmla="*/ 160191 h 506902"/>
              <a:gd name="connsiteX3" fmla="*/ 189231 w 248010"/>
              <a:gd name="connsiteY3" fmla="*/ 195026 h 506902"/>
              <a:gd name="connsiteX4" fmla="*/ 189231 w 248010"/>
              <a:gd name="connsiteY4" fmla="*/ 273948 h 506902"/>
              <a:gd name="connsiteX5" fmla="*/ 211690 w 248010"/>
              <a:gd name="connsiteY5" fmla="*/ 289499 h 506902"/>
              <a:gd name="connsiteX6" fmla="*/ 248010 w 248010"/>
              <a:gd name="connsiteY6" fmla="*/ 379550 h 506902"/>
              <a:gd name="connsiteX7" fmla="*/ 124005 w 248010"/>
              <a:gd name="connsiteY7" fmla="*/ 506902 h 506902"/>
              <a:gd name="connsiteX8" fmla="*/ 0 w 248010"/>
              <a:gd name="connsiteY8" fmla="*/ 379550 h 506902"/>
              <a:gd name="connsiteX9" fmla="*/ 36320 w 248010"/>
              <a:gd name="connsiteY9" fmla="*/ 289499 h 506902"/>
              <a:gd name="connsiteX10" fmla="*/ 64577 w 248010"/>
              <a:gd name="connsiteY10" fmla="*/ 269933 h 506902"/>
              <a:gd name="connsiteX11" fmla="*/ 64577 w 248010"/>
              <a:gd name="connsiteY11" fmla="*/ 195026 h 506902"/>
              <a:gd name="connsiteX12" fmla="*/ 64577 w 248010"/>
              <a:gd name="connsiteY12" fmla="*/ 160191 h 50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8010" h="506902">
                <a:moveTo>
                  <a:pt x="64577" y="0"/>
                </a:moveTo>
                <a:lnTo>
                  <a:pt x="189231" y="0"/>
                </a:lnTo>
                <a:lnTo>
                  <a:pt x="189231" y="160191"/>
                </a:lnTo>
                <a:lnTo>
                  <a:pt x="189231" y="195026"/>
                </a:lnTo>
                <a:lnTo>
                  <a:pt x="189231" y="273948"/>
                </a:lnTo>
                <a:lnTo>
                  <a:pt x="211690" y="289499"/>
                </a:lnTo>
                <a:cubicBezTo>
                  <a:pt x="234130" y="312545"/>
                  <a:pt x="248010" y="344383"/>
                  <a:pt x="248010" y="379550"/>
                </a:cubicBezTo>
                <a:cubicBezTo>
                  <a:pt x="248010" y="449885"/>
                  <a:pt x="192491" y="506902"/>
                  <a:pt x="124005" y="506902"/>
                </a:cubicBezTo>
                <a:cubicBezTo>
                  <a:pt x="55519" y="506902"/>
                  <a:pt x="0" y="449885"/>
                  <a:pt x="0" y="379550"/>
                </a:cubicBezTo>
                <a:cubicBezTo>
                  <a:pt x="0" y="344383"/>
                  <a:pt x="13880" y="312545"/>
                  <a:pt x="36320" y="289499"/>
                </a:cubicBezTo>
                <a:lnTo>
                  <a:pt x="64577" y="269933"/>
                </a:lnTo>
                <a:lnTo>
                  <a:pt x="64577" y="195026"/>
                </a:lnTo>
                <a:lnTo>
                  <a:pt x="64577" y="160191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9" name="Freeform 118">
            <a:extLst>
              <a:ext uri="{FF2B5EF4-FFF2-40B4-BE49-F238E27FC236}">
                <a16:creationId xmlns:a16="http://schemas.microsoft.com/office/drawing/2014/main" id="{D85C58FF-AAD4-664F-AEDE-6851E908431E}"/>
              </a:ext>
            </a:extLst>
          </p:cNvPr>
          <p:cNvSpPr/>
          <p:nvPr/>
        </p:nvSpPr>
        <p:spPr>
          <a:xfrm>
            <a:off x="1656505" y="5894237"/>
            <a:ext cx="510528" cy="192844"/>
          </a:xfrm>
          <a:custGeom>
            <a:avLst/>
            <a:gdLst>
              <a:gd name="connsiteX0" fmla="*/ 380330 w 510528"/>
              <a:gd name="connsiteY0" fmla="*/ 0 h 192844"/>
              <a:gd name="connsiteX1" fmla="*/ 510528 w 510528"/>
              <a:gd name="connsiteY1" fmla="*/ 0 h 192844"/>
              <a:gd name="connsiteX2" fmla="*/ 510528 w 510528"/>
              <a:gd name="connsiteY2" fmla="*/ 51856 h 192844"/>
              <a:gd name="connsiteX3" fmla="*/ 428542 w 510528"/>
              <a:gd name="connsiteY3" fmla="*/ 51856 h 192844"/>
              <a:gd name="connsiteX4" fmla="*/ 412013 w 510528"/>
              <a:gd name="connsiteY4" fmla="*/ 108645 h 192844"/>
              <a:gd name="connsiteX5" fmla="*/ 341379 w 510528"/>
              <a:gd name="connsiteY5" fmla="*/ 172516 h 192844"/>
              <a:gd name="connsiteX6" fmla="*/ 163520 w 510528"/>
              <a:gd name="connsiteY6" fmla="*/ 168925 h 192844"/>
              <a:gd name="connsiteX7" fmla="*/ 95651 w 510528"/>
              <a:gd name="connsiteY7" fmla="*/ 102017 h 192844"/>
              <a:gd name="connsiteX8" fmla="*/ 82818 w 510528"/>
              <a:gd name="connsiteY8" fmla="*/ 48778 h 192844"/>
              <a:gd name="connsiteX9" fmla="*/ 0 w 510528"/>
              <a:gd name="connsiteY9" fmla="*/ 48778 h 192844"/>
              <a:gd name="connsiteX10" fmla="*/ 0 w 510528"/>
              <a:gd name="connsiteY10" fmla="*/ 178 h 192844"/>
              <a:gd name="connsiteX11" fmla="*/ 130346 w 510528"/>
              <a:gd name="connsiteY11" fmla="*/ 178 h 192844"/>
              <a:gd name="connsiteX12" fmla="*/ 130346 w 510528"/>
              <a:gd name="connsiteY12" fmla="*/ 28085 h 192844"/>
              <a:gd name="connsiteX13" fmla="*/ 142504 w 510528"/>
              <a:gd name="connsiteY13" fmla="*/ 77158 h 192844"/>
              <a:gd name="connsiteX14" fmla="*/ 191376 w 510528"/>
              <a:gd name="connsiteY14" fmla="*/ 123750 h 192844"/>
              <a:gd name="connsiteX15" fmla="*/ 315514 w 510528"/>
              <a:gd name="connsiteY15" fmla="*/ 126179 h 192844"/>
              <a:gd name="connsiteX16" fmla="*/ 366280 w 510528"/>
              <a:gd name="connsiteY16" fmla="*/ 81777 h 192844"/>
              <a:gd name="connsiteX17" fmla="*/ 380330 w 510528"/>
              <a:gd name="connsiteY17" fmla="*/ 34877 h 19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0528" h="192844">
                <a:moveTo>
                  <a:pt x="380330" y="0"/>
                </a:moveTo>
                <a:lnTo>
                  <a:pt x="510528" y="0"/>
                </a:lnTo>
                <a:lnTo>
                  <a:pt x="510528" y="51856"/>
                </a:lnTo>
                <a:lnTo>
                  <a:pt x="428542" y="51856"/>
                </a:lnTo>
                <a:lnTo>
                  <a:pt x="412013" y="108645"/>
                </a:lnTo>
                <a:cubicBezTo>
                  <a:pt x="395284" y="135174"/>
                  <a:pt x="371120" y="157446"/>
                  <a:pt x="341379" y="172516"/>
                </a:cubicBezTo>
                <a:cubicBezTo>
                  <a:pt x="285466" y="200847"/>
                  <a:pt x="218123" y="199487"/>
                  <a:pt x="163520" y="168925"/>
                </a:cubicBezTo>
                <a:cubicBezTo>
                  <a:pt x="134386" y="152618"/>
                  <a:pt x="111184" y="129300"/>
                  <a:pt x="95651" y="102017"/>
                </a:cubicBezTo>
                <a:lnTo>
                  <a:pt x="82818" y="48778"/>
                </a:lnTo>
                <a:lnTo>
                  <a:pt x="0" y="48778"/>
                </a:lnTo>
                <a:lnTo>
                  <a:pt x="0" y="178"/>
                </a:lnTo>
                <a:lnTo>
                  <a:pt x="130346" y="178"/>
                </a:lnTo>
                <a:lnTo>
                  <a:pt x="130346" y="28085"/>
                </a:lnTo>
                <a:lnTo>
                  <a:pt x="142504" y="77158"/>
                </a:lnTo>
                <a:cubicBezTo>
                  <a:pt x="153697" y="96235"/>
                  <a:pt x="170413" y="112489"/>
                  <a:pt x="191376" y="123750"/>
                </a:cubicBezTo>
                <a:cubicBezTo>
                  <a:pt x="229599" y="144282"/>
                  <a:pt x="276403" y="145198"/>
                  <a:pt x="315514" y="126179"/>
                </a:cubicBezTo>
                <a:cubicBezTo>
                  <a:pt x="336869" y="115794"/>
                  <a:pt x="354244" y="100297"/>
                  <a:pt x="366280" y="81777"/>
                </a:cubicBezTo>
                <a:lnTo>
                  <a:pt x="380330" y="34877"/>
                </a:lnTo>
                <a:close/>
              </a:path>
            </a:pathLst>
          </a:custGeom>
          <a:gradFill>
            <a:gsLst>
              <a:gs pos="24000">
                <a:schemeClr val="accent1"/>
              </a:gs>
              <a:gs pos="0">
                <a:schemeClr val="accent1">
                  <a:lumMod val="75000"/>
                </a:schemeClr>
              </a:gs>
              <a:gs pos="53000">
                <a:schemeClr val="accent1">
                  <a:lumMod val="60000"/>
                  <a:lumOff val="40000"/>
                </a:schemeClr>
              </a:gs>
              <a:gs pos="75000">
                <a:srgbClr val="D4B5C2"/>
              </a:gs>
            </a:gsLst>
            <a:lin ang="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Freeform 106">
            <a:extLst>
              <a:ext uri="{FF2B5EF4-FFF2-40B4-BE49-F238E27FC236}">
                <a16:creationId xmlns:a16="http://schemas.microsoft.com/office/drawing/2014/main" id="{861347A6-A47D-0547-8F06-94ABF46CD2D2}"/>
              </a:ext>
            </a:extLst>
          </p:cNvPr>
          <p:cNvSpPr/>
          <p:nvPr/>
        </p:nvSpPr>
        <p:spPr>
          <a:xfrm>
            <a:off x="2074342" y="4893927"/>
            <a:ext cx="584945" cy="509408"/>
          </a:xfrm>
          <a:custGeom>
            <a:avLst/>
            <a:gdLst>
              <a:gd name="connsiteX0" fmla="*/ 237996 w 584945"/>
              <a:gd name="connsiteY0" fmla="*/ 0 h 509408"/>
              <a:gd name="connsiteX1" fmla="*/ 352296 w 584945"/>
              <a:gd name="connsiteY1" fmla="*/ 0 h 509408"/>
              <a:gd name="connsiteX2" fmla="*/ 352296 w 584945"/>
              <a:gd name="connsiteY2" fmla="*/ 198819 h 509408"/>
              <a:gd name="connsiteX3" fmla="*/ 422603 w 584945"/>
              <a:gd name="connsiteY3" fmla="*/ 269126 h 509408"/>
              <a:gd name="connsiteX4" fmla="*/ 461253 w 584945"/>
              <a:gd name="connsiteY4" fmla="*/ 261323 h 509408"/>
              <a:gd name="connsiteX5" fmla="*/ 584945 w 584945"/>
              <a:gd name="connsiteY5" fmla="*/ 385015 h 509408"/>
              <a:gd name="connsiteX6" fmla="*/ 461253 w 584945"/>
              <a:gd name="connsiteY6" fmla="*/ 508707 h 509408"/>
              <a:gd name="connsiteX7" fmla="*/ 337561 w 584945"/>
              <a:gd name="connsiteY7" fmla="*/ 385015 h 509408"/>
              <a:gd name="connsiteX8" fmla="*/ 344160 w 584945"/>
              <a:gd name="connsiteY8" fmla="*/ 352328 h 509408"/>
              <a:gd name="connsiteX9" fmla="*/ 293558 w 584945"/>
              <a:gd name="connsiteY9" fmla="*/ 301726 h 509408"/>
              <a:gd name="connsiteX10" fmla="*/ 241032 w 584945"/>
              <a:gd name="connsiteY10" fmla="*/ 354252 h 509408"/>
              <a:gd name="connsiteX11" fmla="*/ 247384 w 584945"/>
              <a:gd name="connsiteY11" fmla="*/ 385716 h 509408"/>
              <a:gd name="connsiteX12" fmla="*/ 123692 w 584945"/>
              <a:gd name="connsiteY12" fmla="*/ 509408 h 509408"/>
              <a:gd name="connsiteX13" fmla="*/ 0 w 584945"/>
              <a:gd name="connsiteY13" fmla="*/ 385716 h 509408"/>
              <a:gd name="connsiteX14" fmla="*/ 123692 w 584945"/>
              <a:gd name="connsiteY14" fmla="*/ 262024 h 509408"/>
              <a:gd name="connsiteX15" fmla="*/ 163565 w 584945"/>
              <a:gd name="connsiteY15" fmla="*/ 270074 h 509408"/>
              <a:gd name="connsiteX16" fmla="*/ 237996 w 584945"/>
              <a:gd name="connsiteY16" fmla="*/ 195643 h 50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945" h="509408">
                <a:moveTo>
                  <a:pt x="237996" y="0"/>
                </a:moveTo>
                <a:lnTo>
                  <a:pt x="352296" y="0"/>
                </a:lnTo>
                <a:lnTo>
                  <a:pt x="352296" y="198819"/>
                </a:lnTo>
                <a:lnTo>
                  <a:pt x="422603" y="269126"/>
                </a:lnTo>
                <a:lnTo>
                  <a:pt x="461253" y="261323"/>
                </a:lnTo>
                <a:cubicBezTo>
                  <a:pt x="529566" y="261323"/>
                  <a:pt x="584945" y="316702"/>
                  <a:pt x="584945" y="385015"/>
                </a:cubicBezTo>
                <a:cubicBezTo>
                  <a:pt x="584945" y="453328"/>
                  <a:pt x="529566" y="508707"/>
                  <a:pt x="461253" y="508707"/>
                </a:cubicBezTo>
                <a:cubicBezTo>
                  <a:pt x="392940" y="508707"/>
                  <a:pt x="337561" y="453328"/>
                  <a:pt x="337561" y="385015"/>
                </a:cubicBezTo>
                <a:lnTo>
                  <a:pt x="344160" y="352328"/>
                </a:lnTo>
                <a:lnTo>
                  <a:pt x="293558" y="301726"/>
                </a:lnTo>
                <a:lnTo>
                  <a:pt x="241032" y="354252"/>
                </a:lnTo>
                <a:lnTo>
                  <a:pt x="247384" y="385716"/>
                </a:lnTo>
                <a:cubicBezTo>
                  <a:pt x="247384" y="454029"/>
                  <a:pt x="192005" y="509408"/>
                  <a:pt x="123692" y="509408"/>
                </a:cubicBezTo>
                <a:cubicBezTo>
                  <a:pt x="55379" y="509408"/>
                  <a:pt x="0" y="454029"/>
                  <a:pt x="0" y="385716"/>
                </a:cubicBezTo>
                <a:cubicBezTo>
                  <a:pt x="0" y="317403"/>
                  <a:pt x="55379" y="262024"/>
                  <a:pt x="123692" y="262024"/>
                </a:cubicBezTo>
                <a:lnTo>
                  <a:pt x="163565" y="270074"/>
                </a:lnTo>
                <a:lnTo>
                  <a:pt x="237996" y="195643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3E1F3F4-A16D-8046-A553-EECD3F094E65}"/>
              </a:ext>
            </a:extLst>
          </p:cNvPr>
          <p:cNvSpPr/>
          <p:nvPr/>
        </p:nvSpPr>
        <p:spPr>
          <a:xfrm>
            <a:off x="1317571" y="5909134"/>
            <a:ext cx="5021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" b="1" dirty="0">
                <a:solidFill>
                  <a:prstClr val="black"/>
                </a:solidFill>
              </a:rPr>
              <a:t>SvO2 = 50%</a:t>
            </a:r>
          </a:p>
          <a:p>
            <a:pPr algn="ctr"/>
            <a:r>
              <a:rPr lang="en-US" sz="500" b="1" dirty="0">
                <a:solidFill>
                  <a:prstClr val="black"/>
                </a:solidFill>
              </a:rPr>
              <a:t>CvO2 = 10</a:t>
            </a:r>
            <a:endParaRPr lang="en-US" sz="5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F7973FC-7DDF-4343-BBD6-440A69CF2BC5}"/>
              </a:ext>
            </a:extLst>
          </p:cNvPr>
          <p:cNvSpPr/>
          <p:nvPr/>
        </p:nvSpPr>
        <p:spPr>
          <a:xfrm>
            <a:off x="1860754" y="5920326"/>
            <a:ext cx="8109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" dirty="0">
                <a:solidFill>
                  <a:prstClr val="black"/>
                </a:solidFill>
              </a:rPr>
              <a:t>SaO2 = 85%</a:t>
            </a:r>
          </a:p>
          <a:p>
            <a:pPr algn="ctr"/>
            <a:r>
              <a:rPr lang="en-US" sz="500" dirty="0">
                <a:solidFill>
                  <a:srgbClr val="C00000"/>
                </a:solidFill>
              </a:rPr>
              <a:t>CaO2</a:t>
            </a:r>
            <a:r>
              <a:rPr lang="en-US" sz="500" dirty="0">
                <a:solidFill>
                  <a:prstClr val="black"/>
                </a:solidFill>
              </a:rPr>
              <a:t> = 17</a:t>
            </a:r>
            <a:endParaRPr lang="en-US" sz="500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F841F07A-7BE7-B644-B445-3531333E2E03}"/>
              </a:ext>
            </a:extLst>
          </p:cNvPr>
          <p:cNvSpPr/>
          <p:nvPr/>
        </p:nvSpPr>
        <p:spPr>
          <a:xfrm flipH="1">
            <a:off x="4185063" y="5167342"/>
            <a:ext cx="423916" cy="192666"/>
          </a:xfrm>
          <a:custGeom>
            <a:avLst/>
            <a:gdLst>
              <a:gd name="connsiteX0" fmla="*/ 0 w 423916"/>
              <a:gd name="connsiteY0" fmla="*/ 0 h 192666"/>
              <a:gd name="connsiteX1" fmla="*/ 130346 w 423916"/>
              <a:gd name="connsiteY1" fmla="*/ 0 h 192666"/>
              <a:gd name="connsiteX2" fmla="*/ 130346 w 423916"/>
              <a:gd name="connsiteY2" fmla="*/ 27907 h 192666"/>
              <a:gd name="connsiteX3" fmla="*/ 142504 w 423916"/>
              <a:gd name="connsiteY3" fmla="*/ 76980 h 192666"/>
              <a:gd name="connsiteX4" fmla="*/ 191376 w 423916"/>
              <a:gd name="connsiteY4" fmla="*/ 123572 h 192666"/>
              <a:gd name="connsiteX5" fmla="*/ 315514 w 423916"/>
              <a:gd name="connsiteY5" fmla="*/ 126001 h 192666"/>
              <a:gd name="connsiteX6" fmla="*/ 366281 w 423916"/>
              <a:gd name="connsiteY6" fmla="*/ 81599 h 192666"/>
              <a:gd name="connsiteX7" fmla="*/ 370483 w 423916"/>
              <a:gd name="connsiteY7" fmla="*/ 67571 h 192666"/>
              <a:gd name="connsiteX8" fmla="*/ 423916 w 423916"/>
              <a:gd name="connsiteY8" fmla="*/ 67571 h 192666"/>
              <a:gd name="connsiteX9" fmla="*/ 412013 w 423916"/>
              <a:gd name="connsiteY9" fmla="*/ 108467 h 192666"/>
              <a:gd name="connsiteX10" fmla="*/ 341379 w 423916"/>
              <a:gd name="connsiteY10" fmla="*/ 172338 h 192666"/>
              <a:gd name="connsiteX11" fmla="*/ 163520 w 423916"/>
              <a:gd name="connsiteY11" fmla="*/ 168747 h 192666"/>
              <a:gd name="connsiteX12" fmla="*/ 95651 w 423916"/>
              <a:gd name="connsiteY12" fmla="*/ 101839 h 192666"/>
              <a:gd name="connsiteX13" fmla="*/ 82818 w 423916"/>
              <a:gd name="connsiteY13" fmla="*/ 48600 h 192666"/>
              <a:gd name="connsiteX14" fmla="*/ 0 w 423916"/>
              <a:gd name="connsiteY14" fmla="*/ 48600 h 19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916" h="192666">
                <a:moveTo>
                  <a:pt x="0" y="0"/>
                </a:moveTo>
                <a:lnTo>
                  <a:pt x="130346" y="0"/>
                </a:lnTo>
                <a:lnTo>
                  <a:pt x="130346" y="27907"/>
                </a:lnTo>
                <a:lnTo>
                  <a:pt x="142504" y="76980"/>
                </a:lnTo>
                <a:cubicBezTo>
                  <a:pt x="153697" y="96057"/>
                  <a:pt x="170413" y="112311"/>
                  <a:pt x="191376" y="123572"/>
                </a:cubicBezTo>
                <a:cubicBezTo>
                  <a:pt x="229599" y="144104"/>
                  <a:pt x="276403" y="145020"/>
                  <a:pt x="315514" y="126001"/>
                </a:cubicBezTo>
                <a:cubicBezTo>
                  <a:pt x="336870" y="115616"/>
                  <a:pt x="354245" y="100119"/>
                  <a:pt x="366281" y="81599"/>
                </a:cubicBezTo>
                <a:lnTo>
                  <a:pt x="370483" y="67571"/>
                </a:lnTo>
                <a:lnTo>
                  <a:pt x="423916" y="67571"/>
                </a:lnTo>
                <a:lnTo>
                  <a:pt x="412013" y="108467"/>
                </a:lnTo>
                <a:cubicBezTo>
                  <a:pt x="395284" y="134996"/>
                  <a:pt x="371120" y="157268"/>
                  <a:pt x="341379" y="172338"/>
                </a:cubicBezTo>
                <a:cubicBezTo>
                  <a:pt x="285466" y="200669"/>
                  <a:pt x="218123" y="199309"/>
                  <a:pt x="163520" y="168747"/>
                </a:cubicBezTo>
                <a:cubicBezTo>
                  <a:pt x="134386" y="152440"/>
                  <a:pt x="111184" y="129122"/>
                  <a:pt x="95651" y="101839"/>
                </a:cubicBezTo>
                <a:lnTo>
                  <a:pt x="82818" y="48600"/>
                </a:lnTo>
                <a:lnTo>
                  <a:pt x="0" y="48600"/>
                </a:lnTo>
                <a:close/>
              </a:path>
            </a:pathLst>
          </a:custGeom>
          <a:gradFill>
            <a:gsLst>
              <a:gs pos="63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96000">
                <a:srgbClr val="D29FAA"/>
              </a:gs>
            </a:gsLst>
            <a:lin ang="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4" name="Freeform 133">
            <a:extLst>
              <a:ext uri="{FF2B5EF4-FFF2-40B4-BE49-F238E27FC236}">
                <a16:creationId xmlns:a16="http://schemas.microsoft.com/office/drawing/2014/main" id="{2BC86008-B740-BD40-BADE-4F84E6F09BF0}"/>
              </a:ext>
            </a:extLst>
          </p:cNvPr>
          <p:cNvSpPr/>
          <p:nvPr/>
        </p:nvSpPr>
        <p:spPr>
          <a:xfrm>
            <a:off x="3764924" y="5170502"/>
            <a:ext cx="423916" cy="192666"/>
          </a:xfrm>
          <a:custGeom>
            <a:avLst/>
            <a:gdLst>
              <a:gd name="connsiteX0" fmla="*/ 0 w 423916"/>
              <a:gd name="connsiteY0" fmla="*/ 0 h 192666"/>
              <a:gd name="connsiteX1" fmla="*/ 130346 w 423916"/>
              <a:gd name="connsiteY1" fmla="*/ 0 h 192666"/>
              <a:gd name="connsiteX2" fmla="*/ 130346 w 423916"/>
              <a:gd name="connsiteY2" fmla="*/ 27907 h 192666"/>
              <a:gd name="connsiteX3" fmla="*/ 142504 w 423916"/>
              <a:gd name="connsiteY3" fmla="*/ 76980 h 192666"/>
              <a:gd name="connsiteX4" fmla="*/ 191376 w 423916"/>
              <a:gd name="connsiteY4" fmla="*/ 123572 h 192666"/>
              <a:gd name="connsiteX5" fmla="*/ 315514 w 423916"/>
              <a:gd name="connsiteY5" fmla="*/ 126001 h 192666"/>
              <a:gd name="connsiteX6" fmla="*/ 366281 w 423916"/>
              <a:gd name="connsiteY6" fmla="*/ 81599 h 192666"/>
              <a:gd name="connsiteX7" fmla="*/ 370483 w 423916"/>
              <a:gd name="connsiteY7" fmla="*/ 67571 h 192666"/>
              <a:gd name="connsiteX8" fmla="*/ 423916 w 423916"/>
              <a:gd name="connsiteY8" fmla="*/ 67571 h 192666"/>
              <a:gd name="connsiteX9" fmla="*/ 412013 w 423916"/>
              <a:gd name="connsiteY9" fmla="*/ 108467 h 192666"/>
              <a:gd name="connsiteX10" fmla="*/ 341379 w 423916"/>
              <a:gd name="connsiteY10" fmla="*/ 172338 h 192666"/>
              <a:gd name="connsiteX11" fmla="*/ 163520 w 423916"/>
              <a:gd name="connsiteY11" fmla="*/ 168747 h 192666"/>
              <a:gd name="connsiteX12" fmla="*/ 95651 w 423916"/>
              <a:gd name="connsiteY12" fmla="*/ 101839 h 192666"/>
              <a:gd name="connsiteX13" fmla="*/ 82818 w 423916"/>
              <a:gd name="connsiteY13" fmla="*/ 48600 h 192666"/>
              <a:gd name="connsiteX14" fmla="*/ 0 w 423916"/>
              <a:gd name="connsiteY14" fmla="*/ 48600 h 19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916" h="192666">
                <a:moveTo>
                  <a:pt x="0" y="0"/>
                </a:moveTo>
                <a:lnTo>
                  <a:pt x="130346" y="0"/>
                </a:lnTo>
                <a:lnTo>
                  <a:pt x="130346" y="27907"/>
                </a:lnTo>
                <a:lnTo>
                  <a:pt x="142504" y="76980"/>
                </a:lnTo>
                <a:cubicBezTo>
                  <a:pt x="153697" y="96057"/>
                  <a:pt x="170413" y="112311"/>
                  <a:pt x="191376" y="123572"/>
                </a:cubicBezTo>
                <a:cubicBezTo>
                  <a:pt x="229599" y="144104"/>
                  <a:pt x="276403" y="145020"/>
                  <a:pt x="315514" y="126001"/>
                </a:cubicBezTo>
                <a:cubicBezTo>
                  <a:pt x="336870" y="115616"/>
                  <a:pt x="354245" y="100119"/>
                  <a:pt x="366281" y="81599"/>
                </a:cubicBezTo>
                <a:lnTo>
                  <a:pt x="370483" y="67571"/>
                </a:lnTo>
                <a:lnTo>
                  <a:pt x="423916" y="67571"/>
                </a:lnTo>
                <a:lnTo>
                  <a:pt x="412013" y="108467"/>
                </a:lnTo>
                <a:cubicBezTo>
                  <a:pt x="395284" y="134996"/>
                  <a:pt x="371120" y="157268"/>
                  <a:pt x="341379" y="172338"/>
                </a:cubicBezTo>
                <a:cubicBezTo>
                  <a:pt x="285466" y="200669"/>
                  <a:pt x="218123" y="199309"/>
                  <a:pt x="163520" y="168747"/>
                </a:cubicBezTo>
                <a:cubicBezTo>
                  <a:pt x="134386" y="152440"/>
                  <a:pt x="111184" y="129122"/>
                  <a:pt x="95651" y="101839"/>
                </a:cubicBezTo>
                <a:lnTo>
                  <a:pt x="82818" y="48600"/>
                </a:lnTo>
                <a:lnTo>
                  <a:pt x="0" y="48600"/>
                </a:lnTo>
                <a:close/>
              </a:path>
            </a:pathLst>
          </a:custGeom>
          <a:gradFill>
            <a:gsLst>
              <a:gs pos="44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83000">
                <a:srgbClr val="C00000"/>
              </a:gs>
            </a:gsLst>
            <a:lin ang="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14A2C3F-3333-1E43-90BA-DC1F154E1EC1}"/>
              </a:ext>
            </a:extLst>
          </p:cNvPr>
          <p:cNvSpPr/>
          <p:nvPr/>
        </p:nvSpPr>
        <p:spPr>
          <a:xfrm rot="5400000">
            <a:off x="4051017" y="5322773"/>
            <a:ext cx="260396" cy="85268"/>
          </a:xfrm>
          <a:prstGeom prst="rect">
            <a:avLst/>
          </a:prstGeom>
          <a:gradFill>
            <a:gsLst>
              <a:gs pos="7000">
                <a:srgbClr val="C00000"/>
              </a:gs>
              <a:gs pos="79000">
                <a:srgbClr val="D4B5C1"/>
              </a:gs>
            </a:gsLst>
            <a:lin ang="162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A4017A2-87C5-B943-859B-FF2C7618FFE9}"/>
              </a:ext>
            </a:extLst>
          </p:cNvPr>
          <p:cNvSpPr/>
          <p:nvPr/>
        </p:nvSpPr>
        <p:spPr>
          <a:xfrm>
            <a:off x="4125881" y="5242293"/>
            <a:ext cx="109728" cy="65539"/>
          </a:xfrm>
          <a:prstGeom prst="rect">
            <a:avLst/>
          </a:prstGeom>
          <a:gradFill>
            <a:gsLst>
              <a:gs pos="7000">
                <a:srgbClr val="C00000"/>
              </a:gs>
              <a:gs pos="84000">
                <a:srgbClr val="D4B5C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>
            <a:extLst>
              <a:ext uri="{FF2B5EF4-FFF2-40B4-BE49-F238E27FC236}">
                <a16:creationId xmlns:a16="http://schemas.microsoft.com/office/drawing/2014/main" id="{69801803-95C9-1845-B5D7-4B798433DB88}"/>
              </a:ext>
            </a:extLst>
          </p:cNvPr>
          <p:cNvSpPr/>
          <p:nvPr/>
        </p:nvSpPr>
        <p:spPr>
          <a:xfrm>
            <a:off x="3893192" y="4801288"/>
            <a:ext cx="584945" cy="509408"/>
          </a:xfrm>
          <a:custGeom>
            <a:avLst/>
            <a:gdLst>
              <a:gd name="connsiteX0" fmla="*/ 237996 w 584945"/>
              <a:gd name="connsiteY0" fmla="*/ 0 h 509408"/>
              <a:gd name="connsiteX1" fmla="*/ 352296 w 584945"/>
              <a:gd name="connsiteY1" fmla="*/ 0 h 509408"/>
              <a:gd name="connsiteX2" fmla="*/ 352296 w 584945"/>
              <a:gd name="connsiteY2" fmla="*/ 198819 h 509408"/>
              <a:gd name="connsiteX3" fmla="*/ 422603 w 584945"/>
              <a:gd name="connsiteY3" fmla="*/ 269126 h 509408"/>
              <a:gd name="connsiteX4" fmla="*/ 461253 w 584945"/>
              <a:gd name="connsiteY4" fmla="*/ 261323 h 509408"/>
              <a:gd name="connsiteX5" fmla="*/ 584945 w 584945"/>
              <a:gd name="connsiteY5" fmla="*/ 385015 h 509408"/>
              <a:gd name="connsiteX6" fmla="*/ 461253 w 584945"/>
              <a:gd name="connsiteY6" fmla="*/ 508707 h 509408"/>
              <a:gd name="connsiteX7" fmla="*/ 337561 w 584945"/>
              <a:gd name="connsiteY7" fmla="*/ 385015 h 509408"/>
              <a:gd name="connsiteX8" fmla="*/ 344160 w 584945"/>
              <a:gd name="connsiteY8" fmla="*/ 352328 h 509408"/>
              <a:gd name="connsiteX9" fmla="*/ 293558 w 584945"/>
              <a:gd name="connsiteY9" fmla="*/ 301726 h 509408"/>
              <a:gd name="connsiteX10" fmla="*/ 241032 w 584945"/>
              <a:gd name="connsiteY10" fmla="*/ 354252 h 509408"/>
              <a:gd name="connsiteX11" fmla="*/ 247384 w 584945"/>
              <a:gd name="connsiteY11" fmla="*/ 385716 h 509408"/>
              <a:gd name="connsiteX12" fmla="*/ 123692 w 584945"/>
              <a:gd name="connsiteY12" fmla="*/ 509408 h 509408"/>
              <a:gd name="connsiteX13" fmla="*/ 0 w 584945"/>
              <a:gd name="connsiteY13" fmla="*/ 385716 h 509408"/>
              <a:gd name="connsiteX14" fmla="*/ 123692 w 584945"/>
              <a:gd name="connsiteY14" fmla="*/ 262024 h 509408"/>
              <a:gd name="connsiteX15" fmla="*/ 163565 w 584945"/>
              <a:gd name="connsiteY15" fmla="*/ 270074 h 509408"/>
              <a:gd name="connsiteX16" fmla="*/ 237996 w 584945"/>
              <a:gd name="connsiteY16" fmla="*/ 195643 h 50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945" h="509408">
                <a:moveTo>
                  <a:pt x="237996" y="0"/>
                </a:moveTo>
                <a:lnTo>
                  <a:pt x="352296" y="0"/>
                </a:lnTo>
                <a:lnTo>
                  <a:pt x="352296" y="198819"/>
                </a:lnTo>
                <a:lnTo>
                  <a:pt x="422603" y="269126"/>
                </a:lnTo>
                <a:lnTo>
                  <a:pt x="461253" y="261323"/>
                </a:lnTo>
                <a:cubicBezTo>
                  <a:pt x="529566" y="261323"/>
                  <a:pt x="584945" y="316702"/>
                  <a:pt x="584945" y="385015"/>
                </a:cubicBezTo>
                <a:cubicBezTo>
                  <a:pt x="584945" y="453328"/>
                  <a:pt x="529566" y="508707"/>
                  <a:pt x="461253" y="508707"/>
                </a:cubicBezTo>
                <a:cubicBezTo>
                  <a:pt x="392940" y="508707"/>
                  <a:pt x="337561" y="453328"/>
                  <a:pt x="337561" y="385015"/>
                </a:cubicBezTo>
                <a:lnTo>
                  <a:pt x="344160" y="352328"/>
                </a:lnTo>
                <a:lnTo>
                  <a:pt x="293558" y="301726"/>
                </a:lnTo>
                <a:lnTo>
                  <a:pt x="241032" y="354252"/>
                </a:lnTo>
                <a:lnTo>
                  <a:pt x="247384" y="385716"/>
                </a:lnTo>
                <a:cubicBezTo>
                  <a:pt x="247384" y="454029"/>
                  <a:pt x="192005" y="509408"/>
                  <a:pt x="123692" y="509408"/>
                </a:cubicBezTo>
                <a:cubicBezTo>
                  <a:pt x="55379" y="509408"/>
                  <a:pt x="0" y="454029"/>
                  <a:pt x="0" y="385716"/>
                </a:cubicBezTo>
                <a:cubicBezTo>
                  <a:pt x="0" y="317403"/>
                  <a:pt x="55379" y="262024"/>
                  <a:pt x="123692" y="262024"/>
                </a:cubicBezTo>
                <a:lnTo>
                  <a:pt x="163565" y="270074"/>
                </a:lnTo>
                <a:lnTo>
                  <a:pt x="237996" y="195643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2" name="Freeform 151">
            <a:extLst>
              <a:ext uri="{FF2B5EF4-FFF2-40B4-BE49-F238E27FC236}">
                <a16:creationId xmlns:a16="http://schemas.microsoft.com/office/drawing/2014/main" id="{15183F54-C2A9-BA4D-A00C-E067D36B4F78}"/>
              </a:ext>
            </a:extLst>
          </p:cNvPr>
          <p:cNvSpPr/>
          <p:nvPr/>
        </p:nvSpPr>
        <p:spPr>
          <a:xfrm flipH="1">
            <a:off x="6009166" y="5153911"/>
            <a:ext cx="423916" cy="192666"/>
          </a:xfrm>
          <a:custGeom>
            <a:avLst/>
            <a:gdLst>
              <a:gd name="connsiteX0" fmla="*/ 0 w 423916"/>
              <a:gd name="connsiteY0" fmla="*/ 0 h 192666"/>
              <a:gd name="connsiteX1" fmla="*/ 130346 w 423916"/>
              <a:gd name="connsiteY1" fmla="*/ 0 h 192666"/>
              <a:gd name="connsiteX2" fmla="*/ 130346 w 423916"/>
              <a:gd name="connsiteY2" fmla="*/ 27907 h 192666"/>
              <a:gd name="connsiteX3" fmla="*/ 142504 w 423916"/>
              <a:gd name="connsiteY3" fmla="*/ 76980 h 192666"/>
              <a:gd name="connsiteX4" fmla="*/ 191376 w 423916"/>
              <a:gd name="connsiteY4" fmla="*/ 123572 h 192666"/>
              <a:gd name="connsiteX5" fmla="*/ 315514 w 423916"/>
              <a:gd name="connsiteY5" fmla="*/ 126001 h 192666"/>
              <a:gd name="connsiteX6" fmla="*/ 366281 w 423916"/>
              <a:gd name="connsiteY6" fmla="*/ 81599 h 192666"/>
              <a:gd name="connsiteX7" fmla="*/ 370483 w 423916"/>
              <a:gd name="connsiteY7" fmla="*/ 67571 h 192666"/>
              <a:gd name="connsiteX8" fmla="*/ 423916 w 423916"/>
              <a:gd name="connsiteY8" fmla="*/ 67571 h 192666"/>
              <a:gd name="connsiteX9" fmla="*/ 412013 w 423916"/>
              <a:gd name="connsiteY9" fmla="*/ 108467 h 192666"/>
              <a:gd name="connsiteX10" fmla="*/ 341379 w 423916"/>
              <a:gd name="connsiteY10" fmla="*/ 172338 h 192666"/>
              <a:gd name="connsiteX11" fmla="*/ 163520 w 423916"/>
              <a:gd name="connsiteY11" fmla="*/ 168747 h 192666"/>
              <a:gd name="connsiteX12" fmla="*/ 95651 w 423916"/>
              <a:gd name="connsiteY12" fmla="*/ 101839 h 192666"/>
              <a:gd name="connsiteX13" fmla="*/ 82818 w 423916"/>
              <a:gd name="connsiteY13" fmla="*/ 48600 h 192666"/>
              <a:gd name="connsiteX14" fmla="*/ 0 w 423916"/>
              <a:gd name="connsiteY14" fmla="*/ 48600 h 19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916" h="192666">
                <a:moveTo>
                  <a:pt x="0" y="0"/>
                </a:moveTo>
                <a:lnTo>
                  <a:pt x="130346" y="0"/>
                </a:lnTo>
                <a:lnTo>
                  <a:pt x="130346" y="27907"/>
                </a:lnTo>
                <a:lnTo>
                  <a:pt x="142504" y="76980"/>
                </a:lnTo>
                <a:cubicBezTo>
                  <a:pt x="153697" y="96057"/>
                  <a:pt x="170413" y="112311"/>
                  <a:pt x="191376" y="123572"/>
                </a:cubicBezTo>
                <a:cubicBezTo>
                  <a:pt x="229599" y="144104"/>
                  <a:pt x="276403" y="145020"/>
                  <a:pt x="315514" y="126001"/>
                </a:cubicBezTo>
                <a:cubicBezTo>
                  <a:pt x="336870" y="115616"/>
                  <a:pt x="354245" y="100119"/>
                  <a:pt x="366281" y="81599"/>
                </a:cubicBezTo>
                <a:lnTo>
                  <a:pt x="370483" y="67571"/>
                </a:lnTo>
                <a:lnTo>
                  <a:pt x="423916" y="67571"/>
                </a:lnTo>
                <a:lnTo>
                  <a:pt x="412013" y="108467"/>
                </a:lnTo>
                <a:cubicBezTo>
                  <a:pt x="395284" y="134996"/>
                  <a:pt x="371120" y="157268"/>
                  <a:pt x="341379" y="172338"/>
                </a:cubicBezTo>
                <a:cubicBezTo>
                  <a:pt x="285466" y="200669"/>
                  <a:pt x="218123" y="199309"/>
                  <a:pt x="163520" y="168747"/>
                </a:cubicBezTo>
                <a:cubicBezTo>
                  <a:pt x="134386" y="152440"/>
                  <a:pt x="111184" y="129122"/>
                  <a:pt x="95651" y="101839"/>
                </a:cubicBezTo>
                <a:lnTo>
                  <a:pt x="82818" y="48600"/>
                </a:lnTo>
                <a:lnTo>
                  <a:pt x="0" y="48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6000">
                <a:schemeClr val="accent1"/>
              </a:gs>
            </a:gsLst>
            <a:lin ang="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" name="Freeform 152">
            <a:extLst>
              <a:ext uri="{FF2B5EF4-FFF2-40B4-BE49-F238E27FC236}">
                <a16:creationId xmlns:a16="http://schemas.microsoft.com/office/drawing/2014/main" id="{540CFD37-98BC-0A42-A5D3-88AA21FCEE7A}"/>
              </a:ext>
            </a:extLst>
          </p:cNvPr>
          <p:cNvSpPr/>
          <p:nvPr/>
        </p:nvSpPr>
        <p:spPr>
          <a:xfrm>
            <a:off x="5589027" y="5157071"/>
            <a:ext cx="423916" cy="192666"/>
          </a:xfrm>
          <a:custGeom>
            <a:avLst/>
            <a:gdLst>
              <a:gd name="connsiteX0" fmla="*/ 0 w 423916"/>
              <a:gd name="connsiteY0" fmla="*/ 0 h 192666"/>
              <a:gd name="connsiteX1" fmla="*/ 130346 w 423916"/>
              <a:gd name="connsiteY1" fmla="*/ 0 h 192666"/>
              <a:gd name="connsiteX2" fmla="*/ 130346 w 423916"/>
              <a:gd name="connsiteY2" fmla="*/ 27907 h 192666"/>
              <a:gd name="connsiteX3" fmla="*/ 142504 w 423916"/>
              <a:gd name="connsiteY3" fmla="*/ 76980 h 192666"/>
              <a:gd name="connsiteX4" fmla="*/ 191376 w 423916"/>
              <a:gd name="connsiteY4" fmla="*/ 123572 h 192666"/>
              <a:gd name="connsiteX5" fmla="*/ 315514 w 423916"/>
              <a:gd name="connsiteY5" fmla="*/ 126001 h 192666"/>
              <a:gd name="connsiteX6" fmla="*/ 366281 w 423916"/>
              <a:gd name="connsiteY6" fmla="*/ 81599 h 192666"/>
              <a:gd name="connsiteX7" fmla="*/ 370483 w 423916"/>
              <a:gd name="connsiteY7" fmla="*/ 67571 h 192666"/>
              <a:gd name="connsiteX8" fmla="*/ 423916 w 423916"/>
              <a:gd name="connsiteY8" fmla="*/ 67571 h 192666"/>
              <a:gd name="connsiteX9" fmla="*/ 412013 w 423916"/>
              <a:gd name="connsiteY9" fmla="*/ 108467 h 192666"/>
              <a:gd name="connsiteX10" fmla="*/ 341379 w 423916"/>
              <a:gd name="connsiteY10" fmla="*/ 172338 h 192666"/>
              <a:gd name="connsiteX11" fmla="*/ 163520 w 423916"/>
              <a:gd name="connsiteY11" fmla="*/ 168747 h 192666"/>
              <a:gd name="connsiteX12" fmla="*/ 95651 w 423916"/>
              <a:gd name="connsiteY12" fmla="*/ 101839 h 192666"/>
              <a:gd name="connsiteX13" fmla="*/ 82818 w 423916"/>
              <a:gd name="connsiteY13" fmla="*/ 48600 h 192666"/>
              <a:gd name="connsiteX14" fmla="*/ 0 w 423916"/>
              <a:gd name="connsiteY14" fmla="*/ 48600 h 19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916" h="192666">
                <a:moveTo>
                  <a:pt x="0" y="0"/>
                </a:moveTo>
                <a:lnTo>
                  <a:pt x="130346" y="0"/>
                </a:lnTo>
                <a:lnTo>
                  <a:pt x="130346" y="27907"/>
                </a:lnTo>
                <a:lnTo>
                  <a:pt x="142504" y="76980"/>
                </a:lnTo>
                <a:cubicBezTo>
                  <a:pt x="153697" y="96057"/>
                  <a:pt x="170413" y="112311"/>
                  <a:pt x="191376" y="123572"/>
                </a:cubicBezTo>
                <a:cubicBezTo>
                  <a:pt x="229599" y="144104"/>
                  <a:pt x="276403" y="145020"/>
                  <a:pt x="315514" y="126001"/>
                </a:cubicBezTo>
                <a:cubicBezTo>
                  <a:pt x="336870" y="115616"/>
                  <a:pt x="354245" y="100119"/>
                  <a:pt x="366281" y="81599"/>
                </a:cubicBezTo>
                <a:lnTo>
                  <a:pt x="370483" y="67571"/>
                </a:lnTo>
                <a:lnTo>
                  <a:pt x="423916" y="67571"/>
                </a:lnTo>
                <a:lnTo>
                  <a:pt x="412013" y="108467"/>
                </a:lnTo>
                <a:cubicBezTo>
                  <a:pt x="395284" y="134996"/>
                  <a:pt x="371120" y="157268"/>
                  <a:pt x="341379" y="172338"/>
                </a:cubicBezTo>
                <a:cubicBezTo>
                  <a:pt x="285466" y="200669"/>
                  <a:pt x="218123" y="199309"/>
                  <a:pt x="163520" y="168747"/>
                </a:cubicBezTo>
                <a:cubicBezTo>
                  <a:pt x="134386" y="152440"/>
                  <a:pt x="111184" y="129122"/>
                  <a:pt x="95651" y="101839"/>
                </a:cubicBezTo>
                <a:lnTo>
                  <a:pt x="82818" y="48600"/>
                </a:lnTo>
                <a:lnTo>
                  <a:pt x="0" y="48600"/>
                </a:lnTo>
                <a:close/>
              </a:path>
            </a:pathLst>
          </a:custGeom>
          <a:gradFill>
            <a:gsLst>
              <a:gs pos="44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83000">
                <a:srgbClr val="C00000"/>
              </a:gs>
            </a:gsLst>
            <a:lin ang="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1F63EB6-67B3-4F4C-AB38-3B94508ADB53}"/>
              </a:ext>
            </a:extLst>
          </p:cNvPr>
          <p:cNvSpPr/>
          <p:nvPr/>
        </p:nvSpPr>
        <p:spPr>
          <a:xfrm rot="5400000">
            <a:off x="5875120" y="5309342"/>
            <a:ext cx="260396" cy="85268"/>
          </a:xfrm>
          <a:prstGeom prst="rect">
            <a:avLst/>
          </a:prstGeom>
          <a:gradFill>
            <a:gsLst>
              <a:gs pos="7000">
                <a:srgbClr val="C00000"/>
              </a:gs>
              <a:gs pos="79000">
                <a:schemeClr val="accent1"/>
              </a:gs>
            </a:gsLst>
            <a:lin ang="162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20A0B05-7051-C74B-B182-8BBEAF974679}"/>
              </a:ext>
            </a:extLst>
          </p:cNvPr>
          <p:cNvSpPr/>
          <p:nvPr/>
        </p:nvSpPr>
        <p:spPr>
          <a:xfrm>
            <a:off x="5949984" y="5228862"/>
            <a:ext cx="109728" cy="65539"/>
          </a:xfrm>
          <a:prstGeom prst="rect">
            <a:avLst/>
          </a:prstGeom>
          <a:gradFill>
            <a:gsLst>
              <a:gs pos="7000">
                <a:srgbClr val="C00000"/>
              </a:gs>
              <a:gs pos="8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>
            <a:extLst>
              <a:ext uri="{FF2B5EF4-FFF2-40B4-BE49-F238E27FC236}">
                <a16:creationId xmlns:a16="http://schemas.microsoft.com/office/drawing/2014/main" id="{43BE128F-BC86-D24D-A5BB-B92B985AFAD3}"/>
              </a:ext>
            </a:extLst>
          </p:cNvPr>
          <p:cNvSpPr/>
          <p:nvPr/>
        </p:nvSpPr>
        <p:spPr>
          <a:xfrm>
            <a:off x="5717295" y="4787857"/>
            <a:ext cx="584945" cy="509408"/>
          </a:xfrm>
          <a:custGeom>
            <a:avLst/>
            <a:gdLst>
              <a:gd name="connsiteX0" fmla="*/ 237996 w 584945"/>
              <a:gd name="connsiteY0" fmla="*/ 0 h 509408"/>
              <a:gd name="connsiteX1" fmla="*/ 352296 w 584945"/>
              <a:gd name="connsiteY1" fmla="*/ 0 h 509408"/>
              <a:gd name="connsiteX2" fmla="*/ 352296 w 584945"/>
              <a:gd name="connsiteY2" fmla="*/ 198819 h 509408"/>
              <a:gd name="connsiteX3" fmla="*/ 422603 w 584945"/>
              <a:gd name="connsiteY3" fmla="*/ 269126 h 509408"/>
              <a:gd name="connsiteX4" fmla="*/ 461253 w 584945"/>
              <a:gd name="connsiteY4" fmla="*/ 261323 h 509408"/>
              <a:gd name="connsiteX5" fmla="*/ 584945 w 584945"/>
              <a:gd name="connsiteY5" fmla="*/ 385015 h 509408"/>
              <a:gd name="connsiteX6" fmla="*/ 461253 w 584945"/>
              <a:gd name="connsiteY6" fmla="*/ 508707 h 509408"/>
              <a:gd name="connsiteX7" fmla="*/ 337561 w 584945"/>
              <a:gd name="connsiteY7" fmla="*/ 385015 h 509408"/>
              <a:gd name="connsiteX8" fmla="*/ 344160 w 584945"/>
              <a:gd name="connsiteY8" fmla="*/ 352328 h 509408"/>
              <a:gd name="connsiteX9" fmla="*/ 293558 w 584945"/>
              <a:gd name="connsiteY9" fmla="*/ 301726 h 509408"/>
              <a:gd name="connsiteX10" fmla="*/ 241032 w 584945"/>
              <a:gd name="connsiteY10" fmla="*/ 354252 h 509408"/>
              <a:gd name="connsiteX11" fmla="*/ 247384 w 584945"/>
              <a:gd name="connsiteY11" fmla="*/ 385716 h 509408"/>
              <a:gd name="connsiteX12" fmla="*/ 123692 w 584945"/>
              <a:gd name="connsiteY12" fmla="*/ 509408 h 509408"/>
              <a:gd name="connsiteX13" fmla="*/ 0 w 584945"/>
              <a:gd name="connsiteY13" fmla="*/ 385716 h 509408"/>
              <a:gd name="connsiteX14" fmla="*/ 123692 w 584945"/>
              <a:gd name="connsiteY14" fmla="*/ 262024 h 509408"/>
              <a:gd name="connsiteX15" fmla="*/ 163565 w 584945"/>
              <a:gd name="connsiteY15" fmla="*/ 270074 h 509408"/>
              <a:gd name="connsiteX16" fmla="*/ 237996 w 584945"/>
              <a:gd name="connsiteY16" fmla="*/ 195643 h 50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945" h="509408">
                <a:moveTo>
                  <a:pt x="237996" y="0"/>
                </a:moveTo>
                <a:lnTo>
                  <a:pt x="352296" y="0"/>
                </a:lnTo>
                <a:lnTo>
                  <a:pt x="352296" y="198819"/>
                </a:lnTo>
                <a:lnTo>
                  <a:pt x="422603" y="269126"/>
                </a:lnTo>
                <a:lnTo>
                  <a:pt x="461253" y="261323"/>
                </a:lnTo>
                <a:cubicBezTo>
                  <a:pt x="529566" y="261323"/>
                  <a:pt x="584945" y="316702"/>
                  <a:pt x="584945" y="385015"/>
                </a:cubicBezTo>
                <a:cubicBezTo>
                  <a:pt x="584945" y="453328"/>
                  <a:pt x="529566" y="508707"/>
                  <a:pt x="461253" y="508707"/>
                </a:cubicBezTo>
                <a:cubicBezTo>
                  <a:pt x="392940" y="508707"/>
                  <a:pt x="337561" y="453328"/>
                  <a:pt x="337561" y="385015"/>
                </a:cubicBezTo>
                <a:lnTo>
                  <a:pt x="344160" y="352328"/>
                </a:lnTo>
                <a:lnTo>
                  <a:pt x="293558" y="301726"/>
                </a:lnTo>
                <a:lnTo>
                  <a:pt x="241032" y="354252"/>
                </a:lnTo>
                <a:lnTo>
                  <a:pt x="247384" y="385716"/>
                </a:lnTo>
                <a:cubicBezTo>
                  <a:pt x="247384" y="454029"/>
                  <a:pt x="192005" y="509408"/>
                  <a:pt x="123692" y="509408"/>
                </a:cubicBezTo>
                <a:cubicBezTo>
                  <a:pt x="55379" y="509408"/>
                  <a:pt x="0" y="454029"/>
                  <a:pt x="0" y="385716"/>
                </a:cubicBezTo>
                <a:cubicBezTo>
                  <a:pt x="0" y="317403"/>
                  <a:pt x="55379" y="262024"/>
                  <a:pt x="123692" y="262024"/>
                </a:cubicBezTo>
                <a:lnTo>
                  <a:pt x="163565" y="270074"/>
                </a:lnTo>
                <a:lnTo>
                  <a:pt x="237996" y="195643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7" name="Freeform 156">
            <a:extLst>
              <a:ext uri="{FF2B5EF4-FFF2-40B4-BE49-F238E27FC236}">
                <a16:creationId xmlns:a16="http://schemas.microsoft.com/office/drawing/2014/main" id="{9831684D-CE4B-434D-9D04-F829DFD44076}"/>
              </a:ext>
            </a:extLst>
          </p:cNvPr>
          <p:cNvSpPr/>
          <p:nvPr/>
        </p:nvSpPr>
        <p:spPr>
          <a:xfrm>
            <a:off x="3293136" y="846751"/>
            <a:ext cx="248010" cy="506902"/>
          </a:xfrm>
          <a:custGeom>
            <a:avLst/>
            <a:gdLst>
              <a:gd name="connsiteX0" fmla="*/ 64577 w 248010"/>
              <a:gd name="connsiteY0" fmla="*/ 0 h 506902"/>
              <a:gd name="connsiteX1" fmla="*/ 189231 w 248010"/>
              <a:gd name="connsiteY1" fmla="*/ 0 h 506902"/>
              <a:gd name="connsiteX2" fmla="*/ 189231 w 248010"/>
              <a:gd name="connsiteY2" fmla="*/ 160191 h 506902"/>
              <a:gd name="connsiteX3" fmla="*/ 189231 w 248010"/>
              <a:gd name="connsiteY3" fmla="*/ 195026 h 506902"/>
              <a:gd name="connsiteX4" fmla="*/ 189231 w 248010"/>
              <a:gd name="connsiteY4" fmla="*/ 273948 h 506902"/>
              <a:gd name="connsiteX5" fmla="*/ 211690 w 248010"/>
              <a:gd name="connsiteY5" fmla="*/ 289499 h 506902"/>
              <a:gd name="connsiteX6" fmla="*/ 248010 w 248010"/>
              <a:gd name="connsiteY6" fmla="*/ 379550 h 506902"/>
              <a:gd name="connsiteX7" fmla="*/ 124005 w 248010"/>
              <a:gd name="connsiteY7" fmla="*/ 506902 h 506902"/>
              <a:gd name="connsiteX8" fmla="*/ 0 w 248010"/>
              <a:gd name="connsiteY8" fmla="*/ 379550 h 506902"/>
              <a:gd name="connsiteX9" fmla="*/ 36320 w 248010"/>
              <a:gd name="connsiteY9" fmla="*/ 289499 h 506902"/>
              <a:gd name="connsiteX10" fmla="*/ 64577 w 248010"/>
              <a:gd name="connsiteY10" fmla="*/ 269933 h 506902"/>
              <a:gd name="connsiteX11" fmla="*/ 64577 w 248010"/>
              <a:gd name="connsiteY11" fmla="*/ 195026 h 506902"/>
              <a:gd name="connsiteX12" fmla="*/ 64577 w 248010"/>
              <a:gd name="connsiteY12" fmla="*/ 160191 h 50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8010" h="506902">
                <a:moveTo>
                  <a:pt x="64577" y="0"/>
                </a:moveTo>
                <a:lnTo>
                  <a:pt x="189231" y="0"/>
                </a:lnTo>
                <a:lnTo>
                  <a:pt x="189231" y="160191"/>
                </a:lnTo>
                <a:lnTo>
                  <a:pt x="189231" y="195026"/>
                </a:lnTo>
                <a:lnTo>
                  <a:pt x="189231" y="273948"/>
                </a:lnTo>
                <a:lnTo>
                  <a:pt x="211690" y="289499"/>
                </a:lnTo>
                <a:cubicBezTo>
                  <a:pt x="234130" y="312545"/>
                  <a:pt x="248010" y="344383"/>
                  <a:pt x="248010" y="379550"/>
                </a:cubicBezTo>
                <a:cubicBezTo>
                  <a:pt x="248010" y="449885"/>
                  <a:pt x="192491" y="506902"/>
                  <a:pt x="124005" y="506902"/>
                </a:cubicBezTo>
                <a:cubicBezTo>
                  <a:pt x="55519" y="506902"/>
                  <a:pt x="0" y="449885"/>
                  <a:pt x="0" y="379550"/>
                </a:cubicBezTo>
                <a:cubicBezTo>
                  <a:pt x="0" y="344383"/>
                  <a:pt x="13880" y="312545"/>
                  <a:pt x="36320" y="289499"/>
                </a:cubicBezTo>
                <a:lnTo>
                  <a:pt x="64577" y="269933"/>
                </a:lnTo>
                <a:lnTo>
                  <a:pt x="64577" y="195026"/>
                </a:lnTo>
                <a:lnTo>
                  <a:pt x="64577" y="160191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8" name="Freeform 157">
            <a:extLst>
              <a:ext uri="{FF2B5EF4-FFF2-40B4-BE49-F238E27FC236}">
                <a16:creationId xmlns:a16="http://schemas.microsoft.com/office/drawing/2014/main" id="{D9E2BF83-B719-F14A-9907-D9574C1DF2E4}"/>
              </a:ext>
            </a:extLst>
          </p:cNvPr>
          <p:cNvSpPr/>
          <p:nvPr/>
        </p:nvSpPr>
        <p:spPr>
          <a:xfrm>
            <a:off x="3161877" y="1210254"/>
            <a:ext cx="510528" cy="192844"/>
          </a:xfrm>
          <a:custGeom>
            <a:avLst/>
            <a:gdLst>
              <a:gd name="connsiteX0" fmla="*/ 380330 w 510528"/>
              <a:gd name="connsiteY0" fmla="*/ 0 h 192844"/>
              <a:gd name="connsiteX1" fmla="*/ 510528 w 510528"/>
              <a:gd name="connsiteY1" fmla="*/ 0 h 192844"/>
              <a:gd name="connsiteX2" fmla="*/ 510528 w 510528"/>
              <a:gd name="connsiteY2" fmla="*/ 51856 h 192844"/>
              <a:gd name="connsiteX3" fmla="*/ 428542 w 510528"/>
              <a:gd name="connsiteY3" fmla="*/ 51856 h 192844"/>
              <a:gd name="connsiteX4" fmla="*/ 412013 w 510528"/>
              <a:gd name="connsiteY4" fmla="*/ 108645 h 192844"/>
              <a:gd name="connsiteX5" fmla="*/ 341379 w 510528"/>
              <a:gd name="connsiteY5" fmla="*/ 172516 h 192844"/>
              <a:gd name="connsiteX6" fmla="*/ 163520 w 510528"/>
              <a:gd name="connsiteY6" fmla="*/ 168925 h 192844"/>
              <a:gd name="connsiteX7" fmla="*/ 95651 w 510528"/>
              <a:gd name="connsiteY7" fmla="*/ 102017 h 192844"/>
              <a:gd name="connsiteX8" fmla="*/ 82818 w 510528"/>
              <a:gd name="connsiteY8" fmla="*/ 48778 h 192844"/>
              <a:gd name="connsiteX9" fmla="*/ 0 w 510528"/>
              <a:gd name="connsiteY9" fmla="*/ 48778 h 192844"/>
              <a:gd name="connsiteX10" fmla="*/ 0 w 510528"/>
              <a:gd name="connsiteY10" fmla="*/ 178 h 192844"/>
              <a:gd name="connsiteX11" fmla="*/ 130346 w 510528"/>
              <a:gd name="connsiteY11" fmla="*/ 178 h 192844"/>
              <a:gd name="connsiteX12" fmla="*/ 130346 w 510528"/>
              <a:gd name="connsiteY12" fmla="*/ 28085 h 192844"/>
              <a:gd name="connsiteX13" fmla="*/ 142504 w 510528"/>
              <a:gd name="connsiteY13" fmla="*/ 77158 h 192844"/>
              <a:gd name="connsiteX14" fmla="*/ 191376 w 510528"/>
              <a:gd name="connsiteY14" fmla="*/ 123750 h 192844"/>
              <a:gd name="connsiteX15" fmla="*/ 315514 w 510528"/>
              <a:gd name="connsiteY15" fmla="*/ 126179 h 192844"/>
              <a:gd name="connsiteX16" fmla="*/ 366280 w 510528"/>
              <a:gd name="connsiteY16" fmla="*/ 81777 h 192844"/>
              <a:gd name="connsiteX17" fmla="*/ 380330 w 510528"/>
              <a:gd name="connsiteY17" fmla="*/ 34877 h 19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0528" h="192844">
                <a:moveTo>
                  <a:pt x="380330" y="0"/>
                </a:moveTo>
                <a:lnTo>
                  <a:pt x="510528" y="0"/>
                </a:lnTo>
                <a:lnTo>
                  <a:pt x="510528" y="51856"/>
                </a:lnTo>
                <a:lnTo>
                  <a:pt x="428542" y="51856"/>
                </a:lnTo>
                <a:lnTo>
                  <a:pt x="412013" y="108645"/>
                </a:lnTo>
                <a:cubicBezTo>
                  <a:pt x="395284" y="135174"/>
                  <a:pt x="371120" y="157446"/>
                  <a:pt x="341379" y="172516"/>
                </a:cubicBezTo>
                <a:cubicBezTo>
                  <a:pt x="285466" y="200847"/>
                  <a:pt x="218123" y="199487"/>
                  <a:pt x="163520" y="168925"/>
                </a:cubicBezTo>
                <a:cubicBezTo>
                  <a:pt x="134386" y="152618"/>
                  <a:pt x="111184" y="129300"/>
                  <a:pt x="95651" y="102017"/>
                </a:cubicBezTo>
                <a:lnTo>
                  <a:pt x="82818" y="48778"/>
                </a:lnTo>
                <a:lnTo>
                  <a:pt x="0" y="48778"/>
                </a:lnTo>
                <a:lnTo>
                  <a:pt x="0" y="178"/>
                </a:lnTo>
                <a:lnTo>
                  <a:pt x="130346" y="178"/>
                </a:lnTo>
                <a:lnTo>
                  <a:pt x="130346" y="28085"/>
                </a:lnTo>
                <a:lnTo>
                  <a:pt x="142504" y="77158"/>
                </a:lnTo>
                <a:cubicBezTo>
                  <a:pt x="153697" y="96235"/>
                  <a:pt x="170413" y="112489"/>
                  <a:pt x="191376" y="123750"/>
                </a:cubicBezTo>
                <a:cubicBezTo>
                  <a:pt x="229599" y="144282"/>
                  <a:pt x="276403" y="145198"/>
                  <a:pt x="315514" y="126179"/>
                </a:cubicBezTo>
                <a:cubicBezTo>
                  <a:pt x="336869" y="115794"/>
                  <a:pt x="354244" y="100297"/>
                  <a:pt x="366280" y="81777"/>
                </a:cubicBezTo>
                <a:lnTo>
                  <a:pt x="380330" y="34877"/>
                </a:lnTo>
                <a:close/>
              </a:path>
            </a:pathLst>
          </a:custGeom>
          <a:gradFill>
            <a:gsLst>
              <a:gs pos="33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70000">
                <a:srgbClr val="C00000"/>
              </a:gs>
            </a:gsLst>
            <a:lin ang="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93DF0C6D-D32B-024D-8B6A-EDFF1DA1BFC7}"/>
              </a:ext>
            </a:extLst>
          </p:cNvPr>
          <p:cNvSpPr/>
          <p:nvPr/>
        </p:nvSpPr>
        <p:spPr>
          <a:xfrm>
            <a:off x="2829428" y="1225151"/>
            <a:ext cx="4945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" dirty="0">
                <a:solidFill>
                  <a:schemeClr val="accent4">
                    <a:lumMod val="75000"/>
                  </a:schemeClr>
                </a:solidFill>
              </a:rPr>
              <a:t>SvO2</a:t>
            </a:r>
            <a:r>
              <a:rPr lang="en-US" sz="500" dirty="0">
                <a:solidFill>
                  <a:prstClr val="black"/>
                </a:solidFill>
              </a:rPr>
              <a:t> = 70%</a:t>
            </a:r>
          </a:p>
          <a:p>
            <a:pPr algn="ctr"/>
            <a:r>
              <a:rPr lang="en-US" sz="500" dirty="0">
                <a:solidFill>
                  <a:prstClr val="black"/>
                </a:solidFill>
              </a:rPr>
              <a:t>CvO2 = 15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BFF1634-3A04-8D47-B774-073A93EDE4A4}"/>
              </a:ext>
            </a:extLst>
          </p:cNvPr>
          <p:cNvSpPr/>
          <p:nvPr/>
        </p:nvSpPr>
        <p:spPr>
          <a:xfrm>
            <a:off x="3515281" y="1223373"/>
            <a:ext cx="49457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" dirty="0">
                <a:solidFill>
                  <a:prstClr val="black"/>
                </a:solidFill>
              </a:rPr>
              <a:t>SaO2 = 98%</a:t>
            </a:r>
          </a:p>
          <a:p>
            <a:pPr algn="ctr"/>
            <a:r>
              <a:rPr lang="en-US" sz="500" dirty="0">
                <a:solidFill>
                  <a:srgbClr val="C00000"/>
                </a:solidFill>
              </a:rPr>
              <a:t>CaO2</a:t>
            </a:r>
            <a:r>
              <a:rPr lang="en-US" sz="500" dirty="0">
                <a:solidFill>
                  <a:prstClr val="black"/>
                </a:solidFill>
              </a:rPr>
              <a:t> = 20</a:t>
            </a:r>
          </a:p>
          <a:p>
            <a:pPr algn="ctr"/>
            <a:r>
              <a:rPr lang="en-US" sz="500" b="1" dirty="0">
                <a:solidFill>
                  <a:schemeClr val="accent6"/>
                </a:solidFill>
              </a:rPr>
              <a:t>PaO2 = 95</a:t>
            </a:r>
          </a:p>
        </p:txBody>
      </p:sp>
      <p:sp>
        <p:nvSpPr>
          <p:cNvPr id="161" name="Freeform 160">
            <a:extLst>
              <a:ext uri="{FF2B5EF4-FFF2-40B4-BE49-F238E27FC236}">
                <a16:creationId xmlns:a16="http://schemas.microsoft.com/office/drawing/2014/main" id="{B7BF0B93-63A5-084A-8443-0F0CF2446777}"/>
              </a:ext>
            </a:extLst>
          </p:cNvPr>
          <p:cNvSpPr/>
          <p:nvPr/>
        </p:nvSpPr>
        <p:spPr>
          <a:xfrm>
            <a:off x="7623625" y="4875441"/>
            <a:ext cx="248010" cy="506902"/>
          </a:xfrm>
          <a:custGeom>
            <a:avLst/>
            <a:gdLst>
              <a:gd name="connsiteX0" fmla="*/ 64577 w 248010"/>
              <a:gd name="connsiteY0" fmla="*/ 0 h 506902"/>
              <a:gd name="connsiteX1" fmla="*/ 189231 w 248010"/>
              <a:gd name="connsiteY1" fmla="*/ 0 h 506902"/>
              <a:gd name="connsiteX2" fmla="*/ 189231 w 248010"/>
              <a:gd name="connsiteY2" fmla="*/ 160191 h 506902"/>
              <a:gd name="connsiteX3" fmla="*/ 189231 w 248010"/>
              <a:gd name="connsiteY3" fmla="*/ 195026 h 506902"/>
              <a:gd name="connsiteX4" fmla="*/ 189231 w 248010"/>
              <a:gd name="connsiteY4" fmla="*/ 273948 h 506902"/>
              <a:gd name="connsiteX5" fmla="*/ 211690 w 248010"/>
              <a:gd name="connsiteY5" fmla="*/ 289499 h 506902"/>
              <a:gd name="connsiteX6" fmla="*/ 248010 w 248010"/>
              <a:gd name="connsiteY6" fmla="*/ 379550 h 506902"/>
              <a:gd name="connsiteX7" fmla="*/ 124005 w 248010"/>
              <a:gd name="connsiteY7" fmla="*/ 506902 h 506902"/>
              <a:gd name="connsiteX8" fmla="*/ 0 w 248010"/>
              <a:gd name="connsiteY8" fmla="*/ 379550 h 506902"/>
              <a:gd name="connsiteX9" fmla="*/ 36320 w 248010"/>
              <a:gd name="connsiteY9" fmla="*/ 289499 h 506902"/>
              <a:gd name="connsiteX10" fmla="*/ 64577 w 248010"/>
              <a:gd name="connsiteY10" fmla="*/ 269933 h 506902"/>
              <a:gd name="connsiteX11" fmla="*/ 64577 w 248010"/>
              <a:gd name="connsiteY11" fmla="*/ 195026 h 506902"/>
              <a:gd name="connsiteX12" fmla="*/ 64577 w 248010"/>
              <a:gd name="connsiteY12" fmla="*/ 160191 h 50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8010" h="506902">
                <a:moveTo>
                  <a:pt x="64577" y="0"/>
                </a:moveTo>
                <a:lnTo>
                  <a:pt x="189231" y="0"/>
                </a:lnTo>
                <a:lnTo>
                  <a:pt x="189231" y="160191"/>
                </a:lnTo>
                <a:lnTo>
                  <a:pt x="189231" y="195026"/>
                </a:lnTo>
                <a:lnTo>
                  <a:pt x="189231" y="273948"/>
                </a:lnTo>
                <a:lnTo>
                  <a:pt x="211690" y="289499"/>
                </a:lnTo>
                <a:cubicBezTo>
                  <a:pt x="234130" y="312545"/>
                  <a:pt x="248010" y="344383"/>
                  <a:pt x="248010" y="379550"/>
                </a:cubicBezTo>
                <a:cubicBezTo>
                  <a:pt x="248010" y="449885"/>
                  <a:pt x="192491" y="506902"/>
                  <a:pt x="124005" y="506902"/>
                </a:cubicBezTo>
                <a:cubicBezTo>
                  <a:pt x="55519" y="506902"/>
                  <a:pt x="0" y="449885"/>
                  <a:pt x="0" y="379550"/>
                </a:cubicBezTo>
                <a:cubicBezTo>
                  <a:pt x="0" y="344383"/>
                  <a:pt x="13880" y="312545"/>
                  <a:pt x="36320" y="289499"/>
                </a:cubicBezTo>
                <a:lnTo>
                  <a:pt x="64577" y="269933"/>
                </a:lnTo>
                <a:lnTo>
                  <a:pt x="64577" y="195026"/>
                </a:lnTo>
                <a:lnTo>
                  <a:pt x="64577" y="160191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2" name="Freeform 161">
            <a:extLst>
              <a:ext uri="{FF2B5EF4-FFF2-40B4-BE49-F238E27FC236}">
                <a16:creationId xmlns:a16="http://schemas.microsoft.com/office/drawing/2014/main" id="{A4D53B88-1DFC-7949-904C-426232693F90}"/>
              </a:ext>
            </a:extLst>
          </p:cNvPr>
          <p:cNvSpPr/>
          <p:nvPr/>
        </p:nvSpPr>
        <p:spPr>
          <a:xfrm>
            <a:off x="7492366" y="5238944"/>
            <a:ext cx="510528" cy="192844"/>
          </a:xfrm>
          <a:custGeom>
            <a:avLst/>
            <a:gdLst>
              <a:gd name="connsiteX0" fmla="*/ 380330 w 510528"/>
              <a:gd name="connsiteY0" fmla="*/ 0 h 192844"/>
              <a:gd name="connsiteX1" fmla="*/ 510528 w 510528"/>
              <a:gd name="connsiteY1" fmla="*/ 0 h 192844"/>
              <a:gd name="connsiteX2" fmla="*/ 510528 w 510528"/>
              <a:gd name="connsiteY2" fmla="*/ 51856 h 192844"/>
              <a:gd name="connsiteX3" fmla="*/ 428542 w 510528"/>
              <a:gd name="connsiteY3" fmla="*/ 51856 h 192844"/>
              <a:gd name="connsiteX4" fmla="*/ 412013 w 510528"/>
              <a:gd name="connsiteY4" fmla="*/ 108645 h 192844"/>
              <a:gd name="connsiteX5" fmla="*/ 341379 w 510528"/>
              <a:gd name="connsiteY5" fmla="*/ 172516 h 192844"/>
              <a:gd name="connsiteX6" fmla="*/ 163520 w 510528"/>
              <a:gd name="connsiteY6" fmla="*/ 168925 h 192844"/>
              <a:gd name="connsiteX7" fmla="*/ 95651 w 510528"/>
              <a:gd name="connsiteY7" fmla="*/ 102017 h 192844"/>
              <a:gd name="connsiteX8" fmla="*/ 82818 w 510528"/>
              <a:gd name="connsiteY8" fmla="*/ 48778 h 192844"/>
              <a:gd name="connsiteX9" fmla="*/ 0 w 510528"/>
              <a:gd name="connsiteY9" fmla="*/ 48778 h 192844"/>
              <a:gd name="connsiteX10" fmla="*/ 0 w 510528"/>
              <a:gd name="connsiteY10" fmla="*/ 178 h 192844"/>
              <a:gd name="connsiteX11" fmla="*/ 130346 w 510528"/>
              <a:gd name="connsiteY11" fmla="*/ 178 h 192844"/>
              <a:gd name="connsiteX12" fmla="*/ 130346 w 510528"/>
              <a:gd name="connsiteY12" fmla="*/ 28085 h 192844"/>
              <a:gd name="connsiteX13" fmla="*/ 142504 w 510528"/>
              <a:gd name="connsiteY13" fmla="*/ 77158 h 192844"/>
              <a:gd name="connsiteX14" fmla="*/ 191376 w 510528"/>
              <a:gd name="connsiteY14" fmla="*/ 123750 h 192844"/>
              <a:gd name="connsiteX15" fmla="*/ 315514 w 510528"/>
              <a:gd name="connsiteY15" fmla="*/ 126179 h 192844"/>
              <a:gd name="connsiteX16" fmla="*/ 366280 w 510528"/>
              <a:gd name="connsiteY16" fmla="*/ 81777 h 192844"/>
              <a:gd name="connsiteX17" fmla="*/ 380330 w 510528"/>
              <a:gd name="connsiteY17" fmla="*/ 34877 h 19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0528" h="192844">
                <a:moveTo>
                  <a:pt x="380330" y="0"/>
                </a:moveTo>
                <a:lnTo>
                  <a:pt x="510528" y="0"/>
                </a:lnTo>
                <a:lnTo>
                  <a:pt x="510528" y="51856"/>
                </a:lnTo>
                <a:lnTo>
                  <a:pt x="428542" y="51856"/>
                </a:lnTo>
                <a:lnTo>
                  <a:pt x="412013" y="108645"/>
                </a:lnTo>
                <a:cubicBezTo>
                  <a:pt x="395284" y="135174"/>
                  <a:pt x="371120" y="157446"/>
                  <a:pt x="341379" y="172516"/>
                </a:cubicBezTo>
                <a:cubicBezTo>
                  <a:pt x="285466" y="200847"/>
                  <a:pt x="218123" y="199487"/>
                  <a:pt x="163520" y="168925"/>
                </a:cubicBezTo>
                <a:cubicBezTo>
                  <a:pt x="134386" y="152618"/>
                  <a:pt x="111184" y="129300"/>
                  <a:pt x="95651" y="102017"/>
                </a:cubicBezTo>
                <a:lnTo>
                  <a:pt x="82818" y="48778"/>
                </a:lnTo>
                <a:lnTo>
                  <a:pt x="0" y="48778"/>
                </a:lnTo>
                <a:lnTo>
                  <a:pt x="0" y="178"/>
                </a:lnTo>
                <a:lnTo>
                  <a:pt x="130346" y="178"/>
                </a:lnTo>
                <a:lnTo>
                  <a:pt x="130346" y="28085"/>
                </a:lnTo>
                <a:lnTo>
                  <a:pt x="142504" y="77158"/>
                </a:lnTo>
                <a:cubicBezTo>
                  <a:pt x="153697" y="96235"/>
                  <a:pt x="170413" y="112489"/>
                  <a:pt x="191376" y="123750"/>
                </a:cubicBezTo>
                <a:cubicBezTo>
                  <a:pt x="229599" y="144282"/>
                  <a:pt x="276403" y="145198"/>
                  <a:pt x="315514" y="126179"/>
                </a:cubicBezTo>
                <a:cubicBezTo>
                  <a:pt x="336869" y="115794"/>
                  <a:pt x="354244" y="100297"/>
                  <a:pt x="366280" y="81777"/>
                </a:cubicBezTo>
                <a:lnTo>
                  <a:pt x="380330" y="34877"/>
                </a:lnTo>
                <a:close/>
              </a:path>
            </a:pathLst>
          </a:custGeom>
          <a:gradFill>
            <a:gsLst>
              <a:gs pos="69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100000">
                <a:srgbClr val="C00000"/>
              </a:gs>
            </a:gsLst>
            <a:lin ang="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FD46F403-B04E-9046-8772-8CD810681171}"/>
              </a:ext>
            </a:extLst>
          </p:cNvPr>
          <p:cNvSpPr/>
          <p:nvPr/>
        </p:nvSpPr>
        <p:spPr>
          <a:xfrm>
            <a:off x="7223857" y="5264952"/>
            <a:ext cx="43703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" dirty="0">
                <a:solidFill>
                  <a:prstClr val="black"/>
                </a:solidFill>
              </a:rPr>
              <a:t>SvO2 = 70%</a:t>
            </a:r>
          </a:p>
          <a:p>
            <a:pPr algn="ctr"/>
            <a:r>
              <a:rPr lang="en-US" sz="400" dirty="0">
                <a:solidFill>
                  <a:prstClr val="black"/>
                </a:solidFill>
              </a:rPr>
              <a:t>CvO2 = 15</a:t>
            </a:r>
            <a:endParaRPr lang="en-US" sz="400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96AA84A1-565E-674F-AB99-AF28BA0D5D7F}"/>
              </a:ext>
            </a:extLst>
          </p:cNvPr>
          <p:cNvSpPr/>
          <p:nvPr/>
        </p:nvSpPr>
        <p:spPr>
          <a:xfrm rot="20837063">
            <a:off x="7689813" y="5118598"/>
            <a:ext cx="4193" cy="30237"/>
          </a:xfrm>
          <a:custGeom>
            <a:avLst/>
            <a:gdLst>
              <a:gd name="connsiteX0" fmla="*/ 0 w 4193"/>
              <a:gd name="connsiteY0" fmla="*/ 30237 h 30237"/>
              <a:gd name="connsiteX1" fmla="*/ 3175 w 4193"/>
              <a:gd name="connsiteY1" fmla="*/ 4837 h 30237"/>
              <a:gd name="connsiteX2" fmla="*/ 0 w 4193"/>
              <a:gd name="connsiteY2" fmla="*/ 30237 h 3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" h="30237">
                <a:moveTo>
                  <a:pt x="0" y="30237"/>
                </a:moveTo>
                <a:cubicBezTo>
                  <a:pt x="0" y="30237"/>
                  <a:pt x="1649" y="13232"/>
                  <a:pt x="3175" y="4837"/>
                </a:cubicBezTo>
                <a:cubicBezTo>
                  <a:pt x="6685" y="-14466"/>
                  <a:pt x="0" y="30237"/>
                  <a:pt x="0" y="30237"/>
                </a:cubicBez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C65CF790-462F-1E4C-8743-1E5842B51FE7}"/>
              </a:ext>
            </a:extLst>
          </p:cNvPr>
          <p:cNvSpPr/>
          <p:nvPr/>
        </p:nvSpPr>
        <p:spPr>
          <a:xfrm rot="1513008">
            <a:off x="7797503" y="5132439"/>
            <a:ext cx="10140" cy="32271"/>
          </a:xfrm>
          <a:custGeom>
            <a:avLst/>
            <a:gdLst>
              <a:gd name="connsiteX0" fmla="*/ 6610 w 10140"/>
              <a:gd name="connsiteY0" fmla="*/ 32271 h 32271"/>
              <a:gd name="connsiteX1" fmla="*/ 260 w 10140"/>
              <a:gd name="connsiteY1" fmla="*/ 10046 h 32271"/>
              <a:gd name="connsiteX2" fmla="*/ 9785 w 10140"/>
              <a:gd name="connsiteY2" fmla="*/ 10046 h 32271"/>
              <a:gd name="connsiteX3" fmla="*/ 6610 w 10140"/>
              <a:gd name="connsiteY3" fmla="*/ 32271 h 3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0" h="32271">
                <a:moveTo>
                  <a:pt x="6610" y="32271"/>
                </a:moveTo>
                <a:cubicBezTo>
                  <a:pt x="5023" y="32271"/>
                  <a:pt x="1027" y="17713"/>
                  <a:pt x="260" y="10046"/>
                </a:cubicBezTo>
                <a:cubicBezTo>
                  <a:pt x="-1789" y="-10445"/>
                  <a:pt x="8911" y="6112"/>
                  <a:pt x="9785" y="10046"/>
                </a:cubicBezTo>
                <a:cubicBezTo>
                  <a:pt x="11163" y="16245"/>
                  <a:pt x="8197" y="32271"/>
                  <a:pt x="6610" y="3227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819FA2C-D290-D548-A241-00F5F08BAE6E}"/>
              </a:ext>
            </a:extLst>
          </p:cNvPr>
          <p:cNvSpPr/>
          <p:nvPr/>
        </p:nvSpPr>
        <p:spPr>
          <a:xfrm>
            <a:off x="7824288" y="5265292"/>
            <a:ext cx="451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" dirty="0">
                <a:solidFill>
                  <a:prstClr val="black"/>
                </a:solidFill>
              </a:rPr>
              <a:t>SaO2 = 95%</a:t>
            </a:r>
          </a:p>
          <a:p>
            <a:pPr algn="ctr"/>
            <a:r>
              <a:rPr lang="en-US" sz="400" dirty="0">
                <a:solidFill>
                  <a:prstClr val="black"/>
                </a:solidFill>
              </a:rPr>
              <a:t>CaO2 = 19</a:t>
            </a:r>
            <a:endParaRPr lang="en-US" sz="400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5AF5AB23-5B9E-974A-B8ED-5074FAE33085}"/>
              </a:ext>
            </a:extLst>
          </p:cNvPr>
          <p:cNvSpPr/>
          <p:nvPr/>
        </p:nvSpPr>
        <p:spPr>
          <a:xfrm>
            <a:off x="3246003" y="1111336"/>
            <a:ext cx="3474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P</a:t>
            </a:r>
            <a:r>
              <a:rPr lang="en-US" sz="500" b="1" cap="small" baseline="-25000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A</a:t>
            </a:r>
            <a:r>
              <a:rPr lang="en-US" sz="5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O2</a:t>
            </a:r>
            <a:r>
              <a:rPr lang="en-US" sz="500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 =100</a:t>
            </a:r>
            <a:endParaRPr lang="en-US" sz="500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422A4BDA-8DAD-9845-ADFC-94DD1CBE7A93}"/>
              </a:ext>
            </a:extLst>
          </p:cNvPr>
          <p:cNvSpPr/>
          <p:nvPr/>
        </p:nvSpPr>
        <p:spPr>
          <a:xfrm>
            <a:off x="4150680" y="5104335"/>
            <a:ext cx="40424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↓P</a:t>
            </a:r>
            <a:r>
              <a:rPr lang="en-US" sz="500" b="1" cap="small" baseline="-25000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A</a:t>
            </a:r>
            <a:r>
              <a:rPr lang="en-US" sz="5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O2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AFCAC44-262A-0346-ADF4-011F4C0B5ECF}"/>
              </a:ext>
            </a:extLst>
          </p:cNvPr>
          <p:cNvSpPr/>
          <p:nvPr/>
        </p:nvSpPr>
        <p:spPr>
          <a:xfrm>
            <a:off x="5914079" y="5090869"/>
            <a:ext cx="5314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" b="1" cap="small" dirty="0">
                <a:solidFill>
                  <a:schemeClr val="accent2"/>
                </a:solidFill>
                <a:cs typeface="Futura Medium" panose="020B0602020204020303" pitchFamily="34" charset="-79"/>
              </a:rPr>
              <a:t>↓↓</a:t>
            </a:r>
            <a:r>
              <a:rPr lang="en-US" sz="4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P</a:t>
            </a:r>
            <a:r>
              <a:rPr lang="en-US" sz="400" b="1" cap="small" baseline="-25000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A</a:t>
            </a:r>
            <a:r>
              <a:rPr lang="en-US" sz="4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O2 </a:t>
            </a:r>
          </a:p>
          <a:p>
            <a:pPr algn="ctr"/>
            <a:r>
              <a:rPr lang="en-US" sz="4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= 0</a:t>
            </a:r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173F877E-EB0F-4844-B29E-8612CEF40ED6}"/>
              </a:ext>
            </a:extLst>
          </p:cNvPr>
          <p:cNvSpPr/>
          <p:nvPr/>
        </p:nvSpPr>
        <p:spPr>
          <a:xfrm>
            <a:off x="8557422" y="5158051"/>
            <a:ext cx="238125" cy="219075"/>
          </a:xfrm>
          <a:custGeom>
            <a:avLst/>
            <a:gdLst>
              <a:gd name="connsiteX0" fmla="*/ 57150 w 238125"/>
              <a:gd name="connsiteY0" fmla="*/ 0 h 219075"/>
              <a:gd name="connsiteX1" fmla="*/ 34925 w 238125"/>
              <a:gd name="connsiteY1" fmla="*/ 19050 h 219075"/>
              <a:gd name="connsiteX2" fmla="*/ 25400 w 238125"/>
              <a:gd name="connsiteY2" fmla="*/ 22225 h 219075"/>
              <a:gd name="connsiteX3" fmla="*/ 9525 w 238125"/>
              <a:gd name="connsiteY3" fmla="*/ 50800 h 219075"/>
              <a:gd name="connsiteX4" fmla="*/ 3175 w 238125"/>
              <a:gd name="connsiteY4" fmla="*/ 60325 h 219075"/>
              <a:gd name="connsiteX5" fmla="*/ 0 w 238125"/>
              <a:gd name="connsiteY5" fmla="*/ 85725 h 219075"/>
              <a:gd name="connsiteX6" fmla="*/ 6350 w 238125"/>
              <a:gd name="connsiteY6" fmla="*/ 133350 h 219075"/>
              <a:gd name="connsiteX7" fmla="*/ 12700 w 238125"/>
              <a:gd name="connsiteY7" fmla="*/ 152400 h 219075"/>
              <a:gd name="connsiteX8" fmla="*/ 15875 w 238125"/>
              <a:gd name="connsiteY8" fmla="*/ 161925 h 219075"/>
              <a:gd name="connsiteX9" fmla="*/ 25400 w 238125"/>
              <a:gd name="connsiteY9" fmla="*/ 168275 h 219075"/>
              <a:gd name="connsiteX10" fmla="*/ 41275 w 238125"/>
              <a:gd name="connsiteY10" fmla="*/ 184150 h 219075"/>
              <a:gd name="connsiteX11" fmla="*/ 47625 w 238125"/>
              <a:gd name="connsiteY11" fmla="*/ 193675 h 219075"/>
              <a:gd name="connsiteX12" fmla="*/ 66675 w 238125"/>
              <a:gd name="connsiteY12" fmla="*/ 200025 h 219075"/>
              <a:gd name="connsiteX13" fmla="*/ 85725 w 238125"/>
              <a:gd name="connsiteY13" fmla="*/ 209550 h 219075"/>
              <a:gd name="connsiteX14" fmla="*/ 104775 w 238125"/>
              <a:gd name="connsiteY14" fmla="*/ 219075 h 219075"/>
              <a:gd name="connsiteX15" fmla="*/ 158750 w 238125"/>
              <a:gd name="connsiteY15" fmla="*/ 215900 h 219075"/>
              <a:gd name="connsiteX16" fmla="*/ 180975 w 238125"/>
              <a:gd name="connsiteY16" fmla="*/ 209550 h 219075"/>
              <a:gd name="connsiteX17" fmla="*/ 196850 w 238125"/>
              <a:gd name="connsiteY17" fmla="*/ 193675 h 219075"/>
              <a:gd name="connsiteX18" fmla="*/ 212725 w 238125"/>
              <a:gd name="connsiteY18" fmla="*/ 180975 h 219075"/>
              <a:gd name="connsiteX19" fmla="*/ 215900 w 238125"/>
              <a:gd name="connsiteY19" fmla="*/ 171450 h 219075"/>
              <a:gd name="connsiteX20" fmla="*/ 225425 w 238125"/>
              <a:gd name="connsiteY20" fmla="*/ 165100 h 219075"/>
              <a:gd name="connsiteX21" fmla="*/ 231775 w 238125"/>
              <a:gd name="connsiteY21" fmla="*/ 146050 h 219075"/>
              <a:gd name="connsiteX22" fmla="*/ 234950 w 238125"/>
              <a:gd name="connsiteY22" fmla="*/ 136525 h 219075"/>
              <a:gd name="connsiteX23" fmla="*/ 238125 w 238125"/>
              <a:gd name="connsiteY23" fmla="*/ 98425 h 219075"/>
              <a:gd name="connsiteX24" fmla="*/ 228600 w 238125"/>
              <a:gd name="connsiteY24" fmla="*/ 66675 h 219075"/>
              <a:gd name="connsiteX25" fmla="*/ 222250 w 238125"/>
              <a:gd name="connsiteY25" fmla="*/ 57150 h 219075"/>
              <a:gd name="connsiteX26" fmla="*/ 206375 w 238125"/>
              <a:gd name="connsiteY26" fmla="*/ 28575 h 219075"/>
              <a:gd name="connsiteX27" fmla="*/ 187325 w 238125"/>
              <a:gd name="connsiteY27" fmla="*/ 15875 h 219075"/>
              <a:gd name="connsiteX28" fmla="*/ 177800 w 238125"/>
              <a:gd name="connsiteY28" fmla="*/ 12700 h 219075"/>
              <a:gd name="connsiteX29" fmla="*/ 174625 w 238125"/>
              <a:gd name="connsiteY29" fmla="*/ 635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8125" h="219075">
                <a:moveTo>
                  <a:pt x="57150" y="0"/>
                </a:moveTo>
                <a:cubicBezTo>
                  <a:pt x="49742" y="6350"/>
                  <a:pt x="42919" y="13455"/>
                  <a:pt x="34925" y="19050"/>
                </a:cubicBezTo>
                <a:cubicBezTo>
                  <a:pt x="32183" y="20969"/>
                  <a:pt x="27767" y="19858"/>
                  <a:pt x="25400" y="22225"/>
                </a:cubicBezTo>
                <a:cubicBezTo>
                  <a:pt x="5378" y="42247"/>
                  <a:pt x="17510" y="34830"/>
                  <a:pt x="9525" y="50800"/>
                </a:cubicBezTo>
                <a:cubicBezTo>
                  <a:pt x="7818" y="54213"/>
                  <a:pt x="5292" y="57150"/>
                  <a:pt x="3175" y="60325"/>
                </a:cubicBezTo>
                <a:cubicBezTo>
                  <a:pt x="2117" y="68792"/>
                  <a:pt x="0" y="77192"/>
                  <a:pt x="0" y="85725"/>
                </a:cubicBezTo>
                <a:cubicBezTo>
                  <a:pt x="0" y="102362"/>
                  <a:pt x="1673" y="117758"/>
                  <a:pt x="6350" y="133350"/>
                </a:cubicBezTo>
                <a:cubicBezTo>
                  <a:pt x="8273" y="139761"/>
                  <a:pt x="10583" y="146050"/>
                  <a:pt x="12700" y="152400"/>
                </a:cubicBezTo>
                <a:cubicBezTo>
                  <a:pt x="13758" y="155575"/>
                  <a:pt x="13090" y="160069"/>
                  <a:pt x="15875" y="161925"/>
                </a:cubicBezTo>
                <a:lnTo>
                  <a:pt x="25400" y="168275"/>
                </a:lnTo>
                <a:cubicBezTo>
                  <a:pt x="42333" y="193675"/>
                  <a:pt x="20108" y="162983"/>
                  <a:pt x="41275" y="184150"/>
                </a:cubicBezTo>
                <a:cubicBezTo>
                  <a:pt x="43973" y="186848"/>
                  <a:pt x="44389" y="191653"/>
                  <a:pt x="47625" y="193675"/>
                </a:cubicBezTo>
                <a:cubicBezTo>
                  <a:pt x="53301" y="197223"/>
                  <a:pt x="61106" y="196312"/>
                  <a:pt x="66675" y="200025"/>
                </a:cubicBezTo>
                <a:cubicBezTo>
                  <a:pt x="93972" y="218223"/>
                  <a:pt x="59435" y="196405"/>
                  <a:pt x="85725" y="209550"/>
                </a:cubicBezTo>
                <a:cubicBezTo>
                  <a:pt x="110344" y="221860"/>
                  <a:pt x="80834" y="211095"/>
                  <a:pt x="104775" y="219075"/>
                </a:cubicBezTo>
                <a:cubicBezTo>
                  <a:pt x="122767" y="218017"/>
                  <a:pt x="140808" y="217609"/>
                  <a:pt x="158750" y="215900"/>
                </a:cubicBezTo>
                <a:cubicBezTo>
                  <a:pt x="164331" y="215368"/>
                  <a:pt x="175260" y="211455"/>
                  <a:pt x="180975" y="209550"/>
                </a:cubicBezTo>
                <a:cubicBezTo>
                  <a:pt x="197908" y="184150"/>
                  <a:pt x="175683" y="214842"/>
                  <a:pt x="196850" y="193675"/>
                </a:cubicBezTo>
                <a:cubicBezTo>
                  <a:pt x="211211" y="179314"/>
                  <a:pt x="194182" y="187156"/>
                  <a:pt x="212725" y="180975"/>
                </a:cubicBezTo>
                <a:cubicBezTo>
                  <a:pt x="213783" y="177800"/>
                  <a:pt x="213809" y="174063"/>
                  <a:pt x="215900" y="171450"/>
                </a:cubicBezTo>
                <a:cubicBezTo>
                  <a:pt x="218284" y="168470"/>
                  <a:pt x="223403" y="168336"/>
                  <a:pt x="225425" y="165100"/>
                </a:cubicBezTo>
                <a:cubicBezTo>
                  <a:pt x="228973" y="159424"/>
                  <a:pt x="229658" y="152400"/>
                  <a:pt x="231775" y="146050"/>
                </a:cubicBezTo>
                <a:lnTo>
                  <a:pt x="234950" y="136525"/>
                </a:lnTo>
                <a:cubicBezTo>
                  <a:pt x="236008" y="123825"/>
                  <a:pt x="238125" y="111169"/>
                  <a:pt x="238125" y="98425"/>
                </a:cubicBezTo>
                <a:cubicBezTo>
                  <a:pt x="238125" y="93988"/>
                  <a:pt x="228969" y="67229"/>
                  <a:pt x="228600" y="66675"/>
                </a:cubicBezTo>
                <a:cubicBezTo>
                  <a:pt x="226483" y="63500"/>
                  <a:pt x="223957" y="60563"/>
                  <a:pt x="222250" y="57150"/>
                </a:cubicBezTo>
                <a:cubicBezTo>
                  <a:pt x="216460" y="45570"/>
                  <a:pt x="221391" y="38586"/>
                  <a:pt x="206375" y="28575"/>
                </a:cubicBezTo>
                <a:cubicBezTo>
                  <a:pt x="200025" y="24342"/>
                  <a:pt x="194565" y="18288"/>
                  <a:pt x="187325" y="15875"/>
                </a:cubicBezTo>
                <a:cubicBezTo>
                  <a:pt x="184150" y="14817"/>
                  <a:pt x="180477" y="14708"/>
                  <a:pt x="177800" y="12700"/>
                </a:cubicBezTo>
                <a:cubicBezTo>
                  <a:pt x="175907" y="11280"/>
                  <a:pt x="175683" y="8467"/>
                  <a:pt x="174625" y="6350"/>
                </a:cubicBezTo>
              </a:path>
            </a:pathLst>
          </a:cu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DC3956DA-C6FD-3748-B0E0-02CE9DF18120}"/>
              </a:ext>
            </a:extLst>
          </p:cNvPr>
          <p:cNvSpPr/>
          <p:nvPr/>
        </p:nvSpPr>
        <p:spPr>
          <a:xfrm>
            <a:off x="8551559" y="4881482"/>
            <a:ext cx="248010" cy="506902"/>
          </a:xfrm>
          <a:custGeom>
            <a:avLst/>
            <a:gdLst>
              <a:gd name="connsiteX0" fmla="*/ 64577 w 248010"/>
              <a:gd name="connsiteY0" fmla="*/ 0 h 506902"/>
              <a:gd name="connsiteX1" fmla="*/ 189231 w 248010"/>
              <a:gd name="connsiteY1" fmla="*/ 0 h 506902"/>
              <a:gd name="connsiteX2" fmla="*/ 189231 w 248010"/>
              <a:gd name="connsiteY2" fmla="*/ 160191 h 506902"/>
              <a:gd name="connsiteX3" fmla="*/ 189231 w 248010"/>
              <a:gd name="connsiteY3" fmla="*/ 195026 h 506902"/>
              <a:gd name="connsiteX4" fmla="*/ 189231 w 248010"/>
              <a:gd name="connsiteY4" fmla="*/ 273948 h 506902"/>
              <a:gd name="connsiteX5" fmla="*/ 211690 w 248010"/>
              <a:gd name="connsiteY5" fmla="*/ 289499 h 506902"/>
              <a:gd name="connsiteX6" fmla="*/ 248010 w 248010"/>
              <a:gd name="connsiteY6" fmla="*/ 379550 h 506902"/>
              <a:gd name="connsiteX7" fmla="*/ 124005 w 248010"/>
              <a:gd name="connsiteY7" fmla="*/ 506902 h 506902"/>
              <a:gd name="connsiteX8" fmla="*/ 0 w 248010"/>
              <a:gd name="connsiteY8" fmla="*/ 379550 h 506902"/>
              <a:gd name="connsiteX9" fmla="*/ 36320 w 248010"/>
              <a:gd name="connsiteY9" fmla="*/ 289499 h 506902"/>
              <a:gd name="connsiteX10" fmla="*/ 64577 w 248010"/>
              <a:gd name="connsiteY10" fmla="*/ 269933 h 506902"/>
              <a:gd name="connsiteX11" fmla="*/ 64577 w 248010"/>
              <a:gd name="connsiteY11" fmla="*/ 195026 h 506902"/>
              <a:gd name="connsiteX12" fmla="*/ 64577 w 248010"/>
              <a:gd name="connsiteY12" fmla="*/ 160191 h 50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8010" h="506902">
                <a:moveTo>
                  <a:pt x="64577" y="0"/>
                </a:moveTo>
                <a:lnTo>
                  <a:pt x="189231" y="0"/>
                </a:lnTo>
                <a:lnTo>
                  <a:pt x="189231" y="160191"/>
                </a:lnTo>
                <a:lnTo>
                  <a:pt x="189231" y="195026"/>
                </a:lnTo>
                <a:lnTo>
                  <a:pt x="189231" y="273948"/>
                </a:lnTo>
                <a:lnTo>
                  <a:pt x="211690" y="289499"/>
                </a:lnTo>
                <a:cubicBezTo>
                  <a:pt x="234130" y="312545"/>
                  <a:pt x="248010" y="344383"/>
                  <a:pt x="248010" y="379550"/>
                </a:cubicBezTo>
                <a:cubicBezTo>
                  <a:pt x="248010" y="449885"/>
                  <a:pt x="192491" y="506902"/>
                  <a:pt x="124005" y="506902"/>
                </a:cubicBezTo>
                <a:cubicBezTo>
                  <a:pt x="55519" y="506902"/>
                  <a:pt x="0" y="449885"/>
                  <a:pt x="0" y="379550"/>
                </a:cubicBezTo>
                <a:cubicBezTo>
                  <a:pt x="0" y="344383"/>
                  <a:pt x="13880" y="312545"/>
                  <a:pt x="36320" y="289499"/>
                </a:cubicBezTo>
                <a:lnTo>
                  <a:pt x="64577" y="269933"/>
                </a:lnTo>
                <a:lnTo>
                  <a:pt x="64577" y="195026"/>
                </a:lnTo>
                <a:lnTo>
                  <a:pt x="64577" y="160191"/>
                </a:ln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DF42C1CE-8D30-BE4D-BDC2-A155B94F515B}"/>
              </a:ext>
            </a:extLst>
          </p:cNvPr>
          <p:cNvSpPr/>
          <p:nvPr/>
        </p:nvSpPr>
        <p:spPr>
          <a:xfrm>
            <a:off x="8420300" y="5244985"/>
            <a:ext cx="510528" cy="192844"/>
          </a:xfrm>
          <a:custGeom>
            <a:avLst/>
            <a:gdLst>
              <a:gd name="connsiteX0" fmla="*/ 380330 w 510528"/>
              <a:gd name="connsiteY0" fmla="*/ 0 h 192844"/>
              <a:gd name="connsiteX1" fmla="*/ 510528 w 510528"/>
              <a:gd name="connsiteY1" fmla="*/ 0 h 192844"/>
              <a:gd name="connsiteX2" fmla="*/ 510528 w 510528"/>
              <a:gd name="connsiteY2" fmla="*/ 51856 h 192844"/>
              <a:gd name="connsiteX3" fmla="*/ 428542 w 510528"/>
              <a:gd name="connsiteY3" fmla="*/ 51856 h 192844"/>
              <a:gd name="connsiteX4" fmla="*/ 412013 w 510528"/>
              <a:gd name="connsiteY4" fmla="*/ 108645 h 192844"/>
              <a:gd name="connsiteX5" fmla="*/ 341379 w 510528"/>
              <a:gd name="connsiteY5" fmla="*/ 172516 h 192844"/>
              <a:gd name="connsiteX6" fmla="*/ 163520 w 510528"/>
              <a:gd name="connsiteY6" fmla="*/ 168925 h 192844"/>
              <a:gd name="connsiteX7" fmla="*/ 95651 w 510528"/>
              <a:gd name="connsiteY7" fmla="*/ 102017 h 192844"/>
              <a:gd name="connsiteX8" fmla="*/ 82818 w 510528"/>
              <a:gd name="connsiteY8" fmla="*/ 48778 h 192844"/>
              <a:gd name="connsiteX9" fmla="*/ 0 w 510528"/>
              <a:gd name="connsiteY9" fmla="*/ 48778 h 192844"/>
              <a:gd name="connsiteX10" fmla="*/ 0 w 510528"/>
              <a:gd name="connsiteY10" fmla="*/ 178 h 192844"/>
              <a:gd name="connsiteX11" fmla="*/ 130346 w 510528"/>
              <a:gd name="connsiteY11" fmla="*/ 178 h 192844"/>
              <a:gd name="connsiteX12" fmla="*/ 130346 w 510528"/>
              <a:gd name="connsiteY12" fmla="*/ 28085 h 192844"/>
              <a:gd name="connsiteX13" fmla="*/ 142504 w 510528"/>
              <a:gd name="connsiteY13" fmla="*/ 77158 h 192844"/>
              <a:gd name="connsiteX14" fmla="*/ 191376 w 510528"/>
              <a:gd name="connsiteY14" fmla="*/ 123750 h 192844"/>
              <a:gd name="connsiteX15" fmla="*/ 315514 w 510528"/>
              <a:gd name="connsiteY15" fmla="*/ 126179 h 192844"/>
              <a:gd name="connsiteX16" fmla="*/ 366280 w 510528"/>
              <a:gd name="connsiteY16" fmla="*/ 81777 h 192844"/>
              <a:gd name="connsiteX17" fmla="*/ 380330 w 510528"/>
              <a:gd name="connsiteY17" fmla="*/ 34877 h 19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0528" h="192844">
                <a:moveTo>
                  <a:pt x="380330" y="0"/>
                </a:moveTo>
                <a:lnTo>
                  <a:pt x="510528" y="0"/>
                </a:lnTo>
                <a:lnTo>
                  <a:pt x="510528" y="51856"/>
                </a:lnTo>
                <a:lnTo>
                  <a:pt x="428542" y="51856"/>
                </a:lnTo>
                <a:lnTo>
                  <a:pt x="412013" y="108645"/>
                </a:lnTo>
                <a:cubicBezTo>
                  <a:pt x="395284" y="135174"/>
                  <a:pt x="371120" y="157446"/>
                  <a:pt x="341379" y="172516"/>
                </a:cubicBezTo>
                <a:cubicBezTo>
                  <a:pt x="285466" y="200847"/>
                  <a:pt x="218123" y="199487"/>
                  <a:pt x="163520" y="168925"/>
                </a:cubicBezTo>
                <a:cubicBezTo>
                  <a:pt x="134386" y="152618"/>
                  <a:pt x="111184" y="129300"/>
                  <a:pt x="95651" y="102017"/>
                </a:cubicBezTo>
                <a:lnTo>
                  <a:pt x="82818" y="48778"/>
                </a:lnTo>
                <a:lnTo>
                  <a:pt x="0" y="48778"/>
                </a:lnTo>
                <a:lnTo>
                  <a:pt x="0" y="178"/>
                </a:lnTo>
                <a:lnTo>
                  <a:pt x="130346" y="178"/>
                </a:lnTo>
                <a:lnTo>
                  <a:pt x="130346" y="28085"/>
                </a:lnTo>
                <a:lnTo>
                  <a:pt x="142504" y="77158"/>
                </a:lnTo>
                <a:cubicBezTo>
                  <a:pt x="153697" y="96235"/>
                  <a:pt x="170413" y="112489"/>
                  <a:pt x="191376" y="123750"/>
                </a:cubicBezTo>
                <a:cubicBezTo>
                  <a:pt x="229599" y="144282"/>
                  <a:pt x="276403" y="145198"/>
                  <a:pt x="315514" y="126179"/>
                </a:cubicBezTo>
                <a:cubicBezTo>
                  <a:pt x="336869" y="115794"/>
                  <a:pt x="354244" y="100297"/>
                  <a:pt x="366280" y="81777"/>
                </a:cubicBezTo>
                <a:lnTo>
                  <a:pt x="380330" y="34877"/>
                </a:lnTo>
                <a:close/>
              </a:path>
            </a:pathLst>
          </a:custGeom>
          <a:gradFill>
            <a:gsLst>
              <a:gs pos="69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93000">
                <a:srgbClr val="D4B5C2"/>
              </a:gs>
            </a:gsLst>
            <a:lin ang="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6" name="Freeform 175">
            <a:extLst>
              <a:ext uri="{FF2B5EF4-FFF2-40B4-BE49-F238E27FC236}">
                <a16:creationId xmlns:a16="http://schemas.microsoft.com/office/drawing/2014/main" id="{78CB7CDE-887E-6A40-A1F0-AC55A0146395}"/>
              </a:ext>
            </a:extLst>
          </p:cNvPr>
          <p:cNvSpPr/>
          <p:nvPr/>
        </p:nvSpPr>
        <p:spPr>
          <a:xfrm rot="20837063">
            <a:off x="8617747" y="5124639"/>
            <a:ext cx="4193" cy="30237"/>
          </a:xfrm>
          <a:custGeom>
            <a:avLst/>
            <a:gdLst>
              <a:gd name="connsiteX0" fmla="*/ 0 w 4193"/>
              <a:gd name="connsiteY0" fmla="*/ 30237 h 30237"/>
              <a:gd name="connsiteX1" fmla="*/ 3175 w 4193"/>
              <a:gd name="connsiteY1" fmla="*/ 4837 h 30237"/>
              <a:gd name="connsiteX2" fmla="*/ 0 w 4193"/>
              <a:gd name="connsiteY2" fmla="*/ 30237 h 3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" h="30237">
                <a:moveTo>
                  <a:pt x="0" y="30237"/>
                </a:moveTo>
                <a:cubicBezTo>
                  <a:pt x="0" y="30237"/>
                  <a:pt x="1649" y="13232"/>
                  <a:pt x="3175" y="4837"/>
                </a:cubicBezTo>
                <a:cubicBezTo>
                  <a:pt x="6685" y="-14466"/>
                  <a:pt x="0" y="30237"/>
                  <a:pt x="0" y="30237"/>
                </a:cubicBez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7EC6C569-D126-8747-9602-488264E70AAA}"/>
              </a:ext>
            </a:extLst>
          </p:cNvPr>
          <p:cNvSpPr/>
          <p:nvPr/>
        </p:nvSpPr>
        <p:spPr>
          <a:xfrm rot="1513008">
            <a:off x="8725437" y="5138480"/>
            <a:ext cx="10140" cy="32271"/>
          </a:xfrm>
          <a:custGeom>
            <a:avLst/>
            <a:gdLst>
              <a:gd name="connsiteX0" fmla="*/ 6610 w 10140"/>
              <a:gd name="connsiteY0" fmla="*/ 32271 h 32271"/>
              <a:gd name="connsiteX1" fmla="*/ 260 w 10140"/>
              <a:gd name="connsiteY1" fmla="*/ 10046 h 32271"/>
              <a:gd name="connsiteX2" fmla="*/ 9785 w 10140"/>
              <a:gd name="connsiteY2" fmla="*/ 10046 h 32271"/>
              <a:gd name="connsiteX3" fmla="*/ 6610 w 10140"/>
              <a:gd name="connsiteY3" fmla="*/ 32271 h 3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0" h="32271">
                <a:moveTo>
                  <a:pt x="6610" y="32271"/>
                </a:moveTo>
                <a:cubicBezTo>
                  <a:pt x="5023" y="32271"/>
                  <a:pt x="1027" y="17713"/>
                  <a:pt x="260" y="10046"/>
                </a:cubicBezTo>
                <a:cubicBezTo>
                  <a:pt x="-1789" y="-10445"/>
                  <a:pt x="8911" y="6112"/>
                  <a:pt x="9785" y="10046"/>
                </a:cubicBezTo>
                <a:cubicBezTo>
                  <a:pt x="11163" y="16245"/>
                  <a:pt x="8197" y="32271"/>
                  <a:pt x="6610" y="3227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2F9DF99F-1A0C-C848-BACF-38625BF2C4B7}"/>
              </a:ext>
            </a:extLst>
          </p:cNvPr>
          <p:cNvSpPr/>
          <p:nvPr/>
        </p:nvSpPr>
        <p:spPr>
          <a:xfrm>
            <a:off x="8159234" y="5264375"/>
            <a:ext cx="4375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" dirty="0">
                <a:solidFill>
                  <a:prstClr val="black"/>
                </a:solidFill>
              </a:rPr>
              <a:t>SvO2 = 70%</a:t>
            </a:r>
          </a:p>
          <a:p>
            <a:pPr algn="ctr"/>
            <a:r>
              <a:rPr lang="en-US" sz="400" dirty="0">
                <a:solidFill>
                  <a:prstClr val="black"/>
                </a:solidFill>
              </a:rPr>
              <a:t>CvO2 = 15</a:t>
            </a:r>
            <a:endParaRPr lang="en-US" sz="400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40086BF8-25AC-B74F-B7EC-A20F753FF4BB}"/>
              </a:ext>
            </a:extLst>
          </p:cNvPr>
          <p:cNvSpPr/>
          <p:nvPr/>
        </p:nvSpPr>
        <p:spPr>
          <a:xfrm>
            <a:off x="8762349" y="5264715"/>
            <a:ext cx="43634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" dirty="0">
                <a:solidFill>
                  <a:prstClr val="black"/>
                </a:solidFill>
              </a:rPr>
              <a:t>SaO2 = 85%</a:t>
            </a:r>
          </a:p>
          <a:p>
            <a:pPr algn="ctr"/>
            <a:r>
              <a:rPr lang="en-US" sz="400" dirty="0">
                <a:solidFill>
                  <a:srgbClr val="C00000"/>
                </a:solidFill>
              </a:rPr>
              <a:t>CaO2</a:t>
            </a:r>
            <a:r>
              <a:rPr lang="en-US" sz="400" dirty="0">
                <a:solidFill>
                  <a:prstClr val="black"/>
                </a:solidFill>
              </a:rPr>
              <a:t> = 17</a:t>
            </a:r>
            <a:endParaRPr lang="en-US" sz="400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BA12697D-D7B7-6044-A274-B9D5738E4A8F}"/>
              </a:ext>
            </a:extLst>
          </p:cNvPr>
          <p:cNvSpPr/>
          <p:nvPr/>
        </p:nvSpPr>
        <p:spPr>
          <a:xfrm rot="5400000">
            <a:off x="5908002" y="5344478"/>
            <a:ext cx="193303" cy="76243"/>
          </a:xfrm>
          <a:prstGeom prst="rect">
            <a:avLst/>
          </a:prstGeom>
          <a:gradFill>
            <a:gsLst>
              <a:gs pos="15000">
                <a:srgbClr val="C00000">
                  <a:alpha val="0"/>
                </a:srgbClr>
              </a:gs>
              <a:gs pos="61000">
                <a:srgbClr val="D4B5C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643DD261-2662-8D4F-8816-6B1CF3BA65C3}"/>
              </a:ext>
            </a:extLst>
          </p:cNvPr>
          <p:cNvSpPr/>
          <p:nvPr/>
        </p:nvSpPr>
        <p:spPr>
          <a:xfrm rot="5400000">
            <a:off x="4086488" y="5355661"/>
            <a:ext cx="193303" cy="76243"/>
          </a:xfrm>
          <a:prstGeom prst="rect">
            <a:avLst/>
          </a:prstGeom>
          <a:gradFill>
            <a:gsLst>
              <a:gs pos="15000">
                <a:srgbClr val="C00000">
                  <a:alpha val="0"/>
                </a:srgbClr>
              </a:gs>
              <a:gs pos="61000">
                <a:srgbClr val="C6676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>
            <a:extLst>
              <a:ext uri="{FF2B5EF4-FFF2-40B4-BE49-F238E27FC236}">
                <a16:creationId xmlns:a16="http://schemas.microsoft.com/office/drawing/2014/main" id="{C145A027-0711-A44F-94FF-6862AA85407D}"/>
              </a:ext>
            </a:extLst>
          </p:cNvPr>
          <p:cNvSpPr/>
          <p:nvPr/>
        </p:nvSpPr>
        <p:spPr>
          <a:xfrm rot="11811750" flipV="1">
            <a:off x="7457940" y="4804698"/>
            <a:ext cx="218452" cy="196279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B9F5C788-7D8B-4F45-A5B0-E6C78523617D}"/>
              </a:ext>
            </a:extLst>
          </p:cNvPr>
          <p:cNvSpPr/>
          <p:nvPr/>
        </p:nvSpPr>
        <p:spPr>
          <a:xfrm>
            <a:off x="7310085" y="4464841"/>
            <a:ext cx="888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Borderline </a:t>
            </a:r>
            <a:r>
              <a:rPr lang="en-US" sz="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normoxemia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at rest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51CD0B1-FD6A-7042-BEFF-56951706BDD3}"/>
              </a:ext>
            </a:extLst>
          </p:cNvPr>
          <p:cNvSpPr/>
          <p:nvPr/>
        </p:nvSpPr>
        <p:spPr>
          <a:xfrm>
            <a:off x="8085682" y="4458813"/>
            <a:ext cx="1158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increased blood flow frank hypoxemia ensues</a:t>
            </a:r>
          </a:p>
        </p:txBody>
      </p:sp>
      <p:sp>
        <p:nvSpPr>
          <p:cNvPr id="185" name="Freeform 184">
            <a:extLst>
              <a:ext uri="{FF2B5EF4-FFF2-40B4-BE49-F238E27FC236}">
                <a16:creationId xmlns:a16="http://schemas.microsoft.com/office/drawing/2014/main" id="{87EE7013-4F74-004F-9514-7287C811625F}"/>
              </a:ext>
            </a:extLst>
          </p:cNvPr>
          <p:cNvSpPr/>
          <p:nvPr/>
        </p:nvSpPr>
        <p:spPr>
          <a:xfrm rot="9788250" flipH="1" flipV="1">
            <a:off x="8790287" y="4832722"/>
            <a:ext cx="218452" cy="196279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>
            <a:extLst>
              <a:ext uri="{FF2B5EF4-FFF2-40B4-BE49-F238E27FC236}">
                <a16:creationId xmlns:a16="http://schemas.microsoft.com/office/drawing/2014/main" id="{9C67C71E-E509-DF44-9C6D-5903AB5E133D}"/>
              </a:ext>
            </a:extLst>
          </p:cNvPr>
          <p:cNvSpPr/>
          <p:nvPr/>
        </p:nvSpPr>
        <p:spPr>
          <a:xfrm rot="18182302" flipH="1" flipV="1">
            <a:off x="1733469" y="6127880"/>
            <a:ext cx="172585" cy="277760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73541D16-7D6B-5449-B309-C0C2AEDFE03F}"/>
              </a:ext>
            </a:extLst>
          </p:cNvPr>
          <p:cNvSpPr/>
          <p:nvPr/>
        </p:nvSpPr>
        <p:spPr>
          <a:xfrm>
            <a:off x="1750384" y="6181070"/>
            <a:ext cx="1010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unable to fully oxygenate the extremely deoxygenated venous blood  </a:t>
            </a:r>
          </a:p>
        </p:txBody>
      </p:sp>
      <p:sp>
        <p:nvSpPr>
          <p:cNvPr id="188" name="Freeform 187">
            <a:extLst>
              <a:ext uri="{FF2B5EF4-FFF2-40B4-BE49-F238E27FC236}">
                <a16:creationId xmlns:a16="http://schemas.microsoft.com/office/drawing/2014/main" id="{01CEB6DB-98C8-9E4E-84AE-8DEFC3C82D99}"/>
              </a:ext>
            </a:extLst>
          </p:cNvPr>
          <p:cNvSpPr/>
          <p:nvPr/>
        </p:nvSpPr>
        <p:spPr>
          <a:xfrm rot="6234870" flipH="1">
            <a:off x="4377803" y="4928825"/>
            <a:ext cx="207854" cy="122920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FE21724D-BEEB-6B44-BD0B-114774802A58}"/>
              </a:ext>
            </a:extLst>
          </p:cNvPr>
          <p:cNvSpPr/>
          <p:nvPr/>
        </p:nvSpPr>
        <p:spPr>
          <a:xfrm>
            <a:off x="4400474" y="4739113"/>
            <a:ext cx="1262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Low P</a:t>
            </a:r>
            <a:r>
              <a:rPr lang="en-US" sz="8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O2 due to ↓ ventilation relative to perfusion in one area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</a:t>
            </a:r>
            <a:r>
              <a:rPr lang="en-US" sz="8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O2 &amp; P</a:t>
            </a:r>
            <a:r>
              <a:rPr lang="en-US" sz="1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O2 will normalize with supplemental O2)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B52E57E-6BBC-EF45-B6A8-C2085AB37EE2}"/>
              </a:ext>
            </a:extLst>
          </p:cNvPr>
          <p:cNvSpPr/>
          <p:nvPr/>
        </p:nvSpPr>
        <p:spPr>
          <a:xfrm>
            <a:off x="2776130" y="801129"/>
            <a:ext cx="6035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cap="small" dirty="0">
                <a:solidFill>
                  <a:schemeClr val="accent4">
                    <a:lumMod val="75000"/>
                  </a:schemeClr>
                </a:solidFill>
                <a:cs typeface="Futura Medium" panose="020B0602020204020303" pitchFamily="34" charset="-79"/>
              </a:rPr>
              <a:t>mixed venous blood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FD53157B-ED2C-E64C-9A23-C11508313EB1}"/>
              </a:ext>
            </a:extLst>
          </p:cNvPr>
          <p:cNvSpPr/>
          <p:nvPr/>
        </p:nvSpPr>
        <p:spPr>
          <a:xfrm>
            <a:off x="3363752" y="874912"/>
            <a:ext cx="6328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cap="small" dirty="0">
                <a:solidFill>
                  <a:schemeClr val="tx1">
                    <a:lumMod val="50000"/>
                    <a:lumOff val="50000"/>
                  </a:schemeClr>
                </a:solidFill>
                <a:cs typeface="Futura Medium" panose="020B0602020204020303" pitchFamily="34" charset="-79"/>
              </a:rPr>
              <a:t>arterial blood</a:t>
            </a: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5EFB39C7-2F94-8040-9C9B-5520A877A7DE}"/>
              </a:ext>
            </a:extLst>
          </p:cNvPr>
          <p:cNvSpPr/>
          <p:nvPr/>
        </p:nvSpPr>
        <p:spPr>
          <a:xfrm>
            <a:off x="3252750" y="1179752"/>
            <a:ext cx="330929" cy="274728"/>
          </a:xfrm>
          <a:prstGeom prst="arc">
            <a:avLst>
              <a:gd name="adj1" fmla="val 2336485"/>
              <a:gd name="adj2" fmla="val 8353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Arc 190">
            <a:extLst>
              <a:ext uri="{FF2B5EF4-FFF2-40B4-BE49-F238E27FC236}">
                <a16:creationId xmlns:a16="http://schemas.microsoft.com/office/drawing/2014/main" id="{A8829B43-3A2C-0A4C-93D2-9FA6137E1050}"/>
              </a:ext>
            </a:extLst>
          </p:cNvPr>
          <p:cNvSpPr/>
          <p:nvPr/>
        </p:nvSpPr>
        <p:spPr>
          <a:xfrm>
            <a:off x="1989186" y="5246711"/>
            <a:ext cx="330929" cy="274728"/>
          </a:xfrm>
          <a:prstGeom prst="arc">
            <a:avLst>
              <a:gd name="adj1" fmla="val 2336485"/>
              <a:gd name="adj2" fmla="val 8353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Arc 191">
            <a:extLst>
              <a:ext uri="{FF2B5EF4-FFF2-40B4-BE49-F238E27FC236}">
                <a16:creationId xmlns:a16="http://schemas.microsoft.com/office/drawing/2014/main" id="{53A71335-51F7-C04B-8309-C2BC20ECAAD1}"/>
              </a:ext>
            </a:extLst>
          </p:cNvPr>
          <p:cNvSpPr/>
          <p:nvPr/>
        </p:nvSpPr>
        <p:spPr>
          <a:xfrm flipH="1">
            <a:off x="2407634" y="5243446"/>
            <a:ext cx="330929" cy="274728"/>
          </a:xfrm>
          <a:prstGeom prst="arc">
            <a:avLst>
              <a:gd name="adj1" fmla="val 2336485"/>
              <a:gd name="adj2" fmla="val 8353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F7861C8-AC36-214F-9E6E-0DCC7DD04B3E}"/>
              </a:ext>
            </a:extLst>
          </p:cNvPr>
          <p:cNvSpPr/>
          <p:nvPr/>
        </p:nvSpPr>
        <p:spPr>
          <a:xfrm>
            <a:off x="6334589" y="4727445"/>
            <a:ext cx="1054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O2 exchange occurs and blood is not oxygenated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</a:t>
            </a:r>
            <a:r>
              <a:rPr lang="en-US" sz="1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O2 will 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fully normalize with supplemental O2)</a:t>
            </a:r>
          </a:p>
        </p:txBody>
      </p:sp>
      <p:sp>
        <p:nvSpPr>
          <p:cNvPr id="194" name="Freeform 193">
            <a:extLst>
              <a:ext uri="{FF2B5EF4-FFF2-40B4-BE49-F238E27FC236}">
                <a16:creationId xmlns:a16="http://schemas.microsoft.com/office/drawing/2014/main" id="{8719EB1C-8E29-6F41-A970-7E72313DFB4F}"/>
              </a:ext>
            </a:extLst>
          </p:cNvPr>
          <p:cNvSpPr/>
          <p:nvPr/>
        </p:nvSpPr>
        <p:spPr>
          <a:xfrm rot="6234870" flipH="1">
            <a:off x="6256128" y="4896734"/>
            <a:ext cx="207854" cy="122920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86F6E4F2-95B0-CC44-A2F8-E76BC81B62F8}"/>
              </a:ext>
            </a:extLst>
          </p:cNvPr>
          <p:cNvSpPr/>
          <p:nvPr/>
        </p:nvSpPr>
        <p:spPr>
          <a:xfrm>
            <a:off x="1989739" y="5185817"/>
            <a:ext cx="40424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↓P</a:t>
            </a:r>
            <a:r>
              <a:rPr lang="en-US" sz="500" b="1" cap="small" baseline="-25000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A</a:t>
            </a:r>
            <a:r>
              <a:rPr lang="en-US" sz="5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O2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E83D67D-BFE1-DD42-96B3-A251D3CEFD4A}"/>
              </a:ext>
            </a:extLst>
          </p:cNvPr>
          <p:cNvSpPr/>
          <p:nvPr/>
        </p:nvSpPr>
        <p:spPr>
          <a:xfrm>
            <a:off x="2329654" y="5183667"/>
            <a:ext cx="40424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↓P</a:t>
            </a:r>
            <a:r>
              <a:rPr lang="en-US" sz="500" b="1" cap="small" baseline="-25000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A</a:t>
            </a:r>
            <a:r>
              <a:rPr lang="en-US" sz="5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O2</a:t>
            </a:r>
          </a:p>
        </p:txBody>
      </p:sp>
      <p:sp>
        <p:nvSpPr>
          <p:cNvPr id="197" name="Arc 196">
            <a:extLst>
              <a:ext uri="{FF2B5EF4-FFF2-40B4-BE49-F238E27FC236}">
                <a16:creationId xmlns:a16="http://schemas.microsoft.com/office/drawing/2014/main" id="{8581F30A-A2AE-6648-A57A-3D2A279260F2}"/>
              </a:ext>
            </a:extLst>
          </p:cNvPr>
          <p:cNvSpPr/>
          <p:nvPr/>
        </p:nvSpPr>
        <p:spPr>
          <a:xfrm>
            <a:off x="1753245" y="5857359"/>
            <a:ext cx="330929" cy="274728"/>
          </a:xfrm>
          <a:prstGeom prst="arc">
            <a:avLst>
              <a:gd name="adj1" fmla="val 2336485"/>
              <a:gd name="adj2" fmla="val 8353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Arc 197">
            <a:extLst>
              <a:ext uri="{FF2B5EF4-FFF2-40B4-BE49-F238E27FC236}">
                <a16:creationId xmlns:a16="http://schemas.microsoft.com/office/drawing/2014/main" id="{51DECB18-12A8-C34F-8568-B3675C3FE752}"/>
              </a:ext>
            </a:extLst>
          </p:cNvPr>
          <p:cNvSpPr/>
          <p:nvPr/>
        </p:nvSpPr>
        <p:spPr>
          <a:xfrm>
            <a:off x="7585590" y="5195193"/>
            <a:ext cx="330929" cy="274728"/>
          </a:xfrm>
          <a:prstGeom prst="arc">
            <a:avLst>
              <a:gd name="adj1" fmla="val 2336485"/>
              <a:gd name="adj2" fmla="val 8353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Arc 198">
            <a:extLst>
              <a:ext uri="{FF2B5EF4-FFF2-40B4-BE49-F238E27FC236}">
                <a16:creationId xmlns:a16="http://schemas.microsoft.com/office/drawing/2014/main" id="{5A8D2A66-131C-5B44-91F4-33668629022B}"/>
              </a:ext>
            </a:extLst>
          </p:cNvPr>
          <p:cNvSpPr/>
          <p:nvPr/>
        </p:nvSpPr>
        <p:spPr>
          <a:xfrm>
            <a:off x="8483827" y="5206895"/>
            <a:ext cx="373977" cy="274728"/>
          </a:xfrm>
          <a:prstGeom prst="arc">
            <a:avLst>
              <a:gd name="adj1" fmla="val 653739"/>
              <a:gd name="adj2" fmla="val 972356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D05DBCF-96A3-CD48-AFE8-F65932F802C6}"/>
              </a:ext>
            </a:extLst>
          </p:cNvPr>
          <p:cNvCxnSpPr>
            <a:cxnSpLocks/>
          </p:cNvCxnSpPr>
          <p:nvPr/>
        </p:nvCxnSpPr>
        <p:spPr>
          <a:xfrm>
            <a:off x="1844128" y="3007291"/>
            <a:ext cx="0" cy="2100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A761123-7327-994C-9176-9BBB5D423E6E}"/>
              </a:ext>
            </a:extLst>
          </p:cNvPr>
          <p:cNvCxnSpPr>
            <a:cxnSpLocks/>
          </p:cNvCxnSpPr>
          <p:nvPr/>
        </p:nvCxnSpPr>
        <p:spPr>
          <a:xfrm>
            <a:off x="3680586" y="3007291"/>
            <a:ext cx="0" cy="2100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A62F556F-E8AB-334A-92CC-5233B5600EE6}"/>
              </a:ext>
            </a:extLst>
          </p:cNvPr>
          <p:cNvCxnSpPr>
            <a:cxnSpLocks/>
          </p:cNvCxnSpPr>
          <p:nvPr/>
        </p:nvCxnSpPr>
        <p:spPr>
          <a:xfrm>
            <a:off x="5505865" y="3007291"/>
            <a:ext cx="0" cy="2100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C31EC643-3A09-3B45-92AC-AB47F562B2FD}"/>
              </a:ext>
            </a:extLst>
          </p:cNvPr>
          <p:cNvCxnSpPr>
            <a:cxnSpLocks/>
          </p:cNvCxnSpPr>
          <p:nvPr/>
        </p:nvCxnSpPr>
        <p:spPr>
          <a:xfrm>
            <a:off x="7327300" y="3007291"/>
            <a:ext cx="0" cy="21002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DD112E5-E94A-3443-BAAC-4419EDAAD4D0}"/>
              </a:ext>
            </a:extLst>
          </p:cNvPr>
          <p:cNvSpPr/>
          <p:nvPr/>
        </p:nvSpPr>
        <p:spPr>
          <a:xfrm>
            <a:off x="3818294" y="5097356"/>
            <a:ext cx="40424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" b="1" cap="small" dirty="0" err="1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nl</a:t>
            </a:r>
            <a:r>
              <a:rPr lang="en-US" sz="5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 P</a:t>
            </a:r>
            <a:r>
              <a:rPr lang="en-US" sz="500" b="1" cap="small" baseline="-25000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A</a:t>
            </a:r>
            <a:r>
              <a:rPr lang="en-US" sz="5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O2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3263F514-878C-724E-9E9E-574F7A748473}"/>
              </a:ext>
            </a:extLst>
          </p:cNvPr>
          <p:cNvSpPr/>
          <p:nvPr/>
        </p:nvSpPr>
        <p:spPr>
          <a:xfrm>
            <a:off x="3257343" y="620117"/>
            <a:ext cx="3474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P</a:t>
            </a:r>
            <a:r>
              <a:rPr lang="en-US" sz="500" b="1" cap="small" baseline="-25000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I</a:t>
            </a:r>
            <a:r>
              <a:rPr lang="en-US" sz="5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O2</a:t>
            </a:r>
            <a:r>
              <a:rPr lang="en-US" sz="500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 =140</a:t>
            </a:r>
            <a:endParaRPr lang="en-US" sz="500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088C79F6-C41C-BA48-A7E1-19F4AF4C6121}"/>
              </a:ext>
            </a:extLst>
          </p:cNvPr>
          <p:cNvSpPr/>
          <p:nvPr/>
        </p:nvSpPr>
        <p:spPr>
          <a:xfrm>
            <a:off x="2287399" y="1567944"/>
            <a:ext cx="2070858" cy="8605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7A0FA236-FAE5-9C43-B9C5-C4BC70289C30}"/>
              </a:ext>
            </a:extLst>
          </p:cNvPr>
          <p:cNvSpPr/>
          <p:nvPr/>
        </p:nvSpPr>
        <p:spPr>
          <a:xfrm>
            <a:off x="2574907" y="1542717"/>
            <a:ext cx="13696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ISCHEMIC HYPOXIA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0069CC4-8CC4-0A4D-8A7B-B579BA0ECDC8}"/>
              </a:ext>
            </a:extLst>
          </p:cNvPr>
          <p:cNvSpPr/>
          <p:nvPr/>
        </p:nvSpPr>
        <p:spPr>
          <a:xfrm>
            <a:off x="2286688" y="1731816"/>
            <a:ext cx="2054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Insufficient blood flow to tissues, also called 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  <a:hlinkClick r:id="rId16"/>
              </a:rPr>
              <a:t>stagnant hypoxia</a:t>
            </a:r>
            <a:endParaRPr lang="en-US" sz="10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(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e.g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low cardiac output) </a:t>
            </a:r>
          </a:p>
          <a:p>
            <a:pPr algn="ctr"/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</a:rPr>
              <a:t>Low </a:t>
            </a:r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SvO2</a:t>
            </a:r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  <a:sym typeface="Wingdings" pitchFamily="2" charset="2"/>
              </a:rPr>
              <a:t></a:t>
            </a:r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</a:rPr>
              <a:t> Low 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PaO2</a:t>
            </a:r>
          </a:p>
        </p:txBody>
      </p:sp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6DE01E75-853E-CE4D-99FA-645541000EA1}"/>
              </a:ext>
            </a:extLst>
          </p:cNvPr>
          <p:cNvSpPr/>
          <p:nvPr/>
        </p:nvSpPr>
        <p:spPr>
          <a:xfrm>
            <a:off x="4491554" y="1576169"/>
            <a:ext cx="2070858" cy="8605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4393C33F-4A1D-104A-9B2D-B842D9A0E251}"/>
              </a:ext>
            </a:extLst>
          </p:cNvPr>
          <p:cNvSpPr/>
          <p:nvPr/>
        </p:nvSpPr>
        <p:spPr>
          <a:xfrm>
            <a:off x="4823935" y="1536232"/>
            <a:ext cx="1270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ANEMIC HYPOXIA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29771967-A093-CE42-B22F-B1858C673475}"/>
              </a:ext>
            </a:extLst>
          </p:cNvPr>
          <p:cNvSpPr/>
          <p:nvPr/>
        </p:nvSpPr>
        <p:spPr>
          <a:xfrm>
            <a:off x="4407466" y="1731816"/>
            <a:ext cx="2227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Insufficient </a:t>
            </a:r>
            <a:r>
              <a:rPr lang="en-US" sz="1000" b="1" dirty="0">
                <a:solidFill>
                  <a:srgbClr val="C00000"/>
                </a:solidFill>
                <a:latin typeface="Corbel" panose="020B0503020204020204" pitchFamily="34" charset="0"/>
              </a:rPr>
              <a:t>O2 carrying capacity 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(e.g. </a:t>
            </a:r>
            <a:r>
              <a:rPr lang="en-US" sz="1000" i="1" dirty="0">
                <a:solidFill>
                  <a:prstClr val="black"/>
                </a:solidFill>
                <a:latin typeface="Corbel" panose="020B0503020204020204" pitchFamily="34" charset="0"/>
              </a:rPr>
              <a:t>severe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 blood loss) or abnormal 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hemoglobin (e.g.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COHb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, </a:t>
            </a:r>
            <a:r>
              <a:rPr lang="en-US" sz="1000" dirty="0" err="1">
                <a:solidFill>
                  <a:prstClr val="black"/>
                </a:solidFill>
                <a:latin typeface="Corbel" panose="020B0503020204020204" pitchFamily="34" charset="0"/>
              </a:rPr>
              <a:t>MetHb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)</a:t>
            </a:r>
          </a:p>
          <a:p>
            <a:pPr algn="ctr"/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</a:rPr>
              <a:t>Low </a:t>
            </a:r>
            <a:r>
              <a:rPr lang="en-US" sz="1000" b="1" dirty="0">
                <a:solidFill>
                  <a:srgbClr val="C00000"/>
                </a:solidFill>
                <a:latin typeface="Corbel" panose="020B0503020204020204" pitchFamily="34" charset="0"/>
              </a:rPr>
              <a:t>CaO2</a:t>
            </a:r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  <a:sym typeface="Wingdings" pitchFamily="2" charset="2"/>
              </a:rPr>
              <a:t> </a:t>
            </a:r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</a:rPr>
              <a:t>Low </a:t>
            </a:r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SvO2</a:t>
            </a:r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  <a:sym typeface="Wingdings" pitchFamily="2" charset="2"/>
              </a:rPr>
              <a:t></a:t>
            </a:r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</a:rPr>
              <a:t> Low 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PaO2</a:t>
            </a:r>
          </a:p>
        </p:txBody>
      </p:sp>
      <p:sp>
        <p:nvSpPr>
          <p:cNvPr id="215" name="Freeform 214">
            <a:extLst>
              <a:ext uri="{FF2B5EF4-FFF2-40B4-BE49-F238E27FC236}">
                <a16:creationId xmlns:a16="http://schemas.microsoft.com/office/drawing/2014/main" id="{C532515B-F00B-2142-943E-E4C73CC14B24}"/>
              </a:ext>
            </a:extLst>
          </p:cNvPr>
          <p:cNvSpPr/>
          <p:nvPr/>
        </p:nvSpPr>
        <p:spPr>
          <a:xfrm rot="6234870" flipH="1">
            <a:off x="2627242" y="4995972"/>
            <a:ext cx="207854" cy="122920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565B8354-6521-E340-B349-6049AC9C7C5A}"/>
              </a:ext>
            </a:extLst>
          </p:cNvPr>
          <p:cNvSpPr/>
          <p:nvPr/>
        </p:nvSpPr>
        <p:spPr>
          <a:xfrm>
            <a:off x="2696094" y="4734540"/>
            <a:ext cx="1042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Low P</a:t>
            </a:r>
            <a:r>
              <a:rPr lang="en-US" sz="8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O2 due to globally reduced ventilation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</a:t>
            </a:r>
            <a:r>
              <a:rPr lang="en-US" sz="8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O2 &amp; P</a:t>
            </a:r>
            <a:r>
              <a:rPr lang="en-US" sz="1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O2 will normalize with supplemental O2)</a:t>
            </a:r>
          </a:p>
        </p:txBody>
      </p:sp>
      <p:sp>
        <p:nvSpPr>
          <p:cNvPr id="217" name="Arc 216">
            <a:extLst>
              <a:ext uri="{FF2B5EF4-FFF2-40B4-BE49-F238E27FC236}">
                <a16:creationId xmlns:a16="http://schemas.microsoft.com/office/drawing/2014/main" id="{B8285177-0BD3-2146-BD24-E224FA5AAEBC}"/>
              </a:ext>
            </a:extLst>
          </p:cNvPr>
          <p:cNvSpPr/>
          <p:nvPr/>
        </p:nvSpPr>
        <p:spPr>
          <a:xfrm>
            <a:off x="3813026" y="5142369"/>
            <a:ext cx="330929" cy="274728"/>
          </a:xfrm>
          <a:prstGeom prst="arc">
            <a:avLst>
              <a:gd name="adj1" fmla="val 2336485"/>
              <a:gd name="adj2" fmla="val 8353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Arc 217">
            <a:extLst>
              <a:ext uri="{FF2B5EF4-FFF2-40B4-BE49-F238E27FC236}">
                <a16:creationId xmlns:a16="http://schemas.microsoft.com/office/drawing/2014/main" id="{F70DF47A-A507-6345-9712-25B50BFA137F}"/>
              </a:ext>
            </a:extLst>
          </p:cNvPr>
          <p:cNvSpPr/>
          <p:nvPr/>
        </p:nvSpPr>
        <p:spPr>
          <a:xfrm flipH="1">
            <a:off x="4231474" y="5139104"/>
            <a:ext cx="330929" cy="274728"/>
          </a:xfrm>
          <a:prstGeom prst="arc">
            <a:avLst>
              <a:gd name="adj1" fmla="val 2336485"/>
              <a:gd name="adj2" fmla="val 8353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Arc 218">
            <a:extLst>
              <a:ext uri="{FF2B5EF4-FFF2-40B4-BE49-F238E27FC236}">
                <a16:creationId xmlns:a16="http://schemas.microsoft.com/office/drawing/2014/main" id="{9BA3AF9A-6AC7-DB4E-A296-9D6A9FE0FD7E}"/>
              </a:ext>
            </a:extLst>
          </p:cNvPr>
          <p:cNvSpPr/>
          <p:nvPr/>
        </p:nvSpPr>
        <p:spPr>
          <a:xfrm>
            <a:off x="5618487" y="5129745"/>
            <a:ext cx="330929" cy="274728"/>
          </a:xfrm>
          <a:prstGeom prst="arc">
            <a:avLst>
              <a:gd name="adj1" fmla="val 2336485"/>
              <a:gd name="adj2" fmla="val 8353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Arc 219">
            <a:extLst>
              <a:ext uri="{FF2B5EF4-FFF2-40B4-BE49-F238E27FC236}">
                <a16:creationId xmlns:a16="http://schemas.microsoft.com/office/drawing/2014/main" id="{BED52579-4DA5-6041-8284-83B76B27E399}"/>
              </a:ext>
            </a:extLst>
          </p:cNvPr>
          <p:cNvSpPr/>
          <p:nvPr/>
        </p:nvSpPr>
        <p:spPr>
          <a:xfrm flipH="1">
            <a:off x="6036935" y="5126480"/>
            <a:ext cx="330929" cy="274728"/>
          </a:xfrm>
          <a:prstGeom prst="arc">
            <a:avLst>
              <a:gd name="adj1" fmla="val 2336485"/>
              <a:gd name="adj2" fmla="val 835351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Left Brace 208">
            <a:extLst>
              <a:ext uri="{FF2B5EF4-FFF2-40B4-BE49-F238E27FC236}">
                <a16:creationId xmlns:a16="http://schemas.microsoft.com/office/drawing/2014/main" id="{F1377EB7-DE92-7C4D-9DA7-FBB9C7625277}"/>
              </a:ext>
            </a:extLst>
          </p:cNvPr>
          <p:cNvSpPr/>
          <p:nvPr/>
        </p:nvSpPr>
        <p:spPr>
          <a:xfrm rot="16200000">
            <a:off x="7222239" y="682566"/>
            <a:ext cx="59098" cy="1195988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Left Brace 209">
            <a:extLst>
              <a:ext uri="{FF2B5EF4-FFF2-40B4-BE49-F238E27FC236}">
                <a16:creationId xmlns:a16="http://schemas.microsoft.com/office/drawing/2014/main" id="{7FE17B1D-F69F-DC4E-8A5E-E887BA4CAD8A}"/>
              </a:ext>
            </a:extLst>
          </p:cNvPr>
          <p:cNvSpPr/>
          <p:nvPr/>
        </p:nvSpPr>
        <p:spPr>
          <a:xfrm rot="16200000">
            <a:off x="6049737" y="1025769"/>
            <a:ext cx="82444" cy="617667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857B1B-8B5B-7C4A-A677-87400721ABDE}"/>
              </a:ext>
            </a:extLst>
          </p:cNvPr>
          <p:cNvGrpSpPr/>
          <p:nvPr/>
        </p:nvGrpSpPr>
        <p:grpSpPr>
          <a:xfrm>
            <a:off x="3799276" y="346729"/>
            <a:ext cx="1495818" cy="1183366"/>
            <a:chOff x="3816288" y="397765"/>
            <a:chExt cx="1495818" cy="1183366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C61B90E-6D28-624E-82D7-D023DB271511}"/>
                </a:ext>
              </a:extLst>
            </p:cNvPr>
            <p:cNvSpPr/>
            <p:nvPr/>
          </p:nvSpPr>
          <p:spPr>
            <a:xfrm>
              <a:off x="4129686" y="482091"/>
              <a:ext cx="812327" cy="871562"/>
            </a:xfrm>
            <a:custGeom>
              <a:avLst/>
              <a:gdLst>
                <a:gd name="connsiteX0" fmla="*/ 0 w 812327"/>
                <a:gd name="connsiteY0" fmla="*/ 833592 h 833592"/>
                <a:gd name="connsiteX1" fmla="*/ 63795 w 812327"/>
                <a:gd name="connsiteY1" fmla="*/ 769797 h 833592"/>
                <a:gd name="connsiteX2" fmla="*/ 144602 w 812327"/>
                <a:gd name="connsiteY2" fmla="*/ 599676 h 833592"/>
                <a:gd name="connsiteX3" fmla="*/ 204145 w 812327"/>
                <a:gd name="connsiteY3" fmla="*/ 416796 h 833592"/>
                <a:gd name="connsiteX4" fmla="*/ 293458 w 812327"/>
                <a:gd name="connsiteY4" fmla="*/ 238169 h 833592"/>
                <a:gd name="connsiteX5" fmla="*/ 425302 w 812327"/>
                <a:gd name="connsiteY5" fmla="*/ 85060 h 833592"/>
                <a:gd name="connsiteX6" fmla="*/ 608182 w 812327"/>
                <a:gd name="connsiteY6" fmla="*/ 17012 h 833592"/>
                <a:gd name="connsiteX7" fmla="*/ 812327 w 812327"/>
                <a:gd name="connsiteY7" fmla="*/ 0 h 83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327" h="833592">
                  <a:moveTo>
                    <a:pt x="0" y="833592"/>
                  </a:moveTo>
                  <a:cubicBezTo>
                    <a:pt x="19847" y="821187"/>
                    <a:pt x="39695" y="808783"/>
                    <a:pt x="63795" y="769797"/>
                  </a:cubicBezTo>
                  <a:cubicBezTo>
                    <a:pt x="87895" y="730811"/>
                    <a:pt x="121210" y="658509"/>
                    <a:pt x="144602" y="599676"/>
                  </a:cubicBezTo>
                  <a:cubicBezTo>
                    <a:pt x="167994" y="540843"/>
                    <a:pt x="179336" y="477047"/>
                    <a:pt x="204145" y="416796"/>
                  </a:cubicBezTo>
                  <a:cubicBezTo>
                    <a:pt x="228954" y="356545"/>
                    <a:pt x="256599" y="293458"/>
                    <a:pt x="293458" y="238169"/>
                  </a:cubicBezTo>
                  <a:cubicBezTo>
                    <a:pt x="330317" y="182880"/>
                    <a:pt x="372848" y="121919"/>
                    <a:pt x="425302" y="85060"/>
                  </a:cubicBezTo>
                  <a:cubicBezTo>
                    <a:pt x="477756" y="48200"/>
                    <a:pt x="543678" y="31189"/>
                    <a:pt x="608182" y="17012"/>
                  </a:cubicBezTo>
                  <a:cubicBezTo>
                    <a:pt x="672686" y="2835"/>
                    <a:pt x="742506" y="1417"/>
                    <a:pt x="812327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DE637D4-702B-124E-9FDA-E4FF7D560FD8}"/>
                </a:ext>
              </a:extLst>
            </p:cNvPr>
            <p:cNvGrpSpPr/>
            <p:nvPr/>
          </p:nvGrpSpPr>
          <p:grpSpPr>
            <a:xfrm>
              <a:off x="3816288" y="410546"/>
              <a:ext cx="1219813" cy="1170585"/>
              <a:chOff x="3816288" y="454090"/>
              <a:chExt cx="1219813" cy="1170585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16992386-7F3C-664E-BC60-5FC73C98A1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23389" y="482636"/>
                <a:ext cx="0" cy="914400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>
                <a:extLst>
                  <a:ext uri="{FF2B5EF4-FFF2-40B4-BE49-F238E27FC236}">
                    <a16:creationId xmlns:a16="http://schemas.microsoft.com/office/drawing/2014/main" id="{BD62B51B-6F37-074D-866E-B6913E727CD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526280" y="985835"/>
                <a:ext cx="0" cy="822960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3FF31C89-5FEB-F743-B038-63AC7DDE248A}"/>
                  </a:ext>
                </a:extLst>
              </p:cNvPr>
              <p:cNvSpPr/>
              <p:nvPr/>
            </p:nvSpPr>
            <p:spPr>
              <a:xfrm rot="16200000">
                <a:off x="3459414" y="830944"/>
                <a:ext cx="929192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700" cap="small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Futura Medium" panose="020B0602020204020303" pitchFamily="34" charset="-79"/>
                  </a:rPr>
                  <a:t> </a:t>
                </a:r>
                <a:r>
                  <a:rPr lang="en-US" sz="700" cap="small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Futura Medium" panose="020B0602020204020303" pitchFamily="34" charset="-79"/>
                  </a:rPr>
                  <a:t>hb</a:t>
                </a:r>
                <a:r>
                  <a:rPr lang="en-US" sz="700" cap="small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Futura Medium" panose="020B0602020204020303" pitchFamily="34" charset="-79"/>
                  </a:rPr>
                  <a:t> saturation</a:t>
                </a:r>
                <a:r>
                  <a:rPr lang="en-US" sz="800" cap="small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Futura Medium" panose="020B0602020204020303" pitchFamily="34" charset="-79"/>
                  </a:rPr>
                  <a:t> </a:t>
                </a:r>
                <a:r>
                  <a:rPr lang="en-US" sz="800" b="1" cap="small" dirty="0">
                    <a:cs typeface="Futura Medium" panose="020B0602020204020303" pitchFamily="34" charset="-79"/>
                  </a:rPr>
                  <a:t>S</a:t>
                </a:r>
                <a:r>
                  <a:rPr lang="en-US" sz="800" b="1" dirty="0"/>
                  <a:t>a</a:t>
                </a:r>
                <a:r>
                  <a:rPr lang="en-US" sz="800" b="1" cap="small" dirty="0">
                    <a:cs typeface="Futura Medium" panose="020B0602020204020303" pitchFamily="34" charset="-79"/>
                  </a:rPr>
                  <a:t>O2</a:t>
                </a: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96666943-F21C-724E-AD9F-19E616DDCFE2}"/>
                  </a:ext>
                </a:extLst>
              </p:cNvPr>
              <p:cNvSpPr/>
              <p:nvPr/>
            </p:nvSpPr>
            <p:spPr>
              <a:xfrm>
                <a:off x="4080658" y="1409231"/>
                <a:ext cx="955443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700" cap="small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Futura Medium" panose="020B0602020204020303" pitchFamily="34" charset="-79"/>
                  </a:rPr>
                  <a:t>dissolved O2</a:t>
                </a:r>
                <a:r>
                  <a:rPr lang="en-US" sz="800" cap="small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Futura Medium" panose="020B0602020204020303" pitchFamily="34" charset="-79"/>
                  </a:rPr>
                  <a:t> </a:t>
                </a:r>
                <a:r>
                  <a:rPr lang="en-US" sz="800" b="1" cap="small" dirty="0">
                    <a:solidFill>
                      <a:schemeClr val="accent6"/>
                    </a:solidFill>
                    <a:cs typeface="Futura Medium" panose="020B0602020204020303" pitchFamily="34" charset="-79"/>
                  </a:rPr>
                  <a:t>P</a:t>
                </a:r>
                <a:r>
                  <a:rPr lang="en-US" sz="800" b="1" dirty="0">
                    <a:solidFill>
                      <a:schemeClr val="accent6"/>
                    </a:solidFill>
                  </a:rPr>
                  <a:t>a</a:t>
                </a:r>
                <a:r>
                  <a:rPr lang="en-US" sz="800" b="1" cap="small" dirty="0">
                    <a:solidFill>
                      <a:schemeClr val="accent6"/>
                    </a:solidFill>
                    <a:cs typeface="Futura Medium" panose="020B0602020204020303" pitchFamily="34" charset="-79"/>
                  </a:rPr>
                  <a:t>O2</a:t>
                </a: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A1CE5F7D-722E-1B49-8EAF-0252882BC59D}"/>
                  </a:ext>
                </a:extLst>
              </p:cNvPr>
              <p:cNvSpPr/>
              <p:nvPr/>
            </p:nvSpPr>
            <p:spPr>
              <a:xfrm>
                <a:off x="3850875" y="454090"/>
                <a:ext cx="354059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500" dirty="0">
                    <a:solidFill>
                      <a:prstClr val="black"/>
                    </a:solidFill>
                  </a:rPr>
                  <a:t>100%</a:t>
                </a: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7D629446-39E7-E543-8E96-8211D1AC21F7}"/>
                  </a:ext>
                </a:extLst>
              </p:cNvPr>
              <p:cNvSpPr/>
              <p:nvPr/>
            </p:nvSpPr>
            <p:spPr>
              <a:xfrm>
                <a:off x="3850875" y="646855"/>
                <a:ext cx="354059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500" dirty="0">
                    <a:solidFill>
                      <a:prstClr val="black"/>
                    </a:solidFill>
                  </a:rPr>
                  <a:t>80%</a:t>
                </a: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65E2DBB4-0402-DD41-B213-368994B14704}"/>
                  </a:ext>
                </a:extLst>
              </p:cNvPr>
              <p:cNvSpPr/>
              <p:nvPr/>
            </p:nvSpPr>
            <p:spPr>
              <a:xfrm>
                <a:off x="3850875" y="839620"/>
                <a:ext cx="354059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500" dirty="0">
                    <a:solidFill>
                      <a:prstClr val="black"/>
                    </a:solidFill>
                  </a:rPr>
                  <a:t>60%</a:t>
                </a: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0608207-3B1D-984B-9A82-33918188002B}"/>
                  </a:ext>
                </a:extLst>
              </p:cNvPr>
              <p:cNvSpPr/>
              <p:nvPr/>
            </p:nvSpPr>
            <p:spPr>
              <a:xfrm>
                <a:off x="3850875" y="1032385"/>
                <a:ext cx="354059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500" dirty="0">
                    <a:solidFill>
                      <a:prstClr val="black"/>
                    </a:solidFill>
                  </a:rPr>
                  <a:t>40%</a:t>
                </a: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2CAD2E84-4E30-6246-B8F9-CF0598D3CD67}"/>
                  </a:ext>
                </a:extLst>
              </p:cNvPr>
              <p:cNvSpPr/>
              <p:nvPr/>
            </p:nvSpPr>
            <p:spPr>
              <a:xfrm>
                <a:off x="3850875" y="1225151"/>
                <a:ext cx="354059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500" dirty="0">
                    <a:solidFill>
                      <a:prstClr val="black"/>
                    </a:solidFill>
                  </a:rPr>
                  <a:t>20%</a:t>
                </a:r>
              </a:p>
            </p:txBody>
          </p:sp>
        </p:grp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8C769C7F-F979-3246-A389-5C8F0874C3F2}"/>
                </a:ext>
              </a:extLst>
            </p:cNvPr>
            <p:cNvSpPr/>
            <p:nvPr/>
          </p:nvSpPr>
          <p:spPr>
            <a:xfrm>
              <a:off x="3977301" y="1313288"/>
              <a:ext cx="354059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500" dirty="0">
                  <a:solidFill>
                    <a:schemeClr val="accent6"/>
                  </a:solidFill>
                </a:rPr>
                <a:t>20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34C62AF6-DFF8-E640-8959-3923C7FCB44F}"/>
                </a:ext>
              </a:extLst>
            </p:cNvPr>
            <p:cNvSpPr/>
            <p:nvPr/>
          </p:nvSpPr>
          <p:spPr>
            <a:xfrm>
              <a:off x="4154273" y="1313288"/>
              <a:ext cx="354059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500" dirty="0">
                  <a:solidFill>
                    <a:schemeClr val="accent6"/>
                  </a:solidFill>
                </a:rPr>
                <a:t>40</a:t>
              </a: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119F2AB7-FE08-7E4F-A8E0-23C8DE5E7F74}"/>
                </a:ext>
              </a:extLst>
            </p:cNvPr>
            <p:cNvSpPr/>
            <p:nvPr/>
          </p:nvSpPr>
          <p:spPr>
            <a:xfrm>
              <a:off x="4331245" y="1313288"/>
              <a:ext cx="354059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500" dirty="0">
                  <a:solidFill>
                    <a:schemeClr val="accent6"/>
                  </a:solidFill>
                </a:rPr>
                <a:t>60</a:t>
              </a: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D9C84BD1-336C-E549-BC09-2A64A61FD40C}"/>
                </a:ext>
              </a:extLst>
            </p:cNvPr>
            <p:cNvSpPr/>
            <p:nvPr/>
          </p:nvSpPr>
          <p:spPr>
            <a:xfrm>
              <a:off x="4508217" y="1313288"/>
              <a:ext cx="354059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500" dirty="0">
                  <a:solidFill>
                    <a:schemeClr val="accent6"/>
                  </a:solidFill>
                </a:rPr>
                <a:t>80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CF04C910-B79C-884A-9975-EC7145064DA6}"/>
                </a:ext>
              </a:extLst>
            </p:cNvPr>
            <p:cNvSpPr/>
            <p:nvPr/>
          </p:nvSpPr>
          <p:spPr>
            <a:xfrm>
              <a:off x="4685189" y="1313288"/>
              <a:ext cx="354059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500" dirty="0">
                  <a:solidFill>
                    <a:schemeClr val="accent6"/>
                  </a:solidFill>
                </a:rPr>
                <a:t>100</a:t>
              </a:r>
            </a:p>
          </p:txBody>
        </p: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CF24E65F-E755-5745-8059-0A51EBCEA8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4467" y="446242"/>
              <a:ext cx="0" cy="914400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ACEBD994-9669-7743-8524-212A8173C617}"/>
                </a:ext>
              </a:extLst>
            </p:cNvPr>
            <p:cNvSpPr/>
            <p:nvPr/>
          </p:nvSpPr>
          <p:spPr>
            <a:xfrm rot="16200000">
              <a:off x="4771147" y="828593"/>
              <a:ext cx="86647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cap="small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Futura Medium" panose="020B0602020204020303" pitchFamily="34" charset="-79"/>
                </a:rPr>
                <a:t>O</a:t>
              </a:r>
              <a:r>
                <a:rPr lang="en-US" sz="700" cap="small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Futura Medium" panose="020B0602020204020303" pitchFamily="34" charset="-79"/>
                </a:rPr>
                <a:t>2</a:t>
              </a:r>
              <a:r>
                <a:rPr lang="en-US" sz="700" cap="small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Futura Medium" panose="020B0602020204020303" pitchFamily="34" charset="-79"/>
                </a:rPr>
                <a:t> content</a:t>
              </a:r>
              <a:r>
                <a:rPr lang="en-US" sz="800" cap="small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Futura Medium" panose="020B0602020204020303" pitchFamily="34" charset="-79"/>
                </a:rPr>
                <a:t> </a:t>
              </a:r>
              <a:r>
                <a:rPr lang="en-US" sz="800" b="1" cap="small" dirty="0">
                  <a:solidFill>
                    <a:srgbClr val="C00000"/>
                  </a:solidFill>
                  <a:cs typeface="Futura Medium" panose="020B0602020204020303" pitchFamily="34" charset="-79"/>
                </a:rPr>
                <a:t>C</a:t>
              </a:r>
              <a:r>
                <a:rPr lang="en-US" sz="800" b="1" dirty="0">
                  <a:solidFill>
                    <a:srgbClr val="C00000"/>
                  </a:solidFill>
                </a:rPr>
                <a:t>a</a:t>
              </a:r>
              <a:r>
                <a:rPr lang="en-US" sz="800" b="1" cap="small" dirty="0">
                  <a:solidFill>
                    <a:srgbClr val="C00000"/>
                  </a:solidFill>
                  <a:cs typeface="Futura Medium" panose="020B0602020204020303" pitchFamily="34" charset="-79"/>
                </a:rPr>
                <a:t>O2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C63EEE44-3DD0-6446-891B-2F53F176A73D}"/>
                </a:ext>
              </a:extLst>
            </p:cNvPr>
            <p:cNvSpPr/>
            <p:nvPr/>
          </p:nvSpPr>
          <p:spPr>
            <a:xfrm>
              <a:off x="4772474" y="397765"/>
              <a:ext cx="455304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500" dirty="0">
                  <a:solidFill>
                    <a:srgbClr val="C00000"/>
                  </a:solidFill>
                </a:rPr>
                <a:t>20    13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10D35BB4-E850-0A46-A7A7-0FFE0A294EE1}"/>
                </a:ext>
              </a:extLst>
            </p:cNvPr>
            <p:cNvSpPr/>
            <p:nvPr/>
          </p:nvSpPr>
          <p:spPr>
            <a:xfrm>
              <a:off x="4772474" y="591728"/>
              <a:ext cx="455304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500" dirty="0">
                  <a:solidFill>
                    <a:srgbClr val="C00000"/>
                  </a:solidFill>
                </a:rPr>
                <a:t>16    11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E8F170B9-8922-4641-8C9F-321D3113EC39}"/>
                </a:ext>
              </a:extLst>
            </p:cNvPr>
            <p:cNvSpPr/>
            <p:nvPr/>
          </p:nvSpPr>
          <p:spPr>
            <a:xfrm>
              <a:off x="4761588" y="785691"/>
              <a:ext cx="455304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500" dirty="0">
                  <a:solidFill>
                    <a:srgbClr val="C00000"/>
                  </a:solidFill>
                </a:rPr>
                <a:t>12     8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D46EF6E0-1146-6A45-BC07-068964476476}"/>
                </a:ext>
              </a:extLst>
            </p:cNvPr>
            <p:cNvSpPr/>
            <p:nvPr/>
          </p:nvSpPr>
          <p:spPr>
            <a:xfrm>
              <a:off x="4761588" y="979654"/>
              <a:ext cx="455304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500" dirty="0">
                  <a:solidFill>
                    <a:srgbClr val="C00000"/>
                  </a:solidFill>
                </a:rPr>
                <a:t>8      5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93255C93-FB0F-764B-B5E2-07471756E2CC}"/>
                </a:ext>
              </a:extLst>
            </p:cNvPr>
            <p:cNvSpPr/>
            <p:nvPr/>
          </p:nvSpPr>
          <p:spPr>
            <a:xfrm>
              <a:off x="4761588" y="1173617"/>
              <a:ext cx="455304" cy="1692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500" dirty="0">
                  <a:solidFill>
                    <a:srgbClr val="C00000"/>
                  </a:solidFill>
                </a:rPr>
                <a:t>4      3</a:t>
              </a:r>
            </a:p>
          </p:txBody>
        </p:sp>
      </p:grpSp>
      <p:sp>
        <p:nvSpPr>
          <p:cNvPr id="238" name="Rectangle 237">
            <a:extLst>
              <a:ext uri="{FF2B5EF4-FFF2-40B4-BE49-F238E27FC236}">
                <a16:creationId xmlns:a16="http://schemas.microsoft.com/office/drawing/2014/main" id="{7C834B8C-945E-3447-848D-5DBD179DB766}"/>
              </a:ext>
            </a:extLst>
          </p:cNvPr>
          <p:cNvSpPr/>
          <p:nvPr/>
        </p:nvSpPr>
        <p:spPr>
          <a:xfrm rot="16200000">
            <a:off x="4809058" y="1284532"/>
            <a:ext cx="45530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00" dirty="0">
                <a:solidFill>
                  <a:srgbClr val="C00000"/>
                </a:solidFill>
              </a:rPr>
              <a:t>@Hb = 15</a:t>
            </a:r>
          </a:p>
          <a:p>
            <a:pPr algn="r"/>
            <a:endParaRPr lang="en-US" sz="300" dirty="0">
              <a:solidFill>
                <a:srgbClr val="C00000"/>
              </a:solidFill>
            </a:endParaRPr>
          </a:p>
          <a:p>
            <a:pPr algn="r"/>
            <a:r>
              <a:rPr lang="en-US" sz="500" dirty="0">
                <a:solidFill>
                  <a:srgbClr val="C00000"/>
                </a:solidFill>
              </a:rPr>
              <a:t> @Hb = 10</a:t>
            </a:r>
          </a:p>
        </p:txBody>
      </p:sp>
    </p:spTree>
    <p:extLst>
      <p:ext uri="{BB962C8B-B14F-4D97-AF65-F5344CB8AC3E}">
        <p14:creationId xmlns:p14="http://schemas.microsoft.com/office/powerpoint/2010/main" val="687729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3957</TotalTime>
  <Words>964</Words>
  <Application>Microsoft Macintosh PowerPoint</Application>
  <PresentationFormat>Letter Paper (8.5x11 in)</PresentationFormat>
  <Paragraphs>161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1979 Dot Matrix</vt:lpstr>
      <vt:lpstr>Arial</vt:lpstr>
      <vt:lpstr>Calibri</vt:lpstr>
      <vt:lpstr>Calibri Light</vt:lpstr>
      <vt:lpstr>Cambria Math</vt:lpstr>
      <vt:lpstr>Corbel</vt:lpstr>
      <vt:lpstr>Futura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15</cp:revision>
  <cp:lastPrinted>2020-12-06T16:43:07Z</cp:lastPrinted>
  <dcterms:created xsi:type="dcterms:W3CDTF">2020-12-03T23:07:50Z</dcterms:created>
  <dcterms:modified xsi:type="dcterms:W3CDTF">2020-12-06T17:05:30Z</dcterms:modified>
</cp:coreProperties>
</file>