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8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2F2F2"/>
    <a:srgbClr val="E9C3A9"/>
    <a:srgbClr val="950000"/>
    <a:srgbClr val="C00000"/>
    <a:srgbClr val="07C800"/>
    <a:srgbClr val="4472C4"/>
    <a:srgbClr val="825344"/>
    <a:srgbClr val="9F6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2"/>
    <p:restoredTop sz="96327"/>
  </p:normalViewPr>
  <p:slideViewPr>
    <p:cSldViewPr snapToGrid="0" snapToObjects="1">
      <p:cViewPr>
        <p:scale>
          <a:sx n="208" d="100"/>
          <a:sy n="208" d="100"/>
        </p:scale>
        <p:origin x="-3016" y="-3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B978-F5CA-E242-98C0-938FBD56CA78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1AF6-EA43-C847-A912-DA78FEB6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3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5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1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6C66-DECA-9549-B721-8C6BF0528DA3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6960-9EC9-6D46-8984-57D4871E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doi/full/10.1080/17434440.2022.2108319" TargetMode="External"/><Relationship Id="rId13" Type="http://schemas.openxmlformats.org/officeDocument/2006/relationships/hyperlink" Target="https://onepagericu.com/lvad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30216467/" TargetMode="External"/><Relationship Id="rId12" Type="http://schemas.openxmlformats.org/officeDocument/2006/relationships/hyperlink" Target="https://www.ncbi.nlm.nih.gov/pmc/articles/PMC6531683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escardio.org/static-file/Escardio/Subspecialty/ACCA/Publications/ACVC%20Handbook%20MCS%202022/ESC-HandbookMCS-IMPELLA%20TROUBLESHOOTING%20AND%20RESUSCITATIO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www.ajconline.org/article/S0002-9149(22)00950-X/fulltext#:~:text=The%20PROTECT%20II%20randomized%20trial,IABP%2C%20p%20%3D%200.023).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27441908/" TargetMode="External"/><Relationship Id="rId10" Type="http://schemas.openxmlformats.org/officeDocument/2006/relationships/hyperlink" Target="https://www.jacc.org/doi/10.1016/j.jacc.2022.08.807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onepagericu.com/arrest-on-mcs" TargetMode="External"/><Relationship Id="rId14" Type="http://schemas.openxmlformats.org/officeDocument/2006/relationships/hyperlink" Target="https://www.ncbi.nlm.nih.gov/pmc/articles/PMC640878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Rounded Rectangle 611">
            <a:extLst>
              <a:ext uri="{FF2B5EF4-FFF2-40B4-BE49-F238E27FC236}">
                <a16:creationId xmlns:a16="http://schemas.microsoft.com/office/drawing/2014/main" id="{FBB02F83-10C0-306F-DB2D-DC9278793E52}"/>
              </a:ext>
            </a:extLst>
          </p:cNvPr>
          <p:cNvSpPr/>
          <p:nvPr/>
        </p:nvSpPr>
        <p:spPr>
          <a:xfrm>
            <a:off x="3593505" y="5974425"/>
            <a:ext cx="2167041" cy="843417"/>
          </a:xfrm>
          <a:prstGeom prst="roundRect">
            <a:avLst>
              <a:gd name="adj" fmla="val 5487"/>
            </a:avLst>
          </a:pr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>
            <a:extLst>
              <a:ext uri="{FF2B5EF4-FFF2-40B4-BE49-F238E27FC236}">
                <a16:creationId xmlns:a16="http://schemas.microsoft.com/office/drawing/2014/main" id="{A96EDA55-9A9E-3979-C57E-B9D98DEFA653}"/>
              </a:ext>
            </a:extLst>
          </p:cNvPr>
          <p:cNvSpPr/>
          <p:nvPr/>
        </p:nvSpPr>
        <p:spPr>
          <a:xfrm>
            <a:off x="5104" y="1442229"/>
            <a:ext cx="3533966" cy="956398"/>
          </a:xfrm>
          <a:prstGeom prst="roundRect">
            <a:avLst>
              <a:gd name="adj" fmla="val 3817"/>
            </a:avLst>
          </a:prstGeom>
          <a:solidFill>
            <a:schemeClr val="accent1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66086ED-7BED-4C4B-0886-D1094F83D989}"/>
              </a:ext>
            </a:extLst>
          </p:cNvPr>
          <p:cNvGrpSpPr/>
          <p:nvPr/>
        </p:nvGrpSpPr>
        <p:grpSpPr>
          <a:xfrm>
            <a:off x="6017942" y="402198"/>
            <a:ext cx="2780017" cy="4561406"/>
            <a:chOff x="4626937" y="675711"/>
            <a:chExt cx="1552250" cy="2546906"/>
          </a:xfrm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4BAAFCA-F090-CB7A-E961-6264FCCD71BE}"/>
                </a:ext>
              </a:extLst>
            </p:cNvPr>
            <p:cNvSpPr/>
            <p:nvPr/>
          </p:nvSpPr>
          <p:spPr>
            <a:xfrm>
              <a:off x="4626937" y="683796"/>
              <a:ext cx="1552250" cy="2538821"/>
            </a:xfrm>
            <a:custGeom>
              <a:avLst/>
              <a:gdLst>
                <a:gd name="connsiteX0" fmla="*/ 932242 w 1552250"/>
                <a:gd name="connsiteY0" fmla="*/ 5264 h 2538821"/>
                <a:gd name="connsiteX1" fmla="*/ 932242 w 1552250"/>
                <a:gd name="connsiteY1" fmla="*/ 5264 h 2538821"/>
                <a:gd name="connsiteX2" fmla="*/ 883177 w 1552250"/>
                <a:gd name="connsiteY2" fmla="*/ 9725 h 2538821"/>
                <a:gd name="connsiteX3" fmla="*/ 660152 w 1552250"/>
                <a:gd name="connsiteY3" fmla="*/ 804 h 2538821"/>
                <a:gd name="connsiteX4" fmla="*/ 615547 w 1552250"/>
                <a:gd name="connsiteY4" fmla="*/ 5264 h 2538821"/>
                <a:gd name="connsiteX5" fmla="*/ 606626 w 1552250"/>
                <a:gd name="connsiteY5" fmla="*/ 54330 h 2538821"/>
                <a:gd name="connsiteX6" fmla="*/ 593245 w 1552250"/>
                <a:gd name="connsiteY6" fmla="*/ 58790 h 2538821"/>
                <a:gd name="connsiteX7" fmla="*/ 566482 w 1552250"/>
                <a:gd name="connsiteY7" fmla="*/ 76632 h 2538821"/>
                <a:gd name="connsiteX8" fmla="*/ 539719 w 1552250"/>
                <a:gd name="connsiteY8" fmla="*/ 85553 h 2538821"/>
                <a:gd name="connsiteX9" fmla="*/ 526338 w 1552250"/>
                <a:gd name="connsiteY9" fmla="*/ 90014 h 2538821"/>
                <a:gd name="connsiteX10" fmla="*/ 512956 w 1552250"/>
                <a:gd name="connsiteY10" fmla="*/ 98935 h 2538821"/>
                <a:gd name="connsiteX11" fmla="*/ 472812 w 1552250"/>
                <a:gd name="connsiteY11" fmla="*/ 112316 h 2538821"/>
                <a:gd name="connsiteX12" fmla="*/ 459430 w 1552250"/>
                <a:gd name="connsiteY12" fmla="*/ 116776 h 2538821"/>
                <a:gd name="connsiteX13" fmla="*/ 446049 w 1552250"/>
                <a:gd name="connsiteY13" fmla="*/ 125697 h 2538821"/>
                <a:gd name="connsiteX14" fmla="*/ 405904 w 1552250"/>
                <a:gd name="connsiteY14" fmla="*/ 134618 h 2538821"/>
                <a:gd name="connsiteX15" fmla="*/ 374681 w 1552250"/>
                <a:gd name="connsiteY15" fmla="*/ 143539 h 2538821"/>
                <a:gd name="connsiteX16" fmla="*/ 361300 w 1552250"/>
                <a:gd name="connsiteY16" fmla="*/ 148000 h 2538821"/>
                <a:gd name="connsiteX17" fmla="*/ 312234 w 1552250"/>
                <a:gd name="connsiteY17" fmla="*/ 161381 h 2538821"/>
                <a:gd name="connsiteX18" fmla="*/ 298853 w 1552250"/>
                <a:gd name="connsiteY18" fmla="*/ 165842 h 2538821"/>
                <a:gd name="connsiteX19" fmla="*/ 272090 w 1552250"/>
                <a:gd name="connsiteY19" fmla="*/ 183684 h 2538821"/>
                <a:gd name="connsiteX20" fmla="*/ 258708 w 1552250"/>
                <a:gd name="connsiteY20" fmla="*/ 192605 h 2538821"/>
                <a:gd name="connsiteX21" fmla="*/ 245327 w 1552250"/>
                <a:gd name="connsiteY21" fmla="*/ 197065 h 2538821"/>
                <a:gd name="connsiteX22" fmla="*/ 218564 w 1552250"/>
                <a:gd name="connsiteY22" fmla="*/ 210447 h 2538821"/>
                <a:gd name="connsiteX23" fmla="*/ 205182 w 1552250"/>
                <a:gd name="connsiteY23" fmla="*/ 219368 h 2538821"/>
                <a:gd name="connsiteX24" fmla="*/ 178420 w 1552250"/>
                <a:gd name="connsiteY24" fmla="*/ 228289 h 2538821"/>
                <a:gd name="connsiteX25" fmla="*/ 165038 w 1552250"/>
                <a:gd name="connsiteY25" fmla="*/ 237210 h 2538821"/>
                <a:gd name="connsiteX26" fmla="*/ 138275 w 1552250"/>
                <a:gd name="connsiteY26" fmla="*/ 263973 h 2538821"/>
                <a:gd name="connsiteX27" fmla="*/ 111512 w 1552250"/>
                <a:gd name="connsiteY27" fmla="*/ 281815 h 2538821"/>
                <a:gd name="connsiteX28" fmla="*/ 98131 w 1552250"/>
                <a:gd name="connsiteY28" fmla="*/ 290736 h 2538821"/>
                <a:gd name="connsiteX29" fmla="*/ 89210 w 1552250"/>
                <a:gd name="connsiteY29" fmla="*/ 304117 h 2538821"/>
                <a:gd name="connsiteX30" fmla="*/ 75828 w 1552250"/>
                <a:gd name="connsiteY30" fmla="*/ 308577 h 2538821"/>
                <a:gd name="connsiteX31" fmla="*/ 57986 w 1552250"/>
                <a:gd name="connsiteY31" fmla="*/ 335340 h 2538821"/>
                <a:gd name="connsiteX32" fmla="*/ 49065 w 1552250"/>
                <a:gd name="connsiteY32" fmla="*/ 362103 h 2538821"/>
                <a:gd name="connsiteX33" fmla="*/ 44605 w 1552250"/>
                <a:gd name="connsiteY33" fmla="*/ 375485 h 2538821"/>
                <a:gd name="connsiteX34" fmla="*/ 35684 w 1552250"/>
                <a:gd name="connsiteY34" fmla="*/ 388866 h 2538821"/>
                <a:gd name="connsiteX35" fmla="*/ 26763 w 1552250"/>
                <a:gd name="connsiteY35" fmla="*/ 415629 h 2538821"/>
                <a:gd name="connsiteX36" fmla="*/ 17842 w 1552250"/>
                <a:gd name="connsiteY36" fmla="*/ 429011 h 2538821"/>
                <a:gd name="connsiteX37" fmla="*/ 4461 w 1552250"/>
                <a:gd name="connsiteY37" fmla="*/ 482536 h 2538821"/>
                <a:gd name="connsiteX38" fmla="*/ 8921 w 1552250"/>
                <a:gd name="connsiteY38" fmla="*/ 696640 h 2538821"/>
                <a:gd name="connsiteX39" fmla="*/ 4461 w 1552250"/>
                <a:gd name="connsiteY39" fmla="*/ 754626 h 2538821"/>
                <a:gd name="connsiteX40" fmla="*/ 0 w 1552250"/>
                <a:gd name="connsiteY40" fmla="*/ 834915 h 2538821"/>
                <a:gd name="connsiteX41" fmla="*/ 4461 w 1552250"/>
                <a:gd name="connsiteY41" fmla="*/ 910743 h 2538821"/>
                <a:gd name="connsiteX42" fmla="*/ 8921 w 1552250"/>
                <a:gd name="connsiteY42" fmla="*/ 924125 h 2538821"/>
                <a:gd name="connsiteX43" fmla="*/ 26763 w 1552250"/>
                <a:gd name="connsiteY43" fmla="*/ 919664 h 2538821"/>
                <a:gd name="connsiteX44" fmla="*/ 53526 w 1552250"/>
                <a:gd name="connsiteY44" fmla="*/ 910743 h 2538821"/>
                <a:gd name="connsiteX45" fmla="*/ 66907 w 1552250"/>
                <a:gd name="connsiteY45" fmla="*/ 906283 h 2538821"/>
                <a:gd name="connsiteX46" fmla="*/ 84749 w 1552250"/>
                <a:gd name="connsiteY46" fmla="*/ 901822 h 2538821"/>
                <a:gd name="connsiteX47" fmla="*/ 169499 w 1552250"/>
                <a:gd name="connsiteY47" fmla="*/ 910743 h 2538821"/>
                <a:gd name="connsiteX48" fmla="*/ 191801 w 1552250"/>
                <a:gd name="connsiteY48" fmla="*/ 915204 h 2538821"/>
                <a:gd name="connsiteX49" fmla="*/ 218564 w 1552250"/>
                <a:gd name="connsiteY49" fmla="*/ 924125 h 2538821"/>
                <a:gd name="connsiteX50" fmla="*/ 245327 w 1552250"/>
                <a:gd name="connsiteY50" fmla="*/ 919664 h 2538821"/>
                <a:gd name="connsiteX51" fmla="*/ 258708 w 1552250"/>
                <a:gd name="connsiteY51" fmla="*/ 915204 h 2538821"/>
                <a:gd name="connsiteX52" fmla="*/ 263169 w 1552250"/>
                <a:gd name="connsiteY52" fmla="*/ 901822 h 2538821"/>
                <a:gd name="connsiteX53" fmla="*/ 281011 w 1552250"/>
                <a:gd name="connsiteY53" fmla="*/ 812613 h 2538821"/>
                <a:gd name="connsiteX54" fmla="*/ 294392 w 1552250"/>
                <a:gd name="connsiteY54" fmla="*/ 817073 h 2538821"/>
                <a:gd name="connsiteX55" fmla="*/ 307774 w 1552250"/>
                <a:gd name="connsiteY55" fmla="*/ 825994 h 2538821"/>
                <a:gd name="connsiteX56" fmla="*/ 321155 w 1552250"/>
                <a:gd name="connsiteY56" fmla="*/ 852757 h 2538821"/>
                <a:gd name="connsiteX57" fmla="*/ 325616 w 1552250"/>
                <a:gd name="connsiteY57" fmla="*/ 933046 h 2538821"/>
                <a:gd name="connsiteX58" fmla="*/ 330076 w 1552250"/>
                <a:gd name="connsiteY58" fmla="*/ 964269 h 2538821"/>
                <a:gd name="connsiteX59" fmla="*/ 338997 w 1552250"/>
                <a:gd name="connsiteY59" fmla="*/ 991032 h 2538821"/>
                <a:gd name="connsiteX60" fmla="*/ 334537 w 1552250"/>
                <a:gd name="connsiteY60" fmla="*/ 1093623 h 2538821"/>
                <a:gd name="connsiteX61" fmla="*/ 330076 w 1552250"/>
                <a:gd name="connsiteY61" fmla="*/ 1115926 h 2538821"/>
                <a:gd name="connsiteX62" fmla="*/ 325616 w 1552250"/>
                <a:gd name="connsiteY62" fmla="*/ 1160531 h 2538821"/>
                <a:gd name="connsiteX63" fmla="*/ 321155 w 1552250"/>
                <a:gd name="connsiteY63" fmla="*/ 1258661 h 2538821"/>
                <a:gd name="connsiteX64" fmla="*/ 312234 w 1552250"/>
                <a:gd name="connsiteY64" fmla="*/ 1512909 h 2538821"/>
                <a:gd name="connsiteX65" fmla="*/ 307774 w 1552250"/>
                <a:gd name="connsiteY65" fmla="*/ 1727013 h 2538821"/>
                <a:gd name="connsiteX66" fmla="*/ 303313 w 1552250"/>
                <a:gd name="connsiteY66" fmla="*/ 1767157 h 2538821"/>
                <a:gd name="connsiteX67" fmla="*/ 294392 w 1552250"/>
                <a:gd name="connsiteY67" fmla="*/ 1847446 h 2538821"/>
                <a:gd name="connsiteX68" fmla="*/ 289932 w 1552250"/>
                <a:gd name="connsiteY68" fmla="*/ 1976800 h 2538821"/>
                <a:gd name="connsiteX69" fmla="*/ 285471 w 1552250"/>
                <a:gd name="connsiteY69" fmla="*/ 2021405 h 2538821"/>
                <a:gd name="connsiteX70" fmla="*/ 281011 w 1552250"/>
                <a:gd name="connsiteY70" fmla="*/ 2132917 h 2538821"/>
                <a:gd name="connsiteX71" fmla="*/ 272090 w 1552250"/>
                <a:gd name="connsiteY71" fmla="*/ 2244429 h 2538821"/>
                <a:gd name="connsiteX72" fmla="*/ 263169 w 1552250"/>
                <a:gd name="connsiteY72" fmla="*/ 2458533 h 2538821"/>
                <a:gd name="connsiteX73" fmla="*/ 258708 w 1552250"/>
                <a:gd name="connsiteY73" fmla="*/ 2471914 h 2538821"/>
                <a:gd name="connsiteX74" fmla="*/ 263169 w 1552250"/>
                <a:gd name="connsiteY74" fmla="*/ 2494216 h 2538821"/>
                <a:gd name="connsiteX75" fmla="*/ 276550 w 1552250"/>
                <a:gd name="connsiteY75" fmla="*/ 2489756 h 2538821"/>
                <a:gd name="connsiteX76" fmla="*/ 312234 w 1552250"/>
                <a:gd name="connsiteY76" fmla="*/ 2480835 h 2538821"/>
                <a:gd name="connsiteX77" fmla="*/ 330076 w 1552250"/>
                <a:gd name="connsiteY77" fmla="*/ 2476375 h 2538821"/>
                <a:gd name="connsiteX78" fmla="*/ 347918 w 1552250"/>
                <a:gd name="connsiteY78" fmla="*/ 2471914 h 2538821"/>
                <a:gd name="connsiteX79" fmla="*/ 392523 w 1552250"/>
                <a:gd name="connsiteY79" fmla="*/ 2467454 h 2538821"/>
                <a:gd name="connsiteX80" fmla="*/ 566482 w 1552250"/>
                <a:gd name="connsiteY80" fmla="*/ 2471914 h 2538821"/>
                <a:gd name="connsiteX81" fmla="*/ 579863 w 1552250"/>
                <a:gd name="connsiteY81" fmla="*/ 2476375 h 2538821"/>
                <a:gd name="connsiteX82" fmla="*/ 655692 w 1552250"/>
                <a:gd name="connsiteY82" fmla="*/ 2480835 h 2538821"/>
                <a:gd name="connsiteX83" fmla="*/ 686915 w 1552250"/>
                <a:gd name="connsiteY83" fmla="*/ 2476375 h 2538821"/>
                <a:gd name="connsiteX84" fmla="*/ 691376 w 1552250"/>
                <a:gd name="connsiteY84" fmla="*/ 2462993 h 2538821"/>
                <a:gd name="connsiteX85" fmla="*/ 695836 w 1552250"/>
                <a:gd name="connsiteY85" fmla="*/ 2405007 h 2538821"/>
                <a:gd name="connsiteX86" fmla="*/ 704757 w 1552250"/>
                <a:gd name="connsiteY86" fmla="*/ 2378244 h 2538821"/>
                <a:gd name="connsiteX87" fmla="*/ 709218 w 1552250"/>
                <a:gd name="connsiteY87" fmla="*/ 2347020 h 2538821"/>
                <a:gd name="connsiteX88" fmla="*/ 713678 w 1552250"/>
                <a:gd name="connsiteY88" fmla="*/ 2311336 h 2538821"/>
                <a:gd name="connsiteX89" fmla="*/ 722599 w 1552250"/>
                <a:gd name="connsiteY89" fmla="*/ 2275653 h 2538821"/>
                <a:gd name="connsiteX90" fmla="*/ 735981 w 1552250"/>
                <a:gd name="connsiteY90" fmla="*/ 2213206 h 2538821"/>
                <a:gd name="connsiteX91" fmla="*/ 740441 w 1552250"/>
                <a:gd name="connsiteY91" fmla="*/ 2195364 h 2538821"/>
                <a:gd name="connsiteX92" fmla="*/ 744901 w 1552250"/>
                <a:gd name="connsiteY92" fmla="*/ 2177522 h 2538821"/>
                <a:gd name="connsiteX93" fmla="*/ 753822 w 1552250"/>
                <a:gd name="connsiteY93" fmla="*/ 2150759 h 2538821"/>
                <a:gd name="connsiteX94" fmla="*/ 771664 w 1552250"/>
                <a:gd name="connsiteY94" fmla="*/ 2119536 h 2538821"/>
                <a:gd name="connsiteX95" fmla="*/ 789506 w 1552250"/>
                <a:gd name="connsiteY95" fmla="*/ 2123996 h 2538821"/>
                <a:gd name="connsiteX96" fmla="*/ 802888 w 1552250"/>
                <a:gd name="connsiteY96" fmla="*/ 2173061 h 2538821"/>
                <a:gd name="connsiteX97" fmla="*/ 798427 w 1552250"/>
                <a:gd name="connsiteY97" fmla="*/ 2235508 h 2538821"/>
                <a:gd name="connsiteX98" fmla="*/ 802888 w 1552250"/>
                <a:gd name="connsiteY98" fmla="*/ 2266732 h 2538821"/>
                <a:gd name="connsiteX99" fmla="*/ 807348 w 1552250"/>
                <a:gd name="connsiteY99" fmla="*/ 2315797 h 2538821"/>
                <a:gd name="connsiteX100" fmla="*/ 811809 w 1552250"/>
                <a:gd name="connsiteY100" fmla="*/ 2338099 h 2538821"/>
                <a:gd name="connsiteX101" fmla="*/ 816269 w 1552250"/>
                <a:gd name="connsiteY101" fmla="*/ 2369323 h 2538821"/>
                <a:gd name="connsiteX102" fmla="*/ 820730 w 1552250"/>
                <a:gd name="connsiteY102" fmla="*/ 2396086 h 2538821"/>
                <a:gd name="connsiteX103" fmla="*/ 825190 w 1552250"/>
                <a:gd name="connsiteY103" fmla="*/ 2449612 h 2538821"/>
                <a:gd name="connsiteX104" fmla="*/ 829651 w 1552250"/>
                <a:gd name="connsiteY104" fmla="*/ 2516519 h 2538821"/>
                <a:gd name="connsiteX105" fmla="*/ 843032 w 1552250"/>
                <a:gd name="connsiteY105" fmla="*/ 2512058 h 2538821"/>
                <a:gd name="connsiteX106" fmla="*/ 967926 w 1552250"/>
                <a:gd name="connsiteY106" fmla="*/ 2516519 h 2538821"/>
                <a:gd name="connsiteX107" fmla="*/ 1021452 w 1552250"/>
                <a:gd name="connsiteY107" fmla="*/ 2529900 h 2538821"/>
                <a:gd name="connsiteX108" fmla="*/ 1155266 w 1552250"/>
                <a:gd name="connsiteY108" fmla="*/ 2538821 h 2538821"/>
                <a:gd name="connsiteX109" fmla="*/ 1244476 w 1552250"/>
                <a:gd name="connsiteY109" fmla="*/ 2534361 h 2538821"/>
                <a:gd name="connsiteX110" fmla="*/ 1257858 w 1552250"/>
                <a:gd name="connsiteY110" fmla="*/ 2529900 h 2538821"/>
                <a:gd name="connsiteX111" fmla="*/ 1284621 w 1552250"/>
                <a:gd name="connsiteY111" fmla="*/ 2512058 h 2538821"/>
                <a:gd name="connsiteX112" fmla="*/ 1271239 w 1552250"/>
                <a:gd name="connsiteY112" fmla="*/ 2436230 h 2538821"/>
                <a:gd name="connsiteX113" fmla="*/ 1262318 w 1552250"/>
                <a:gd name="connsiteY113" fmla="*/ 2422849 h 2538821"/>
                <a:gd name="connsiteX114" fmla="*/ 1253397 w 1552250"/>
                <a:gd name="connsiteY114" fmla="*/ 2289034 h 2538821"/>
                <a:gd name="connsiteX115" fmla="*/ 1248937 w 1552250"/>
                <a:gd name="connsiteY115" fmla="*/ 2248890 h 2538821"/>
                <a:gd name="connsiteX116" fmla="*/ 1235555 w 1552250"/>
                <a:gd name="connsiteY116" fmla="*/ 2199824 h 2538821"/>
                <a:gd name="connsiteX117" fmla="*/ 1231095 w 1552250"/>
                <a:gd name="connsiteY117" fmla="*/ 2186443 h 2538821"/>
                <a:gd name="connsiteX118" fmla="*/ 1226634 w 1552250"/>
                <a:gd name="connsiteY118" fmla="*/ 2173061 h 2538821"/>
                <a:gd name="connsiteX119" fmla="*/ 1231095 w 1552250"/>
                <a:gd name="connsiteY119" fmla="*/ 2123996 h 2538821"/>
                <a:gd name="connsiteX120" fmla="*/ 1222174 w 1552250"/>
                <a:gd name="connsiteY120" fmla="*/ 1923274 h 2538821"/>
                <a:gd name="connsiteX121" fmla="*/ 1217713 w 1552250"/>
                <a:gd name="connsiteY121" fmla="*/ 1851906 h 2538821"/>
                <a:gd name="connsiteX122" fmla="*/ 1213253 w 1552250"/>
                <a:gd name="connsiteY122" fmla="*/ 1802841 h 2538821"/>
                <a:gd name="connsiteX123" fmla="*/ 1204332 w 1552250"/>
                <a:gd name="connsiteY123" fmla="*/ 1611040 h 2538821"/>
                <a:gd name="connsiteX124" fmla="*/ 1199871 w 1552250"/>
                <a:gd name="connsiteY124" fmla="*/ 1584277 h 2538821"/>
                <a:gd name="connsiteX125" fmla="*/ 1195411 w 1552250"/>
                <a:gd name="connsiteY125" fmla="*/ 1548593 h 2538821"/>
                <a:gd name="connsiteX126" fmla="*/ 1199871 w 1552250"/>
                <a:gd name="connsiteY126" fmla="*/ 1303266 h 2538821"/>
                <a:gd name="connsiteX127" fmla="*/ 1190950 w 1552250"/>
                <a:gd name="connsiteY127" fmla="*/ 1107005 h 2538821"/>
                <a:gd name="connsiteX128" fmla="*/ 1199871 w 1552250"/>
                <a:gd name="connsiteY128" fmla="*/ 955348 h 2538821"/>
                <a:gd name="connsiteX129" fmla="*/ 1204332 w 1552250"/>
                <a:gd name="connsiteY129" fmla="*/ 924125 h 2538821"/>
                <a:gd name="connsiteX130" fmla="*/ 1208792 w 1552250"/>
                <a:gd name="connsiteY130" fmla="*/ 910743 h 2538821"/>
                <a:gd name="connsiteX131" fmla="*/ 1213253 w 1552250"/>
                <a:gd name="connsiteY131" fmla="*/ 892901 h 2538821"/>
                <a:gd name="connsiteX132" fmla="*/ 1226634 w 1552250"/>
                <a:gd name="connsiteY132" fmla="*/ 852757 h 2538821"/>
                <a:gd name="connsiteX133" fmla="*/ 1231095 w 1552250"/>
                <a:gd name="connsiteY133" fmla="*/ 839376 h 2538821"/>
                <a:gd name="connsiteX134" fmla="*/ 1235555 w 1552250"/>
                <a:gd name="connsiteY134" fmla="*/ 825994 h 2538821"/>
                <a:gd name="connsiteX135" fmla="*/ 1248937 w 1552250"/>
                <a:gd name="connsiteY135" fmla="*/ 830455 h 2538821"/>
                <a:gd name="connsiteX136" fmla="*/ 1257858 w 1552250"/>
                <a:gd name="connsiteY136" fmla="*/ 843836 h 2538821"/>
                <a:gd name="connsiteX137" fmla="*/ 1262318 w 1552250"/>
                <a:gd name="connsiteY137" fmla="*/ 879520 h 2538821"/>
                <a:gd name="connsiteX138" fmla="*/ 1266779 w 1552250"/>
                <a:gd name="connsiteY138" fmla="*/ 928585 h 2538821"/>
                <a:gd name="connsiteX139" fmla="*/ 1280160 w 1552250"/>
                <a:gd name="connsiteY139" fmla="*/ 933046 h 2538821"/>
                <a:gd name="connsiteX140" fmla="*/ 1405054 w 1552250"/>
                <a:gd name="connsiteY140" fmla="*/ 919664 h 2538821"/>
                <a:gd name="connsiteX141" fmla="*/ 1440738 w 1552250"/>
                <a:gd name="connsiteY141" fmla="*/ 915204 h 2538821"/>
                <a:gd name="connsiteX142" fmla="*/ 1538868 w 1552250"/>
                <a:gd name="connsiteY142" fmla="*/ 919664 h 2538821"/>
                <a:gd name="connsiteX143" fmla="*/ 1547789 w 1552250"/>
                <a:gd name="connsiteY143" fmla="*/ 892901 h 2538821"/>
                <a:gd name="connsiteX144" fmla="*/ 1552250 w 1552250"/>
                <a:gd name="connsiteY144" fmla="*/ 879520 h 2538821"/>
                <a:gd name="connsiteX145" fmla="*/ 1547789 w 1552250"/>
                <a:gd name="connsiteY145" fmla="*/ 768008 h 2538821"/>
                <a:gd name="connsiteX146" fmla="*/ 1543329 w 1552250"/>
                <a:gd name="connsiteY146" fmla="*/ 710021 h 2538821"/>
                <a:gd name="connsiteX147" fmla="*/ 1538868 w 1552250"/>
                <a:gd name="connsiteY147" fmla="*/ 625272 h 2538821"/>
                <a:gd name="connsiteX148" fmla="*/ 1534408 w 1552250"/>
                <a:gd name="connsiteY148" fmla="*/ 424550 h 2538821"/>
                <a:gd name="connsiteX149" fmla="*/ 1529947 w 1552250"/>
                <a:gd name="connsiteY149" fmla="*/ 411169 h 2538821"/>
                <a:gd name="connsiteX150" fmla="*/ 1525487 w 1552250"/>
                <a:gd name="connsiteY150" fmla="*/ 388866 h 2538821"/>
                <a:gd name="connsiteX151" fmla="*/ 1507645 w 1552250"/>
                <a:gd name="connsiteY151" fmla="*/ 362103 h 2538821"/>
                <a:gd name="connsiteX152" fmla="*/ 1498724 w 1552250"/>
                <a:gd name="connsiteY152" fmla="*/ 348722 h 2538821"/>
                <a:gd name="connsiteX153" fmla="*/ 1485342 w 1552250"/>
                <a:gd name="connsiteY153" fmla="*/ 321959 h 2538821"/>
                <a:gd name="connsiteX154" fmla="*/ 1471961 w 1552250"/>
                <a:gd name="connsiteY154" fmla="*/ 313038 h 2538821"/>
                <a:gd name="connsiteX155" fmla="*/ 1449659 w 1552250"/>
                <a:gd name="connsiteY155" fmla="*/ 290736 h 2538821"/>
                <a:gd name="connsiteX156" fmla="*/ 1440738 w 1552250"/>
                <a:gd name="connsiteY156" fmla="*/ 277354 h 2538821"/>
                <a:gd name="connsiteX157" fmla="*/ 1418435 w 1552250"/>
                <a:gd name="connsiteY157" fmla="*/ 272894 h 2538821"/>
                <a:gd name="connsiteX158" fmla="*/ 1382751 w 1552250"/>
                <a:gd name="connsiteY158" fmla="*/ 255052 h 2538821"/>
                <a:gd name="connsiteX159" fmla="*/ 1355988 w 1552250"/>
                <a:gd name="connsiteY159" fmla="*/ 237210 h 2538821"/>
                <a:gd name="connsiteX160" fmla="*/ 1342607 w 1552250"/>
                <a:gd name="connsiteY160" fmla="*/ 228289 h 2538821"/>
                <a:gd name="connsiteX161" fmla="*/ 1320304 w 1552250"/>
                <a:gd name="connsiteY161" fmla="*/ 205986 h 2538821"/>
                <a:gd name="connsiteX162" fmla="*/ 1293541 w 1552250"/>
                <a:gd name="connsiteY162" fmla="*/ 183684 h 2538821"/>
                <a:gd name="connsiteX163" fmla="*/ 1266779 w 1552250"/>
                <a:gd name="connsiteY163" fmla="*/ 174763 h 2538821"/>
                <a:gd name="connsiteX164" fmla="*/ 1240016 w 1552250"/>
                <a:gd name="connsiteY164" fmla="*/ 165842 h 2538821"/>
                <a:gd name="connsiteX165" fmla="*/ 1186490 w 1552250"/>
                <a:gd name="connsiteY165" fmla="*/ 152460 h 2538821"/>
                <a:gd name="connsiteX166" fmla="*/ 1159727 w 1552250"/>
                <a:gd name="connsiteY166" fmla="*/ 134618 h 2538821"/>
                <a:gd name="connsiteX167" fmla="*/ 1146345 w 1552250"/>
                <a:gd name="connsiteY167" fmla="*/ 125697 h 2538821"/>
                <a:gd name="connsiteX168" fmla="*/ 1106201 w 1552250"/>
                <a:gd name="connsiteY168" fmla="*/ 112316 h 2538821"/>
                <a:gd name="connsiteX169" fmla="*/ 1092820 w 1552250"/>
                <a:gd name="connsiteY169" fmla="*/ 107856 h 2538821"/>
                <a:gd name="connsiteX170" fmla="*/ 1039294 w 1552250"/>
                <a:gd name="connsiteY170" fmla="*/ 103395 h 2538821"/>
                <a:gd name="connsiteX171" fmla="*/ 999149 w 1552250"/>
                <a:gd name="connsiteY171" fmla="*/ 85553 h 2538821"/>
                <a:gd name="connsiteX172" fmla="*/ 972386 w 1552250"/>
                <a:gd name="connsiteY172" fmla="*/ 63251 h 2538821"/>
                <a:gd name="connsiteX173" fmla="*/ 945623 w 1552250"/>
                <a:gd name="connsiteY173" fmla="*/ 49869 h 2538821"/>
                <a:gd name="connsiteX174" fmla="*/ 932242 w 1552250"/>
                <a:gd name="connsiteY174" fmla="*/ 5264 h 253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552250" h="2538821">
                  <a:moveTo>
                    <a:pt x="932242" y="5264"/>
                  </a:moveTo>
                  <a:lnTo>
                    <a:pt x="932242" y="5264"/>
                  </a:lnTo>
                  <a:cubicBezTo>
                    <a:pt x="915887" y="6751"/>
                    <a:pt x="899599" y="9725"/>
                    <a:pt x="883177" y="9725"/>
                  </a:cubicBezTo>
                  <a:cubicBezTo>
                    <a:pt x="721827" y="9725"/>
                    <a:pt x="750531" y="12100"/>
                    <a:pt x="660152" y="804"/>
                  </a:cubicBezTo>
                  <a:cubicBezTo>
                    <a:pt x="645284" y="2291"/>
                    <a:pt x="627112" y="-4198"/>
                    <a:pt x="615547" y="5264"/>
                  </a:cubicBezTo>
                  <a:cubicBezTo>
                    <a:pt x="578348" y="35700"/>
                    <a:pt x="627491" y="33465"/>
                    <a:pt x="606626" y="54330"/>
                  </a:cubicBezTo>
                  <a:cubicBezTo>
                    <a:pt x="603301" y="57655"/>
                    <a:pt x="597705" y="57303"/>
                    <a:pt x="593245" y="58790"/>
                  </a:cubicBezTo>
                  <a:cubicBezTo>
                    <a:pt x="584324" y="64737"/>
                    <a:pt x="576654" y="73241"/>
                    <a:pt x="566482" y="76632"/>
                  </a:cubicBezTo>
                  <a:lnTo>
                    <a:pt x="539719" y="85553"/>
                  </a:lnTo>
                  <a:cubicBezTo>
                    <a:pt x="535259" y="87040"/>
                    <a:pt x="530250" y="87406"/>
                    <a:pt x="526338" y="90014"/>
                  </a:cubicBezTo>
                  <a:cubicBezTo>
                    <a:pt x="521877" y="92988"/>
                    <a:pt x="517855" y="96758"/>
                    <a:pt x="512956" y="98935"/>
                  </a:cubicBezTo>
                  <a:cubicBezTo>
                    <a:pt x="512951" y="98937"/>
                    <a:pt x="479506" y="110085"/>
                    <a:pt x="472812" y="112316"/>
                  </a:cubicBezTo>
                  <a:lnTo>
                    <a:pt x="459430" y="116776"/>
                  </a:lnTo>
                  <a:cubicBezTo>
                    <a:pt x="454970" y="119750"/>
                    <a:pt x="450844" y="123300"/>
                    <a:pt x="446049" y="125697"/>
                  </a:cubicBezTo>
                  <a:cubicBezTo>
                    <a:pt x="435066" y="131188"/>
                    <a:pt x="416187" y="132904"/>
                    <a:pt x="405904" y="134618"/>
                  </a:cubicBezTo>
                  <a:cubicBezTo>
                    <a:pt x="373821" y="145314"/>
                    <a:pt x="413886" y="132337"/>
                    <a:pt x="374681" y="143539"/>
                  </a:cubicBezTo>
                  <a:cubicBezTo>
                    <a:pt x="370160" y="144831"/>
                    <a:pt x="365861" y="146860"/>
                    <a:pt x="361300" y="148000"/>
                  </a:cubicBezTo>
                  <a:cubicBezTo>
                    <a:pt x="310861" y="160610"/>
                    <a:pt x="369651" y="142241"/>
                    <a:pt x="312234" y="161381"/>
                  </a:cubicBezTo>
                  <a:cubicBezTo>
                    <a:pt x="307774" y="162868"/>
                    <a:pt x="302765" y="163234"/>
                    <a:pt x="298853" y="165842"/>
                  </a:cubicBezTo>
                  <a:lnTo>
                    <a:pt x="272090" y="183684"/>
                  </a:lnTo>
                  <a:cubicBezTo>
                    <a:pt x="267629" y="186658"/>
                    <a:pt x="263794" y="190910"/>
                    <a:pt x="258708" y="192605"/>
                  </a:cubicBezTo>
                  <a:lnTo>
                    <a:pt x="245327" y="197065"/>
                  </a:lnTo>
                  <a:cubicBezTo>
                    <a:pt x="206975" y="222632"/>
                    <a:pt x="255499" y="191979"/>
                    <a:pt x="218564" y="210447"/>
                  </a:cubicBezTo>
                  <a:cubicBezTo>
                    <a:pt x="213769" y="212845"/>
                    <a:pt x="210081" y="217191"/>
                    <a:pt x="205182" y="219368"/>
                  </a:cubicBezTo>
                  <a:cubicBezTo>
                    <a:pt x="196589" y="223187"/>
                    <a:pt x="186244" y="223073"/>
                    <a:pt x="178420" y="228289"/>
                  </a:cubicBezTo>
                  <a:cubicBezTo>
                    <a:pt x="173959" y="231263"/>
                    <a:pt x="169045" y="233648"/>
                    <a:pt x="165038" y="237210"/>
                  </a:cubicBezTo>
                  <a:cubicBezTo>
                    <a:pt x="155608" y="245592"/>
                    <a:pt x="148772" y="256975"/>
                    <a:pt x="138275" y="263973"/>
                  </a:cubicBezTo>
                  <a:lnTo>
                    <a:pt x="111512" y="281815"/>
                  </a:lnTo>
                  <a:lnTo>
                    <a:pt x="98131" y="290736"/>
                  </a:lnTo>
                  <a:cubicBezTo>
                    <a:pt x="95157" y="295196"/>
                    <a:pt x="93396" y="300768"/>
                    <a:pt x="89210" y="304117"/>
                  </a:cubicBezTo>
                  <a:cubicBezTo>
                    <a:pt x="85538" y="307054"/>
                    <a:pt x="79153" y="305252"/>
                    <a:pt x="75828" y="308577"/>
                  </a:cubicBezTo>
                  <a:cubicBezTo>
                    <a:pt x="68246" y="316158"/>
                    <a:pt x="57986" y="335340"/>
                    <a:pt x="57986" y="335340"/>
                  </a:cubicBezTo>
                  <a:lnTo>
                    <a:pt x="49065" y="362103"/>
                  </a:lnTo>
                  <a:cubicBezTo>
                    <a:pt x="47578" y="366564"/>
                    <a:pt x="47213" y="371573"/>
                    <a:pt x="44605" y="375485"/>
                  </a:cubicBezTo>
                  <a:cubicBezTo>
                    <a:pt x="41631" y="379945"/>
                    <a:pt x="37861" y="383967"/>
                    <a:pt x="35684" y="388866"/>
                  </a:cubicBezTo>
                  <a:cubicBezTo>
                    <a:pt x="31865" y="397459"/>
                    <a:pt x="31979" y="407805"/>
                    <a:pt x="26763" y="415629"/>
                  </a:cubicBezTo>
                  <a:cubicBezTo>
                    <a:pt x="23789" y="420090"/>
                    <a:pt x="20019" y="424112"/>
                    <a:pt x="17842" y="429011"/>
                  </a:cubicBezTo>
                  <a:cubicBezTo>
                    <a:pt x="8417" y="450218"/>
                    <a:pt x="8201" y="460093"/>
                    <a:pt x="4461" y="482536"/>
                  </a:cubicBezTo>
                  <a:cubicBezTo>
                    <a:pt x="5948" y="553904"/>
                    <a:pt x="8921" y="625257"/>
                    <a:pt x="8921" y="696640"/>
                  </a:cubicBezTo>
                  <a:cubicBezTo>
                    <a:pt x="8921" y="716026"/>
                    <a:pt x="5709" y="735280"/>
                    <a:pt x="4461" y="754626"/>
                  </a:cubicBezTo>
                  <a:cubicBezTo>
                    <a:pt x="2735" y="781375"/>
                    <a:pt x="1487" y="808152"/>
                    <a:pt x="0" y="834915"/>
                  </a:cubicBezTo>
                  <a:cubicBezTo>
                    <a:pt x="1487" y="860191"/>
                    <a:pt x="1942" y="885549"/>
                    <a:pt x="4461" y="910743"/>
                  </a:cubicBezTo>
                  <a:cubicBezTo>
                    <a:pt x="4929" y="915422"/>
                    <a:pt x="4555" y="922379"/>
                    <a:pt x="8921" y="924125"/>
                  </a:cubicBezTo>
                  <a:cubicBezTo>
                    <a:pt x="14613" y="926402"/>
                    <a:pt x="20891" y="921426"/>
                    <a:pt x="26763" y="919664"/>
                  </a:cubicBezTo>
                  <a:cubicBezTo>
                    <a:pt x="35770" y="916962"/>
                    <a:pt x="44605" y="913717"/>
                    <a:pt x="53526" y="910743"/>
                  </a:cubicBezTo>
                  <a:cubicBezTo>
                    <a:pt x="57986" y="909256"/>
                    <a:pt x="62346" y="907423"/>
                    <a:pt x="66907" y="906283"/>
                  </a:cubicBezTo>
                  <a:lnTo>
                    <a:pt x="84749" y="901822"/>
                  </a:lnTo>
                  <a:lnTo>
                    <a:pt x="169499" y="910743"/>
                  </a:lnTo>
                  <a:cubicBezTo>
                    <a:pt x="177004" y="911815"/>
                    <a:pt x="184487" y="913209"/>
                    <a:pt x="191801" y="915204"/>
                  </a:cubicBezTo>
                  <a:cubicBezTo>
                    <a:pt x="200873" y="917678"/>
                    <a:pt x="218564" y="924125"/>
                    <a:pt x="218564" y="924125"/>
                  </a:cubicBezTo>
                  <a:cubicBezTo>
                    <a:pt x="227485" y="922638"/>
                    <a:pt x="236498" y="921626"/>
                    <a:pt x="245327" y="919664"/>
                  </a:cubicBezTo>
                  <a:cubicBezTo>
                    <a:pt x="249917" y="918644"/>
                    <a:pt x="255383" y="918529"/>
                    <a:pt x="258708" y="915204"/>
                  </a:cubicBezTo>
                  <a:cubicBezTo>
                    <a:pt x="262033" y="911879"/>
                    <a:pt x="261682" y="906283"/>
                    <a:pt x="263169" y="901822"/>
                  </a:cubicBezTo>
                  <a:cubicBezTo>
                    <a:pt x="263632" y="893025"/>
                    <a:pt x="241497" y="812613"/>
                    <a:pt x="281011" y="812613"/>
                  </a:cubicBezTo>
                  <a:cubicBezTo>
                    <a:pt x="285713" y="812613"/>
                    <a:pt x="289932" y="815586"/>
                    <a:pt x="294392" y="817073"/>
                  </a:cubicBezTo>
                  <a:cubicBezTo>
                    <a:pt x="298853" y="820047"/>
                    <a:pt x="303983" y="822203"/>
                    <a:pt x="307774" y="825994"/>
                  </a:cubicBezTo>
                  <a:cubicBezTo>
                    <a:pt x="316421" y="834641"/>
                    <a:pt x="317528" y="841874"/>
                    <a:pt x="321155" y="852757"/>
                  </a:cubicBezTo>
                  <a:cubicBezTo>
                    <a:pt x="322642" y="879520"/>
                    <a:pt x="323478" y="906327"/>
                    <a:pt x="325616" y="933046"/>
                  </a:cubicBezTo>
                  <a:cubicBezTo>
                    <a:pt x="326454" y="943526"/>
                    <a:pt x="327712" y="954025"/>
                    <a:pt x="330076" y="964269"/>
                  </a:cubicBezTo>
                  <a:cubicBezTo>
                    <a:pt x="332190" y="973432"/>
                    <a:pt x="338997" y="991032"/>
                    <a:pt x="338997" y="991032"/>
                  </a:cubicBezTo>
                  <a:cubicBezTo>
                    <a:pt x="337510" y="1025229"/>
                    <a:pt x="336976" y="1059481"/>
                    <a:pt x="334537" y="1093623"/>
                  </a:cubicBezTo>
                  <a:cubicBezTo>
                    <a:pt x="333997" y="1101185"/>
                    <a:pt x="331078" y="1108411"/>
                    <a:pt x="330076" y="1115926"/>
                  </a:cubicBezTo>
                  <a:cubicBezTo>
                    <a:pt x="328101" y="1130737"/>
                    <a:pt x="327103" y="1145663"/>
                    <a:pt x="325616" y="1160531"/>
                  </a:cubicBezTo>
                  <a:cubicBezTo>
                    <a:pt x="324129" y="1193241"/>
                    <a:pt x="322064" y="1225930"/>
                    <a:pt x="321155" y="1258661"/>
                  </a:cubicBezTo>
                  <a:cubicBezTo>
                    <a:pt x="314229" y="1507983"/>
                    <a:pt x="327531" y="1405845"/>
                    <a:pt x="312234" y="1512909"/>
                  </a:cubicBezTo>
                  <a:cubicBezTo>
                    <a:pt x="310747" y="1584277"/>
                    <a:pt x="310277" y="1655673"/>
                    <a:pt x="307774" y="1727013"/>
                  </a:cubicBezTo>
                  <a:cubicBezTo>
                    <a:pt x="307302" y="1740468"/>
                    <a:pt x="304886" y="1753786"/>
                    <a:pt x="303313" y="1767157"/>
                  </a:cubicBezTo>
                  <a:cubicBezTo>
                    <a:pt x="294898" y="1838685"/>
                    <a:pt x="302666" y="1764716"/>
                    <a:pt x="294392" y="1847446"/>
                  </a:cubicBezTo>
                  <a:cubicBezTo>
                    <a:pt x="292905" y="1890564"/>
                    <a:pt x="292142" y="1933713"/>
                    <a:pt x="289932" y="1976800"/>
                  </a:cubicBezTo>
                  <a:cubicBezTo>
                    <a:pt x="289167" y="1991723"/>
                    <a:pt x="286323" y="2006487"/>
                    <a:pt x="285471" y="2021405"/>
                  </a:cubicBezTo>
                  <a:cubicBezTo>
                    <a:pt x="283349" y="2058545"/>
                    <a:pt x="282627" y="2095752"/>
                    <a:pt x="281011" y="2132917"/>
                  </a:cubicBezTo>
                  <a:cubicBezTo>
                    <a:pt x="276759" y="2230707"/>
                    <a:pt x="284032" y="2196654"/>
                    <a:pt x="272090" y="2244429"/>
                  </a:cubicBezTo>
                  <a:cubicBezTo>
                    <a:pt x="271133" y="2285595"/>
                    <a:pt x="279733" y="2392277"/>
                    <a:pt x="263169" y="2458533"/>
                  </a:cubicBezTo>
                  <a:cubicBezTo>
                    <a:pt x="262029" y="2463094"/>
                    <a:pt x="260195" y="2467454"/>
                    <a:pt x="258708" y="2471914"/>
                  </a:cubicBezTo>
                  <a:cubicBezTo>
                    <a:pt x="260195" y="2479348"/>
                    <a:pt x="257808" y="2488855"/>
                    <a:pt x="263169" y="2494216"/>
                  </a:cubicBezTo>
                  <a:cubicBezTo>
                    <a:pt x="266494" y="2497541"/>
                    <a:pt x="272014" y="2490993"/>
                    <a:pt x="276550" y="2489756"/>
                  </a:cubicBezTo>
                  <a:cubicBezTo>
                    <a:pt x="288379" y="2486530"/>
                    <a:pt x="300339" y="2483809"/>
                    <a:pt x="312234" y="2480835"/>
                  </a:cubicBezTo>
                  <a:lnTo>
                    <a:pt x="330076" y="2476375"/>
                  </a:lnTo>
                  <a:cubicBezTo>
                    <a:pt x="336023" y="2474888"/>
                    <a:pt x="341818" y="2472524"/>
                    <a:pt x="347918" y="2471914"/>
                  </a:cubicBezTo>
                  <a:lnTo>
                    <a:pt x="392523" y="2467454"/>
                  </a:lnTo>
                  <a:cubicBezTo>
                    <a:pt x="450509" y="2468941"/>
                    <a:pt x="508542" y="2469155"/>
                    <a:pt x="566482" y="2471914"/>
                  </a:cubicBezTo>
                  <a:cubicBezTo>
                    <a:pt x="571178" y="2472138"/>
                    <a:pt x="575185" y="2475907"/>
                    <a:pt x="579863" y="2476375"/>
                  </a:cubicBezTo>
                  <a:cubicBezTo>
                    <a:pt x="605057" y="2478894"/>
                    <a:pt x="630416" y="2479348"/>
                    <a:pt x="655692" y="2480835"/>
                  </a:cubicBezTo>
                  <a:cubicBezTo>
                    <a:pt x="666100" y="2479348"/>
                    <a:pt x="677512" y="2481077"/>
                    <a:pt x="686915" y="2476375"/>
                  </a:cubicBezTo>
                  <a:cubicBezTo>
                    <a:pt x="691121" y="2474272"/>
                    <a:pt x="690793" y="2467659"/>
                    <a:pt x="691376" y="2462993"/>
                  </a:cubicBezTo>
                  <a:cubicBezTo>
                    <a:pt x="693781" y="2443757"/>
                    <a:pt x="692813" y="2424156"/>
                    <a:pt x="695836" y="2405007"/>
                  </a:cubicBezTo>
                  <a:cubicBezTo>
                    <a:pt x="697303" y="2395719"/>
                    <a:pt x="704757" y="2378244"/>
                    <a:pt x="704757" y="2378244"/>
                  </a:cubicBezTo>
                  <a:cubicBezTo>
                    <a:pt x="706244" y="2367836"/>
                    <a:pt x="707828" y="2357441"/>
                    <a:pt x="709218" y="2347020"/>
                  </a:cubicBezTo>
                  <a:cubicBezTo>
                    <a:pt x="710802" y="2335138"/>
                    <a:pt x="711469" y="2323118"/>
                    <a:pt x="713678" y="2311336"/>
                  </a:cubicBezTo>
                  <a:cubicBezTo>
                    <a:pt x="715937" y="2299286"/>
                    <a:pt x="720583" y="2287747"/>
                    <a:pt x="722599" y="2275653"/>
                  </a:cubicBezTo>
                  <a:cubicBezTo>
                    <a:pt x="729076" y="2236792"/>
                    <a:pt x="724866" y="2257669"/>
                    <a:pt x="735981" y="2213206"/>
                  </a:cubicBezTo>
                  <a:lnTo>
                    <a:pt x="740441" y="2195364"/>
                  </a:lnTo>
                  <a:cubicBezTo>
                    <a:pt x="741928" y="2189417"/>
                    <a:pt x="742962" y="2183338"/>
                    <a:pt x="744901" y="2177522"/>
                  </a:cubicBezTo>
                  <a:cubicBezTo>
                    <a:pt x="747875" y="2168601"/>
                    <a:pt x="749617" y="2159170"/>
                    <a:pt x="753822" y="2150759"/>
                  </a:cubicBezTo>
                  <a:cubicBezTo>
                    <a:pt x="765140" y="2128122"/>
                    <a:pt x="759055" y="2138450"/>
                    <a:pt x="771664" y="2119536"/>
                  </a:cubicBezTo>
                  <a:cubicBezTo>
                    <a:pt x="777611" y="2121023"/>
                    <a:pt x="785516" y="2119342"/>
                    <a:pt x="789506" y="2123996"/>
                  </a:cubicBezTo>
                  <a:cubicBezTo>
                    <a:pt x="795410" y="2130884"/>
                    <a:pt x="800948" y="2163360"/>
                    <a:pt x="802888" y="2173061"/>
                  </a:cubicBezTo>
                  <a:cubicBezTo>
                    <a:pt x="801401" y="2193877"/>
                    <a:pt x="798427" y="2214639"/>
                    <a:pt x="798427" y="2235508"/>
                  </a:cubicBezTo>
                  <a:cubicBezTo>
                    <a:pt x="798427" y="2246022"/>
                    <a:pt x="801727" y="2256283"/>
                    <a:pt x="802888" y="2266732"/>
                  </a:cubicBezTo>
                  <a:cubicBezTo>
                    <a:pt x="804702" y="2283054"/>
                    <a:pt x="805311" y="2299501"/>
                    <a:pt x="807348" y="2315797"/>
                  </a:cubicBezTo>
                  <a:cubicBezTo>
                    <a:pt x="808288" y="2323320"/>
                    <a:pt x="810563" y="2330621"/>
                    <a:pt x="811809" y="2338099"/>
                  </a:cubicBezTo>
                  <a:cubicBezTo>
                    <a:pt x="813537" y="2348470"/>
                    <a:pt x="814670" y="2358932"/>
                    <a:pt x="816269" y="2369323"/>
                  </a:cubicBezTo>
                  <a:cubicBezTo>
                    <a:pt x="817644" y="2378262"/>
                    <a:pt x="819243" y="2387165"/>
                    <a:pt x="820730" y="2396086"/>
                  </a:cubicBezTo>
                  <a:cubicBezTo>
                    <a:pt x="822217" y="2413928"/>
                    <a:pt x="823867" y="2431757"/>
                    <a:pt x="825190" y="2449612"/>
                  </a:cubicBezTo>
                  <a:cubicBezTo>
                    <a:pt x="826841" y="2471903"/>
                    <a:pt x="823510" y="2495027"/>
                    <a:pt x="829651" y="2516519"/>
                  </a:cubicBezTo>
                  <a:cubicBezTo>
                    <a:pt x="830943" y="2521040"/>
                    <a:pt x="838572" y="2513545"/>
                    <a:pt x="843032" y="2512058"/>
                  </a:cubicBezTo>
                  <a:cubicBezTo>
                    <a:pt x="884663" y="2513545"/>
                    <a:pt x="926344" y="2513999"/>
                    <a:pt x="967926" y="2516519"/>
                  </a:cubicBezTo>
                  <a:cubicBezTo>
                    <a:pt x="986851" y="2517666"/>
                    <a:pt x="1002954" y="2527257"/>
                    <a:pt x="1021452" y="2529900"/>
                  </a:cubicBezTo>
                  <a:cubicBezTo>
                    <a:pt x="1061433" y="2535612"/>
                    <a:pt x="1119376" y="2537027"/>
                    <a:pt x="1155266" y="2538821"/>
                  </a:cubicBezTo>
                  <a:cubicBezTo>
                    <a:pt x="1185003" y="2537334"/>
                    <a:pt x="1214814" y="2536940"/>
                    <a:pt x="1244476" y="2534361"/>
                  </a:cubicBezTo>
                  <a:cubicBezTo>
                    <a:pt x="1249160" y="2533954"/>
                    <a:pt x="1253748" y="2532184"/>
                    <a:pt x="1257858" y="2529900"/>
                  </a:cubicBezTo>
                  <a:cubicBezTo>
                    <a:pt x="1267230" y="2524693"/>
                    <a:pt x="1284621" y="2512058"/>
                    <a:pt x="1284621" y="2512058"/>
                  </a:cubicBezTo>
                  <a:cubicBezTo>
                    <a:pt x="1283201" y="2496442"/>
                    <a:pt x="1283124" y="2454057"/>
                    <a:pt x="1271239" y="2436230"/>
                  </a:cubicBezTo>
                  <a:lnTo>
                    <a:pt x="1262318" y="2422849"/>
                  </a:lnTo>
                  <a:cubicBezTo>
                    <a:pt x="1244831" y="2370380"/>
                    <a:pt x="1260812" y="2422507"/>
                    <a:pt x="1253397" y="2289034"/>
                  </a:cubicBezTo>
                  <a:cubicBezTo>
                    <a:pt x="1252650" y="2275591"/>
                    <a:pt x="1250841" y="2262218"/>
                    <a:pt x="1248937" y="2248890"/>
                  </a:cubicBezTo>
                  <a:cubicBezTo>
                    <a:pt x="1245785" y="2226825"/>
                    <a:pt x="1242962" y="2222047"/>
                    <a:pt x="1235555" y="2199824"/>
                  </a:cubicBezTo>
                  <a:lnTo>
                    <a:pt x="1231095" y="2186443"/>
                  </a:lnTo>
                  <a:lnTo>
                    <a:pt x="1226634" y="2173061"/>
                  </a:lnTo>
                  <a:cubicBezTo>
                    <a:pt x="1228121" y="2156706"/>
                    <a:pt x="1231095" y="2140418"/>
                    <a:pt x="1231095" y="2123996"/>
                  </a:cubicBezTo>
                  <a:cubicBezTo>
                    <a:pt x="1231095" y="1969156"/>
                    <a:pt x="1235437" y="2002863"/>
                    <a:pt x="1222174" y="1923274"/>
                  </a:cubicBezTo>
                  <a:cubicBezTo>
                    <a:pt x="1220687" y="1899485"/>
                    <a:pt x="1219474" y="1875677"/>
                    <a:pt x="1217713" y="1851906"/>
                  </a:cubicBezTo>
                  <a:cubicBezTo>
                    <a:pt x="1216500" y="1835528"/>
                    <a:pt x="1214073" y="1819243"/>
                    <a:pt x="1213253" y="1802841"/>
                  </a:cubicBezTo>
                  <a:cubicBezTo>
                    <a:pt x="1209645" y="1730672"/>
                    <a:pt x="1211105" y="1678772"/>
                    <a:pt x="1204332" y="1611040"/>
                  </a:cubicBezTo>
                  <a:cubicBezTo>
                    <a:pt x="1203432" y="1602041"/>
                    <a:pt x="1201150" y="1593230"/>
                    <a:pt x="1199871" y="1584277"/>
                  </a:cubicBezTo>
                  <a:cubicBezTo>
                    <a:pt x="1198176" y="1572410"/>
                    <a:pt x="1196898" y="1560488"/>
                    <a:pt x="1195411" y="1548593"/>
                  </a:cubicBezTo>
                  <a:cubicBezTo>
                    <a:pt x="1196898" y="1466817"/>
                    <a:pt x="1199871" y="1385055"/>
                    <a:pt x="1199871" y="1303266"/>
                  </a:cubicBezTo>
                  <a:cubicBezTo>
                    <a:pt x="1199871" y="1152911"/>
                    <a:pt x="1203952" y="1185008"/>
                    <a:pt x="1190950" y="1107005"/>
                  </a:cubicBezTo>
                  <a:cubicBezTo>
                    <a:pt x="1193872" y="1039809"/>
                    <a:pt x="1193393" y="1013649"/>
                    <a:pt x="1199871" y="955348"/>
                  </a:cubicBezTo>
                  <a:cubicBezTo>
                    <a:pt x="1201032" y="944899"/>
                    <a:pt x="1202270" y="934434"/>
                    <a:pt x="1204332" y="924125"/>
                  </a:cubicBezTo>
                  <a:cubicBezTo>
                    <a:pt x="1205254" y="919514"/>
                    <a:pt x="1207500" y="915264"/>
                    <a:pt x="1208792" y="910743"/>
                  </a:cubicBezTo>
                  <a:cubicBezTo>
                    <a:pt x="1210476" y="904848"/>
                    <a:pt x="1211491" y="898773"/>
                    <a:pt x="1213253" y="892901"/>
                  </a:cubicBezTo>
                  <a:cubicBezTo>
                    <a:pt x="1217306" y="879391"/>
                    <a:pt x="1222173" y="866138"/>
                    <a:pt x="1226634" y="852757"/>
                  </a:cubicBezTo>
                  <a:lnTo>
                    <a:pt x="1231095" y="839376"/>
                  </a:lnTo>
                  <a:lnTo>
                    <a:pt x="1235555" y="825994"/>
                  </a:lnTo>
                  <a:cubicBezTo>
                    <a:pt x="1240016" y="827481"/>
                    <a:pt x="1245265" y="827518"/>
                    <a:pt x="1248937" y="830455"/>
                  </a:cubicBezTo>
                  <a:cubicBezTo>
                    <a:pt x="1253123" y="833804"/>
                    <a:pt x="1256448" y="838664"/>
                    <a:pt x="1257858" y="843836"/>
                  </a:cubicBezTo>
                  <a:cubicBezTo>
                    <a:pt x="1261012" y="855401"/>
                    <a:pt x="1261063" y="867599"/>
                    <a:pt x="1262318" y="879520"/>
                  </a:cubicBezTo>
                  <a:cubicBezTo>
                    <a:pt x="1264037" y="895852"/>
                    <a:pt x="1261586" y="913005"/>
                    <a:pt x="1266779" y="928585"/>
                  </a:cubicBezTo>
                  <a:cubicBezTo>
                    <a:pt x="1268266" y="933045"/>
                    <a:pt x="1275700" y="931559"/>
                    <a:pt x="1280160" y="933046"/>
                  </a:cubicBezTo>
                  <a:cubicBezTo>
                    <a:pt x="1332079" y="915737"/>
                    <a:pt x="1263770" y="937322"/>
                    <a:pt x="1405054" y="919664"/>
                  </a:cubicBezTo>
                  <a:lnTo>
                    <a:pt x="1440738" y="915204"/>
                  </a:lnTo>
                  <a:cubicBezTo>
                    <a:pt x="1473448" y="916691"/>
                    <a:pt x="1506813" y="926342"/>
                    <a:pt x="1538868" y="919664"/>
                  </a:cubicBezTo>
                  <a:cubicBezTo>
                    <a:pt x="1548074" y="917746"/>
                    <a:pt x="1544815" y="901822"/>
                    <a:pt x="1547789" y="892901"/>
                  </a:cubicBezTo>
                  <a:lnTo>
                    <a:pt x="1552250" y="879520"/>
                  </a:lnTo>
                  <a:cubicBezTo>
                    <a:pt x="1550763" y="842349"/>
                    <a:pt x="1549744" y="805157"/>
                    <a:pt x="1547789" y="768008"/>
                  </a:cubicBezTo>
                  <a:cubicBezTo>
                    <a:pt x="1546770" y="748649"/>
                    <a:pt x="1544538" y="729369"/>
                    <a:pt x="1543329" y="710021"/>
                  </a:cubicBezTo>
                  <a:cubicBezTo>
                    <a:pt x="1541564" y="681787"/>
                    <a:pt x="1540355" y="653522"/>
                    <a:pt x="1538868" y="625272"/>
                  </a:cubicBezTo>
                  <a:cubicBezTo>
                    <a:pt x="1537381" y="558365"/>
                    <a:pt x="1537194" y="491416"/>
                    <a:pt x="1534408" y="424550"/>
                  </a:cubicBezTo>
                  <a:cubicBezTo>
                    <a:pt x="1534212" y="419852"/>
                    <a:pt x="1531087" y="415730"/>
                    <a:pt x="1529947" y="411169"/>
                  </a:cubicBezTo>
                  <a:cubicBezTo>
                    <a:pt x="1528108" y="403814"/>
                    <a:pt x="1528624" y="395768"/>
                    <a:pt x="1525487" y="388866"/>
                  </a:cubicBezTo>
                  <a:cubicBezTo>
                    <a:pt x="1521050" y="379105"/>
                    <a:pt x="1513592" y="371024"/>
                    <a:pt x="1507645" y="362103"/>
                  </a:cubicBezTo>
                  <a:cubicBezTo>
                    <a:pt x="1504671" y="357643"/>
                    <a:pt x="1500419" y="353808"/>
                    <a:pt x="1498724" y="348722"/>
                  </a:cubicBezTo>
                  <a:cubicBezTo>
                    <a:pt x="1495096" y="337838"/>
                    <a:pt x="1493989" y="330606"/>
                    <a:pt x="1485342" y="321959"/>
                  </a:cubicBezTo>
                  <a:cubicBezTo>
                    <a:pt x="1481551" y="318168"/>
                    <a:pt x="1476421" y="316012"/>
                    <a:pt x="1471961" y="313038"/>
                  </a:cubicBezTo>
                  <a:cubicBezTo>
                    <a:pt x="1448171" y="277351"/>
                    <a:pt x="1479396" y="320473"/>
                    <a:pt x="1449659" y="290736"/>
                  </a:cubicBezTo>
                  <a:cubicBezTo>
                    <a:pt x="1445868" y="286945"/>
                    <a:pt x="1445393" y="280014"/>
                    <a:pt x="1440738" y="277354"/>
                  </a:cubicBezTo>
                  <a:cubicBezTo>
                    <a:pt x="1434155" y="273593"/>
                    <a:pt x="1425790" y="274733"/>
                    <a:pt x="1418435" y="272894"/>
                  </a:cubicBezTo>
                  <a:cubicBezTo>
                    <a:pt x="1402837" y="268995"/>
                    <a:pt x="1398007" y="264760"/>
                    <a:pt x="1382751" y="255052"/>
                  </a:cubicBezTo>
                  <a:cubicBezTo>
                    <a:pt x="1373705" y="249296"/>
                    <a:pt x="1364909" y="243157"/>
                    <a:pt x="1355988" y="237210"/>
                  </a:cubicBezTo>
                  <a:lnTo>
                    <a:pt x="1342607" y="228289"/>
                  </a:lnTo>
                  <a:cubicBezTo>
                    <a:pt x="1326252" y="203756"/>
                    <a:pt x="1342607" y="224571"/>
                    <a:pt x="1320304" y="205986"/>
                  </a:cubicBezTo>
                  <a:cubicBezTo>
                    <a:pt x="1308297" y="195980"/>
                    <a:pt x="1307782" y="190013"/>
                    <a:pt x="1293541" y="183684"/>
                  </a:cubicBezTo>
                  <a:cubicBezTo>
                    <a:pt x="1284948" y="179865"/>
                    <a:pt x="1275700" y="177737"/>
                    <a:pt x="1266779" y="174763"/>
                  </a:cubicBezTo>
                  <a:cubicBezTo>
                    <a:pt x="1266775" y="174762"/>
                    <a:pt x="1240021" y="165843"/>
                    <a:pt x="1240016" y="165842"/>
                  </a:cubicBezTo>
                  <a:cubicBezTo>
                    <a:pt x="1226640" y="163612"/>
                    <a:pt x="1198270" y="160313"/>
                    <a:pt x="1186490" y="152460"/>
                  </a:cubicBezTo>
                  <a:lnTo>
                    <a:pt x="1159727" y="134618"/>
                  </a:lnTo>
                  <a:cubicBezTo>
                    <a:pt x="1155266" y="131644"/>
                    <a:pt x="1151431" y="127392"/>
                    <a:pt x="1146345" y="125697"/>
                  </a:cubicBezTo>
                  <a:lnTo>
                    <a:pt x="1106201" y="112316"/>
                  </a:lnTo>
                  <a:cubicBezTo>
                    <a:pt x="1101741" y="110829"/>
                    <a:pt x="1097505" y="108246"/>
                    <a:pt x="1092820" y="107856"/>
                  </a:cubicBezTo>
                  <a:lnTo>
                    <a:pt x="1039294" y="103395"/>
                  </a:lnTo>
                  <a:cubicBezTo>
                    <a:pt x="1019845" y="96912"/>
                    <a:pt x="1013286" y="97334"/>
                    <a:pt x="999149" y="85553"/>
                  </a:cubicBezTo>
                  <a:cubicBezTo>
                    <a:pt x="984348" y="73219"/>
                    <a:pt x="989001" y="71559"/>
                    <a:pt x="972386" y="63251"/>
                  </a:cubicBezTo>
                  <a:cubicBezTo>
                    <a:pt x="935451" y="44783"/>
                    <a:pt x="983975" y="75436"/>
                    <a:pt x="945623" y="49869"/>
                  </a:cubicBezTo>
                  <a:lnTo>
                    <a:pt x="932242" y="5264"/>
                  </a:lnTo>
                  <a:close/>
                </a:path>
              </a:pathLst>
            </a:custGeom>
            <a:solidFill>
              <a:srgbClr val="9F6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B24F2B3-EAED-663B-26E2-8ED99AB3DB58}"/>
                </a:ext>
              </a:extLst>
            </p:cNvPr>
            <p:cNvSpPr/>
            <p:nvPr/>
          </p:nvSpPr>
          <p:spPr>
            <a:xfrm>
              <a:off x="5127348" y="983827"/>
              <a:ext cx="256988" cy="64473"/>
            </a:xfrm>
            <a:custGeom>
              <a:avLst/>
              <a:gdLst>
                <a:gd name="connsiteX0" fmla="*/ 335989 w 335989"/>
                <a:gd name="connsiteY0" fmla="*/ 85060 h 85060"/>
                <a:gd name="connsiteX1" fmla="*/ 187133 w 335989"/>
                <a:gd name="connsiteY1" fmla="*/ 21265 h 85060"/>
                <a:gd name="connsiteX2" fmla="*/ 0 w 335989"/>
                <a:gd name="connsiteY2" fmla="*/ 0 h 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989" h="85060">
                  <a:moveTo>
                    <a:pt x="335989" y="85060"/>
                  </a:moveTo>
                  <a:cubicBezTo>
                    <a:pt x="289560" y="60251"/>
                    <a:pt x="243131" y="35442"/>
                    <a:pt x="187133" y="21265"/>
                  </a:cubicBezTo>
                  <a:cubicBezTo>
                    <a:pt x="131135" y="7088"/>
                    <a:pt x="65567" y="3544"/>
                    <a:pt x="0" y="0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337B9FC-D465-002B-2A66-C97EC06C4ACC}"/>
                </a:ext>
              </a:extLst>
            </p:cNvPr>
            <p:cNvSpPr/>
            <p:nvPr/>
          </p:nvSpPr>
          <p:spPr>
            <a:xfrm>
              <a:off x="5363209" y="1095337"/>
              <a:ext cx="174881" cy="1351953"/>
            </a:xfrm>
            <a:custGeom>
              <a:avLst/>
              <a:gdLst>
                <a:gd name="connsiteX0" fmla="*/ 83359 w 228641"/>
                <a:gd name="connsiteY0" fmla="*/ 363148 h 1783658"/>
                <a:gd name="connsiteX1" fmla="*/ 2552 w 228641"/>
                <a:gd name="connsiteY1" fmla="*/ 218545 h 1783658"/>
                <a:gd name="connsiteX2" fmla="*/ 32323 w 228641"/>
                <a:gd name="connsiteY2" fmla="*/ 35665 h 1783658"/>
                <a:gd name="connsiteX3" fmla="*/ 151408 w 228641"/>
                <a:gd name="connsiteY3" fmla="*/ 5894 h 1783658"/>
                <a:gd name="connsiteX4" fmla="*/ 227962 w 228641"/>
                <a:gd name="connsiteY4" fmla="*/ 112220 h 1783658"/>
                <a:gd name="connsiteX5" fmla="*/ 185432 w 228641"/>
                <a:gd name="connsiteY5" fmla="*/ 418437 h 1783658"/>
                <a:gd name="connsiteX6" fmla="*/ 125889 w 228641"/>
                <a:gd name="connsiteY6" fmla="*/ 907535 h 1783658"/>
                <a:gd name="connsiteX7" fmla="*/ 125889 w 228641"/>
                <a:gd name="connsiteY7" fmla="*/ 1290307 h 1783658"/>
                <a:gd name="connsiteX8" fmla="*/ 108877 w 228641"/>
                <a:gd name="connsiteY8" fmla="*/ 1698597 h 1783658"/>
                <a:gd name="connsiteX9" fmla="*/ 113130 w 228641"/>
                <a:gd name="connsiteY9" fmla="*/ 1783658 h 17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41" h="1783658">
                  <a:moveTo>
                    <a:pt x="83359" y="363148"/>
                  </a:moveTo>
                  <a:cubicBezTo>
                    <a:pt x="47208" y="318136"/>
                    <a:pt x="11058" y="273125"/>
                    <a:pt x="2552" y="218545"/>
                  </a:cubicBezTo>
                  <a:cubicBezTo>
                    <a:pt x="-5954" y="163965"/>
                    <a:pt x="7514" y="71107"/>
                    <a:pt x="32323" y="35665"/>
                  </a:cubicBezTo>
                  <a:cubicBezTo>
                    <a:pt x="57132" y="223"/>
                    <a:pt x="118802" y="-6865"/>
                    <a:pt x="151408" y="5894"/>
                  </a:cubicBezTo>
                  <a:cubicBezTo>
                    <a:pt x="184014" y="18653"/>
                    <a:pt x="222291" y="43463"/>
                    <a:pt x="227962" y="112220"/>
                  </a:cubicBezTo>
                  <a:cubicBezTo>
                    <a:pt x="233633" y="180977"/>
                    <a:pt x="202444" y="285885"/>
                    <a:pt x="185432" y="418437"/>
                  </a:cubicBezTo>
                  <a:cubicBezTo>
                    <a:pt x="168420" y="550989"/>
                    <a:pt x="135813" y="762223"/>
                    <a:pt x="125889" y="907535"/>
                  </a:cubicBezTo>
                  <a:cubicBezTo>
                    <a:pt x="115965" y="1052847"/>
                    <a:pt x="128724" y="1158463"/>
                    <a:pt x="125889" y="1290307"/>
                  </a:cubicBezTo>
                  <a:cubicBezTo>
                    <a:pt x="123054" y="1422151"/>
                    <a:pt x="111003" y="1616372"/>
                    <a:pt x="108877" y="1698597"/>
                  </a:cubicBezTo>
                  <a:cubicBezTo>
                    <a:pt x="106751" y="1780822"/>
                    <a:pt x="109940" y="1782240"/>
                    <a:pt x="113130" y="1783658"/>
                  </a:cubicBezTo>
                </a:path>
              </a:pathLst>
            </a:custGeom>
            <a:noFill/>
            <a:ln w="1143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EA31D59-3537-23BC-196D-55E605E9D089}"/>
                </a:ext>
              </a:extLst>
            </p:cNvPr>
            <p:cNvSpPr/>
            <p:nvPr/>
          </p:nvSpPr>
          <p:spPr>
            <a:xfrm>
              <a:off x="5364675" y="741980"/>
              <a:ext cx="110368" cy="375802"/>
            </a:xfrm>
            <a:custGeom>
              <a:avLst/>
              <a:gdLst>
                <a:gd name="connsiteX0" fmla="*/ 0 w 144296"/>
                <a:gd name="connsiteY0" fmla="*/ 12759 h 495803"/>
                <a:gd name="connsiteX1" fmla="*/ 12759 w 144296"/>
                <a:gd name="connsiteY1" fmla="*/ 357254 h 495803"/>
                <a:gd name="connsiteX2" fmla="*/ 29771 w 144296"/>
                <a:gd name="connsiteY2" fmla="*/ 480591 h 495803"/>
                <a:gd name="connsiteX3" fmla="*/ 136096 w 144296"/>
                <a:gd name="connsiteY3" fmla="*/ 463579 h 495803"/>
                <a:gd name="connsiteX4" fmla="*/ 136096 w 144296"/>
                <a:gd name="connsiteY4" fmla="*/ 208398 h 495803"/>
                <a:gd name="connsiteX5" fmla="*/ 127590 w 144296"/>
                <a:gd name="connsiteY5" fmla="*/ 0 h 49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96" h="495803">
                  <a:moveTo>
                    <a:pt x="0" y="12759"/>
                  </a:moveTo>
                  <a:cubicBezTo>
                    <a:pt x="3898" y="146020"/>
                    <a:pt x="7797" y="279282"/>
                    <a:pt x="12759" y="357254"/>
                  </a:cubicBezTo>
                  <a:cubicBezTo>
                    <a:pt x="17721" y="435226"/>
                    <a:pt x="9215" y="462870"/>
                    <a:pt x="29771" y="480591"/>
                  </a:cubicBezTo>
                  <a:cubicBezTo>
                    <a:pt x="50327" y="498312"/>
                    <a:pt x="118375" y="508945"/>
                    <a:pt x="136096" y="463579"/>
                  </a:cubicBezTo>
                  <a:cubicBezTo>
                    <a:pt x="153817" y="418214"/>
                    <a:pt x="137514" y="285661"/>
                    <a:pt x="136096" y="208398"/>
                  </a:cubicBezTo>
                  <a:cubicBezTo>
                    <a:pt x="134678" y="131135"/>
                    <a:pt x="131134" y="65567"/>
                    <a:pt x="127590" y="0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A1DE489-F903-AD8F-8AFA-C5D7F6424532}"/>
                </a:ext>
              </a:extLst>
            </p:cNvPr>
            <p:cNvSpPr/>
            <p:nvPr/>
          </p:nvSpPr>
          <p:spPr>
            <a:xfrm>
              <a:off x="5527379" y="964953"/>
              <a:ext cx="260241" cy="132855"/>
            </a:xfrm>
            <a:custGeom>
              <a:avLst/>
              <a:gdLst>
                <a:gd name="connsiteX0" fmla="*/ 0 w 340242"/>
                <a:gd name="connsiteY0" fmla="*/ 175278 h 175278"/>
                <a:gd name="connsiteX1" fmla="*/ 59543 w 340242"/>
                <a:gd name="connsiteY1" fmla="*/ 73205 h 175278"/>
                <a:gd name="connsiteX2" fmla="*/ 191386 w 340242"/>
                <a:gd name="connsiteY2" fmla="*/ 904 h 175278"/>
                <a:gd name="connsiteX3" fmla="*/ 340242 w 340242"/>
                <a:gd name="connsiteY3" fmla="*/ 39181 h 1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42" h="175278">
                  <a:moveTo>
                    <a:pt x="0" y="175278"/>
                  </a:moveTo>
                  <a:cubicBezTo>
                    <a:pt x="13822" y="138772"/>
                    <a:pt x="27645" y="102267"/>
                    <a:pt x="59543" y="73205"/>
                  </a:cubicBezTo>
                  <a:cubicBezTo>
                    <a:pt x="91441" y="44143"/>
                    <a:pt x="144603" y="6575"/>
                    <a:pt x="191386" y="904"/>
                  </a:cubicBezTo>
                  <a:cubicBezTo>
                    <a:pt x="238169" y="-4767"/>
                    <a:pt x="289205" y="17207"/>
                    <a:pt x="340242" y="39181"/>
                  </a:cubicBezTo>
                </a:path>
              </a:pathLst>
            </a:custGeom>
            <a:noFill/>
            <a:ln w="635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6DC61240-8262-EBD9-41C8-D8B4BDC4518E}"/>
                </a:ext>
              </a:extLst>
            </p:cNvPr>
            <p:cNvSpPr/>
            <p:nvPr/>
          </p:nvSpPr>
          <p:spPr>
            <a:xfrm flipH="1">
              <a:off x="5457787" y="2421458"/>
              <a:ext cx="306596" cy="651178"/>
            </a:xfrm>
            <a:custGeom>
              <a:avLst/>
              <a:gdLst>
                <a:gd name="connsiteX0" fmla="*/ 561399 w 561399"/>
                <a:gd name="connsiteY0" fmla="*/ 0 h 859111"/>
                <a:gd name="connsiteX1" fmla="*/ 399784 w 561399"/>
                <a:gd name="connsiteY1" fmla="*/ 191387 h 859111"/>
                <a:gd name="connsiteX2" fmla="*/ 123338 w 561399"/>
                <a:gd name="connsiteY2" fmla="*/ 518869 h 859111"/>
                <a:gd name="connsiteX3" fmla="*/ 0 w 561399"/>
                <a:gd name="connsiteY3" fmla="*/ 859111 h 85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99" h="859111">
                  <a:moveTo>
                    <a:pt x="561399" y="0"/>
                  </a:moveTo>
                  <a:lnTo>
                    <a:pt x="399784" y="191387"/>
                  </a:lnTo>
                  <a:cubicBezTo>
                    <a:pt x="326774" y="277865"/>
                    <a:pt x="189969" y="407582"/>
                    <a:pt x="123338" y="518869"/>
                  </a:cubicBezTo>
                  <a:cubicBezTo>
                    <a:pt x="56707" y="630156"/>
                    <a:pt x="28353" y="744633"/>
                    <a:pt x="0" y="859111"/>
                  </a:cubicBezTo>
                </a:path>
              </a:pathLst>
            </a:custGeom>
            <a:noFill/>
            <a:ln w="88900" cap="rnd">
              <a:solidFill>
                <a:srgbClr val="95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D4C961A-DE38-45CE-C357-2A0584A06211}"/>
                </a:ext>
              </a:extLst>
            </p:cNvPr>
            <p:cNvSpPr/>
            <p:nvPr/>
          </p:nvSpPr>
          <p:spPr>
            <a:xfrm>
              <a:off x="4638582" y="675711"/>
              <a:ext cx="624830" cy="938736"/>
            </a:xfrm>
            <a:custGeom>
              <a:avLst/>
              <a:gdLst>
                <a:gd name="connsiteX0" fmla="*/ 816910 w 816910"/>
                <a:gd name="connsiteY0" fmla="*/ 0 h 1238492"/>
                <a:gd name="connsiteX1" fmla="*/ 747462 w 816910"/>
                <a:gd name="connsiteY1" fmla="*/ 104173 h 1238492"/>
                <a:gd name="connsiteX2" fmla="*/ 423371 w 816910"/>
                <a:gd name="connsiteY2" fmla="*/ 231494 h 1238492"/>
                <a:gd name="connsiteX3" fmla="*/ 76130 w 816910"/>
                <a:gd name="connsiteY3" fmla="*/ 439838 h 1238492"/>
                <a:gd name="connsiteX4" fmla="*/ 6682 w 816910"/>
                <a:gd name="connsiteY4" fmla="*/ 775504 h 1238492"/>
                <a:gd name="connsiteX5" fmla="*/ 6682 w 816910"/>
                <a:gd name="connsiteY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910" h="1238492">
                  <a:moveTo>
                    <a:pt x="816910" y="0"/>
                  </a:moveTo>
                  <a:cubicBezTo>
                    <a:pt x="814981" y="32795"/>
                    <a:pt x="813052" y="65591"/>
                    <a:pt x="747462" y="104173"/>
                  </a:cubicBezTo>
                  <a:cubicBezTo>
                    <a:pt x="681872" y="142755"/>
                    <a:pt x="535260" y="175550"/>
                    <a:pt x="423371" y="231494"/>
                  </a:cubicBezTo>
                  <a:cubicBezTo>
                    <a:pt x="311482" y="287438"/>
                    <a:pt x="145578" y="349170"/>
                    <a:pt x="76130" y="439838"/>
                  </a:cubicBezTo>
                  <a:cubicBezTo>
                    <a:pt x="6682" y="530506"/>
                    <a:pt x="18257" y="642395"/>
                    <a:pt x="6682" y="775504"/>
                  </a:cubicBezTo>
                  <a:cubicBezTo>
                    <a:pt x="-4893" y="908613"/>
                    <a:pt x="894" y="1073552"/>
                    <a:pt x="6682" y="1238492"/>
                  </a:cubicBezTo>
                </a:path>
              </a:pathLst>
            </a:custGeom>
            <a:noFill/>
            <a:ln w="38100">
              <a:solidFill>
                <a:srgbClr val="8253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C84947-F479-A90B-800F-8CCC6376372C}"/>
                </a:ext>
              </a:extLst>
            </p:cNvPr>
            <p:cNvCxnSpPr>
              <a:cxnSpLocks/>
              <a:stCxn id="131" idx="5"/>
            </p:cNvCxnSpPr>
            <p:nvPr/>
          </p:nvCxnSpPr>
          <p:spPr>
            <a:xfrm flipH="1">
              <a:off x="5886427" y="1614447"/>
              <a:ext cx="280138" cy="1268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BA9A740-CC36-B553-5B98-D32B5B8CA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425" y="1596900"/>
              <a:ext cx="259982" cy="23887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1A400D2-0157-862C-CC0A-AB6447F9C63F}"/>
                </a:ext>
              </a:extLst>
            </p:cNvPr>
            <p:cNvCxnSpPr>
              <a:cxnSpLocks/>
              <a:stCxn id="131" idx="0"/>
              <a:endCxn id="124" idx="0"/>
            </p:cNvCxnSpPr>
            <p:nvPr/>
          </p:nvCxnSpPr>
          <p:spPr>
            <a:xfrm flipH="1">
              <a:off x="5263412" y="675711"/>
              <a:ext cx="283434" cy="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A648959-71B3-9FEC-1854-CAB7CAC15ED5}"/>
                </a:ext>
              </a:extLst>
            </p:cNvPr>
            <p:cNvCxnSpPr>
              <a:cxnSpLocks/>
              <a:endCxn id="130" idx="4"/>
            </p:cNvCxnSpPr>
            <p:nvPr/>
          </p:nvCxnSpPr>
          <p:spPr>
            <a:xfrm flipH="1" flipV="1">
              <a:off x="5468995" y="3174922"/>
              <a:ext cx="417432" cy="26664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3C600E6-4DA5-4721-EE13-5C30EC6B7E87}"/>
                </a:ext>
              </a:extLst>
            </p:cNvPr>
            <p:cNvCxnSpPr>
              <a:cxnSpLocks/>
              <a:stCxn id="130" idx="0"/>
            </p:cNvCxnSpPr>
            <p:nvPr/>
          </p:nvCxnSpPr>
          <p:spPr>
            <a:xfrm flipH="1">
              <a:off x="4904407" y="3139829"/>
              <a:ext cx="420769" cy="31530"/>
            </a:xfrm>
            <a:prstGeom prst="line">
              <a:avLst/>
            </a:prstGeom>
            <a:no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68848452-38AD-E9DB-B939-EF352842F020}"/>
                </a:ext>
              </a:extLst>
            </p:cNvPr>
            <p:cNvSpPr/>
            <p:nvPr/>
          </p:nvSpPr>
          <p:spPr>
            <a:xfrm>
              <a:off x="5325176" y="2769658"/>
              <a:ext cx="143819" cy="405264"/>
            </a:xfrm>
            <a:custGeom>
              <a:avLst/>
              <a:gdLst>
                <a:gd name="connsiteX0" fmla="*/ 0 w 150471"/>
                <a:gd name="connsiteY0" fmla="*/ 488374 h 534673"/>
                <a:gd name="connsiteX1" fmla="*/ 46299 w 150471"/>
                <a:gd name="connsiteY1" fmla="*/ 152709 h 534673"/>
                <a:gd name="connsiteX2" fmla="*/ 92598 w 150471"/>
                <a:gd name="connsiteY2" fmla="*/ 2238 h 534673"/>
                <a:gd name="connsiteX3" fmla="*/ 115747 w 150471"/>
                <a:gd name="connsiteY3" fmla="*/ 256881 h 534673"/>
                <a:gd name="connsiteX4" fmla="*/ 150471 w 150471"/>
                <a:gd name="connsiteY4" fmla="*/ 534673 h 53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71" h="534673">
                  <a:moveTo>
                    <a:pt x="0" y="488374"/>
                  </a:moveTo>
                  <a:cubicBezTo>
                    <a:pt x="15433" y="361053"/>
                    <a:pt x="30866" y="233732"/>
                    <a:pt x="46299" y="152709"/>
                  </a:cubicBezTo>
                  <a:cubicBezTo>
                    <a:pt x="61732" y="71686"/>
                    <a:pt x="81023" y="-15124"/>
                    <a:pt x="92598" y="2238"/>
                  </a:cubicBezTo>
                  <a:cubicBezTo>
                    <a:pt x="104173" y="19600"/>
                    <a:pt x="106102" y="168142"/>
                    <a:pt x="115747" y="256881"/>
                  </a:cubicBezTo>
                  <a:cubicBezTo>
                    <a:pt x="125392" y="345620"/>
                    <a:pt x="137931" y="440146"/>
                    <a:pt x="150471" y="534673"/>
                  </a:cubicBezTo>
                </a:path>
              </a:pathLst>
            </a:custGeom>
            <a:noFill/>
            <a:ln w="38100">
              <a:solidFill>
                <a:srgbClr val="8253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33FBFA16-4EAD-BAB5-73B1-B46B54AC33D9}"/>
                </a:ext>
              </a:extLst>
            </p:cNvPr>
            <p:cNvSpPr/>
            <p:nvPr/>
          </p:nvSpPr>
          <p:spPr>
            <a:xfrm flipH="1">
              <a:off x="5546846" y="675711"/>
              <a:ext cx="624830" cy="938736"/>
            </a:xfrm>
            <a:custGeom>
              <a:avLst/>
              <a:gdLst>
                <a:gd name="connsiteX0" fmla="*/ 816910 w 816910"/>
                <a:gd name="connsiteY0" fmla="*/ 0 h 1238492"/>
                <a:gd name="connsiteX1" fmla="*/ 747462 w 816910"/>
                <a:gd name="connsiteY1" fmla="*/ 104173 h 1238492"/>
                <a:gd name="connsiteX2" fmla="*/ 423371 w 816910"/>
                <a:gd name="connsiteY2" fmla="*/ 231494 h 1238492"/>
                <a:gd name="connsiteX3" fmla="*/ 76130 w 816910"/>
                <a:gd name="connsiteY3" fmla="*/ 439838 h 1238492"/>
                <a:gd name="connsiteX4" fmla="*/ 6682 w 816910"/>
                <a:gd name="connsiteY4" fmla="*/ 775504 h 1238492"/>
                <a:gd name="connsiteX5" fmla="*/ 6682 w 816910"/>
                <a:gd name="connsiteY5" fmla="*/ 1238492 h 12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910" h="1238492">
                  <a:moveTo>
                    <a:pt x="816910" y="0"/>
                  </a:moveTo>
                  <a:cubicBezTo>
                    <a:pt x="814981" y="32795"/>
                    <a:pt x="813052" y="65591"/>
                    <a:pt x="747462" y="104173"/>
                  </a:cubicBezTo>
                  <a:cubicBezTo>
                    <a:pt x="681872" y="142755"/>
                    <a:pt x="535260" y="175550"/>
                    <a:pt x="423371" y="231494"/>
                  </a:cubicBezTo>
                  <a:cubicBezTo>
                    <a:pt x="311482" y="287438"/>
                    <a:pt x="145578" y="349170"/>
                    <a:pt x="76130" y="439838"/>
                  </a:cubicBezTo>
                  <a:cubicBezTo>
                    <a:pt x="6682" y="530506"/>
                    <a:pt x="18257" y="642395"/>
                    <a:pt x="6682" y="775504"/>
                  </a:cubicBezTo>
                  <a:cubicBezTo>
                    <a:pt x="-4893" y="908613"/>
                    <a:pt x="894" y="1073552"/>
                    <a:pt x="6682" y="1238492"/>
                  </a:cubicBezTo>
                </a:path>
              </a:pathLst>
            </a:custGeom>
            <a:noFill/>
            <a:ln w="38100">
              <a:solidFill>
                <a:srgbClr val="8253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586F99E-3949-AB6D-4DB5-1D9E25C1EE50}"/>
                </a:ext>
              </a:extLst>
            </p:cNvPr>
            <p:cNvSpPr/>
            <p:nvPr/>
          </p:nvSpPr>
          <p:spPr>
            <a:xfrm>
              <a:off x="5024274" y="2418270"/>
              <a:ext cx="429398" cy="651178"/>
            </a:xfrm>
            <a:custGeom>
              <a:avLst/>
              <a:gdLst>
                <a:gd name="connsiteX0" fmla="*/ 561399 w 561399"/>
                <a:gd name="connsiteY0" fmla="*/ 0 h 859111"/>
                <a:gd name="connsiteX1" fmla="*/ 399784 w 561399"/>
                <a:gd name="connsiteY1" fmla="*/ 191387 h 859111"/>
                <a:gd name="connsiteX2" fmla="*/ 123338 w 561399"/>
                <a:gd name="connsiteY2" fmla="*/ 518869 h 859111"/>
                <a:gd name="connsiteX3" fmla="*/ 0 w 561399"/>
                <a:gd name="connsiteY3" fmla="*/ 859111 h 85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99" h="859111">
                  <a:moveTo>
                    <a:pt x="561399" y="0"/>
                  </a:moveTo>
                  <a:lnTo>
                    <a:pt x="399784" y="191387"/>
                  </a:lnTo>
                  <a:cubicBezTo>
                    <a:pt x="326774" y="277865"/>
                    <a:pt x="189969" y="407582"/>
                    <a:pt x="123338" y="518869"/>
                  </a:cubicBezTo>
                  <a:cubicBezTo>
                    <a:pt x="56707" y="630156"/>
                    <a:pt x="28353" y="744633"/>
                    <a:pt x="0" y="859111"/>
                  </a:cubicBezTo>
                </a:path>
              </a:pathLst>
            </a:custGeom>
            <a:noFill/>
            <a:ln w="88900" cap="rnd">
              <a:solidFill>
                <a:srgbClr val="95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0197D31-D4D5-A9F9-F5E1-5F822A501BE9}"/>
                </a:ext>
              </a:extLst>
            </p:cNvPr>
            <p:cNvSpPr/>
            <p:nvPr/>
          </p:nvSpPr>
          <p:spPr>
            <a:xfrm rot="16942305">
              <a:off x="5368839" y="1309604"/>
              <a:ext cx="107777" cy="746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B6610C7-361A-E285-7732-F3B8560641B6}"/>
                </a:ext>
              </a:extLst>
            </p:cNvPr>
            <p:cNvSpPr/>
            <p:nvPr/>
          </p:nvSpPr>
          <p:spPr>
            <a:xfrm rot="20202837">
              <a:off x="5315576" y="1291979"/>
              <a:ext cx="14794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A716C0F-3FEF-CCE7-1151-8AB87D905F62}"/>
                </a:ext>
              </a:extLst>
            </p:cNvPr>
            <p:cNvSpPr/>
            <p:nvPr/>
          </p:nvSpPr>
          <p:spPr>
            <a:xfrm rot="20202837">
              <a:off x="5353621" y="1329692"/>
              <a:ext cx="45719" cy="899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A9100B93-7DDF-3B85-8AF1-AD51479A2880}"/>
                </a:ext>
              </a:extLst>
            </p:cNvPr>
            <p:cNvSpPr/>
            <p:nvPr/>
          </p:nvSpPr>
          <p:spPr>
            <a:xfrm>
              <a:off x="5226503" y="1187493"/>
              <a:ext cx="486224" cy="559524"/>
            </a:xfrm>
            <a:custGeom>
              <a:avLst/>
              <a:gdLst>
                <a:gd name="connsiteX0" fmla="*/ 41959 w 635694"/>
                <a:gd name="connsiteY0" fmla="*/ 188853 h 738191"/>
                <a:gd name="connsiteX1" fmla="*/ 7191 w 635694"/>
                <a:gd name="connsiteY1" fmla="*/ 327925 h 738191"/>
                <a:gd name="connsiteX2" fmla="*/ 21098 w 635694"/>
                <a:gd name="connsiteY2" fmla="*/ 508719 h 738191"/>
                <a:gd name="connsiteX3" fmla="*/ 212322 w 635694"/>
                <a:gd name="connsiteY3" fmla="*/ 606070 h 738191"/>
                <a:gd name="connsiteX4" fmla="*/ 504374 w 635694"/>
                <a:gd name="connsiteY4" fmla="*/ 738188 h 738191"/>
                <a:gd name="connsiteX5" fmla="*/ 633016 w 635694"/>
                <a:gd name="connsiteY5" fmla="*/ 609546 h 738191"/>
                <a:gd name="connsiteX6" fmla="*/ 587817 w 635694"/>
                <a:gd name="connsiteY6" fmla="*/ 362693 h 738191"/>
                <a:gd name="connsiteX7" fmla="*/ 542619 w 635694"/>
                <a:gd name="connsiteY7" fmla="*/ 213191 h 738191"/>
                <a:gd name="connsiteX8" fmla="*/ 434838 w 635694"/>
                <a:gd name="connsiteY8" fmla="*/ 115840 h 738191"/>
                <a:gd name="connsiteX9" fmla="*/ 372255 w 635694"/>
                <a:gd name="connsiteY9" fmla="*/ 1105 h 738191"/>
                <a:gd name="connsiteX10" fmla="*/ 41959 w 635694"/>
                <a:gd name="connsiteY10" fmla="*/ 188853 h 7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694" h="738191">
                  <a:moveTo>
                    <a:pt x="41959" y="188853"/>
                  </a:moveTo>
                  <a:cubicBezTo>
                    <a:pt x="-18885" y="243323"/>
                    <a:pt x="10668" y="274614"/>
                    <a:pt x="7191" y="327925"/>
                  </a:cubicBezTo>
                  <a:cubicBezTo>
                    <a:pt x="3714" y="381236"/>
                    <a:pt x="-13090" y="462362"/>
                    <a:pt x="21098" y="508719"/>
                  </a:cubicBezTo>
                  <a:cubicBezTo>
                    <a:pt x="55286" y="555076"/>
                    <a:pt x="131776" y="567825"/>
                    <a:pt x="212322" y="606070"/>
                  </a:cubicBezTo>
                  <a:cubicBezTo>
                    <a:pt x="292868" y="644315"/>
                    <a:pt x="434258" y="737609"/>
                    <a:pt x="504374" y="738188"/>
                  </a:cubicBezTo>
                  <a:cubicBezTo>
                    <a:pt x="574490" y="738767"/>
                    <a:pt x="619109" y="672128"/>
                    <a:pt x="633016" y="609546"/>
                  </a:cubicBezTo>
                  <a:cubicBezTo>
                    <a:pt x="646923" y="546964"/>
                    <a:pt x="602883" y="428752"/>
                    <a:pt x="587817" y="362693"/>
                  </a:cubicBezTo>
                  <a:cubicBezTo>
                    <a:pt x="572751" y="296634"/>
                    <a:pt x="568116" y="254333"/>
                    <a:pt x="542619" y="213191"/>
                  </a:cubicBezTo>
                  <a:cubicBezTo>
                    <a:pt x="517122" y="172049"/>
                    <a:pt x="463232" y="151188"/>
                    <a:pt x="434838" y="115840"/>
                  </a:cubicBezTo>
                  <a:cubicBezTo>
                    <a:pt x="406444" y="80492"/>
                    <a:pt x="437155" y="-11064"/>
                    <a:pt x="372255" y="1105"/>
                  </a:cubicBezTo>
                  <a:cubicBezTo>
                    <a:pt x="307355" y="13274"/>
                    <a:pt x="102803" y="134383"/>
                    <a:pt x="41959" y="1888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6" name="Freeform 165">
            <a:extLst>
              <a:ext uri="{FF2B5EF4-FFF2-40B4-BE49-F238E27FC236}">
                <a16:creationId xmlns:a16="http://schemas.microsoft.com/office/drawing/2014/main" id="{671C4940-0514-C025-4FDD-B5E584EA12E7}"/>
              </a:ext>
            </a:extLst>
          </p:cNvPr>
          <p:cNvSpPr/>
          <p:nvPr/>
        </p:nvSpPr>
        <p:spPr>
          <a:xfrm>
            <a:off x="6487886" y="1865434"/>
            <a:ext cx="152400" cy="2398089"/>
          </a:xfrm>
          <a:custGeom>
            <a:avLst/>
            <a:gdLst>
              <a:gd name="connsiteX0" fmla="*/ 0 w 152400"/>
              <a:gd name="connsiteY0" fmla="*/ 177403 h 2398089"/>
              <a:gd name="connsiteX1" fmla="*/ 7257 w 152400"/>
              <a:gd name="connsiteY1" fmla="*/ 68546 h 2398089"/>
              <a:gd name="connsiteX2" fmla="*/ 29028 w 152400"/>
              <a:gd name="connsiteY2" fmla="*/ 3232 h 2398089"/>
              <a:gd name="connsiteX3" fmla="*/ 101600 w 152400"/>
              <a:gd name="connsiteY3" fmla="*/ 39517 h 2398089"/>
              <a:gd name="connsiteX4" fmla="*/ 123371 w 152400"/>
              <a:gd name="connsiteY4" fmla="*/ 286260 h 2398089"/>
              <a:gd name="connsiteX5" fmla="*/ 152400 w 152400"/>
              <a:gd name="connsiteY5" fmla="*/ 387860 h 2398089"/>
              <a:gd name="connsiteX6" fmla="*/ 123371 w 152400"/>
              <a:gd name="connsiteY6" fmla="*/ 663632 h 2398089"/>
              <a:gd name="connsiteX7" fmla="*/ 116114 w 152400"/>
              <a:gd name="connsiteY7" fmla="*/ 1273232 h 2398089"/>
              <a:gd name="connsiteX8" fmla="*/ 94343 w 152400"/>
              <a:gd name="connsiteY8" fmla="*/ 1861060 h 2398089"/>
              <a:gd name="connsiteX9" fmla="*/ 50800 w 152400"/>
              <a:gd name="connsiteY9" fmla="*/ 2260203 h 2398089"/>
              <a:gd name="connsiteX10" fmla="*/ 50800 w 152400"/>
              <a:gd name="connsiteY10" fmla="*/ 2398089 h 239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2398089">
                <a:moveTo>
                  <a:pt x="0" y="177403"/>
                </a:moveTo>
                <a:cubicBezTo>
                  <a:pt x="1209" y="137488"/>
                  <a:pt x="2419" y="97574"/>
                  <a:pt x="7257" y="68546"/>
                </a:cubicBezTo>
                <a:cubicBezTo>
                  <a:pt x="12095" y="39517"/>
                  <a:pt x="13304" y="8070"/>
                  <a:pt x="29028" y="3232"/>
                </a:cubicBezTo>
                <a:cubicBezTo>
                  <a:pt x="44752" y="-1606"/>
                  <a:pt x="85876" y="-7654"/>
                  <a:pt x="101600" y="39517"/>
                </a:cubicBezTo>
                <a:cubicBezTo>
                  <a:pt x="117324" y="86688"/>
                  <a:pt x="114904" y="228203"/>
                  <a:pt x="123371" y="286260"/>
                </a:cubicBezTo>
                <a:cubicBezTo>
                  <a:pt x="131838" y="344317"/>
                  <a:pt x="152400" y="324965"/>
                  <a:pt x="152400" y="387860"/>
                </a:cubicBezTo>
                <a:cubicBezTo>
                  <a:pt x="152400" y="450755"/>
                  <a:pt x="129419" y="516070"/>
                  <a:pt x="123371" y="663632"/>
                </a:cubicBezTo>
                <a:cubicBezTo>
                  <a:pt x="117323" y="811194"/>
                  <a:pt x="120952" y="1073661"/>
                  <a:pt x="116114" y="1273232"/>
                </a:cubicBezTo>
                <a:cubicBezTo>
                  <a:pt x="111276" y="1472803"/>
                  <a:pt x="105229" y="1696565"/>
                  <a:pt x="94343" y="1861060"/>
                </a:cubicBezTo>
                <a:cubicBezTo>
                  <a:pt x="83457" y="2025555"/>
                  <a:pt x="58057" y="2170698"/>
                  <a:pt x="50800" y="2260203"/>
                </a:cubicBezTo>
                <a:cubicBezTo>
                  <a:pt x="43543" y="2349708"/>
                  <a:pt x="47171" y="2373898"/>
                  <a:pt x="50800" y="2398089"/>
                </a:cubicBezTo>
              </a:path>
            </a:pathLst>
          </a:custGeom>
          <a:noFill/>
          <a:ln w="38100">
            <a:solidFill>
              <a:srgbClr val="825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3B755CE-4FEA-A60D-707A-CAD13C462CA4}"/>
              </a:ext>
            </a:extLst>
          </p:cNvPr>
          <p:cNvSpPr/>
          <p:nvPr/>
        </p:nvSpPr>
        <p:spPr>
          <a:xfrm rot="10800000">
            <a:off x="6092081" y="307726"/>
            <a:ext cx="2738273" cy="706906"/>
          </a:xfrm>
          <a:prstGeom prst="rect">
            <a:avLst/>
          </a:prstGeom>
          <a:gradFill>
            <a:gsLst>
              <a:gs pos="65000">
                <a:schemeClr val="bg1"/>
              </a:gs>
              <a:gs pos="2000">
                <a:schemeClr val="bg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5070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spc="-80" dirty="0">
                <a:latin typeface="Corbel" panose="020B0503020204020204" pitchFamily="34" charset="0"/>
              </a:rPr>
              <a:t>percutaneous axial pumps (lv </a:t>
            </a:r>
            <a:r>
              <a:rPr lang="en-US" sz="2400" b="1" cap="small" spc="-80" dirty="0" err="1">
                <a:latin typeface="Corbel" panose="020B0503020204020204" pitchFamily="34" charset="0"/>
              </a:rPr>
              <a:t>impella</a:t>
            </a:r>
            <a:r>
              <a:rPr lang="en-US" sz="2400" b="1" cap="small" spc="-80" dirty="0">
                <a:latin typeface="Corbel" panose="020B0503020204020204" pitchFamily="34" charset="0"/>
              </a:rPr>
              <a:t>)</a:t>
            </a:r>
            <a:endParaRPr lang="en-US" sz="2400" cap="small" spc="-8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4971"/>
            <a:ext cx="968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timbalthazar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462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187563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</a:t>
            </a:r>
            <a:r>
              <a:rPr lang="en-US" sz="800">
                <a:latin typeface="+mj-lt"/>
              </a:rPr>
              <a:t>(2023-05-29) </a:t>
            </a:r>
            <a:r>
              <a:rPr lang="en-US" sz="800" dirty="0">
                <a:hlinkClick r:id="rId6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353" name="Rounded Rectangle 352">
            <a:extLst>
              <a:ext uri="{FF2B5EF4-FFF2-40B4-BE49-F238E27FC236}">
                <a16:creationId xmlns:a16="http://schemas.microsoft.com/office/drawing/2014/main" id="{E0AAF9C7-6827-CED7-45E2-DB5385F7CD8A}"/>
              </a:ext>
            </a:extLst>
          </p:cNvPr>
          <p:cNvSpPr/>
          <p:nvPr/>
        </p:nvSpPr>
        <p:spPr>
          <a:xfrm>
            <a:off x="-2464630" y="11192004"/>
            <a:ext cx="3531675" cy="1521981"/>
          </a:xfrm>
          <a:prstGeom prst="roundRect">
            <a:avLst>
              <a:gd name="adj" fmla="val 4410"/>
            </a:avLst>
          </a:prstGeom>
          <a:solidFill>
            <a:srgbClr val="C00000">
              <a:alpha val="138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0F0519A6-073B-EBC1-5544-43371EEDCA13}"/>
              </a:ext>
            </a:extLst>
          </p:cNvPr>
          <p:cNvSpPr/>
          <p:nvPr/>
        </p:nvSpPr>
        <p:spPr>
          <a:xfrm>
            <a:off x="-74986" y="5395020"/>
            <a:ext cx="3706406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="1" spc="-30" dirty="0">
                <a:solidFill>
                  <a:srgbClr val="C00000"/>
                </a:solidFill>
              </a:rPr>
              <a:t>Bleeding</a:t>
            </a:r>
            <a:r>
              <a:rPr lang="en-US" sz="850" b="1" spc="-30" dirty="0"/>
              <a:t> </a:t>
            </a:r>
            <a:r>
              <a:rPr lang="en-US" sz="850" spc="-30" dirty="0"/>
              <a:t>(33%) frequent complication at insertion site. More common if heparin used as purge solution (there is also a risk of HIT); consider using bicarbonate or dextrose.</a:t>
            </a:r>
            <a:endParaRPr lang="en-US" sz="850" spc="-30" dirty="0">
              <a:sym typeface="Wingdings" pitchFamily="2" charset="2"/>
            </a:endParaRPr>
          </a:p>
          <a:p>
            <a:r>
              <a:rPr lang="en-US" sz="850" b="1" spc="-30" dirty="0">
                <a:solidFill>
                  <a:srgbClr val="C00000"/>
                </a:solidFill>
                <a:sym typeface="Wingdings" pitchFamily="2" charset="2"/>
              </a:rPr>
              <a:t>Hemolysis</a:t>
            </a:r>
            <a:r>
              <a:rPr lang="en-US" sz="850" spc="-30" dirty="0">
                <a:sym typeface="Wingdings" pitchFamily="2" charset="2"/>
              </a:rPr>
              <a:t> (8%) may occur due to </a:t>
            </a:r>
            <a:r>
              <a:rPr lang="en-US" sz="850" spc="-30" dirty="0" err="1">
                <a:sym typeface="Wingdings" pitchFamily="2" charset="2"/>
              </a:rPr>
              <a:t>malpositioning</a:t>
            </a:r>
            <a:r>
              <a:rPr lang="en-US" sz="850" spc="-30" dirty="0">
                <a:sym typeface="Wingdings" pitchFamily="2" charset="2"/>
              </a:rPr>
              <a:t> or insufficient purge flow. Plasma free hemoglobin &gt;40 mg/dL </a:t>
            </a:r>
            <a:r>
              <a:rPr lang="en-US" sz="850" spc="-30" dirty="0">
                <a:sym typeface="Wingdings" pitchFamily="2" charset="2"/>
                <a:hlinkClick r:id="rId7"/>
              </a:rPr>
              <a:t>is most specific test</a:t>
            </a:r>
            <a:r>
              <a:rPr lang="en-US" sz="850" spc="-30" dirty="0">
                <a:sym typeface="Wingdings" pitchFamily="2" charset="2"/>
              </a:rPr>
              <a:t>. Reposition &amp; ensure sufficient preload Severe cases can be treated with </a:t>
            </a:r>
            <a:r>
              <a:rPr lang="en-US" sz="850" spc="-30" dirty="0">
                <a:sym typeface="Wingdings" pitchFamily="2" charset="2"/>
                <a:hlinkClick r:id="rId8"/>
              </a:rPr>
              <a:t>plasmapheresis or other therapies</a:t>
            </a:r>
            <a:r>
              <a:rPr lang="en-US" sz="850" spc="-30" dirty="0">
                <a:sym typeface="Wingdings" pitchFamily="2" charset="2"/>
              </a:rPr>
              <a:t>.</a:t>
            </a:r>
          </a:p>
          <a:p>
            <a:r>
              <a:rPr lang="en-US" sz="850" b="1" spc="-30" dirty="0">
                <a:solidFill>
                  <a:srgbClr val="C00000"/>
                </a:solidFill>
                <a:sym typeface="Wingdings" pitchFamily="2" charset="2"/>
              </a:rPr>
              <a:t>Limb ischemia </a:t>
            </a:r>
            <a:r>
              <a:rPr lang="en-US" sz="850" spc="-30" dirty="0">
                <a:sym typeface="Wingdings" pitchFamily="2" charset="2"/>
              </a:rPr>
              <a:t>– Obstruction of the femoral artery due to cannula without a re-prefusion canula (like ECMO); use NIR sensors on extremities to hasten diagnosis. </a:t>
            </a:r>
          </a:p>
          <a:p>
            <a:r>
              <a:rPr lang="en-US" sz="850" b="1" spc="-30" dirty="0">
                <a:solidFill>
                  <a:srgbClr val="C00000"/>
                </a:solidFill>
                <a:sym typeface="Wingdings" pitchFamily="2" charset="2"/>
              </a:rPr>
              <a:t>Suction events </a:t>
            </a:r>
            <a:r>
              <a:rPr lang="en-US" sz="850" spc="-30" dirty="0">
                <a:sym typeface="Wingdings" pitchFamily="2" charset="2"/>
              </a:rPr>
              <a:t>– inadequate LV filling or misplacement can cause suction to collapse the LV. This limits flow and can be arrhythmogenic; assess placement.</a:t>
            </a:r>
          </a:p>
          <a:p>
            <a:r>
              <a:rPr lang="en-US" sz="850" b="1" spc="-30" dirty="0">
                <a:solidFill>
                  <a:srgbClr val="C00000"/>
                </a:solidFill>
              </a:rPr>
              <a:t>Cardiac Arrest </a:t>
            </a:r>
            <a:r>
              <a:rPr lang="en-US" sz="850" spc="-30" dirty="0"/>
              <a:t>– change to P2 (recommended) however can use higher program if confident about placement (see </a:t>
            </a:r>
            <a:r>
              <a:rPr lang="en-US" sz="850" spc="-30" dirty="0">
                <a:hlinkClick r:id="rId9"/>
              </a:rPr>
              <a:t>Cardiac Arrest on MCS OnePager</a:t>
            </a:r>
            <a:r>
              <a:rPr lang="en-US" sz="850" spc="-30" dirty="0"/>
              <a:t>)</a:t>
            </a:r>
          </a:p>
          <a:p>
            <a:endParaRPr lang="en-US" sz="850" spc="-20" dirty="0">
              <a:sym typeface="Wingdings" pitchFamily="2" charset="2"/>
            </a:endParaRPr>
          </a:p>
          <a:p>
            <a:endParaRPr lang="en-US" sz="850" dirty="0">
              <a:sym typeface="Wingdings" pitchFamily="2" charset="2"/>
            </a:endParaRP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0556ECC9-CAB2-012C-D297-3B905A12111F}"/>
              </a:ext>
            </a:extLst>
          </p:cNvPr>
          <p:cNvSpPr/>
          <p:nvPr/>
        </p:nvSpPr>
        <p:spPr>
          <a:xfrm>
            <a:off x="-78835" y="5264331"/>
            <a:ext cx="11288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COMPLICATIONS:</a:t>
            </a:r>
          </a:p>
        </p:txBody>
      </p:sp>
      <p:pic>
        <p:nvPicPr>
          <p:cNvPr id="409" name="Picture 408">
            <a:extLst>
              <a:ext uri="{FF2B5EF4-FFF2-40B4-BE49-F238E27FC236}">
                <a16:creationId xmlns:a16="http://schemas.microsoft.com/office/drawing/2014/main" id="{06C7E535-AC98-A277-D4E1-590B8E5E4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452" y="339963"/>
            <a:ext cx="126795" cy="126795"/>
          </a:xfrm>
          <a:prstGeom prst="rect">
            <a:avLst/>
          </a:prstGeom>
        </p:spPr>
      </p:pic>
      <p:sp>
        <p:nvSpPr>
          <p:cNvPr id="165" name="Freeform 164">
            <a:extLst>
              <a:ext uri="{FF2B5EF4-FFF2-40B4-BE49-F238E27FC236}">
                <a16:creationId xmlns:a16="http://schemas.microsoft.com/office/drawing/2014/main" id="{9815C5FB-A70E-80C1-A806-281958B4A820}"/>
              </a:ext>
            </a:extLst>
          </p:cNvPr>
          <p:cNvSpPr/>
          <p:nvPr/>
        </p:nvSpPr>
        <p:spPr>
          <a:xfrm>
            <a:off x="8154007" y="1882122"/>
            <a:ext cx="162679" cy="3011398"/>
          </a:xfrm>
          <a:custGeom>
            <a:avLst/>
            <a:gdLst>
              <a:gd name="connsiteX0" fmla="*/ 155422 w 162679"/>
              <a:gd name="connsiteY0" fmla="*/ 188370 h 3011398"/>
              <a:gd name="connsiteX1" fmla="*/ 126393 w 162679"/>
              <a:gd name="connsiteY1" fmla="*/ 35970 h 3011398"/>
              <a:gd name="connsiteX2" fmla="*/ 97364 w 162679"/>
              <a:gd name="connsiteY2" fmla="*/ 6941 h 3011398"/>
              <a:gd name="connsiteX3" fmla="*/ 39307 w 162679"/>
              <a:gd name="connsiteY3" fmla="*/ 137570 h 3011398"/>
              <a:gd name="connsiteX4" fmla="*/ 3022 w 162679"/>
              <a:gd name="connsiteY4" fmla="*/ 478656 h 3011398"/>
              <a:gd name="connsiteX5" fmla="*/ 10279 w 162679"/>
              <a:gd name="connsiteY5" fmla="*/ 1153570 h 3011398"/>
              <a:gd name="connsiteX6" fmla="*/ 75593 w 162679"/>
              <a:gd name="connsiteY6" fmla="*/ 2031684 h 3011398"/>
              <a:gd name="connsiteX7" fmla="*/ 68336 w 162679"/>
              <a:gd name="connsiteY7" fmla="*/ 2416313 h 3011398"/>
              <a:gd name="connsiteX8" fmla="*/ 119136 w 162679"/>
              <a:gd name="connsiteY8" fmla="*/ 2728370 h 3011398"/>
              <a:gd name="connsiteX9" fmla="*/ 162679 w 162679"/>
              <a:gd name="connsiteY9" fmla="*/ 3011398 h 301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679" h="3011398">
                <a:moveTo>
                  <a:pt x="155422" y="188370"/>
                </a:moveTo>
                <a:lnTo>
                  <a:pt x="126393" y="35970"/>
                </a:lnTo>
                <a:cubicBezTo>
                  <a:pt x="116717" y="5732"/>
                  <a:pt x="111878" y="-9992"/>
                  <a:pt x="97364" y="6941"/>
                </a:cubicBezTo>
                <a:cubicBezTo>
                  <a:pt x="82850" y="23874"/>
                  <a:pt x="55031" y="58951"/>
                  <a:pt x="39307" y="137570"/>
                </a:cubicBezTo>
                <a:cubicBezTo>
                  <a:pt x="23583" y="216189"/>
                  <a:pt x="7860" y="309323"/>
                  <a:pt x="3022" y="478656"/>
                </a:cubicBezTo>
                <a:cubicBezTo>
                  <a:pt x="-1816" y="647989"/>
                  <a:pt x="-1816" y="894732"/>
                  <a:pt x="10279" y="1153570"/>
                </a:cubicBezTo>
                <a:cubicBezTo>
                  <a:pt x="22374" y="1412408"/>
                  <a:pt x="65917" y="1821227"/>
                  <a:pt x="75593" y="2031684"/>
                </a:cubicBezTo>
                <a:cubicBezTo>
                  <a:pt x="85269" y="2242141"/>
                  <a:pt x="61079" y="2300199"/>
                  <a:pt x="68336" y="2416313"/>
                </a:cubicBezTo>
                <a:cubicBezTo>
                  <a:pt x="75593" y="2532427"/>
                  <a:pt x="103412" y="2629189"/>
                  <a:pt x="119136" y="2728370"/>
                </a:cubicBezTo>
                <a:cubicBezTo>
                  <a:pt x="134860" y="2827551"/>
                  <a:pt x="148769" y="2919474"/>
                  <a:pt x="162679" y="3011398"/>
                </a:cubicBezTo>
              </a:path>
            </a:pathLst>
          </a:custGeom>
          <a:noFill/>
          <a:ln w="38100">
            <a:solidFill>
              <a:srgbClr val="825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8C302-3275-D956-D859-A75F8C4BAB5D}"/>
              </a:ext>
            </a:extLst>
          </p:cNvPr>
          <p:cNvSpPr txBox="1"/>
          <p:nvPr/>
        </p:nvSpPr>
        <p:spPr>
          <a:xfrm>
            <a:off x="3707611" y="2179107"/>
            <a:ext cx="221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By continuously unloading the LV, an Impella reduces cardiac work. The degree of ventricular offloading depends on the level of support. </a:t>
            </a:r>
          </a:p>
        </p:txBody>
      </p:sp>
      <p:sp>
        <p:nvSpPr>
          <p:cNvPr id="252" name="Rounded Rectangle 251">
            <a:extLst>
              <a:ext uri="{FF2B5EF4-FFF2-40B4-BE49-F238E27FC236}">
                <a16:creationId xmlns:a16="http://schemas.microsoft.com/office/drawing/2014/main" id="{8BD96591-A0F5-011B-C369-611F65DED750}"/>
              </a:ext>
            </a:extLst>
          </p:cNvPr>
          <p:cNvSpPr/>
          <p:nvPr/>
        </p:nvSpPr>
        <p:spPr>
          <a:xfrm>
            <a:off x="3590286" y="4322539"/>
            <a:ext cx="2186402" cy="664938"/>
          </a:xfrm>
          <a:prstGeom prst="roundRect">
            <a:avLst>
              <a:gd name="adj" fmla="val 38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51943D7-E20A-E8D0-CE68-BE7CFC8528F8}"/>
              </a:ext>
            </a:extLst>
          </p:cNvPr>
          <p:cNvSpPr/>
          <p:nvPr/>
        </p:nvSpPr>
        <p:spPr>
          <a:xfrm>
            <a:off x="3515382" y="4279437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PROGRAM</a:t>
            </a:r>
          </a:p>
        </p:txBody>
      </p:sp>
      <p:sp>
        <p:nvSpPr>
          <p:cNvPr id="258" name="Freeform 140">
            <a:extLst>
              <a:ext uri="{FF2B5EF4-FFF2-40B4-BE49-F238E27FC236}">
                <a16:creationId xmlns:a16="http://schemas.microsoft.com/office/drawing/2014/main" id="{64AE97F3-B9DA-24B6-E061-DB67626ECAF0}"/>
              </a:ext>
            </a:extLst>
          </p:cNvPr>
          <p:cNvSpPr/>
          <p:nvPr/>
        </p:nvSpPr>
        <p:spPr>
          <a:xfrm rot="9551395" flipH="1">
            <a:off x="5309259" y="1939680"/>
            <a:ext cx="184987" cy="2986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Rounded Rectangle 259">
            <a:extLst>
              <a:ext uri="{FF2B5EF4-FFF2-40B4-BE49-F238E27FC236}">
                <a16:creationId xmlns:a16="http://schemas.microsoft.com/office/drawing/2014/main" id="{7284579F-CB56-B3CD-0095-CAA6D198D4E9}"/>
              </a:ext>
            </a:extLst>
          </p:cNvPr>
          <p:cNvSpPr/>
          <p:nvPr/>
        </p:nvSpPr>
        <p:spPr>
          <a:xfrm>
            <a:off x="3587095" y="5050240"/>
            <a:ext cx="2181241" cy="839521"/>
          </a:xfrm>
          <a:prstGeom prst="roundRect">
            <a:avLst>
              <a:gd name="adj" fmla="val 5487"/>
            </a:avLst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132D34E6-5DF9-482F-02DF-9EA0704E68D5}"/>
              </a:ext>
            </a:extLst>
          </p:cNvPr>
          <p:cNvSpPr/>
          <p:nvPr/>
        </p:nvSpPr>
        <p:spPr>
          <a:xfrm>
            <a:off x="3515382" y="5001800"/>
            <a:ext cx="13227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950000"/>
                </a:solidFill>
                <a:latin typeface="Corbel" panose="020B0503020204020204" pitchFamily="34" charset="0"/>
              </a:rPr>
              <a:t>PLACEMENT SIGNALS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94CC1C2-8386-F2F2-B9EC-E30DA19F0F18}"/>
              </a:ext>
            </a:extLst>
          </p:cNvPr>
          <p:cNvSpPr/>
          <p:nvPr/>
        </p:nvSpPr>
        <p:spPr>
          <a:xfrm>
            <a:off x="8304309" y="3908700"/>
            <a:ext cx="9214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Sheath sleeve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allows sterile repositioning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06A848D-DF44-20BC-67B4-DB64422A9303}"/>
              </a:ext>
            </a:extLst>
          </p:cNvPr>
          <p:cNvSpPr txBox="1"/>
          <p:nvPr/>
        </p:nvSpPr>
        <p:spPr>
          <a:xfrm>
            <a:off x="-64062" y="346093"/>
            <a:ext cx="36954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spc="-10" dirty="0">
                <a:hlinkClick r:id="rId10"/>
              </a:rPr>
              <a:t>A percutaneous axial flow pump </a:t>
            </a:r>
            <a:r>
              <a:rPr lang="en-US" sz="850" spc="-10" dirty="0"/>
              <a:t>that uses an impeller to move blood from the LV to the proximal aorta. This augments aortic and coronary pressures.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spc="-20" dirty="0"/>
              <a:t>Forward flow depends on the model used (2.5, CP, LD, and 5.5) and the </a:t>
            </a:r>
            <a:r>
              <a:rPr lang="en-US" sz="850" b="1" spc="-20" dirty="0">
                <a:solidFill>
                  <a:schemeClr val="accent1"/>
                </a:solidFill>
              </a:rPr>
              <a:t>Program Setting</a:t>
            </a:r>
            <a:r>
              <a:rPr lang="en-US" sz="850" spc="-20" dirty="0">
                <a:solidFill>
                  <a:schemeClr val="accent1"/>
                </a:solidFill>
              </a:rPr>
              <a:t>. </a:t>
            </a:r>
            <a:r>
              <a:rPr lang="en-US" sz="850" spc="-20" dirty="0"/>
              <a:t>A </a:t>
            </a:r>
            <a:r>
              <a:rPr lang="en-US" sz="850" b="1" spc="-20" dirty="0">
                <a:solidFill>
                  <a:schemeClr val="accent4">
                    <a:lumMod val="75000"/>
                  </a:schemeClr>
                </a:solidFill>
              </a:rPr>
              <a:t>purge fluid </a:t>
            </a:r>
            <a:r>
              <a:rPr lang="en-US" sz="850" spc="-20" dirty="0"/>
              <a:t>is added to avoid RBCs being drawn into the motor housing.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spc="-20" dirty="0"/>
              <a:t>An Impella can provide more hemodynamic support than IABP. It can either be used for support </a:t>
            </a:r>
            <a:r>
              <a:rPr lang="en-US" sz="850" spc="-20" dirty="0">
                <a:hlinkClick r:id="rId11"/>
              </a:rPr>
              <a:t>during high-risk PCI </a:t>
            </a:r>
            <a:r>
              <a:rPr lang="en-US" sz="850" spc="-20" dirty="0"/>
              <a:t>or for hemodynamic support in ICU patients with cardiogenic shock. It can also be </a:t>
            </a:r>
            <a:r>
              <a:rPr lang="en-US" sz="850" spc="-20" dirty="0">
                <a:hlinkClick r:id="rId12"/>
              </a:rPr>
              <a:t>a vent in peripheral VA ECMO</a:t>
            </a:r>
            <a:endParaRPr lang="en-US" sz="850" spc="-20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22F9F00-9512-2CF6-6D8A-48E69A62F41E}"/>
              </a:ext>
            </a:extLst>
          </p:cNvPr>
          <p:cNvSpPr/>
          <p:nvPr/>
        </p:nvSpPr>
        <p:spPr>
          <a:xfrm>
            <a:off x="-67912" y="226212"/>
            <a:ext cx="7713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PRINCIPLE: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C8A9979-F2CF-3AFE-EA56-8F282A01FDDB}"/>
              </a:ext>
            </a:extLst>
          </p:cNvPr>
          <p:cNvSpPr/>
          <p:nvPr/>
        </p:nvSpPr>
        <p:spPr>
          <a:xfrm>
            <a:off x="-67912" y="1409284"/>
            <a:ext cx="9236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PHYSIOLOGY: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083F139-CCF6-B910-FDEE-23B281CB3D8B}"/>
              </a:ext>
            </a:extLst>
          </p:cNvPr>
          <p:cNvSpPr txBox="1"/>
          <p:nvPr/>
        </p:nvSpPr>
        <p:spPr>
          <a:xfrm>
            <a:off x="-64062" y="1553279"/>
            <a:ext cx="3647786" cy="877163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850" spc="-10" dirty="0"/>
              <a:t>Physiologically, an Impella functions as a temporary percutaneous LVAD (see </a:t>
            </a:r>
            <a:r>
              <a:rPr lang="en-US" sz="850" spc="-10" dirty="0">
                <a:hlinkClick r:id="rId13"/>
              </a:rPr>
              <a:t>LVAD OnePager</a:t>
            </a:r>
            <a:r>
              <a:rPr lang="en-US" sz="850" spc="-10" dirty="0"/>
              <a:t>), that continuously unloads the LV. This both reduces the native CO (reducing cardiac work &amp; myocardial O2 consumption) and provides additional CO via the pump. This provides higher CO with lower cardiac work. Impella is preload dependent &amp; afterload sensitive. Unlike IABP, Impella does not require EKG/pressure triggering so it is </a:t>
            </a:r>
            <a:r>
              <a:rPr lang="en-US" sz="850" spc="-10" dirty="0">
                <a:hlinkClick r:id="rId14"/>
              </a:rPr>
              <a:t>more tolerant of arrythmias</a:t>
            </a:r>
            <a:r>
              <a:rPr lang="en-US" sz="850" spc="-10" dirty="0"/>
              <a:t>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8B5ADC9-32BD-67A0-29B3-FBEC71F0177D}"/>
              </a:ext>
            </a:extLst>
          </p:cNvPr>
          <p:cNvSpPr txBox="1"/>
          <p:nvPr/>
        </p:nvSpPr>
        <p:spPr>
          <a:xfrm>
            <a:off x="3515382" y="4409723"/>
            <a:ext cx="2297254" cy="646331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00" b="1" spc="-20" dirty="0">
                <a:solidFill>
                  <a:schemeClr val="accent1"/>
                </a:solidFill>
              </a:rPr>
              <a:t>Program level</a:t>
            </a:r>
            <a:r>
              <a:rPr lang="en-US" sz="900" b="1" spc="-2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900" spc="-20" dirty="0"/>
              <a:t>determines how fast the impeller rotates (RPMs), which is proportional to flow. Higher ”</a:t>
            </a:r>
            <a:r>
              <a:rPr lang="en-US" sz="900" b="1" spc="-20" dirty="0">
                <a:solidFill>
                  <a:schemeClr val="accent1"/>
                </a:solidFill>
              </a:rPr>
              <a:t>P level</a:t>
            </a:r>
            <a:r>
              <a:rPr lang="en-US" sz="900" spc="-20" dirty="0"/>
              <a:t>” corresponds to  greater hemodynamic support.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637495B-4696-9F2E-08DA-78B31219C885}"/>
              </a:ext>
            </a:extLst>
          </p:cNvPr>
          <p:cNvSpPr txBox="1"/>
          <p:nvPr/>
        </p:nvSpPr>
        <p:spPr>
          <a:xfrm>
            <a:off x="3515382" y="5130825"/>
            <a:ext cx="2306683" cy="784830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900" spc="-40" dirty="0"/>
              <a:t>There are two pressure waveforms used as </a:t>
            </a:r>
            <a:r>
              <a:rPr lang="en-US" sz="900" b="1" spc="-40" dirty="0"/>
              <a:t>placement signals</a:t>
            </a:r>
            <a:r>
              <a:rPr lang="en-US" sz="900" spc="-40" dirty="0"/>
              <a:t>. The </a:t>
            </a:r>
            <a:r>
              <a:rPr lang="en-US" sz="900" b="1" spc="-40" dirty="0">
                <a:solidFill>
                  <a:srgbClr val="C00000"/>
                </a:solidFill>
              </a:rPr>
              <a:t>Ao pressure </a:t>
            </a:r>
            <a:r>
              <a:rPr lang="en-US" sz="900" spc="-40" dirty="0"/>
              <a:t>is optically transduced at the outflow (Ao) positions, the </a:t>
            </a:r>
            <a:r>
              <a:rPr lang="en-US" sz="900" b="1" spc="-40" dirty="0">
                <a:solidFill>
                  <a:schemeClr val="bg1">
                    <a:lumMod val="50000"/>
                  </a:schemeClr>
                </a:solidFill>
              </a:rPr>
              <a:t>inlet pressure </a:t>
            </a:r>
            <a:r>
              <a:rPr lang="en-US" sz="900" spc="-40" dirty="0"/>
              <a:t>(LV) is not measured but is calculated using the motor current and Ao pressures.</a:t>
            </a:r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61F80C43-C748-3E6C-C0CE-819E354A6D93}"/>
              </a:ext>
            </a:extLst>
          </p:cNvPr>
          <p:cNvSpPr/>
          <p:nvPr/>
        </p:nvSpPr>
        <p:spPr>
          <a:xfrm>
            <a:off x="15170" y="2437106"/>
            <a:ext cx="3536694" cy="2855980"/>
          </a:xfrm>
          <a:prstGeom prst="roundRect">
            <a:avLst>
              <a:gd name="adj" fmla="val 121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027F046D-EDE5-EF78-E4F4-0135D06608B5}"/>
              </a:ext>
            </a:extLst>
          </p:cNvPr>
          <p:cNvSpPr/>
          <p:nvPr/>
        </p:nvSpPr>
        <p:spPr>
          <a:xfrm>
            <a:off x="-52407" y="2393928"/>
            <a:ext cx="1421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PLACEMENT: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6A83EF1-B8BB-89BE-8FD5-8B8662B1B995}"/>
              </a:ext>
            </a:extLst>
          </p:cNvPr>
          <p:cNvSpPr/>
          <p:nvPr/>
        </p:nvSpPr>
        <p:spPr>
          <a:xfrm>
            <a:off x="-48557" y="2498260"/>
            <a:ext cx="36536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50" spc="-30" dirty="0"/>
              <a:t>Proper placement is essential. The device is typically placed under Fluoroscopic guidance ± TEE. POCUS/TTE are often used to verify placement. </a:t>
            </a:r>
            <a:r>
              <a:rPr lang="en-US" sz="850" spc="-30" dirty="0">
                <a:hlinkClick r:id="rId15"/>
              </a:rPr>
              <a:t>CXR</a:t>
            </a:r>
            <a:r>
              <a:rPr lang="en-US" sz="850" spc="-30" dirty="0"/>
              <a:t> can provide some info but does not show rotational malposition. Because the pump can become </a:t>
            </a:r>
            <a:r>
              <a:rPr lang="en-US" sz="850" spc="-30" dirty="0" err="1"/>
              <a:t>malpositioned</a:t>
            </a:r>
            <a:r>
              <a:rPr lang="en-US" sz="850" spc="-30" dirty="0"/>
              <a:t>, </a:t>
            </a:r>
            <a:r>
              <a:rPr lang="en-US" sz="850" spc="-30" dirty="0">
                <a:hlinkClick r:id="rId16"/>
              </a:rPr>
              <a:t>understanding &amp; interpreting placement signals </a:t>
            </a:r>
            <a:r>
              <a:rPr lang="en-US" sz="850" spc="-30" dirty="0"/>
              <a:t>is necessary: </a:t>
            </a:r>
            <a:endParaRPr lang="en-US" sz="850" b="1" spc="-30" dirty="0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C0A2E56A-78CF-F6B6-11BA-0EEBD247F1B3}"/>
              </a:ext>
            </a:extLst>
          </p:cNvPr>
          <p:cNvSpPr/>
          <p:nvPr/>
        </p:nvSpPr>
        <p:spPr>
          <a:xfrm rot="1930289">
            <a:off x="5831410" y="1650101"/>
            <a:ext cx="731256" cy="499727"/>
          </a:xfrm>
          <a:prstGeom prst="rect">
            <a:avLst/>
          </a:prstGeom>
          <a:gradFill>
            <a:gsLst>
              <a:gs pos="65000">
                <a:schemeClr val="bg1"/>
              </a:gs>
              <a:gs pos="2000">
                <a:schemeClr val="bg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890445B5-D35C-C876-AE44-8132BF4B862F}"/>
              </a:ext>
            </a:extLst>
          </p:cNvPr>
          <p:cNvSpPr/>
          <p:nvPr/>
        </p:nvSpPr>
        <p:spPr>
          <a:xfrm rot="19564101">
            <a:off x="8269259" y="1660665"/>
            <a:ext cx="731256" cy="505925"/>
          </a:xfrm>
          <a:prstGeom prst="rect">
            <a:avLst/>
          </a:prstGeom>
          <a:gradFill>
            <a:gsLst>
              <a:gs pos="65000">
                <a:schemeClr val="bg1"/>
              </a:gs>
              <a:gs pos="2000">
                <a:schemeClr val="bg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7472D8-D781-2F2A-9F01-E22A2E4EAFA3}"/>
              </a:ext>
            </a:extLst>
          </p:cNvPr>
          <p:cNvGrpSpPr/>
          <p:nvPr/>
        </p:nvGrpSpPr>
        <p:grpSpPr>
          <a:xfrm>
            <a:off x="3535337" y="270477"/>
            <a:ext cx="2548732" cy="2036238"/>
            <a:chOff x="3535337" y="438925"/>
            <a:chExt cx="2548732" cy="2036238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201AED7-8ED4-86EC-40E3-F15030031318}"/>
                </a:ext>
              </a:extLst>
            </p:cNvPr>
            <p:cNvGrpSpPr/>
            <p:nvPr/>
          </p:nvGrpSpPr>
          <p:grpSpPr>
            <a:xfrm>
              <a:off x="3535337" y="438925"/>
              <a:ext cx="2548732" cy="2036238"/>
              <a:chOff x="3944358" y="403729"/>
              <a:chExt cx="2363127" cy="1849295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F92F044-2B47-9AC1-2692-604AB6AE2884}"/>
                  </a:ext>
                </a:extLst>
              </p:cNvPr>
              <p:cNvGrpSpPr/>
              <p:nvPr/>
            </p:nvGrpSpPr>
            <p:grpSpPr>
              <a:xfrm>
                <a:off x="3996426" y="403729"/>
                <a:ext cx="2311059" cy="1849295"/>
                <a:chOff x="3046693" y="463200"/>
                <a:chExt cx="1813698" cy="1377755"/>
              </a:xfrm>
            </p:grpSpPr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24F88BA3-DBA0-DD6D-38AF-C64C0ED934B5}"/>
                    </a:ext>
                  </a:extLst>
                </p:cNvPr>
                <p:cNvSpPr txBox="1"/>
                <p:nvPr/>
              </p:nvSpPr>
              <p:spPr>
                <a:xfrm>
                  <a:off x="4346205" y="865808"/>
                  <a:ext cx="514186" cy="2751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AORTIC </a:t>
                  </a:r>
                </a:p>
                <a:p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 VALVE   </a:t>
                  </a:r>
                </a:p>
                <a:p>
                  <a:r>
                    <a:rPr lang="en-US" sz="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DIN Condensed" pitchFamily="2" charset="0"/>
                    </a:rPr>
                    <a:t>  OPENS</a:t>
                  </a:r>
                </a:p>
              </p:txBody>
            </p: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2DCEC28C-FFCC-4273-5595-331B4EE8D308}"/>
                    </a:ext>
                  </a:extLst>
                </p:cNvPr>
                <p:cNvGrpSpPr/>
                <p:nvPr/>
              </p:nvGrpSpPr>
              <p:grpSpPr>
                <a:xfrm>
                  <a:off x="3046693" y="463200"/>
                  <a:ext cx="1648524" cy="1377755"/>
                  <a:chOff x="3046693" y="463200"/>
                  <a:chExt cx="1648524" cy="1377755"/>
                </a:xfrm>
              </p:grpSpPr>
              <p:cxnSp>
                <p:nvCxnSpPr>
                  <p:cNvPr id="234" name="Straight Arrow Connector 233">
                    <a:extLst>
                      <a:ext uri="{FF2B5EF4-FFF2-40B4-BE49-F238E27FC236}">
                        <a16:creationId xmlns:a16="http://schemas.microsoft.com/office/drawing/2014/main" id="{69B70B8E-B78A-2D8E-E625-4183BFB0E5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90446" y="1715514"/>
                    <a:ext cx="1504771" cy="0"/>
                  </a:xfrm>
                  <a:prstGeom prst="straightConnector1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0F83CF1A-2C67-9364-16A6-D3DC4CB7D458}"/>
                      </a:ext>
                    </a:extLst>
                  </p:cNvPr>
                  <p:cNvSpPr/>
                  <p:nvPr/>
                </p:nvSpPr>
                <p:spPr>
                  <a:xfrm>
                    <a:off x="3458328" y="1703376"/>
                    <a:ext cx="899826" cy="13757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Condensed" pitchFamily="2" charset="0"/>
                      </a:rPr>
                      <a:t>LV volume</a:t>
                    </a:r>
                    <a:endParaRPr kumimoji="0" lang="en-US" sz="600" i="0" u="none" strike="noStrike" kern="1200" cap="small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DIN Condensed" pitchFamily="2" charset="0"/>
                      <a:cs typeface="Futura Medium" panose="020B0602020204020303" pitchFamily="34" charset="-79"/>
                    </a:endParaRPr>
                  </a:p>
                </p:txBody>
              </p:sp>
              <p:cxnSp>
                <p:nvCxnSpPr>
                  <p:cNvPr id="236" name="Straight Arrow Connector 235">
                    <a:extLst>
                      <a:ext uri="{FF2B5EF4-FFF2-40B4-BE49-F238E27FC236}">
                        <a16:creationId xmlns:a16="http://schemas.microsoft.com/office/drawing/2014/main" id="{52A8EADA-EF93-44BA-9312-8778CB643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90446" y="519631"/>
                    <a:ext cx="0" cy="1195883"/>
                  </a:xfrm>
                  <a:prstGeom prst="straightConnector1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F34B0E4E-C4FF-10D5-DEDA-C2F7E0C4DF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40282" y="1052213"/>
                    <a:ext cx="957745" cy="14492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Condensed" pitchFamily="2" charset="0"/>
                      </a:rPr>
                      <a:t>LV pressure</a:t>
                    </a:r>
                    <a:endParaRPr kumimoji="0" lang="en-US" sz="600" i="0" u="none" strike="noStrike" kern="1200" cap="small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LnTx/>
                      <a:uFillTx/>
                      <a:latin typeface="DIN Condensed" pitchFamily="2" charset="0"/>
                      <a:cs typeface="Futura Medium" panose="020B0602020204020303" pitchFamily="34" charset="-79"/>
                    </a:endParaRPr>
                  </a:p>
                </p:txBody>
              </p:sp>
              <p:sp>
                <p:nvSpPr>
                  <p:cNvPr id="238" name="Freeform 237">
                    <a:extLst>
                      <a:ext uri="{FF2B5EF4-FFF2-40B4-BE49-F238E27FC236}">
                        <a16:creationId xmlns:a16="http://schemas.microsoft.com/office/drawing/2014/main" id="{58989F2B-C661-C66C-8757-C4CEC1082326}"/>
                      </a:ext>
                    </a:extLst>
                  </p:cNvPr>
                  <p:cNvSpPr/>
                  <p:nvPr/>
                </p:nvSpPr>
                <p:spPr>
                  <a:xfrm>
                    <a:off x="3278019" y="1309992"/>
                    <a:ext cx="1225685" cy="402076"/>
                  </a:xfrm>
                  <a:custGeom>
                    <a:avLst/>
                    <a:gdLst>
                      <a:gd name="connsiteX0" fmla="*/ 0 w 1225685"/>
                      <a:gd name="connsiteY0" fmla="*/ 402076 h 402076"/>
                      <a:gd name="connsiteX1" fmla="*/ 343710 w 1225685"/>
                      <a:gd name="connsiteY1" fmla="*/ 389106 h 402076"/>
                      <a:gd name="connsiteX2" fmla="*/ 765242 w 1225685"/>
                      <a:gd name="connsiteY2" fmla="*/ 350195 h 402076"/>
                      <a:gd name="connsiteX3" fmla="*/ 1011676 w 1225685"/>
                      <a:gd name="connsiteY3" fmla="*/ 233463 h 402076"/>
                      <a:gd name="connsiteX4" fmla="*/ 1225685 w 1225685"/>
                      <a:gd name="connsiteY4" fmla="*/ 0 h 402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5685" h="402076">
                        <a:moveTo>
                          <a:pt x="0" y="402076"/>
                        </a:moveTo>
                        <a:cubicBezTo>
                          <a:pt x="108085" y="399914"/>
                          <a:pt x="216170" y="397753"/>
                          <a:pt x="343710" y="389106"/>
                        </a:cubicBezTo>
                        <a:cubicBezTo>
                          <a:pt x="471250" y="380459"/>
                          <a:pt x="653914" y="376135"/>
                          <a:pt x="765242" y="350195"/>
                        </a:cubicBezTo>
                        <a:cubicBezTo>
                          <a:pt x="876570" y="324255"/>
                          <a:pt x="934936" y="291829"/>
                          <a:pt x="1011676" y="233463"/>
                        </a:cubicBezTo>
                        <a:cubicBezTo>
                          <a:pt x="1088417" y="175097"/>
                          <a:pt x="1157051" y="87548"/>
                          <a:pt x="1225685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CAEDA72E-0B2F-248C-0264-EAAABAF32E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90446" y="478209"/>
                    <a:ext cx="1275119" cy="1226050"/>
                  </a:xfrm>
                  <a:prstGeom prst="line">
                    <a:avLst/>
                  </a:prstGeom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0" name="Freeform 239">
                    <a:extLst>
                      <a:ext uri="{FF2B5EF4-FFF2-40B4-BE49-F238E27FC236}">
                        <a16:creationId xmlns:a16="http://schemas.microsoft.com/office/drawing/2014/main" id="{EFF0B7B9-DF94-CA1B-A792-87C362730767}"/>
                      </a:ext>
                    </a:extLst>
                  </p:cNvPr>
                  <p:cNvSpPr/>
                  <p:nvPr/>
                </p:nvSpPr>
                <p:spPr>
                  <a:xfrm>
                    <a:off x="4083588" y="796478"/>
                    <a:ext cx="333436" cy="712649"/>
                  </a:xfrm>
                  <a:custGeom>
                    <a:avLst/>
                    <a:gdLst>
                      <a:gd name="connsiteX0" fmla="*/ 242 w 266211"/>
                      <a:gd name="connsiteY0" fmla="*/ 337155 h 681057"/>
                      <a:gd name="connsiteX1" fmla="*/ 9767 w 266211"/>
                      <a:gd name="connsiteY1" fmla="*/ 587980 h 681057"/>
                      <a:gd name="connsiteX2" fmla="*/ 60567 w 266211"/>
                      <a:gd name="connsiteY2" fmla="*/ 670530 h 681057"/>
                      <a:gd name="connsiteX3" fmla="*/ 174867 w 266211"/>
                      <a:gd name="connsiteY3" fmla="*/ 673705 h 681057"/>
                      <a:gd name="connsiteX4" fmla="*/ 251067 w 266211"/>
                      <a:gd name="connsiteY4" fmla="*/ 613380 h 681057"/>
                      <a:gd name="connsiteX5" fmla="*/ 263767 w 266211"/>
                      <a:gd name="connsiteY5" fmla="*/ 527655 h 681057"/>
                      <a:gd name="connsiteX6" fmla="*/ 263767 w 266211"/>
                      <a:gd name="connsiteY6" fmla="*/ 270480 h 681057"/>
                      <a:gd name="connsiteX7" fmla="*/ 238367 w 266211"/>
                      <a:gd name="connsiteY7" fmla="*/ 111730 h 681057"/>
                      <a:gd name="connsiteX8" fmla="*/ 165342 w 266211"/>
                      <a:gd name="connsiteY8" fmla="*/ 29180 h 681057"/>
                      <a:gd name="connsiteX9" fmla="*/ 73267 w 266211"/>
                      <a:gd name="connsiteY9" fmla="*/ 605 h 681057"/>
                      <a:gd name="connsiteX10" fmla="*/ 12942 w 266211"/>
                      <a:gd name="connsiteY10" fmla="*/ 51405 h 681057"/>
                      <a:gd name="connsiteX11" fmla="*/ 3417 w 266211"/>
                      <a:gd name="connsiteY11" fmla="*/ 238730 h 681057"/>
                      <a:gd name="connsiteX12" fmla="*/ 242 w 266211"/>
                      <a:gd name="connsiteY12" fmla="*/ 337155 h 681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6211" h="681057">
                        <a:moveTo>
                          <a:pt x="242" y="337155"/>
                        </a:moveTo>
                        <a:cubicBezTo>
                          <a:pt x="1300" y="395363"/>
                          <a:pt x="-287" y="532418"/>
                          <a:pt x="9767" y="587980"/>
                        </a:cubicBezTo>
                        <a:cubicBezTo>
                          <a:pt x="19821" y="643543"/>
                          <a:pt x="33050" y="656243"/>
                          <a:pt x="60567" y="670530"/>
                        </a:cubicBezTo>
                        <a:cubicBezTo>
                          <a:pt x="88084" y="684818"/>
                          <a:pt x="143117" y="683230"/>
                          <a:pt x="174867" y="673705"/>
                        </a:cubicBezTo>
                        <a:cubicBezTo>
                          <a:pt x="206617" y="664180"/>
                          <a:pt x="236250" y="637722"/>
                          <a:pt x="251067" y="613380"/>
                        </a:cubicBezTo>
                        <a:cubicBezTo>
                          <a:pt x="265884" y="589038"/>
                          <a:pt x="261650" y="584805"/>
                          <a:pt x="263767" y="527655"/>
                        </a:cubicBezTo>
                        <a:cubicBezTo>
                          <a:pt x="265884" y="470505"/>
                          <a:pt x="268000" y="339801"/>
                          <a:pt x="263767" y="270480"/>
                        </a:cubicBezTo>
                        <a:cubicBezTo>
                          <a:pt x="259534" y="201159"/>
                          <a:pt x="254771" y="151947"/>
                          <a:pt x="238367" y="111730"/>
                        </a:cubicBezTo>
                        <a:cubicBezTo>
                          <a:pt x="221963" y="71513"/>
                          <a:pt x="192859" y="47701"/>
                          <a:pt x="165342" y="29180"/>
                        </a:cubicBezTo>
                        <a:cubicBezTo>
                          <a:pt x="137825" y="10659"/>
                          <a:pt x="98667" y="-3099"/>
                          <a:pt x="73267" y="605"/>
                        </a:cubicBezTo>
                        <a:cubicBezTo>
                          <a:pt x="47867" y="4309"/>
                          <a:pt x="24584" y="11717"/>
                          <a:pt x="12942" y="51405"/>
                        </a:cubicBezTo>
                        <a:cubicBezTo>
                          <a:pt x="1300" y="91092"/>
                          <a:pt x="5004" y="190576"/>
                          <a:pt x="3417" y="238730"/>
                        </a:cubicBezTo>
                        <a:cubicBezTo>
                          <a:pt x="1830" y="286884"/>
                          <a:pt x="-816" y="278947"/>
                          <a:pt x="242" y="33715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AF8635FC-F177-662B-552B-FE7F927DB3EF}"/>
                      </a:ext>
                    </a:extLst>
                  </p:cNvPr>
                  <p:cNvSpPr txBox="1"/>
                  <p:nvPr/>
                </p:nvSpPr>
                <p:spPr>
                  <a:xfrm>
                    <a:off x="3185392" y="463200"/>
                    <a:ext cx="977685" cy="3748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Condensed" pitchFamily="2" charset="0"/>
                      </a:rPr>
                      <a:t>UNASSISTED</a:t>
                    </a:r>
                  </a:p>
                  <a:p>
                    <a:r>
                      <a:rPr lang="en-US" sz="1000" dirty="0">
                        <a:solidFill>
                          <a:schemeClr val="accent1"/>
                        </a:solidFill>
                        <a:latin typeface="DIN Condensed" pitchFamily="2" charset="0"/>
                      </a:rPr>
                      <a:t>IMPELLA (partial support; P3)</a:t>
                    </a:r>
                  </a:p>
                  <a:p>
                    <a:r>
                      <a:rPr lang="en-US" sz="1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DIN Condensed" pitchFamily="2" charset="0"/>
                      </a:rPr>
                      <a:t>IMPELLA (full support; P9)</a:t>
                    </a:r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0CD3EE38-5851-ED18-C53E-497D29E092E5}"/>
                      </a:ext>
                    </a:extLst>
                  </p:cNvPr>
                  <p:cNvSpPr/>
                  <p:nvPr/>
                </p:nvSpPr>
                <p:spPr>
                  <a:xfrm>
                    <a:off x="4095742" y="814511"/>
                    <a:ext cx="27432" cy="2743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sp>
                <p:nvSpPr>
                  <p:cNvPr id="243" name="TextBox 242">
                    <a:extLst>
                      <a:ext uri="{FF2B5EF4-FFF2-40B4-BE49-F238E27FC236}">
                        <a16:creationId xmlns:a16="http://schemas.microsoft.com/office/drawing/2014/main" id="{7149A43F-3CF0-63D3-D3A7-BB32F1606919}"/>
                      </a:ext>
                    </a:extLst>
                  </p:cNvPr>
                  <p:cNvSpPr txBox="1"/>
                  <p:nvPr/>
                </p:nvSpPr>
                <p:spPr>
                  <a:xfrm>
                    <a:off x="4058217" y="571453"/>
                    <a:ext cx="352939" cy="249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DIN Condensed" pitchFamily="2" charset="0"/>
                      </a:rPr>
                      <a:t>AORTIC VALVE CLOSES</a:t>
                    </a:r>
                  </a:p>
                </p:txBody>
              </p:sp>
              <p:cxnSp>
                <p:nvCxnSpPr>
                  <p:cNvPr id="244" name="Straight Arrow Connector 243">
                    <a:extLst>
                      <a:ext uri="{FF2B5EF4-FFF2-40B4-BE49-F238E27FC236}">
                        <a16:creationId xmlns:a16="http://schemas.microsoft.com/office/drawing/2014/main" id="{6856A53F-F45E-991D-3978-F129A0BA01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262435" y="812314"/>
                    <a:ext cx="86566" cy="51877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Arrow Connector 244">
                    <a:extLst>
                      <a:ext uri="{FF2B5EF4-FFF2-40B4-BE49-F238E27FC236}">
                        <a16:creationId xmlns:a16="http://schemas.microsoft.com/office/drawing/2014/main" id="{B2E92B0A-92A7-03B0-F50D-24B4DB90B0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416169" y="1098753"/>
                    <a:ext cx="0" cy="87052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Arrow Connector 245">
                    <a:extLst>
                      <a:ext uri="{FF2B5EF4-FFF2-40B4-BE49-F238E27FC236}">
                        <a16:creationId xmlns:a16="http://schemas.microsoft.com/office/drawing/2014/main" id="{4AA6D86E-561B-586D-DC91-AEA01E174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83734" y="1100660"/>
                    <a:ext cx="0" cy="87052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9EF8753F-C128-FF98-F00F-AB2FF2B759C6}"/>
                      </a:ext>
                    </a:extLst>
                  </p:cNvPr>
                  <p:cNvSpPr/>
                  <p:nvPr/>
                </p:nvSpPr>
                <p:spPr>
                  <a:xfrm>
                    <a:off x="4371967" y="912936"/>
                    <a:ext cx="27432" cy="2743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/>
                  </a:p>
                </p:txBody>
              </p:sp>
              <p:cxnSp>
                <p:nvCxnSpPr>
                  <p:cNvPr id="248" name="Straight Arrow Connector 247">
                    <a:extLst>
                      <a:ext uri="{FF2B5EF4-FFF2-40B4-BE49-F238E27FC236}">
                        <a16:creationId xmlns:a16="http://schemas.microsoft.com/office/drawing/2014/main" id="{0E41C66E-9566-A9A5-DA0C-BD4100507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03391" y="1483003"/>
                    <a:ext cx="25028" cy="8216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AD5AFD5-C377-C0AB-4703-E42C650484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7442" y="849614"/>
                <a:ext cx="1544143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710C0C3-7FA8-55A8-4F6C-76C2D6F06D6A}"/>
                  </a:ext>
                </a:extLst>
              </p:cNvPr>
              <p:cNvSpPr txBox="1"/>
              <p:nvPr/>
            </p:nvSpPr>
            <p:spPr>
              <a:xfrm>
                <a:off x="4097147" y="806818"/>
                <a:ext cx="65518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N Condensed" pitchFamily="2" charset="0"/>
                  </a:rPr>
                  <a:t>LVSP = Systolic BP</a:t>
                </a: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4A89B51-7A4B-544D-FACE-DA2936C405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7442" y="1805817"/>
                <a:ext cx="1544143" cy="0"/>
              </a:xfrm>
              <a:prstGeom prst="line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3A7EFA5-A247-5525-2E87-C0A136CE0134}"/>
                  </a:ext>
                </a:extLst>
              </p:cNvPr>
              <p:cNvSpPr txBox="1"/>
              <p:nvPr/>
            </p:nvSpPr>
            <p:spPr>
              <a:xfrm>
                <a:off x="3944358" y="1680197"/>
                <a:ext cx="65518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IN Condensed" pitchFamily="2" charset="0"/>
                  </a:rPr>
                  <a:t>LVEDP</a:t>
                </a:r>
              </a:p>
            </p:txBody>
          </p:sp>
        </p:grp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5A767F1C-02EC-ACE1-8173-5C507C282A80}"/>
                </a:ext>
              </a:extLst>
            </p:cNvPr>
            <p:cNvCxnSpPr>
              <a:cxnSpLocks/>
            </p:cNvCxnSpPr>
            <p:nvPr/>
          </p:nvCxnSpPr>
          <p:spPr>
            <a:xfrm>
              <a:off x="4967257" y="1475095"/>
              <a:ext cx="0" cy="128658"/>
            </a:xfrm>
            <a:prstGeom prst="straightConnector1">
              <a:avLst/>
            </a:prstGeom>
            <a:ln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D249393A-DD16-1D67-4A03-8D47E626D7DA}"/>
              </a:ext>
            </a:extLst>
          </p:cNvPr>
          <p:cNvSpPr/>
          <p:nvPr/>
        </p:nvSpPr>
        <p:spPr>
          <a:xfrm>
            <a:off x="4967257" y="788591"/>
            <a:ext cx="391618" cy="1162116"/>
          </a:xfrm>
          <a:custGeom>
            <a:avLst/>
            <a:gdLst>
              <a:gd name="connsiteX0" fmla="*/ 111639 w 391618"/>
              <a:gd name="connsiteY0" fmla="*/ 3359 h 1221421"/>
              <a:gd name="connsiteX1" fmla="*/ 32126 w 391618"/>
              <a:gd name="connsiteY1" fmla="*/ 162385 h 1221421"/>
              <a:gd name="connsiteX2" fmla="*/ 2308 w 391618"/>
              <a:gd name="connsiteY2" fmla="*/ 728916 h 1221421"/>
              <a:gd name="connsiteX3" fmla="*/ 22187 w 391618"/>
              <a:gd name="connsiteY3" fmla="*/ 1146359 h 1221421"/>
              <a:gd name="connsiteX4" fmla="*/ 181213 w 391618"/>
              <a:gd name="connsiteY4" fmla="*/ 1215933 h 1221421"/>
              <a:gd name="connsiteX5" fmla="*/ 379995 w 391618"/>
              <a:gd name="connsiteY5" fmla="*/ 1076785 h 1221421"/>
              <a:gd name="connsiteX6" fmla="*/ 350178 w 391618"/>
              <a:gd name="connsiteY6" fmla="*/ 987333 h 1221421"/>
              <a:gd name="connsiteX7" fmla="*/ 201091 w 391618"/>
              <a:gd name="connsiteY7" fmla="*/ 271716 h 1221421"/>
              <a:gd name="connsiteX8" fmla="*/ 111639 w 391618"/>
              <a:gd name="connsiteY8" fmla="*/ 3359 h 122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618" h="1221421">
                <a:moveTo>
                  <a:pt x="111639" y="3359"/>
                </a:moveTo>
                <a:cubicBezTo>
                  <a:pt x="83478" y="-14863"/>
                  <a:pt x="50348" y="41459"/>
                  <a:pt x="32126" y="162385"/>
                </a:cubicBezTo>
                <a:cubicBezTo>
                  <a:pt x="13904" y="283311"/>
                  <a:pt x="3964" y="564920"/>
                  <a:pt x="2308" y="728916"/>
                </a:cubicBezTo>
                <a:cubicBezTo>
                  <a:pt x="651" y="892912"/>
                  <a:pt x="-7630" y="1065190"/>
                  <a:pt x="22187" y="1146359"/>
                </a:cubicBezTo>
                <a:cubicBezTo>
                  <a:pt x="52004" y="1227528"/>
                  <a:pt x="121578" y="1227529"/>
                  <a:pt x="181213" y="1215933"/>
                </a:cubicBezTo>
                <a:cubicBezTo>
                  <a:pt x="240848" y="1204337"/>
                  <a:pt x="351834" y="1114885"/>
                  <a:pt x="379995" y="1076785"/>
                </a:cubicBezTo>
                <a:cubicBezTo>
                  <a:pt x="408156" y="1038685"/>
                  <a:pt x="379995" y="1121511"/>
                  <a:pt x="350178" y="987333"/>
                </a:cubicBezTo>
                <a:cubicBezTo>
                  <a:pt x="320361" y="853155"/>
                  <a:pt x="245817" y="432399"/>
                  <a:pt x="201091" y="271716"/>
                </a:cubicBezTo>
                <a:cubicBezTo>
                  <a:pt x="156365" y="111033"/>
                  <a:pt x="139800" y="21581"/>
                  <a:pt x="111639" y="3359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67233A-203E-2444-EB2F-A081E768345A}"/>
              </a:ext>
            </a:extLst>
          </p:cNvPr>
          <p:cNvCxnSpPr>
            <a:cxnSpLocks/>
          </p:cNvCxnSpPr>
          <p:nvPr/>
        </p:nvCxnSpPr>
        <p:spPr>
          <a:xfrm flipH="1" flipV="1">
            <a:off x="5232478" y="1229227"/>
            <a:ext cx="7522" cy="129009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333381-A521-79B1-BD8B-79219F2B9FD5}"/>
              </a:ext>
            </a:extLst>
          </p:cNvPr>
          <p:cNvCxnSpPr>
            <a:cxnSpLocks/>
          </p:cNvCxnSpPr>
          <p:nvPr/>
        </p:nvCxnSpPr>
        <p:spPr>
          <a:xfrm flipV="1">
            <a:off x="5138760" y="1908820"/>
            <a:ext cx="81952" cy="36923"/>
          </a:xfrm>
          <a:prstGeom prst="straightConnector1">
            <a:avLst/>
          </a:prstGeom>
          <a:ln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1" name="Freeform 590">
            <a:extLst>
              <a:ext uri="{FF2B5EF4-FFF2-40B4-BE49-F238E27FC236}">
                <a16:creationId xmlns:a16="http://schemas.microsoft.com/office/drawing/2014/main" id="{526AD528-F4F9-4257-C8DD-B5694E72F068}"/>
              </a:ext>
            </a:extLst>
          </p:cNvPr>
          <p:cNvSpPr/>
          <p:nvPr/>
        </p:nvSpPr>
        <p:spPr>
          <a:xfrm>
            <a:off x="7306019" y="1413469"/>
            <a:ext cx="587307" cy="800031"/>
          </a:xfrm>
          <a:custGeom>
            <a:avLst/>
            <a:gdLst>
              <a:gd name="connsiteX0" fmla="*/ 9181 w 626991"/>
              <a:gd name="connsiteY0" fmla="*/ 63262 h 872339"/>
              <a:gd name="connsiteX1" fmla="*/ 273233 w 626991"/>
              <a:gd name="connsiteY1" fmla="*/ 615814 h 872339"/>
              <a:gd name="connsiteX2" fmla="*/ 493275 w 626991"/>
              <a:gd name="connsiteY2" fmla="*/ 870086 h 872339"/>
              <a:gd name="connsiteX3" fmla="*/ 620411 w 626991"/>
              <a:gd name="connsiteY3" fmla="*/ 728280 h 872339"/>
              <a:gd name="connsiteX4" fmla="*/ 600852 w 626991"/>
              <a:gd name="connsiteY4" fmla="*/ 522907 h 872339"/>
              <a:gd name="connsiteX5" fmla="*/ 532394 w 626991"/>
              <a:gd name="connsiteY5" fmla="*/ 253966 h 872339"/>
              <a:gd name="connsiteX6" fmla="*/ 395479 w 626991"/>
              <a:gd name="connsiteY6" fmla="*/ 107271 h 872339"/>
              <a:gd name="connsiteX7" fmla="*/ 292792 w 626991"/>
              <a:gd name="connsiteY7" fmla="*/ 141500 h 872339"/>
              <a:gd name="connsiteX8" fmla="*/ 146097 w 626991"/>
              <a:gd name="connsiteY8" fmla="*/ 107271 h 872339"/>
              <a:gd name="connsiteX9" fmla="*/ 67859 w 626991"/>
              <a:gd name="connsiteY9" fmla="*/ 19254 h 872339"/>
              <a:gd name="connsiteX10" fmla="*/ 9181 w 626991"/>
              <a:gd name="connsiteY10" fmla="*/ 63262 h 8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991" h="872339">
                <a:moveTo>
                  <a:pt x="9181" y="63262"/>
                </a:moveTo>
                <a:cubicBezTo>
                  <a:pt x="43410" y="162689"/>
                  <a:pt x="192551" y="481343"/>
                  <a:pt x="273233" y="615814"/>
                </a:cubicBezTo>
                <a:cubicBezTo>
                  <a:pt x="353915" y="750285"/>
                  <a:pt x="435412" y="851342"/>
                  <a:pt x="493275" y="870086"/>
                </a:cubicBezTo>
                <a:cubicBezTo>
                  <a:pt x="551138" y="888830"/>
                  <a:pt x="602482" y="786143"/>
                  <a:pt x="620411" y="728280"/>
                </a:cubicBezTo>
                <a:cubicBezTo>
                  <a:pt x="638340" y="670417"/>
                  <a:pt x="615522" y="601959"/>
                  <a:pt x="600852" y="522907"/>
                </a:cubicBezTo>
                <a:cubicBezTo>
                  <a:pt x="586182" y="443855"/>
                  <a:pt x="566623" y="323239"/>
                  <a:pt x="532394" y="253966"/>
                </a:cubicBezTo>
                <a:cubicBezTo>
                  <a:pt x="498165" y="184693"/>
                  <a:pt x="435413" y="126015"/>
                  <a:pt x="395479" y="107271"/>
                </a:cubicBezTo>
                <a:cubicBezTo>
                  <a:pt x="355545" y="88527"/>
                  <a:pt x="334356" y="141500"/>
                  <a:pt x="292792" y="141500"/>
                </a:cubicBezTo>
                <a:cubicBezTo>
                  <a:pt x="251228" y="141500"/>
                  <a:pt x="183586" y="127645"/>
                  <a:pt x="146097" y="107271"/>
                </a:cubicBezTo>
                <a:cubicBezTo>
                  <a:pt x="108608" y="86897"/>
                  <a:pt x="89863" y="29849"/>
                  <a:pt x="67859" y="19254"/>
                </a:cubicBezTo>
                <a:cubicBezTo>
                  <a:pt x="45855" y="8659"/>
                  <a:pt x="-25048" y="-36165"/>
                  <a:pt x="9181" y="63262"/>
                </a:cubicBezTo>
                <a:close/>
              </a:path>
            </a:pathLst>
          </a:custGeom>
          <a:solidFill>
            <a:srgbClr val="9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Freeform 591">
            <a:extLst>
              <a:ext uri="{FF2B5EF4-FFF2-40B4-BE49-F238E27FC236}">
                <a16:creationId xmlns:a16="http://schemas.microsoft.com/office/drawing/2014/main" id="{13AA69E4-E3BB-5589-F3C9-45552EB63956}"/>
              </a:ext>
            </a:extLst>
          </p:cNvPr>
          <p:cNvSpPr/>
          <p:nvPr/>
        </p:nvSpPr>
        <p:spPr>
          <a:xfrm>
            <a:off x="7339666" y="1132078"/>
            <a:ext cx="422684" cy="865348"/>
          </a:xfrm>
          <a:custGeom>
            <a:avLst/>
            <a:gdLst>
              <a:gd name="connsiteX0" fmla="*/ 309731 w 422684"/>
              <a:gd name="connsiteY0" fmla="*/ 242034 h 821406"/>
              <a:gd name="connsiteX1" fmla="*/ 270613 w 422684"/>
              <a:gd name="connsiteY1" fmla="*/ 46440 h 821406"/>
              <a:gd name="connsiteX2" fmla="*/ 114138 w 422684"/>
              <a:gd name="connsiteY2" fmla="*/ 7322 h 821406"/>
              <a:gd name="connsiteX3" fmla="*/ 6561 w 422684"/>
              <a:gd name="connsiteY3" fmla="*/ 158907 h 821406"/>
              <a:gd name="connsiteX4" fmla="*/ 26121 w 422684"/>
              <a:gd name="connsiteY4" fmla="*/ 300712 h 821406"/>
              <a:gd name="connsiteX5" fmla="*/ 143477 w 422684"/>
              <a:gd name="connsiteY5" fmla="*/ 535424 h 821406"/>
              <a:gd name="connsiteX6" fmla="*/ 309731 w 422684"/>
              <a:gd name="connsiteY6" fmla="*/ 794586 h 821406"/>
              <a:gd name="connsiteX7" fmla="*/ 412418 w 422684"/>
              <a:gd name="connsiteY7" fmla="*/ 804366 h 821406"/>
              <a:gd name="connsiteX8" fmla="*/ 412418 w 422684"/>
              <a:gd name="connsiteY8" fmla="*/ 716348 h 821406"/>
              <a:gd name="connsiteX9" fmla="*/ 353740 w 422684"/>
              <a:gd name="connsiteY9" fmla="*/ 740798 h 82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684" h="821406">
                <a:moveTo>
                  <a:pt x="309731" y="242034"/>
                </a:moveTo>
                <a:cubicBezTo>
                  <a:pt x="306471" y="163796"/>
                  <a:pt x="303212" y="85558"/>
                  <a:pt x="270613" y="46440"/>
                </a:cubicBezTo>
                <a:cubicBezTo>
                  <a:pt x="238014" y="7322"/>
                  <a:pt x="158147" y="-11422"/>
                  <a:pt x="114138" y="7322"/>
                </a:cubicBezTo>
                <a:cubicBezTo>
                  <a:pt x="70129" y="26066"/>
                  <a:pt x="21230" y="110009"/>
                  <a:pt x="6561" y="158907"/>
                </a:cubicBezTo>
                <a:cubicBezTo>
                  <a:pt x="-8109" y="207805"/>
                  <a:pt x="3302" y="237959"/>
                  <a:pt x="26121" y="300712"/>
                </a:cubicBezTo>
                <a:cubicBezTo>
                  <a:pt x="48940" y="363465"/>
                  <a:pt x="96209" y="453112"/>
                  <a:pt x="143477" y="535424"/>
                </a:cubicBezTo>
                <a:cubicBezTo>
                  <a:pt x="190745" y="617736"/>
                  <a:pt x="264908" y="749762"/>
                  <a:pt x="309731" y="794586"/>
                </a:cubicBezTo>
                <a:cubicBezTo>
                  <a:pt x="354554" y="839410"/>
                  <a:pt x="395304" y="817406"/>
                  <a:pt x="412418" y="804366"/>
                </a:cubicBezTo>
                <a:cubicBezTo>
                  <a:pt x="429532" y="791326"/>
                  <a:pt x="422198" y="726943"/>
                  <a:pt x="412418" y="716348"/>
                </a:cubicBezTo>
                <a:cubicBezTo>
                  <a:pt x="402638" y="705753"/>
                  <a:pt x="378189" y="723275"/>
                  <a:pt x="353740" y="740798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Freeform 593">
            <a:extLst>
              <a:ext uri="{FF2B5EF4-FFF2-40B4-BE49-F238E27FC236}">
                <a16:creationId xmlns:a16="http://schemas.microsoft.com/office/drawing/2014/main" id="{3F6AB130-8C13-FA3E-1549-A90AA4367010}"/>
              </a:ext>
            </a:extLst>
          </p:cNvPr>
          <p:cNvSpPr/>
          <p:nvPr/>
        </p:nvSpPr>
        <p:spPr>
          <a:xfrm rot="21143782">
            <a:off x="7372508" y="1210074"/>
            <a:ext cx="545925" cy="324542"/>
          </a:xfrm>
          <a:custGeom>
            <a:avLst/>
            <a:gdLst>
              <a:gd name="connsiteX0" fmla="*/ 152746 w 545925"/>
              <a:gd name="connsiteY0" fmla="*/ 49 h 324542"/>
              <a:gd name="connsiteX1" fmla="*/ 321392 w 545925"/>
              <a:gd name="connsiteY1" fmla="*/ 57192 h 324542"/>
              <a:gd name="connsiteX2" fmla="*/ 507791 w 545925"/>
              <a:gd name="connsiteY2" fmla="*/ 65355 h 324542"/>
              <a:gd name="connsiteX3" fmla="*/ 534420 w 545925"/>
              <a:gd name="connsiteY3" fmla="*/ 106171 h 324542"/>
              <a:gd name="connsiteX4" fmla="*/ 365773 w 545925"/>
              <a:gd name="connsiteY4" fmla="*/ 122498 h 324542"/>
              <a:gd name="connsiteX5" fmla="*/ 507791 w 545925"/>
              <a:gd name="connsiteY5" fmla="*/ 187805 h 324542"/>
              <a:gd name="connsiteX6" fmla="*/ 498915 w 545925"/>
              <a:gd name="connsiteY6" fmla="*/ 236785 h 324542"/>
              <a:gd name="connsiteX7" fmla="*/ 277011 w 545925"/>
              <a:gd name="connsiteY7" fmla="*/ 187805 h 324542"/>
              <a:gd name="connsiteX8" fmla="*/ 250383 w 545925"/>
              <a:gd name="connsiteY8" fmla="*/ 318417 h 324542"/>
              <a:gd name="connsiteX9" fmla="*/ 108364 w 545925"/>
              <a:gd name="connsiteY9" fmla="*/ 293927 h 324542"/>
              <a:gd name="connsiteX10" fmla="*/ 1851 w 545925"/>
              <a:gd name="connsiteY10" fmla="*/ 212294 h 324542"/>
              <a:gd name="connsiteX11" fmla="*/ 37356 w 545925"/>
              <a:gd name="connsiteY11" fmla="*/ 138825 h 324542"/>
              <a:gd name="connsiteX12" fmla="*/ 28294 w 545925"/>
              <a:gd name="connsiteY12" fmla="*/ 103598 h 324542"/>
              <a:gd name="connsiteX13" fmla="*/ 53448 w 545925"/>
              <a:gd name="connsiteY13" fmla="*/ 29149 h 324542"/>
              <a:gd name="connsiteX14" fmla="*/ 79517 w 545925"/>
              <a:gd name="connsiteY14" fmla="*/ 15355 h 324542"/>
              <a:gd name="connsiteX15" fmla="*/ 152746 w 545925"/>
              <a:gd name="connsiteY15" fmla="*/ 49 h 3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925" h="324542">
                <a:moveTo>
                  <a:pt x="152746" y="49"/>
                </a:moveTo>
                <a:cubicBezTo>
                  <a:pt x="201564" y="1409"/>
                  <a:pt x="262219" y="46307"/>
                  <a:pt x="321392" y="57192"/>
                </a:cubicBezTo>
                <a:cubicBezTo>
                  <a:pt x="380567" y="68076"/>
                  <a:pt x="472286" y="57192"/>
                  <a:pt x="507791" y="65355"/>
                </a:cubicBezTo>
                <a:cubicBezTo>
                  <a:pt x="543296" y="73518"/>
                  <a:pt x="558089" y="96648"/>
                  <a:pt x="534420" y="106171"/>
                </a:cubicBezTo>
                <a:cubicBezTo>
                  <a:pt x="534420" y="106171"/>
                  <a:pt x="370211" y="108893"/>
                  <a:pt x="365773" y="122498"/>
                </a:cubicBezTo>
                <a:cubicBezTo>
                  <a:pt x="361335" y="136103"/>
                  <a:pt x="485600" y="168757"/>
                  <a:pt x="507791" y="187805"/>
                </a:cubicBezTo>
                <a:cubicBezTo>
                  <a:pt x="529981" y="206853"/>
                  <a:pt x="537379" y="236785"/>
                  <a:pt x="498915" y="236785"/>
                </a:cubicBezTo>
                <a:cubicBezTo>
                  <a:pt x="498915" y="236785"/>
                  <a:pt x="318432" y="174199"/>
                  <a:pt x="277011" y="187805"/>
                </a:cubicBezTo>
                <a:cubicBezTo>
                  <a:pt x="235590" y="201410"/>
                  <a:pt x="278490" y="300730"/>
                  <a:pt x="250383" y="318417"/>
                </a:cubicBezTo>
                <a:cubicBezTo>
                  <a:pt x="222275" y="336104"/>
                  <a:pt x="149787" y="311615"/>
                  <a:pt x="108364" y="293927"/>
                </a:cubicBezTo>
                <a:cubicBezTo>
                  <a:pt x="66942" y="276240"/>
                  <a:pt x="13686" y="238144"/>
                  <a:pt x="1851" y="212294"/>
                </a:cubicBezTo>
                <a:cubicBezTo>
                  <a:pt x="-9983" y="186444"/>
                  <a:pt x="38835" y="168757"/>
                  <a:pt x="37356" y="138825"/>
                </a:cubicBezTo>
                <a:lnTo>
                  <a:pt x="28294" y="103598"/>
                </a:lnTo>
                <a:lnTo>
                  <a:pt x="53448" y="29149"/>
                </a:lnTo>
                <a:lnTo>
                  <a:pt x="79517" y="15355"/>
                </a:lnTo>
                <a:cubicBezTo>
                  <a:pt x="102077" y="5831"/>
                  <a:pt x="128336" y="-632"/>
                  <a:pt x="152746" y="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5" name="Snip Same Side Corner Rectangle 594">
            <a:extLst>
              <a:ext uri="{FF2B5EF4-FFF2-40B4-BE49-F238E27FC236}">
                <a16:creationId xmlns:a16="http://schemas.microsoft.com/office/drawing/2014/main" id="{ACCAA2F7-5CA8-EB2A-E912-9C7132DC9E7A}"/>
              </a:ext>
            </a:extLst>
          </p:cNvPr>
          <p:cNvSpPr/>
          <p:nvPr/>
        </p:nvSpPr>
        <p:spPr>
          <a:xfrm rot="9026808">
            <a:off x="7502860" y="1726503"/>
            <a:ext cx="45719" cy="100716"/>
          </a:xfrm>
          <a:prstGeom prst="snip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Snip Same Side Corner Rectangle 600">
            <a:extLst>
              <a:ext uri="{FF2B5EF4-FFF2-40B4-BE49-F238E27FC236}">
                <a16:creationId xmlns:a16="http://schemas.microsoft.com/office/drawing/2014/main" id="{4EA484CA-BABD-CF7A-F0FC-84E339509010}"/>
              </a:ext>
            </a:extLst>
          </p:cNvPr>
          <p:cNvSpPr/>
          <p:nvPr/>
        </p:nvSpPr>
        <p:spPr>
          <a:xfrm rot="11810135" flipV="1">
            <a:off x="7376726" y="1156268"/>
            <a:ext cx="45719" cy="80218"/>
          </a:xfrm>
          <a:prstGeom prst="snip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Freeform 599">
            <a:extLst>
              <a:ext uri="{FF2B5EF4-FFF2-40B4-BE49-F238E27FC236}">
                <a16:creationId xmlns:a16="http://schemas.microsoft.com/office/drawing/2014/main" id="{1E9BA748-A8C7-27A3-B0E0-92F3D8333922}"/>
              </a:ext>
            </a:extLst>
          </p:cNvPr>
          <p:cNvSpPr/>
          <p:nvPr/>
        </p:nvSpPr>
        <p:spPr>
          <a:xfrm rot="743813">
            <a:off x="7307487" y="1224705"/>
            <a:ext cx="256723" cy="491844"/>
          </a:xfrm>
          <a:custGeom>
            <a:avLst/>
            <a:gdLst>
              <a:gd name="connsiteX0" fmla="*/ 10832 w 256723"/>
              <a:gd name="connsiteY0" fmla="*/ 0 h 491844"/>
              <a:gd name="connsiteX1" fmla="*/ 41311 w 256723"/>
              <a:gd name="connsiteY1" fmla="*/ 0 h 491844"/>
              <a:gd name="connsiteX2" fmla="*/ 48931 w 256723"/>
              <a:gd name="connsiteY2" fmla="*/ 7620 h 491844"/>
              <a:gd name="connsiteX3" fmla="*/ 48931 w 256723"/>
              <a:gd name="connsiteY3" fmla="*/ 212226 h 491844"/>
              <a:gd name="connsiteX4" fmla="*/ 256723 w 256723"/>
              <a:gd name="connsiteY4" fmla="*/ 461601 h 491844"/>
              <a:gd name="connsiteX5" fmla="*/ 255747 w 256723"/>
              <a:gd name="connsiteY5" fmla="*/ 472333 h 491844"/>
              <a:gd name="connsiteX6" fmla="*/ 232331 w 256723"/>
              <a:gd name="connsiteY6" fmla="*/ 491844 h 491844"/>
              <a:gd name="connsiteX7" fmla="*/ 221599 w 256723"/>
              <a:gd name="connsiteY7" fmla="*/ 490868 h 491844"/>
              <a:gd name="connsiteX8" fmla="*/ 0 w 256723"/>
              <a:gd name="connsiteY8" fmla="*/ 224923 h 491844"/>
              <a:gd name="connsiteX9" fmla="*/ 3212 w 256723"/>
              <a:gd name="connsiteY9" fmla="*/ 222246 h 491844"/>
              <a:gd name="connsiteX10" fmla="*/ 3212 w 256723"/>
              <a:gd name="connsiteY10" fmla="*/ 7620 h 49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723" h="491844">
                <a:moveTo>
                  <a:pt x="10832" y="0"/>
                </a:moveTo>
                <a:lnTo>
                  <a:pt x="41311" y="0"/>
                </a:lnTo>
                <a:lnTo>
                  <a:pt x="48931" y="7620"/>
                </a:lnTo>
                <a:lnTo>
                  <a:pt x="48931" y="212226"/>
                </a:lnTo>
                <a:lnTo>
                  <a:pt x="256723" y="461601"/>
                </a:lnTo>
                <a:lnTo>
                  <a:pt x="255747" y="472333"/>
                </a:lnTo>
                <a:lnTo>
                  <a:pt x="232331" y="491844"/>
                </a:lnTo>
                <a:lnTo>
                  <a:pt x="221599" y="490868"/>
                </a:lnTo>
                <a:lnTo>
                  <a:pt x="0" y="224923"/>
                </a:lnTo>
                <a:lnTo>
                  <a:pt x="3212" y="222246"/>
                </a:lnTo>
                <a:lnTo>
                  <a:pt x="3212" y="76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3" name="Freeform 602">
            <a:extLst>
              <a:ext uri="{FF2B5EF4-FFF2-40B4-BE49-F238E27FC236}">
                <a16:creationId xmlns:a16="http://schemas.microsoft.com/office/drawing/2014/main" id="{2750819A-2372-3552-9B55-24451D7C52F2}"/>
              </a:ext>
            </a:extLst>
          </p:cNvPr>
          <p:cNvSpPr/>
          <p:nvPr/>
        </p:nvSpPr>
        <p:spPr>
          <a:xfrm>
            <a:off x="7504719" y="2215097"/>
            <a:ext cx="266924" cy="1716334"/>
          </a:xfrm>
          <a:custGeom>
            <a:avLst/>
            <a:gdLst>
              <a:gd name="connsiteX0" fmla="*/ 22432 w 266924"/>
              <a:gd name="connsiteY0" fmla="*/ 0 h 1716334"/>
              <a:gd name="connsiteX1" fmla="*/ 12653 w 266924"/>
              <a:gd name="connsiteY1" fmla="*/ 268942 h 1716334"/>
              <a:gd name="connsiteX2" fmla="*/ 7763 w 266924"/>
              <a:gd name="connsiteY2" fmla="*/ 1085545 h 1716334"/>
              <a:gd name="connsiteX3" fmla="*/ 12653 w 266924"/>
              <a:gd name="connsiteY3" fmla="*/ 1320257 h 1716334"/>
              <a:gd name="connsiteX4" fmla="*/ 159348 w 266924"/>
              <a:gd name="connsiteY4" fmla="*/ 1574529 h 1716334"/>
              <a:gd name="connsiteX5" fmla="*/ 266924 w 266924"/>
              <a:gd name="connsiteY5" fmla="*/ 1716334 h 171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924" h="1716334">
                <a:moveTo>
                  <a:pt x="22432" y="0"/>
                </a:moveTo>
                <a:cubicBezTo>
                  <a:pt x="18765" y="44009"/>
                  <a:pt x="15098" y="88018"/>
                  <a:pt x="12653" y="268942"/>
                </a:cubicBezTo>
                <a:cubicBezTo>
                  <a:pt x="10208" y="449866"/>
                  <a:pt x="7763" y="910326"/>
                  <a:pt x="7763" y="1085545"/>
                </a:cubicBezTo>
                <a:cubicBezTo>
                  <a:pt x="7763" y="1260764"/>
                  <a:pt x="-12611" y="1238760"/>
                  <a:pt x="12653" y="1320257"/>
                </a:cubicBezTo>
                <a:cubicBezTo>
                  <a:pt x="37917" y="1401754"/>
                  <a:pt x="116970" y="1508516"/>
                  <a:pt x="159348" y="1574529"/>
                </a:cubicBezTo>
                <a:cubicBezTo>
                  <a:pt x="201726" y="1640542"/>
                  <a:pt x="234325" y="1678438"/>
                  <a:pt x="266924" y="1716334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40">
            <a:extLst>
              <a:ext uri="{FF2B5EF4-FFF2-40B4-BE49-F238E27FC236}">
                <a16:creationId xmlns:a16="http://schemas.microsoft.com/office/drawing/2014/main" id="{11975D5E-E9C9-C28E-EB2C-71401E5799B9}"/>
              </a:ext>
            </a:extLst>
          </p:cNvPr>
          <p:cNvSpPr/>
          <p:nvPr/>
        </p:nvSpPr>
        <p:spPr>
          <a:xfrm rot="18404580" flipV="1">
            <a:off x="7970142" y="1429895"/>
            <a:ext cx="243731" cy="100303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6D8BBFA-B64B-55CE-5EE7-374249DA54BB}"/>
              </a:ext>
            </a:extLst>
          </p:cNvPr>
          <p:cNvSpPr/>
          <p:nvPr/>
        </p:nvSpPr>
        <p:spPr>
          <a:xfrm>
            <a:off x="8111129" y="2148543"/>
            <a:ext cx="1119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Impeller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pump is placed across the Aortic Valve; draws blood out of the LV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13" name="Rounded Rectangle 612">
            <a:extLst>
              <a:ext uri="{FF2B5EF4-FFF2-40B4-BE49-F238E27FC236}">
                <a16:creationId xmlns:a16="http://schemas.microsoft.com/office/drawing/2014/main" id="{1D055864-96E9-0A04-9B12-E9E189E8FA38}"/>
              </a:ext>
            </a:extLst>
          </p:cNvPr>
          <p:cNvSpPr/>
          <p:nvPr/>
        </p:nvSpPr>
        <p:spPr>
          <a:xfrm>
            <a:off x="3584337" y="3303756"/>
            <a:ext cx="2181241" cy="961983"/>
          </a:xfrm>
          <a:prstGeom prst="roundRect">
            <a:avLst>
              <a:gd name="adj" fmla="val 3125"/>
            </a:avLst>
          </a:prstGeom>
          <a:solidFill>
            <a:schemeClr val="accent4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F5C50702-6AB8-FCB3-D288-3294009C6FFB}"/>
              </a:ext>
            </a:extLst>
          </p:cNvPr>
          <p:cNvSpPr/>
          <p:nvPr/>
        </p:nvSpPr>
        <p:spPr>
          <a:xfrm>
            <a:off x="3515382" y="3241949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PURGE SOLUTION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4B0DF9D5-AC10-9C67-B457-12D93BEB76E5}"/>
              </a:ext>
            </a:extLst>
          </p:cNvPr>
          <p:cNvSpPr/>
          <p:nvPr/>
        </p:nvSpPr>
        <p:spPr>
          <a:xfrm>
            <a:off x="3515382" y="5933172"/>
            <a:ext cx="1421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MOTOR CURRENT</a:t>
            </a: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25CE3EB3-E87E-168A-763F-1210F797997A}"/>
              </a:ext>
            </a:extLst>
          </p:cNvPr>
          <p:cNvSpPr/>
          <p:nvPr/>
        </p:nvSpPr>
        <p:spPr>
          <a:xfrm>
            <a:off x="3515382" y="6066898"/>
            <a:ext cx="22726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b="1" spc="-20" dirty="0">
                <a:solidFill>
                  <a:schemeClr val="accent6">
                    <a:lumMod val="75000"/>
                  </a:schemeClr>
                </a:solidFill>
              </a:rPr>
              <a:t>Motor current </a:t>
            </a:r>
            <a:r>
              <a:rPr lang="en-US" sz="900" spc="-20" dirty="0"/>
              <a:t>is proportional to pump torque and should increase with greater support (e.g. higher P-level). In patients with any native ventricular function, the </a:t>
            </a:r>
            <a:r>
              <a:rPr lang="en-US" sz="900" b="1" spc="-20" dirty="0">
                <a:solidFill>
                  <a:schemeClr val="accent6">
                    <a:lumMod val="75000"/>
                  </a:schemeClr>
                </a:solidFill>
              </a:rPr>
              <a:t>motor current </a:t>
            </a:r>
            <a:r>
              <a:rPr lang="en-US" sz="900" spc="-20" dirty="0"/>
              <a:t>varies during the cardiac cycle. 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1C63A8D9-6485-DE2C-A637-5CC4443CE8CD}"/>
              </a:ext>
            </a:extLst>
          </p:cNvPr>
          <p:cNvSpPr txBox="1"/>
          <p:nvPr/>
        </p:nvSpPr>
        <p:spPr>
          <a:xfrm>
            <a:off x="3515381" y="3371603"/>
            <a:ext cx="2304149" cy="923330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900" spc="-30" dirty="0"/>
              <a:t>A continuous infusion prevents blood from entering the pump motor housing. Dextrose solutions may contain Heparin or bicarbonate as additives. The goal is to achieve sufficient </a:t>
            </a:r>
            <a:r>
              <a:rPr lang="en-US" sz="900" b="1" spc="-30" dirty="0">
                <a:solidFill>
                  <a:schemeClr val="accent4">
                    <a:lumMod val="75000"/>
                  </a:schemeClr>
                </a:solidFill>
              </a:rPr>
              <a:t>Purge Pressure</a:t>
            </a:r>
            <a:r>
              <a:rPr lang="en-US" sz="900" spc="-30" dirty="0"/>
              <a:t> to prevent RBCs entry. Can adjust the </a:t>
            </a:r>
            <a:r>
              <a:rPr lang="en-US" sz="900" b="1" spc="-30" dirty="0">
                <a:solidFill>
                  <a:schemeClr val="accent4">
                    <a:lumMod val="75000"/>
                  </a:schemeClr>
                </a:solidFill>
              </a:rPr>
              <a:t>purge fluid </a:t>
            </a:r>
            <a:r>
              <a:rPr lang="en-US" sz="900" spc="-30" dirty="0"/>
              <a:t>and </a:t>
            </a:r>
            <a:r>
              <a:rPr lang="en-US" sz="900" b="1" spc="-30" dirty="0">
                <a:solidFill>
                  <a:schemeClr val="accent4">
                    <a:lumMod val="75000"/>
                  </a:schemeClr>
                </a:solidFill>
              </a:rPr>
              <a:t>purge flow rate </a:t>
            </a:r>
            <a:r>
              <a:rPr lang="en-US" sz="900" spc="-30" dirty="0"/>
              <a:t>to achieve this.</a:t>
            </a:r>
          </a:p>
        </p:txBody>
      </p:sp>
      <p:sp>
        <p:nvSpPr>
          <p:cNvPr id="621" name="Freeform 620">
            <a:extLst>
              <a:ext uri="{FF2B5EF4-FFF2-40B4-BE49-F238E27FC236}">
                <a16:creationId xmlns:a16="http://schemas.microsoft.com/office/drawing/2014/main" id="{49FD89DD-09E5-BC4B-D6AF-7DCA8E403BE3}"/>
              </a:ext>
            </a:extLst>
          </p:cNvPr>
          <p:cNvSpPr/>
          <p:nvPr/>
        </p:nvSpPr>
        <p:spPr>
          <a:xfrm>
            <a:off x="4701708" y="1130769"/>
            <a:ext cx="334120" cy="927591"/>
          </a:xfrm>
          <a:custGeom>
            <a:avLst/>
            <a:gdLst>
              <a:gd name="connsiteX0" fmla="*/ 33578 w 334120"/>
              <a:gd name="connsiteY0" fmla="*/ 8227 h 985899"/>
              <a:gd name="connsiteX1" fmla="*/ 921 w 334120"/>
              <a:gd name="connsiteY1" fmla="*/ 342962 h 985899"/>
              <a:gd name="connsiteX2" fmla="*/ 33578 w 334120"/>
              <a:gd name="connsiteY2" fmla="*/ 832820 h 985899"/>
              <a:gd name="connsiteX3" fmla="*/ 107056 w 334120"/>
              <a:gd name="connsiteY3" fmla="*/ 979777 h 985899"/>
              <a:gd name="connsiteX4" fmla="*/ 327492 w 334120"/>
              <a:gd name="connsiteY4" fmla="*/ 930791 h 985899"/>
              <a:gd name="connsiteX5" fmla="*/ 254013 w 334120"/>
              <a:gd name="connsiteY5" fmla="*/ 685862 h 985899"/>
              <a:gd name="connsiteX6" fmla="*/ 33578 w 334120"/>
              <a:gd name="connsiteY6" fmla="*/ 8227 h 98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120" h="985899">
                <a:moveTo>
                  <a:pt x="33578" y="8227"/>
                </a:moveTo>
                <a:cubicBezTo>
                  <a:pt x="-8604" y="-48923"/>
                  <a:pt x="921" y="205530"/>
                  <a:pt x="921" y="342962"/>
                </a:cubicBezTo>
                <a:cubicBezTo>
                  <a:pt x="921" y="480394"/>
                  <a:pt x="15889" y="726684"/>
                  <a:pt x="33578" y="832820"/>
                </a:cubicBezTo>
                <a:cubicBezTo>
                  <a:pt x="51267" y="938956"/>
                  <a:pt x="58070" y="963449"/>
                  <a:pt x="107056" y="979777"/>
                </a:cubicBezTo>
                <a:cubicBezTo>
                  <a:pt x="156042" y="996105"/>
                  <a:pt x="302999" y="979777"/>
                  <a:pt x="327492" y="930791"/>
                </a:cubicBezTo>
                <a:cubicBezTo>
                  <a:pt x="351985" y="881805"/>
                  <a:pt x="304359" y="839623"/>
                  <a:pt x="254013" y="685862"/>
                </a:cubicBezTo>
                <a:cubicBezTo>
                  <a:pt x="203667" y="532101"/>
                  <a:pt x="75760" y="65377"/>
                  <a:pt x="33578" y="8227"/>
                </a:cubicBezTo>
                <a:close/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14C8EC-B0BC-4B15-BA76-0E1A1D0B1C11}"/>
              </a:ext>
            </a:extLst>
          </p:cNvPr>
          <p:cNvCxnSpPr>
            <a:cxnSpLocks/>
          </p:cNvCxnSpPr>
          <p:nvPr/>
        </p:nvCxnSpPr>
        <p:spPr>
          <a:xfrm flipV="1">
            <a:off x="6171750" y="3833027"/>
            <a:ext cx="0" cy="105543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18">
            <a:extLst>
              <a:ext uri="{FF2B5EF4-FFF2-40B4-BE49-F238E27FC236}">
                <a16:creationId xmlns:a16="http://schemas.microsoft.com/office/drawing/2014/main" id="{8CDD638C-BE70-D261-0FBE-AC2DC8567E8D}"/>
              </a:ext>
            </a:extLst>
          </p:cNvPr>
          <p:cNvSpPr/>
          <p:nvPr/>
        </p:nvSpPr>
        <p:spPr>
          <a:xfrm>
            <a:off x="6032532" y="3111850"/>
            <a:ext cx="211684" cy="89513"/>
          </a:xfrm>
          <a:custGeom>
            <a:avLst/>
            <a:gdLst>
              <a:gd name="connsiteX0" fmla="*/ 0 w 381724"/>
              <a:gd name="connsiteY0" fmla="*/ 8792 h 140176"/>
              <a:gd name="connsiteX1" fmla="*/ 291547 w 381724"/>
              <a:gd name="connsiteY1" fmla="*/ 2166 h 140176"/>
              <a:gd name="connsiteX2" fmla="*/ 377686 w 381724"/>
              <a:gd name="connsiteY2" fmla="*/ 41922 h 140176"/>
              <a:gd name="connsiteX3" fmla="*/ 357808 w 381724"/>
              <a:gd name="connsiteY3" fmla="*/ 134688 h 140176"/>
              <a:gd name="connsiteX4" fmla="*/ 271669 w 381724"/>
              <a:gd name="connsiteY4" fmla="*/ 121435 h 140176"/>
              <a:gd name="connsiteX5" fmla="*/ 284921 w 381724"/>
              <a:gd name="connsiteY5" fmla="*/ 55174 h 1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4" h="140176">
                <a:moveTo>
                  <a:pt x="0" y="8792"/>
                </a:moveTo>
                <a:cubicBezTo>
                  <a:pt x="114299" y="2718"/>
                  <a:pt x="228599" y="-3356"/>
                  <a:pt x="291547" y="2166"/>
                </a:cubicBezTo>
                <a:cubicBezTo>
                  <a:pt x="354495" y="7688"/>
                  <a:pt x="366643" y="19835"/>
                  <a:pt x="377686" y="41922"/>
                </a:cubicBezTo>
                <a:cubicBezTo>
                  <a:pt x="388729" y="64009"/>
                  <a:pt x="375477" y="121436"/>
                  <a:pt x="357808" y="134688"/>
                </a:cubicBezTo>
                <a:cubicBezTo>
                  <a:pt x="340139" y="147940"/>
                  <a:pt x="283817" y="134687"/>
                  <a:pt x="271669" y="121435"/>
                </a:cubicBezTo>
                <a:cubicBezTo>
                  <a:pt x="259521" y="108183"/>
                  <a:pt x="272221" y="81678"/>
                  <a:pt x="284921" y="55174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DCC8A23-3376-C86F-38C3-B5B6FE7FBA6B}"/>
              </a:ext>
            </a:extLst>
          </p:cNvPr>
          <p:cNvGrpSpPr/>
          <p:nvPr/>
        </p:nvGrpSpPr>
        <p:grpSpPr>
          <a:xfrm>
            <a:off x="6121992" y="3185197"/>
            <a:ext cx="209729" cy="648052"/>
            <a:chOff x="6121992" y="3185197"/>
            <a:chExt cx="209729" cy="648052"/>
          </a:xfrm>
        </p:grpSpPr>
        <p:sp>
          <p:nvSpPr>
            <p:cNvPr id="17" name="Freeform 107">
              <a:extLst>
                <a:ext uri="{FF2B5EF4-FFF2-40B4-BE49-F238E27FC236}">
                  <a16:creationId xmlns:a16="http://schemas.microsoft.com/office/drawing/2014/main" id="{68FA6D33-66CE-F5FC-D9D8-C9A2F8BA1F75}"/>
                </a:ext>
              </a:extLst>
            </p:cNvPr>
            <p:cNvSpPr/>
            <p:nvPr/>
          </p:nvSpPr>
          <p:spPr>
            <a:xfrm>
              <a:off x="6121992" y="3185197"/>
              <a:ext cx="209729" cy="648052"/>
            </a:xfrm>
            <a:custGeom>
              <a:avLst/>
              <a:gdLst>
                <a:gd name="connsiteX0" fmla="*/ 196620 w 404934"/>
                <a:gd name="connsiteY0" fmla="*/ 22768 h 1014838"/>
                <a:gd name="connsiteX1" fmla="*/ 159184 w 404934"/>
                <a:gd name="connsiteY1" fmla="*/ 45628 h 1014838"/>
                <a:gd name="connsiteX2" fmla="*/ 196620 w 404934"/>
                <a:gd name="connsiteY2" fmla="*/ 68488 h 1014838"/>
                <a:gd name="connsiteX3" fmla="*/ 234056 w 404934"/>
                <a:gd name="connsiteY3" fmla="*/ 45628 h 1014838"/>
                <a:gd name="connsiteX4" fmla="*/ 196620 w 404934"/>
                <a:gd name="connsiteY4" fmla="*/ 22768 h 1014838"/>
                <a:gd name="connsiteX5" fmla="*/ 67490 w 404934"/>
                <a:gd name="connsiteY5" fmla="*/ 0 h 1014838"/>
                <a:gd name="connsiteX6" fmla="*/ 337444 w 404934"/>
                <a:gd name="connsiteY6" fmla="*/ 0 h 1014838"/>
                <a:gd name="connsiteX7" fmla="*/ 404934 w 404934"/>
                <a:gd name="connsiteY7" fmla="*/ 67490 h 1014838"/>
                <a:gd name="connsiteX8" fmla="*/ 404934 w 404934"/>
                <a:gd name="connsiteY8" fmla="*/ 947348 h 1014838"/>
                <a:gd name="connsiteX9" fmla="*/ 337444 w 404934"/>
                <a:gd name="connsiteY9" fmla="*/ 1014838 h 1014838"/>
                <a:gd name="connsiteX10" fmla="*/ 67490 w 404934"/>
                <a:gd name="connsiteY10" fmla="*/ 1014838 h 1014838"/>
                <a:gd name="connsiteX11" fmla="*/ 0 w 404934"/>
                <a:gd name="connsiteY11" fmla="*/ 947348 h 1014838"/>
                <a:gd name="connsiteX12" fmla="*/ 0 w 404934"/>
                <a:gd name="connsiteY12" fmla="*/ 67490 h 1014838"/>
                <a:gd name="connsiteX13" fmla="*/ 67490 w 404934"/>
                <a:gd name="connsiteY13" fmla="*/ 0 h 10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34" h="1014838">
                  <a:moveTo>
                    <a:pt x="196620" y="22768"/>
                  </a:moveTo>
                  <a:cubicBezTo>
                    <a:pt x="175945" y="22768"/>
                    <a:pt x="159184" y="33003"/>
                    <a:pt x="159184" y="45628"/>
                  </a:cubicBezTo>
                  <a:cubicBezTo>
                    <a:pt x="159184" y="58253"/>
                    <a:pt x="175945" y="68488"/>
                    <a:pt x="196620" y="68488"/>
                  </a:cubicBezTo>
                  <a:cubicBezTo>
                    <a:pt x="217295" y="68488"/>
                    <a:pt x="234056" y="58253"/>
                    <a:pt x="234056" y="45628"/>
                  </a:cubicBezTo>
                  <a:cubicBezTo>
                    <a:pt x="234056" y="33003"/>
                    <a:pt x="217295" y="22768"/>
                    <a:pt x="196620" y="22768"/>
                  </a:cubicBezTo>
                  <a:close/>
                  <a:moveTo>
                    <a:pt x="67490" y="0"/>
                  </a:moveTo>
                  <a:lnTo>
                    <a:pt x="337444" y="0"/>
                  </a:lnTo>
                  <a:cubicBezTo>
                    <a:pt x="374718" y="0"/>
                    <a:pt x="404934" y="30216"/>
                    <a:pt x="404934" y="67490"/>
                  </a:cubicBezTo>
                  <a:lnTo>
                    <a:pt x="404934" y="947348"/>
                  </a:lnTo>
                  <a:cubicBezTo>
                    <a:pt x="404934" y="984622"/>
                    <a:pt x="374718" y="1014838"/>
                    <a:pt x="337444" y="1014838"/>
                  </a:cubicBezTo>
                  <a:lnTo>
                    <a:pt x="67490" y="1014838"/>
                  </a:lnTo>
                  <a:cubicBezTo>
                    <a:pt x="30216" y="1014838"/>
                    <a:pt x="0" y="984622"/>
                    <a:pt x="0" y="947348"/>
                  </a:cubicBezTo>
                  <a:lnTo>
                    <a:pt x="0" y="67490"/>
                  </a:lnTo>
                  <a:cubicBezTo>
                    <a:pt x="0" y="30216"/>
                    <a:pt x="30216" y="0"/>
                    <a:pt x="6749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und Same Side Corner Rectangle 24">
              <a:extLst>
                <a:ext uri="{FF2B5EF4-FFF2-40B4-BE49-F238E27FC236}">
                  <a16:creationId xmlns:a16="http://schemas.microsoft.com/office/drawing/2014/main" id="{03AB03B1-8EA6-BC1E-10C6-48311D344D5B}"/>
                </a:ext>
              </a:extLst>
            </p:cNvPr>
            <p:cNvSpPr/>
            <p:nvPr/>
          </p:nvSpPr>
          <p:spPr>
            <a:xfrm rot="10800000">
              <a:off x="6123445" y="3252004"/>
              <a:ext cx="207475" cy="58022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886833-0781-6E51-6191-86297493F414}"/>
              </a:ext>
            </a:extLst>
          </p:cNvPr>
          <p:cNvGrpSpPr/>
          <p:nvPr/>
        </p:nvGrpSpPr>
        <p:grpSpPr>
          <a:xfrm rot="21267047">
            <a:off x="7796776" y="3735692"/>
            <a:ext cx="574808" cy="140970"/>
            <a:chOff x="7791718" y="3315948"/>
            <a:chExt cx="574808" cy="140970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F726B8A-43D2-6560-F9A2-092A93168013}"/>
                </a:ext>
              </a:extLst>
            </p:cNvPr>
            <p:cNvSpPr/>
            <p:nvPr/>
          </p:nvSpPr>
          <p:spPr>
            <a:xfrm>
              <a:off x="7791718" y="3315949"/>
              <a:ext cx="570964" cy="140969"/>
            </a:xfrm>
            <a:custGeom>
              <a:avLst/>
              <a:gdLst>
                <a:gd name="connsiteX0" fmla="*/ 0 w 570964"/>
                <a:gd name="connsiteY0" fmla="*/ 109831 h 140969"/>
                <a:gd name="connsiteX1" fmla="*/ 171719 w 570964"/>
                <a:gd name="connsiteY1" fmla="*/ 139882 h 140969"/>
                <a:gd name="connsiteX2" fmla="*/ 291921 w 570964"/>
                <a:gd name="connsiteY2" fmla="*/ 75488 h 140969"/>
                <a:gd name="connsiteX3" fmla="*/ 420710 w 570964"/>
                <a:gd name="connsiteY3" fmla="*/ 2507 h 140969"/>
                <a:gd name="connsiteX4" fmla="*/ 570964 w 570964"/>
                <a:gd name="connsiteY4" fmla="*/ 23972 h 1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64" h="140969">
                  <a:moveTo>
                    <a:pt x="0" y="109831"/>
                  </a:moveTo>
                  <a:cubicBezTo>
                    <a:pt x="61533" y="127718"/>
                    <a:pt x="123066" y="145606"/>
                    <a:pt x="171719" y="139882"/>
                  </a:cubicBezTo>
                  <a:cubicBezTo>
                    <a:pt x="220373" y="134158"/>
                    <a:pt x="250422" y="98384"/>
                    <a:pt x="291921" y="75488"/>
                  </a:cubicBezTo>
                  <a:cubicBezTo>
                    <a:pt x="333420" y="52592"/>
                    <a:pt x="374203" y="11093"/>
                    <a:pt x="420710" y="2507"/>
                  </a:cubicBezTo>
                  <a:cubicBezTo>
                    <a:pt x="467217" y="-6079"/>
                    <a:pt x="519090" y="8946"/>
                    <a:pt x="570964" y="23972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8DE1751C-4F72-19FD-94A1-40AA0CF5F563}"/>
                </a:ext>
              </a:extLst>
            </p:cNvPr>
            <p:cNvSpPr/>
            <p:nvPr/>
          </p:nvSpPr>
          <p:spPr>
            <a:xfrm>
              <a:off x="7795562" y="3315948"/>
              <a:ext cx="570964" cy="140969"/>
            </a:xfrm>
            <a:custGeom>
              <a:avLst/>
              <a:gdLst>
                <a:gd name="connsiteX0" fmla="*/ 0 w 570964"/>
                <a:gd name="connsiteY0" fmla="*/ 109831 h 140969"/>
                <a:gd name="connsiteX1" fmla="*/ 171719 w 570964"/>
                <a:gd name="connsiteY1" fmla="*/ 139882 h 140969"/>
                <a:gd name="connsiteX2" fmla="*/ 291921 w 570964"/>
                <a:gd name="connsiteY2" fmla="*/ 75488 h 140969"/>
                <a:gd name="connsiteX3" fmla="*/ 420710 w 570964"/>
                <a:gd name="connsiteY3" fmla="*/ 2507 h 140969"/>
                <a:gd name="connsiteX4" fmla="*/ 570964 w 570964"/>
                <a:gd name="connsiteY4" fmla="*/ 23972 h 14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64" h="140969">
                  <a:moveTo>
                    <a:pt x="0" y="109831"/>
                  </a:moveTo>
                  <a:cubicBezTo>
                    <a:pt x="61533" y="127718"/>
                    <a:pt x="123066" y="145606"/>
                    <a:pt x="171719" y="139882"/>
                  </a:cubicBezTo>
                  <a:cubicBezTo>
                    <a:pt x="220373" y="134158"/>
                    <a:pt x="250422" y="98384"/>
                    <a:pt x="291921" y="75488"/>
                  </a:cubicBezTo>
                  <a:cubicBezTo>
                    <a:pt x="333420" y="52592"/>
                    <a:pt x="374203" y="11093"/>
                    <a:pt x="420710" y="2507"/>
                  </a:cubicBezTo>
                  <a:cubicBezTo>
                    <a:pt x="467217" y="-6079"/>
                    <a:pt x="519090" y="8946"/>
                    <a:pt x="570964" y="23972"/>
                  </a:cubicBezTo>
                </a:path>
              </a:pathLst>
            </a:custGeom>
            <a:noFill/>
            <a:ln w="31750" cmpd="dbl">
              <a:solidFill>
                <a:srgbClr val="80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576CFBE-A92D-2F0B-24E5-35D38D710019}"/>
              </a:ext>
            </a:extLst>
          </p:cNvPr>
          <p:cNvSpPr/>
          <p:nvPr/>
        </p:nvSpPr>
        <p:spPr>
          <a:xfrm rot="19607561">
            <a:off x="7631215" y="3880845"/>
            <a:ext cx="195928" cy="60139"/>
          </a:xfrm>
          <a:prstGeom prst="roundRect">
            <a:avLst>
              <a:gd name="adj" fmla="val 50000"/>
            </a:avLst>
          </a:prstGeom>
          <a:solidFill>
            <a:srgbClr val="7F7F8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AAECA1FE-150F-4D35-6D2F-C28E3110F7C0}"/>
              </a:ext>
            </a:extLst>
          </p:cNvPr>
          <p:cNvSpPr/>
          <p:nvPr/>
        </p:nvSpPr>
        <p:spPr>
          <a:xfrm rot="19644368">
            <a:off x="7623410" y="3550911"/>
            <a:ext cx="107480" cy="505962"/>
          </a:xfrm>
          <a:custGeom>
            <a:avLst/>
            <a:gdLst>
              <a:gd name="connsiteX0" fmla="*/ 77838 w 107480"/>
              <a:gd name="connsiteY0" fmla="*/ 0 h 505962"/>
              <a:gd name="connsiteX1" fmla="*/ 77838 w 107480"/>
              <a:gd name="connsiteY1" fmla="*/ 430432 h 505962"/>
              <a:gd name="connsiteX2" fmla="*/ 105280 w 107480"/>
              <a:gd name="connsiteY2" fmla="*/ 429607 h 505962"/>
              <a:gd name="connsiteX3" fmla="*/ 107480 w 107480"/>
              <a:gd name="connsiteY3" fmla="*/ 502798 h 505962"/>
              <a:gd name="connsiteX4" fmla="*/ 2199 w 107480"/>
              <a:gd name="connsiteY4" fmla="*/ 505962 h 505962"/>
              <a:gd name="connsiteX5" fmla="*/ 0 w 107480"/>
              <a:gd name="connsiteY5" fmla="*/ 432771 h 505962"/>
              <a:gd name="connsiteX6" fmla="*/ 32119 w 107480"/>
              <a:gd name="connsiteY6" fmla="*/ 431806 h 505962"/>
              <a:gd name="connsiteX7" fmla="*/ 32119 w 107480"/>
              <a:gd name="connsiteY7" fmla="*/ 0 h 5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480" h="505962">
                <a:moveTo>
                  <a:pt x="77838" y="0"/>
                </a:moveTo>
                <a:lnTo>
                  <a:pt x="77838" y="430432"/>
                </a:lnTo>
                <a:lnTo>
                  <a:pt x="105280" y="429607"/>
                </a:lnTo>
                <a:lnTo>
                  <a:pt x="107480" y="502798"/>
                </a:lnTo>
                <a:lnTo>
                  <a:pt x="2199" y="505962"/>
                </a:lnTo>
                <a:lnTo>
                  <a:pt x="0" y="432771"/>
                </a:lnTo>
                <a:lnTo>
                  <a:pt x="32119" y="431806"/>
                </a:lnTo>
                <a:lnTo>
                  <a:pt x="3211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1A599B9-9A52-0961-5827-0D72FDD58CE1}"/>
              </a:ext>
            </a:extLst>
          </p:cNvPr>
          <p:cNvSpPr/>
          <p:nvPr/>
        </p:nvSpPr>
        <p:spPr>
          <a:xfrm>
            <a:off x="7653217" y="3939636"/>
            <a:ext cx="27432" cy="27432"/>
          </a:xfrm>
          <a:prstGeom prst="ellipse">
            <a:avLst/>
          </a:prstGeom>
          <a:solidFill>
            <a:srgbClr val="C29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6">
            <a:extLst>
              <a:ext uri="{FF2B5EF4-FFF2-40B4-BE49-F238E27FC236}">
                <a16:creationId xmlns:a16="http://schemas.microsoft.com/office/drawing/2014/main" id="{ED962D28-3E68-B93B-CBD6-30AD555263DF}"/>
              </a:ext>
            </a:extLst>
          </p:cNvPr>
          <p:cNvSpPr/>
          <p:nvPr/>
        </p:nvSpPr>
        <p:spPr>
          <a:xfrm rot="593799" flipV="1">
            <a:off x="8355580" y="3695594"/>
            <a:ext cx="97420" cy="59262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2F52F43-E50F-8BB8-0596-D363FB231730}"/>
              </a:ext>
            </a:extLst>
          </p:cNvPr>
          <p:cNvGrpSpPr/>
          <p:nvPr/>
        </p:nvGrpSpPr>
        <p:grpSpPr>
          <a:xfrm>
            <a:off x="8443322" y="3737237"/>
            <a:ext cx="405884" cy="80342"/>
            <a:chOff x="8404601" y="3326904"/>
            <a:chExt cx="405884" cy="8034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E3DC626-BD60-13A2-7AAA-77C3A0B5D9E3}"/>
                </a:ext>
              </a:extLst>
            </p:cNvPr>
            <p:cNvSpPr/>
            <p:nvPr/>
          </p:nvSpPr>
          <p:spPr>
            <a:xfrm rot="406851">
              <a:off x="8443935" y="3328950"/>
              <a:ext cx="137213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4F2F3AE-E00B-446E-D1B8-0519796C9CEB}"/>
                </a:ext>
              </a:extLst>
            </p:cNvPr>
            <p:cNvCxnSpPr>
              <a:cxnSpLocks/>
            </p:cNvCxnSpPr>
            <p:nvPr/>
          </p:nvCxnSpPr>
          <p:spPr>
            <a:xfrm rot="520272" flipH="1">
              <a:off x="8406638" y="3339639"/>
              <a:ext cx="35279" cy="0"/>
            </a:xfrm>
            <a:prstGeom prst="line">
              <a:avLst/>
            </a:prstGeom>
            <a:ln w="317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1AD29D7-8AEC-17AE-02D1-A4BB16869EF2}"/>
                </a:ext>
              </a:extLst>
            </p:cNvPr>
            <p:cNvGrpSpPr/>
            <p:nvPr/>
          </p:nvGrpSpPr>
          <p:grpSpPr>
            <a:xfrm rot="520272">
              <a:off x="8404601" y="3326904"/>
              <a:ext cx="405884" cy="80342"/>
              <a:chOff x="7179113" y="5658701"/>
              <a:chExt cx="696261" cy="13782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C27F540-D755-86D6-80EA-90003D65D2BD}"/>
                  </a:ext>
                </a:extLst>
              </p:cNvPr>
              <p:cNvSpPr/>
              <p:nvPr/>
            </p:nvSpPr>
            <p:spPr>
              <a:xfrm>
                <a:off x="7239632" y="5679238"/>
                <a:ext cx="468772" cy="985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BE529AB-AD26-34E9-12ED-57BC3DDD84B8}"/>
                  </a:ext>
                </a:extLst>
              </p:cNvPr>
              <p:cNvCxnSpPr>
                <a:cxnSpLocks/>
                <a:stCxn id="101" idx="1"/>
              </p:cNvCxnSpPr>
              <p:nvPr/>
            </p:nvCxnSpPr>
            <p:spPr>
              <a:xfrm flipH="1">
                <a:off x="7179113" y="5728501"/>
                <a:ext cx="60519" cy="0"/>
              </a:xfrm>
              <a:prstGeom prst="line">
                <a:avLst/>
              </a:prstGeom>
              <a:ln w="3175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Chord 109">
                <a:extLst>
                  <a:ext uri="{FF2B5EF4-FFF2-40B4-BE49-F238E27FC236}">
                    <a16:creationId xmlns:a16="http://schemas.microsoft.com/office/drawing/2014/main" id="{D9979595-A856-427E-426A-803963AF8211}"/>
                  </a:ext>
                </a:extLst>
              </p:cNvPr>
              <p:cNvSpPr/>
              <p:nvPr/>
            </p:nvSpPr>
            <p:spPr>
              <a:xfrm rot="1328629">
                <a:off x="7480499" y="5689047"/>
                <a:ext cx="80748" cy="78909"/>
              </a:xfrm>
              <a:prstGeom prst="chor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6BB4D32-58B8-4289-5068-A9F1C333349F}"/>
                  </a:ext>
                </a:extLst>
              </p:cNvPr>
              <p:cNvSpPr/>
              <p:nvPr/>
            </p:nvSpPr>
            <p:spPr>
              <a:xfrm>
                <a:off x="7532738" y="5704292"/>
                <a:ext cx="342636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8501453F-B19E-54A7-646A-4442EA918683}"/>
                  </a:ext>
                </a:extLst>
              </p:cNvPr>
              <p:cNvCxnSpPr/>
              <p:nvPr/>
            </p:nvCxnSpPr>
            <p:spPr>
              <a:xfrm>
                <a:off x="7871310" y="5658701"/>
                <a:ext cx="0" cy="13782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29EBA13-4848-7F91-35C0-A51E36368C28}"/>
              </a:ext>
            </a:extLst>
          </p:cNvPr>
          <p:cNvSpPr/>
          <p:nvPr/>
        </p:nvSpPr>
        <p:spPr>
          <a:xfrm>
            <a:off x="8086522" y="3064509"/>
            <a:ext cx="11537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Sheath side port </a:t>
            </a:r>
            <a:r>
              <a:rPr kumimoji="0" lang="en-US" sz="900" b="0" i="0" u="none" strike="noStrike" kern="1200" cap="none" spc="-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can be used for blood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draws</a:t>
            </a:r>
            <a:endParaRPr kumimoji="0" lang="en-US" sz="900" b="1" i="0" u="none" strike="noStrike" kern="1200" cap="small" spc="-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145" name="Freeform 140">
            <a:extLst>
              <a:ext uri="{FF2B5EF4-FFF2-40B4-BE49-F238E27FC236}">
                <a16:creationId xmlns:a16="http://schemas.microsoft.com/office/drawing/2014/main" id="{FC9AA206-029D-23E4-4BF1-F179DF1DC1B2}"/>
              </a:ext>
            </a:extLst>
          </p:cNvPr>
          <p:cNvSpPr/>
          <p:nvPr/>
        </p:nvSpPr>
        <p:spPr>
          <a:xfrm rot="2977411" flipH="1">
            <a:off x="8019958" y="3339517"/>
            <a:ext cx="135741" cy="46810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FC6543C-2D90-40F0-6E1C-74E48DE0EBE6}"/>
              </a:ext>
            </a:extLst>
          </p:cNvPr>
          <p:cNvCxnSpPr>
            <a:cxnSpLocks/>
          </p:cNvCxnSpPr>
          <p:nvPr/>
        </p:nvCxnSpPr>
        <p:spPr>
          <a:xfrm flipV="1">
            <a:off x="6053385" y="3104014"/>
            <a:ext cx="0" cy="138207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Freeform 140">
            <a:extLst>
              <a:ext uri="{FF2B5EF4-FFF2-40B4-BE49-F238E27FC236}">
                <a16:creationId xmlns:a16="http://schemas.microsoft.com/office/drawing/2014/main" id="{1716C5C5-0E50-E377-5F61-243A50601D9B}"/>
              </a:ext>
            </a:extLst>
          </p:cNvPr>
          <p:cNvSpPr/>
          <p:nvPr/>
        </p:nvSpPr>
        <p:spPr>
          <a:xfrm rot="16714492" flipV="1">
            <a:off x="8126710" y="3801489"/>
            <a:ext cx="97360" cy="43648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Snip Same Side Corner Rectangle 168">
            <a:extLst>
              <a:ext uri="{FF2B5EF4-FFF2-40B4-BE49-F238E27FC236}">
                <a16:creationId xmlns:a16="http://schemas.microsoft.com/office/drawing/2014/main" id="{B85651E6-901B-05E6-AC91-0330889373ED}"/>
              </a:ext>
            </a:extLst>
          </p:cNvPr>
          <p:cNvSpPr/>
          <p:nvPr/>
        </p:nvSpPr>
        <p:spPr>
          <a:xfrm rot="19553504">
            <a:off x="7675125" y="3826116"/>
            <a:ext cx="111786" cy="101017"/>
          </a:xfrm>
          <a:prstGeom prst="snip2SameRect">
            <a:avLst>
              <a:gd name="adj1" fmla="val 4135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045">
            <a:extLst>
              <a:ext uri="{FF2B5EF4-FFF2-40B4-BE49-F238E27FC236}">
                <a16:creationId xmlns:a16="http://schemas.microsoft.com/office/drawing/2014/main" id="{7BEF60C8-4A5E-5071-A312-91C1E2D66252}"/>
              </a:ext>
            </a:extLst>
          </p:cNvPr>
          <p:cNvSpPr/>
          <p:nvPr/>
        </p:nvSpPr>
        <p:spPr>
          <a:xfrm>
            <a:off x="6152620" y="3976497"/>
            <a:ext cx="39303" cy="169601"/>
          </a:xfrm>
          <a:custGeom>
            <a:avLst/>
            <a:gdLst>
              <a:gd name="connsiteX0" fmla="*/ 0 w 75884"/>
              <a:gd name="connsiteY0" fmla="*/ 0 h 265593"/>
              <a:gd name="connsiteX1" fmla="*/ 0 w 75884"/>
              <a:gd name="connsiteY1" fmla="*/ 204886 h 265593"/>
              <a:gd name="connsiteX2" fmla="*/ 22766 w 75884"/>
              <a:gd name="connsiteY2" fmla="*/ 258005 h 265593"/>
              <a:gd name="connsiteX3" fmla="*/ 22766 w 75884"/>
              <a:gd name="connsiteY3" fmla="*/ 258005 h 265593"/>
              <a:gd name="connsiteX4" fmla="*/ 56913 w 75884"/>
              <a:gd name="connsiteY4" fmla="*/ 265593 h 265593"/>
              <a:gd name="connsiteX5" fmla="*/ 75884 w 75884"/>
              <a:gd name="connsiteY5" fmla="*/ 208681 h 265593"/>
              <a:gd name="connsiteX6" fmla="*/ 72090 w 75884"/>
              <a:gd name="connsiteY6" fmla="*/ 3794 h 265593"/>
              <a:gd name="connsiteX7" fmla="*/ 0 w 75884"/>
              <a:gd name="connsiteY7" fmla="*/ 0 h 2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84" h="265593">
                <a:moveTo>
                  <a:pt x="0" y="0"/>
                </a:moveTo>
                <a:lnTo>
                  <a:pt x="0" y="204886"/>
                </a:lnTo>
                <a:lnTo>
                  <a:pt x="22766" y="258005"/>
                </a:lnTo>
                <a:lnTo>
                  <a:pt x="22766" y="258005"/>
                </a:lnTo>
                <a:lnTo>
                  <a:pt x="56913" y="265593"/>
                </a:lnTo>
                <a:lnTo>
                  <a:pt x="75884" y="208681"/>
                </a:lnTo>
                <a:cubicBezTo>
                  <a:pt x="74619" y="140385"/>
                  <a:pt x="73355" y="72090"/>
                  <a:pt x="72090" y="37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99">
            <a:extLst>
              <a:ext uri="{FF2B5EF4-FFF2-40B4-BE49-F238E27FC236}">
                <a16:creationId xmlns:a16="http://schemas.microsoft.com/office/drawing/2014/main" id="{BB3DA4DD-564E-645A-1C85-19AAD74FF5F7}"/>
              </a:ext>
            </a:extLst>
          </p:cNvPr>
          <p:cNvSpPr/>
          <p:nvPr/>
        </p:nvSpPr>
        <p:spPr>
          <a:xfrm rot="10800000">
            <a:off x="6145884" y="3942698"/>
            <a:ext cx="47068" cy="209148"/>
          </a:xfrm>
          <a:custGeom>
            <a:avLst/>
            <a:gdLst>
              <a:gd name="connsiteX0" fmla="*/ 173420 w 173420"/>
              <a:gd name="connsiteY0" fmla="*/ 979116 h 979116"/>
              <a:gd name="connsiteX1" fmla="*/ 0 w 173420"/>
              <a:gd name="connsiteY1" fmla="*/ 979116 h 979116"/>
              <a:gd name="connsiteX2" fmla="*/ 0 w 173420"/>
              <a:gd name="connsiteY2" fmla="*/ 158412 h 979116"/>
              <a:gd name="connsiteX3" fmla="*/ 3658 w 173420"/>
              <a:gd name="connsiteY3" fmla="*/ 158412 h 979116"/>
              <a:gd name="connsiteX4" fmla="*/ 43261 w 173420"/>
              <a:gd name="connsiteY4" fmla="*/ 0 h 979116"/>
              <a:gd name="connsiteX5" fmla="*/ 126671 w 173420"/>
              <a:gd name="connsiteY5" fmla="*/ 0 h 979116"/>
              <a:gd name="connsiteX6" fmla="*/ 166274 w 173420"/>
              <a:gd name="connsiteY6" fmla="*/ 158412 h 979116"/>
              <a:gd name="connsiteX7" fmla="*/ 173420 w 173420"/>
              <a:gd name="connsiteY7" fmla="*/ 158412 h 9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420" h="979116">
                <a:moveTo>
                  <a:pt x="173420" y="979116"/>
                </a:moveTo>
                <a:lnTo>
                  <a:pt x="0" y="979116"/>
                </a:lnTo>
                <a:lnTo>
                  <a:pt x="0" y="158412"/>
                </a:lnTo>
                <a:lnTo>
                  <a:pt x="3658" y="158412"/>
                </a:lnTo>
                <a:lnTo>
                  <a:pt x="43261" y="0"/>
                </a:lnTo>
                <a:lnTo>
                  <a:pt x="126671" y="0"/>
                </a:lnTo>
                <a:lnTo>
                  <a:pt x="166274" y="158412"/>
                </a:lnTo>
                <a:lnTo>
                  <a:pt x="173420" y="15841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DC26422-6DBF-E370-D821-7656D210DF39}"/>
              </a:ext>
            </a:extLst>
          </p:cNvPr>
          <p:cNvSpPr/>
          <p:nvPr/>
        </p:nvSpPr>
        <p:spPr>
          <a:xfrm>
            <a:off x="8107093" y="560439"/>
            <a:ext cx="11197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Pressure sensor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measures aortic pressure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08044DA-0F68-27A7-7027-C10B88B49DC8}"/>
              </a:ext>
            </a:extLst>
          </p:cNvPr>
          <p:cNvSpPr/>
          <p:nvPr/>
        </p:nvSpPr>
        <p:spPr>
          <a:xfrm>
            <a:off x="6433533" y="4258133"/>
            <a:ext cx="1905512" cy="215908"/>
          </a:xfrm>
          <a:prstGeom prst="rect">
            <a:avLst/>
          </a:prstGeom>
          <a:gradFill>
            <a:gsLst>
              <a:gs pos="65000">
                <a:schemeClr val="bg1"/>
              </a:gs>
              <a:gs pos="2000">
                <a:schemeClr val="bg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6DEA31C8-CAE0-766D-EAF9-4D2E0057ABA4}"/>
              </a:ext>
            </a:extLst>
          </p:cNvPr>
          <p:cNvSpPr/>
          <p:nvPr/>
        </p:nvSpPr>
        <p:spPr>
          <a:xfrm rot="19537869">
            <a:off x="7784922" y="3903846"/>
            <a:ext cx="112858" cy="288648"/>
          </a:xfrm>
          <a:custGeom>
            <a:avLst/>
            <a:gdLst>
              <a:gd name="connsiteX0" fmla="*/ 6858 w 152170"/>
              <a:gd name="connsiteY0" fmla="*/ 0 h 213299"/>
              <a:gd name="connsiteX1" fmla="*/ 145312 w 152170"/>
              <a:gd name="connsiteY1" fmla="*/ 0 h 213299"/>
              <a:gd name="connsiteX2" fmla="*/ 152170 w 152170"/>
              <a:gd name="connsiteY2" fmla="*/ 13716 h 213299"/>
              <a:gd name="connsiteX3" fmla="*/ 145569 w 152170"/>
              <a:gd name="connsiteY3" fmla="*/ 26919 h 213299"/>
              <a:gd name="connsiteX4" fmla="*/ 152170 w 152170"/>
              <a:gd name="connsiteY4" fmla="*/ 40122 h 213299"/>
              <a:gd name="connsiteX5" fmla="*/ 145312 w 152170"/>
              <a:gd name="connsiteY5" fmla="*/ 53838 h 213299"/>
              <a:gd name="connsiteX6" fmla="*/ 152170 w 152170"/>
              <a:gd name="connsiteY6" fmla="*/ 67554 h 213299"/>
              <a:gd name="connsiteX7" fmla="*/ 145569 w 152170"/>
              <a:gd name="connsiteY7" fmla="*/ 80757 h 213299"/>
              <a:gd name="connsiteX8" fmla="*/ 152170 w 152170"/>
              <a:gd name="connsiteY8" fmla="*/ 93960 h 213299"/>
              <a:gd name="connsiteX9" fmla="*/ 145569 w 152170"/>
              <a:gd name="connsiteY9" fmla="*/ 107163 h 213299"/>
              <a:gd name="connsiteX10" fmla="*/ 152170 w 152170"/>
              <a:gd name="connsiteY10" fmla="*/ 120366 h 213299"/>
              <a:gd name="connsiteX11" fmla="*/ 145569 w 152170"/>
              <a:gd name="connsiteY11" fmla="*/ 133569 h 213299"/>
              <a:gd name="connsiteX12" fmla="*/ 152170 w 152170"/>
              <a:gd name="connsiteY12" fmla="*/ 146772 h 213299"/>
              <a:gd name="connsiteX13" fmla="*/ 145569 w 152170"/>
              <a:gd name="connsiteY13" fmla="*/ 159974 h 213299"/>
              <a:gd name="connsiteX14" fmla="*/ 152170 w 152170"/>
              <a:gd name="connsiteY14" fmla="*/ 173177 h 213299"/>
              <a:gd name="connsiteX15" fmla="*/ 145569 w 152170"/>
              <a:gd name="connsiteY15" fmla="*/ 186380 h 213299"/>
              <a:gd name="connsiteX16" fmla="*/ 152170 w 152170"/>
              <a:gd name="connsiteY16" fmla="*/ 199583 h 213299"/>
              <a:gd name="connsiteX17" fmla="*/ 145312 w 152170"/>
              <a:gd name="connsiteY17" fmla="*/ 213299 h 213299"/>
              <a:gd name="connsiteX18" fmla="*/ 6858 w 152170"/>
              <a:gd name="connsiteY18" fmla="*/ 213299 h 213299"/>
              <a:gd name="connsiteX19" fmla="*/ 0 w 152170"/>
              <a:gd name="connsiteY19" fmla="*/ 199583 h 213299"/>
              <a:gd name="connsiteX20" fmla="*/ 6602 w 152170"/>
              <a:gd name="connsiteY20" fmla="*/ 186380 h 213299"/>
              <a:gd name="connsiteX21" fmla="*/ 0 w 152170"/>
              <a:gd name="connsiteY21" fmla="*/ 173177 h 213299"/>
              <a:gd name="connsiteX22" fmla="*/ 6602 w 152170"/>
              <a:gd name="connsiteY22" fmla="*/ 159974 h 213299"/>
              <a:gd name="connsiteX23" fmla="*/ 0 w 152170"/>
              <a:gd name="connsiteY23" fmla="*/ 146772 h 213299"/>
              <a:gd name="connsiteX24" fmla="*/ 6602 w 152170"/>
              <a:gd name="connsiteY24" fmla="*/ 133569 h 213299"/>
              <a:gd name="connsiteX25" fmla="*/ 0 w 152170"/>
              <a:gd name="connsiteY25" fmla="*/ 120366 h 213299"/>
              <a:gd name="connsiteX26" fmla="*/ 6602 w 152170"/>
              <a:gd name="connsiteY26" fmla="*/ 107163 h 213299"/>
              <a:gd name="connsiteX27" fmla="*/ 0 w 152170"/>
              <a:gd name="connsiteY27" fmla="*/ 93960 h 213299"/>
              <a:gd name="connsiteX28" fmla="*/ 6602 w 152170"/>
              <a:gd name="connsiteY28" fmla="*/ 80757 h 213299"/>
              <a:gd name="connsiteX29" fmla="*/ 0 w 152170"/>
              <a:gd name="connsiteY29" fmla="*/ 67554 h 213299"/>
              <a:gd name="connsiteX30" fmla="*/ 6858 w 152170"/>
              <a:gd name="connsiteY30" fmla="*/ 53838 h 213299"/>
              <a:gd name="connsiteX31" fmla="*/ 0 w 152170"/>
              <a:gd name="connsiteY31" fmla="*/ 40122 h 213299"/>
              <a:gd name="connsiteX32" fmla="*/ 6602 w 152170"/>
              <a:gd name="connsiteY32" fmla="*/ 26919 h 213299"/>
              <a:gd name="connsiteX33" fmla="*/ 0 w 152170"/>
              <a:gd name="connsiteY33" fmla="*/ 13716 h 2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2170" h="213299">
                <a:moveTo>
                  <a:pt x="6858" y="0"/>
                </a:moveTo>
                <a:lnTo>
                  <a:pt x="145312" y="0"/>
                </a:lnTo>
                <a:lnTo>
                  <a:pt x="152170" y="13716"/>
                </a:lnTo>
                <a:lnTo>
                  <a:pt x="145569" y="26919"/>
                </a:lnTo>
                <a:lnTo>
                  <a:pt x="152170" y="40122"/>
                </a:lnTo>
                <a:lnTo>
                  <a:pt x="145312" y="53838"/>
                </a:lnTo>
                <a:lnTo>
                  <a:pt x="152170" y="67554"/>
                </a:lnTo>
                <a:lnTo>
                  <a:pt x="145569" y="80757"/>
                </a:lnTo>
                <a:lnTo>
                  <a:pt x="152170" y="93960"/>
                </a:lnTo>
                <a:lnTo>
                  <a:pt x="145569" y="107163"/>
                </a:lnTo>
                <a:lnTo>
                  <a:pt x="152170" y="120366"/>
                </a:lnTo>
                <a:lnTo>
                  <a:pt x="145569" y="133569"/>
                </a:lnTo>
                <a:lnTo>
                  <a:pt x="152170" y="146772"/>
                </a:lnTo>
                <a:lnTo>
                  <a:pt x="145569" y="159974"/>
                </a:lnTo>
                <a:lnTo>
                  <a:pt x="152170" y="173177"/>
                </a:lnTo>
                <a:lnTo>
                  <a:pt x="145569" y="186380"/>
                </a:lnTo>
                <a:lnTo>
                  <a:pt x="152170" y="199583"/>
                </a:lnTo>
                <a:lnTo>
                  <a:pt x="145312" y="213299"/>
                </a:lnTo>
                <a:lnTo>
                  <a:pt x="6858" y="213299"/>
                </a:lnTo>
                <a:lnTo>
                  <a:pt x="0" y="199583"/>
                </a:lnTo>
                <a:lnTo>
                  <a:pt x="6602" y="186380"/>
                </a:lnTo>
                <a:lnTo>
                  <a:pt x="0" y="173177"/>
                </a:lnTo>
                <a:lnTo>
                  <a:pt x="6602" y="159974"/>
                </a:lnTo>
                <a:lnTo>
                  <a:pt x="0" y="146772"/>
                </a:lnTo>
                <a:lnTo>
                  <a:pt x="6602" y="133569"/>
                </a:lnTo>
                <a:lnTo>
                  <a:pt x="0" y="120366"/>
                </a:lnTo>
                <a:lnTo>
                  <a:pt x="6602" y="107163"/>
                </a:lnTo>
                <a:lnTo>
                  <a:pt x="0" y="93960"/>
                </a:lnTo>
                <a:lnTo>
                  <a:pt x="6602" y="80757"/>
                </a:lnTo>
                <a:lnTo>
                  <a:pt x="0" y="67554"/>
                </a:lnTo>
                <a:lnTo>
                  <a:pt x="6858" y="53838"/>
                </a:lnTo>
                <a:lnTo>
                  <a:pt x="0" y="40122"/>
                </a:lnTo>
                <a:lnTo>
                  <a:pt x="6602" y="26919"/>
                </a:lnTo>
                <a:lnTo>
                  <a:pt x="0" y="137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5942C83-4B8E-E87D-83ED-0CE6651075BA}"/>
              </a:ext>
            </a:extLst>
          </p:cNvPr>
          <p:cNvGrpSpPr/>
          <p:nvPr/>
        </p:nvGrpSpPr>
        <p:grpSpPr>
          <a:xfrm>
            <a:off x="7893528" y="4166555"/>
            <a:ext cx="121005" cy="165587"/>
            <a:chOff x="7698721" y="3351989"/>
            <a:chExt cx="121005" cy="165587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885E885-6026-C601-3C17-259EB3C6921D}"/>
                </a:ext>
              </a:extLst>
            </p:cNvPr>
            <p:cNvSpPr/>
            <p:nvPr/>
          </p:nvSpPr>
          <p:spPr>
            <a:xfrm rot="19334316" flipH="1">
              <a:off x="7715783" y="3362867"/>
              <a:ext cx="103943" cy="154709"/>
            </a:xfrm>
            <a:custGeom>
              <a:avLst/>
              <a:gdLst>
                <a:gd name="connsiteX0" fmla="*/ 9215 w 251867"/>
                <a:gd name="connsiteY0" fmla="*/ 0 h 287970"/>
                <a:gd name="connsiteX1" fmla="*/ 116374 w 251867"/>
                <a:gd name="connsiteY1" fmla="*/ 0 h 287970"/>
                <a:gd name="connsiteX2" fmla="*/ 251867 w 251867"/>
                <a:gd name="connsiteY2" fmla="*/ 287970 h 287970"/>
                <a:gd name="connsiteX3" fmla="*/ 0 w 251867"/>
                <a:gd name="connsiteY3" fmla="*/ 287970 h 287970"/>
                <a:gd name="connsiteX4" fmla="*/ 0 w 251867"/>
                <a:gd name="connsiteY4" fmla="*/ 19585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867" h="287970">
                  <a:moveTo>
                    <a:pt x="9215" y="0"/>
                  </a:moveTo>
                  <a:lnTo>
                    <a:pt x="116374" y="0"/>
                  </a:lnTo>
                  <a:lnTo>
                    <a:pt x="251867" y="287970"/>
                  </a:lnTo>
                  <a:lnTo>
                    <a:pt x="0" y="287970"/>
                  </a:lnTo>
                  <a:lnTo>
                    <a:pt x="0" y="19585"/>
                  </a:lnTo>
                  <a:close/>
                </a:path>
              </a:pathLst>
            </a:custGeom>
            <a:solidFill>
              <a:srgbClr val="CAC9C3"/>
            </a:solidFill>
            <a:ln>
              <a:solidFill>
                <a:srgbClr val="7F7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93D9B6B-6873-A3FB-BFE1-8BD22D291C84}"/>
                </a:ext>
              </a:extLst>
            </p:cNvPr>
            <p:cNvSpPr/>
            <p:nvPr/>
          </p:nvSpPr>
          <p:spPr>
            <a:xfrm rot="19427811">
              <a:off x="7698721" y="3351989"/>
              <a:ext cx="91020" cy="45719"/>
            </a:xfrm>
            <a:prstGeom prst="rect">
              <a:avLst/>
            </a:prstGeom>
            <a:solidFill>
              <a:srgbClr val="CAC9C3"/>
            </a:solidFill>
            <a:ln>
              <a:solidFill>
                <a:srgbClr val="7F7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71824CBD-2696-CC8D-1248-9C45F6F9B1E3}"/>
              </a:ext>
            </a:extLst>
          </p:cNvPr>
          <p:cNvGrpSpPr/>
          <p:nvPr/>
        </p:nvGrpSpPr>
        <p:grpSpPr>
          <a:xfrm>
            <a:off x="5954387" y="4476448"/>
            <a:ext cx="2875164" cy="2038447"/>
            <a:chOff x="5828963" y="4608443"/>
            <a:chExt cx="2875164" cy="2038447"/>
          </a:xfrm>
        </p:grpSpPr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21C355B1-638F-41E0-3192-7529CB4E8E7A}"/>
                </a:ext>
              </a:extLst>
            </p:cNvPr>
            <p:cNvGrpSpPr/>
            <p:nvPr/>
          </p:nvGrpSpPr>
          <p:grpSpPr>
            <a:xfrm>
              <a:off x="5828963" y="4608443"/>
              <a:ext cx="2875164" cy="2038447"/>
              <a:chOff x="6568299" y="5157015"/>
              <a:chExt cx="1936510" cy="1372956"/>
            </a:xfrm>
          </p:grpSpPr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1EA84770-9581-EAD4-5B9A-92EBC8165E42}"/>
                  </a:ext>
                </a:extLst>
              </p:cNvPr>
              <p:cNvGrpSpPr/>
              <p:nvPr/>
            </p:nvGrpSpPr>
            <p:grpSpPr>
              <a:xfrm>
                <a:off x="6568299" y="5157015"/>
                <a:ext cx="1936510" cy="1372956"/>
                <a:chOff x="6568299" y="5157015"/>
                <a:chExt cx="1936510" cy="1372956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BB7F9877-457E-CC8D-7BE3-BFFCFD981E75}"/>
                    </a:ext>
                  </a:extLst>
                </p:cNvPr>
                <p:cNvGrpSpPr/>
                <p:nvPr/>
              </p:nvGrpSpPr>
              <p:grpSpPr>
                <a:xfrm>
                  <a:off x="6568299" y="5157015"/>
                  <a:ext cx="1936510" cy="1372956"/>
                  <a:chOff x="6568299" y="5157015"/>
                  <a:chExt cx="1936510" cy="1372956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3DE164C-6D73-F7F2-BFDC-0D8EF923907D}"/>
                      </a:ext>
                    </a:extLst>
                  </p:cNvPr>
                  <p:cNvSpPr/>
                  <p:nvPr/>
                </p:nvSpPr>
                <p:spPr>
                  <a:xfrm>
                    <a:off x="6653745" y="5281991"/>
                    <a:ext cx="1851064" cy="12479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 Single Corner Rectangle 27">
                    <a:extLst>
                      <a:ext uri="{FF2B5EF4-FFF2-40B4-BE49-F238E27FC236}">
                        <a16:creationId xmlns:a16="http://schemas.microsoft.com/office/drawing/2014/main" id="{1C0F11FC-731B-740E-52E7-F51B489139AB}"/>
                      </a:ext>
                    </a:extLst>
                  </p:cNvPr>
                  <p:cNvSpPr/>
                  <p:nvPr/>
                </p:nvSpPr>
                <p:spPr>
                  <a:xfrm flipV="1">
                    <a:off x="6568299" y="5157015"/>
                    <a:ext cx="1576034" cy="1044487"/>
                  </a:xfrm>
                  <a:prstGeom prst="round1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ound Single Corner Rectangle 29">
                    <a:extLst>
                      <a:ext uri="{FF2B5EF4-FFF2-40B4-BE49-F238E27FC236}">
                        <a16:creationId xmlns:a16="http://schemas.microsoft.com/office/drawing/2014/main" id="{8D5A3EC3-0D82-D3D7-2519-4EC17C76D0F4}"/>
                      </a:ext>
                    </a:extLst>
                  </p:cNvPr>
                  <p:cNvSpPr/>
                  <p:nvPr/>
                </p:nvSpPr>
                <p:spPr>
                  <a:xfrm flipV="1">
                    <a:off x="6609916" y="5219564"/>
                    <a:ext cx="1486762" cy="856616"/>
                  </a:xfrm>
                  <a:prstGeom prst="round1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35C0B51E-62B6-FF32-1437-50D0085CAC8C}"/>
                      </a:ext>
                    </a:extLst>
                  </p:cNvPr>
                  <p:cNvSpPr/>
                  <p:nvPr/>
                </p:nvSpPr>
                <p:spPr>
                  <a:xfrm>
                    <a:off x="8191023" y="5417808"/>
                    <a:ext cx="278590" cy="27859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9FED9731-9720-CFEE-F35E-DAD73623A9BE}"/>
                      </a:ext>
                    </a:extLst>
                  </p:cNvPr>
                  <p:cNvSpPr/>
                  <p:nvPr/>
                </p:nvSpPr>
                <p:spPr>
                  <a:xfrm>
                    <a:off x="8211172" y="5438680"/>
                    <a:ext cx="237840" cy="23784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5895AAF-8234-95CB-4F6B-CB31B31D82B2}"/>
                      </a:ext>
                    </a:extLst>
                  </p:cNvPr>
                  <p:cNvSpPr/>
                  <p:nvPr/>
                </p:nvSpPr>
                <p:spPr>
                  <a:xfrm>
                    <a:off x="6653745" y="5281991"/>
                    <a:ext cx="1217275" cy="739799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48EFA022-EF7D-31FE-5C6C-1505A907EDDF}"/>
                      </a:ext>
                    </a:extLst>
                  </p:cNvPr>
                  <p:cNvSpPr/>
                  <p:nvPr/>
                </p:nvSpPr>
                <p:spPr>
                  <a:xfrm>
                    <a:off x="7947699" y="5288128"/>
                    <a:ext cx="69397" cy="6939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583C0B57-7C1E-3DAD-C3D2-DBF4E760BAC6}"/>
                      </a:ext>
                    </a:extLst>
                  </p:cNvPr>
                  <p:cNvSpPr/>
                  <p:nvPr/>
                </p:nvSpPr>
                <p:spPr>
                  <a:xfrm>
                    <a:off x="7947699" y="5450541"/>
                    <a:ext cx="69397" cy="6939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C30D58E-E830-886F-B289-24D3DDA70737}"/>
                      </a:ext>
                    </a:extLst>
                  </p:cNvPr>
                  <p:cNvSpPr/>
                  <p:nvPr/>
                </p:nvSpPr>
                <p:spPr>
                  <a:xfrm>
                    <a:off x="7947699" y="5612954"/>
                    <a:ext cx="69397" cy="6939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116B6130-2DE1-2507-0B57-B1B77BCB4BDE}"/>
                      </a:ext>
                    </a:extLst>
                  </p:cNvPr>
                  <p:cNvSpPr/>
                  <p:nvPr/>
                </p:nvSpPr>
                <p:spPr>
                  <a:xfrm>
                    <a:off x="7947699" y="5775367"/>
                    <a:ext cx="69397" cy="6939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DC9EFF5F-F8F1-B51F-70A2-78281EE4A79F}"/>
                      </a:ext>
                    </a:extLst>
                  </p:cNvPr>
                  <p:cNvSpPr/>
                  <p:nvPr/>
                </p:nvSpPr>
                <p:spPr>
                  <a:xfrm>
                    <a:off x="7947699" y="5937781"/>
                    <a:ext cx="69397" cy="6939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C8B0D0A-BAFC-2749-7C1C-ABD9D937CA87}"/>
                    </a:ext>
                  </a:extLst>
                </p:cNvPr>
                <p:cNvSpPr txBox="1"/>
                <p:nvPr/>
              </p:nvSpPr>
              <p:spPr>
                <a:xfrm>
                  <a:off x="7391278" y="5309633"/>
                  <a:ext cx="372703" cy="1347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dirty="0">
                      <a:solidFill>
                        <a:srgbClr val="FF0000"/>
                      </a:solidFill>
                    </a:rPr>
                    <a:t>Ao </a:t>
                  </a:r>
                  <a:r>
                    <a:rPr lang="en-US" sz="700" dirty="0">
                      <a:solidFill>
                        <a:srgbClr val="FF0000"/>
                      </a:solidFill>
                    </a:rPr>
                    <a:t>94/60</a:t>
                  </a:r>
                  <a:r>
                    <a:rPr lang="en-US" sz="300" dirty="0">
                      <a:solidFill>
                        <a:srgbClr val="FF0000"/>
                      </a:solidFill>
                    </a:rPr>
                    <a:t>mmHg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ABA2D08-4928-DAC2-3F28-46B38768ADDA}"/>
                    </a:ext>
                  </a:extLst>
                </p:cNvPr>
                <p:cNvSpPr txBox="1"/>
                <p:nvPr/>
              </p:nvSpPr>
              <p:spPr>
                <a:xfrm>
                  <a:off x="7404937" y="5590166"/>
                  <a:ext cx="385294" cy="124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07C800"/>
                      </a:solidFill>
                    </a:rPr>
                    <a:t>584/496</a:t>
                  </a:r>
                  <a:r>
                    <a:rPr lang="en-US" sz="450" dirty="0">
                      <a:solidFill>
                        <a:srgbClr val="07C800"/>
                      </a:solidFill>
                    </a:rPr>
                    <a:t> </a:t>
                  </a:r>
                  <a:r>
                    <a:rPr lang="en-US" sz="300" dirty="0">
                      <a:solidFill>
                        <a:srgbClr val="07C800"/>
                      </a:solidFill>
                    </a:rPr>
                    <a:t>mA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D4E858C-A924-F466-9859-5C270D716DF6}"/>
                    </a:ext>
                  </a:extLst>
                </p:cNvPr>
                <p:cNvSpPr txBox="1"/>
                <p:nvPr/>
              </p:nvSpPr>
              <p:spPr>
                <a:xfrm>
                  <a:off x="6607327" y="5764460"/>
                  <a:ext cx="325197" cy="108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50" dirty="0">
                      <a:solidFill>
                        <a:schemeClr val="bg1"/>
                      </a:solidFill>
                    </a:rPr>
                    <a:t>Impella Flow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7B67BC-DE41-90D6-A5E8-4BD3F3CBBB75}"/>
                    </a:ext>
                  </a:extLst>
                </p:cNvPr>
                <p:cNvSpPr txBox="1"/>
                <p:nvPr/>
              </p:nvSpPr>
              <p:spPr>
                <a:xfrm>
                  <a:off x="6921803" y="5764460"/>
                  <a:ext cx="340313" cy="108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50" dirty="0">
                      <a:solidFill>
                        <a:schemeClr val="bg1"/>
                      </a:solidFill>
                    </a:rPr>
                    <a:t>Purge System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EE6060-BBE9-0CA3-7DC2-DF1D8CBCD065}"/>
                    </a:ext>
                  </a:extLst>
                </p:cNvPr>
                <p:cNvSpPr txBox="1"/>
                <p:nvPr/>
              </p:nvSpPr>
              <p:spPr>
                <a:xfrm>
                  <a:off x="7280597" y="5803327"/>
                  <a:ext cx="312889" cy="2280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spc="-20" dirty="0">
                      <a:solidFill>
                        <a:schemeClr val="bg1"/>
                      </a:solidFill>
                    </a:rPr>
                    <a:t>Cardiac Output</a:t>
                  </a:r>
                </a:p>
                <a:p>
                  <a:endParaRPr lang="en-US" sz="400" spc="-20" dirty="0">
                    <a:solidFill>
                      <a:schemeClr val="bg1"/>
                    </a:solidFill>
                  </a:endParaRPr>
                </a:p>
                <a:p>
                  <a:r>
                    <a:rPr lang="en-US" sz="400" spc="-20" dirty="0">
                      <a:solidFill>
                        <a:schemeClr val="bg1"/>
                      </a:solidFill>
                    </a:rPr>
                    <a:t>Cardiac Power</a:t>
                  </a:r>
                </a:p>
                <a:p>
                  <a:r>
                    <a:rPr lang="en-US" sz="400" spc="-20" dirty="0">
                      <a:solidFill>
                        <a:schemeClr val="bg1"/>
                      </a:solidFill>
                    </a:rPr>
                    <a:t>Output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A310E93-67CE-6EA5-4EF6-5103084B1A2F}"/>
                    </a:ext>
                  </a:extLst>
                </p:cNvPr>
                <p:cNvSpPr/>
                <p:nvPr/>
              </p:nvSpPr>
              <p:spPr>
                <a:xfrm>
                  <a:off x="6677375" y="5550761"/>
                  <a:ext cx="1028064" cy="237486"/>
                </a:xfrm>
                <a:prstGeom prst="rect">
                  <a:avLst/>
                </a:prstGeom>
                <a:noFill/>
                <a:ln w="635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01F696C-DBF1-8232-9F36-75F38C3472C0}"/>
                    </a:ext>
                  </a:extLst>
                </p:cNvPr>
                <p:cNvSpPr/>
                <p:nvPr/>
              </p:nvSpPr>
              <p:spPr>
                <a:xfrm>
                  <a:off x="6677375" y="5298160"/>
                  <a:ext cx="1028064" cy="237486"/>
                </a:xfrm>
                <a:prstGeom prst="rect">
                  <a:avLst/>
                </a:prstGeom>
                <a:noFill/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1550C52-F04A-C830-9CC6-3D8279C32558}"/>
                    </a:ext>
                  </a:extLst>
                </p:cNvPr>
                <p:cNvSpPr/>
                <p:nvPr/>
              </p:nvSpPr>
              <p:spPr>
                <a:xfrm>
                  <a:off x="7722368" y="5500214"/>
                  <a:ext cx="142529" cy="884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DD72FE-5AAC-B5CD-DB97-B18BDB3F8C11}"/>
                    </a:ext>
                  </a:extLst>
                </p:cNvPr>
                <p:cNvSpPr txBox="1"/>
                <p:nvPr/>
              </p:nvSpPr>
              <p:spPr>
                <a:xfrm>
                  <a:off x="7689686" y="5459147"/>
                  <a:ext cx="212911" cy="1658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0070C0"/>
                      </a:solidFill>
                    </a:rPr>
                    <a:t>P8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31769E1-E83C-3AB4-3544-5A74F6FA90E7}"/>
                    </a:ext>
                  </a:extLst>
                </p:cNvPr>
                <p:cNvSpPr txBox="1"/>
                <p:nvPr/>
              </p:nvSpPr>
              <p:spPr>
                <a:xfrm>
                  <a:off x="6616136" y="5826425"/>
                  <a:ext cx="428322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5.0</a:t>
                  </a:r>
                  <a:r>
                    <a:rPr lang="en-US" sz="300" dirty="0">
                      <a:solidFill>
                        <a:schemeClr val="bg1"/>
                      </a:solidFill>
                    </a:rPr>
                    <a:t> L/min</a:t>
                  </a: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307A707-778C-CC06-4FFF-8BA239D89355}"/>
                    </a:ext>
                  </a:extLst>
                </p:cNvPr>
                <p:cNvGrpSpPr/>
                <p:nvPr/>
              </p:nvGrpSpPr>
              <p:grpSpPr>
                <a:xfrm>
                  <a:off x="6888040" y="5807194"/>
                  <a:ext cx="55830" cy="56334"/>
                  <a:chOff x="7080483" y="5287988"/>
                  <a:chExt cx="241544" cy="243727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2A43821A-15AF-8B23-2B22-D20AA6791A01}"/>
                      </a:ext>
                    </a:extLst>
                  </p:cNvPr>
                  <p:cNvSpPr/>
                  <p:nvPr/>
                </p:nvSpPr>
                <p:spPr>
                  <a:xfrm>
                    <a:off x="7080483" y="5287988"/>
                    <a:ext cx="240500" cy="2405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Pie 52">
                    <a:extLst>
                      <a:ext uri="{FF2B5EF4-FFF2-40B4-BE49-F238E27FC236}">
                        <a16:creationId xmlns:a16="http://schemas.microsoft.com/office/drawing/2014/main" id="{849EBFDB-F3EC-2295-9A52-7780BC30EC63}"/>
                      </a:ext>
                    </a:extLst>
                  </p:cNvPr>
                  <p:cNvSpPr/>
                  <p:nvPr/>
                </p:nvSpPr>
                <p:spPr>
                  <a:xfrm>
                    <a:off x="7080514" y="5292860"/>
                    <a:ext cx="237744" cy="235627"/>
                  </a:xfrm>
                  <a:prstGeom prst="pie">
                    <a:avLst>
                      <a:gd name="adj1" fmla="val 10758894"/>
                      <a:gd name="adj2" fmla="val 16200000"/>
                    </a:avLst>
                  </a:prstGeom>
                  <a:solidFill>
                    <a:schemeClr val="bg1"/>
                  </a:solidFill>
                  <a:ln w="254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" name="Pie 53">
                    <a:extLst>
                      <a:ext uri="{FF2B5EF4-FFF2-40B4-BE49-F238E27FC236}">
                        <a16:creationId xmlns:a16="http://schemas.microsoft.com/office/drawing/2014/main" id="{9AC29861-4BE2-E734-A5D2-4B50145BF5F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084283" y="5296088"/>
                    <a:ext cx="237744" cy="235627"/>
                  </a:xfrm>
                  <a:prstGeom prst="pie">
                    <a:avLst>
                      <a:gd name="adj1" fmla="val 10758894"/>
                      <a:gd name="adj2" fmla="val 16200000"/>
                    </a:avLst>
                  </a:prstGeom>
                  <a:solidFill>
                    <a:schemeClr val="bg1"/>
                  </a:solidFill>
                  <a:ln w="254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76B258E-F6F4-45D2-CDDC-4E867184F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67149" y="5811982"/>
                  <a:ext cx="0" cy="19367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B5C0E83-B9BE-B1E2-754D-991397178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7533" y="5811982"/>
                  <a:ext cx="0" cy="19367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E408A5A7-91CF-13BB-9A86-DFF7A0BFDEF2}"/>
                    </a:ext>
                  </a:extLst>
                </p:cNvPr>
                <p:cNvGrpSpPr/>
                <p:nvPr/>
              </p:nvGrpSpPr>
              <p:grpSpPr>
                <a:xfrm>
                  <a:off x="6986025" y="5862781"/>
                  <a:ext cx="313476" cy="18289"/>
                  <a:chOff x="7024125" y="5862781"/>
                  <a:chExt cx="313476" cy="18289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5E17FBA-537D-B219-3664-775C6E5A4763}"/>
                      </a:ext>
                    </a:extLst>
                  </p:cNvPr>
                  <p:cNvSpPr/>
                  <p:nvPr/>
                </p:nvSpPr>
                <p:spPr>
                  <a:xfrm>
                    <a:off x="7024125" y="5862781"/>
                    <a:ext cx="312261" cy="18288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47DEB552-BBDC-587B-31D2-748F7A0CA7D7}"/>
                      </a:ext>
                    </a:extLst>
                  </p:cNvPr>
                  <p:cNvSpPr/>
                  <p:nvPr/>
                </p:nvSpPr>
                <p:spPr>
                  <a:xfrm>
                    <a:off x="7081286" y="5862782"/>
                    <a:ext cx="45720" cy="182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A89AE0B5-08EB-5415-2AAD-76BAA7DB199B}"/>
                      </a:ext>
                    </a:extLst>
                  </p:cNvPr>
                  <p:cNvSpPr/>
                  <p:nvPr/>
                </p:nvSpPr>
                <p:spPr>
                  <a:xfrm>
                    <a:off x="7186299" y="5862782"/>
                    <a:ext cx="45720" cy="182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E832C7A9-84E5-7AC2-F06D-04CEAA8B6B41}"/>
                      </a:ext>
                    </a:extLst>
                  </p:cNvPr>
                  <p:cNvSpPr/>
                  <p:nvPr/>
                </p:nvSpPr>
                <p:spPr>
                  <a:xfrm>
                    <a:off x="7291881" y="5862782"/>
                    <a:ext cx="45720" cy="1828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D6996B1-BC3C-FE25-78E0-619667422E7A}"/>
                    </a:ext>
                  </a:extLst>
                </p:cNvPr>
                <p:cNvSpPr txBox="1"/>
                <p:nvPr/>
              </p:nvSpPr>
              <p:spPr>
                <a:xfrm>
                  <a:off x="7721899" y="5922890"/>
                  <a:ext cx="285656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bg1"/>
                      </a:solidFill>
                    </a:rPr>
                    <a:t>MENU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C579B1A-AE63-8B14-A2ED-583CA7423745}"/>
                    </a:ext>
                  </a:extLst>
                </p:cNvPr>
                <p:cNvSpPr txBox="1"/>
                <p:nvPr/>
              </p:nvSpPr>
              <p:spPr>
                <a:xfrm>
                  <a:off x="7732859" y="5427361"/>
                  <a:ext cx="285656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bg1"/>
                      </a:solidFill>
                    </a:rPr>
                    <a:t>FLOW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94C74BE-2E6A-7B3B-FE5B-FCEE23CC6BC6}"/>
                    </a:ext>
                  </a:extLst>
                </p:cNvPr>
                <p:cNvSpPr txBox="1"/>
                <p:nvPr/>
              </p:nvSpPr>
              <p:spPr>
                <a:xfrm>
                  <a:off x="7724150" y="5763751"/>
                  <a:ext cx="301477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bg1"/>
                      </a:solidFill>
                    </a:rPr>
                    <a:t>PURGE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5F1C7E12-F33E-6153-61F2-FA3252F0F9D5}"/>
                    </a:ext>
                  </a:extLst>
                </p:cNvPr>
                <p:cNvSpPr txBox="1"/>
                <p:nvPr/>
              </p:nvSpPr>
              <p:spPr>
                <a:xfrm>
                  <a:off x="7717284" y="5599041"/>
                  <a:ext cx="301477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spc="-20" dirty="0">
                      <a:solidFill>
                        <a:schemeClr val="bg1"/>
                      </a:solidFill>
                    </a:rPr>
                    <a:t>DISPLAY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D00FF9A-224E-372E-4807-3110CE6C32EB}"/>
                    </a:ext>
                  </a:extLst>
                </p:cNvPr>
                <p:cNvSpPr txBox="1"/>
                <p:nvPr/>
              </p:nvSpPr>
              <p:spPr>
                <a:xfrm>
                  <a:off x="7730348" y="5276166"/>
                  <a:ext cx="301477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>
                      <a:solidFill>
                        <a:schemeClr val="bg1"/>
                      </a:solidFill>
                    </a:rPr>
                    <a:t>MUTE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128D7CC-C6F9-3464-7B87-23D2EC51238A}"/>
                    </a:ext>
                  </a:extLst>
                </p:cNvPr>
                <p:cNvSpPr/>
                <p:nvPr/>
              </p:nvSpPr>
              <p:spPr>
                <a:xfrm>
                  <a:off x="6677560" y="5550761"/>
                  <a:ext cx="764018" cy="237486"/>
                </a:xfrm>
                <a:prstGeom prst="rect">
                  <a:avLst/>
                </a:prstGeom>
                <a:noFill/>
                <a:ln w="635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91B1B40-1DB1-3ED2-4B86-58EDC620C9C1}"/>
                    </a:ext>
                  </a:extLst>
                </p:cNvPr>
                <p:cNvGrpSpPr/>
                <p:nvPr/>
              </p:nvGrpSpPr>
              <p:grpSpPr>
                <a:xfrm>
                  <a:off x="6679746" y="5642375"/>
                  <a:ext cx="758723" cy="45719"/>
                  <a:chOff x="6676571" y="5636025"/>
                  <a:chExt cx="758723" cy="67463"/>
                </a:xfrm>
              </p:grpSpPr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892F0FA2-A033-18D1-68C6-06375F74EE16}"/>
                      </a:ext>
                    </a:extLst>
                  </p:cNvPr>
                  <p:cNvSpPr/>
                  <p:nvPr/>
                </p:nvSpPr>
                <p:spPr>
                  <a:xfrm>
                    <a:off x="6676571" y="5639808"/>
                    <a:ext cx="211907" cy="63680"/>
                  </a:xfrm>
                  <a:custGeom>
                    <a:avLst/>
                    <a:gdLst>
                      <a:gd name="connsiteX0" fmla="*/ 0 w 174625"/>
                      <a:gd name="connsiteY0" fmla="*/ 57165 h 57165"/>
                      <a:gd name="connsiteX1" fmla="*/ 15875 w 174625"/>
                      <a:gd name="connsiteY1" fmla="*/ 15 h 57165"/>
                      <a:gd name="connsiteX2" fmla="*/ 50800 w 174625"/>
                      <a:gd name="connsiteY2" fmla="*/ 50815 h 57165"/>
                      <a:gd name="connsiteX3" fmla="*/ 79375 w 174625"/>
                      <a:gd name="connsiteY3" fmla="*/ 15 h 57165"/>
                      <a:gd name="connsiteX4" fmla="*/ 114300 w 174625"/>
                      <a:gd name="connsiteY4" fmla="*/ 47640 h 57165"/>
                      <a:gd name="connsiteX5" fmla="*/ 142875 w 174625"/>
                      <a:gd name="connsiteY5" fmla="*/ 3190 h 57165"/>
                      <a:gd name="connsiteX6" fmla="*/ 174625 w 174625"/>
                      <a:gd name="connsiteY6" fmla="*/ 47640 h 5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625" h="57165">
                        <a:moveTo>
                          <a:pt x="0" y="57165"/>
                        </a:moveTo>
                        <a:cubicBezTo>
                          <a:pt x="3704" y="29119"/>
                          <a:pt x="7408" y="1073"/>
                          <a:pt x="15875" y="15"/>
                        </a:cubicBezTo>
                        <a:cubicBezTo>
                          <a:pt x="24342" y="-1043"/>
                          <a:pt x="40217" y="50815"/>
                          <a:pt x="50800" y="50815"/>
                        </a:cubicBezTo>
                        <a:cubicBezTo>
                          <a:pt x="61383" y="50815"/>
                          <a:pt x="68792" y="544"/>
                          <a:pt x="79375" y="15"/>
                        </a:cubicBezTo>
                        <a:cubicBezTo>
                          <a:pt x="89958" y="-514"/>
                          <a:pt x="103717" y="47111"/>
                          <a:pt x="114300" y="47640"/>
                        </a:cubicBezTo>
                        <a:cubicBezTo>
                          <a:pt x="124883" y="48169"/>
                          <a:pt x="132821" y="3190"/>
                          <a:pt x="142875" y="3190"/>
                        </a:cubicBezTo>
                        <a:cubicBezTo>
                          <a:pt x="152929" y="3190"/>
                          <a:pt x="163777" y="25415"/>
                          <a:pt x="174625" y="4764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Freeform 83">
                    <a:extLst>
                      <a:ext uri="{FF2B5EF4-FFF2-40B4-BE49-F238E27FC236}">
                        <a16:creationId xmlns:a16="http://schemas.microsoft.com/office/drawing/2014/main" id="{719BE8B7-8878-A8A1-B256-6C859338FBC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217841" y="5636025"/>
                    <a:ext cx="217453" cy="55176"/>
                  </a:xfrm>
                  <a:custGeom>
                    <a:avLst/>
                    <a:gdLst>
                      <a:gd name="connsiteX0" fmla="*/ 0 w 174625"/>
                      <a:gd name="connsiteY0" fmla="*/ 57165 h 57165"/>
                      <a:gd name="connsiteX1" fmla="*/ 15875 w 174625"/>
                      <a:gd name="connsiteY1" fmla="*/ 15 h 57165"/>
                      <a:gd name="connsiteX2" fmla="*/ 50800 w 174625"/>
                      <a:gd name="connsiteY2" fmla="*/ 50815 h 57165"/>
                      <a:gd name="connsiteX3" fmla="*/ 79375 w 174625"/>
                      <a:gd name="connsiteY3" fmla="*/ 15 h 57165"/>
                      <a:gd name="connsiteX4" fmla="*/ 114300 w 174625"/>
                      <a:gd name="connsiteY4" fmla="*/ 47640 h 57165"/>
                      <a:gd name="connsiteX5" fmla="*/ 142875 w 174625"/>
                      <a:gd name="connsiteY5" fmla="*/ 3190 h 57165"/>
                      <a:gd name="connsiteX6" fmla="*/ 174625 w 174625"/>
                      <a:gd name="connsiteY6" fmla="*/ 47640 h 57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625" h="57165">
                        <a:moveTo>
                          <a:pt x="0" y="57165"/>
                        </a:moveTo>
                        <a:cubicBezTo>
                          <a:pt x="3704" y="29119"/>
                          <a:pt x="7408" y="1073"/>
                          <a:pt x="15875" y="15"/>
                        </a:cubicBezTo>
                        <a:cubicBezTo>
                          <a:pt x="24342" y="-1043"/>
                          <a:pt x="40217" y="50815"/>
                          <a:pt x="50800" y="50815"/>
                        </a:cubicBezTo>
                        <a:cubicBezTo>
                          <a:pt x="61383" y="50815"/>
                          <a:pt x="68792" y="544"/>
                          <a:pt x="79375" y="15"/>
                        </a:cubicBezTo>
                        <a:cubicBezTo>
                          <a:pt x="89958" y="-514"/>
                          <a:pt x="103717" y="47111"/>
                          <a:pt x="114300" y="47640"/>
                        </a:cubicBezTo>
                        <a:cubicBezTo>
                          <a:pt x="124883" y="48169"/>
                          <a:pt x="132821" y="3190"/>
                          <a:pt x="142875" y="3190"/>
                        </a:cubicBezTo>
                        <a:cubicBezTo>
                          <a:pt x="152929" y="3190"/>
                          <a:pt x="163777" y="25415"/>
                          <a:pt x="174625" y="4764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1DB23B7B-094F-4120-0130-F61576A1DFBD}"/>
                      </a:ext>
                    </a:extLst>
                  </p:cNvPr>
                  <p:cNvSpPr/>
                  <p:nvPr/>
                </p:nvSpPr>
                <p:spPr>
                  <a:xfrm>
                    <a:off x="7046233" y="5637696"/>
                    <a:ext cx="199639" cy="53506"/>
                  </a:xfrm>
                  <a:custGeom>
                    <a:avLst/>
                    <a:gdLst>
                      <a:gd name="connsiteX0" fmla="*/ 0 w 450850"/>
                      <a:gd name="connsiteY0" fmla="*/ 168286 h 168286"/>
                      <a:gd name="connsiteX1" fmla="*/ 57150 w 450850"/>
                      <a:gd name="connsiteY1" fmla="*/ 11 h 168286"/>
                      <a:gd name="connsiteX2" fmla="*/ 149225 w 450850"/>
                      <a:gd name="connsiteY2" fmla="*/ 161936 h 168286"/>
                      <a:gd name="connsiteX3" fmla="*/ 222250 w 450850"/>
                      <a:gd name="connsiteY3" fmla="*/ 6361 h 168286"/>
                      <a:gd name="connsiteX4" fmla="*/ 301625 w 450850"/>
                      <a:gd name="connsiteY4" fmla="*/ 155586 h 168286"/>
                      <a:gd name="connsiteX5" fmla="*/ 361950 w 450850"/>
                      <a:gd name="connsiteY5" fmla="*/ 11 h 168286"/>
                      <a:gd name="connsiteX6" fmla="*/ 450850 w 450850"/>
                      <a:gd name="connsiteY6" fmla="*/ 149236 h 16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0850" h="168286">
                        <a:moveTo>
                          <a:pt x="0" y="168286"/>
                        </a:moveTo>
                        <a:cubicBezTo>
                          <a:pt x="16139" y="84677"/>
                          <a:pt x="32279" y="1069"/>
                          <a:pt x="57150" y="11"/>
                        </a:cubicBezTo>
                        <a:cubicBezTo>
                          <a:pt x="82021" y="-1047"/>
                          <a:pt x="121708" y="160878"/>
                          <a:pt x="149225" y="161936"/>
                        </a:cubicBezTo>
                        <a:cubicBezTo>
                          <a:pt x="176742" y="162994"/>
                          <a:pt x="196850" y="7419"/>
                          <a:pt x="222250" y="6361"/>
                        </a:cubicBezTo>
                        <a:cubicBezTo>
                          <a:pt x="247650" y="5303"/>
                          <a:pt x="278342" y="156644"/>
                          <a:pt x="301625" y="155586"/>
                        </a:cubicBezTo>
                        <a:cubicBezTo>
                          <a:pt x="324908" y="154528"/>
                          <a:pt x="337079" y="1069"/>
                          <a:pt x="361950" y="11"/>
                        </a:cubicBezTo>
                        <a:cubicBezTo>
                          <a:pt x="386821" y="-1047"/>
                          <a:pt x="418835" y="74094"/>
                          <a:pt x="450850" y="149236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E36DD728-E997-66B6-B2D9-092962B6D5B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863016" y="5642613"/>
                    <a:ext cx="199639" cy="53506"/>
                  </a:xfrm>
                  <a:custGeom>
                    <a:avLst/>
                    <a:gdLst>
                      <a:gd name="connsiteX0" fmla="*/ 0 w 450850"/>
                      <a:gd name="connsiteY0" fmla="*/ 168286 h 168286"/>
                      <a:gd name="connsiteX1" fmla="*/ 57150 w 450850"/>
                      <a:gd name="connsiteY1" fmla="*/ 11 h 168286"/>
                      <a:gd name="connsiteX2" fmla="*/ 149225 w 450850"/>
                      <a:gd name="connsiteY2" fmla="*/ 161936 h 168286"/>
                      <a:gd name="connsiteX3" fmla="*/ 222250 w 450850"/>
                      <a:gd name="connsiteY3" fmla="*/ 6361 h 168286"/>
                      <a:gd name="connsiteX4" fmla="*/ 301625 w 450850"/>
                      <a:gd name="connsiteY4" fmla="*/ 155586 h 168286"/>
                      <a:gd name="connsiteX5" fmla="*/ 361950 w 450850"/>
                      <a:gd name="connsiteY5" fmla="*/ 11 h 168286"/>
                      <a:gd name="connsiteX6" fmla="*/ 450850 w 450850"/>
                      <a:gd name="connsiteY6" fmla="*/ 149236 h 16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0850" h="168286">
                        <a:moveTo>
                          <a:pt x="0" y="168286"/>
                        </a:moveTo>
                        <a:cubicBezTo>
                          <a:pt x="16139" y="84677"/>
                          <a:pt x="32279" y="1069"/>
                          <a:pt x="57150" y="11"/>
                        </a:cubicBezTo>
                        <a:cubicBezTo>
                          <a:pt x="82021" y="-1047"/>
                          <a:pt x="121708" y="160878"/>
                          <a:pt x="149225" y="161936"/>
                        </a:cubicBezTo>
                        <a:cubicBezTo>
                          <a:pt x="176742" y="162994"/>
                          <a:pt x="196850" y="7419"/>
                          <a:pt x="222250" y="6361"/>
                        </a:cubicBezTo>
                        <a:cubicBezTo>
                          <a:pt x="247650" y="5303"/>
                          <a:pt x="278342" y="156644"/>
                          <a:pt x="301625" y="155586"/>
                        </a:cubicBezTo>
                        <a:cubicBezTo>
                          <a:pt x="324908" y="154528"/>
                          <a:pt x="337079" y="1069"/>
                          <a:pt x="361950" y="11"/>
                        </a:cubicBezTo>
                        <a:cubicBezTo>
                          <a:pt x="386821" y="-1047"/>
                          <a:pt x="418835" y="74094"/>
                          <a:pt x="450850" y="149236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E4ACD69B-8105-EF5B-D196-7569B5CDA23A}"/>
                    </a:ext>
                  </a:extLst>
                </p:cNvPr>
                <p:cNvSpPr/>
                <p:nvPr/>
              </p:nvSpPr>
              <p:spPr>
                <a:xfrm>
                  <a:off x="6722804" y="5324558"/>
                  <a:ext cx="76406" cy="193017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20D53F51-10C1-5978-6AE2-862FD2C6E382}"/>
                    </a:ext>
                  </a:extLst>
                </p:cNvPr>
                <p:cNvSpPr/>
                <p:nvPr/>
              </p:nvSpPr>
              <p:spPr>
                <a:xfrm>
                  <a:off x="6796171" y="5327879"/>
                  <a:ext cx="76406" cy="193017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0C8ECC24-554C-3157-8A32-0904F1EEFAAA}"/>
                    </a:ext>
                  </a:extLst>
                </p:cNvPr>
                <p:cNvSpPr/>
                <p:nvPr/>
              </p:nvSpPr>
              <p:spPr>
                <a:xfrm>
                  <a:off x="6877957" y="5328545"/>
                  <a:ext cx="76406" cy="193017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50EE6A73-0F9A-BFDA-6F66-4D2A4D728BA8}"/>
                    </a:ext>
                  </a:extLst>
                </p:cNvPr>
                <p:cNvSpPr/>
                <p:nvPr/>
              </p:nvSpPr>
              <p:spPr>
                <a:xfrm>
                  <a:off x="6951324" y="5331866"/>
                  <a:ext cx="76406" cy="193017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7339244B-F789-B81B-6FE8-E660589CCCFC}"/>
                    </a:ext>
                  </a:extLst>
                </p:cNvPr>
                <p:cNvSpPr/>
                <p:nvPr/>
              </p:nvSpPr>
              <p:spPr>
                <a:xfrm>
                  <a:off x="6677025" y="5321300"/>
                  <a:ext cx="45719" cy="179916"/>
                </a:xfrm>
                <a:custGeom>
                  <a:avLst/>
                  <a:gdLst>
                    <a:gd name="connsiteX0" fmla="*/ 0 w 54327"/>
                    <a:gd name="connsiteY0" fmla="*/ 187326 h 202939"/>
                    <a:gd name="connsiteX1" fmla="*/ 28575 w 54327"/>
                    <a:gd name="connsiteY1" fmla="*/ 1 h 202939"/>
                    <a:gd name="connsiteX2" fmla="*/ 50800 w 54327"/>
                    <a:gd name="connsiteY2" fmla="*/ 184151 h 202939"/>
                    <a:gd name="connsiteX3" fmla="*/ 53975 w 54327"/>
                    <a:gd name="connsiteY3" fmla="*/ 187326 h 20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7" h="202939">
                      <a:moveTo>
                        <a:pt x="0" y="187326"/>
                      </a:moveTo>
                      <a:cubicBezTo>
                        <a:pt x="10054" y="93928"/>
                        <a:pt x="20108" y="530"/>
                        <a:pt x="28575" y="1"/>
                      </a:cubicBezTo>
                      <a:cubicBezTo>
                        <a:pt x="37042" y="-528"/>
                        <a:pt x="46567" y="152930"/>
                        <a:pt x="50800" y="184151"/>
                      </a:cubicBezTo>
                      <a:cubicBezTo>
                        <a:pt x="55033" y="215372"/>
                        <a:pt x="54504" y="201349"/>
                        <a:pt x="53975" y="187326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C4574EA9-1ED8-D145-F27F-A33B04D68131}"/>
                    </a:ext>
                  </a:extLst>
                </p:cNvPr>
                <p:cNvSpPr/>
                <p:nvPr/>
              </p:nvSpPr>
              <p:spPr>
                <a:xfrm>
                  <a:off x="7024250" y="5330993"/>
                  <a:ext cx="76406" cy="193017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5AB94D51-5FE5-C0B3-708B-EF39F6936465}"/>
                    </a:ext>
                  </a:extLst>
                </p:cNvPr>
                <p:cNvSpPr/>
                <p:nvPr/>
              </p:nvSpPr>
              <p:spPr>
                <a:xfrm>
                  <a:off x="7097617" y="5331139"/>
                  <a:ext cx="72712" cy="193017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DF2830D3-670E-9262-DB4F-9049DF45B24C}"/>
                    </a:ext>
                  </a:extLst>
                </p:cNvPr>
                <p:cNvSpPr/>
                <p:nvPr/>
              </p:nvSpPr>
              <p:spPr>
                <a:xfrm>
                  <a:off x="7167019" y="5330577"/>
                  <a:ext cx="64999" cy="193017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197F9719-224B-EEC2-DAAA-948128E52776}"/>
                    </a:ext>
                  </a:extLst>
                </p:cNvPr>
                <p:cNvSpPr/>
                <p:nvPr/>
              </p:nvSpPr>
              <p:spPr>
                <a:xfrm>
                  <a:off x="7234054" y="5356670"/>
                  <a:ext cx="89123" cy="167600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4D499E69-3AE3-1891-D0E3-74682BB23E97}"/>
                    </a:ext>
                  </a:extLst>
                </p:cNvPr>
                <p:cNvSpPr/>
                <p:nvPr/>
              </p:nvSpPr>
              <p:spPr>
                <a:xfrm>
                  <a:off x="7322721" y="5334489"/>
                  <a:ext cx="64999" cy="193017"/>
                </a:xfrm>
                <a:custGeom>
                  <a:avLst/>
                  <a:gdLst>
                    <a:gd name="connsiteX0" fmla="*/ 0 w 168275"/>
                    <a:gd name="connsiteY0" fmla="*/ 238129 h 266022"/>
                    <a:gd name="connsiteX1" fmla="*/ 95250 w 168275"/>
                    <a:gd name="connsiteY1" fmla="*/ 244479 h 266022"/>
                    <a:gd name="connsiteX2" fmla="*/ 127000 w 168275"/>
                    <a:gd name="connsiteY2" fmla="*/ 4 h 266022"/>
                    <a:gd name="connsiteX3" fmla="*/ 168275 w 168275"/>
                    <a:gd name="connsiteY3" fmla="*/ 250829 h 26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275" h="266022">
                      <a:moveTo>
                        <a:pt x="0" y="238129"/>
                      </a:moveTo>
                      <a:cubicBezTo>
                        <a:pt x="37041" y="261148"/>
                        <a:pt x="74083" y="284167"/>
                        <a:pt x="95250" y="244479"/>
                      </a:cubicBezTo>
                      <a:cubicBezTo>
                        <a:pt x="116417" y="204791"/>
                        <a:pt x="114829" y="-1054"/>
                        <a:pt x="127000" y="4"/>
                      </a:cubicBezTo>
                      <a:cubicBezTo>
                        <a:pt x="139171" y="1062"/>
                        <a:pt x="153723" y="125945"/>
                        <a:pt x="168275" y="250829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E08DFAD1-CB1C-7B1B-09B4-1E7CA57A3BB7}"/>
                    </a:ext>
                  </a:extLst>
                </p:cNvPr>
                <p:cNvSpPr/>
                <p:nvPr/>
              </p:nvSpPr>
              <p:spPr>
                <a:xfrm>
                  <a:off x="7388825" y="5369041"/>
                  <a:ext cx="47376" cy="146481"/>
                </a:xfrm>
                <a:custGeom>
                  <a:avLst/>
                  <a:gdLst>
                    <a:gd name="connsiteX0" fmla="*/ 0 w 104775"/>
                    <a:gd name="connsiteY0" fmla="*/ 146050 h 146481"/>
                    <a:gd name="connsiteX1" fmla="*/ 73025 w 104775"/>
                    <a:gd name="connsiteY1" fmla="*/ 123825 h 146481"/>
                    <a:gd name="connsiteX2" fmla="*/ 104775 w 104775"/>
                    <a:gd name="connsiteY2" fmla="*/ 0 h 146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775" h="146481">
                      <a:moveTo>
                        <a:pt x="0" y="146050"/>
                      </a:moveTo>
                      <a:cubicBezTo>
                        <a:pt x="27781" y="147108"/>
                        <a:pt x="55562" y="148167"/>
                        <a:pt x="73025" y="123825"/>
                      </a:cubicBezTo>
                      <a:cubicBezTo>
                        <a:pt x="90488" y="99483"/>
                        <a:pt x="97631" y="49741"/>
                        <a:pt x="104775" y="0"/>
                      </a:cubicBez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2A200993-89A2-78D6-BAEB-23184C14A96A}"/>
                    </a:ext>
                  </a:extLst>
                </p:cNvPr>
                <p:cNvSpPr/>
                <p:nvPr/>
              </p:nvSpPr>
              <p:spPr>
                <a:xfrm>
                  <a:off x="6676572" y="5298165"/>
                  <a:ext cx="764018" cy="237486"/>
                </a:xfrm>
                <a:prstGeom prst="rect">
                  <a:avLst/>
                </a:prstGeom>
                <a:noFill/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E61BF453-68A4-6917-DA91-2D0B017917B5}"/>
                    </a:ext>
                  </a:extLst>
                </p:cNvPr>
                <p:cNvSpPr/>
                <p:nvPr/>
              </p:nvSpPr>
              <p:spPr>
                <a:xfrm>
                  <a:off x="6677375" y="5316111"/>
                  <a:ext cx="758825" cy="92883"/>
                </a:xfrm>
                <a:custGeom>
                  <a:avLst/>
                  <a:gdLst>
                    <a:gd name="connsiteX0" fmla="*/ 0 w 758825"/>
                    <a:gd name="connsiteY0" fmla="*/ 88918 h 108069"/>
                    <a:gd name="connsiteX1" fmla="*/ 22225 w 758825"/>
                    <a:gd name="connsiteY1" fmla="*/ 18 h 108069"/>
                    <a:gd name="connsiteX2" fmla="*/ 92075 w 758825"/>
                    <a:gd name="connsiteY2" fmla="*/ 95268 h 108069"/>
                    <a:gd name="connsiteX3" fmla="*/ 98425 w 758825"/>
                    <a:gd name="connsiteY3" fmla="*/ 6368 h 108069"/>
                    <a:gd name="connsiteX4" fmla="*/ 168275 w 758825"/>
                    <a:gd name="connsiteY4" fmla="*/ 82568 h 108069"/>
                    <a:gd name="connsiteX5" fmla="*/ 177800 w 758825"/>
                    <a:gd name="connsiteY5" fmla="*/ 3193 h 108069"/>
                    <a:gd name="connsiteX6" fmla="*/ 254000 w 758825"/>
                    <a:gd name="connsiteY6" fmla="*/ 79393 h 108069"/>
                    <a:gd name="connsiteX7" fmla="*/ 257175 w 758825"/>
                    <a:gd name="connsiteY7" fmla="*/ 18 h 108069"/>
                    <a:gd name="connsiteX8" fmla="*/ 327025 w 758825"/>
                    <a:gd name="connsiteY8" fmla="*/ 85743 h 108069"/>
                    <a:gd name="connsiteX9" fmla="*/ 333375 w 758825"/>
                    <a:gd name="connsiteY9" fmla="*/ 9543 h 108069"/>
                    <a:gd name="connsiteX10" fmla="*/ 403225 w 758825"/>
                    <a:gd name="connsiteY10" fmla="*/ 85743 h 108069"/>
                    <a:gd name="connsiteX11" fmla="*/ 409575 w 758825"/>
                    <a:gd name="connsiteY11" fmla="*/ 15893 h 108069"/>
                    <a:gd name="connsiteX12" fmla="*/ 469900 w 758825"/>
                    <a:gd name="connsiteY12" fmla="*/ 92093 h 108069"/>
                    <a:gd name="connsiteX13" fmla="*/ 479425 w 758825"/>
                    <a:gd name="connsiteY13" fmla="*/ 15893 h 108069"/>
                    <a:gd name="connsiteX14" fmla="*/ 536575 w 758825"/>
                    <a:gd name="connsiteY14" fmla="*/ 104793 h 108069"/>
                    <a:gd name="connsiteX15" fmla="*/ 546100 w 758825"/>
                    <a:gd name="connsiteY15" fmla="*/ 19068 h 108069"/>
                    <a:gd name="connsiteX16" fmla="*/ 619125 w 758825"/>
                    <a:gd name="connsiteY16" fmla="*/ 107968 h 108069"/>
                    <a:gd name="connsiteX17" fmla="*/ 622300 w 758825"/>
                    <a:gd name="connsiteY17" fmla="*/ 38118 h 108069"/>
                    <a:gd name="connsiteX18" fmla="*/ 682625 w 758825"/>
                    <a:gd name="connsiteY18" fmla="*/ 104793 h 108069"/>
                    <a:gd name="connsiteX19" fmla="*/ 695325 w 758825"/>
                    <a:gd name="connsiteY19" fmla="*/ 9543 h 108069"/>
                    <a:gd name="connsiteX20" fmla="*/ 758825 w 758825"/>
                    <a:gd name="connsiteY20" fmla="*/ 104793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58825" h="108069">
                      <a:moveTo>
                        <a:pt x="0" y="88918"/>
                      </a:moveTo>
                      <a:cubicBezTo>
                        <a:pt x="3439" y="43939"/>
                        <a:pt x="6879" y="-1040"/>
                        <a:pt x="22225" y="18"/>
                      </a:cubicBezTo>
                      <a:cubicBezTo>
                        <a:pt x="37571" y="1076"/>
                        <a:pt x="79375" y="94210"/>
                        <a:pt x="92075" y="95268"/>
                      </a:cubicBezTo>
                      <a:cubicBezTo>
                        <a:pt x="104775" y="96326"/>
                        <a:pt x="85725" y="8485"/>
                        <a:pt x="98425" y="6368"/>
                      </a:cubicBezTo>
                      <a:cubicBezTo>
                        <a:pt x="111125" y="4251"/>
                        <a:pt x="155046" y="83097"/>
                        <a:pt x="168275" y="82568"/>
                      </a:cubicBezTo>
                      <a:cubicBezTo>
                        <a:pt x="181504" y="82039"/>
                        <a:pt x="163513" y="3722"/>
                        <a:pt x="177800" y="3193"/>
                      </a:cubicBezTo>
                      <a:cubicBezTo>
                        <a:pt x="192088" y="2664"/>
                        <a:pt x="240771" y="79922"/>
                        <a:pt x="254000" y="79393"/>
                      </a:cubicBezTo>
                      <a:cubicBezTo>
                        <a:pt x="267229" y="78864"/>
                        <a:pt x="245004" y="-1040"/>
                        <a:pt x="257175" y="18"/>
                      </a:cubicBezTo>
                      <a:cubicBezTo>
                        <a:pt x="269346" y="1076"/>
                        <a:pt x="314325" y="84156"/>
                        <a:pt x="327025" y="85743"/>
                      </a:cubicBezTo>
                      <a:cubicBezTo>
                        <a:pt x="339725" y="87330"/>
                        <a:pt x="320675" y="9543"/>
                        <a:pt x="333375" y="9543"/>
                      </a:cubicBezTo>
                      <a:cubicBezTo>
                        <a:pt x="346075" y="9543"/>
                        <a:pt x="390525" y="84685"/>
                        <a:pt x="403225" y="85743"/>
                      </a:cubicBezTo>
                      <a:cubicBezTo>
                        <a:pt x="415925" y="86801"/>
                        <a:pt x="398463" y="14835"/>
                        <a:pt x="409575" y="15893"/>
                      </a:cubicBezTo>
                      <a:cubicBezTo>
                        <a:pt x="420687" y="16951"/>
                        <a:pt x="458258" y="92093"/>
                        <a:pt x="469900" y="92093"/>
                      </a:cubicBezTo>
                      <a:cubicBezTo>
                        <a:pt x="481542" y="92093"/>
                        <a:pt x="468313" y="13776"/>
                        <a:pt x="479425" y="15893"/>
                      </a:cubicBezTo>
                      <a:cubicBezTo>
                        <a:pt x="490537" y="18010"/>
                        <a:pt x="525463" y="104264"/>
                        <a:pt x="536575" y="104793"/>
                      </a:cubicBezTo>
                      <a:cubicBezTo>
                        <a:pt x="547687" y="105322"/>
                        <a:pt x="532342" y="18539"/>
                        <a:pt x="546100" y="19068"/>
                      </a:cubicBezTo>
                      <a:cubicBezTo>
                        <a:pt x="559858" y="19597"/>
                        <a:pt x="606425" y="104793"/>
                        <a:pt x="619125" y="107968"/>
                      </a:cubicBezTo>
                      <a:cubicBezTo>
                        <a:pt x="631825" y="111143"/>
                        <a:pt x="611717" y="38647"/>
                        <a:pt x="622300" y="38118"/>
                      </a:cubicBezTo>
                      <a:cubicBezTo>
                        <a:pt x="632883" y="37589"/>
                        <a:pt x="670454" y="109555"/>
                        <a:pt x="682625" y="104793"/>
                      </a:cubicBezTo>
                      <a:cubicBezTo>
                        <a:pt x="694796" y="100031"/>
                        <a:pt x="682625" y="9543"/>
                        <a:pt x="695325" y="9543"/>
                      </a:cubicBezTo>
                      <a:cubicBezTo>
                        <a:pt x="708025" y="9543"/>
                        <a:pt x="733425" y="57168"/>
                        <a:pt x="758825" y="104793"/>
                      </a:cubicBezTo>
                    </a:path>
                  </a:pathLst>
                </a:custGeom>
                <a:noFill/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5FACDDF0-7ECA-E3B6-DA43-A01F9D27E5D0}"/>
                    </a:ext>
                  </a:extLst>
                </p:cNvPr>
                <p:cNvSpPr txBox="1"/>
                <p:nvPr/>
              </p:nvSpPr>
              <p:spPr>
                <a:xfrm>
                  <a:off x="7401705" y="5266487"/>
                  <a:ext cx="350245" cy="1036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spc="-10" dirty="0">
                      <a:solidFill>
                        <a:srgbClr val="FF0000"/>
                      </a:solidFill>
                    </a:rPr>
                    <a:t>Placement Signal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3CA4F554-44E2-7864-447E-8828CFF8AED2}"/>
                    </a:ext>
                  </a:extLst>
                </p:cNvPr>
                <p:cNvSpPr txBox="1"/>
                <p:nvPr/>
              </p:nvSpPr>
              <p:spPr>
                <a:xfrm>
                  <a:off x="7420961" y="5515565"/>
                  <a:ext cx="318287" cy="1036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" spc="-10" dirty="0">
                      <a:solidFill>
                        <a:srgbClr val="07C800"/>
                      </a:solidFill>
                    </a:rPr>
                    <a:t>Motor Current</a:t>
                  </a:r>
                </a:p>
              </p:txBody>
            </p:sp>
            <p:sp>
              <p:nvSpPr>
                <p:cNvPr id="577" name="TextBox 576">
                  <a:extLst>
                    <a:ext uri="{FF2B5EF4-FFF2-40B4-BE49-F238E27FC236}">
                      <a16:creationId xmlns:a16="http://schemas.microsoft.com/office/drawing/2014/main" id="{72EE5C8B-2718-B97D-7566-54F2564DDF1A}"/>
                    </a:ext>
                  </a:extLst>
                </p:cNvPr>
                <p:cNvSpPr txBox="1"/>
                <p:nvPr/>
              </p:nvSpPr>
              <p:spPr>
                <a:xfrm>
                  <a:off x="7492294" y="5783274"/>
                  <a:ext cx="266894" cy="1347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>
                      <a:solidFill>
                        <a:schemeClr val="bg1"/>
                      </a:solidFill>
                    </a:rPr>
                    <a:t>6.0</a:t>
                  </a:r>
                  <a:r>
                    <a:rPr lang="en-US" sz="300" dirty="0">
                      <a:solidFill>
                        <a:schemeClr val="bg1"/>
                      </a:solidFill>
                    </a:rPr>
                    <a:t> L/min</a:t>
                  </a:r>
                </a:p>
              </p:txBody>
            </p:sp>
            <p:sp>
              <p:nvSpPr>
                <p:cNvPr id="578" name="TextBox 577">
                  <a:extLst>
                    <a:ext uri="{FF2B5EF4-FFF2-40B4-BE49-F238E27FC236}">
                      <a16:creationId xmlns:a16="http://schemas.microsoft.com/office/drawing/2014/main" id="{E08ECB21-33B2-6D28-A576-58191352DB7B}"/>
                    </a:ext>
                  </a:extLst>
                </p:cNvPr>
                <p:cNvSpPr txBox="1"/>
                <p:nvPr/>
              </p:nvSpPr>
              <p:spPr>
                <a:xfrm>
                  <a:off x="7491914" y="5882436"/>
                  <a:ext cx="262576" cy="1347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>
                      <a:solidFill>
                        <a:schemeClr val="bg1"/>
                      </a:solidFill>
                    </a:rPr>
                    <a:t>1.0</a:t>
                  </a:r>
                  <a:r>
                    <a:rPr lang="en-US" sz="300" dirty="0">
                      <a:solidFill>
                        <a:schemeClr val="bg1"/>
                      </a:solidFill>
                    </a:rPr>
                    <a:t> watts</a:t>
                  </a:r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E7EEC0AB-E6FB-2A6E-06A5-00AB5634B759}"/>
                    </a:ext>
                  </a:extLst>
                </p:cNvPr>
                <p:cNvSpPr txBox="1"/>
                <p:nvPr/>
              </p:nvSpPr>
              <p:spPr>
                <a:xfrm>
                  <a:off x="6928318" y="5889471"/>
                  <a:ext cx="379591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" spc="-20" dirty="0">
                      <a:solidFill>
                        <a:schemeClr val="bg1"/>
                      </a:solidFill>
                    </a:rPr>
                    <a:t>Purge Flow</a:t>
                  </a:r>
                </a:p>
                <a:p>
                  <a:r>
                    <a:rPr lang="en-US" sz="300" spc="-20" dirty="0">
                      <a:solidFill>
                        <a:schemeClr val="bg1"/>
                      </a:solidFill>
                    </a:rPr>
                    <a:t>Purge Pressure</a:t>
                  </a:r>
                </a:p>
              </p:txBody>
            </p:sp>
          </p:grp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D0D854DE-F52A-FF96-1980-28F5DF1396E7}"/>
                  </a:ext>
                </a:extLst>
              </p:cNvPr>
              <p:cNvSpPr/>
              <p:nvPr/>
            </p:nvSpPr>
            <p:spPr>
              <a:xfrm>
                <a:off x="8182155" y="6224553"/>
                <a:ext cx="237840" cy="23784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Snip Same Side Corner Rectangle 585">
                <a:extLst>
                  <a:ext uri="{FF2B5EF4-FFF2-40B4-BE49-F238E27FC236}">
                    <a16:creationId xmlns:a16="http://schemas.microsoft.com/office/drawing/2014/main" id="{B090A380-705A-9257-DD42-AB01A53E54EF}"/>
                  </a:ext>
                </a:extLst>
              </p:cNvPr>
              <p:cNvSpPr/>
              <p:nvPr/>
            </p:nvSpPr>
            <p:spPr>
              <a:xfrm rot="5400000">
                <a:off x="7470124" y="6185501"/>
                <a:ext cx="143167" cy="256965"/>
              </a:xfrm>
              <a:prstGeom prst="snip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3BE2A3F7-FF18-507E-7D1E-A765EEDCF205}"/>
                  </a:ext>
                </a:extLst>
              </p:cNvPr>
              <p:cNvSpPr/>
              <p:nvPr/>
            </p:nvSpPr>
            <p:spPr>
              <a:xfrm>
                <a:off x="6686259" y="6241817"/>
                <a:ext cx="631274" cy="22057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2DB27853-6CF0-26AE-C425-A5DD84FF4A56}"/>
                </a:ext>
              </a:extLst>
            </p:cNvPr>
            <p:cNvSpPr/>
            <p:nvPr/>
          </p:nvSpPr>
          <p:spPr>
            <a:xfrm>
              <a:off x="8338499" y="6306857"/>
              <a:ext cx="126273" cy="1262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3A06E81D-692C-2F3B-A8A8-F6AFAACC66D7}"/>
                </a:ext>
              </a:extLst>
            </p:cNvPr>
            <p:cNvSpPr txBox="1"/>
            <p:nvPr/>
          </p:nvSpPr>
          <p:spPr>
            <a:xfrm>
              <a:off x="7051342" y="4967765"/>
              <a:ext cx="54053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" dirty="0">
                  <a:solidFill>
                    <a:schemeClr val="bg1"/>
                  </a:solidFill>
                </a:rPr>
                <a:t>LV   </a:t>
              </a:r>
              <a:r>
                <a:rPr lang="en-US" sz="700" dirty="0">
                  <a:solidFill>
                    <a:schemeClr val="bg1"/>
                  </a:solidFill>
                </a:rPr>
                <a:t>99/3 </a:t>
              </a:r>
              <a:r>
                <a:rPr lang="en-US" sz="300" dirty="0">
                  <a:solidFill>
                    <a:schemeClr val="bg1"/>
                  </a:solidFill>
                </a:rPr>
                <a:t>mmHg</a:t>
              </a:r>
            </a:p>
          </p:txBody>
        </p: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id="{0E606C99-E660-2145-4E02-FB55C0FE03E5}"/>
              </a:ext>
            </a:extLst>
          </p:cNvPr>
          <p:cNvSpPr/>
          <p:nvPr/>
        </p:nvSpPr>
        <p:spPr>
          <a:xfrm>
            <a:off x="7249489" y="6109292"/>
            <a:ext cx="172123" cy="1721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DE7C1B8-C771-D809-A0AB-DD486A8A1662}"/>
              </a:ext>
            </a:extLst>
          </p:cNvPr>
          <p:cNvSpPr/>
          <p:nvPr/>
        </p:nvSpPr>
        <p:spPr>
          <a:xfrm>
            <a:off x="7421612" y="6168977"/>
            <a:ext cx="143715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B00494E-57DA-9351-FB20-3DB54A76A27D}"/>
              </a:ext>
            </a:extLst>
          </p:cNvPr>
          <p:cNvGrpSpPr/>
          <p:nvPr/>
        </p:nvGrpSpPr>
        <p:grpSpPr>
          <a:xfrm>
            <a:off x="7561693" y="4310149"/>
            <a:ext cx="1330565" cy="1885063"/>
            <a:chOff x="7574774" y="4311497"/>
            <a:chExt cx="1330565" cy="1885063"/>
          </a:xfrm>
        </p:grpSpPr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4F76B60-675D-85E1-F4C6-FE9276F0515E}"/>
                </a:ext>
              </a:extLst>
            </p:cNvPr>
            <p:cNvSpPr/>
            <p:nvPr/>
          </p:nvSpPr>
          <p:spPr>
            <a:xfrm>
              <a:off x="7574774" y="4311497"/>
              <a:ext cx="1327036" cy="1883529"/>
            </a:xfrm>
            <a:custGeom>
              <a:avLst/>
              <a:gdLst>
                <a:gd name="connsiteX0" fmla="*/ 0 w 1327036"/>
                <a:gd name="connsiteY0" fmla="*/ 1878005 h 1883529"/>
                <a:gd name="connsiteX1" fmla="*/ 356739 w 1327036"/>
                <a:gd name="connsiteY1" fmla="*/ 1878005 h 1883529"/>
                <a:gd name="connsiteX2" fmla="*/ 746282 w 1327036"/>
                <a:gd name="connsiteY2" fmla="*/ 1820599 h 1883529"/>
                <a:gd name="connsiteX3" fmla="*/ 1164528 w 1327036"/>
                <a:gd name="connsiteY3" fmla="*/ 1767293 h 1883529"/>
                <a:gd name="connsiteX4" fmla="*/ 1299843 w 1327036"/>
                <a:gd name="connsiteY4" fmla="*/ 1754992 h 1883529"/>
                <a:gd name="connsiteX5" fmla="*/ 1324445 w 1327036"/>
                <a:gd name="connsiteY5" fmla="*/ 1689385 h 1883529"/>
                <a:gd name="connsiteX6" fmla="*/ 1320345 w 1327036"/>
                <a:gd name="connsiteY6" fmla="*/ 1566371 h 1883529"/>
                <a:gd name="connsiteX7" fmla="*/ 1320345 w 1327036"/>
                <a:gd name="connsiteY7" fmla="*/ 1103020 h 1883529"/>
                <a:gd name="connsiteX8" fmla="*/ 1312144 w 1327036"/>
                <a:gd name="connsiteY8" fmla="*/ 438748 h 1883529"/>
                <a:gd name="connsiteX9" fmla="*/ 1148126 w 1327036"/>
                <a:gd name="connsiteY9" fmla="*/ 311634 h 1883529"/>
                <a:gd name="connsiteX10" fmla="*/ 820090 w 1327036"/>
                <a:gd name="connsiteY10" fmla="*/ 262429 h 1883529"/>
                <a:gd name="connsiteX11" fmla="*/ 549460 w 1327036"/>
                <a:gd name="connsiteY11" fmla="*/ 209123 h 1883529"/>
                <a:gd name="connsiteX12" fmla="*/ 414146 w 1327036"/>
                <a:gd name="connsiteY12" fmla="*/ 0 h 18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36" h="1883529">
                  <a:moveTo>
                    <a:pt x="0" y="1878005"/>
                  </a:moveTo>
                  <a:cubicBezTo>
                    <a:pt x="116179" y="1882789"/>
                    <a:pt x="232359" y="1887573"/>
                    <a:pt x="356739" y="1878005"/>
                  </a:cubicBezTo>
                  <a:cubicBezTo>
                    <a:pt x="481119" y="1868437"/>
                    <a:pt x="746282" y="1820599"/>
                    <a:pt x="746282" y="1820599"/>
                  </a:cubicBezTo>
                  <a:lnTo>
                    <a:pt x="1164528" y="1767293"/>
                  </a:lnTo>
                  <a:cubicBezTo>
                    <a:pt x="1256788" y="1756359"/>
                    <a:pt x="1273190" y="1767977"/>
                    <a:pt x="1299843" y="1754992"/>
                  </a:cubicBezTo>
                  <a:cubicBezTo>
                    <a:pt x="1326496" y="1742007"/>
                    <a:pt x="1321028" y="1720822"/>
                    <a:pt x="1324445" y="1689385"/>
                  </a:cubicBezTo>
                  <a:cubicBezTo>
                    <a:pt x="1327862" y="1657948"/>
                    <a:pt x="1321028" y="1664098"/>
                    <a:pt x="1320345" y="1566371"/>
                  </a:cubicBezTo>
                  <a:cubicBezTo>
                    <a:pt x="1319662" y="1468644"/>
                    <a:pt x="1321712" y="1290957"/>
                    <a:pt x="1320345" y="1103020"/>
                  </a:cubicBezTo>
                  <a:cubicBezTo>
                    <a:pt x="1318978" y="915083"/>
                    <a:pt x="1340847" y="570646"/>
                    <a:pt x="1312144" y="438748"/>
                  </a:cubicBezTo>
                  <a:cubicBezTo>
                    <a:pt x="1283441" y="306850"/>
                    <a:pt x="1230135" y="341020"/>
                    <a:pt x="1148126" y="311634"/>
                  </a:cubicBezTo>
                  <a:cubicBezTo>
                    <a:pt x="1066117" y="282247"/>
                    <a:pt x="919868" y="279514"/>
                    <a:pt x="820090" y="262429"/>
                  </a:cubicBezTo>
                  <a:cubicBezTo>
                    <a:pt x="720312" y="245344"/>
                    <a:pt x="617117" y="252861"/>
                    <a:pt x="549460" y="209123"/>
                  </a:cubicBezTo>
                  <a:cubicBezTo>
                    <a:pt x="481803" y="165385"/>
                    <a:pt x="447974" y="82692"/>
                    <a:pt x="414146" y="0"/>
                  </a:cubicBez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FFCCF837-CA87-5897-672A-CAD14650A3EB}"/>
                </a:ext>
              </a:extLst>
            </p:cNvPr>
            <p:cNvSpPr/>
            <p:nvPr/>
          </p:nvSpPr>
          <p:spPr>
            <a:xfrm>
              <a:off x="7578303" y="4313031"/>
              <a:ext cx="1327036" cy="1883529"/>
            </a:xfrm>
            <a:custGeom>
              <a:avLst/>
              <a:gdLst>
                <a:gd name="connsiteX0" fmla="*/ 0 w 1327036"/>
                <a:gd name="connsiteY0" fmla="*/ 1878005 h 1883529"/>
                <a:gd name="connsiteX1" fmla="*/ 356739 w 1327036"/>
                <a:gd name="connsiteY1" fmla="*/ 1878005 h 1883529"/>
                <a:gd name="connsiteX2" fmla="*/ 746282 w 1327036"/>
                <a:gd name="connsiteY2" fmla="*/ 1820599 h 1883529"/>
                <a:gd name="connsiteX3" fmla="*/ 1164528 w 1327036"/>
                <a:gd name="connsiteY3" fmla="*/ 1767293 h 1883529"/>
                <a:gd name="connsiteX4" fmla="*/ 1299843 w 1327036"/>
                <a:gd name="connsiteY4" fmla="*/ 1754992 h 1883529"/>
                <a:gd name="connsiteX5" fmla="*/ 1324445 w 1327036"/>
                <a:gd name="connsiteY5" fmla="*/ 1689385 h 1883529"/>
                <a:gd name="connsiteX6" fmla="*/ 1320345 w 1327036"/>
                <a:gd name="connsiteY6" fmla="*/ 1566371 h 1883529"/>
                <a:gd name="connsiteX7" fmla="*/ 1320345 w 1327036"/>
                <a:gd name="connsiteY7" fmla="*/ 1103020 h 1883529"/>
                <a:gd name="connsiteX8" fmla="*/ 1312144 w 1327036"/>
                <a:gd name="connsiteY8" fmla="*/ 438748 h 1883529"/>
                <a:gd name="connsiteX9" fmla="*/ 1148126 w 1327036"/>
                <a:gd name="connsiteY9" fmla="*/ 311634 h 1883529"/>
                <a:gd name="connsiteX10" fmla="*/ 820090 w 1327036"/>
                <a:gd name="connsiteY10" fmla="*/ 262429 h 1883529"/>
                <a:gd name="connsiteX11" fmla="*/ 549460 w 1327036"/>
                <a:gd name="connsiteY11" fmla="*/ 209123 h 1883529"/>
                <a:gd name="connsiteX12" fmla="*/ 414146 w 1327036"/>
                <a:gd name="connsiteY12" fmla="*/ 0 h 188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36" h="1883529">
                  <a:moveTo>
                    <a:pt x="0" y="1878005"/>
                  </a:moveTo>
                  <a:cubicBezTo>
                    <a:pt x="116179" y="1882789"/>
                    <a:pt x="232359" y="1887573"/>
                    <a:pt x="356739" y="1878005"/>
                  </a:cubicBezTo>
                  <a:cubicBezTo>
                    <a:pt x="481119" y="1868437"/>
                    <a:pt x="746282" y="1820599"/>
                    <a:pt x="746282" y="1820599"/>
                  </a:cubicBezTo>
                  <a:lnTo>
                    <a:pt x="1164528" y="1767293"/>
                  </a:lnTo>
                  <a:cubicBezTo>
                    <a:pt x="1256788" y="1756359"/>
                    <a:pt x="1273190" y="1767977"/>
                    <a:pt x="1299843" y="1754992"/>
                  </a:cubicBezTo>
                  <a:cubicBezTo>
                    <a:pt x="1326496" y="1742007"/>
                    <a:pt x="1321028" y="1720822"/>
                    <a:pt x="1324445" y="1689385"/>
                  </a:cubicBezTo>
                  <a:cubicBezTo>
                    <a:pt x="1327862" y="1657948"/>
                    <a:pt x="1321028" y="1664098"/>
                    <a:pt x="1320345" y="1566371"/>
                  </a:cubicBezTo>
                  <a:cubicBezTo>
                    <a:pt x="1319662" y="1468644"/>
                    <a:pt x="1321712" y="1290957"/>
                    <a:pt x="1320345" y="1103020"/>
                  </a:cubicBezTo>
                  <a:cubicBezTo>
                    <a:pt x="1318978" y="915083"/>
                    <a:pt x="1340847" y="570646"/>
                    <a:pt x="1312144" y="438748"/>
                  </a:cubicBezTo>
                  <a:cubicBezTo>
                    <a:pt x="1283441" y="306850"/>
                    <a:pt x="1230135" y="341020"/>
                    <a:pt x="1148126" y="311634"/>
                  </a:cubicBezTo>
                  <a:cubicBezTo>
                    <a:pt x="1066117" y="282247"/>
                    <a:pt x="919868" y="279514"/>
                    <a:pt x="820090" y="262429"/>
                  </a:cubicBezTo>
                  <a:cubicBezTo>
                    <a:pt x="720312" y="245344"/>
                    <a:pt x="617117" y="252861"/>
                    <a:pt x="549460" y="209123"/>
                  </a:cubicBezTo>
                  <a:cubicBezTo>
                    <a:pt x="481803" y="165385"/>
                    <a:pt x="447974" y="82692"/>
                    <a:pt x="414146" y="0"/>
                  </a:cubicBezTo>
                </a:path>
              </a:pathLst>
            </a:custGeom>
            <a:noFill/>
            <a:ln w="254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Freeform 177">
            <a:extLst>
              <a:ext uri="{FF2B5EF4-FFF2-40B4-BE49-F238E27FC236}">
                <a16:creationId xmlns:a16="http://schemas.microsoft.com/office/drawing/2014/main" id="{BE3757BD-E320-1B90-C4FF-6687A058F6A1}"/>
              </a:ext>
            </a:extLst>
          </p:cNvPr>
          <p:cNvSpPr/>
          <p:nvPr/>
        </p:nvSpPr>
        <p:spPr>
          <a:xfrm>
            <a:off x="8004075" y="4276768"/>
            <a:ext cx="990317" cy="1963959"/>
          </a:xfrm>
          <a:custGeom>
            <a:avLst/>
            <a:gdLst>
              <a:gd name="connsiteX0" fmla="*/ 615068 w 990317"/>
              <a:gd name="connsiteY0" fmla="*/ 1960014 h 1963959"/>
              <a:gd name="connsiteX1" fmla="*/ 836492 w 990317"/>
              <a:gd name="connsiteY1" fmla="*/ 1960014 h 1963959"/>
              <a:gd name="connsiteX2" fmla="*/ 963606 w 990317"/>
              <a:gd name="connsiteY2" fmla="*/ 1919010 h 1963959"/>
              <a:gd name="connsiteX3" fmla="*/ 984108 w 990317"/>
              <a:gd name="connsiteY3" fmla="*/ 1808297 h 1963959"/>
              <a:gd name="connsiteX4" fmla="*/ 984108 w 990317"/>
              <a:gd name="connsiteY4" fmla="*/ 1644280 h 1963959"/>
              <a:gd name="connsiteX5" fmla="*/ 988208 w 990317"/>
              <a:gd name="connsiteY5" fmla="*/ 984107 h 1963959"/>
              <a:gd name="connsiteX6" fmla="*/ 984108 w 990317"/>
              <a:gd name="connsiteY6" fmla="*/ 487953 h 1963959"/>
              <a:gd name="connsiteX7" fmla="*/ 922601 w 990317"/>
              <a:gd name="connsiteY7" fmla="*/ 307533 h 1963959"/>
              <a:gd name="connsiteX8" fmla="*/ 766784 w 990317"/>
              <a:gd name="connsiteY8" fmla="*/ 233725 h 1963959"/>
              <a:gd name="connsiteX9" fmla="*/ 467451 w 990317"/>
              <a:gd name="connsiteY9" fmla="*/ 188620 h 1963959"/>
              <a:gd name="connsiteX10" fmla="*/ 217324 w 990317"/>
              <a:gd name="connsiteY10" fmla="*/ 155817 h 1963959"/>
              <a:gd name="connsiteX11" fmla="*/ 94311 w 990317"/>
              <a:gd name="connsiteY11" fmla="*/ 110712 h 1963959"/>
              <a:gd name="connsiteX12" fmla="*/ 0 w 990317"/>
              <a:gd name="connsiteY12" fmla="*/ 0 h 19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0317" h="1963959">
                <a:moveTo>
                  <a:pt x="615068" y="1960014"/>
                </a:moveTo>
                <a:cubicBezTo>
                  <a:pt x="696735" y="1963431"/>
                  <a:pt x="778402" y="1966848"/>
                  <a:pt x="836492" y="1960014"/>
                </a:cubicBezTo>
                <a:cubicBezTo>
                  <a:pt x="894582" y="1953180"/>
                  <a:pt x="939003" y="1944296"/>
                  <a:pt x="963606" y="1919010"/>
                </a:cubicBezTo>
                <a:cubicBezTo>
                  <a:pt x="988209" y="1893724"/>
                  <a:pt x="980691" y="1854085"/>
                  <a:pt x="984108" y="1808297"/>
                </a:cubicBezTo>
                <a:cubicBezTo>
                  <a:pt x="987525" y="1762509"/>
                  <a:pt x="983425" y="1781645"/>
                  <a:pt x="984108" y="1644280"/>
                </a:cubicBezTo>
                <a:cubicBezTo>
                  <a:pt x="984791" y="1506915"/>
                  <a:pt x="988208" y="1176828"/>
                  <a:pt x="988208" y="984107"/>
                </a:cubicBezTo>
                <a:cubicBezTo>
                  <a:pt x="988208" y="791386"/>
                  <a:pt x="995042" y="600715"/>
                  <a:pt x="984108" y="487953"/>
                </a:cubicBezTo>
                <a:cubicBezTo>
                  <a:pt x="973174" y="375191"/>
                  <a:pt x="958822" y="349904"/>
                  <a:pt x="922601" y="307533"/>
                </a:cubicBezTo>
                <a:cubicBezTo>
                  <a:pt x="886380" y="265162"/>
                  <a:pt x="842642" y="253544"/>
                  <a:pt x="766784" y="233725"/>
                </a:cubicBezTo>
                <a:cubicBezTo>
                  <a:pt x="690926" y="213906"/>
                  <a:pt x="559028" y="201605"/>
                  <a:pt x="467451" y="188620"/>
                </a:cubicBezTo>
                <a:cubicBezTo>
                  <a:pt x="375874" y="175635"/>
                  <a:pt x="279514" y="168802"/>
                  <a:pt x="217324" y="155817"/>
                </a:cubicBezTo>
                <a:cubicBezTo>
                  <a:pt x="155134" y="142832"/>
                  <a:pt x="130532" y="136681"/>
                  <a:pt x="94311" y="110712"/>
                </a:cubicBezTo>
                <a:cubicBezTo>
                  <a:pt x="58090" y="84743"/>
                  <a:pt x="29045" y="42371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B00FFD2B-6044-2F29-0C7A-6DAD568B0B10}"/>
              </a:ext>
            </a:extLst>
          </p:cNvPr>
          <p:cNvSpPr/>
          <p:nvPr/>
        </p:nvSpPr>
        <p:spPr>
          <a:xfrm rot="16200000">
            <a:off x="8555657" y="6070688"/>
            <a:ext cx="138042" cy="334620"/>
          </a:xfrm>
          <a:custGeom>
            <a:avLst/>
            <a:gdLst>
              <a:gd name="connsiteX0" fmla="*/ 138042 w 138042"/>
              <a:gd name="connsiteY0" fmla="*/ 64010 h 334620"/>
              <a:gd name="connsiteX1" fmla="*/ 138042 w 138042"/>
              <a:gd name="connsiteY1" fmla="*/ 177518 h 334620"/>
              <a:gd name="connsiteX2" fmla="*/ 138042 w 138042"/>
              <a:gd name="connsiteY2" fmla="*/ 183096 h 334620"/>
              <a:gd name="connsiteX3" fmla="*/ 136817 w 138042"/>
              <a:gd name="connsiteY3" fmla="*/ 183096 h 334620"/>
              <a:gd name="connsiteX4" fmla="*/ 103531 w 138042"/>
              <a:gd name="connsiteY4" fmla="*/ 334620 h 334620"/>
              <a:gd name="connsiteX5" fmla="*/ 34510 w 138042"/>
              <a:gd name="connsiteY5" fmla="*/ 334620 h 334620"/>
              <a:gd name="connsiteX6" fmla="*/ 1226 w 138042"/>
              <a:gd name="connsiteY6" fmla="*/ 183096 h 334620"/>
              <a:gd name="connsiteX7" fmla="*/ 1 w 138042"/>
              <a:gd name="connsiteY7" fmla="*/ 183096 h 334620"/>
              <a:gd name="connsiteX8" fmla="*/ 1 w 138042"/>
              <a:gd name="connsiteY8" fmla="*/ 177523 h 334620"/>
              <a:gd name="connsiteX9" fmla="*/ 0 w 138042"/>
              <a:gd name="connsiteY9" fmla="*/ 177518 h 334620"/>
              <a:gd name="connsiteX10" fmla="*/ 1 w 138042"/>
              <a:gd name="connsiteY10" fmla="*/ 177518 h 334620"/>
              <a:gd name="connsiteX11" fmla="*/ 1 w 138042"/>
              <a:gd name="connsiteY11" fmla="*/ 64010 h 334620"/>
              <a:gd name="connsiteX12" fmla="*/ 64012 w 138042"/>
              <a:gd name="connsiteY12" fmla="*/ 0 h 334620"/>
              <a:gd name="connsiteX13" fmla="*/ 74031 w 138042"/>
              <a:gd name="connsiteY13" fmla="*/ 0 h 334620"/>
              <a:gd name="connsiteX14" fmla="*/ 138042 w 138042"/>
              <a:gd name="connsiteY14" fmla="*/ 64010 h 33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042" h="334620">
                <a:moveTo>
                  <a:pt x="138042" y="64010"/>
                </a:moveTo>
                <a:lnTo>
                  <a:pt x="138042" y="177518"/>
                </a:lnTo>
                <a:lnTo>
                  <a:pt x="138042" y="183096"/>
                </a:lnTo>
                <a:lnTo>
                  <a:pt x="136817" y="183096"/>
                </a:lnTo>
                <a:lnTo>
                  <a:pt x="103531" y="334620"/>
                </a:lnTo>
                <a:lnTo>
                  <a:pt x="34510" y="334620"/>
                </a:lnTo>
                <a:lnTo>
                  <a:pt x="1226" y="183096"/>
                </a:lnTo>
                <a:lnTo>
                  <a:pt x="1" y="183096"/>
                </a:lnTo>
                <a:lnTo>
                  <a:pt x="1" y="177523"/>
                </a:lnTo>
                <a:lnTo>
                  <a:pt x="0" y="177518"/>
                </a:lnTo>
                <a:lnTo>
                  <a:pt x="1" y="177518"/>
                </a:lnTo>
                <a:lnTo>
                  <a:pt x="1" y="64010"/>
                </a:lnTo>
                <a:cubicBezTo>
                  <a:pt x="1" y="28658"/>
                  <a:pt x="28660" y="0"/>
                  <a:pt x="64012" y="0"/>
                </a:cubicBezTo>
                <a:lnTo>
                  <a:pt x="74031" y="0"/>
                </a:lnTo>
                <a:cubicBezTo>
                  <a:pt x="109383" y="0"/>
                  <a:pt x="138042" y="28658"/>
                  <a:pt x="138042" y="640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E89487A-49F7-EFC8-48DF-653D453D418D}"/>
              </a:ext>
            </a:extLst>
          </p:cNvPr>
          <p:cNvGrpSpPr/>
          <p:nvPr/>
        </p:nvGrpSpPr>
        <p:grpSpPr>
          <a:xfrm>
            <a:off x="5862680" y="4113871"/>
            <a:ext cx="1385711" cy="2166341"/>
            <a:chOff x="5862680" y="4113871"/>
            <a:chExt cx="1385711" cy="2166341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879AB0EB-B18F-172B-4BBE-CB3661355824}"/>
                </a:ext>
              </a:extLst>
            </p:cNvPr>
            <p:cNvSpPr/>
            <p:nvPr/>
          </p:nvSpPr>
          <p:spPr>
            <a:xfrm>
              <a:off x="5862680" y="4118517"/>
              <a:ext cx="1385612" cy="2161695"/>
            </a:xfrm>
            <a:custGeom>
              <a:avLst/>
              <a:gdLst>
                <a:gd name="connsiteX0" fmla="*/ 300227 w 1385612"/>
                <a:gd name="connsiteY0" fmla="*/ 0 h 2161695"/>
                <a:gd name="connsiteX1" fmla="*/ 300227 w 1385612"/>
                <a:gd name="connsiteY1" fmla="*/ 170985 h 2161695"/>
                <a:gd name="connsiteX2" fmla="*/ 158978 w 1385612"/>
                <a:gd name="connsiteY2" fmla="*/ 230459 h 2161695"/>
                <a:gd name="connsiteX3" fmla="*/ 32598 w 1385612"/>
                <a:gd name="connsiteY3" fmla="*/ 319668 h 2161695"/>
                <a:gd name="connsiteX4" fmla="*/ 17729 w 1385612"/>
                <a:gd name="connsiteY4" fmla="*/ 550127 h 2161695"/>
                <a:gd name="connsiteX5" fmla="*/ 2861 w 1385612"/>
                <a:gd name="connsiteY5" fmla="*/ 1642946 h 2161695"/>
                <a:gd name="connsiteX6" fmla="*/ 2861 w 1385612"/>
                <a:gd name="connsiteY6" fmla="*/ 1873405 h 2161695"/>
                <a:gd name="connsiteX7" fmla="*/ 32598 w 1385612"/>
                <a:gd name="connsiteY7" fmla="*/ 1999785 h 2161695"/>
                <a:gd name="connsiteX8" fmla="*/ 144110 w 1385612"/>
                <a:gd name="connsiteY8" fmla="*/ 2103863 h 2161695"/>
                <a:gd name="connsiteX9" fmla="*/ 277925 w 1385612"/>
                <a:gd name="connsiteY9" fmla="*/ 2148468 h 2161695"/>
                <a:gd name="connsiteX10" fmla="*/ 582725 w 1385612"/>
                <a:gd name="connsiteY10" fmla="*/ 2155903 h 2161695"/>
                <a:gd name="connsiteX11" fmla="*/ 976734 w 1385612"/>
                <a:gd name="connsiteY11" fmla="*/ 2155903 h 2161695"/>
                <a:gd name="connsiteX12" fmla="*/ 1073378 w 1385612"/>
                <a:gd name="connsiteY12" fmla="*/ 2081561 h 2161695"/>
                <a:gd name="connsiteX13" fmla="*/ 1385612 w 1385612"/>
                <a:gd name="connsiteY13" fmla="*/ 2074127 h 216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5612" h="2161695">
                  <a:moveTo>
                    <a:pt x="300227" y="0"/>
                  </a:moveTo>
                  <a:cubicBezTo>
                    <a:pt x="311998" y="66287"/>
                    <a:pt x="323769" y="132575"/>
                    <a:pt x="300227" y="170985"/>
                  </a:cubicBezTo>
                  <a:cubicBezTo>
                    <a:pt x="276685" y="209395"/>
                    <a:pt x="203583" y="205679"/>
                    <a:pt x="158978" y="230459"/>
                  </a:cubicBezTo>
                  <a:cubicBezTo>
                    <a:pt x="114373" y="255239"/>
                    <a:pt x="56139" y="266390"/>
                    <a:pt x="32598" y="319668"/>
                  </a:cubicBezTo>
                  <a:cubicBezTo>
                    <a:pt x="9056" y="372946"/>
                    <a:pt x="22685" y="329581"/>
                    <a:pt x="17729" y="550127"/>
                  </a:cubicBezTo>
                  <a:cubicBezTo>
                    <a:pt x="12773" y="770673"/>
                    <a:pt x="5339" y="1422400"/>
                    <a:pt x="2861" y="1642946"/>
                  </a:cubicBezTo>
                  <a:cubicBezTo>
                    <a:pt x="383" y="1863492"/>
                    <a:pt x="-2095" y="1813932"/>
                    <a:pt x="2861" y="1873405"/>
                  </a:cubicBezTo>
                  <a:cubicBezTo>
                    <a:pt x="7817" y="1932878"/>
                    <a:pt x="9057" y="1961375"/>
                    <a:pt x="32598" y="1999785"/>
                  </a:cubicBezTo>
                  <a:cubicBezTo>
                    <a:pt x="56139" y="2038195"/>
                    <a:pt x="103222" y="2079083"/>
                    <a:pt x="144110" y="2103863"/>
                  </a:cubicBezTo>
                  <a:cubicBezTo>
                    <a:pt x="184998" y="2128643"/>
                    <a:pt x="204823" y="2139795"/>
                    <a:pt x="277925" y="2148468"/>
                  </a:cubicBezTo>
                  <a:cubicBezTo>
                    <a:pt x="351027" y="2157141"/>
                    <a:pt x="466257" y="2154664"/>
                    <a:pt x="582725" y="2155903"/>
                  </a:cubicBezTo>
                  <a:cubicBezTo>
                    <a:pt x="699193" y="2157142"/>
                    <a:pt x="894959" y="2168293"/>
                    <a:pt x="976734" y="2155903"/>
                  </a:cubicBezTo>
                  <a:cubicBezTo>
                    <a:pt x="1058510" y="2143513"/>
                    <a:pt x="1005232" y="2095190"/>
                    <a:pt x="1073378" y="2081561"/>
                  </a:cubicBezTo>
                  <a:cubicBezTo>
                    <a:pt x="1141524" y="2067932"/>
                    <a:pt x="1263568" y="2071029"/>
                    <a:pt x="1385612" y="2074127"/>
                  </a:cubicBez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69EF3F9-CA3B-EF5F-2D7F-AB9EA2926F7B}"/>
                </a:ext>
              </a:extLst>
            </p:cNvPr>
            <p:cNvSpPr/>
            <p:nvPr/>
          </p:nvSpPr>
          <p:spPr>
            <a:xfrm>
              <a:off x="5862779" y="4113871"/>
              <a:ext cx="1385612" cy="2161695"/>
            </a:xfrm>
            <a:custGeom>
              <a:avLst/>
              <a:gdLst>
                <a:gd name="connsiteX0" fmla="*/ 300227 w 1385612"/>
                <a:gd name="connsiteY0" fmla="*/ 0 h 2161695"/>
                <a:gd name="connsiteX1" fmla="*/ 300227 w 1385612"/>
                <a:gd name="connsiteY1" fmla="*/ 170985 h 2161695"/>
                <a:gd name="connsiteX2" fmla="*/ 158978 w 1385612"/>
                <a:gd name="connsiteY2" fmla="*/ 230459 h 2161695"/>
                <a:gd name="connsiteX3" fmla="*/ 32598 w 1385612"/>
                <a:gd name="connsiteY3" fmla="*/ 319668 h 2161695"/>
                <a:gd name="connsiteX4" fmla="*/ 17729 w 1385612"/>
                <a:gd name="connsiteY4" fmla="*/ 550127 h 2161695"/>
                <a:gd name="connsiteX5" fmla="*/ 2861 w 1385612"/>
                <a:gd name="connsiteY5" fmla="*/ 1642946 h 2161695"/>
                <a:gd name="connsiteX6" fmla="*/ 2861 w 1385612"/>
                <a:gd name="connsiteY6" fmla="*/ 1873405 h 2161695"/>
                <a:gd name="connsiteX7" fmla="*/ 32598 w 1385612"/>
                <a:gd name="connsiteY7" fmla="*/ 1999785 h 2161695"/>
                <a:gd name="connsiteX8" fmla="*/ 144110 w 1385612"/>
                <a:gd name="connsiteY8" fmla="*/ 2103863 h 2161695"/>
                <a:gd name="connsiteX9" fmla="*/ 277925 w 1385612"/>
                <a:gd name="connsiteY9" fmla="*/ 2148468 h 2161695"/>
                <a:gd name="connsiteX10" fmla="*/ 582725 w 1385612"/>
                <a:gd name="connsiteY10" fmla="*/ 2155903 h 2161695"/>
                <a:gd name="connsiteX11" fmla="*/ 976734 w 1385612"/>
                <a:gd name="connsiteY11" fmla="*/ 2155903 h 2161695"/>
                <a:gd name="connsiteX12" fmla="*/ 1073378 w 1385612"/>
                <a:gd name="connsiteY12" fmla="*/ 2081561 h 2161695"/>
                <a:gd name="connsiteX13" fmla="*/ 1385612 w 1385612"/>
                <a:gd name="connsiteY13" fmla="*/ 2074127 h 216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5612" h="2161695">
                  <a:moveTo>
                    <a:pt x="300227" y="0"/>
                  </a:moveTo>
                  <a:cubicBezTo>
                    <a:pt x="311998" y="66287"/>
                    <a:pt x="323769" y="132575"/>
                    <a:pt x="300227" y="170985"/>
                  </a:cubicBezTo>
                  <a:cubicBezTo>
                    <a:pt x="276685" y="209395"/>
                    <a:pt x="203583" y="205679"/>
                    <a:pt x="158978" y="230459"/>
                  </a:cubicBezTo>
                  <a:cubicBezTo>
                    <a:pt x="114373" y="255239"/>
                    <a:pt x="56139" y="266390"/>
                    <a:pt x="32598" y="319668"/>
                  </a:cubicBezTo>
                  <a:cubicBezTo>
                    <a:pt x="9056" y="372946"/>
                    <a:pt x="22685" y="329581"/>
                    <a:pt x="17729" y="550127"/>
                  </a:cubicBezTo>
                  <a:cubicBezTo>
                    <a:pt x="12773" y="770673"/>
                    <a:pt x="5339" y="1422400"/>
                    <a:pt x="2861" y="1642946"/>
                  </a:cubicBezTo>
                  <a:cubicBezTo>
                    <a:pt x="383" y="1863492"/>
                    <a:pt x="-2095" y="1813932"/>
                    <a:pt x="2861" y="1873405"/>
                  </a:cubicBezTo>
                  <a:cubicBezTo>
                    <a:pt x="7817" y="1932878"/>
                    <a:pt x="9057" y="1961375"/>
                    <a:pt x="32598" y="1999785"/>
                  </a:cubicBezTo>
                  <a:cubicBezTo>
                    <a:pt x="56139" y="2038195"/>
                    <a:pt x="103222" y="2079083"/>
                    <a:pt x="144110" y="2103863"/>
                  </a:cubicBezTo>
                  <a:cubicBezTo>
                    <a:pt x="184998" y="2128643"/>
                    <a:pt x="204823" y="2139795"/>
                    <a:pt x="277925" y="2148468"/>
                  </a:cubicBezTo>
                  <a:cubicBezTo>
                    <a:pt x="351027" y="2157141"/>
                    <a:pt x="466257" y="2154664"/>
                    <a:pt x="582725" y="2155903"/>
                  </a:cubicBezTo>
                  <a:cubicBezTo>
                    <a:pt x="699193" y="2157142"/>
                    <a:pt x="894959" y="2168293"/>
                    <a:pt x="976734" y="2155903"/>
                  </a:cubicBezTo>
                  <a:cubicBezTo>
                    <a:pt x="1058510" y="2143513"/>
                    <a:pt x="1005232" y="2095190"/>
                    <a:pt x="1073378" y="2081561"/>
                  </a:cubicBezTo>
                  <a:cubicBezTo>
                    <a:pt x="1141524" y="2067932"/>
                    <a:pt x="1263568" y="2071029"/>
                    <a:pt x="1385612" y="2074127"/>
                  </a:cubicBezTo>
                </a:path>
              </a:pathLst>
            </a:custGeom>
            <a:noFill/>
            <a:ln w="254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1BAE5AB-C9C7-7412-282E-19A73B0AF853}"/>
              </a:ext>
            </a:extLst>
          </p:cNvPr>
          <p:cNvSpPr/>
          <p:nvPr/>
        </p:nvSpPr>
        <p:spPr>
          <a:xfrm>
            <a:off x="6152620" y="6109292"/>
            <a:ext cx="886901" cy="2879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F574162D-5C41-3126-615F-C9D14408FFF2}"/>
              </a:ext>
            </a:extLst>
          </p:cNvPr>
          <p:cNvSpPr txBox="1"/>
          <p:nvPr/>
        </p:nvSpPr>
        <p:spPr>
          <a:xfrm>
            <a:off x="488543" y="3216478"/>
            <a:ext cx="6190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6"/>
                </a:solidFill>
                <a:latin typeface="Corbel" panose="020B0503020204020204" pitchFamily="34" charset="0"/>
              </a:rPr>
              <a:t>PULSATILE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AAEE35CF-F822-5929-BF1C-7532C530FD48}"/>
              </a:ext>
            </a:extLst>
          </p:cNvPr>
          <p:cNvSpPr txBox="1"/>
          <p:nvPr/>
        </p:nvSpPr>
        <p:spPr>
          <a:xfrm>
            <a:off x="2187271" y="3216478"/>
            <a:ext cx="8402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6"/>
                </a:solidFill>
                <a:latin typeface="Corbel" panose="020B0503020204020204" pitchFamily="34" charset="0"/>
              </a:rPr>
              <a:t>NON-PULSATILE</a:t>
            </a:r>
          </a:p>
        </p:txBody>
      </p:sp>
      <p:cxnSp>
        <p:nvCxnSpPr>
          <p:cNvPr id="608" name="Elbow Connector 607">
            <a:extLst>
              <a:ext uri="{FF2B5EF4-FFF2-40B4-BE49-F238E27FC236}">
                <a16:creationId xmlns:a16="http://schemas.microsoft.com/office/drawing/2014/main" id="{882825DC-FDC9-27FC-436A-72A98E9825FA}"/>
              </a:ext>
            </a:extLst>
          </p:cNvPr>
          <p:cNvCxnSpPr>
            <a:cxnSpLocks/>
            <a:stCxn id="613" idx="3"/>
            <a:endCxn id="25" idx="0"/>
          </p:cNvCxnSpPr>
          <p:nvPr/>
        </p:nvCxnSpPr>
        <p:spPr>
          <a:xfrm flipV="1">
            <a:off x="5765578" y="3542117"/>
            <a:ext cx="357867" cy="242631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Elbow Connector 619">
            <a:extLst>
              <a:ext uri="{FF2B5EF4-FFF2-40B4-BE49-F238E27FC236}">
                <a16:creationId xmlns:a16="http://schemas.microsoft.com/office/drawing/2014/main" id="{A2B266FB-AD6B-2167-57CA-1A9A63F8EB9C}"/>
              </a:ext>
            </a:extLst>
          </p:cNvPr>
          <p:cNvCxnSpPr>
            <a:cxnSpLocks/>
            <a:stCxn id="252" idx="3"/>
            <a:endCxn id="47" idx="3"/>
          </p:cNvCxnSpPr>
          <p:nvPr/>
        </p:nvCxnSpPr>
        <p:spPr>
          <a:xfrm>
            <a:off x="5776688" y="4655008"/>
            <a:ext cx="2158750" cy="393131"/>
          </a:xfrm>
          <a:prstGeom prst="bentConnector3">
            <a:avLst>
              <a:gd name="adj1" fmla="val 110589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Elbow Connector 626">
            <a:extLst>
              <a:ext uri="{FF2B5EF4-FFF2-40B4-BE49-F238E27FC236}">
                <a16:creationId xmlns:a16="http://schemas.microsoft.com/office/drawing/2014/main" id="{184909FB-82CC-1611-ED11-64874539A923}"/>
              </a:ext>
            </a:extLst>
          </p:cNvPr>
          <p:cNvCxnSpPr>
            <a:cxnSpLocks/>
            <a:stCxn id="260" idx="3"/>
            <a:endCxn id="80" idx="1"/>
          </p:cNvCxnSpPr>
          <p:nvPr/>
        </p:nvCxnSpPr>
        <p:spPr>
          <a:xfrm flipV="1">
            <a:off x="5768336" y="4862315"/>
            <a:ext cx="346805" cy="607686"/>
          </a:xfrm>
          <a:prstGeom prst="bentConnector3">
            <a:avLst>
              <a:gd name="adj1" fmla="val 50000"/>
            </a:avLst>
          </a:prstGeom>
          <a:ln>
            <a:solidFill>
              <a:srgbClr val="95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Elbow Connector 637">
            <a:extLst>
              <a:ext uri="{FF2B5EF4-FFF2-40B4-BE49-F238E27FC236}">
                <a16:creationId xmlns:a16="http://schemas.microsoft.com/office/drawing/2014/main" id="{DB11BFB7-8461-3E41-5E00-A0494FCDA6D6}"/>
              </a:ext>
            </a:extLst>
          </p:cNvPr>
          <p:cNvCxnSpPr>
            <a:cxnSpLocks/>
            <a:stCxn id="612" idx="3"/>
          </p:cNvCxnSpPr>
          <p:nvPr/>
        </p:nvCxnSpPr>
        <p:spPr>
          <a:xfrm flipV="1">
            <a:off x="5760546" y="5319483"/>
            <a:ext cx="320704" cy="107665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8" name="TextBox 597">
            <a:extLst>
              <a:ext uri="{FF2B5EF4-FFF2-40B4-BE49-F238E27FC236}">
                <a16:creationId xmlns:a16="http://schemas.microsoft.com/office/drawing/2014/main" id="{ECC07355-A329-4EE8-7E6A-C61022222F1A}"/>
              </a:ext>
            </a:extLst>
          </p:cNvPr>
          <p:cNvSpPr txBox="1"/>
          <p:nvPr/>
        </p:nvSpPr>
        <p:spPr>
          <a:xfrm>
            <a:off x="1227715" y="2997812"/>
            <a:ext cx="1106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6"/>
                </a:solidFill>
                <a:latin typeface="Corbel" panose="020B0503020204020204" pitchFamily="34" charset="0"/>
              </a:rPr>
              <a:t>MOTOR CURRENT</a:t>
            </a:r>
          </a:p>
        </p:txBody>
      </p:sp>
      <p:sp>
        <p:nvSpPr>
          <p:cNvPr id="196" name="Freeform 140">
            <a:extLst>
              <a:ext uri="{FF2B5EF4-FFF2-40B4-BE49-F238E27FC236}">
                <a16:creationId xmlns:a16="http://schemas.microsoft.com/office/drawing/2014/main" id="{70E6D0C5-6BCC-F439-E762-9B759FDBFDB4}"/>
              </a:ext>
            </a:extLst>
          </p:cNvPr>
          <p:cNvSpPr/>
          <p:nvPr/>
        </p:nvSpPr>
        <p:spPr>
          <a:xfrm rot="15495938" flipV="1">
            <a:off x="7704176" y="399923"/>
            <a:ext cx="239886" cy="86839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DAFE8AB-C4F6-28C9-1CAD-C27BA97DEE7F}"/>
              </a:ext>
            </a:extLst>
          </p:cNvPr>
          <p:cNvSpPr/>
          <p:nvPr/>
        </p:nvSpPr>
        <p:spPr>
          <a:xfrm>
            <a:off x="6113308" y="3210454"/>
            <a:ext cx="3066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" dirty="0"/>
              <a:t>D5W </a:t>
            </a:r>
            <a:r>
              <a:rPr lang="en-US" sz="200" spc="-10" dirty="0"/>
              <a:t>Dextrose 5% solution  USP </a:t>
            </a:r>
            <a:r>
              <a:rPr lang="en-US" sz="200" dirty="0"/>
              <a:t>1000mL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E9AB417-5FD4-0B86-7C3E-FADE94DA18B5}"/>
              </a:ext>
            </a:extLst>
          </p:cNvPr>
          <p:cNvGrpSpPr/>
          <p:nvPr/>
        </p:nvGrpSpPr>
        <p:grpSpPr>
          <a:xfrm>
            <a:off x="6140445" y="3281699"/>
            <a:ext cx="53973" cy="131141"/>
            <a:chOff x="1625600" y="1802398"/>
            <a:chExt cx="53975" cy="180975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4DD3C6C-D0EA-7C57-9EAD-EB8B61A18476}"/>
                </a:ext>
              </a:extLst>
            </p:cNvPr>
            <p:cNvCxnSpPr/>
            <p:nvPr/>
          </p:nvCxnSpPr>
          <p:spPr>
            <a:xfrm>
              <a:off x="1625600" y="1983373"/>
              <a:ext cx="539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A3C7633-C50A-18D0-003B-D21E570214DC}"/>
                </a:ext>
              </a:extLst>
            </p:cNvPr>
            <p:cNvCxnSpPr/>
            <p:nvPr/>
          </p:nvCxnSpPr>
          <p:spPr>
            <a:xfrm>
              <a:off x="1625600" y="1802398"/>
              <a:ext cx="539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21D747A-6E27-8F5F-B734-DE6FCD8CC519}"/>
                </a:ext>
              </a:extLst>
            </p:cNvPr>
            <p:cNvCxnSpPr/>
            <p:nvPr/>
          </p:nvCxnSpPr>
          <p:spPr>
            <a:xfrm>
              <a:off x="1625600" y="1961148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347E6BF-84EE-A95B-3D61-3A0ED07998DA}"/>
                </a:ext>
              </a:extLst>
            </p:cNvPr>
            <p:cNvCxnSpPr/>
            <p:nvPr/>
          </p:nvCxnSpPr>
          <p:spPr>
            <a:xfrm>
              <a:off x="1625600" y="1948448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0E5CBAB-94C8-1F95-4BF8-2DE8BB6372F1}"/>
                </a:ext>
              </a:extLst>
            </p:cNvPr>
            <p:cNvCxnSpPr/>
            <p:nvPr/>
          </p:nvCxnSpPr>
          <p:spPr>
            <a:xfrm>
              <a:off x="1625600" y="1900823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7A15290-16A8-017A-17E2-B09DDE3B1A9C}"/>
                </a:ext>
              </a:extLst>
            </p:cNvPr>
            <p:cNvCxnSpPr/>
            <p:nvPr/>
          </p:nvCxnSpPr>
          <p:spPr>
            <a:xfrm>
              <a:off x="1625600" y="1851896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9029BA32-7F55-233C-5904-2E7B815181A2}"/>
                </a:ext>
              </a:extLst>
            </p:cNvPr>
            <p:cNvCxnSpPr/>
            <p:nvPr/>
          </p:nvCxnSpPr>
          <p:spPr>
            <a:xfrm>
              <a:off x="1625600" y="1875423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96A31BB-50D1-4166-4A5E-F1D0CDEFBC51}"/>
                </a:ext>
              </a:extLst>
            </p:cNvPr>
            <p:cNvCxnSpPr/>
            <p:nvPr/>
          </p:nvCxnSpPr>
          <p:spPr>
            <a:xfrm>
              <a:off x="1625600" y="1815098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CCFA281-EE76-3E66-539D-1B12728920CA}"/>
                </a:ext>
              </a:extLst>
            </p:cNvPr>
            <p:cNvCxnSpPr/>
            <p:nvPr/>
          </p:nvCxnSpPr>
          <p:spPr>
            <a:xfrm>
              <a:off x="1625600" y="1842371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8801FC3-DB87-4B16-5B00-A1A10DFEE8C1}"/>
                </a:ext>
              </a:extLst>
            </p:cNvPr>
            <p:cNvCxnSpPr/>
            <p:nvPr/>
          </p:nvCxnSpPr>
          <p:spPr>
            <a:xfrm>
              <a:off x="1625600" y="1910348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B5498491-199A-C273-6C40-19679F420280}"/>
              </a:ext>
            </a:extLst>
          </p:cNvPr>
          <p:cNvSpPr txBox="1"/>
          <p:nvPr/>
        </p:nvSpPr>
        <p:spPr>
          <a:xfrm>
            <a:off x="6052829" y="3383911"/>
            <a:ext cx="33988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" dirty="0"/>
              <a:t>Lorem ipsum dolor sit </a:t>
            </a:r>
            <a:r>
              <a:rPr lang="en-US" sz="100" dirty="0" err="1"/>
              <a:t>amet</a:t>
            </a:r>
            <a:r>
              <a:rPr lang="en-US" sz="100" dirty="0"/>
              <a:t>, </a:t>
            </a:r>
            <a:r>
              <a:rPr lang="en-US" sz="100" dirty="0" err="1"/>
              <a:t>consectetur</a:t>
            </a:r>
            <a:r>
              <a:rPr lang="en-US" sz="100" dirty="0"/>
              <a:t> </a:t>
            </a:r>
            <a:r>
              <a:rPr lang="en-US" sz="100" dirty="0" err="1"/>
              <a:t>adipiscing</a:t>
            </a:r>
            <a:r>
              <a:rPr lang="en-US" sz="100" dirty="0"/>
              <a:t> </a:t>
            </a:r>
            <a:r>
              <a:rPr lang="en-US" sz="100" dirty="0" err="1"/>
              <a:t>elit</a:t>
            </a:r>
            <a:r>
              <a:rPr lang="en-US" sz="100" dirty="0"/>
              <a:t>, sed do </a:t>
            </a:r>
            <a:r>
              <a:rPr lang="en-US" sz="100" dirty="0" err="1"/>
              <a:t>eiusmod</a:t>
            </a:r>
            <a:r>
              <a:rPr lang="en-US" sz="100" dirty="0"/>
              <a:t> </a:t>
            </a:r>
            <a:r>
              <a:rPr lang="en-US" sz="100" dirty="0" err="1"/>
              <a:t>tempor</a:t>
            </a:r>
            <a:r>
              <a:rPr lang="en-US" sz="100" dirty="0"/>
              <a:t> </a:t>
            </a:r>
            <a:r>
              <a:rPr lang="en-US" sz="100" dirty="0" err="1"/>
              <a:t>incididunt</a:t>
            </a:r>
            <a:r>
              <a:rPr lang="en-US" sz="100" dirty="0"/>
              <a:t> </a:t>
            </a:r>
            <a:r>
              <a:rPr lang="en-US" sz="100" dirty="0" err="1"/>
              <a:t>ut</a:t>
            </a:r>
            <a:r>
              <a:rPr lang="en-US" sz="100" dirty="0"/>
              <a:t> labore et dolore magna </a:t>
            </a:r>
            <a:r>
              <a:rPr lang="en-US" sz="100" dirty="0" err="1"/>
              <a:t>aliqua</a:t>
            </a:r>
            <a:r>
              <a:rPr lang="en-US" sz="100" dirty="0"/>
              <a:t>. Ut enim ad minim </a:t>
            </a:r>
            <a:r>
              <a:rPr lang="en-US" sz="100" dirty="0" err="1"/>
              <a:t>veniam</a:t>
            </a:r>
            <a:r>
              <a:rPr lang="en-US" sz="100" dirty="0"/>
              <a:t>, </a:t>
            </a:r>
            <a:r>
              <a:rPr lang="en-US" sz="100" dirty="0" err="1"/>
              <a:t>quis</a:t>
            </a:r>
            <a:r>
              <a:rPr lang="en-US" sz="100" dirty="0"/>
              <a:t> </a:t>
            </a:r>
            <a:r>
              <a:rPr lang="en-US" sz="100" dirty="0" err="1"/>
              <a:t>nostrud</a:t>
            </a:r>
            <a:r>
              <a:rPr lang="en-US" sz="100" dirty="0"/>
              <a:t> exercitation </a:t>
            </a:r>
            <a:r>
              <a:rPr lang="en-US" sz="100" dirty="0" err="1"/>
              <a:t>ullamco</a:t>
            </a:r>
            <a:r>
              <a:rPr lang="en-US" sz="100" dirty="0"/>
              <a:t> </a:t>
            </a:r>
            <a:r>
              <a:rPr lang="en-US" sz="100" dirty="0" err="1"/>
              <a:t>laboris</a:t>
            </a:r>
            <a:r>
              <a:rPr lang="en-US" sz="100" dirty="0"/>
              <a:t> nisi </a:t>
            </a:r>
            <a:r>
              <a:rPr lang="en-US" sz="100" dirty="0" err="1"/>
              <a:t>ut</a:t>
            </a:r>
            <a:r>
              <a:rPr lang="en-US" sz="100" dirty="0"/>
              <a:t> </a:t>
            </a:r>
            <a:r>
              <a:rPr lang="en-US" sz="100" dirty="0" err="1"/>
              <a:t>aliquip</a:t>
            </a:r>
            <a:r>
              <a:rPr lang="en-US" sz="100" dirty="0"/>
              <a:t> ex </a:t>
            </a:r>
            <a:r>
              <a:rPr lang="en-US" sz="100" dirty="0" err="1"/>
              <a:t>ea</a:t>
            </a:r>
            <a:r>
              <a:rPr lang="en-US" sz="100" dirty="0"/>
              <a:t> </a:t>
            </a:r>
            <a:r>
              <a:rPr lang="en-US" sz="100" dirty="0" err="1"/>
              <a:t>commodo</a:t>
            </a:r>
            <a:r>
              <a:rPr lang="en-US" sz="100" dirty="0"/>
              <a:t> </a:t>
            </a:r>
            <a:r>
              <a:rPr lang="en-US" sz="100" dirty="0" err="1"/>
              <a:t>consequat</a:t>
            </a:r>
            <a:r>
              <a:rPr lang="en-US" sz="100" dirty="0"/>
              <a:t>. Duis </a:t>
            </a:r>
            <a:r>
              <a:rPr lang="en-US" sz="100" dirty="0" err="1"/>
              <a:t>aute</a:t>
            </a:r>
            <a:r>
              <a:rPr lang="en-US" sz="100" dirty="0"/>
              <a:t> </a:t>
            </a:r>
            <a:r>
              <a:rPr lang="en-US" sz="100" dirty="0" err="1"/>
              <a:t>irure</a:t>
            </a:r>
            <a:r>
              <a:rPr lang="en-US" sz="100" dirty="0"/>
              <a:t> dolor in </a:t>
            </a:r>
            <a:r>
              <a:rPr lang="en-US" sz="100" dirty="0" err="1"/>
              <a:t>reprehenderit</a:t>
            </a:r>
            <a:r>
              <a:rPr lang="en-US" sz="100" dirty="0"/>
              <a:t> in </a:t>
            </a:r>
            <a:r>
              <a:rPr lang="en-US" sz="100" dirty="0" err="1"/>
              <a:t>voluptate</a:t>
            </a:r>
            <a:r>
              <a:rPr lang="en-US" sz="100" dirty="0"/>
              <a:t> </a:t>
            </a:r>
            <a:r>
              <a:rPr lang="en-US" sz="100" dirty="0" err="1"/>
              <a:t>velit</a:t>
            </a:r>
            <a:r>
              <a:rPr lang="en-US" sz="100" dirty="0"/>
              <a:t> </a:t>
            </a:r>
            <a:r>
              <a:rPr lang="en-US" sz="100" dirty="0" err="1"/>
              <a:t>esse</a:t>
            </a:r>
            <a:r>
              <a:rPr lang="en-US" sz="100" dirty="0"/>
              <a:t> </a:t>
            </a:r>
            <a:r>
              <a:rPr lang="en-US" sz="100" dirty="0" err="1"/>
              <a:t>cillum</a:t>
            </a:r>
            <a:r>
              <a:rPr lang="en-US" sz="100" dirty="0"/>
              <a:t> dolore </a:t>
            </a:r>
            <a:r>
              <a:rPr lang="en-US" sz="100" dirty="0" err="1"/>
              <a:t>eu</a:t>
            </a:r>
            <a:r>
              <a:rPr lang="en-US" sz="100" dirty="0"/>
              <a:t> </a:t>
            </a:r>
            <a:r>
              <a:rPr lang="en-US" sz="100" dirty="0" err="1"/>
              <a:t>fugiat</a:t>
            </a:r>
            <a:r>
              <a:rPr lang="en-US" sz="100" dirty="0"/>
              <a:t> </a:t>
            </a:r>
            <a:r>
              <a:rPr lang="en-US" sz="100" dirty="0" err="1"/>
              <a:t>nulla</a:t>
            </a:r>
            <a:r>
              <a:rPr lang="en-US" sz="100" dirty="0"/>
              <a:t> </a:t>
            </a:r>
            <a:r>
              <a:rPr lang="en-US" sz="100" dirty="0" err="1"/>
              <a:t>pariatur</a:t>
            </a:r>
            <a:r>
              <a:rPr lang="en-US" sz="100" dirty="0"/>
              <a:t>. </a:t>
            </a:r>
            <a:r>
              <a:rPr lang="en-US" sz="100" dirty="0" err="1"/>
              <a:t>Excepteur</a:t>
            </a:r>
            <a:r>
              <a:rPr lang="en-US" sz="100" dirty="0"/>
              <a:t> </a:t>
            </a:r>
            <a:r>
              <a:rPr lang="en-US" sz="100" dirty="0" err="1"/>
              <a:t>sint</a:t>
            </a:r>
            <a:r>
              <a:rPr lang="en-US" sz="100" dirty="0"/>
              <a:t> </a:t>
            </a:r>
            <a:r>
              <a:rPr lang="en-US" sz="100" dirty="0" err="1"/>
              <a:t>occaecat</a:t>
            </a:r>
            <a:r>
              <a:rPr lang="en-US" sz="100" dirty="0"/>
              <a:t> </a:t>
            </a:r>
            <a:r>
              <a:rPr lang="en-US" sz="100" dirty="0" err="1"/>
              <a:t>cupidatat</a:t>
            </a:r>
            <a:r>
              <a:rPr lang="en-US" sz="100" dirty="0"/>
              <a:t> non </a:t>
            </a:r>
            <a:r>
              <a:rPr lang="en-US" sz="100" dirty="0" err="1"/>
              <a:t>proident</a:t>
            </a:r>
            <a:r>
              <a:rPr lang="en-US" sz="100" dirty="0"/>
              <a:t>, sunt in culpa qui </a:t>
            </a:r>
            <a:r>
              <a:rPr lang="en-US" sz="100" dirty="0" err="1"/>
              <a:t>officia</a:t>
            </a:r>
            <a:r>
              <a:rPr lang="en-US" sz="100" dirty="0"/>
              <a:t> </a:t>
            </a:r>
            <a:r>
              <a:rPr lang="en-US" sz="100" dirty="0" err="1"/>
              <a:t>deserunt</a:t>
            </a:r>
            <a:r>
              <a:rPr lang="en-US" sz="100" dirty="0"/>
              <a:t> </a:t>
            </a:r>
            <a:r>
              <a:rPr lang="en-US" sz="100" dirty="0" err="1"/>
              <a:t>mollit</a:t>
            </a:r>
            <a:r>
              <a:rPr lang="en-US" sz="100" dirty="0"/>
              <a:t> </a:t>
            </a:r>
            <a:r>
              <a:rPr lang="en-US" sz="100" dirty="0" err="1"/>
              <a:t>anim</a:t>
            </a:r>
            <a:r>
              <a:rPr lang="en-US" sz="100" dirty="0"/>
              <a:t> id </a:t>
            </a:r>
            <a:r>
              <a:rPr lang="en-US" sz="100" dirty="0" err="1"/>
              <a:t>est</a:t>
            </a:r>
            <a:r>
              <a:rPr lang="en-US" sz="100" dirty="0"/>
              <a:t> </a:t>
            </a:r>
            <a:r>
              <a:rPr lang="en-US" sz="100" dirty="0" err="1"/>
              <a:t>laborum</a:t>
            </a:r>
            <a:r>
              <a:rPr lang="en-US" sz="100" dirty="0"/>
              <a:t>.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4838F29-9CFE-19CB-C056-456B347BE4A5}"/>
              </a:ext>
            </a:extLst>
          </p:cNvPr>
          <p:cNvSpPr/>
          <p:nvPr/>
        </p:nvSpPr>
        <p:spPr>
          <a:xfrm>
            <a:off x="7077772" y="6492954"/>
            <a:ext cx="195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Calculate Cardiac Output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estimates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the combined native and pump CO</a:t>
            </a:r>
            <a:endParaRPr kumimoji="0" lang="en-US" sz="9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0E699CBC-2573-2C40-FFF3-C589D051454E}"/>
              </a:ext>
            </a:extLst>
          </p:cNvPr>
          <p:cNvGrpSpPr/>
          <p:nvPr/>
        </p:nvGrpSpPr>
        <p:grpSpPr>
          <a:xfrm>
            <a:off x="1774967" y="3830951"/>
            <a:ext cx="690574" cy="1453728"/>
            <a:chOff x="1774967" y="4004861"/>
            <a:chExt cx="690574" cy="1453728"/>
          </a:xfrm>
        </p:grpSpPr>
        <p:sp>
          <p:nvSpPr>
            <p:cNvPr id="303" name="Rounded Rectangle 302">
              <a:extLst>
                <a:ext uri="{FF2B5EF4-FFF2-40B4-BE49-F238E27FC236}">
                  <a16:creationId xmlns:a16="http://schemas.microsoft.com/office/drawing/2014/main" id="{7BDF511C-3331-42EA-8961-9721E5B6F703}"/>
                </a:ext>
              </a:extLst>
            </p:cNvPr>
            <p:cNvSpPr/>
            <p:nvPr/>
          </p:nvSpPr>
          <p:spPr>
            <a:xfrm>
              <a:off x="1834569" y="4058097"/>
              <a:ext cx="553805" cy="1400492"/>
            </a:xfrm>
            <a:prstGeom prst="roundRect">
              <a:avLst>
                <a:gd name="adj" fmla="val 67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2AEF22E6-418E-7CDA-1C1A-A75D4554B876}"/>
                </a:ext>
              </a:extLst>
            </p:cNvPr>
            <p:cNvSpPr/>
            <p:nvPr/>
          </p:nvSpPr>
          <p:spPr>
            <a:xfrm flipV="1">
              <a:off x="1876984" y="4353299"/>
              <a:ext cx="457200" cy="9144"/>
            </a:xfrm>
            <a:custGeom>
              <a:avLst/>
              <a:gdLst>
                <a:gd name="connsiteX0" fmla="*/ 0 w 1729522"/>
                <a:gd name="connsiteY0" fmla="*/ 36840 h 37263"/>
                <a:gd name="connsiteX1" fmla="*/ 172430 w 1729522"/>
                <a:gd name="connsiteY1" fmla="*/ 264 h 37263"/>
                <a:gd name="connsiteX2" fmla="*/ 329184 w 1729522"/>
                <a:gd name="connsiteY2" fmla="*/ 36840 h 37263"/>
                <a:gd name="connsiteX3" fmla="*/ 480713 w 1729522"/>
                <a:gd name="connsiteY3" fmla="*/ 21165 h 37263"/>
                <a:gd name="connsiteX4" fmla="*/ 747195 w 1729522"/>
                <a:gd name="connsiteY4" fmla="*/ 264 h 37263"/>
                <a:gd name="connsiteX5" fmla="*/ 940526 w 1729522"/>
                <a:gd name="connsiteY5" fmla="*/ 36840 h 37263"/>
                <a:gd name="connsiteX6" fmla="*/ 1060704 w 1729522"/>
                <a:gd name="connsiteY6" fmla="*/ 264 h 37263"/>
                <a:gd name="connsiteX7" fmla="*/ 1186107 w 1729522"/>
                <a:gd name="connsiteY7" fmla="*/ 36840 h 37263"/>
                <a:gd name="connsiteX8" fmla="*/ 1337636 w 1729522"/>
                <a:gd name="connsiteY8" fmla="*/ 264 h 37263"/>
                <a:gd name="connsiteX9" fmla="*/ 1515291 w 1729522"/>
                <a:gd name="connsiteY9" fmla="*/ 31615 h 37263"/>
                <a:gd name="connsiteX10" fmla="*/ 1729522 w 1729522"/>
                <a:gd name="connsiteY10" fmla="*/ 31615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522" h="37263">
                  <a:moveTo>
                    <a:pt x="0" y="36840"/>
                  </a:moveTo>
                  <a:cubicBezTo>
                    <a:pt x="58783" y="18552"/>
                    <a:pt x="117566" y="264"/>
                    <a:pt x="172430" y="264"/>
                  </a:cubicBezTo>
                  <a:cubicBezTo>
                    <a:pt x="227294" y="264"/>
                    <a:pt x="277804" y="33357"/>
                    <a:pt x="329184" y="36840"/>
                  </a:cubicBezTo>
                  <a:cubicBezTo>
                    <a:pt x="380564" y="40323"/>
                    <a:pt x="480713" y="21165"/>
                    <a:pt x="480713" y="21165"/>
                  </a:cubicBezTo>
                  <a:cubicBezTo>
                    <a:pt x="550382" y="15069"/>
                    <a:pt x="670560" y="-2348"/>
                    <a:pt x="747195" y="264"/>
                  </a:cubicBezTo>
                  <a:cubicBezTo>
                    <a:pt x="823830" y="2876"/>
                    <a:pt x="888275" y="36840"/>
                    <a:pt x="940526" y="36840"/>
                  </a:cubicBezTo>
                  <a:cubicBezTo>
                    <a:pt x="992777" y="36840"/>
                    <a:pt x="1019774" y="264"/>
                    <a:pt x="1060704" y="264"/>
                  </a:cubicBezTo>
                  <a:cubicBezTo>
                    <a:pt x="1101634" y="264"/>
                    <a:pt x="1139952" y="36840"/>
                    <a:pt x="1186107" y="36840"/>
                  </a:cubicBezTo>
                  <a:cubicBezTo>
                    <a:pt x="1232262" y="36840"/>
                    <a:pt x="1282772" y="1135"/>
                    <a:pt x="1337636" y="264"/>
                  </a:cubicBezTo>
                  <a:cubicBezTo>
                    <a:pt x="1392500" y="-607"/>
                    <a:pt x="1449977" y="26390"/>
                    <a:pt x="1515291" y="31615"/>
                  </a:cubicBezTo>
                  <a:cubicBezTo>
                    <a:pt x="1580605" y="36840"/>
                    <a:pt x="1655063" y="34227"/>
                    <a:pt x="1729522" y="31615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50CC74BF-6AB6-0C83-2FB6-889F8767EB52}"/>
                </a:ext>
              </a:extLst>
            </p:cNvPr>
            <p:cNvSpPr/>
            <p:nvPr/>
          </p:nvSpPr>
          <p:spPr>
            <a:xfrm>
              <a:off x="1880804" y="4553161"/>
              <a:ext cx="453151" cy="79664"/>
            </a:xfrm>
            <a:custGeom>
              <a:avLst/>
              <a:gdLst>
                <a:gd name="connsiteX0" fmla="*/ 0 w 526840"/>
                <a:gd name="connsiteY0" fmla="*/ 115261 h 163135"/>
                <a:gd name="connsiteX1" fmla="*/ 30278 w 526840"/>
                <a:gd name="connsiteY1" fmla="*/ 157651 h 163135"/>
                <a:gd name="connsiteX2" fmla="*/ 60556 w 526840"/>
                <a:gd name="connsiteY2" fmla="*/ 6260 h 163135"/>
                <a:gd name="connsiteX3" fmla="*/ 193780 w 526840"/>
                <a:gd name="connsiteY3" fmla="*/ 151595 h 163135"/>
                <a:gd name="connsiteX4" fmla="*/ 224058 w 526840"/>
                <a:gd name="connsiteY4" fmla="*/ 204 h 163135"/>
                <a:gd name="connsiteX5" fmla="*/ 369393 w 526840"/>
                <a:gd name="connsiteY5" fmla="*/ 133428 h 163135"/>
                <a:gd name="connsiteX6" fmla="*/ 411783 w 526840"/>
                <a:gd name="connsiteY6" fmla="*/ 204 h 163135"/>
                <a:gd name="connsiteX7" fmla="*/ 526840 w 526840"/>
                <a:gd name="connsiteY7" fmla="*/ 109206 h 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840" h="163135">
                  <a:moveTo>
                    <a:pt x="0" y="115261"/>
                  </a:moveTo>
                  <a:cubicBezTo>
                    <a:pt x="10092" y="145539"/>
                    <a:pt x="20185" y="175818"/>
                    <a:pt x="30278" y="157651"/>
                  </a:cubicBezTo>
                  <a:cubicBezTo>
                    <a:pt x="40371" y="139484"/>
                    <a:pt x="33306" y="7269"/>
                    <a:pt x="60556" y="6260"/>
                  </a:cubicBezTo>
                  <a:cubicBezTo>
                    <a:pt x="87806" y="5251"/>
                    <a:pt x="166530" y="152604"/>
                    <a:pt x="193780" y="151595"/>
                  </a:cubicBezTo>
                  <a:cubicBezTo>
                    <a:pt x="221030" y="150586"/>
                    <a:pt x="194789" y="3232"/>
                    <a:pt x="224058" y="204"/>
                  </a:cubicBezTo>
                  <a:cubicBezTo>
                    <a:pt x="253327" y="-2824"/>
                    <a:pt x="338106" y="133428"/>
                    <a:pt x="369393" y="133428"/>
                  </a:cubicBezTo>
                  <a:cubicBezTo>
                    <a:pt x="400680" y="133428"/>
                    <a:pt x="385542" y="4241"/>
                    <a:pt x="411783" y="204"/>
                  </a:cubicBezTo>
                  <a:cubicBezTo>
                    <a:pt x="438024" y="-3833"/>
                    <a:pt x="482432" y="52686"/>
                    <a:pt x="526840" y="1092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4FED446-D8BC-E6F8-E97E-DB9340E05AB2}"/>
                </a:ext>
              </a:extLst>
            </p:cNvPr>
            <p:cNvSpPr txBox="1"/>
            <p:nvPr/>
          </p:nvSpPr>
          <p:spPr>
            <a:xfrm>
              <a:off x="1774967" y="4004861"/>
              <a:ext cx="690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spc="-40" dirty="0"/>
                <a:t>AORTIC</a:t>
              </a:r>
            </a:p>
            <a:p>
              <a:pPr algn="ctr"/>
              <a:r>
                <a:rPr lang="en-US" sz="700" spc="-40" dirty="0"/>
                <a:t>DISPLACEMENT</a:t>
              </a:r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1EC381BD-B486-4743-29BD-F2B733FE21F6}"/>
              </a:ext>
            </a:extLst>
          </p:cNvPr>
          <p:cNvGrpSpPr/>
          <p:nvPr/>
        </p:nvGrpSpPr>
        <p:grpSpPr>
          <a:xfrm>
            <a:off x="459187" y="3858181"/>
            <a:ext cx="918045" cy="1426498"/>
            <a:chOff x="459187" y="4032091"/>
            <a:chExt cx="918045" cy="1426498"/>
          </a:xfrm>
        </p:grpSpPr>
        <p:sp>
          <p:nvSpPr>
            <p:cNvPr id="311" name="Rounded Rectangle 310">
              <a:extLst>
                <a:ext uri="{FF2B5EF4-FFF2-40B4-BE49-F238E27FC236}">
                  <a16:creationId xmlns:a16="http://schemas.microsoft.com/office/drawing/2014/main" id="{D4DF0198-055E-9A02-0B00-255C983EA88A}"/>
                </a:ext>
              </a:extLst>
            </p:cNvPr>
            <p:cNvSpPr/>
            <p:nvPr/>
          </p:nvSpPr>
          <p:spPr>
            <a:xfrm>
              <a:off x="621657" y="4058097"/>
              <a:ext cx="594360" cy="1400492"/>
            </a:xfrm>
            <a:prstGeom prst="roundRect">
              <a:avLst>
                <a:gd name="adj" fmla="val 67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926B0EA8-A11E-61C5-CE7A-40F20508EC5F}"/>
                </a:ext>
              </a:extLst>
            </p:cNvPr>
            <p:cNvSpPr txBox="1"/>
            <p:nvPr/>
          </p:nvSpPr>
          <p:spPr>
            <a:xfrm>
              <a:off x="459187" y="4032091"/>
              <a:ext cx="9180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spc="-50" dirty="0"/>
                <a:t>DIASTOLIC </a:t>
              </a:r>
            </a:p>
            <a:p>
              <a:pPr algn="ctr"/>
              <a:r>
                <a:rPr lang="en-US" sz="700" spc="-50" dirty="0"/>
                <a:t>SUCTION</a:t>
              </a:r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224E85D7-C14F-E8A2-DD0C-3A2DB698236F}"/>
                </a:ext>
              </a:extLst>
            </p:cNvPr>
            <p:cNvCxnSpPr>
              <a:cxnSpLocks/>
              <a:stCxn id="319" idx="0"/>
            </p:cNvCxnSpPr>
            <p:nvPr/>
          </p:nvCxnSpPr>
          <p:spPr>
            <a:xfrm flipH="1" flipV="1">
              <a:off x="640214" y="4560575"/>
              <a:ext cx="71738" cy="8384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F3041641-CC66-46CF-DEA2-41F2A39456C7}"/>
                </a:ext>
              </a:extLst>
            </p:cNvPr>
            <p:cNvSpPr/>
            <p:nvPr/>
          </p:nvSpPr>
          <p:spPr>
            <a:xfrm>
              <a:off x="640214" y="4327046"/>
              <a:ext cx="560261" cy="83849"/>
            </a:xfrm>
            <a:custGeom>
              <a:avLst/>
              <a:gdLst>
                <a:gd name="connsiteX0" fmla="*/ 0 w 526839"/>
                <a:gd name="connsiteY0" fmla="*/ 72769 h 78825"/>
                <a:gd name="connsiteX1" fmla="*/ 72667 w 526839"/>
                <a:gd name="connsiteY1" fmla="*/ 6157 h 78825"/>
                <a:gd name="connsiteX2" fmla="*/ 157446 w 526839"/>
                <a:gd name="connsiteY2" fmla="*/ 78825 h 78825"/>
                <a:gd name="connsiteX3" fmla="*/ 242225 w 526839"/>
                <a:gd name="connsiteY3" fmla="*/ 6157 h 78825"/>
                <a:gd name="connsiteX4" fmla="*/ 345170 w 526839"/>
                <a:gd name="connsiteY4" fmla="*/ 66714 h 78825"/>
                <a:gd name="connsiteX5" fmla="*/ 429949 w 526839"/>
                <a:gd name="connsiteY5" fmla="*/ 102 h 78825"/>
                <a:gd name="connsiteX6" fmla="*/ 526839 w 526839"/>
                <a:gd name="connsiteY6" fmla="*/ 54602 h 7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839" h="78825">
                  <a:moveTo>
                    <a:pt x="0" y="72769"/>
                  </a:moveTo>
                  <a:cubicBezTo>
                    <a:pt x="23213" y="38958"/>
                    <a:pt x="46426" y="5148"/>
                    <a:pt x="72667" y="6157"/>
                  </a:cubicBezTo>
                  <a:cubicBezTo>
                    <a:pt x="98908" y="7166"/>
                    <a:pt x="129186" y="78825"/>
                    <a:pt x="157446" y="78825"/>
                  </a:cubicBezTo>
                  <a:cubicBezTo>
                    <a:pt x="185706" y="78825"/>
                    <a:pt x="210938" y="8176"/>
                    <a:pt x="242225" y="6157"/>
                  </a:cubicBezTo>
                  <a:cubicBezTo>
                    <a:pt x="273512" y="4138"/>
                    <a:pt x="313883" y="67723"/>
                    <a:pt x="345170" y="66714"/>
                  </a:cubicBezTo>
                  <a:cubicBezTo>
                    <a:pt x="376457" y="65705"/>
                    <a:pt x="399671" y="2121"/>
                    <a:pt x="429949" y="102"/>
                  </a:cubicBezTo>
                  <a:cubicBezTo>
                    <a:pt x="460227" y="-1917"/>
                    <a:pt x="493533" y="26342"/>
                    <a:pt x="526839" y="54602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74A441D0-5547-B85B-F3E4-17E2744577B0}"/>
                </a:ext>
              </a:extLst>
            </p:cNvPr>
            <p:cNvSpPr/>
            <p:nvPr/>
          </p:nvSpPr>
          <p:spPr>
            <a:xfrm>
              <a:off x="966567" y="4543509"/>
              <a:ext cx="165076" cy="593140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157824B4-617A-5689-C878-6F1DBB45C329}"/>
                </a:ext>
              </a:extLst>
            </p:cNvPr>
            <p:cNvSpPr/>
            <p:nvPr/>
          </p:nvSpPr>
          <p:spPr>
            <a:xfrm>
              <a:off x="803566" y="4538730"/>
              <a:ext cx="161371" cy="593140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6FFFF846-15F9-8EBA-D61C-B1910F02A3CF}"/>
                </a:ext>
              </a:extLst>
            </p:cNvPr>
            <p:cNvSpPr/>
            <p:nvPr/>
          </p:nvSpPr>
          <p:spPr>
            <a:xfrm>
              <a:off x="631695" y="4523337"/>
              <a:ext cx="180589" cy="593140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185125EB-2AD8-48DE-D662-C8DAF1210190}"/>
                </a:ext>
              </a:extLst>
            </p:cNvPr>
            <p:cNvSpPr/>
            <p:nvPr/>
          </p:nvSpPr>
          <p:spPr>
            <a:xfrm>
              <a:off x="711952" y="4529163"/>
              <a:ext cx="488523" cy="163135"/>
            </a:xfrm>
            <a:custGeom>
              <a:avLst/>
              <a:gdLst>
                <a:gd name="connsiteX0" fmla="*/ 0 w 526840"/>
                <a:gd name="connsiteY0" fmla="*/ 115261 h 163135"/>
                <a:gd name="connsiteX1" fmla="*/ 30278 w 526840"/>
                <a:gd name="connsiteY1" fmla="*/ 157651 h 163135"/>
                <a:gd name="connsiteX2" fmla="*/ 60556 w 526840"/>
                <a:gd name="connsiteY2" fmla="*/ 6260 h 163135"/>
                <a:gd name="connsiteX3" fmla="*/ 193780 w 526840"/>
                <a:gd name="connsiteY3" fmla="*/ 151595 h 163135"/>
                <a:gd name="connsiteX4" fmla="*/ 224058 w 526840"/>
                <a:gd name="connsiteY4" fmla="*/ 204 h 163135"/>
                <a:gd name="connsiteX5" fmla="*/ 369393 w 526840"/>
                <a:gd name="connsiteY5" fmla="*/ 133428 h 163135"/>
                <a:gd name="connsiteX6" fmla="*/ 411783 w 526840"/>
                <a:gd name="connsiteY6" fmla="*/ 204 h 163135"/>
                <a:gd name="connsiteX7" fmla="*/ 526840 w 526840"/>
                <a:gd name="connsiteY7" fmla="*/ 109206 h 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840" h="163135">
                  <a:moveTo>
                    <a:pt x="0" y="115261"/>
                  </a:moveTo>
                  <a:cubicBezTo>
                    <a:pt x="10092" y="145539"/>
                    <a:pt x="20185" y="175818"/>
                    <a:pt x="30278" y="157651"/>
                  </a:cubicBezTo>
                  <a:cubicBezTo>
                    <a:pt x="40371" y="139484"/>
                    <a:pt x="33306" y="7269"/>
                    <a:pt x="60556" y="6260"/>
                  </a:cubicBezTo>
                  <a:cubicBezTo>
                    <a:pt x="87806" y="5251"/>
                    <a:pt x="166530" y="152604"/>
                    <a:pt x="193780" y="151595"/>
                  </a:cubicBezTo>
                  <a:cubicBezTo>
                    <a:pt x="221030" y="150586"/>
                    <a:pt x="194789" y="3232"/>
                    <a:pt x="224058" y="204"/>
                  </a:cubicBezTo>
                  <a:cubicBezTo>
                    <a:pt x="253327" y="-2824"/>
                    <a:pt x="338106" y="133428"/>
                    <a:pt x="369393" y="133428"/>
                  </a:cubicBezTo>
                  <a:cubicBezTo>
                    <a:pt x="400680" y="133428"/>
                    <a:pt x="385542" y="4241"/>
                    <a:pt x="411783" y="204"/>
                  </a:cubicBezTo>
                  <a:cubicBezTo>
                    <a:pt x="438024" y="-3833"/>
                    <a:pt x="482432" y="52686"/>
                    <a:pt x="526840" y="1092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991B9E57-9078-EC18-BEC0-3BBB1DD473F1}"/>
                </a:ext>
              </a:extLst>
            </p:cNvPr>
            <p:cNvSpPr/>
            <p:nvPr/>
          </p:nvSpPr>
          <p:spPr>
            <a:xfrm>
              <a:off x="620827" y="5041343"/>
              <a:ext cx="598213" cy="1668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C7B21EFF-A3F1-B324-CF89-4421C4172F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863" y="5032954"/>
              <a:ext cx="9421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C1163AA4-65E2-0D99-74DD-22DF1BC1D1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0037" y="5037752"/>
              <a:ext cx="100584" cy="300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4D87E2DD-6FED-9D3B-B4C2-ADD435B482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461" y="5039580"/>
              <a:ext cx="100584" cy="300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00EE3821-0B24-F8F7-3D69-C99B66A158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4568" y="5038367"/>
              <a:ext cx="81986" cy="121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AF130DD4-1BD0-F02E-737F-D0A322D3C211}"/>
              </a:ext>
            </a:extLst>
          </p:cNvPr>
          <p:cNvGrpSpPr/>
          <p:nvPr/>
        </p:nvGrpSpPr>
        <p:grpSpPr>
          <a:xfrm>
            <a:off x="1219048" y="3854977"/>
            <a:ext cx="654025" cy="1431168"/>
            <a:chOff x="1219048" y="4028887"/>
            <a:chExt cx="654025" cy="1431168"/>
          </a:xfrm>
        </p:grpSpPr>
        <p:sp>
          <p:nvSpPr>
            <p:cNvPr id="301" name="Rounded Rectangle 300">
              <a:extLst>
                <a:ext uri="{FF2B5EF4-FFF2-40B4-BE49-F238E27FC236}">
                  <a16:creationId xmlns:a16="http://schemas.microsoft.com/office/drawing/2014/main" id="{785EEE69-0490-7959-9B0C-24CE8CD9BA15}"/>
                </a:ext>
              </a:extLst>
            </p:cNvPr>
            <p:cNvSpPr/>
            <p:nvPr/>
          </p:nvSpPr>
          <p:spPr>
            <a:xfrm>
              <a:off x="1228113" y="4058097"/>
              <a:ext cx="594360" cy="1401958"/>
            </a:xfrm>
            <a:prstGeom prst="roundRect">
              <a:avLst>
                <a:gd name="adj" fmla="val 67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81E16DDE-9ADD-B48D-BC3B-05CAF1259BE3}"/>
                </a:ext>
              </a:extLst>
            </p:cNvPr>
            <p:cNvSpPr txBox="1"/>
            <p:nvPr/>
          </p:nvSpPr>
          <p:spPr>
            <a:xfrm>
              <a:off x="1219048" y="4028887"/>
              <a:ext cx="654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spc="-40" dirty="0"/>
                <a:t>CONTINUOUS </a:t>
              </a:r>
            </a:p>
            <a:p>
              <a:pPr algn="ctr"/>
              <a:r>
                <a:rPr lang="en-US" sz="700" spc="-40" dirty="0"/>
                <a:t>SUCTION</a:t>
              </a:r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5B888962-0E05-C933-D94B-A74C766481CF}"/>
                </a:ext>
              </a:extLst>
            </p:cNvPr>
            <p:cNvSpPr/>
            <p:nvPr/>
          </p:nvSpPr>
          <p:spPr>
            <a:xfrm>
              <a:off x="1328946" y="4524508"/>
              <a:ext cx="488523" cy="163135"/>
            </a:xfrm>
            <a:custGeom>
              <a:avLst/>
              <a:gdLst>
                <a:gd name="connsiteX0" fmla="*/ 0 w 526840"/>
                <a:gd name="connsiteY0" fmla="*/ 115261 h 163135"/>
                <a:gd name="connsiteX1" fmla="*/ 30278 w 526840"/>
                <a:gd name="connsiteY1" fmla="*/ 157651 h 163135"/>
                <a:gd name="connsiteX2" fmla="*/ 60556 w 526840"/>
                <a:gd name="connsiteY2" fmla="*/ 6260 h 163135"/>
                <a:gd name="connsiteX3" fmla="*/ 193780 w 526840"/>
                <a:gd name="connsiteY3" fmla="*/ 151595 h 163135"/>
                <a:gd name="connsiteX4" fmla="*/ 224058 w 526840"/>
                <a:gd name="connsiteY4" fmla="*/ 204 h 163135"/>
                <a:gd name="connsiteX5" fmla="*/ 369393 w 526840"/>
                <a:gd name="connsiteY5" fmla="*/ 133428 h 163135"/>
                <a:gd name="connsiteX6" fmla="*/ 411783 w 526840"/>
                <a:gd name="connsiteY6" fmla="*/ 204 h 163135"/>
                <a:gd name="connsiteX7" fmla="*/ 526840 w 526840"/>
                <a:gd name="connsiteY7" fmla="*/ 109206 h 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840" h="163135">
                  <a:moveTo>
                    <a:pt x="0" y="115261"/>
                  </a:moveTo>
                  <a:cubicBezTo>
                    <a:pt x="10092" y="145539"/>
                    <a:pt x="20185" y="175818"/>
                    <a:pt x="30278" y="157651"/>
                  </a:cubicBezTo>
                  <a:cubicBezTo>
                    <a:pt x="40371" y="139484"/>
                    <a:pt x="33306" y="7269"/>
                    <a:pt x="60556" y="6260"/>
                  </a:cubicBezTo>
                  <a:cubicBezTo>
                    <a:pt x="87806" y="5251"/>
                    <a:pt x="166530" y="152604"/>
                    <a:pt x="193780" y="151595"/>
                  </a:cubicBezTo>
                  <a:cubicBezTo>
                    <a:pt x="221030" y="150586"/>
                    <a:pt x="194789" y="3232"/>
                    <a:pt x="224058" y="204"/>
                  </a:cubicBezTo>
                  <a:cubicBezTo>
                    <a:pt x="253327" y="-2824"/>
                    <a:pt x="338106" y="133428"/>
                    <a:pt x="369393" y="133428"/>
                  </a:cubicBezTo>
                  <a:cubicBezTo>
                    <a:pt x="400680" y="133428"/>
                    <a:pt x="385542" y="4241"/>
                    <a:pt x="411783" y="204"/>
                  </a:cubicBezTo>
                  <a:cubicBezTo>
                    <a:pt x="438024" y="-3833"/>
                    <a:pt x="482432" y="52686"/>
                    <a:pt x="526840" y="1092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5F0B6CDA-252B-2CFC-D2A8-6327C210C9B4}"/>
                </a:ext>
              </a:extLst>
            </p:cNvPr>
            <p:cNvCxnSpPr>
              <a:cxnSpLocks/>
              <a:stCxn id="255" idx="0"/>
            </p:cNvCxnSpPr>
            <p:nvPr/>
          </p:nvCxnSpPr>
          <p:spPr>
            <a:xfrm flipH="1" flipV="1">
              <a:off x="1257208" y="4555920"/>
              <a:ext cx="71738" cy="8384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25028D76-8748-726B-CCE7-BC8A00B58AE5}"/>
                </a:ext>
              </a:extLst>
            </p:cNvPr>
            <p:cNvSpPr/>
            <p:nvPr/>
          </p:nvSpPr>
          <p:spPr>
            <a:xfrm>
              <a:off x="1261826" y="4328447"/>
              <a:ext cx="560261" cy="83849"/>
            </a:xfrm>
            <a:custGeom>
              <a:avLst/>
              <a:gdLst>
                <a:gd name="connsiteX0" fmla="*/ 0 w 526839"/>
                <a:gd name="connsiteY0" fmla="*/ 72769 h 78825"/>
                <a:gd name="connsiteX1" fmla="*/ 72667 w 526839"/>
                <a:gd name="connsiteY1" fmla="*/ 6157 h 78825"/>
                <a:gd name="connsiteX2" fmla="*/ 157446 w 526839"/>
                <a:gd name="connsiteY2" fmla="*/ 78825 h 78825"/>
                <a:gd name="connsiteX3" fmla="*/ 242225 w 526839"/>
                <a:gd name="connsiteY3" fmla="*/ 6157 h 78825"/>
                <a:gd name="connsiteX4" fmla="*/ 345170 w 526839"/>
                <a:gd name="connsiteY4" fmla="*/ 66714 h 78825"/>
                <a:gd name="connsiteX5" fmla="*/ 429949 w 526839"/>
                <a:gd name="connsiteY5" fmla="*/ 102 h 78825"/>
                <a:gd name="connsiteX6" fmla="*/ 526839 w 526839"/>
                <a:gd name="connsiteY6" fmla="*/ 54602 h 7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839" h="78825">
                  <a:moveTo>
                    <a:pt x="0" y="72769"/>
                  </a:moveTo>
                  <a:cubicBezTo>
                    <a:pt x="23213" y="38958"/>
                    <a:pt x="46426" y="5148"/>
                    <a:pt x="72667" y="6157"/>
                  </a:cubicBezTo>
                  <a:cubicBezTo>
                    <a:pt x="98908" y="7166"/>
                    <a:pt x="129186" y="78825"/>
                    <a:pt x="157446" y="78825"/>
                  </a:cubicBezTo>
                  <a:cubicBezTo>
                    <a:pt x="185706" y="78825"/>
                    <a:pt x="210938" y="8176"/>
                    <a:pt x="242225" y="6157"/>
                  </a:cubicBezTo>
                  <a:cubicBezTo>
                    <a:pt x="273512" y="4138"/>
                    <a:pt x="313883" y="67723"/>
                    <a:pt x="345170" y="66714"/>
                  </a:cubicBezTo>
                  <a:cubicBezTo>
                    <a:pt x="376457" y="65705"/>
                    <a:pt x="399671" y="2121"/>
                    <a:pt x="429949" y="102"/>
                  </a:cubicBezTo>
                  <a:cubicBezTo>
                    <a:pt x="460227" y="-1917"/>
                    <a:pt x="493533" y="26342"/>
                    <a:pt x="526839" y="54602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CF43C3E6-11CB-C058-D2B6-FD4336226577}"/>
                </a:ext>
              </a:extLst>
            </p:cNvPr>
            <p:cNvSpPr/>
            <p:nvPr/>
          </p:nvSpPr>
          <p:spPr>
            <a:xfrm>
              <a:off x="1620195" y="4776750"/>
              <a:ext cx="180589" cy="361299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742E83CA-CF92-5432-B463-EACC6486C621}"/>
                </a:ext>
              </a:extLst>
            </p:cNvPr>
            <p:cNvSpPr/>
            <p:nvPr/>
          </p:nvSpPr>
          <p:spPr>
            <a:xfrm>
              <a:off x="1442823" y="4771971"/>
              <a:ext cx="180589" cy="361299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D9EDCE4F-A7EA-DB8E-C3E8-C1630C71DB27}"/>
                </a:ext>
              </a:extLst>
            </p:cNvPr>
            <p:cNvSpPr/>
            <p:nvPr/>
          </p:nvSpPr>
          <p:spPr>
            <a:xfrm>
              <a:off x="1267161" y="4756578"/>
              <a:ext cx="180589" cy="361299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2747D280-A60A-F8AB-84FF-0846C7D76ACE}"/>
                </a:ext>
              </a:extLst>
            </p:cNvPr>
            <p:cNvSpPr/>
            <p:nvPr/>
          </p:nvSpPr>
          <p:spPr>
            <a:xfrm>
              <a:off x="1264025" y="5060338"/>
              <a:ext cx="550078" cy="1668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AEF726E6-C741-4DB6-7167-2188CB63A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4024" y="5047921"/>
              <a:ext cx="1216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E07E63FF-F919-28AD-07C8-46EE3BDE44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8616" y="5052719"/>
              <a:ext cx="100584" cy="300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54B52545-B3D9-A0A9-2CC0-B0E3D8C425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6424" y="5049929"/>
              <a:ext cx="109728" cy="300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9242CD3-B948-4936-667E-63EFA65C62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88559" y="5053334"/>
              <a:ext cx="47309" cy="238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DCF467DE-26B3-4267-6117-25501C2F18E1}"/>
              </a:ext>
            </a:extLst>
          </p:cNvPr>
          <p:cNvGrpSpPr/>
          <p:nvPr/>
        </p:nvGrpSpPr>
        <p:grpSpPr>
          <a:xfrm>
            <a:off x="2976060" y="3844435"/>
            <a:ext cx="563496" cy="1440244"/>
            <a:chOff x="2976060" y="4018345"/>
            <a:chExt cx="563496" cy="1440244"/>
          </a:xfrm>
        </p:grpSpPr>
        <p:sp>
          <p:nvSpPr>
            <p:cNvPr id="340" name="Rounded Rectangle 339">
              <a:extLst>
                <a:ext uri="{FF2B5EF4-FFF2-40B4-BE49-F238E27FC236}">
                  <a16:creationId xmlns:a16="http://schemas.microsoft.com/office/drawing/2014/main" id="{EA97C4AF-2BAC-A134-D941-A080FB6EFA80}"/>
                </a:ext>
              </a:extLst>
            </p:cNvPr>
            <p:cNvSpPr/>
            <p:nvPr/>
          </p:nvSpPr>
          <p:spPr>
            <a:xfrm>
              <a:off x="2976060" y="4058097"/>
              <a:ext cx="563496" cy="1400492"/>
            </a:xfrm>
            <a:prstGeom prst="roundRect">
              <a:avLst>
                <a:gd name="adj" fmla="val 67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332E0874-FF5F-81C3-5894-F123277224D2}"/>
                </a:ext>
              </a:extLst>
            </p:cNvPr>
            <p:cNvSpPr txBox="1"/>
            <p:nvPr/>
          </p:nvSpPr>
          <p:spPr>
            <a:xfrm>
              <a:off x="3022160" y="4018345"/>
              <a:ext cx="488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spc="-40" dirty="0"/>
                <a:t>CARDIAC </a:t>
              </a:r>
            </a:p>
            <a:p>
              <a:pPr algn="ctr"/>
              <a:r>
                <a:rPr lang="en-US" sz="700" spc="-40" dirty="0"/>
                <a:t>ARREST</a:t>
              </a: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298E5609-A18A-0C34-9A50-B13F8E21CD08}"/>
                </a:ext>
              </a:extLst>
            </p:cNvPr>
            <p:cNvSpPr/>
            <p:nvPr/>
          </p:nvSpPr>
          <p:spPr>
            <a:xfrm flipV="1">
              <a:off x="3008495" y="4351144"/>
              <a:ext cx="457200" cy="9144"/>
            </a:xfrm>
            <a:custGeom>
              <a:avLst/>
              <a:gdLst>
                <a:gd name="connsiteX0" fmla="*/ 0 w 1729522"/>
                <a:gd name="connsiteY0" fmla="*/ 36840 h 37263"/>
                <a:gd name="connsiteX1" fmla="*/ 172430 w 1729522"/>
                <a:gd name="connsiteY1" fmla="*/ 264 h 37263"/>
                <a:gd name="connsiteX2" fmla="*/ 329184 w 1729522"/>
                <a:gd name="connsiteY2" fmla="*/ 36840 h 37263"/>
                <a:gd name="connsiteX3" fmla="*/ 480713 w 1729522"/>
                <a:gd name="connsiteY3" fmla="*/ 21165 h 37263"/>
                <a:gd name="connsiteX4" fmla="*/ 747195 w 1729522"/>
                <a:gd name="connsiteY4" fmla="*/ 264 h 37263"/>
                <a:gd name="connsiteX5" fmla="*/ 940526 w 1729522"/>
                <a:gd name="connsiteY5" fmla="*/ 36840 h 37263"/>
                <a:gd name="connsiteX6" fmla="*/ 1060704 w 1729522"/>
                <a:gd name="connsiteY6" fmla="*/ 264 h 37263"/>
                <a:gd name="connsiteX7" fmla="*/ 1186107 w 1729522"/>
                <a:gd name="connsiteY7" fmla="*/ 36840 h 37263"/>
                <a:gd name="connsiteX8" fmla="*/ 1337636 w 1729522"/>
                <a:gd name="connsiteY8" fmla="*/ 264 h 37263"/>
                <a:gd name="connsiteX9" fmla="*/ 1515291 w 1729522"/>
                <a:gd name="connsiteY9" fmla="*/ 31615 h 37263"/>
                <a:gd name="connsiteX10" fmla="*/ 1729522 w 1729522"/>
                <a:gd name="connsiteY10" fmla="*/ 31615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522" h="37263">
                  <a:moveTo>
                    <a:pt x="0" y="36840"/>
                  </a:moveTo>
                  <a:cubicBezTo>
                    <a:pt x="58783" y="18552"/>
                    <a:pt x="117566" y="264"/>
                    <a:pt x="172430" y="264"/>
                  </a:cubicBezTo>
                  <a:cubicBezTo>
                    <a:pt x="227294" y="264"/>
                    <a:pt x="277804" y="33357"/>
                    <a:pt x="329184" y="36840"/>
                  </a:cubicBezTo>
                  <a:cubicBezTo>
                    <a:pt x="380564" y="40323"/>
                    <a:pt x="480713" y="21165"/>
                    <a:pt x="480713" y="21165"/>
                  </a:cubicBezTo>
                  <a:cubicBezTo>
                    <a:pt x="550382" y="15069"/>
                    <a:pt x="670560" y="-2348"/>
                    <a:pt x="747195" y="264"/>
                  </a:cubicBezTo>
                  <a:cubicBezTo>
                    <a:pt x="823830" y="2876"/>
                    <a:pt x="888275" y="36840"/>
                    <a:pt x="940526" y="36840"/>
                  </a:cubicBezTo>
                  <a:cubicBezTo>
                    <a:pt x="992777" y="36840"/>
                    <a:pt x="1019774" y="264"/>
                    <a:pt x="1060704" y="264"/>
                  </a:cubicBezTo>
                  <a:cubicBezTo>
                    <a:pt x="1101634" y="264"/>
                    <a:pt x="1139952" y="36840"/>
                    <a:pt x="1186107" y="36840"/>
                  </a:cubicBezTo>
                  <a:cubicBezTo>
                    <a:pt x="1232262" y="36840"/>
                    <a:pt x="1282772" y="1135"/>
                    <a:pt x="1337636" y="264"/>
                  </a:cubicBezTo>
                  <a:cubicBezTo>
                    <a:pt x="1392500" y="-607"/>
                    <a:pt x="1449977" y="26390"/>
                    <a:pt x="1515291" y="31615"/>
                  </a:cubicBezTo>
                  <a:cubicBezTo>
                    <a:pt x="1580605" y="36840"/>
                    <a:pt x="1655063" y="34227"/>
                    <a:pt x="1729522" y="31615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372FF661-6384-EB9C-EFAA-FD762DE71C0D}"/>
                </a:ext>
              </a:extLst>
            </p:cNvPr>
            <p:cNvSpPr/>
            <p:nvPr/>
          </p:nvSpPr>
          <p:spPr>
            <a:xfrm rot="10800000" flipV="1">
              <a:off x="3014650" y="4587369"/>
              <a:ext cx="457200" cy="9144"/>
            </a:xfrm>
            <a:custGeom>
              <a:avLst/>
              <a:gdLst>
                <a:gd name="connsiteX0" fmla="*/ 0 w 1729522"/>
                <a:gd name="connsiteY0" fmla="*/ 36840 h 37263"/>
                <a:gd name="connsiteX1" fmla="*/ 172430 w 1729522"/>
                <a:gd name="connsiteY1" fmla="*/ 264 h 37263"/>
                <a:gd name="connsiteX2" fmla="*/ 329184 w 1729522"/>
                <a:gd name="connsiteY2" fmla="*/ 36840 h 37263"/>
                <a:gd name="connsiteX3" fmla="*/ 480713 w 1729522"/>
                <a:gd name="connsiteY3" fmla="*/ 21165 h 37263"/>
                <a:gd name="connsiteX4" fmla="*/ 747195 w 1729522"/>
                <a:gd name="connsiteY4" fmla="*/ 264 h 37263"/>
                <a:gd name="connsiteX5" fmla="*/ 940526 w 1729522"/>
                <a:gd name="connsiteY5" fmla="*/ 36840 h 37263"/>
                <a:gd name="connsiteX6" fmla="*/ 1060704 w 1729522"/>
                <a:gd name="connsiteY6" fmla="*/ 264 h 37263"/>
                <a:gd name="connsiteX7" fmla="*/ 1186107 w 1729522"/>
                <a:gd name="connsiteY7" fmla="*/ 36840 h 37263"/>
                <a:gd name="connsiteX8" fmla="*/ 1337636 w 1729522"/>
                <a:gd name="connsiteY8" fmla="*/ 264 h 37263"/>
                <a:gd name="connsiteX9" fmla="*/ 1515291 w 1729522"/>
                <a:gd name="connsiteY9" fmla="*/ 31615 h 37263"/>
                <a:gd name="connsiteX10" fmla="*/ 1729522 w 1729522"/>
                <a:gd name="connsiteY10" fmla="*/ 31615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522" h="37263">
                  <a:moveTo>
                    <a:pt x="0" y="36840"/>
                  </a:moveTo>
                  <a:cubicBezTo>
                    <a:pt x="58783" y="18552"/>
                    <a:pt x="117566" y="264"/>
                    <a:pt x="172430" y="264"/>
                  </a:cubicBezTo>
                  <a:cubicBezTo>
                    <a:pt x="227294" y="264"/>
                    <a:pt x="277804" y="33357"/>
                    <a:pt x="329184" y="36840"/>
                  </a:cubicBezTo>
                  <a:cubicBezTo>
                    <a:pt x="380564" y="40323"/>
                    <a:pt x="480713" y="21165"/>
                    <a:pt x="480713" y="21165"/>
                  </a:cubicBezTo>
                  <a:cubicBezTo>
                    <a:pt x="550382" y="15069"/>
                    <a:pt x="670560" y="-2348"/>
                    <a:pt x="747195" y="264"/>
                  </a:cubicBezTo>
                  <a:cubicBezTo>
                    <a:pt x="823830" y="2876"/>
                    <a:pt x="888275" y="36840"/>
                    <a:pt x="940526" y="36840"/>
                  </a:cubicBezTo>
                  <a:cubicBezTo>
                    <a:pt x="992777" y="36840"/>
                    <a:pt x="1019774" y="264"/>
                    <a:pt x="1060704" y="264"/>
                  </a:cubicBezTo>
                  <a:cubicBezTo>
                    <a:pt x="1101634" y="264"/>
                    <a:pt x="1139952" y="36840"/>
                    <a:pt x="1186107" y="36840"/>
                  </a:cubicBezTo>
                  <a:cubicBezTo>
                    <a:pt x="1232262" y="36840"/>
                    <a:pt x="1282772" y="1135"/>
                    <a:pt x="1337636" y="264"/>
                  </a:cubicBezTo>
                  <a:cubicBezTo>
                    <a:pt x="1392500" y="-607"/>
                    <a:pt x="1449977" y="26390"/>
                    <a:pt x="1515291" y="31615"/>
                  </a:cubicBezTo>
                  <a:cubicBezTo>
                    <a:pt x="1580605" y="36840"/>
                    <a:pt x="1655063" y="34227"/>
                    <a:pt x="1729522" y="3161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Freeform 344">
            <a:extLst>
              <a:ext uri="{FF2B5EF4-FFF2-40B4-BE49-F238E27FC236}">
                <a16:creationId xmlns:a16="http://schemas.microsoft.com/office/drawing/2014/main" id="{35B8382C-73C1-4C0D-6834-0E92E4C45579}"/>
              </a:ext>
            </a:extLst>
          </p:cNvPr>
          <p:cNvSpPr/>
          <p:nvPr/>
        </p:nvSpPr>
        <p:spPr>
          <a:xfrm>
            <a:off x="7515842" y="1733414"/>
            <a:ext cx="173331" cy="86272"/>
          </a:xfrm>
          <a:custGeom>
            <a:avLst/>
            <a:gdLst>
              <a:gd name="connsiteX0" fmla="*/ 115123 w 115123"/>
              <a:gd name="connsiteY0" fmla="*/ 62495 h 62495"/>
              <a:gd name="connsiteX1" fmla="*/ 59206 w 115123"/>
              <a:gd name="connsiteY1" fmla="*/ 42760 h 62495"/>
              <a:gd name="connsiteX2" fmla="*/ 0 w 115123"/>
              <a:gd name="connsiteY2" fmla="*/ 0 h 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23" h="62495">
                <a:moveTo>
                  <a:pt x="115123" y="62495"/>
                </a:moveTo>
                <a:cubicBezTo>
                  <a:pt x="96758" y="57835"/>
                  <a:pt x="78393" y="53176"/>
                  <a:pt x="59206" y="42760"/>
                </a:cubicBezTo>
                <a:cubicBezTo>
                  <a:pt x="40019" y="32344"/>
                  <a:pt x="20009" y="16172"/>
                  <a:pt x="0" y="0"/>
                </a:cubicBezTo>
              </a:path>
            </a:pathLst>
          </a:custGeom>
          <a:noFill/>
          <a:ln w="6350" cap="rnd">
            <a:solidFill>
              <a:srgbClr val="C00000"/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5">
            <a:extLst>
              <a:ext uri="{FF2B5EF4-FFF2-40B4-BE49-F238E27FC236}">
                <a16:creationId xmlns:a16="http://schemas.microsoft.com/office/drawing/2014/main" id="{4E806D3A-AA1E-3CD8-6E8B-77477EECC3F0}"/>
              </a:ext>
            </a:extLst>
          </p:cNvPr>
          <p:cNvSpPr/>
          <p:nvPr/>
        </p:nvSpPr>
        <p:spPr>
          <a:xfrm rot="5600972" flipV="1">
            <a:off x="7448431" y="1794171"/>
            <a:ext cx="173331" cy="86272"/>
          </a:xfrm>
          <a:custGeom>
            <a:avLst/>
            <a:gdLst>
              <a:gd name="connsiteX0" fmla="*/ 115123 w 115123"/>
              <a:gd name="connsiteY0" fmla="*/ 62495 h 62495"/>
              <a:gd name="connsiteX1" fmla="*/ 59206 w 115123"/>
              <a:gd name="connsiteY1" fmla="*/ 42760 h 62495"/>
              <a:gd name="connsiteX2" fmla="*/ 0 w 115123"/>
              <a:gd name="connsiteY2" fmla="*/ 0 h 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23" h="62495">
                <a:moveTo>
                  <a:pt x="115123" y="62495"/>
                </a:moveTo>
                <a:cubicBezTo>
                  <a:pt x="96758" y="57835"/>
                  <a:pt x="78393" y="53176"/>
                  <a:pt x="59206" y="42760"/>
                </a:cubicBezTo>
                <a:cubicBezTo>
                  <a:pt x="40019" y="32344"/>
                  <a:pt x="20009" y="16172"/>
                  <a:pt x="0" y="0"/>
                </a:cubicBezTo>
              </a:path>
            </a:pathLst>
          </a:custGeom>
          <a:noFill/>
          <a:ln w="6350" cap="rnd">
            <a:solidFill>
              <a:srgbClr val="C00000"/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6">
            <a:extLst>
              <a:ext uri="{FF2B5EF4-FFF2-40B4-BE49-F238E27FC236}">
                <a16:creationId xmlns:a16="http://schemas.microsoft.com/office/drawing/2014/main" id="{1AFC645C-2E04-10D5-13C9-8C7048C1AB8D}"/>
              </a:ext>
            </a:extLst>
          </p:cNvPr>
          <p:cNvSpPr/>
          <p:nvPr/>
        </p:nvSpPr>
        <p:spPr>
          <a:xfrm rot="6608682">
            <a:off x="7350712" y="1193296"/>
            <a:ext cx="173331" cy="81730"/>
          </a:xfrm>
          <a:custGeom>
            <a:avLst/>
            <a:gdLst>
              <a:gd name="connsiteX0" fmla="*/ 115123 w 115123"/>
              <a:gd name="connsiteY0" fmla="*/ 62495 h 62495"/>
              <a:gd name="connsiteX1" fmla="*/ 59206 w 115123"/>
              <a:gd name="connsiteY1" fmla="*/ 42760 h 62495"/>
              <a:gd name="connsiteX2" fmla="*/ 0 w 115123"/>
              <a:gd name="connsiteY2" fmla="*/ 0 h 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23" h="62495">
                <a:moveTo>
                  <a:pt x="115123" y="62495"/>
                </a:moveTo>
                <a:cubicBezTo>
                  <a:pt x="96758" y="57835"/>
                  <a:pt x="78393" y="53176"/>
                  <a:pt x="59206" y="42760"/>
                </a:cubicBezTo>
                <a:cubicBezTo>
                  <a:pt x="40019" y="32344"/>
                  <a:pt x="20009" y="16172"/>
                  <a:pt x="0" y="0"/>
                </a:cubicBezTo>
              </a:path>
            </a:pathLst>
          </a:custGeom>
          <a:noFill/>
          <a:ln w="6350" cap="rnd">
            <a:solidFill>
              <a:srgbClr val="C00000"/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Freeform 347">
            <a:extLst>
              <a:ext uri="{FF2B5EF4-FFF2-40B4-BE49-F238E27FC236}">
                <a16:creationId xmlns:a16="http://schemas.microsoft.com/office/drawing/2014/main" id="{F5981640-766D-C816-C508-BBE2249FC675}"/>
              </a:ext>
            </a:extLst>
          </p:cNvPr>
          <p:cNvSpPr/>
          <p:nvPr/>
        </p:nvSpPr>
        <p:spPr>
          <a:xfrm rot="17792779" flipH="1">
            <a:off x="7266291" y="1181239"/>
            <a:ext cx="173331" cy="81730"/>
          </a:xfrm>
          <a:custGeom>
            <a:avLst/>
            <a:gdLst>
              <a:gd name="connsiteX0" fmla="*/ 115123 w 115123"/>
              <a:gd name="connsiteY0" fmla="*/ 62495 h 62495"/>
              <a:gd name="connsiteX1" fmla="*/ 59206 w 115123"/>
              <a:gd name="connsiteY1" fmla="*/ 42760 h 62495"/>
              <a:gd name="connsiteX2" fmla="*/ 0 w 115123"/>
              <a:gd name="connsiteY2" fmla="*/ 0 h 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23" h="62495">
                <a:moveTo>
                  <a:pt x="115123" y="62495"/>
                </a:moveTo>
                <a:cubicBezTo>
                  <a:pt x="96758" y="57835"/>
                  <a:pt x="78393" y="53176"/>
                  <a:pt x="59206" y="42760"/>
                </a:cubicBezTo>
                <a:cubicBezTo>
                  <a:pt x="40019" y="32344"/>
                  <a:pt x="20009" y="16172"/>
                  <a:pt x="0" y="0"/>
                </a:cubicBezTo>
              </a:path>
            </a:pathLst>
          </a:custGeom>
          <a:noFill/>
          <a:ln w="6350" cap="rnd">
            <a:solidFill>
              <a:srgbClr val="C00000"/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1" name="Elbow Connector 360">
            <a:extLst>
              <a:ext uri="{FF2B5EF4-FFF2-40B4-BE49-F238E27FC236}">
                <a16:creationId xmlns:a16="http://schemas.microsoft.com/office/drawing/2014/main" id="{5F8DBDD5-64CF-AE42-345F-714CC43808B4}"/>
              </a:ext>
            </a:extLst>
          </p:cNvPr>
          <p:cNvCxnSpPr>
            <a:cxnSpLocks/>
            <a:stCxn id="599" idx="2"/>
            <a:endCxn id="282" idx="0"/>
          </p:cNvCxnSpPr>
          <p:nvPr/>
        </p:nvCxnSpPr>
        <p:spPr>
          <a:xfrm rot="5400000">
            <a:off x="333999" y="3423901"/>
            <a:ext cx="471453" cy="456717"/>
          </a:xfrm>
          <a:prstGeom prst="bentConnector3">
            <a:avLst>
              <a:gd name="adj1" fmla="val 2108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Elbow Connector 365">
            <a:extLst>
              <a:ext uri="{FF2B5EF4-FFF2-40B4-BE49-F238E27FC236}">
                <a16:creationId xmlns:a16="http://schemas.microsoft.com/office/drawing/2014/main" id="{49A9BC33-A1FD-DB42-7A52-85479285C375}"/>
              </a:ext>
            </a:extLst>
          </p:cNvPr>
          <p:cNvCxnSpPr>
            <a:cxnSpLocks/>
            <a:stCxn id="654" idx="2"/>
            <a:endCxn id="301" idx="0"/>
          </p:cNvCxnSpPr>
          <p:nvPr/>
        </p:nvCxnSpPr>
        <p:spPr>
          <a:xfrm rot="16200000" flipH="1">
            <a:off x="1325501" y="3684395"/>
            <a:ext cx="141652" cy="257931"/>
          </a:xfrm>
          <a:prstGeom prst="bentConnector3">
            <a:avLst>
              <a:gd name="adj1" fmla="val 259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0D916920-5771-BA80-DF9B-D6CB72B7773A}"/>
              </a:ext>
            </a:extLst>
          </p:cNvPr>
          <p:cNvSpPr txBox="1"/>
          <p:nvPr/>
        </p:nvSpPr>
        <p:spPr>
          <a:xfrm>
            <a:off x="557623" y="4863003"/>
            <a:ext cx="75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spc="-50" dirty="0"/>
              <a:t>•</a:t>
            </a:r>
            <a:r>
              <a:rPr lang="en-US" sz="600" spc="-50" dirty="0"/>
              <a:t> </a:t>
            </a:r>
            <a:r>
              <a:rPr lang="en-US" sz="600" spc="-50" dirty="0">
                <a:solidFill>
                  <a:schemeClr val="bg1">
                    <a:lumMod val="50000"/>
                  </a:schemeClr>
                </a:solidFill>
              </a:rPr>
              <a:t>LVEDP </a:t>
            </a:r>
            <a:r>
              <a:rPr lang="en-US" sz="600" spc="-50" dirty="0"/>
              <a:t>&lt;-40</a:t>
            </a:r>
            <a:r>
              <a:rPr lang="en-US" sz="500" spc="-50" dirty="0"/>
              <a:t>mmHg</a:t>
            </a:r>
            <a:r>
              <a:rPr lang="en-US" sz="600" spc="-50" dirty="0"/>
              <a:t> </a:t>
            </a:r>
          </a:p>
          <a:p>
            <a:r>
              <a:rPr lang="en-US" sz="500" spc="-50" dirty="0"/>
              <a:t>•</a:t>
            </a:r>
            <a:r>
              <a:rPr lang="en-US" sz="600" spc="-50" dirty="0"/>
              <a:t> consider low preload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30E03F1F-A936-C002-03FF-87A30909F89D}"/>
              </a:ext>
            </a:extLst>
          </p:cNvPr>
          <p:cNvSpPr txBox="1"/>
          <p:nvPr/>
        </p:nvSpPr>
        <p:spPr>
          <a:xfrm>
            <a:off x="1144963" y="4851679"/>
            <a:ext cx="800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spc="-50" dirty="0"/>
              <a:t>•</a:t>
            </a:r>
            <a:r>
              <a:rPr lang="en-US" sz="600" spc="-50" dirty="0"/>
              <a:t> </a:t>
            </a:r>
            <a:r>
              <a:rPr lang="en-US" sz="600" spc="-50" dirty="0">
                <a:solidFill>
                  <a:schemeClr val="bg1">
                    <a:lumMod val="50000"/>
                  </a:schemeClr>
                </a:solidFill>
              </a:rPr>
              <a:t>LVEDP</a:t>
            </a:r>
            <a:r>
              <a:rPr lang="en-US" sz="600" spc="-50" dirty="0"/>
              <a:t>&lt;-40</a:t>
            </a:r>
            <a:r>
              <a:rPr lang="en-US" sz="500" spc="-60" dirty="0"/>
              <a:t>mmhg</a:t>
            </a:r>
            <a:r>
              <a:rPr lang="en-US" sz="600" spc="-50" dirty="0"/>
              <a:t>  </a:t>
            </a:r>
          </a:p>
          <a:p>
            <a:r>
              <a:rPr lang="en-US" sz="500" spc="-50" dirty="0"/>
              <a:t>•</a:t>
            </a:r>
            <a:r>
              <a:rPr lang="en-US" sz="500" spc="-50" dirty="0">
                <a:solidFill>
                  <a:srgbClr val="C00000"/>
                </a:solidFill>
              </a:rPr>
              <a:t>Ao</a:t>
            </a:r>
            <a:r>
              <a:rPr lang="en-US" sz="500" spc="-50" dirty="0"/>
              <a:t> &amp; LV tracings separated; consider malrotation/position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6FBD94EB-F9F7-5FF1-207B-84A9B6E14F2F}"/>
              </a:ext>
            </a:extLst>
          </p:cNvPr>
          <p:cNvSpPr txBox="1"/>
          <p:nvPr/>
        </p:nvSpPr>
        <p:spPr>
          <a:xfrm>
            <a:off x="1775409" y="4863003"/>
            <a:ext cx="715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spc="-40" dirty="0"/>
              <a:t>•</a:t>
            </a:r>
            <a:r>
              <a:rPr lang="en-US" sz="600" spc="-40" dirty="0"/>
              <a:t> normal </a:t>
            </a:r>
            <a:r>
              <a:rPr lang="en-US" sz="600" spc="-40" dirty="0">
                <a:solidFill>
                  <a:srgbClr val="C00000"/>
                </a:solidFill>
              </a:rPr>
              <a:t>Ao wave</a:t>
            </a:r>
          </a:p>
          <a:p>
            <a:r>
              <a:rPr lang="en-US" sz="500" spc="-40" dirty="0"/>
              <a:t>•</a:t>
            </a:r>
            <a:r>
              <a:rPr lang="en-US" sz="600" spc="-40" dirty="0"/>
              <a:t> </a:t>
            </a:r>
            <a:r>
              <a:rPr lang="en-US" sz="600" spc="-40" dirty="0">
                <a:solidFill>
                  <a:schemeClr val="accent6">
                    <a:lumMod val="75000"/>
                  </a:schemeClr>
                </a:solidFill>
              </a:rPr>
              <a:t>flat motor signal</a:t>
            </a:r>
          </a:p>
        </p:txBody>
      </p: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6215DF73-DB00-9775-933D-508E0CA7187C}"/>
              </a:ext>
            </a:extLst>
          </p:cNvPr>
          <p:cNvGrpSpPr/>
          <p:nvPr/>
        </p:nvGrpSpPr>
        <p:grpSpPr>
          <a:xfrm>
            <a:off x="2334999" y="3839036"/>
            <a:ext cx="723166" cy="1445643"/>
            <a:chOff x="2334999" y="4012946"/>
            <a:chExt cx="723166" cy="1445643"/>
          </a:xfrm>
        </p:grpSpPr>
        <p:sp>
          <p:nvSpPr>
            <p:cNvPr id="304" name="Rounded Rectangle 303">
              <a:extLst>
                <a:ext uri="{FF2B5EF4-FFF2-40B4-BE49-F238E27FC236}">
                  <a16:creationId xmlns:a16="http://schemas.microsoft.com/office/drawing/2014/main" id="{AEFA07DE-A09C-9251-1455-888AB8EF5983}"/>
                </a:ext>
              </a:extLst>
            </p:cNvPr>
            <p:cNvSpPr/>
            <p:nvPr/>
          </p:nvSpPr>
          <p:spPr>
            <a:xfrm>
              <a:off x="2400470" y="4058097"/>
              <a:ext cx="563496" cy="1400492"/>
            </a:xfrm>
            <a:prstGeom prst="roundRect">
              <a:avLst>
                <a:gd name="adj" fmla="val 67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F388E421-A043-1749-F9DB-76DC7278FD42}"/>
                </a:ext>
              </a:extLst>
            </p:cNvPr>
            <p:cNvSpPr txBox="1"/>
            <p:nvPr/>
          </p:nvSpPr>
          <p:spPr>
            <a:xfrm>
              <a:off x="2334999" y="4012946"/>
              <a:ext cx="690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spc="-40" dirty="0"/>
                <a:t>VENTRICULAR</a:t>
              </a:r>
            </a:p>
            <a:p>
              <a:pPr algn="ctr"/>
              <a:r>
                <a:rPr lang="en-US" sz="700" spc="-40" dirty="0"/>
                <a:t>DISPLACEMENT</a:t>
              </a: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85FC7E0-A0C6-92F1-AD07-72A86A65639B}"/>
                </a:ext>
              </a:extLst>
            </p:cNvPr>
            <p:cNvSpPr/>
            <p:nvPr/>
          </p:nvSpPr>
          <p:spPr>
            <a:xfrm flipV="1">
              <a:off x="2438447" y="4346080"/>
              <a:ext cx="457200" cy="9144"/>
            </a:xfrm>
            <a:custGeom>
              <a:avLst/>
              <a:gdLst>
                <a:gd name="connsiteX0" fmla="*/ 0 w 1729522"/>
                <a:gd name="connsiteY0" fmla="*/ 36840 h 37263"/>
                <a:gd name="connsiteX1" fmla="*/ 172430 w 1729522"/>
                <a:gd name="connsiteY1" fmla="*/ 264 h 37263"/>
                <a:gd name="connsiteX2" fmla="*/ 329184 w 1729522"/>
                <a:gd name="connsiteY2" fmla="*/ 36840 h 37263"/>
                <a:gd name="connsiteX3" fmla="*/ 480713 w 1729522"/>
                <a:gd name="connsiteY3" fmla="*/ 21165 h 37263"/>
                <a:gd name="connsiteX4" fmla="*/ 747195 w 1729522"/>
                <a:gd name="connsiteY4" fmla="*/ 264 h 37263"/>
                <a:gd name="connsiteX5" fmla="*/ 940526 w 1729522"/>
                <a:gd name="connsiteY5" fmla="*/ 36840 h 37263"/>
                <a:gd name="connsiteX6" fmla="*/ 1060704 w 1729522"/>
                <a:gd name="connsiteY6" fmla="*/ 264 h 37263"/>
                <a:gd name="connsiteX7" fmla="*/ 1186107 w 1729522"/>
                <a:gd name="connsiteY7" fmla="*/ 36840 h 37263"/>
                <a:gd name="connsiteX8" fmla="*/ 1337636 w 1729522"/>
                <a:gd name="connsiteY8" fmla="*/ 264 h 37263"/>
                <a:gd name="connsiteX9" fmla="*/ 1515291 w 1729522"/>
                <a:gd name="connsiteY9" fmla="*/ 31615 h 37263"/>
                <a:gd name="connsiteX10" fmla="*/ 1729522 w 1729522"/>
                <a:gd name="connsiteY10" fmla="*/ 31615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522" h="37263">
                  <a:moveTo>
                    <a:pt x="0" y="36840"/>
                  </a:moveTo>
                  <a:cubicBezTo>
                    <a:pt x="58783" y="18552"/>
                    <a:pt x="117566" y="264"/>
                    <a:pt x="172430" y="264"/>
                  </a:cubicBezTo>
                  <a:cubicBezTo>
                    <a:pt x="227294" y="264"/>
                    <a:pt x="277804" y="33357"/>
                    <a:pt x="329184" y="36840"/>
                  </a:cubicBezTo>
                  <a:cubicBezTo>
                    <a:pt x="380564" y="40323"/>
                    <a:pt x="480713" y="21165"/>
                    <a:pt x="480713" y="21165"/>
                  </a:cubicBezTo>
                  <a:cubicBezTo>
                    <a:pt x="550382" y="15069"/>
                    <a:pt x="670560" y="-2348"/>
                    <a:pt x="747195" y="264"/>
                  </a:cubicBezTo>
                  <a:cubicBezTo>
                    <a:pt x="823830" y="2876"/>
                    <a:pt x="888275" y="36840"/>
                    <a:pt x="940526" y="36840"/>
                  </a:cubicBezTo>
                  <a:cubicBezTo>
                    <a:pt x="992777" y="36840"/>
                    <a:pt x="1019774" y="264"/>
                    <a:pt x="1060704" y="264"/>
                  </a:cubicBezTo>
                  <a:cubicBezTo>
                    <a:pt x="1101634" y="264"/>
                    <a:pt x="1139952" y="36840"/>
                    <a:pt x="1186107" y="36840"/>
                  </a:cubicBezTo>
                  <a:cubicBezTo>
                    <a:pt x="1232262" y="36840"/>
                    <a:pt x="1282772" y="1135"/>
                    <a:pt x="1337636" y="264"/>
                  </a:cubicBezTo>
                  <a:cubicBezTo>
                    <a:pt x="1392500" y="-607"/>
                    <a:pt x="1449977" y="26390"/>
                    <a:pt x="1515291" y="31615"/>
                  </a:cubicBezTo>
                  <a:cubicBezTo>
                    <a:pt x="1580605" y="36840"/>
                    <a:pt x="1655063" y="34227"/>
                    <a:pt x="1729522" y="31615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25FF9B8F-927F-F33C-1AA7-58F918DB8B2A}"/>
                </a:ext>
              </a:extLst>
            </p:cNvPr>
            <p:cNvSpPr txBox="1"/>
            <p:nvPr/>
          </p:nvSpPr>
          <p:spPr>
            <a:xfrm>
              <a:off x="2342836" y="5036913"/>
              <a:ext cx="715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spc="-50" dirty="0"/>
                <a:t>•</a:t>
              </a:r>
              <a:r>
                <a:rPr lang="en-US" sz="600" spc="-50" dirty="0"/>
                <a:t> wide swings in </a:t>
              </a:r>
              <a:r>
                <a:rPr lang="en-US" sz="600" spc="-50" dirty="0">
                  <a:solidFill>
                    <a:srgbClr val="C00000"/>
                  </a:solidFill>
                </a:rPr>
                <a:t>Ao </a:t>
              </a:r>
              <a:r>
                <a:rPr lang="en-US" sz="600" spc="-60" dirty="0">
                  <a:solidFill>
                    <a:srgbClr val="C00000"/>
                  </a:solidFill>
                </a:rPr>
                <a:t>pressure</a:t>
              </a:r>
              <a:r>
                <a:rPr lang="en-US" sz="600" spc="-60" dirty="0"/>
                <a:t> (LV pattern)</a:t>
              </a:r>
            </a:p>
            <a:p>
              <a:r>
                <a:rPr lang="en-US" sz="500" spc="-50" dirty="0"/>
                <a:t>•</a:t>
              </a:r>
              <a:r>
                <a:rPr lang="en-US" sz="600" spc="-60" dirty="0"/>
                <a:t> flat </a:t>
              </a:r>
              <a:r>
                <a:rPr lang="en-US" sz="600" spc="-60" dirty="0">
                  <a:solidFill>
                    <a:schemeClr val="accent6">
                      <a:lumMod val="75000"/>
                    </a:schemeClr>
                  </a:solidFill>
                </a:rPr>
                <a:t>motor signal</a:t>
              </a:r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32C96EA5-2FD3-9259-F001-51EC11B93579}"/>
                </a:ext>
              </a:extLst>
            </p:cNvPr>
            <p:cNvSpPr/>
            <p:nvPr/>
          </p:nvSpPr>
          <p:spPr>
            <a:xfrm>
              <a:off x="2446309" y="4506625"/>
              <a:ext cx="484266" cy="437746"/>
            </a:xfrm>
            <a:custGeom>
              <a:avLst/>
              <a:gdLst>
                <a:gd name="connsiteX0" fmla="*/ 0 w 551062"/>
                <a:gd name="connsiteY0" fmla="*/ 314373 h 384245"/>
                <a:gd name="connsiteX1" fmla="*/ 36333 w 551062"/>
                <a:gd name="connsiteY1" fmla="*/ 350707 h 384245"/>
                <a:gd name="connsiteX2" fmla="*/ 72667 w 551062"/>
                <a:gd name="connsiteY2" fmla="*/ 29758 h 384245"/>
                <a:gd name="connsiteX3" fmla="*/ 102945 w 551062"/>
                <a:gd name="connsiteY3" fmla="*/ 72148 h 384245"/>
                <a:gd name="connsiteX4" fmla="*/ 139279 w 551062"/>
                <a:gd name="connsiteY4" fmla="*/ 181149 h 384245"/>
                <a:gd name="connsiteX5" fmla="*/ 193780 w 551062"/>
                <a:gd name="connsiteY5" fmla="*/ 368873 h 384245"/>
                <a:gd name="connsiteX6" fmla="*/ 224058 w 551062"/>
                <a:gd name="connsiteY6" fmla="*/ 314373 h 384245"/>
                <a:gd name="connsiteX7" fmla="*/ 236169 w 551062"/>
                <a:gd name="connsiteY7" fmla="*/ 23703 h 384245"/>
                <a:gd name="connsiteX8" fmla="*/ 266447 w 551062"/>
                <a:gd name="connsiteY8" fmla="*/ 60036 h 384245"/>
                <a:gd name="connsiteX9" fmla="*/ 357282 w 551062"/>
                <a:gd name="connsiteY9" fmla="*/ 326484 h 384245"/>
                <a:gd name="connsiteX10" fmla="*/ 387560 w 551062"/>
                <a:gd name="connsiteY10" fmla="*/ 362818 h 384245"/>
                <a:gd name="connsiteX11" fmla="*/ 405727 w 551062"/>
                <a:gd name="connsiteY11" fmla="*/ 290150 h 384245"/>
                <a:gd name="connsiteX12" fmla="*/ 423894 w 551062"/>
                <a:gd name="connsiteY12" fmla="*/ 35814 h 384245"/>
                <a:gd name="connsiteX13" fmla="*/ 454172 w 551062"/>
                <a:gd name="connsiteY13" fmla="*/ 23703 h 384245"/>
                <a:gd name="connsiteX14" fmla="*/ 502617 w 551062"/>
                <a:gd name="connsiteY14" fmla="*/ 241705 h 384245"/>
                <a:gd name="connsiteX15" fmla="*/ 532895 w 551062"/>
                <a:gd name="connsiteY15" fmla="*/ 380985 h 384245"/>
                <a:gd name="connsiteX16" fmla="*/ 551062 w 551062"/>
                <a:gd name="connsiteY16" fmla="*/ 326484 h 38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1062" h="384245">
                  <a:moveTo>
                    <a:pt x="0" y="314373"/>
                  </a:moveTo>
                  <a:cubicBezTo>
                    <a:pt x="12111" y="356258"/>
                    <a:pt x="24222" y="398143"/>
                    <a:pt x="36333" y="350707"/>
                  </a:cubicBezTo>
                  <a:cubicBezTo>
                    <a:pt x="48444" y="303271"/>
                    <a:pt x="61565" y="76184"/>
                    <a:pt x="72667" y="29758"/>
                  </a:cubicBezTo>
                  <a:cubicBezTo>
                    <a:pt x="83769" y="-16668"/>
                    <a:pt x="91843" y="46916"/>
                    <a:pt x="102945" y="72148"/>
                  </a:cubicBezTo>
                  <a:cubicBezTo>
                    <a:pt x="114047" y="97380"/>
                    <a:pt x="124140" y="131695"/>
                    <a:pt x="139279" y="181149"/>
                  </a:cubicBezTo>
                  <a:cubicBezTo>
                    <a:pt x="154418" y="230603"/>
                    <a:pt x="179650" y="346669"/>
                    <a:pt x="193780" y="368873"/>
                  </a:cubicBezTo>
                  <a:cubicBezTo>
                    <a:pt x="207910" y="391077"/>
                    <a:pt x="216993" y="371901"/>
                    <a:pt x="224058" y="314373"/>
                  </a:cubicBezTo>
                  <a:cubicBezTo>
                    <a:pt x="231123" y="256845"/>
                    <a:pt x="229104" y="66092"/>
                    <a:pt x="236169" y="23703"/>
                  </a:cubicBezTo>
                  <a:cubicBezTo>
                    <a:pt x="243234" y="-18687"/>
                    <a:pt x="246262" y="9573"/>
                    <a:pt x="266447" y="60036"/>
                  </a:cubicBezTo>
                  <a:cubicBezTo>
                    <a:pt x="286632" y="110499"/>
                    <a:pt x="337097" y="276020"/>
                    <a:pt x="357282" y="326484"/>
                  </a:cubicBezTo>
                  <a:cubicBezTo>
                    <a:pt x="377468" y="376948"/>
                    <a:pt x="379486" y="368873"/>
                    <a:pt x="387560" y="362818"/>
                  </a:cubicBezTo>
                  <a:cubicBezTo>
                    <a:pt x="395634" y="356763"/>
                    <a:pt x="399671" y="344651"/>
                    <a:pt x="405727" y="290150"/>
                  </a:cubicBezTo>
                  <a:cubicBezTo>
                    <a:pt x="411783" y="235649"/>
                    <a:pt x="415820" y="80222"/>
                    <a:pt x="423894" y="35814"/>
                  </a:cubicBezTo>
                  <a:cubicBezTo>
                    <a:pt x="431968" y="-8594"/>
                    <a:pt x="441052" y="-10612"/>
                    <a:pt x="454172" y="23703"/>
                  </a:cubicBezTo>
                  <a:cubicBezTo>
                    <a:pt x="467293" y="58018"/>
                    <a:pt x="489497" y="182158"/>
                    <a:pt x="502617" y="241705"/>
                  </a:cubicBezTo>
                  <a:cubicBezTo>
                    <a:pt x="515737" y="301252"/>
                    <a:pt x="524821" y="366855"/>
                    <a:pt x="532895" y="380985"/>
                  </a:cubicBezTo>
                  <a:cubicBezTo>
                    <a:pt x="540969" y="395115"/>
                    <a:pt x="546015" y="360799"/>
                    <a:pt x="551062" y="32648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5" name="TextBox 384">
            <a:extLst>
              <a:ext uri="{FF2B5EF4-FFF2-40B4-BE49-F238E27FC236}">
                <a16:creationId xmlns:a16="http://schemas.microsoft.com/office/drawing/2014/main" id="{F9273424-A8D4-6A86-8EFA-3AA6A4ECF920}"/>
              </a:ext>
            </a:extLst>
          </p:cNvPr>
          <p:cNvSpPr txBox="1"/>
          <p:nvPr/>
        </p:nvSpPr>
        <p:spPr>
          <a:xfrm>
            <a:off x="2920632" y="4863003"/>
            <a:ext cx="71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spc="-50" dirty="0"/>
              <a:t>• </a:t>
            </a:r>
            <a:r>
              <a:rPr lang="en-US" sz="600" spc="-50" dirty="0"/>
              <a:t>lack of pulsatility in both </a:t>
            </a:r>
            <a:r>
              <a:rPr lang="en-US" sz="600" spc="-50" dirty="0">
                <a:solidFill>
                  <a:schemeClr val="accent6">
                    <a:lumMod val="75000"/>
                  </a:schemeClr>
                </a:solidFill>
              </a:rPr>
              <a:t>motor signal </a:t>
            </a:r>
            <a:r>
              <a:rPr lang="en-US" sz="600" spc="-50" dirty="0"/>
              <a:t>&amp; </a:t>
            </a:r>
            <a:r>
              <a:rPr lang="en-US" sz="600" spc="-50" dirty="0">
                <a:solidFill>
                  <a:srgbClr val="C00000"/>
                </a:solidFill>
              </a:rPr>
              <a:t>Ao pressure </a:t>
            </a:r>
            <a:r>
              <a:rPr lang="en-US" sz="600" spc="-50" dirty="0"/>
              <a:t>tracings</a:t>
            </a:r>
            <a:endParaRPr lang="en-US" sz="600" spc="-20" dirty="0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FC3B4D82-D41D-31CC-8643-52BD5E0CD1D8}"/>
              </a:ext>
            </a:extLst>
          </p:cNvPr>
          <p:cNvSpPr txBox="1"/>
          <p:nvPr/>
        </p:nvSpPr>
        <p:spPr>
          <a:xfrm>
            <a:off x="435465" y="4687985"/>
            <a:ext cx="2600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LV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EE5C7B2B-FB26-E4F5-B88B-B69AFC8E14BD}"/>
              </a:ext>
            </a:extLst>
          </p:cNvPr>
          <p:cNvSpPr txBox="1"/>
          <p:nvPr/>
        </p:nvSpPr>
        <p:spPr>
          <a:xfrm>
            <a:off x="422698" y="4417807"/>
            <a:ext cx="2696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Ao</a:t>
            </a: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7ABD9B54-3BC9-7B2C-0C62-58B3409F647C}"/>
              </a:ext>
            </a:extLst>
          </p:cNvPr>
          <p:cNvSpPr/>
          <p:nvPr/>
        </p:nvSpPr>
        <p:spPr>
          <a:xfrm>
            <a:off x="693883" y="3379623"/>
            <a:ext cx="209205" cy="117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Freeform 581">
            <a:extLst>
              <a:ext uri="{FF2B5EF4-FFF2-40B4-BE49-F238E27FC236}">
                <a16:creationId xmlns:a16="http://schemas.microsoft.com/office/drawing/2014/main" id="{EBC9128A-6AB8-690F-E1EE-414C69657D00}"/>
              </a:ext>
            </a:extLst>
          </p:cNvPr>
          <p:cNvSpPr/>
          <p:nvPr/>
        </p:nvSpPr>
        <p:spPr>
          <a:xfrm>
            <a:off x="323803" y="3394575"/>
            <a:ext cx="1005840" cy="65777"/>
          </a:xfrm>
          <a:custGeom>
            <a:avLst/>
            <a:gdLst>
              <a:gd name="connsiteX0" fmla="*/ 0 w 1828800"/>
              <a:gd name="connsiteY0" fmla="*/ 6238 h 184284"/>
              <a:gd name="connsiteX1" fmla="*/ 125403 w 1828800"/>
              <a:gd name="connsiteY1" fmla="*/ 157767 h 184284"/>
              <a:gd name="connsiteX2" fmla="*/ 229906 w 1828800"/>
              <a:gd name="connsiteY2" fmla="*/ 110741 h 184284"/>
              <a:gd name="connsiteX3" fmla="*/ 303058 w 1828800"/>
              <a:gd name="connsiteY3" fmla="*/ 11463 h 184284"/>
              <a:gd name="connsiteX4" fmla="*/ 407561 w 1828800"/>
              <a:gd name="connsiteY4" fmla="*/ 115966 h 184284"/>
              <a:gd name="connsiteX5" fmla="*/ 480713 w 1828800"/>
              <a:gd name="connsiteY5" fmla="*/ 173443 h 184284"/>
              <a:gd name="connsiteX6" fmla="*/ 574766 w 1828800"/>
              <a:gd name="connsiteY6" fmla="*/ 32364 h 184284"/>
              <a:gd name="connsiteX7" fmla="*/ 663593 w 1828800"/>
              <a:gd name="connsiteY7" fmla="*/ 32364 h 184284"/>
              <a:gd name="connsiteX8" fmla="*/ 788997 w 1828800"/>
              <a:gd name="connsiteY8" fmla="*/ 183893 h 184284"/>
              <a:gd name="connsiteX9" fmla="*/ 883049 w 1828800"/>
              <a:gd name="connsiteY9" fmla="*/ 74165 h 184284"/>
              <a:gd name="connsiteX10" fmla="*/ 935301 w 1828800"/>
              <a:gd name="connsiteY10" fmla="*/ 11463 h 184284"/>
              <a:gd name="connsiteX11" fmla="*/ 1013678 w 1828800"/>
              <a:gd name="connsiteY11" fmla="*/ 100291 h 184284"/>
              <a:gd name="connsiteX12" fmla="*/ 1076379 w 1828800"/>
              <a:gd name="connsiteY12" fmla="*/ 157767 h 184284"/>
              <a:gd name="connsiteX13" fmla="*/ 1149531 w 1828800"/>
              <a:gd name="connsiteY13" fmla="*/ 115966 h 184284"/>
              <a:gd name="connsiteX14" fmla="*/ 1217458 w 1828800"/>
              <a:gd name="connsiteY14" fmla="*/ 1013 h 184284"/>
              <a:gd name="connsiteX15" fmla="*/ 1301061 w 1828800"/>
              <a:gd name="connsiteY15" fmla="*/ 63715 h 184284"/>
              <a:gd name="connsiteX16" fmla="*/ 1342862 w 1828800"/>
              <a:gd name="connsiteY16" fmla="*/ 131642 h 184284"/>
              <a:gd name="connsiteX17" fmla="*/ 1421239 w 1828800"/>
              <a:gd name="connsiteY17" fmla="*/ 136867 h 184284"/>
              <a:gd name="connsiteX18" fmla="*/ 1499616 w 1828800"/>
              <a:gd name="connsiteY18" fmla="*/ 11463 h 184284"/>
              <a:gd name="connsiteX19" fmla="*/ 1593669 w 1828800"/>
              <a:gd name="connsiteY19" fmla="*/ 27139 h 184284"/>
              <a:gd name="connsiteX20" fmla="*/ 1672046 w 1828800"/>
              <a:gd name="connsiteY20" fmla="*/ 126416 h 184284"/>
              <a:gd name="connsiteX21" fmla="*/ 1729522 w 1828800"/>
              <a:gd name="connsiteY21" fmla="*/ 157767 h 184284"/>
              <a:gd name="connsiteX22" fmla="*/ 1828800 w 1828800"/>
              <a:gd name="connsiteY22" fmla="*/ 37589 h 18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800" h="184284">
                <a:moveTo>
                  <a:pt x="0" y="6238"/>
                </a:moveTo>
                <a:cubicBezTo>
                  <a:pt x="43542" y="73294"/>
                  <a:pt x="87085" y="140350"/>
                  <a:pt x="125403" y="157767"/>
                </a:cubicBezTo>
                <a:cubicBezTo>
                  <a:pt x="163721" y="175184"/>
                  <a:pt x="200297" y="135125"/>
                  <a:pt x="229906" y="110741"/>
                </a:cubicBezTo>
                <a:cubicBezTo>
                  <a:pt x="259515" y="86357"/>
                  <a:pt x="273449" y="10592"/>
                  <a:pt x="303058" y="11463"/>
                </a:cubicBezTo>
                <a:cubicBezTo>
                  <a:pt x="332667" y="12334"/>
                  <a:pt x="377952" y="88969"/>
                  <a:pt x="407561" y="115966"/>
                </a:cubicBezTo>
                <a:cubicBezTo>
                  <a:pt x="437170" y="142963"/>
                  <a:pt x="452846" y="187377"/>
                  <a:pt x="480713" y="173443"/>
                </a:cubicBezTo>
                <a:cubicBezTo>
                  <a:pt x="508581" y="159509"/>
                  <a:pt x="544286" y="55877"/>
                  <a:pt x="574766" y="32364"/>
                </a:cubicBezTo>
                <a:cubicBezTo>
                  <a:pt x="605246" y="8851"/>
                  <a:pt x="627888" y="7109"/>
                  <a:pt x="663593" y="32364"/>
                </a:cubicBezTo>
                <a:cubicBezTo>
                  <a:pt x="699298" y="57619"/>
                  <a:pt x="752421" y="176926"/>
                  <a:pt x="788997" y="183893"/>
                </a:cubicBezTo>
                <a:cubicBezTo>
                  <a:pt x="825573" y="190860"/>
                  <a:pt x="858665" y="102903"/>
                  <a:pt x="883049" y="74165"/>
                </a:cubicBezTo>
                <a:cubicBezTo>
                  <a:pt x="907433" y="45427"/>
                  <a:pt x="913530" y="7109"/>
                  <a:pt x="935301" y="11463"/>
                </a:cubicBezTo>
                <a:cubicBezTo>
                  <a:pt x="957072" y="15817"/>
                  <a:pt x="990165" y="75907"/>
                  <a:pt x="1013678" y="100291"/>
                </a:cubicBezTo>
                <a:cubicBezTo>
                  <a:pt x="1037191" y="124675"/>
                  <a:pt x="1053737" y="155155"/>
                  <a:pt x="1076379" y="157767"/>
                </a:cubicBezTo>
                <a:cubicBezTo>
                  <a:pt x="1099021" y="160380"/>
                  <a:pt x="1126018" y="142092"/>
                  <a:pt x="1149531" y="115966"/>
                </a:cubicBezTo>
                <a:cubicBezTo>
                  <a:pt x="1173044" y="89840"/>
                  <a:pt x="1192203" y="9721"/>
                  <a:pt x="1217458" y="1013"/>
                </a:cubicBezTo>
                <a:cubicBezTo>
                  <a:pt x="1242713" y="-7695"/>
                  <a:pt x="1280160" y="41944"/>
                  <a:pt x="1301061" y="63715"/>
                </a:cubicBezTo>
                <a:cubicBezTo>
                  <a:pt x="1321962" y="85486"/>
                  <a:pt x="1322832" y="119450"/>
                  <a:pt x="1342862" y="131642"/>
                </a:cubicBezTo>
                <a:cubicBezTo>
                  <a:pt x="1362892" y="143834"/>
                  <a:pt x="1395113" y="156897"/>
                  <a:pt x="1421239" y="136867"/>
                </a:cubicBezTo>
                <a:cubicBezTo>
                  <a:pt x="1447365" y="116837"/>
                  <a:pt x="1470878" y="29751"/>
                  <a:pt x="1499616" y="11463"/>
                </a:cubicBezTo>
                <a:cubicBezTo>
                  <a:pt x="1528354" y="-6825"/>
                  <a:pt x="1564931" y="7980"/>
                  <a:pt x="1593669" y="27139"/>
                </a:cubicBezTo>
                <a:cubicBezTo>
                  <a:pt x="1622407" y="46298"/>
                  <a:pt x="1649404" y="104645"/>
                  <a:pt x="1672046" y="126416"/>
                </a:cubicBezTo>
                <a:cubicBezTo>
                  <a:pt x="1694688" y="148187"/>
                  <a:pt x="1703396" y="172572"/>
                  <a:pt x="1729522" y="157767"/>
                </a:cubicBezTo>
                <a:cubicBezTo>
                  <a:pt x="1755648" y="142963"/>
                  <a:pt x="1792224" y="90276"/>
                  <a:pt x="1828800" y="3758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3" name="Elbow Connector 392">
            <a:extLst>
              <a:ext uri="{FF2B5EF4-FFF2-40B4-BE49-F238E27FC236}">
                <a16:creationId xmlns:a16="http://schemas.microsoft.com/office/drawing/2014/main" id="{AC380532-4F6C-09EB-20A4-28C8512BFF9F}"/>
              </a:ext>
            </a:extLst>
          </p:cNvPr>
          <p:cNvCxnSpPr>
            <a:cxnSpLocks/>
            <a:stCxn id="602" idx="2"/>
            <a:endCxn id="340" idx="0"/>
          </p:cNvCxnSpPr>
          <p:nvPr/>
        </p:nvCxnSpPr>
        <p:spPr>
          <a:xfrm rot="16200000" flipH="1">
            <a:off x="2698786" y="3325165"/>
            <a:ext cx="467654" cy="65038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Elbow Connector 398">
            <a:extLst>
              <a:ext uri="{FF2B5EF4-FFF2-40B4-BE49-F238E27FC236}">
                <a16:creationId xmlns:a16="http://schemas.microsoft.com/office/drawing/2014/main" id="{F77429DE-ED3D-A372-BD8E-6F93FD3E635F}"/>
              </a:ext>
            </a:extLst>
          </p:cNvPr>
          <p:cNvCxnSpPr>
            <a:cxnSpLocks/>
            <a:stCxn id="602" idx="2"/>
            <a:endCxn id="304" idx="0"/>
          </p:cNvCxnSpPr>
          <p:nvPr/>
        </p:nvCxnSpPr>
        <p:spPr>
          <a:xfrm rot="16200000" flipH="1">
            <a:off x="2410991" y="3612960"/>
            <a:ext cx="467654" cy="7479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Elbow Connector 403">
            <a:extLst>
              <a:ext uri="{FF2B5EF4-FFF2-40B4-BE49-F238E27FC236}">
                <a16:creationId xmlns:a16="http://schemas.microsoft.com/office/drawing/2014/main" id="{E7CDCD4C-32A2-0BB6-6C51-08AE48EDF9B9}"/>
              </a:ext>
            </a:extLst>
          </p:cNvPr>
          <p:cNvCxnSpPr>
            <a:cxnSpLocks/>
            <a:stCxn id="602" idx="2"/>
            <a:endCxn id="303" idx="0"/>
          </p:cNvCxnSpPr>
          <p:nvPr/>
        </p:nvCxnSpPr>
        <p:spPr>
          <a:xfrm rot="5400000">
            <a:off x="2125619" y="3402387"/>
            <a:ext cx="467654" cy="49594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Rectangle 414">
            <a:extLst>
              <a:ext uri="{FF2B5EF4-FFF2-40B4-BE49-F238E27FC236}">
                <a16:creationId xmlns:a16="http://schemas.microsoft.com/office/drawing/2014/main" id="{97D90A2F-E33E-5DCB-A80B-B5EF9B64F832}"/>
              </a:ext>
            </a:extLst>
          </p:cNvPr>
          <p:cNvSpPr/>
          <p:nvPr/>
        </p:nvSpPr>
        <p:spPr>
          <a:xfrm>
            <a:off x="2518614" y="3387132"/>
            <a:ext cx="209205" cy="117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Freeform 596">
            <a:extLst>
              <a:ext uri="{FF2B5EF4-FFF2-40B4-BE49-F238E27FC236}">
                <a16:creationId xmlns:a16="http://schemas.microsoft.com/office/drawing/2014/main" id="{6527290B-A192-C748-9150-770E880A8CA2}"/>
              </a:ext>
            </a:extLst>
          </p:cNvPr>
          <p:cNvSpPr/>
          <p:nvPr/>
        </p:nvSpPr>
        <p:spPr>
          <a:xfrm>
            <a:off x="2120599" y="3426215"/>
            <a:ext cx="1005840" cy="18288"/>
          </a:xfrm>
          <a:custGeom>
            <a:avLst/>
            <a:gdLst>
              <a:gd name="connsiteX0" fmla="*/ 0 w 1729522"/>
              <a:gd name="connsiteY0" fmla="*/ 36840 h 37263"/>
              <a:gd name="connsiteX1" fmla="*/ 172430 w 1729522"/>
              <a:gd name="connsiteY1" fmla="*/ 264 h 37263"/>
              <a:gd name="connsiteX2" fmla="*/ 329184 w 1729522"/>
              <a:gd name="connsiteY2" fmla="*/ 36840 h 37263"/>
              <a:gd name="connsiteX3" fmla="*/ 480713 w 1729522"/>
              <a:gd name="connsiteY3" fmla="*/ 21165 h 37263"/>
              <a:gd name="connsiteX4" fmla="*/ 747195 w 1729522"/>
              <a:gd name="connsiteY4" fmla="*/ 264 h 37263"/>
              <a:gd name="connsiteX5" fmla="*/ 940526 w 1729522"/>
              <a:gd name="connsiteY5" fmla="*/ 36840 h 37263"/>
              <a:gd name="connsiteX6" fmla="*/ 1060704 w 1729522"/>
              <a:gd name="connsiteY6" fmla="*/ 264 h 37263"/>
              <a:gd name="connsiteX7" fmla="*/ 1186107 w 1729522"/>
              <a:gd name="connsiteY7" fmla="*/ 36840 h 37263"/>
              <a:gd name="connsiteX8" fmla="*/ 1337636 w 1729522"/>
              <a:gd name="connsiteY8" fmla="*/ 264 h 37263"/>
              <a:gd name="connsiteX9" fmla="*/ 1515291 w 1729522"/>
              <a:gd name="connsiteY9" fmla="*/ 31615 h 37263"/>
              <a:gd name="connsiteX10" fmla="*/ 1729522 w 1729522"/>
              <a:gd name="connsiteY10" fmla="*/ 31615 h 3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9522" h="37263">
                <a:moveTo>
                  <a:pt x="0" y="36840"/>
                </a:moveTo>
                <a:cubicBezTo>
                  <a:pt x="58783" y="18552"/>
                  <a:pt x="117566" y="264"/>
                  <a:pt x="172430" y="264"/>
                </a:cubicBezTo>
                <a:cubicBezTo>
                  <a:pt x="227294" y="264"/>
                  <a:pt x="277804" y="33357"/>
                  <a:pt x="329184" y="36840"/>
                </a:cubicBezTo>
                <a:cubicBezTo>
                  <a:pt x="380564" y="40323"/>
                  <a:pt x="480713" y="21165"/>
                  <a:pt x="480713" y="21165"/>
                </a:cubicBezTo>
                <a:cubicBezTo>
                  <a:pt x="550382" y="15069"/>
                  <a:pt x="670560" y="-2348"/>
                  <a:pt x="747195" y="264"/>
                </a:cubicBezTo>
                <a:cubicBezTo>
                  <a:pt x="823830" y="2876"/>
                  <a:pt x="888275" y="36840"/>
                  <a:pt x="940526" y="36840"/>
                </a:cubicBezTo>
                <a:cubicBezTo>
                  <a:pt x="992777" y="36840"/>
                  <a:pt x="1019774" y="264"/>
                  <a:pt x="1060704" y="264"/>
                </a:cubicBezTo>
                <a:cubicBezTo>
                  <a:pt x="1101634" y="264"/>
                  <a:pt x="1139952" y="36840"/>
                  <a:pt x="1186107" y="36840"/>
                </a:cubicBezTo>
                <a:cubicBezTo>
                  <a:pt x="1232262" y="36840"/>
                  <a:pt x="1282772" y="1135"/>
                  <a:pt x="1337636" y="264"/>
                </a:cubicBezTo>
                <a:cubicBezTo>
                  <a:pt x="1392500" y="-607"/>
                  <a:pt x="1449977" y="26390"/>
                  <a:pt x="1515291" y="31615"/>
                </a:cubicBezTo>
                <a:cubicBezTo>
                  <a:pt x="1580605" y="36840"/>
                  <a:pt x="1655063" y="34227"/>
                  <a:pt x="1729522" y="3161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A04A8313-B060-0F26-65CE-F223019C43FC}"/>
              </a:ext>
            </a:extLst>
          </p:cNvPr>
          <p:cNvGrpSpPr/>
          <p:nvPr/>
        </p:nvGrpSpPr>
        <p:grpSpPr>
          <a:xfrm>
            <a:off x="-38911" y="3884187"/>
            <a:ext cx="648472" cy="1400373"/>
            <a:chOff x="-38911" y="4058097"/>
            <a:chExt cx="648472" cy="1400373"/>
          </a:xfrm>
        </p:grpSpPr>
        <p:sp>
          <p:nvSpPr>
            <p:cNvPr id="300" name="Rounded Rectangle 299">
              <a:extLst>
                <a:ext uri="{FF2B5EF4-FFF2-40B4-BE49-F238E27FC236}">
                  <a16:creationId xmlns:a16="http://schemas.microsoft.com/office/drawing/2014/main" id="{A262DEEF-9EA7-561B-371E-2587610F243C}"/>
                </a:ext>
              </a:extLst>
            </p:cNvPr>
            <p:cNvSpPr/>
            <p:nvPr/>
          </p:nvSpPr>
          <p:spPr>
            <a:xfrm>
              <a:off x="15201" y="4058097"/>
              <a:ext cx="594360" cy="1400373"/>
            </a:xfrm>
            <a:prstGeom prst="roundRect">
              <a:avLst>
                <a:gd name="adj" fmla="val 67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8B78B50D-1A79-9B5C-4C76-DCCAA9377219}"/>
                </a:ext>
              </a:extLst>
            </p:cNvPr>
            <p:cNvSpPr/>
            <p:nvPr/>
          </p:nvSpPr>
          <p:spPr>
            <a:xfrm>
              <a:off x="325480" y="4543883"/>
              <a:ext cx="186608" cy="444154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0A8624F1-628E-70A5-E4D4-4593A54FE287}"/>
                </a:ext>
              </a:extLst>
            </p:cNvPr>
            <p:cNvSpPr/>
            <p:nvPr/>
          </p:nvSpPr>
          <p:spPr>
            <a:xfrm>
              <a:off x="144890" y="4534486"/>
              <a:ext cx="180589" cy="444154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B66DF423-AF1C-D603-0425-5654266E5EDB}"/>
                </a:ext>
              </a:extLst>
            </p:cNvPr>
            <p:cNvSpPr/>
            <p:nvPr/>
          </p:nvSpPr>
          <p:spPr>
            <a:xfrm>
              <a:off x="-30772" y="4519093"/>
              <a:ext cx="180589" cy="444154"/>
            </a:xfrm>
            <a:custGeom>
              <a:avLst/>
              <a:gdLst>
                <a:gd name="connsiteX0" fmla="*/ 0 w 168275"/>
                <a:gd name="connsiteY0" fmla="*/ 238129 h 266022"/>
                <a:gd name="connsiteX1" fmla="*/ 95250 w 168275"/>
                <a:gd name="connsiteY1" fmla="*/ 244479 h 266022"/>
                <a:gd name="connsiteX2" fmla="*/ 127000 w 168275"/>
                <a:gd name="connsiteY2" fmla="*/ 4 h 266022"/>
                <a:gd name="connsiteX3" fmla="*/ 168275 w 168275"/>
                <a:gd name="connsiteY3" fmla="*/ 250829 h 2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266022">
                  <a:moveTo>
                    <a:pt x="0" y="238129"/>
                  </a:moveTo>
                  <a:cubicBezTo>
                    <a:pt x="37041" y="261148"/>
                    <a:pt x="74083" y="284167"/>
                    <a:pt x="95250" y="244479"/>
                  </a:cubicBezTo>
                  <a:cubicBezTo>
                    <a:pt x="116417" y="204791"/>
                    <a:pt x="114829" y="-1054"/>
                    <a:pt x="127000" y="4"/>
                  </a:cubicBezTo>
                  <a:cubicBezTo>
                    <a:pt x="139171" y="1062"/>
                    <a:pt x="153723" y="125945"/>
                    <a:pt x="168275" y="250829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DE5FF83A-DAF9-6DF6-A70C-B1A2E993A156}"/>
                </a:ext>
              </a:extLst>
            </p:cNvPr>
            <p:cNvSpPr txBox="1"/>
            <p:nvPr/>
          </p:nvSpPr>
          <p:spPr>
            <a:xfrm>
              <a:off x="98511" y="4061896"/>
              <a:ext cx="48570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spc="-40" dirty="0"/>
                <a:t>NORMAL</a:t>
              </a: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B8F852B4-622C-81AF-3B32-E117252B12C3}"/>
                </a:ext>
              </a:extLst>
            </p:cNvPr>
            <p:cNvSpPr/>
            <p:nvPr/>
          </p:nvSpPr>
          <p:spPr>
            <a:xfrm>
              <a:off x="28329" y="4345150"/>
              <a:ext cx="526839" cy="78825"/>
            </a:xfrm>
            <a:custGeom>
              <a:avLst/>
              <a:gdLst>
                <a:gd name="connsiteX0" fmla="*/ 0 w 526839"/>
                <a:gd name="connsiteY0" fmla="*/ 72769 h 78825"/>
                <a:gd name="connsiteX1" fmla="*/ 72667 w 526839"/>
                <a:gd name="connsiteY1" fmla="*/ 6157 h 78825"/>
                <a:gd name="connsiteX2" fmla="*/ 157446 w 526839"/>
                <a:gd name="connsiteY2" fmla="*/ 78825 h 78825"/>
                <a:gd name="connsiteX3" fmla="*/ 242225 w 526839"/>
                <a:gd name="connsiteY3" fmla="*/ 6157 h 78825"/>
                <a:gd name="connsiteX4" fmla="*/ 345170 w 526839"/>
                <a:gd name="connsiteY4" fmla="*/ 66714 h 78825"/>
                <a:gd name="connsiteX5" fmla="*/ 429949 w 526839"/>
                <a:gd name="connsiteY5" fmla="*/ 102 h 78825"/>
                <a:gd name="connsiteX6" fmla="*/ 526839 w 526839"/>
                <a:gd name="connsiteY6" fmla="*/ 54602 h 7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839" h="78825">
                  <a:moveTo>
                    <a:pt x="0" y="72769"/>
                  </a:moveTo>
                  <a:cubicBezTo>
                    <a:pt x="23213" y="38958"/>
                    <a:pt x="46426" y="5148"/>
                    <a:pt x="72667" y="6157"/>
                  </a:cubicBezTo>
                  <a:cubicBezTo>
                    <a:pt x="98908" y="7166"/>
                    <a:pt x="129186" y="78825"/>
                    <a:pt x="157446" y="78825"/>
                  </a:cubicBezTo>
                  <a:cubicBezTo>
                    <a:pt x="185706" y="78825"/>
                    <a:pt x="210938" y="8176"/>
                    <a:pt x="242225" y="6157"/>
                  </a:cubicBezTo>
                  <a:cubicBezTo>
                    <a:pt x="273512" y="4138"/>
                    <a:pt x="313883" y="67723"/>
                    <a:pt x="345170" y="66714"/>
                  </a:cubicBezTo>
                  <a:cubicBezTo>
                    <a:pt x="376457" y="65705"/>
                    <a:pt x="399671" y="2121"/>
                    <a:pt x="429949" y="102"/>
                  </a:cubicBezTo>
                  <a:cubicBezTo>
                    <a:pt x="460227" y="-1917"/>
                    <a:pt x="493533" y="26342"/>
                    <a:pt x="526839" y="54602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4EA632A8-EA0D-4AB8-4CF4-E0318061C7EF}"/>
                </a:ext>
              </a:extLst>
            </p:cNvPr>
            <p:cNvSpPr/>
            <p:nvPr/>
          </p:nvSpPr>
          <p:spPr>
            <a:xfrm>
              <a:off x="50236" y="4530024"/>
              <a:ext cx="526840" cy="163135"/>
            </a:xfrm>
            <a:custGeom>
              <a:avLst/>
              <a:gdLst>
                <a:gd name="connsiteX0" fmla="*/ 0 w 526840"/>
                <a:gd name="connsiteY0" fmla="*/ 115261 h 163135"/>
                <a:gd name="connsiteX1" fmla="*/ 30278 w 526840"/>
                <a:gd name="connsiteY1" fmla="*/ 157651 h 163135"/>
                <a:gd name="connsiteX2" fmla="*/ 60556 w 526840"/>
                <a:gd name="connsiteY2" fmla="*/ 6260 h 163135"/>
                <a:gd name="connsiteX3" fmla="*/ 193780 w 526840"/>
                <a:gd name="connsiteY3" fmla="*/ 151595 h 163135"/>
                <a:gd name="connsiteX4" fmla="*/ 224058 w 526840"/>
                <a:gd name="connsiteY4" fmla="*/ 204 h 163135"/>
                <a:gd name="connsiteX5" fmla="*/ 369393 w 526840"/>
                <a:gd name="connsiteY5" fmla="*/ 133428 h 163135"/>
                <a:gd name="connsiteX6" fmla="*/ 411783 w 526840"/>
                <a:gd name="connsiteY6" fmla="*/ 204 h 163135"/>
                <a:gd name="connsiteX7" fmla="*/ 526840 w 526840"/>
                <a:gd name="connsiteY7" fmla="*/ 109206 h 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840" h="163135">
                  <a:moveTo>
                    <a:pt x="0" y="115261"/>
                  </a:moveTo>
                  <a:cubicBezTo>
                    <a:pt x="10092" y="145539"/>
                    <a:pt x="20185" y="175818"/>
                    <a:pt x="30278" y="157651"/>
                  </a:cubicBezTo>
                  <a:cubicBezTo>
                    <a:pt x="40371" y="139484"/>
                    <a:pt x="33306" y="7269"/>
                    <a:pt x="60556" y="6260"/>
                  </a:cubicBezTo>
                  <a:cubicBezTo>
                    <a:pt x="87806" y="5251"/>
                    <a:pt x="166530" y="152604"/>
                    <a:pt x="193780" y="151595"/>
                  </a:cubicBezTo>
                  <a:cubicBezTo>
                    <a:pt x="221030" y="150586"/>
                    <a:pt x="194789" y="3232"/>
                    <a:pt x="224058" y="204"/>
                  </a:cubicBezTo>
                  <a:cubicBezTo>
                    <a:pt x="253327" y="-2824"/>
                    <a:pt x="338106" y="133428"/>
                    <a:pt x="369393" y="133428"/>
                  </a:cubicBezTo>
                  <a:cubicBezTo>
                    <a:pt x="400680" y="133428"/>
                    <a:pt x="385542" y="4241"/>
                    <a:pt x="411783" y="204"/>
                  </a:cubicBezTo>
                  <a:cubicBezTo>
                    <a:pt x="438024" y="-3833"/>
                    <a:pt x="482432" y="52686"/>
                    <a:pt x="526840" y="1092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94743FF8-BC58-589E-40EC-C88CF346BE8C}"/>
                </a:ext>
              </a:extLst>
            </p:cNvPr>
            <p:cNvSpPr/>
            <p:nvPr/>
          </p:nvSpPr>
          <p:spPr>
            <a:xfrm>
              <a:off x="14807" y="4837620"/>
              <a:ext cx="53960" cy="1668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C2777A95-7941-EFFF-E54F-87EDBCB268E7}"/>
                </a:ext>
              </a:extLst>
            </p:cNvPr>
            <p:cNvSpPr/>
            <p:nvPr/>
          </p:nvSpPr>
          <p:spPr>
            <a:xfrm>
              <a:off x="-38911" y="4869211"/>
              <a:ext cx="53960" cy="166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2" name="Elbow Connector 431">
            <a:extLst>
              <a:ext uri="{FF2B5EF4-FFF2-40B4-BE49-F238E27FC236}">
                <a16:creationId xmlns:a16="http://schemas.microsoft.com/office/drawing/2014/main" id="{BC12EDEF-A5B2-DADD-0D6B-77E9DEB4D6CB}"/>
              </a:ext>
            </a:extLst>
          </p:cNvPr>
          <p:cNvCxnSpPr>
            <a:cxnSpLocks/>
            <a:stCxn id="598" idx="1"/>
            <a:endCxn id="599" idx="0"/>
          </p:cNvCxnSpPr>
          <p:nvPr/>
        </p:nvCxnSpPr>
        <p:spPr>
          <a:xfrm rot="10800000" flipV="1">
            <a:off x="798083" y="3113228"/>
            <a:ext cx="429632" cy="10325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Elbow Connector 436">
            <a:extLst>
              <a:ext uri="{FF2B5EF4-FFF2-40B4-BE49-F238E27FC236}">
                <a16:creationId xmlns:a16="http://schemas.microsoft.com/office/drawing/2014/main" id="{E354FA0B-A033-4994-FEB2-280ED3D6F2B3}"/>
              </a:ext>
            </a:extLst>
          </p:cNvPr>
          <p:cNvCxnSpPr>
            <a:cxnSpLocks/>
            <a:stCxn id="598" idx="3"/>
            <a:endCxn id="602" idx="0"/>
          </p:cNvCxnSpPr>
          <p:nvPr/>
        </p:nvCxnSpPr>
        <p:spPr>
          <a:xfrm>
            <a:off x="2333955" y="3113228"/>
            <a:ext cx="273464" cy="10325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" name="Rounded Rectangle 653">
            <a:extLst>
              <a:ext uri="{FF2B5EF4-FFF2-40B4-BE49-F238E27FC236}">
                <a16:creationId xmlns:a16="http://schemas.microsoft.com/office/drawing/2014/main" id="{AF7CF367-F8F6-FD73-2B4C-59191BD7DEC3}"/>
              </a:ext>
            </a:extLst>
          </p:cNvPr>
          <p:cNvSpPr/>
          <p:nvPr/>
        </p:nvSpPr>
        <p:spPr>
          <a:xfrm>
            <a:off x="924340" y="3603287"/>
            <a:ext cx="686043" cy="13924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9" name="Elbow Connector 668">
            <a:extLst>
              <a:ext uri="{FF2B5EF4-FFF2-40B4-BE49-F238E27FC236}">
                <a16:creationId xmlns:a16="http://schemas.microsoft.com/office/drawing/2014/main" id="{BAE57907-4653-73BB-2497-B7685452FE9B}"/>
              </a:ext>
            </a:extLst>
          </p:cNvPr>
          <p:cNvCxnSpPr>
            <a:cxnSpLocks/>
            <a:stCxn id="654" idx="2"/>
            <a:endCxn id="311" idx="0"/>
          </p:cNvCxnSpPr>
          <p:nvPr/>
        </p:nvCxnSpPr>
        <p:spPr>
          <a:xfrm rot="5400000">
            <a:off x="1022274" y="3639099"/>
            <a:ext cx="141652" cy="348525"/>
          </a:xfrm>
          <a:prstGeom prst="bentConnector3">
            <a:avLst>
              <a:gd name="adj1" fmla="val 2594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Elbow Connector 373">
            <a:extLst>
              <a:ext uri="{FF2B5EF4-FFF2-40B4-BE49-F238E27FC236}">
                <a16:creationId xmlns:a16="http://schemas.microsoft.com/office/drawing/2014/main" id="{9DC0EBB1-9695-4005-3DED-F691FA084A5F}"/>
              </a:ext>
            </a:extLst>
          </p:cNvPr>
          <p:cNvCxnSpPr>
            <a:cxnSpLocks/>
            <a:stCxn id="392" idx="2"/>
            <a:endCxn id="654" idx="0"/>
          </p:cNvCxnSpPr>
          <p:nvPr/>
        </p:nvCxnSpPr>
        <p:spPr>
          <a:xfrm rot="16200000" flipH="1">
            <a:off x="979947" y="3315872"/>
            <a:ext cx="105954" cy="468876"/>
          </a:xfrm>
          <a:prstGeom prst="bentConnector3">
            <a:avLst>
              <a:gd name="adj1" fmla="val 1783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3" name="TextBox 652">
            <a:extLst>
              <a:ext uri="{FF2B5EF4-FFF2-40B4-BE49-F238E27FC236}">
                <a16:creationId xmlns:a16="http://schemas.microsoft.com/office/drawing/2014/main" id="{D4949827-A8D1-65FA-30CF-2694DE57A5E6}"/>
              </a:ext>
            </a:extLst>
          </p:cNvPr>
          <p:cNvSpPr txBox="1"/>
          <p:nvPr/>
        </p:nvSpPr>
        <p:spPr>
          <a:xfrm>
            <a:off x="801380" y="3570688"/>
            <a:ext cx="9019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-50" dirty="0">
                <a:solidFill>
                  <a:schemeClr val="accent2">
                    <a:lumMod val="75000"/>
                  </a:schemeClr>
                </a:solidFill>
              </a:rPr>
              <a:t> SUCTION ALARM</a:t>
            </a:r>
          </a:p>
        </p:txBody>
      </p:sp>
      <p:sp>
        <p:nvSpPr>
          <p:cNvPr id="676" name="Rounded Rectangle 675">
            <a:extLst>
              <a:ext uri="{FF2B5EF4-FFF2-40B4-BE49-F238E27FC236}">
                <a16:creationId xmlns:a16="http://schemas.microsoft.com/office/drawing/2014/main" id="{F4B151A0-3750-66C7-E3A0-29809A321E27}"/>
              </a:ext>
            </a:extLst>
          </p:cNvPr>
          <p:cNvSpPr/>
          <p:nvPr/>
        </p:nvSpPr>
        <p:spPr>
          <a:xfrm>
            <a:off x="2976865" y="3573618"/>
            <a:ext cx="532506" cy="190828"/>
          </a:xfrm>
          <a:prstGeom prst="roundRect">
            <a:avLst/>
          </a:prstGeom>
          <a:solidFill>
            <a:srgbClr val="E9C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id="{13C865C1-F6CE-AEAC-ACB7-86287FC718ED}"/>
              </a:ext>
            </a:extLst>
          </p:cNvPr>
          <p:cNvSpPr txBox="1"/>
          <p:nvPr/>
        </p:nvSpPr>
        <p:spPr>
          <a:xfrm>
            <a:off x="2786897" y="3516555"/>
            <a:ext cx="901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spc="-50" dirty="0">
                <a:solidFill>
                  <a:schemeClr val="accent2">
                    <a:lumMod val="75000"/>
                  </a:schemeClr>
                </a:solidFill>
              </a:rPr>
              <a:t> LOW FLOW </a:t>
            </a:r>
          </a:p>
          <a:p>
            <a:pPr algn="ctr"/>
            <a:r>
              <a:rPr lang="en-US" sz="700" spc="-50" dirty="0">
                <a:solidFill>
                  <a:schemeClr val="accent2">
                    <a:lumMod val="75000"/>
                  </a:schemeClr>
                </a:solidFill>
              </a:rPr>
              <a:t>ALARM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659698" y="-85786"/>
            <a:ext cx="3328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pc="-10" dirty="0">
                <a:latin typeface="+mj-lt"/>
              </a:rPr>
              <a:t>by </a:t>
            </a:r>
            <a:r>
              <a:rPr lang="en-US" sz="1100" b="1" spc="-10" dirty="0">
                <a:latin typeface="+mj-lt"/>
              </a:rPr>
              <a:t>Nick Mark</a:t>
            </a:r>
            <a:r>
              <a:rPr lang="en-US" sz="1100" spc="-10" dirty="0">
                <a:latin typeface="+mj-lt"/>
              </a:rPr>
              <a:t> </a:t>
            </a:r>
            <a:r>
              <a:rPr lang="en-US" sz="900" spc="-10" dirty="0">
                <a:latin typeface="+mj-lt"/>
              </a:rPr>
              <a:t>MD  &amp; </a:t>
            </a:r>
          </a:p>
          <a:p>
            <a:r>
              <a:rPr lang="en-US" sz="1100" b="1" spc="-10" dirty="0">
                <a:solidFill>
                  <a:prstClr val="black"/>
                </a:solidFill>
                <a:latin typeface="Calibri Light" panose="020F0302020204030204"/>
              </a:rPr>
              <a:t>Tim Balthazar </a:t>
            </a:r>
            <a:r>
              <a:rPr lang="en-US" sz="900" spc="-10" dirty="0">
                <a:solidFill>
                  <a:prstClr val="black"/>
                </a:solidFill>
                <a:latin typeface="Calibri Light" panose="020F0302020204030204"/>
              </a:rPr>
              <a:t>MD </a:t>
            </a:r>
            <a:r>
              <a:rPr lang="en-US" sz="800" spc="-10" dirty="0">
                <a:latin typeface="+mj-lt"/>
              </a:rPr>
              <a:t>&amp; </a:t>
            </a:r>
            <a:r>
              <a:rPr lang="en-US" sz="1100" b="1" spc="-10" dirty="0">
                <a:solidFill>
                  <a:prstClr val="black"/>
                </a:solidFill>
                <a:latin typeface="Calibri Light" panose="020F0302020204030204"/>
              </a:rPr>
              <a:t>Jeff Scott</a:t>
            </a:r>
            <a:r>
              <a:rPr lang="en-US" sz="900" b="1" spc="-1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800" spc="-10" dirty="0">
                <a:solidFill>
                  <a:prstClr val="black"/>
                </a:solidFill>
                <a:latin typeface="Calibri Light" panose="020F0302020204030204"/>
              </a:rPr>
              <a:t>DO</a:t>
            </a:r>
          </a:p>
          <a:p>
            <a:pPr lvl="0"/>
            <a:endParaRPr lang="en-US" sz="900" spc="-1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900" spc="-10" dirty="0">
              <a:latin typeface="+mj-lt"/>
            </a:endParaRPr>
          </a:p>
        </p:txBody>
      </p:sp>
      <p:sp>
        <p:nvSpPr>
          <p:cNvPr id="681" name="Freeform 680">
            <a:extLst>
              <a:ext uri="{FF2B5EF4-FFF2-40B4-BE49-F238E27FC236}">
                <a16:creationId xmlns:a16="http://schemas.microsoft.com/office/drawing/2014/main" id="{94AF929F-A2E4-1095-0B4F-614EEA0CE021}"/>
              </a:ext>
            </a:extLst>
          </p:cNvPr>
          <p:cNvSpPr/>
          <p:nvPr/>
        </p:nvSpPr>
        <p:spPr>
          <a:xfrm>
            <a:off x="1886746" y="4397067"/>
            <a:ext cx="453151" cy="79664"/>
          </a:xfrm>
          <a:custGeom>
            <a:avLst/>
            <a:gdLst>
              <a:gd name="connsiteX0" fmla="*/ 0 w 526840"/>
              <a:gd name="connsiteY0" fmla="*/ 115261 h 163135"/>
              <a:gd name="connsiteX1" fmla="*/ 30278 w 526840"/>
              <a:gd name="connsiteY1" fmla="*/ 157651 h 163135"/>
              <a:gd name="connsiteX2" fmla="*/ 60556 w 526840"/>
              <a:gd name="connsiteY2" fmla="*/ 6260 h 163135"/>
              <a:gd name="connsiteX3" fmla="*/ 193780 w 526840"/>
              <a:gd name="connsiteY3" fmla="*/ 151595 h 163135"/>
              <a:gd name="connsiteX4" fmla="*/ 224058 w 526840"/>
              <a:gd name="connsiteY4" fmla="*/ 204 h 163135"/>
              <a:gd name="connsiteX5" fmla="*/ 369393 w 526840"/>
              <a:gd name="connsiteY5" fmla="*/ 133428 h 163135"/>
              <a:gd name="connsiteX6" fmla="*/ 411783 w 526840"/>
              <a:gd name="connsiteY6" fmla="*/ 204 h 163135"/>
              <a:gd name="connsiteX7" fmla="*/ 526840 w 526840"/>
              <a:gd name="connsiteY7" fmla="*/ 109206 h 1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840" h="163135">
                <a:moveTo>
                  <a:pt x="0" y="115261"/>
                </a:moveTo>
                <a:cubicBezTo>
                  <a:pt x="10092" y="145539"/>
                  <a:pt x="20185" y="175818"/>
                  <a:pt x="30278" y="157651"/>
                </a:cubicBezTo>
                <a:cubicBezTo>
                  <a:pt x="40371" y="139484"/>
                  <a:pt x="33306" y="7269"/>
                  <a:pt x="60556" y="6260"/>
                </a:cubicBezTo>
                <a:cubicBezTo>
                  <a:pt x="87806" y="5251"/>
                  <a:pt x="166530" y="152604"/>
                  <a:pt x="193780" y="151595"/>
                </a:cubicBezTo>
                <a:cubicBezTo>
                  <a:pt x="221030" y="150586"/>
                  <a:pt x="194789" y="3232"/>
                  <a:pt x="224058" y="204"/>
                </a:cubicBezTo>
                <a:cubicBezTo>
                  <a:pt x="253327" y="-2824"/>
                  <a:pt x="338106" y="133428"/>
                  <a:pt x="369393" y="133428"/>
                </a:cubicBezTo>
                <a:cubicBezTo>
                  <a:pt x="400680" y="133428"/>
                  <a:pt x="385542" y="4241"/>
                  <a:pt x="411783" y="204"/>
                </a:cubicBezTo>
                <a:cubicBezTo>
                  <a:pt x="438024" y="-3833"/>
                  <a:pt x="482432" y="52686"/>
                  <a:pt x="526840" y="109206"/>
                </a:cubicBezTo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Freeform 681">
            <a:extLst>
              <a:ext uri="{FF2B5EF4-FFF2-40B4-BE49-F238E27FC236}">
                <a16:creationId xmlns:a16="http://schemas.microsoft.com/office/drawing/2014/main" id="{64703233-999E-52B6-107B-665ADA92BF8B}"/>
              </a:ext>
            </a:extLst>
          </p:cNvPr>
          <p:cNvSpPr/>
          <p:nvPr/>
        </p:nvSpPr>
        <p:spPr>
          <a:xfrm>
            <a:off x="2456207" y="4354491"/>
            <a:ext cx="484266" cy="437746"/>
          </a:xfrm>
          <a:custGeom>
            <a:avLst/>
            <a:gdLst>
              <a:gd name="connsiteX0" fmla="*/ 0 w 551062"/>
              <a:gd name="connsiteY0" fmla="*/ 314373 h 384245"/>
              <a:gd name="connsiteX1" fmla="*/ 36333 w 551062"/>
              <a:gd name="connsiteY1" fmla="*/ 350707 h 384245"/>
              <a:gd name="connsiteX2" fmla="*/ 72667 w 551062"/>
              <a:gd name="connsiteY2" fmla="*/ 29758 h 384245"/>
              <a:gd name="connsiteX3" fmla="*/ 102945 w 551062"/>
              <a:gd name="connsiteY3" fmla="*/ 72148 h 384245"/>
              <a:gd name="connsiteX4" fmla="*/ 139279 w 551062"/>
              <a:gd name="connsiteY4" fmla="*/ 181149 h 384245"/>
              <a:gd name="connsiteX5" fmla="*/ 193780 w 551062"/>
              <a:gd name="connsiteY5" fmla="*/ 368873 h 384245"/>
              <a:gd name="connsiteX6" fmla="*/ 224058 w 551062"/>
              <a:gd name="connsiteY6" fmla="*/ 314373 h 384245"/>
              <a:gd name="connsiteX7" fmla="*/ 236169 w 551062"/>
              <a:gd name="connsiteY7" fmla="*/ 23703 h 384245"/>
              <a:gd name="connsiteX8" fmla="*/ 266447 w 551062"/>
              <a:gd name="connsiteY8" fmla="*/ 60036 h 384245"/>
              <a:gd name="connsiteX9" fmla="*/ 357282 w 551062"/>
              <a:gd name="connsiteY9" fmla="*/ 326484 h 384245"/>
              <a:gd name="connsiteX10" fmla="*/ 387560 w 551062"/>
              <a:gd name="connsiteY10" fmla="*/ 362818 h 384245"/>
              <a:gd name="connsiteX11" fmla="*/ 405727 w 551062"/>
              <a:gd name="connsiteY11" fmla="*/ 290150 h 384245"/>
              <a:gd name="connsiteX12" fmla="*/ 423894 w 551062"/>
              <a:gd name="connsiteY12" fmla="*/ 35814 h 384245"/>
              <a:gd name="connsiteX13" fmla="*/ 454172 w 551062"/>
              <a:gd name="connsiteY13" fmla="*/ 23703 h 384245"/>
              <a:gd name="connsiteX14" fmla="*/ 502617 w 551062"/>
              <a:gd name="connsiteY14" fmla="*/ 241705 h 384245"/>
              <a:gd name="connsiteX15" fmla="*/ 532895 w 551062"/>
              <a:gd name="connsiteY15" fmla="*/ 380985 h 384245"/>
              <a:gd name="connsiteX16" fmla="*/ 551062 w 551062"/>
              <a:gd name="connsiteY16" fmla="*/ 326484 h 38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1062" h="384245">
                <a:moveTo>
                  <a:pt x="0" y="314373"/>
                </a:moveTo>
                <a:cubicBezTo>
                  <a:pt x="12111" y="356258"/>
                  <a:pt x="24222" y="398143"/>
                  <a:pt x="36333" y="350707"/>
                </a:cubicBezTo>
                <a:cubicBezTo>
                  <a:pt x="48444" y="303271"/>
                  <a:pt x="61565" y="76184"/>
                  <a:pt x="72667" y="29758"/>
                </a:cubicBezTo>
                <a:cubicBezTo>
                  <a:pt x="83769" y="-16668"/>
                  <a:pt x="91843" y="46916"/>
                  <a:pt x="102945" y="72148"/>
                </a:cubicBezTo>
                <a:cubicBezTo>
                  <a:pt x="114047" y="97380"/>
                  <a:pt x="124140" y="131695"/>
                  <a:pt x="139279" y="181149"/>
                </a:cubicBezTo>
                <a:cubicBezTo>
                  <a:pt x="154418" y="230603"/>
                  <a:pt x="179650" y="346669"/>
                  <a:pt x="193780" y="368873"/>
                </a:cubicBezTo>
                <a:cubicBezTo>
                  <a:pt x="207910" y="391077"/>
                  <a:pt x="216993" y="371901"/>
                  <a:pt x="224058" y="314373"/>
                </a:cubicBezTo>
                <a:cubicBezTo>
                  <a:pt x="231123" y="256845"/>
                  <a:pt x="229104" y="66092"/>
                  <a:pt x="236169" y="23703"/>
                </a:cubicBezTo>
                <a:cubicBezTo>
                  <a:pt x="243234" y="-18687"/>
                  <a:pt x="246262" y="9573"/>
                  <a:pt x="266447" y="60036"/>
                </a:cubicBezTo>
                <a:cubicBezTo>
                  <a:pt x="286632" y="110499"/>
                  <a:pt x="337097" y="276020"/>
                  <a:pt x="357282" y="326484"/>
                </a:cubicBezTo>
                <a:cubicBezTo>
                  <a:pt x="377468" y="376948"/>
                  <a:pt x="379486" y="368873"/>
                  <a:pt x="387560" y="362818"/>
                </a:cubicBezTo>
                <a:cubicBezTo>
                  <a:pt x="395634" y="356763"/>
                  <a:pt x="399671" y="344651"/>
                  <a:pt x="405727" y="290150"/>
                </a:cubicBezTo>
                <a:cubicBezTo>
                  <a:pt x="411783" y="235649"/>
                  <a:pt x="415820" y="80222"/>
                  <a:pt x="423894" y="35814"/>
                </a:cubicBezTo>
                <a:cubicBezTo>
                  <a:pt x="431968" y="-8594"/>
                  <a:pt x="441052" y="-10612"/>
                  <a:pt x="454172" y="23703"/>
                </a:cubicBezTo>
                <a:cubicBezTo>
                  <a:pt x="467293" y="58018"/>
                  <a:pt x="489497" y="182158"/>
                  <a:pt x="502617" y="241705"/>
                </a:cubicBezTo>
                <a:cubicBezTo>
                  <a:pt x="515737" y="301252"/>
                  <a:pt x="524821" y="366855"/>
                  <a:pt x="532895" y="380985"/>
                </a:cubicBezTo>
                <a:cubicBezTo>
                  <a:pt x="540969" y="395115"/>
                  <a:pt x="546015" y="360799"/>
                  <a:pt x="551062" y="326484"/>
                </a:cubicBezTo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id="{127CC432-8A2D-BF5E-9F72-C84AB6ED32CD}"/>
              </a:ext>
            </a:extLst>
          </p:cNvPr>
          <p:cNvSpPr/>
          <p:nvPr/>
        </p:nvSpPr>
        <p:spPr>
          <a:xfrm>
            <a:off x="703453" y="4770461"/>
            <a:ext cx="58547" cy="11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82CED7B6-0E48-EE67-D094-1003F535E348}"/>
              </a:ext>
            </a:extLst>
          </p:cNvPr>
          <p:cNvCxnSpPr/>
          <p:nvPr/>
        </p:nvCxnSpPr>
        <p:spPr>
          <a:xfrm flipH="1">
            <a:off x="698674" y="4764111"/>
            <a:ext cx="46752" cy="95209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Rectangle 685">
            <a:extLst>
              <a:ext uri="{FF2B5EF4-FFF2-40B4-BE49-F238E27FC236}">
                <a16:creationId xmlns:a16="http://schemas.microsoft.com/office/drawing/2014/main" id="{DC2CF2E6-C829-E4AC-1A7F-BF39C68B8E9C}"/>
              </a:ext>
            </a:extLst>
          </p:cNvPr>
          <p:cNvSpPr/>
          <p:nvPr/>
        </p:nvSpPr>
        <p:spPr>
          <a:xfrm>
            <a:off x="865378" y="4767286"/>
            <a:ext cx="58547" cy="11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50955568-AD84-6C75-E6B1-0BDAD380426C}"/>
              </a:ext>
            </a:extLst>
          </p:cNvPr>
          <p:cNvCxnSpPr/>
          <p:nvPr/>
        </p:nvCxnSpPr>
        <p:spPr>
          <a:xfrm flipH="1">
            <a:off x="860599" y="4767286"/>
            <a:ext cx="46752" cy="95209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8" name="Rectangle 687">
            <a:extLst>
              <a:ext uri="{FF2B5EF4-FFF2-40B4-BE49-F238E27FC236}">
                <a16:creationId xmlns:a16="http://schemas.microsoft.com/office/drawing/2014/main" id="{F3381475-A3B3-3E15-6724-4BE31FAEDB7D}"/>
              </a:ext>
            </a:extLst>
          </p:cNvPr>
          <p:cNvSpPr/>
          <p:nvPr/>
        </p:nvSpPr>
        <p:spPr>
          <a:xfrm>
            <a:off x="1030478" y="4773636"/>
            <a:ext cx="58547" cy="1159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118C5A18-24B6-B474-4978-3B40515D9170}"/>
              </a:ext>
            </a:extLst>
          </p:cNvPr>
          <p:cNvCxnSpPr/>
          <p:nvPr/>
        </p:nvCxnSpPr>
        <p:spPr>
          <a:xfrm flipH="1">
            <a:off x="1025699" y="4767286"/>
            <a:ext cx="46752" cy="95209"/>
          </a:xfrm>
          <a:prstGeom prst="line">
            <a:avLst/>
          </a:prstGeom>
          <a:ln w="127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Rectangle 689">
            <a:extLst>
              <a:ext uri="{FF2B5EF4-FFF2-40B4-BE49-F238E27FC236}">
                <a16:creationId xmlns:a16="http://schemas.microsoft.com/office/drawing/2014/main" id="{7C3486E4-3005-F3EC-7EEC-3736885E843A}"/>
              </a:ext>
            </a:extLst>
          </p:cNvPr>
          <p:cNvSpPr/>
          <p:nvPr/>
        </p:nvSpPr>
        <p:spPr>
          <a:xfrm>
            <a:off x="3500724" y="2595323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CONTRA-INDICATIONS: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71125C48-2521-7B1F-4C77-C35DE3A2EE0A}"/>
              </a:ext>
            </a:extLst>
          </p:cNvPr>
          <p:cNvSpPr txBox="1"/>
          <p:nvPr/>
        </p:nvSpPr>
        <p:spPr>
          <a:xfrm>
            <a:off x="3504574" y="2739318"/>
            <a:ext cx="2472840" cy="484748"/>
          </a:xfrm>
          <a:prstGeom prst="rect">
            <a:avLst/>
          </a:prstGeom>
          <a:noFill/>
          <a:effectLst>
            <a:outerShdw dir="13" algn="ctr" rotWithShape="0">
              <a:srgbClr val="000000">
                <a:alpha val="43137"/>
              </a:srgbClr>
            </a:outerShdw>
          </a:effectLst>
        </p:spPr>
        <p:txBody>
          <a:bodyPr wrap="square" numCol="2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50" spc="-30" dirty="0"/>
              <a:t>Severe AS/AI (unable to pass catheter)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50" spc="-30" dirty="0"/>
              <a:t>LV thrombus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50" spc="-30" dirty="0"/>
              <a:t>Prosthetic Ao valve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50" spc="-30" dirty="0"/>
              <a:t>Severe vascular disease </a:t>
            </a:r>
          </a:p>
          <a:p>
            <a:pPr algn="just"/>
            <a:r>
              <a:rPr lang="en-US" sz="850" spc="-30" dirty="0"/>
              <a:t>(unable to place catheter)</a:t>
            </a:r>
          </a:p>
        </p:txBody>
      </p:sp>
    </p:spTree>
    <p:extLst>
      <p:ext uri="{BB962C8B-B14F-4D97-AF65-F5344CB8AC3E}">
        <p14:creationId xmlns:p14="http://schemas.microsoft.com/office/powerpoint/2010/main" val="3396379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66229</TotalTime>
  <Words>942</Words>
  <Application>Microsoft Macintosh PowerPoint</Application>
  <PresentationFormat>Letter Paper (8.5x11 in)</PresentationFormat>
  <Paragraphs>108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DIN Condensed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52</cp:revision>
  <cp:lastPrinted>2022-07-01T21:06:28Z</cp:lastPrinted>
  <dcterms:created xsi:type="dcterms:W3CDTF">2022-05-26T21:08:50Z</dcterms:created>
  <dcterms:modified xsi:type="dcterms:W3CDTF">2023-05-30T05:11:37Z</dcterms:modified>
</cp:coreProperties>
</file>