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83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5"/>
    <p:restoredTop sz="96208"/>
  </p:normalViewPr>
  <p:slideViewPr>
    <p:cSldViewPr snapToGrid="0" snapToObjects="1">
      <p:cViewPr>
        <p:scale>
          <a:sx n="117" d="100"/>
          <a:sy n="117" d="100"/>
        </p:scale>
        <p:origin x="13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C83B1-720D-3C41-8791-56D800E77BAF}" type="datetimeFigureOut">
              <a:rPr lang="en-US" smtClean="0"/>
              <a:t>11/2/21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2395D-33AC-314D-B1B4-195242147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01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NEJM monitoring neuromuscular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354A8-08B1-6447-ABE3-156098510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72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C3F0-0715-C54F-AC1C-2572B82641F1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348E-5231-354A-8F65-7575076E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9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C3F0-0715-C54F-AC1C-2572B82641F1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348E-5231-354A-8F65-7575076E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6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C3F0-0715-C54F-AC1C-2572B82641F1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348E-5231-354A-8F65-7575076E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8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C3F0-0715-C54F-AC1C-2572B82641F1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348E-5231-354A-8F65-7575076E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9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C3F0-0715-C54F-AC1C-2572B82641F1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348E-5231-354A-8F65-7575076E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C3F0-0715-C54F-AC1C-2572B82641F1}" type="datetimeFigureOut">
              <a:rPr lang="en-US" smtClean="0"/>
              <a:t>11/2/21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348E-5231-354A-8F65-7575076E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2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C3F0-0715-C54F-AC1C-2572B82641F1}" type="datetimeFigureOut">
              <a:rPr lang="en-US" smtClean="0"/>
              <a:t>11/2/21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348E-5231-354A-8F65-7575076E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8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C3F0-0715-C54F-AC1C-2572B82641F1}" type="datetimeFigureOut">
              <a:rPr lang="en-US" smtClean="0"/>
              <a:t>11/2/21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348E-5231-354A-8F65-7575076E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4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C3F0-0715-C54F-AC1C-2572B82641F1}" type="datetimeFigureOut">
              <a:rPr lang="en-US" smtClean="0"/>
              <a:t>11/2/21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348E-5231-354A-8F65-7575076E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5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C3F0-0715-C54F-AC1C-2572B82641F1}" type="datetimeFigureOut">
              <a:rPr lang="en-US" smtClean="0"/>
              <a:t>11/2/21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348E-5231-354A-8F65-7575076E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4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C3F0-0715-C54F-AC1C-2572B82641F1}" type="datetimeFigureOut">
              <a:rPr lang="en-US" smtClean="0"/>
              <a:t>11/2/21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348E-5231-354A-8F65-7575076E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1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DC3F0-0715-C54F-AC1C-2572B82641F1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0348E-5231-354A-8F65-7575076E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8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31112383/" TargetMode="External"/><Relationship Id="rId13" Type="http://schemas.openxmlformats.org/officeDocument/2006/relationships/hyperlink" Target="https://pubmed.ncbi.nlm.nih.gov/31474608/" TargetMode="External"/><Relationship Id="rId18" Type="http://schemas.openxmlformats.org/officeDocument/2006/relationships/hyperlink" Target="https://annalsofintensivecare.springeropen.com/articles/10.1186/s13613-017-0305-2" TargetMode="External"/><Relationship Id="rId3" Type="http://schemas.openxmlformats.org/officeDocument/2006/relationships/image" Target="../media/image1.emf"/><Relationship Id="rId21" Type="http://schemas.openxmlformats.org/officeDocument/2006/relationships/hyperlink" Target="https://www.atsjournals.org/doi/10.1164/ajrccm.156.5.9701079" TargetMode="External"/><Relationship Id="rId7" Type="http://schemas.openxmlformats.org/officeDocument/2006/relationships/hyperlink" Target="https://www.nejm.org/doi/full/10.1056/nejmoa1005372" TargetMode="External"/><Relationship Id="rId12" Type="http://schemas.openxmlformats.org/officeDocument/2006/relationships/hyperlink" Target="https://journals.lww.com/nursingcriticalcare/fulltext/2006/09000/bis_monitoring_migrates_from_or_to_icu.13.aspx" TargetMode="External"/><Relationship Id="rId17" Type="http://schemas.openxmlformats.org/officeDocument/2006/relationships/hyperlink" Target="https://emedicine.medscape.com/article/2009530-overview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jcvaonline.com/article/S1053-0770(00)97443-3/fulltext" TargetMode="External"/><Relationship Id="rId20" Type="http://schemas.openxmlformats.org/officeDocument/2006/relationships/hyperlink" Target="https://www.nejm.org/doi/full/10.1056/NEJMvcm160374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c.rcjournal.com/content/56/2/168" TargetMode="External"/><Relationship Id="rId11" Type="http://schemas.openxmlformats.org/officeDocument/2006/relationships/hyperlink" Target="https://www.nature.com/articles/s41572-020-00223-4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pubmed.ncbi.nlm.nih.gov/22428494/" TargetMode="External"/><Relationship Id="rId10" Type="http://schemas.openxmlformats.org/officeDocument/2006/relationships/hyperlink" Target="https://www.atsjournals.org/doi/10.1164/rccm.201107-1320OE" TargetMode="External"/><Relationship Id="rId19" Type="http://schemas.openxmlformats.org/officeDocument/2006/relationships/hyperlink" Target="https://jintensivecare.biomedcentral.com/articles/10.1186/s40560-020-00455-2" TargetMode="External"/><Relationship Id="rId4" Type="http://schemas.openxmlformats.org/officeDocument/2006/relationships/image" Target="../media/image2.tiff"/><Relationship Id="rId9" Type="http://schemas.openxmlformats.org/officeDocument/2006/relationships/hyperlink" Target="https://journal.chestnet.org/article/S0012-3692(16)38385-4/fulltext" TargetMode="External"/><Relationship Id="rId14" Type="http://schemas.openxmlformats.org/officeDocument/2006/relationships/hyperlink" Target="https://www.youtube.com/watch?v=K2dMqs7GfuI" TargetMode="External"/><Relationship Id="rId22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Rounded Rectangle 313">
            <a:extLst>
              <a:ext uri="{FF2B5EF4-FFF2-40B4-BE49-F238E27FC236}">
                <a16:creationId xmlns:a16="http://schemas.microsoft.com/office/drawing/2014/main" id="{18E5D074-35C4-A64A-BEBE-28493BCD649E}"/>
              </a:ext>
            </a:extLst>
          </p:cNvPr>
          <p:cNvSpPr/>
          <p:nvPr/>
        </p:nvSpPr>
        <p:spPr>
          <a:xfrm>
            <a:off x="5448127" y="561790"/>
            <a:ext cx="3687136" cy="1112631"/>
          </a:xfrm>
          <a:prstGeom prst="roundRect">
            <a:avLst>
              <a:gd name="adj" fmla="val 5912"/>
            </a:avLst>
          </a:prstGeom>
          <a:solidFill>
            <a:srgbClr val="FFFFC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3" name="Rounded Rectangle 312">
            <a:extLst>
              <a:ext uri="{FF2B5EF4-FFF2-40B4-BE49-F238E27FC236}">
                <a16:creationId xmlns:a16="http://schemas.microsoft.com/office/drawing/2014/main" id="{59FC8F69-E8C1-4C42-99D9-565BC5118B14}"/>
              </a:ext>
            </a:extLst>
          </p:cNvPr>
          <p:cNvSpPr/>
          <p:nvPr/>
        </p:nvSpPr>
        <p:spPr>
          <a:xfrm>
            <a:off x="2651" y="2987392"/>
            <a:ext cx="5019220" cy="3862328"/>
          </a:xfrm>
          <a:prstGeom prst="roundRect">
            <a:avLst>
              <a:gd name="adj" fmla="val 3036"/>
            </a:avLst>
          </a:prstGeom>
          <a:solidFill>
            <a:schemeClr val="accent6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4" name="Rounded Rectangle 303">
            <a:extLst>
              <a:ext uri="{FF2B5EF4-FFF2-40B4-BE49-F238E27FC236}">
                <a16:creationId xmlns:a16="http://schemas.microsoft.com/office/drawing/2014/main" id="{C873921A-4D12-3C41-BF07-02E0C84A8405}"/>
              </a:ext>
            </a:extLst>
          </p:cNvPr>
          <p:cNvSpPr/>
          <p:nvPr/>
        </p:nvSpPr>
        <p:spPr>
          <a:xfrm>
            <a:off x="5065747" y="2985304"/>
            <a:ext cx="4051228" cy="3862328"/>
          </a:xfrm>
          <a:prstGeom prst="roundRect">
            <a:avLst>
              <a:gd name="adj" fmla="val 3036"/>
            </a:avLst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1" name="32-Point Star 70">
            <a:extLst>
              <a:ext uri="{FF2B5EF4-FFF2-40B4-BE49-F238E27FC236}">
                <a16:creationId xmlns:a16="http://schemas.microsoft.com/office/drawing/2014/main" id="{C7C2653C-7AD1-1E47-B5DD-9AF4505CAAC7}"/>
              </a:ext>
            </a:extLst>
          </p:cNvPr>
          <p:cNvSpPr/>
          <p:nvPr/>
        </p:nvSpPr>
        <p:spPr>
          <a:xfrm>
            <a:off x="8158756" y="4812590"/>
            <a:ext cx="293331" cy="293331"/>
          </a:xfrm>
          <a:prstGeom prst="star32">
            <a:avLst>
              <a:gd name="adj" fmla="val 42416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>
            <a:extLst>
              <a:ext uri="{FF2B5EF4-FFF2-40B4-BE49-F238E27FC236}">
                <a16:creationId xmlns:a16="http://schemas.microsoft.com/office/drawing/2014/main" id="{F6AF77C7-F0BA-4540-ADD3-E58EF5C7A4DD}"/>
              </a:ext>
            </a:extLst>
          </p:cNvPr>
          <p:cNvSpPr/>
          <p:nvPr/>
        </p:nvSpPr>
        <p:spPr>
          <a:xfrm>
            <a:off x="6290891" y="5616296"/>
            <a:ext cx="2971372" cy="1231336"/>
          </a:xfrm>
          <a:custGeom>
            <a:avLst/>
            <a:gdLst>
              <a:gd name="connsiteX0" fmla="*/ 2926455 w 2971372"/>
              <a:gd name="connsiteY0" fmla="*/ 812434 h 1231336"/>
              <a:gd name="connsiteX1" fmla="*/ 2926693 w 2971372"/>
              <a:gd name="connsiteY1" fmla="*/ 812590 h 1231336"/>
              <a:gd name="connsiteX2" fmla="*/ 2928521 w 2971372"/>
              <a:gd name="connsiteY2" fmla="*/ 843036 h 1231336"/>
              <a:gd name="connsiteX3" fmla="*/ 2736056 w 2971372"/>
              <a:gd name="connsiteY3" fmla="*/ 1060 h 1231336"/>
              <a:gd name="connsiteX4" fmla="*/ 2899954 w 2971372"/>
              <a:gd name="connsiteY4" fmla="*/ 31812 h 1231336"/>
              <a:gd name="connsiteX5" fmla="*/ 2926080 w 2971372"/>
              <a:gd name="connsiteY5" fmla="*/ 806875 h 1231336"/>
              <a:gd name="connsiteX6" fmla="*/ 2926455 w 2971372"/>
              <a:gd name="connsiteY6" fmla="*/ 812434 h 1231336"/>
              <a:gd name="connsiteX7" fmla="*/ 2903161 w 2971372"/>
              <a:gd name="connsiteY7" fmla="*/ 797111 h 1231336"/>
              <a:gd name="connsiteX8" fmla="*/ 2865120 w 2971372"/>
              <a:gd name="connsiteY8" fmla="*/ 789457 h 1231336"/>
              <a:gd name="connsiteX9" fmla="*/ 2185851 w 2971372"/>
              <a:gd name="connsiteY9" fmla="*/ 772040 h 1231336"/>
              <a:gd name="connsiteX10" fmla="*/ 1741714 w 2971372"/>
              <a:gd name="connsiteY10" fmla="*/ 772040 h 1231336"/>
              <a:gd name="connsiteX11" fmla="*/ 1672046 w 2971372"/>
              <a:gd name="connsiteY11" fmla="*/ 772040 h 1231336"/>
              <a:gd name="connsiteX12" fmla="*/ 1550126 w 2971372"/>
              <a:gd name="connsiteY12" fmla="*/ 920086 h 1231336"/>
              <a:gd name="connsiteX13" fmla="*/ 1375954 w 2971372"/>
              <a:gd name="connsiteY13" fmla="*/ 1024589 h 1231336"/>
              <a:gd name="connsiteX14" fmla="*/ 1210491 w 2971372"/>
              <a:gd name="connsiteY14" fmla="*/ 1120383 h 1231336"/>
              <a:gd name="connsiteX15" fmla="*/ 1045028 w 2971372"/>
              <a:gd name="connsiteY15" fmla="*/ 1146509 h 1231336"/>
              <a:gd name="connsiteX16" fmla="*/ 853440 w 2971372"/>
              <a:gd name="connsiteY16" fmla="*/ 1190052 h 1231336"/>
              <a:gd name="connsiteX17" fmla="*/ 809897 w 2971372"/>
              <a:gd name="connsiteY17" fmla="*/ 1224886 h 1231336"/>
              <a:gd name="connsiteX18" fmla="*/ 714103 w 2971372"/>
              <a:gd name="connsiteY18" fmla="*/ 1224886 h 1231336"/>
              <a:gd name="connsiteX19" fmla="*/ 705394 w 2971372"/>
              <a:gd name="connsiteY19" fmla="*/ 1137800 h 1231336"/>
              <a:gd name="connsiteX20" fmla="*/ 836023 w 2971372"/>
              <a:gd name="connsiteY20" fmla="*/ 1024589 h 1231336"/>
              <a:gd name="connsiteX21" fmla="*/ 1053737 w 2971372"/>
              <a:gd name="connsiteY21" fmla="*/ 946212 h 1231336"/>
              <a:gd name="connsiteX22" fmla="*/ 1062446 w 2971372"/>
              <a:gd name="connsiteY22" fmla="*/ 902669 h 1231336"/>
              <a:gd name="connsiteX23" fmla="*/ 914400 w 2971372"/>
              <a:gd name="connsiteY23" fmla="*/ 902669 h 1231336"/>
              <a:gd name="connsiteX24" fmla="*/ 600891 w 2971372"/>
              <a:gd name="connsiteY24" fmla="*/ 920086 h 1231336"/>
              <a:gd name="connsiteX25" fmla="*/ 217714 w 2971372"/>
              <a:gd name="connsiteY25" fmla="*/ 937503 h 1231336"/>
              <a:gd name="connsiteX26" fmla="*/ 139337 w 2971372"/>
              <a:gd name="connsiteY26" fmla="*/ 876543 h 1231336"/>
              <a:gd name="connsiteX27" fmla="*/ 174171 w 2971372"/>
              <a:gd name="connsiteY27" fmla="*/ 798166 h 1231336"/>
              <a:gd name="connsiteX28" fmla="*/ 322217 w 2971372"/>
              <a:gd name="connsiteY28" fmla="*/ 780749 h 1231336"/>
              <a:gd name="connsiteX29" fmla="*/ 592183 w 2971372"/>
              <a:gd name="connsiteY29" fmla="*/ 754623 h 1231336"/>
              <a:gd name="connsiteX30" fmla="*/ 696686 w 2971372"/>
              <a:gd name="connsiteY30" fmla="*/ 711080 h 1231336"/>
              <a:gd name="connsiteX31" fmla="*/ 627017 w 2971372"/>
              <a:gd name="connsiteY31" fmla="*/ 711080 h 1231336"/>
              <a:gd name="connsiteX32" fmla="*/ 365760 w 2971372"/>
              <a:gd name="connsiteY32" fmla="*/ 711080 h 1231336"/>
              <a:gd name="connsiteX33" fmla="*/ 104503 w 2971372"/>
              <a:gd name="connsiteY33" fmla="*/ 711080 h 1231336"/>
              <a:gd name="connsiteX34" fmla="*/ 0 w 2971372"/>
              <a:gd name="connsiteY34" fmla="*/ 632703 h 1231336"/>
              <a:gd name="connsiteX35" fmla="*/ 104503 w 2971372"/>
              <a:gd name="connsiteY35" fmla="*/ 563035 h 1231336"/>
              <a:gd name="connsiteX36" fmla="*/ 348343 w 2971372"/>
              <a:gd name="connsiteY36" fmla="*/ 554326 h 1231336"/>
              <a:gd name="connsiteX37" fmla="*/ 618308 w 2971372"/>
              <a:gd name="connsiteY37" fmla="*/ 554326 h 1231336"/>
              <a:gd name="connsiteX38" fmla="*/ 696686 w 2971372"/>
              <a:gd name="connsiteY38" fmla="*/ 528200 h 1231336"/>
              <a:gd name="connsiteX39" fmla="*/ 452846 w 2971372"/>
              <a:gd name="connsiteY39" fmla="*/ 502075 h 1231336"/>
              <a:gd name="connsiteX40" fmla="*/ 156754 w 2971372"/>
              <a:gd name="connsiteY40" fmla="*/ 502075 h 1231336"/>
              <a:gd name="connsiteX41" fmla="*/ 104503 w 2971372"/>
              <a:gd name="connsiteY41" fmla="*/ 423697 h 1231336"/>
              <a:gd name="connsiteX42" fmla="*/ 148046 w 2971372"/>
              <a:gd name="connsiteY42" fmla="*/ 371446 h 1231336"/>
              <a:gd name="connsiteX43" fmla="*/ 296091 w 2971372"/>
              <a:gd name="connsiteY43" fmla="*/ 371446 h 1231336"/>
              <a:gd name="connsiteX44" fmla="*/ 696686 w 2971372"/>
              <a:gd name="connsiteY44" fmla="*/ 362737 h 1231336"/>
              <a:gd name="connsiteX45" fmla="*/ 775063 w 2971372"/>
              <a:gd name="connsiteY45" fmla="*/ 336612 h 1231336"/>
              <a:gd name="connsiteX46" fmla="*/ 705394 w 2971372"/>
              <a:gd name="connsiteY46" fmla="*/ 301777 h 1231336"/>
              <a:gd name="connsiteX47" fmla="*/ 531223 w 2971372"/>
              <a:gd name="connsiteY47" fmla="*/ 284360 h 1231336"/>
              <a:gd name="connsiteX48" fmla="*/ 520144 w 2971372"/>
              <a:gd name="connsiteY48" fmla="*/ 280896 h 1231336"/>
              <a:gd name="connsiteX49" fmla="*/ 504009 w 2971372"/>
              <a:gd name="connsiteY49" fmla="*/ 279394 h 1231336"/>
              <a:gd name="connsiteX50" fmla="*/ 330926 w 2971372"/>
              <a:gd name="connsiteY50" fmla="*/ 240817 h 1231336"/>
              <a:gd name="connsiteX51" fmla="*/ 330926 w 2971372"/>
              <a:gd name="connsiteY51" fmla="*/ 153732 h 1231336"/>
              <a:gd name="connsiteX52" fmla="*/ 592183 w 2971372"/>
              <a:gd name="connsiteY52" fmla="*/ 145023 h 1231336"/>
              <a:gd name="connsiteX53" fmla="*/ 593365 w 2971372"/>
              <a:gd name="connsiteY53" fmla="*/ 145765 h 1231336"/>
              <a:gd name="connsiteX54" fmla="*/ 647700 w 2971372"/>
              <a:gd name="connsiteY54" fmla="*/ 149106 h 1231336"/>
              <a:gd name="connsiteX55" fmla="*/ 705394 w 2971372"/>
              <a:gd name="connsiteY55" fmla="*/ 153732 h 1231336"/>
              <a:gd name="connsiteX56" fmla="*/ 862148 w 2971372"/>
              <a:gd name="connsiteY56" fmla="*/ 179857 h 1231336"/>
              <a:gd name="connsiteX57" fmla="*/ 1036320 w 2971372"/>
              <a:gd name="connsiteY57" fmla="*/ 110189 h 1231336"/>
              <a:gd name="connsiteX58" fmla="*/ 1349828 w 2971372"/>
              <a:gd name="connsiteY58" fmla="*/ 101480 h 1231336"/>
              <a:gd name="connsiteX59" fmla="*/ 1541417 w 2971372"/>
              <a:gd name="connsiteY59" fmla="*/ 153732 h 1231336"/>
              <a:gd name="connsiteX60" fmla="*/ 1611086 w 2971372"/>
              <a:gd name="connsiteY60" fmla="*/ 205983 h 1231336"/>
              <a:gd name="connsiteX61" fmla="*/ 1733006 w 2971372"/>
              <a:gd name="connsiteY61" fmla="*/ 197275 h 1231336"/>
              <a:gd name="connsiteX62" fmla="*/ 2063931 w 2971372"/>
              <a:gd name="connsiteY62" fmla="*/ 153732 h 1231336"/>
              <a:gd name="connsiteX63" fmla="*/ 2736056 w 2971372"/>
              <a:gd name="connsiteY63" fmla="*/ 1060 h 123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971372" h="1231336">
                <a:moveTo>
                  <a:pt x="2926455" y="812434"/>
                </a:moveTo>
                <a:lnTo>
                  <a:pt x="2926693" y="812590"/>
                </a:lnTo>
                <a:cubicBezTo>
                  <a:pt x="2955438" y="842299"/>
                  <a:pt x="2935849" y="885048"/>
                  <a:pt x="2928521" y="843036"/>
                </a:cubicBezTo>
                <a:close/>
                <a:moveTo>
                  <a:pt x="2736056" y="1060"/>
                </a:moveTo>
                <a:cubicBezTo>
                  <a:pt x="2805974" y="-3113"/>
                  <a:pt x="2864031" y="4598"/>
                  <a:pt x="2899954" y="31812"/>
                </a:cubicBezTo>
                <a:cubicBezTo>
                  <a:pt x="3043646" y="140669"/>
                  <a:pt x="2926080" y="679149"/>
                  <a:pt x="2926080" y="806875"/>
                </a:cubicBezTo>
                <a:lnTo>
                  <a:pt x="2926455" y="812434"/>
                </a:lnTo>
                <a:lnTo>
                  <a:pt x="2903161" y="797111"/>
                </a:lnTo>
                <a:cubicBezTo>
                  <a:pt x="2893060" y="792995"/>
                  <a:pt x="2880541" y="790183"/>
                  <a:pt x="2865120" y="789457"/>
                </a:cubicBezTo>
                <a:cubicBezTo>
                  <a:pt x="2741748" y="783651"/>
                  <a:pt x="2373085" y="774943"/>
                  <a:pt x="2185851" y="772040"/>
                </a:cubicBezTo>
                <a:cubicBezTo>
                  <a:pt x="1998617" y="769137"/>
                  <a:pt x="1827348" y="772040"/>
                  <a:pt x="1741714" y="772040"/>
                </a:cubicBezTo>
                <a:cubicBezTo>
                  <a:pt x="1741714" y="772040"/>
                  <a:pt x="1703977" y="747366"/>
                  <a:pt x="1672046" y="772040"/>
                </a:cubicBezTo>
                <a:cubicBezTo>
                  <a:pt x="1640115" y="796714"/>
                  <a:pt x="1599475" y="877994"/>
                  <a:pt x="1550126" y="920086"/>
                </a:cubicBezTo>
                <a:cubicBezTo>
                  <a:pt x="1500777" y="962178"/>
                  <a:pt x="1432560" y="991206"/>
                  <a:pt x="1375954" y="1024589"/>
                </a:cubicBezTo>
                <a:cubicBezTo>
                  <a:pt x="1319348" y="1057972"/>
                  <a:pt x="1265645" y="1100063"/>
                  <a:pt x="1210491" y="1120383"/>
                </a:cubicBezTo>
                <a:cubicBezTo>
                  <a:pt x="1155337" y="1140703"/>
                  <a:pt x="1104536" y="1134898"/>
                  <a:pt x="1045028" y="1146509"/>
                </a:cubicBezTo>
                <a:cubicBezTo>
                  <a:pt x="985520" y="1158120"/>
                  <a:pt x="892628" y="1176989"/>
                  <a:pt x="853440" y="1190052"/>
                </a:cubicBezTo>
                <a:cubicBezTo>
                  <a:pt x="814252" y="1203115"/>
                  <a:pt x="833120" y="1219080"/>
                  <a:pt x="809897" y="1224886"/>
                </a:cubicBezTo>
                <a:cubicBezTo>
                  <a:pt x="809897" y="1224886"/>
                  <a:pt x="731520" y="1239400"/>
                  <a:pt x="714103" y="1224886"/>
                </a:cubicBezTo>
                <a:cubicBezTo>
                  <a:pt x="696686" y="1210372"/>
                  <a:pt x="685074" y="1171183"/>
                  <a:pt x="705394" y="1137800"/>
                </a:cubicBezTo>
                <a:cubicBezTo>
                  <a:pt x="725714" y="1104417"/>
                  <a:pt x="777966" y="1056520"/>
                  <a:pt x="836023" y="1024589"/>
                </a:cubicBezTo>
                <a:cubicBezTo>
                  <a:pt x="894080" y="992658"/>
                  <a:pt x="1016000" y="966532"/>
                  <a:pt x="1053737" y="946212"/>
                </a:cubicBezTo>
                <a:cubicBezTo>
                  <a:pt x="1091474" y="925892"/>
                  <a:pt x="1085669" y="909926"/>
                  <a:pt x="1062446" y="902669"/>
                </a:cubicBezTo>
                <a:cubicBezTo>
                  <a:pt x="1039223" y="895412"/>
                  <a:pt x="991326" y="899766"/>
                  <a:pt x="914400" y="902669"/>
                </a:cubicBezTo>
                <a:lnTo>
                  <a:pt x="600891" y="920086"/>
                </a:lnTo>
                <a:cubicBezTo>
                  <a:pt x="600891" y="920086"/>
                  <a:pt x="294640" y="944760"/>
                  <a:pt x="217714" y="937503"/>
                </a:cubicBezTo>
                <a:cubicBezTo>
                  <a:pt x="140788" y="930246"/>
                  <a:pt x="146594" y="899766"/>
                  <a:pt x="139337" y="876543"/>
                </a:cubicBezTo>
                <a:cubicBezTo>
                  <a:pt x="132080" y="853320"/>
                  <a:pt x="143691" y="814132"/>
                  <a:pt x="174171" y="798166"/>
                </a:cubicBezTo>
                <a:cubicBezTo>
                  <a:pt x="204651" y="782200"/>
                  <a:pt x="252548" y="788006"/>
                  <a:pt x="322217" y="780749"/>
                </a:cubicBezTo>
                <a:cubicBezTo>
                  <a:pt x="391886" y="773492"/>
                  <a:pt x="529772" y="766234"/>
                  <a:pt x="592183" y="754623"/>
                </a:cubicBezTo>
                <a:cubicBezTo>
                  <a:pt x="654594" y="743012"/>
                  <a:pt x="690880" y="718337"/>
                  <a:pt x="696686" y="711080"/>
                </a:cubicBezTo>
                <a:cubicBezTo>
                  <a:pt x="702492" y="703823"/>
                  <a:pt x="682171" y="711080"/>
                  <a:pt x="627017" y="711080"/>
                </a:cubicBezTo>
                <a:lnTo>
                  <a:pt x="365760" y="711080"/>
                </a:lnTo>
                <a:cubicBezTo>
                  <a:pt x="365760" y="711080"/>
                  <a:pt x="165463" y="724143"/>
                  <a:pt x="104503" y="711080"/>
                </a:cubicBezTo>
                <a:cubicBezTo>
                  <a:pt x="43543" y="698017"/>
                  <a:pt x="0" y="657377"/>
                  <a:pt x="0" y="632703"/>
                </a:cubicBezTo>
                <a:cubicBezTo>
                  <a:pt x="0" y="608029"/>
                  <a:pt x="46446" y="576098"/>
                  <a:pt x="104503" y="563035"/>
                </a:cubicBezTo>
                <a:cubicBezTo>
                  <a:pt x="162560" y="549972"/>
                  <a:pt x="262709" y="555778"/>
                  <a:pt x="348343" y="554326"/>
                </a:cubicBezTo>
                <a:cubicBezTo>
                  <a:pt x="433977" y="552875"/>
                  <a:pt x="560251" y="558680"/>
                  <a:pt x="618308" y="554326"/>
                </a:cubicBezTo>
                <a:cubicBezTo>
                  <a:pt x="676365" y="549972"/>
                  <a:pt x="724263" y="536909"/>
                  <a:pt x="696686" y="528200"/>
                </a:cubicBezTo>
                <a:cubicBezTo>
                  <a:pt x="669109" y="519492"/>
                  <a:pt x="542835" y="506429"/>
                  <a:pt x="452846" y="502075"/>
                </a:cubicBezTo>
                <a:cubicBezTo>
                  <a:pt x="362857" y="497721"/>
                  <a:pt x="214811" y="515138"/>
                  <a:pt x="156754" y="502075"/>
                </a:cubicBezTo>
                <a:cubicBezTo>
                  <a:pt x="98697" y="489012"/>
                  <a:pt x="105954" y="445468"/>
                  <a:pt x="104503" y="423697"/>
                </a:cubicBezTo>
                <a:cubicBezTo>
                  <a:pt x="103052" y="401926"/>
                  <a:pt x="116115" y="380154"/>
                  <a:pt x="148046" y="371446"/>
                </a:cubicBezTo>
                <a:cubicBezTo>
                  <a:pt x="148046" y="371446"/>
                  <a:pt x="204651" y="372897"/>
                  <a:pt x="296091" y="371446"/>
                </a:cubicBezTo>
                <a:cubicBezTo>
                  <a:pt x="387531" y="369995"/>
                  <a:pt x="616857" y="368543"/>
                  <a:pt x="696686" y="362737"/>
                </a:cubicBezTo>
                <a:cubicBezTo>
                  <a:pt x="776515" y="356931"/>
                  <a:pt x="773612" y="346772"/>
                  <a:pt x="775063" y="336612"/>
                </a:cubicBezTo>
                <a:cubicBezTo>
                  <a:pt x="776514" y="326452"/>
                  <a:pt x="746034" y="310486"/>
                  <a:pt x="705394" y="301777"/>
                </a:cubicBezTo>
                <a:cubicBezTo>
                  <a:pt x="664754" y="293068"/>
                  <a:pt x="589280" y="298874"/>
                  <a:pt x="531223" y="284360"/>
                </a:cubicBezTo>
                <a:lnTo>
                  <a:pt x="520144" y="280896"/>
                </a:lnTo>
                <a:lnTo>
                  <a:pt x="504009" y="279394"/>
                </a:lnTo>
                <a:cubicBezTo>
                  <a:pt x="441416" y="271841"/>
                  <a:pt x="359229" y="257146"/>
                  <a:pt x="330926" y="240817"/>
                </a:cubicBezTo>
                <a:cubicBezTo>
                  <a:pt x="293189" y="219046"/>
                  <a:pt x="287383" y="169698"/>
                  <a:pt x="330926" y="153732"/>
                </a:cubicBezTo>
                <a:cubicBezTo>
                  <a:pt x="374469" y="137766"/>
                  <a:pt x="537029" y="127606"/>
                  <a:pt x="592183" y="145023"/>
                </a:cubicBezTo>
                <a:lnTo>
                  <a:pt x="593365" y="145765"/>
                </a:lnTo>
                <a:lnTo>
                  <a:pt x="647700" y="149106"/>
                </a:lnTo>
                <a:cubicBezTo>
                  <a:pt x="668927" y="150648"/>
                  <a:pt x="688703" y="152281"/>
                  <a:pt x="705394" y="153732"/>
                </a:cubicBezTo>
                <a:cubicBezTo>
                  <a:pt x="772160" y="159538"/>
                  <a:pt x="806994" y="187114"/>
                  <a:pt x="862148" y="179857"/>
                </a:cubicBezTo>
                <a:cubicBezTo>
                  <a:pt x="917302" y="172600"/>
                  <a:pt x="955040" y="123252"/>
                  <a:pt x="1036320" y="110189"/>
                </a:cubicBezTo>
                <a:cubicBezTo>
                  <a:pt x="1117600" y="97126"/>
                  <a:pt x="1265645" y="94223"/>
                  <a:pt x="1349828" y="101480"/>
                </a:cubicBezTo>
                <a:cubicBezTo>
                  <a:pt x="1434011" y="108737"/>
                  <a:pt x="1497874" y="136315"/>
                  <a:pt x="1541417" y="153732"/>
                </a:cubicBezTo>
                <a:cubicBezTo>
                  <a:pt x="1584960" y="171149"/>
                  <a:pt x="1579155" y="198726"/>
                  <a:pt x="1611086" y="205983"/>
                </a:cubicBezTo>
                <a:cubicBezTo>
                  <a:pt x="1643017" y="213240"/>
                  <a:pt x="1657532" y="205984"/>
                  <a:pt x="1733006" y="197275"/>
                </a:cubicBezTo>
                <a:cubicBezTo>
                  <a:pt x="1808480" y="188567"/>
                  <a:pt x="1869440" y="181309"/>
                  <a:pt x="2063931" y="153732"/>
                </a:cubicBezTo>
                <a:cubicBezTo>
                  <a:pt x="2209799" y="133050"/>
                  <a:pt x="2526301" y="13579"/>
                  <a:pt x="2736056" y="1060"/>
                </a:cubicBezTo>
                <a:close/>
              </a:path>
            </a:pathLst>
          </a:custGeom>
          <a:solidFill>
            <a:srgbClr val="F6D9B3"/>
          </a:solidFill>
          <a:ln>
            <a:solidFill>
              <a:srgbClr val="877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3A29F57-795C-4149-A567-72CC35BF34EF}"/>
              </a:ext>
            </a:extLst>
          </p:cNvPr>
          <p:cNvSpPr/>
          <p:nvPr/>
        </p:nvSpPr>
        <p:spPr>
          <a:xfrm>
            <a:off x="8497402" y="4622666"/>
            <a:ext cx="80522" cy="16691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ounded Rectangle 135">
            <a:extLst>
              <a:ext uri="{FF2B5EF4-FFF2-40B4-BE49-F238E27FC236}">
                <a16:creationId xmlns:a16="http://schemas.microsoft.com/office/drawing/2014/main" id="{BB0D1083-28C4-C14B-A6D0-1785ADB30E9E}"/>
              </a:ext>
            </a:extLst>
          </p:cNvPr>
          <p:cNvSpPr/>
          <p:nvPr/>
        </p:nvSpPr>
        <p:spPr>
          <a:xfrm>
            <a:off x="8666513" y="4622666"/>
            <a:ext cx="80522" cy="16691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>
            <a:extLst>
              <a:ext uri="{FF2B5EF4-FFF2-40B4-BE49-F238E27FC236}">
                <a16:creationId xmlns:a16="http://schemas.microsoft.com/office/drawing/2014/main" id="{1EDC4224-9E11-8742-9209-0175C3168958}"/>
              </a:ext>
            </a:extLst>
          </p:cNvPr>
          <p:cNvSpPr/>
          <p:nvPr/>
        </p:nvSpPr>
        <p:spPr>
          <a:xfrm>
            <a:off x="-36229" y="5599375"/>
            <a:ext cx="192976" cy="528056"/>
          </a:xfrm>
          <a:custGeom>
            <a:avLst/>
            <a:gdLst>
              <a:gd name="connsiteX0" fmla="*/ 180124 w 192976"/>
              <a:gd name="connsiteY0" fmla="*/ 105339 h 528056"/>
              <a:gd name="connsiteX1" fmla="*/ 82153 w 192976"/>
              <a:gd name="connsiteY1" fmla="*/ 836 h 528056"/>
              <a:gd name="connsiteX2" fmla="*/ 3776 w 192976"/>
              <a:gd name="connsiteY2" fmla="*/ 66151 h 528056"/>
              <a:gd name="connsiteX3" fmla="*/ 16839 w 192976"/>
              <a:gd name="connsiteY3" fmla="*/ 235968 h 528056"/>
              <a:gd name="connsiteX4" fmla="*/ 56027 w 192976"/>
              <a:gd name="connsiteY4" fmla="*/ 451505 h 528056"/>
              <a:gd name="connsiteX5" fmla="*/ 108279 w 192976"/>
              <a:gd name="connsiteY5" fmla="*/ 503756 h 528056"/>
              <a:gd name="connsiteX6" fmla="*/ 186656 w 192976"/>
              <a:gd name="connsiteY6" fmla="*/ 516819 h 528056"/>
              <a:gd name="connsiteX7" fmla="*/ 186656 w 192976"/>
              <a:gd name="connsiteY7" fmla="*/ 340471 h 528056"/>
              <a:gd name="connsiteX8" fmla="*/ 180124 w 192976"/>
              <a:gd name="connsiteY8" fmla="*/ 105339 h 52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976" h="528056">
                <a:moveTo>
                  <a:pt x="180124" y="105339"/>
                </a:moveTo>
                <a:cubicBezTo>
                  <a:pt x="162707" y="48733"/>
                  <a:pt x="111544" y="7367"/>
                  <a:pt x="82153" y="836"/>
                </a:cubicBezTo>
                <a:cubicBezTo>
                  <a:pt x="52762" y="-5695"/>
                  <a:pt x="14662" y="26962"/>
                  <a:pt x="3776" y="66151"/>
                </a:cubicBezTo>
                <a:cubicBezTo>
                  <a:pt x="-7110" y="105340"/>
                  <a:pt x="8130" y="171742"/>
                  <a:pt x="16839" y="235968"/>
                </a:cubicBezTo>
                <a:cubicBezTo>
                  <a:pt x="25547" y="300194"/>
                  <a:pt x="40787" y="406874"/>
                  <a:pt x="56027" y="451505"/>
                </a:cubicBezTo>
                <a:cubicBezTo>
                  <a:pt x="71267" y="496136"/>
                  <a:pt x="86507" y="492870"/>
                  <a:pt x="108279" y="503756"/>
                </a:cubicBezTo>
                <a:cubicBezTo>
                  <a:pt x="130050" y="514642"/>
                  <a:pt x="173593" y="544033"/>
                  <a:pt x="186656" y="516819"/>
                </a:cubicBezTo>
                <a:cubicBezTo>
                  <a:pt x="199719" y="489605"/>
                  <a:pt x="188833" y="407962"/>
                  <a:pt x="186656" y="340471"/>
                </a:cubicBezTo>
                <a:cubicBezTo>
                  <a:pt x="184479" y="272980"/>
                  <a:pt x="197541" y="161945"/>
                  <a:pt x="180124" y="105339"/>
                </a:cubicBezTo>
                <a:close/>
              </a:path>
            </a:pathLst>
          </a:custGeom>
          <a:gradFill flip="none" rotWithShape="1">
            <a:gsLst>
              <a:gs pos="73000">
                <a:srgbClr val="E1C9A9"/>
              </a:gs>
              <a:gs pos="100000">
                <a:srgbClr val="E1C9A9"/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877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2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2" y="-127000"/>
            <a:ext cx="5312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dirty="0">
                <a:latin typeface="Corbel" panose="020B0503020204020204" pitchFamily="34" charset="0"/>
              </a:rPr>
              <a:t>neuromuscular blockade     monitoring</a:t>
            </a:r>
            <a:endParaRPr lang="en-US" sz="2400" cap="small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7035978" y="-5276"/>
            <a:ext cx="9683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algn="r"/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</a:t>
            </a:r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nickmmark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0" y="3908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Link to the most current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863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2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319" y="227319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8DA01F8C-2FE0-0C41-816C-0C8A3CBD3CF2}"/>
              </a:ext>
            </a:extLst>
          </p:cNvPr>
          <p:cNvSpPr txBox="1"/>
          <p:nvPr/>
        </p:nvSpPr>
        <p:spPr>
          <a:xfrm>
            <a:off x="-28579" y="358336"/>
            <a:ext cx="613639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orbel" panose="020B0503020204020204" pitchFamily="34" charset="0"/>
              </a:rPr>
              <a:t>Neuromuscular blockade </a:t>
            </a:r>
            <a:r>
              <a:rPr lang="en-US" sz="900" dirty="0">
                <a:latin typeface="Corbel" panose="020B0503020204020204" pitchFamily="34" charset="0"/>
                <a:hlinkClick r:id="rId6"/>
              </a:rPr>
              <a:t>can be a useful adjunct </a:t>
            </a:r>
            <a:r>
              <a:rPr lang="en-US" sz="900" dirty="0">
                <a:latin typeface="Corbel" panose="020B0503020204020204" pitchFamily="34" charset="0"/>
              </a:rPr>
              <a:t>in caring for patients with severe ARDS and </a:t>
            </a:r>
            <a:r>
              <a:rPr lang="en-US" sz="900" i="1" dirty="0">
                <a:latin typeface="Corbel" panose="020B0503020204020204" pitchFamily="34" charset="0"/>
                <a:hlinkClick r:id="rId7"/>
              </a:rPr>
              <a:t>may</a:t>
            </a:r>
            <a:r>
              <a:rPr lang="en-US" sz="900" dirty="0">
                <a:latin typeface="Corbel" panose="020B0503020204020204" pitchFamily="34" charset="0"/>
                <a:hlinkClick r:id="rId7"/>
              </a:rPr>
              <a:t> reduce mortality</a:t>
            </a:r>
            <a:r>
              <a:rPr lang="en-US" sz="900" dirty="0">
                <a:latin typeface="Corbel" panose="020B0503020204020204" pitchFamily="34" charset="0"/>
              </a:rPr>
              <a:t> (</a:t>
            </a:r>
            <a:r>
              <a:rPr lang="en-US" sz="900" dirty="0">
                <a:latin typeface="Corbel" panose="020B0503020204020204" pitchFamily="34" charset="0"/>
                <a:hlinkClick r:id="rId8"/>
              </a:rPr>
              <a:t>or not</a:t>
            </a:r>
            <a:r>
              <a:rPr lang="en-US" sz="900" dirty="0">
                <a:latin typeface="Corbel" panose="020B0503020204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orbel" panose="020B0503020204020204" pitchFamily="34" charset="0"/>
              </a:rPr>
              <a:t>There are several mechanisms by which NMB can benefit patients with severe ARDS: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orbel" panose="020B0503020204020204" pitchFamily="34" charset="0"/>
              </a:rPr>
              <a:t>Improved ventilator synchrony / prevention of patient induced lung injury (e.g. </a:t>
            </a:r>
            <a:r>
              <a:rPr lang="en-US" sz="900" dirty="0" err="1">
                <a:latin typeface="Corbel" panose="020B0503020204020204" pitchFamily="34" charset="0"/>
              </a:rPr>
              <a:t>doublestacking</a:t>
            </a:r>
            <a:r>
              <a:rPr lang="en-US" sz="900" dirty="0">
                <a:latin typeface="Corbel" panose="020B0503020204020204" pitchFamily="34" charset="0"/>
              </a:rPr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orbel" panose="020B0503020204020204" pitchFamily="34" charset="0"/>
              </a:rPr>
              <a:t>Decreased oxygen consumption (respiratory muscles use &lt;2% of VO2 at rest but </a:t>
            </a:r>
            <a:r>
              <a:rPr lang="en-US" sz="900" dirty="0">
                <a:latin typeface="Corbel" panose="020B0503020204020204" pitchFamily="34" charset="0"/>
                <a:hlinkClick r:id="rId9"/>
              </a:rPr>
              <a:t>10-20% in extremis</a:t>
            </a:r>
            <a:r>
              <a:rPr lang="en-US" sz="900" dirty="0">
                <a:latin typeface="Corbel" panose="020B0503020204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orbel" panose="020B0503020204020204" pitchFamily="34" charset="0"/>
              </a:rPr>
              <a:t>However, NMB can also be harmful: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orbel" panose="020B0503020204020204" pitchFamily="34" charset="0"/>
              </a:rPr>
              <a:t>Prolonged/excessive NMB </a:t>
            </a:r>
            <a:r>
              <a:rPr lang="en-US" sz="900" dirty="0">
                <a:latin typeface="Corbel" panose="020B0503020204020204" pitchFamily="34" charset="0"/>
                <a:hlinkClick r:id="rId10"/>
              </a:rPr>
              <a:t>is associated with neuromuscular weakness/muscle loss</a:t>
            </a:r>
            <a:r>
              <a:rPr lang="en-US" sz="900" dirty="0">
                <a:latin typeface="Corbel" panose="020B0503020204020204" pitchFamily="34" charset="0"/>
              </a:rPr>
              <a:t> (ICU-AW)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orbel" panose="020B0503020204020204" pitchFamily="34" charset="0"/>
              </a:rPr>
              <a:t>Prolonged/deeper sedation is </a:t>
            </a:r>
            <a:r>
              <a:rPr lang="en-US" sz="900" dirty="0">
                <a:latin typeface="Corbel" panose="020B0503020204020204" pitchFamily="34" charset="0"/>
                <a:hlinkClick r:id="rId11"/>
              </a:rPr>
              <a:t>associated with increased risk of delirium, neurocognitive impairment</a:t>
            </a:r>
            <a:endParaRPr lang="en-US" sz="900" dirty="0">
              <a:latin typeface="Corbel" panose="020B0503020204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orbel" panose="020B0503020204020204" pitchFamily="34" charset="0"/>
              </a:rPr>
              <a:t>NMB is associated with increased risk of pressure injuries, corneal abrasions, &amp; DVTs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orbel" panose="020B0503020204020204" pitchFamily="34" charset="0"/>
              </a:rPr>
              <a:t>Thus, 	NMB should only be administered in patients </a:t>
            </a:r>
            <a:r>
              <a:rPr lang="en-US" sz="900" b="1" i="1" dirty="0">
                <a:latin typeface="Corbel" panose="020B0503020204020204" pitchFamily="34" charset="0"/>
              </a:rPr>
              <a:t>likely to benefit </a:t>
            </a:r>
            <a:r>
              <a:rPr lang="en-US" sz="900" dirty="0">
                <a:latin typeface="Corbel" panose="020B0503020204020204" pitchFamily="34" charset="0"/>
              </a:rPr>
              <a:t>&amp; </a:t>
            </a:r>
            <a:r>
              <a:rPr lang="en-US" sz="900" b="1" i="1" dirty="0">
                <a:latin typeface="Corbel" panose="020B0503020204020204" pitchFamily="34" charset="0"/>
              </a:rPr>
              <a:t>only for the shortest time required</a:t>
            </a:r>
            <a:r>
              <a:rPr lang="en-US" sz="900" dirty="0"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6E0A436-5CFB-1F4B-A280-218DC62BD192}"/>
              </a:ext>
            </a:extLst>
          </p:cNvPr>
          <p:cNvSpPr/>
          <p:nvPr/>
        </p:nvSpPr>
        <p:spPr>
          <a:xfrm>
            <a:off x="-51695" y="241722"/>
            <a:ext cx="82907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RATIONALE: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67A0EB5-3484-A74E-8E8F-600DD051D80A}"/>
              </a:ext>
            </a:extLst>
          </p:cNvPr>
          <p:cNvSpPr/>
          <p:nvPr/>
        </p:nvSpPr>
        <p:spPr>
          <a:xfrm>
            <a:off x="5171784" y="40072"/>
            <a:ext cx="1292293" cy="26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j-lt"/>
              </a:rPr>
              <a:t>by </a:t>
            </a:r>
            <a:r>
              <a:rPr lang="en-US" sz="1100" b="1" dirty="0">
                <a:latin typeface="+mj-lt"/>
              </a:rPr>
              <a:t>Nick Mark</a:t>
            </a:r>
            <a:r>
              <a:rPr lang="en-US" sz="1100" dirty="0">
                <a:latin typeface="+mj-lt"/>
              </a:rPr>
              <a:t> </a:t>
            </a:r>
            <a:r>
              <a:rPr lang="en-US" sz="900" dirty="0">
                <a:latin typeface="+mj-lt"/>
              </a:rPr>
              <a:t>MD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8C19DE-27BC-334C-9E09-409C3D2A60B5}"/>
              </a:ext>
            </a:extLst>
          </p:cNvPr>
          <p:cNvGrpSpPr/>
          <p:nvPr/>
        </p:nvGrpSpPr>
        <p:grpSpPr>
          <a:xfrm>
            <a:off x="25159" y="4606214"/>
            <a:ext cx="1419533" cy="2210413"/>
            <a:chOff x="370267" y="4306238"/>
            <a:chExt cx="1419533" cy="2210413"/>
          </a:xfrm>
        </p:grpSpPr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02A3CF64-FFBA-6B4F-B61D-D470841526BB}"/>
                </a:ext>
              </a:extLst>
            </p:cNvPr>
            <p:cNvSpPr/>
            <p:nvPr/>
          </p:nvSpPr>
          <p:spPr>
            <a:xfrm>
              <a:off x="622119" y="5990206"/>
              <a:ext cx="845911" cy="526445"/>
            </a:xfrm>
            <a:custGeom>
              <a:avLst/>
              <a:gdLst>
                <a:gd name="connsiteX0" fmla="*/ 247575 w 878803"/>
                <a:gd name="connsiteY0" fmla="*/ 407 h 526445"/>
                <a:gd name="connsiteX1" fmla="*/ 666441 w 878803"/>
                <a:gd name="connsiteY1" fmla="*/ 21870 h 526445"/>
                <a:gd name="connsiteX2" fmla="*/ 868915 w 878803"/>
                <a:gd name="connsiteY2" fmla="*/ 61059 h 526445"/>
                <a:gd name="connsiteX3" fmla="*/ 864094 w 878803"/>
                <a:gd name="connsiteY3" fmla="*/ 501293 h 526445"/>
                <a:gd name="connsiteX4" fmla="*/ 869848 w 878803"/>
                <a:gd name="connsiteY4" fmla="*/ 526445 h 526445"/>
                <a:gd name="connsiteX5" fmla="*/ 42400 w 878803"/>
                <a:gd name="connsiteY5" fmla="*/ 526445 h 526445"/>
                <a:gd name="connsiteX6" fmla="*/ 45452 w 878803"/>
                <a:gd name="connsiteY6" fmla="*/ 501356 h 526445"/>
                <a:gd name="connsiteX7" fmla="*/ 39424 w 878803"/>
                <a:gd name="connsiteY7" fmla="*/ 47996 h 526445"/>
                <a:gd name="connsiteX8" fmla="*/ 247575 w 878803"/>
                <a:gd name="connsiteY8" fmla="*/ 407 h 52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803" h="526445">
                  <a:moveTo>
                    <a:pt x="247575" y="407"/>
                  </a:moveTo>
                  <a:cubicBezTo>
                    <a:pt x="398040" y="-3388"/>
                    <a:pt x="580716" y="20510"/>
                    <a:pt x="666441" y="21870"/>
                  </a:cubicBezTo>
                  <a:cubicBezTo>
                    <a:pt x="803601" y="24047"/>
                    <a:pt x="834081" y="-27115"/>
                    <a:pt x="868915" y="61059"/>
                  </a:cubicBezTo>
                  <a:cubicBezTo>
                    <a:pt x="899395" y="138212"/>
                    <a:pt x="848199" y="369550"/>
                    <a:pt x="864094" y="501293"/>
                  </a:cubicBezTo>
                  <a:lnTo>
                    <a:pt x="869848" y="526445"/>
                  </a:lnTo>
                  <a:lnTo>
                    <a:pt x="42400" y="526445"/>
                  </a:lnTo>
                  <a:lnTo>
                    <a:pt x="45452" y="501356"/>
                  </a:lnTo>
                  <a:cubicBezTo>
                    <a:pt x="44068" y="368155"/>
                    <a:pt x="-52016" y="125149"/>
                    <a:pt x="39424" y="47996"/>
                  </a:cubicBezTo>
                  <a:cubicBezTo>
                    <a:pt x="78613" y="14931"/>
                    <a:pt x="157296" y="2685"/>
                    <a:pt x="247575" y="407"/>
                  </a:cubicBezTo>
                  <a:close/>
                </a:path>
              </a:pathLst>
            </a:custGeom>
            <a:gradFill>
              <a:gsLst>
                <a:gs pos="100000">
                  <a:srgbClr val="87785A"/>
                </a:gs>
                <a:gs pos="0">
                  <a:srgbClr val="87785A"/>
                </a:gs>
                <a:gs pos="93000">
                  <a:srgbClr val="F6D9B3"/>
                </a:gs>
                <a:gs pos="15000">
                  <a:srgbClr val="E1C9A9"/>
                </a:gs>
              </a:gsLst>
              <a:lin ang="2700000" scaled="0"/>
            </a:gradFill>
            <a:ln>
              <a:solidFill>
                <a:srgbClr val="8778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D86F85FE-15EE-BD4C-8CA7-0D4B9DC3B2F3}"/>
                </a:ext>
              </a:extLst>
            </p:cNvPr>
            <p:cNvSpPr/>
            <p:nvPr/>
          </p:nvSpPr>
          <p:spPr>
            <a:xfrm>
              <a:off x="466377" y="4479939"/>
              <a:ext cx="1174943" cy="1858060"/>
            </a:xfrm>
            <a:custGeom>
              <a:avLst/>
              <a:gdLst>
                <a:gd name="connsiteX0" fmla="*/ 586816 w 1174943"/>
                <a:gd name="connsiteY0" fmla="*/ 3032 h 1858060"/>
                <a:gd name="connsiteX1" fmla="*/ 266776 w 1174943"/>
                <a:gd name="connsiteY1" fmla="*/ 35689 h 1858060"/>
                <a:gd name="connsiteX2" fmla="*/ 123084 w 1174943"/>
                <a:gd name="connsiteY2" fmla="*/ 192443 h 1858060"/>
                <a:gd name="connsiteX3" fmla="*/ 5519 w 1174943"/>
                <a:gd name="connsiteY3" fmla="*/ 773740 h 1858060"/>
                <a:gd name="connsiteX4" fmla="*/ 25113 w 1174943"/>
                <a:gd name="connsiteY4" fmla="*/ 1178689 h 1858060"/>
                <a:gd name="connsiteX5" fmla="*/ 77364 w 1174943"/>
                <a:gd name="connsiteY5" fmla="*/ 1492198 h 1858060"/>
                <a:gd name="connsiteX6" fmla="*/ 325559 w 1174943"/>
                <a:gd name="connsiteY6" fmla="*/ 1766518 h 1858060"/>
                <a:gd name="connsiteX7" fmla="*/ 573753 w 1174943"/>
                <a:gd name="connsiteY7" fmla="*/ 1857958 h 1858060"/>
                <a:gd name="connsiteX8" fmla="*/ 861136 w 1174943"/>
                <a:gd name="connsiteY8" fmla="*/ 1753455 h 1858060"/>
                <a:gd name="connsiteX9" fmla="*/ 1109330 w 1174943"/>
                <a:gd name="connsiteY9" fmla="*/ 1413820 h 1858060"/>
                <a:gd name="connsiteX10" fmla="*/ 1174644 w 1174943"/>
                <a:gd name="connsiteY10" fmla="*/ 1054592 h 1858060"/>
                <a:gd name="connsiteX11" fmla="*/ 1128924 w 1174943"/>
                <a:gd name="connsiteY11" fmla="*/ 545140 h 1858060"/>
                <a:gd name="connsiteX12" fmla="*/ 1024422 w 1174943"/>
                <a:gd name="connsiteY12" fmla="*/ 218569 h 1858060"/>
                <a:gd name="connsiteX13" fmla="*/ 776227 w 1174943"/>
                <a:gd name="connsiteY13" fmla="*/ 87940 h 1858060"/>
                <a:gd name="connsiteX14" fmla="*/ 586816 w 1174943"/>
                <a:gd name="connsiteY14" fmla="*/ 3032 h 185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4943" h="1858060">
                  <a:moveTo>
                    <a:pt x="586816" y="3032"/>
                  </a:moveTo>
                  <a:cubicBezTo>
                    <a:pt x="501908" y="-5676"/>
                    <a:pt x="344065" y="4121"/>
                    <a:pt x="266776" y="35689"/>
                  </a:cubicBezTo>
                  <a:cubicBezTo>
                    <a:pt x="189487" y="67258"/>
                    <a:pt x="166627" y="69435"/>
                    <a:pt x="123084" y="192443"/>
                  </a:cubicBezTo>
                  <a:cubicBezTo>
                    <a:pt x="79541" y="315452"/>
                    <a:pt x="21847" y="609366"/>
                    <a:pt x="5519" y="773740"/>
                  </a:cubicBezTo>
                  <a:cubicBezTo>
                    <a:pt x="-10810" y="938114"/>
                    <a:pt x="13139" y="1058946"/>
                    <a:pt x="25113" y="1178689"/>
                  </a:cubicBezTo>
                  <a:cubicBezTo>
                    <a:pt x="37087" y="1298432"/>
                    <a:pt x="27290" y="1394227"/>
                    <a:pt x="77364" y="1492198"/>
                  </a:cubicBezTo>
                  <a:cubicBezTo>
                    <a:pt x="127438" y="1590170"/>
                    <a:pt x="242828" y="1705558"/>
                    <a:pt x="325559" y="1766518"/>
                  </a:cubicBezTo>
                  <a:cubicBezTo>
                    <a:pt x="408290" y="1827478"/>
                    <a:pt x="484490" y="1860135"/>
                    <a:pt x="573753" y="1857958"/>
                  </a:cubicBezTo>
                  <a:cubicBezTo>
                    <a:pt x="663016" y="1855781"/>
                    <a:pt x="771873" y="1827478"/>
                    <a:pt x="861136" y="1753455"/>
                  </a:cubicBezTo>
                  <a:cubicBezTo>
                    <a:pt x="950399" y="1679432"/>
                    <a:pt x="1057079" y="1530297"/>
                    <a:pt x="1109330" y="1413820"/>
                  </a:cubicBezTo>
                  <a:cubicBezTo>
                    <a:pt x="1161581" y="1297343"/>
                    <a:pt x="1171378" y="1199372"/>
                    <a:pt x="1174644" y="1054592"/>
                  </a:cubicBezTo>
                  <a:cubicBezTo>
                    <a:pt x="1177910" y="909812"/>
                    <a:pt x="1153961" y="684477"/>
                    <a:pt x="1128924" y="545140"/>
                  </a:cubicBezTo>
                  <a:cubicBezTo>
                    <a:pt x="1103887" y="405803"/>
                    <a:pt x="1083205" y="294769"/>
                    <a:pt x="1024422" y="218569"/>
                  </a:cubicBezTo>
                  <a:cubicBezTo>
                    <a:pt x="965639" y="142369"/>
                    <a:pt x="848073" y="122774"/>
                    <a:pt x="776227" y="87940"/>
                  </a:cubicBezTo>
                  <a:cubicBezTo>
                    <a:pt x="704381" y="53106"/>
                    <a:pt x="671724" y="11740"/>
                    <a:pt x="586816" y="3032"/>
                  </a:cubicBezTo>
                  <a:close/>
                </a:path>
              </a:pathLst>
            </a:custGeom>
            <a:gradFill>
              <a:gsLst>
                <a:gs pos="17000">
                  <a:srgbClr val="F7DAB6"/>
                </a:gs>
                <a:gs pos="100000">
                  <a:srgbClr val="D8C0A2"/>
                </a:gs>
                <a:gs pos="65000">
                  <a:srgbClr val="E1C9A9"/>
                </a:gs>
              </a:gsLst>
              <a:lin ang="2700000" scaled="0"/>
            </a:gradFill>
            <a:ln>
              <a:solidFill>
                <a:srgbClr val="8778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D2AAE5C-1900-CB42-87EC-B75AF651D718}"/>
                </a:ext>
              </a:extLst>
            </p:cNvPr>
            <p:cNvSpPr/>
            <p:nvPr/>
          </p:nvSpPr>
          <p:spPr>
            <a:xfrm>
              <a:off x="896685" y="5299399"/>
              <a:ext cx="305364" cy="461508"/>
            </a:xfrm>
            <a:custGeom>
              <a:avLst/>
              <a:gdLst>
                <a:gd name="connsiteX0" fmla="*/ 143445 w 305364"/>
                <a:gd name="connsiteY0" fmla="*/ 0 h 461508"/>
                <a:gd name="connsiteX1" fmla="*/ 104256 w 305364"/>
                <a:gd name="connsiteY1" fmla="*/ 195943 h 461508"/>
                <a:gd name="connsiteX2" fmla="*/ 19348 w 305364"/>
                <a:gd name="connsiteY2" fmla="*/ 378823 h 461508"/>
                <a:gd name="connsiteX3" fmla="*/ 25879 w 305364"/>
                <a:gd name="connsiteY3" fmla="*/ 437606 h 461508"/>
                <a:gd name="connsiteX4" fmla="*/ 293668 w 305364"/>
                <a:gd name="connsiteY4" fmla="*/ 457200 h 461508"/>
                <a:gd name="connsiteX5" fmla="*/ 261011 w 305364"/>
                <a:gd name="connsiteY5" fmla="*/ 359229 h 461508"/>
                <a:gd name="connsiteX6" fmla="*/ 261011 w 305364"/>
                <a:gd name="connsiteY6" fmla="*/ 359229 h 461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64" h="461508">
                  <a:moveTo>
                    <a:pt x="143445" y="0"/>
                  </a:moveTo>
                  <a:cubicBezTo>
                    <a:pt x="134192" y="66403"/>
                    <a:pt x="124939" y="132806"/>
                    <a:pt x="104256" y="195943"/>
                  </a:cubicBezTo>
                  <a:cubicBezTo>
                    <a:pt x="83573" y="259080"/>
                    <a:pt x="32411" y="338546"/>
                    <a:pt x="19348" y="378823"/>
                  </a:cubicBezTo>
                  <a:cubicBezTo>
                    <a:pt x="6285" y="419100"/>
                    <a:pt x="-19841" y="424543"/>
                    <a:pt x="25879" y="437606"/>
                  </a:cubicBezTo>
                  <a:cubicBezTo>
                    <a:pt x="71599" y="450669"/>
                    <a:pt x="254479" y="470263"/>
                    <a:pt x="293668" y="457200"/>
                  </a:cubicBezTo>
                  <a:cubicBezTo>
                    <a:pt x="332857" y="444137"/>
                    <a:pt x="261011" y="359229"/>
                    <a:pt x="261011" y="359229"/>
                  </a:cubicBezTo>
                  <a:lnTo>
                    <a:pt x="261011" y="359229"/>
                  </a:lnTo>
                </a:path>
              </a:pathLst>
            </a:custGeom>
            <a:noFill/>
            <a:ln>
              <a:solidFill>
                <a:srgbClr val="8778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6891DFCF-D842-C542-B22C-4530EF7701AD}"/>
                </a:ext>
              </a:extLst>
            </p:cNvPr>
            <p:cNvSpPr/>
            <p:nvPr/>
          </p:nvSpPr>
          <p:spPr>
            <a:xfrm>
              <a:off x="622119" y="5181834"/>
              <a:ext cx="306977" cy="52251"/>
            </a:xfrm>
            <a:custGeom>
              <a:avLst/>
              <a:gdLst>
                <a:gd name="connsiteX0" fmla="*/ 0 w 306977"/>
                <a:gd name="connsiteY0" fmla="*/ 52251 h 52251"/>
                <a:gd name="connsiteX1" fmla="*/ 117565 w 306977"/>
                <a:gd name="connsiteY1" fmla="*/ 0 h 52251"/>
                <a:gd name="connsiteX2" fmla="*/ 306977 w 306977"/>
                <a:gd name="connsiteY2" fmla="*/ 52251 h 5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977" h="52251" extrusionOk="0">
                  <a:moveTo>
                    <a:pt x="0" y="52251"/>
                  </a:moveTo>
                  <a:cubicBezTo>
                    <a:pt x="26882" y="25617"/>
                    <a:pt x="60778" y="3677"/>
                    <a:pt x="117565" y="0"/>
                  </a:cubicBezTo>
                  <a:cubicBezTo>
                    <a:pt x="167097" y="-6241"/>
                    <a:pt x="239582" y="21336"/>
                    <a:pt x="306977" y="52251"/>
                  </a:cubicBezTo>
                </a:path>
              </a:pathLst>
            </a:custGeom>
            <a:noFill/>
            <a:ln w="25400">
              <a:solidFill>
                <a:srgbClr val="87785A"/>
              </a:solidFill>
              <a:extLst>
                <a:ext uri="{C807C97D-BFC1-408E-A445-0C87EB9F89A2}">
                  <ask:lineSketchStyleProps xmlns:ask="http://schemas.microsoft.com/office/drawing/2018/sketchyshapes" sd="2116632749">
                    <a:custGeom>
                      <a:avLst/>
                      <a:gdLst>
                        <a:gd name="connsiteX0" fmla="*/ 0 w 306977"/>
                        <a:gd name="connsiteY0" fmla="*/ 52251 h 52251"/>
                        <a:gd name="connsiteX1" fmla="*/ 117565 w 306977"/>
                        <a:gd name="connsiteY1" fmla="*/ 0 h 52251"/>
                        <a:gd name="connsiteX2" fmla="*/ 306977 w 306977"/>
                        <a:gd name="connsiteY2" fmla="*/ 52251 h 522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06977" h="52251">
                          <a:moveTo>
                            <a:pt x="0" y="52251"/>
                          </a:moveTo>
                          <a:cubicBezTo>
                            <a:pt x="33201" y="26125"/>
                            <a:pt x="66402" y="0"/>
                            <a:pt x="117565" y="0"/>
                          </a:cubicBezTo>
                          <a:cubicBezTo>
                            <a:pt x="168728" y="0"/>
                            <a:pt x="237852" y="26125"/>
                            <a:pt x="306977" y="52251"/>
                          </a:cubicBez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EAFB6BF4-B8CD-3746-B45B-88A53494C025}"/>
                </a:ext>
              </a:extLst>
            </p:cNvPr>
            <p:cNvSpPr/>
            <p:nvPr/>
          </p:nvSpPr>
          <p:spPr>
            <a:xfrm flipH="1">
              <a:off x="1131719" y="5181834"/>
              <a:ext cx="306977" cy="52251"/>
            </a:xfrm>
            <a:custGeom>
              <a:avLst/>
              <a:gdLst>
                <a:gd name="connsiteX0" fmla="*/ 0 w 306977"/>
                <a:gd name="connsiteY0" fmla="*/ 52251 h 52251"/>
                <a:gd name="connsiteX1" fmla="*/ 117565 w 306977"/>
                <a:gd name="connsiteY1" fmla="*/ 0 h 52251"/>
                <a:gd name="connsiteX2" fmla="*/ 306977 w 306977"/>
                <a:gd name="connsiteY2" fmla="*/ 52251 h 5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977" h="52251" extrusionOk="0">
                  <a:moveTo>
                    <a:pt x="0" y="52251"/>
                  </a:moveTo>
                  <a:cubicBezTo>
                    <a:pt x="27909" y="22861"/>
                    <a:pt x="57929" y="3180"/>
                    <a:pt x="117565" y="0"/>
                  </a:cubicBezTo>
                  <a:cubicBezTo>
                    <a:pt x="172477" y="789"/>
                    <a:pt x="228527" y="26422"/>
                    <a:pt x="306977" y="52251"/>
                  </a:cubicBezTo>
                </a:path>
              </a:pathLst>
            </a:custGeom>
            <a:noFill/>
            <a:ln w="25400">
              <a:solidFill>
                <a:srgbClr val="87785A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06977"/>
                        <a:gd name="connsiteY0" fmla="*/ 52251 h 52251"/>
                        <a:gd name="connsiteX1" fmla="*/ 117565 w 306977"/>
                        <a:gd name="connsiteY1" fmla="*/ 0 h 52251"/>
                        <a:gd name="connsiteX2" fmla="*/ 306977 w 306977"/>
                        <a:gd name="connsiteY2" fmla="*/ 52251 h 522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06977" h="52251">
                          <a:moveTo>
                            <a:pt x="0" y="52251"/>
                          </a:moveTo>
                          <a:cubicBezTo>
                            <a:pt x="33201" y="26125"/>
                            <a:pt x="66402" y="0"/>
                            <a:pt x="117565" y="0"/>
                          </a:cubicBezTo>
                          <a:cubicBezTo>
                            <a:pt x="168728" y="0"/>
                            <a:pt x="237852" y="26125"/>
                            <a:pt x="306977" y="52251"/>
                          </a:cubicBez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D35C7EF5-A603-DD44-BAE0-79EDDCB45F09}"/>
                </a:ext>
              </a:extLst>
            </p:cNvPr>
            <p:cNvSpPr/>
            <p:nvPr/>
          </p:nvSpPr>
          <p:spPr>
            <a:xfrm flipH="1">
              <a:off x="1596824" y="5266125"/>
              <a:ext cx="192976" cy="528056"/>
            </a:xfrm>
            <a:custGeom>
              <a:avLst/>
              <a:gdLst>
                <a:gd name="connsiteX0" fmla="*/ 180124 w 192976"/>
                <a:gd name="connsiteY0" fmla="*/ 105339 h 528056"/>
                <a:gd name="connsiteX1" fmla="*/ 82153 w 192976"/>
                <a:gd name="connsiteY1" fmla="*/ 836 h 528056"/>
                <a:gd name="connsiteX2" fmla="*/ 3776 w 192976"/>
                <a:gd name="connsiteY2" fmla="*/ 66151 h 528056"/>
                <a:gd name="connsiteX3" fmla="*/ 16839 w 192976"/>
                <a:gd name="connsiteY3" fmla="*/ 235968 h 528056"/>
                <a:gd name="connsiteX4" fmla="*/ 56027 w 192976"/>
                <a:gd name="connsiteY4" fmla="*/ 451505 h 528056"/>
                <a:gd name="connsiteX5" fmla="*/ 108279 w 192976"/>
                <a:gd name="connsiteY5" fmla="*/ 503756 h 528056"/>
                <a:gd name="connsiteX6" fmla="*/ 186656 w 192976"/>
                <a:gd name="connsiteY6" fmla="*/ 516819 h 528056"/>
                <a:gd name="connsiteX7" fmla="*/ 186656 w 192976"/>
                <a:gd name="connsiteY7" fmla="*/ 340471 h 528056"/>
                <a:gd name="connsiteX8" fmla="*/ 180124 w 192976"/>
                <a:gd name="connsiteY8" fmla="*/ 105339 h 52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976" h="528056">
                  <a:moveTo>
                    <a:pt x="180124" y="105339"/>
                  </a:moveTo>
                  <a:cubicBezTo>
                    <a:pt x="162707" y="48733"/>
                    <a:pt x="111544" y="7367"/>
                    <a:pt x="82153" y="836"/>
                  </a:cubicBezTo>
                  <a:cubicBezTo>
                    <a:pt x="52762" y="-5695"/>
                    <a:pt x="14662" y="26962"/>
                    <a:pt x="3776" y="66151"/>
                  </a:cubicBezTo>
                  <a:cubicBezTo>
                    <a:pt x="-7110" y="105340"/>
                    <a:pt x="8130" y="171742"/>
                    <a:pt x="16839" y="235968"/>
                  </a:cubicBezTo>
                  <a:cubicBezTo>
                    <a:pt x="25547" y="300194"/>
                    <a:pt x="40787" y="406874"/>
                    <a:pt x="56027" y="451505"/>
                  </a:cubicBezTo>
                  <a:cubicBezTo>
                    <a:pt x="71267" y="496136"/>
                    <a:pt x="86507" y="492870"/>
                    <a:pt x="108279" y="503756"/>
                  </a:cubicBezTo>
                  <a:cubicBezTo>
                    <a:pt x="130050" y="514642"/>
                    <a:pt x="173593" y="544033"/>
                    <a:pt x="186656" y="516819"/>
                  </a:cubicBezTo>
                  <a:cubicBezTo>
                    <a:pt x="199719" y="489605"/>
                    <a:pt x="188833" y="407962"/>
                    <a:pt x="186656" y="340471"/>
                  </a:cubicBezTo>
                  <a:cubicBezTo>
                    <a:pt x="184479" y="272980"/>
                    <a:pt x="197541" y="161945"/>
                    <a:pt x="180124" y="105339"/>
                  </a:cubicBezTo>
                  <a:close/>
                </a:path>
              </a:pathLst>
            </a:custGeom>
            <a:gradFill flip="none" rotWithShape="1">
              <a:gsLst>
                <a:gs pos="73000">
                  <a:srgbClr val="D8C0A2"/>
                </a:gs>
                <a:gs pos="100000">
                  <a:srgbClr val="87785A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8778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D15180F-A10C-AF45-833A-506DEA9F3B2F}"/>
                </a:ext>
              </a:extLst>
            </p:cNvPr>
            <p:cNvSpPr/>
            <p:nvPr/>
          </p:nvSpPr>
          <p:spPr>
            <a:xfrm>
              <a:off x="798398" y="5866984"/>
              <a:ext cx="483478" cy="120876"/>
            </a:xfrm>
            <a:custGeom>
              <a:avLst/>
              <a:gdLst>
                <a:gd name="connsiteX0" fmla="*/ 69 w 483478"/>
                <a:gd name="connsiteY0" fmla="*/ 59433 h 120876"/>
                <a:gd name="connsiteX1" fmla="*/ 182949 w 483478"/>
                <a:gd name="connsiteY1" fmla="*/ 650 h 120876"/>
                <a:gd name="connsiteX2" fmla="*/ 254795 w 483478"/>
                <a:gd name="connsiteY2" fmla="*/ 26775 h 120876"/>
                <a:gd name="connsiteX3" fmla="*/ 320109 w 483478"/>
                <a:gd name="connsiteY3" fmla="*/ 7181 h 120876"/>
                <a:gd name="connsiteX4" fmla="*/ 483395 w 483478"/>
                <a:gd name="connsiteY4" fmla="*/ 65964 h 120876"/>
                <a:gd name="connsiteX5" fmla="*/ 339703 w 483478"/>
                <a:gd name="connsiteY5" fmla="*/ 111684 h 120876"/>
                <a:gd name="connsiteX6" fmla="*/ 163355 w 483478"/>
                <a:gd name="connsiteY6" fmla="*/ 118215 h 120876"/>
                <a:gd name="connsiteX7" fmla="*/ 69 w 483478"/>
                <a:gd name="connsiteY7" fmla="*/ 59433 h 12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478" h="120876">
                  <a:moveTo>
                    <a:pt x="69" y="59433"/>
                  </a:moveTo>
                  <a:cubicBezTo>
                    <a:pt x="3335" y="39839"/>
                    <a:pt x="140495" y="6093"/>
                    <a:pt x="182949" y="650"/>
                  </a:cubicBezTo>
                  <a:cubicBezTo>
                    <a:pt x="225403" y="-4793"/>
                    <a:pt x="231935" y="25687"/>
                    <a:pt x="254795" y="26775"/>
                  </a:cubicBezTo>
                  <a:cubicBezTo>
                    <a:pt x="277655" y="27863"/>
                    <a:pt x="282009" y="650"/>
                    <a:pt x="320109" y="7181"/>
                  </a:cubicBezTo>
                  <a:cubicBezTo>
                    <a:pt x="358209" y="13712"/>
                    <a:pt x="480129" y="48547"/>
                    <a:pt x="483395" y="65964"/>
                  </a:cubicBezTo>
                  <a:cubicBezTo>
                    <a:pt x="486661" y="83381"/>
                    <a:pt x="393043" y="102976"/>
                    <a:pt x="339703" y="111684"/>
                  </a:cubicBezTo>
                  <a:cubicBezTo>
                    <a:pt x="286363" y="120392"/>
                    <a:pt x="216695" y="123658"/>
                    <a:pt x="163355" y="118215"/>
                  </a:cubicBezTo>
                  <a:cubicBezTo>
                    <a:pt x="110015" y="112772"/>
                    <a:pt x="-3197" y="79027"/>
                    <a:pt x="69" y="59433"/>
                  </a:cubicBezTo>
                  <a:close/>
                </a:path>
              </a:pathLst>
            </a:custGeom>
            <a:solidFill>
              <a:srgbClr val="FF5634">
                <a:alpha val="42000"/>
              </a:srgbClr>
            </a:solidFill>
            <a:ln w="6350">
              <a:solidFill>
                <a:srgbClr val="FF56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E924F21-9989-5B44-9BDB-D4B390E478DE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>
              <a:off x="798467" y="5926417"/>
              <a:ext cx="491789" cy="7421"/>
            </a:xfrm>
            <a:prstGeom prst="line">
              <a:avLst/>
            </a:prstGeom>
            <a:ln w="12700">
              <a:solidFill>
                <a:srgbClr val="FF5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AF77DAE-62F0-BB4E-9879-F079761C1023}"/>
                </a:ext>
              </a:extLst>
            </p:cNvPr>
            <p:cNvSpPr/>
            <p:nvPr/>
          </p:nvSpPr>
          <p:spPr>
            <a:xfrm>
              <a:off x="370267" y="4306238"/>
              <a:ext cx="1372711" cy="1112945"/>
            </a:xfrm>
            <a:custGeom>
              <a:avLst/>
              <a:gdLst>
                <a:gd name="connsiteX0" fmla="*/ 127754 w 1372711"/>
                <a:gd name="connsiteY0" fmla="*/ 1097664 h 1112945"/>
                <a:gd name="connsiteX1" fmla="*/ 42846 w 1372711"/>
                <a:gd name="connsiteY1" fmla="*/ 1091133 h 1112945"/>
                <a:gd name="connsiteX2" fmla="*/ 3657 w 1372711"/>
                <a:gd name="connsiteY2" fmla="*/ 882127 h 1112945"/>
                <a:gd name="connsiteX3" fmla="*/ 16720 w 1372711"/>
                <a:gd name="connsiteY3" fmla="*/ 646996 h 1112945"/>
                <a:gd name="connsiteX4" fmla="*/ 3657 w 1372711"/>
                <a:gd name="connsiteY4" fmla="*/ 509836 h 1112945"/>
                <a:gd name="connsiteX5" fmla="*/ 95097 w 1372711"/>
                <a:gd name="connsiteY5" fmla="*/ 307361 h 1112945"/>
                <a:gd name="connsiteX6" fmla="*/ 212663 w 1372711"/>
                <a:gd name="connsiteY6" fmla="*/ 163670 h 1112945"/>
                <a:gd name="connsiteX7" fmla="*/ 284509 w 1372711"/>
                <a:gd name="connsiteY7" fmla="*/ 72230 h 1112945"/>
                <a:gd name="connsiteX8" fmla="*/ 526172 w 1372711"/>
                <a:gd name="connsiteY8" fmla="*/ 384 h 1112945"/>
                <a:gd name="connsiteX9" fmla="*/ 839680 w 1372711"/>
                <a:gd name="connsiteY9" fmla="*/ 46104 h 1112945"/>
                <a:gd name="connsiteX10" fmla="*/ 1114000 w 1372711"/>
                <a:gd name="connsiteY10" fmla="*/ 98356 h 1112945"/>
                <a:gd name="connsiteX11" fmla="*/ 1309943 w 1372711"/>
                <a:gd name="connsiteY11" fmla="*/ 359613 h 1112945"/>
                <a:gd name="connsiteX12" fmla="*/ 1362194 w 1372711"/>
                <a:gd name="connsiteY12" fmla="*/ 640464 h 1112945"/>
                <a:gd name="connsiteX13" fmla="*/ 1362194 w 1372711"/>
                <a:gd name="connsiteY13" fmla="*/ 914784 h 1112945"/>
                <a:gd name="connsiteX14" fmla="*/ 1251160 w 1372711"/>
                <a:gd name="connsiteY14" fmla="*/ 1058476 h 1112945"/>
                <a:gd name="connsiteX15" fmla="*/ 1225034 w 1372711"/>
                <a:gd name="connsiteY15" fmla="*/ 849470 h 1112945"/>
                <a:gd name="connsiteX16" fmla="*/ 1127063 w 1372711"/>
                <a:gd name="connsiteY16" fmla="*/ 699247 h 1112945"/>
                <a:gd name="connsiteX17" fmla="*/ 1081343 w 1372711"/>
                <a:gd name="connsiteY17" fmla="*/ 562087 h 1112945"/>
                <a:gd name="connsiteX18" fmla="*/ 1016029 w 1372711"/>
                <a:gd name="connsiteY18" fmla="*/ 477179 h 1112945"/>
                <a:gd name="connsiteX19" fmla="*/ 852743 w 1372711"/>
                <a:gd name="connsiteY19" fmla="*/ 405333 h 1112945"/>
                <a:gd name="connsiteX20" fmla="*/ 689457 w 1372711"/>
                <a:gd name="connsiteY20" fmla="*/ 444521 h 1112945"/>
                <a:gd name="connsiteX21" fmla="*/ 663332 w 1372711"/>
                <a:gd name="connsiteY21" fmla="*/ 522899 h 1112945"/>
                <a:gd name="connsiteX22" fmla="*/ 558829 w 1372711"/>
                <a:gd name="connsiteY22" fmla="*/ 522899 h 1112945"/>
                <a:gd name="connsiteX23" fmla="*/ 349823 w 1372711"/>
                <a:gd name="connsiteY23" fmla="*/ 490241 h 1112945"/>
                <a:gd name="connsiteX24" fmla="*/ 284509 w 1372711"/>
                <a:gd name="connsiteY24" fmla="*/ 522899 h 1112945"/>
                <a:gd name="connsiteX25" fmla="*/ 245320 w 1372711"/>
                <a:gd name="connsiteY25" fmla="*/ 653527 h 1112945"/>
                <a:gd name="connsiteX26" fmla="*/ 166943 w 1372711"/>
                <a:gd name="connsiteY26" fmla="*/ 705779 h 1112945"/>
                <a:gd name="connsiteX27" fmla="*/ 147349 w 1372711"/>
                <a:gd name="connsiteY27" fmla="*/ 856001 h 1112945"/>
                <a:gd name="connsiteX28" fmla="*/ 114692 w 1372711"/>
                <a:gd name="connsiteY28" fmla="*/ 1012756 h 1112945"/>
                <a:gd name="connsiteX29" fmla="*/ 127754 w 1372711"/>
                <a:gd name="connsiteY29" fmla="*/ 1097664 h 111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72711" h="1112945">
                  <a:moveTo>
                    <a:pt x="127754" y="1097664"/>
                  </a:moveTo>
                  <a:cubicBezTo>
                    <a:pt x="115780" y="1110727"/>
                    <a:pt x="63529" y="1127056"/>
                    <a:pt x="42846" y="1091133"/>
                  </a:cubicBezTo>
                  <a:cubicBezTo>
                    <a:pt x="22163" y="1055210"/>
                    <a:pt x="8011" y="956150"/>
                    <a:pt x="3657" y="882127"/>
                  </a:cubicBezTo>
                  <a:cubicBezTo>
                    <a:pt x="-697" y="808104"/>
                    <a:pt x="16720" y="709044"/>
                    <a:pt x="16720" y="646996"/>
                  </a:cubicBezTo>
                  <a:cubicBezTo>
                    <a:pt x="16720" y="584948"/>
                    <a:pt x="-9406" y="566442"/>
                    <a:pt x="3657" y="509836"/>
                  </a:cubicBezTo>
                  <a:cubicBezTo>
                    <a:pt x="16720" y="453230"/>
                    <a:pt x="60263" y="365055"/>
                    <a:pt x="95097" y="307361"/>
                  </a:cubicBezTo>
                  <a:cubicBezTo>
                    <a:pt x="129931" y="249667"/>
                    <a:pt x="181094" y="202858"/>
                    <a:pt x="212663" y="163670"/>
                  </a:cubicBezTo>
                  <a:cubicBezTo>
                    <a:pt x="244232" y="124481"/>
                    <a:pt x="232257" y="99444"/>
                    <a:pt x="284509" y="72230"/>
                  </a:cubicBezTo>
                  <a:cubicBezTo>
                    <a:pt x="336761" y="45016"/>
                    <a:pt x="433644" y="4738"/>
                    <a:pt x="526172" y="384"/>
                  </a:cubicBezTo>
                  <a:cubicBezTo>
                    <a:pt x="618701" y="-3970"/>
                    <a:pt x="741709" y="29775"/>
                    <a:pt x="839680" y="46104"/>
                  </a:cubicBezTo>
                  <a:cubicBezTo>
                    <a:pt x="937651" y="62433"/>
                    <a:pt x="1035623" y="46105"/>
                    <a:pt x="1114000" y="98356"/>
                  </a:cubicBezTo>
                  <a:cubicBezTo>
                    <a:pt x="1192377" y="150607"/>
                    <a:pt x="1268577" y="269262"/>
                    <a:pt x="1309943" y="359613"/>
                  </a:cubicBezTo>
                  <a:cubicBezTo>
                    <a:pt x="1351309" y="449964"/>
                    <a:pt x="1353486" y="547935"/>
                    <a:pt x="1362194" y="640464"/>
                  </a:cubicBezTo>
                  <a:cubicBezTo>
                    <a:pt x="1370903" y="732992"/>
                    <a:pt x="1380700" y="845115"/>
                    <a:pt x="1362194" y="914784"/>
                  </a:cubicBezTo>
                  <a:cubicBezTo>
                    <a:pt x="1343688" y="984453"/>
                    <a:pt x="1274020" y="1069362"/>
                    <a:pt x="1251160" y="1058476"/>
                  </a:cubicBezTo>
                  <a:cubicBezTo>
                    <a:pt x="1228300" y="1047590"/>
                    <a:pt x="1245717" y="909341"/>
                    <a:pt x="1225034" y="849470"/>
                  </a:cubicBezTo>
                  <a:cubicBezTo>
                    <a:pt x="1204351" y="789599"/>
                    <a:pt x="1151011" y="747144"/>
                    <a:pt x="1127063" y="699247"/>
                  </a:cubicBezTo>
                  <a:cubicBezTo>
                    <a:pt x="1103115" y="651350"/>
                    <a:pt x="1099849" y="599098"/>
                    <a:pt x="1081343" y="562087"/>
                  </a:cubicBezTo>
                  <a:cubicBezTo>
                    <a:pt x="1062837" y="525076"/>
                    <a:pt x="1054129" y="503305"/>
                    <a:pt x="1016029" y="477179"/>
                  </a:cubicBezTo>
                  <a:cubicBezTo>
                    <a:pt x="977929" y="451053"/>
                    <a:pt x="907172" y="410776"/>
                    <a:pt x="852743" y="405333"/>
                  </a:cubicBezTo>
                  <a:cubicBezTo>
                    <a:pt x="798314" y="399890"/>
                    <a:pt x="721025" y="424927"/>
                    <a:pt x="689457" y="444521"/>
                  </a:cubicBezTo>
                  <a:cubicBezTo>
                    <a:pt x="657889" y="464115"/>
                    <a:pt x="685103" y="509836"/>
                    <a:pt x="663332" y="522899"/>
                  </a:cubicBezTo>
                  <a:cubicBezTo>
                    <a:pt x="641561" y="535962"/>
                    <a:pt x="611081" y="528342"/>
                    <a:pt x="558829" y="522899"/>
                  </a:cubicBezTo>
                  <a:cubicBezTo>
                    <a:pt x="506578" y="517456"/>
                    <a:pt x="395543" y="490241"/>
                    <a:pt x="349823" y="490241"/>
                  </a:cubicBezTo>
                  <a:cubicBezTo>
                    <a:pt x="304103" y="490241"/>
                    <a:pt x="301926" y="495685"/>
                    <a:pt x="284509" y="522899"/>
                  </a:cubicBezTo>
                  <a:cubicBezTo>
                    <a:pt x="267092" y="550113"/>
                    <a:pt x="264914" y="623047"/>
                    <a:pt x="245320" y="653527"/>
                  </a:cubicBezTo>
                  <a:cubicBezTo>
                    <a:pt x="225726" y="684007"/>
                    <a:pt x="183272" y="672033"/>
                    <a:pt x="166943" y="705779"/>
                  </a:cubicBezTo>
                  <a:cubicBezTo>
                    <a:pt x="150615" y="739525"/>
                    <a:pt x="156057" y="804838"/>
                    <a:pt x="147349" y="856001"/>
                  </a:cubicBezTo>
                  <a:cubicBezTo>
                    <a:pt x="138641" y="907164"/>
                    <a:pt x="121223" y="972479"/>
                    <a:pt x="114692" y="1012756"/>
                  </a:cubicBezTo>
                  <a:cubicBezTo>
                    <a:pt x="108160" y="1053033"/>
                    <a:pt x="139728" y="1084601"/>
                    <a:pt x="127754" y="109766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9FCC5305-E855-B74B-883B-5618F3B22A43}"/>
              </a:ext>
            </a:extLst>
          </p:cNvPr>
          <p:cNvSpPr/>
          <p:nvPr/>
        </p:nvSpPr>
        <p:spPr>
          <a:xfrm>
            <a:off x="3375178" y="-85774"/>
            <a:ext cx="362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cap="small" dirty="0">
                <a:latin typeface="Corbel" panose="020B0503020204020204" pitchFamily="34" charset="0"/>
              </a:rPr>
              <a:t>&amp;</a:t>
            </a:r>
            <a:endParaRPr lang="en-US" sz="2000" cap="small" dirty="0">
              <a:latin typeface="Corbel" panose="020B0503020204020204" pitchFamily="34" charset="0"/>
            </a:endParaRPr>
          </a:p>
        </p:txBody>
      </p:sp>
      <p:sp>
        <p:nvSpPr>
          <p:cNvPr id="191" name="Freeform 190">
            <a:extLst>
              <a:ext uri="{FF2B5EF4-FFF2-40B4-BE49-F238E27FC236}">
                <a16:creationId xmlns:a16="http://schemas.microsoft.com/office/drawing/2014/main" id="{3E126BE1-25CA-0B44-B0E7-87A9C6321EE7}"/>
              </a:ext>
            </a:extLst>
          </p:cNvPr>
          <p:cNvSpPr/>
          <p:nvPr/>
        </p:nvSpPr>
        <p:spPr>
          <a:xfrm flipH="1">
            <a:off x="32125" y="5763001"/>
            <a:ext cx="68847" cy="254039"/>
          </a:xfrm>
          <a:custGeom>
            <a:avLst/>
            <a:gdLst>
              <a:gd name="connsiteX0" fmla="*/ 0 w 68847"/>
              <a:gd name="connsiteY0" fmla="*/ 116326 h 254039"/>
              <a:gd name="connsiteX1" fmla="*/ 11430 w 68847"/>
              <a:gd name="connsiteY1" fmla="*/ 253486 h 254039"/>
              <a:gd name="connsiteX2" fmla="*/ 68580 w 68847"/>
              <a:gd name="connsiteY2" fmla="*/ 70606 h 254039"/>
              <a:gd name="connsiteX3" fmla="*/ 34290 w 68847"/>
              <a:gd name="connsiteY3" fmla="*/ 2026 h 254039"/>
              <a:gd name="connsiteX4" fmla="*/ 11430 w 68847"/>
              <a:gd name="connsiteY4" fmla="*/ 24886 h 25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47" h="254039">
                <a:moveTo>
                  <a:pt x="0" y="116326"/>
                </a:moveTo>
                <a:cubicBezTo>
                  <a:pt x="0" y="188716"/>
                  <a:pt x="0" y="261106"/>
                  <a:pt x="11430" y="253486"/>
                </a:cubicBezTo>
                <a:cubicBezTo>
                  <a:pt x="22860" y="245866"/>
                  <a:pt x="64770" y="112516"/>
                  <a:pt x="68580" y="70606"/>
                </a:cubicBezTo>
                <a:cubicBezTo>
                  <a:pt x="72390" y="28696"/>
                  <a:pt x="34290" y="2026"/>
                  <a:pt x="34290" y="2026"/>
                </a:cubicBezTo>
                <a:cubicBezTo>
                  <a:pt x="24765" y="-5594"/>
                  <a:pt x="18097" y="9646"/>
                  <a:pt x="11430" y="24886"/>
                </a:cubicBezTo>
              </a:path>
            </a:pathLst>
          </a:custGeom>
          <a:noFill/>
          <a:ln>
            <a:solidFill>
              <a:srgbClr val="877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729AD0-72A1-484E-918A-330B7D808297}"/>
              </a:ext>
            </a:extLst>
          </p:cNvPr>
          <p:cNvSpPr/>
          <p:nvPr/>
        </p:nvSpPr>
        <p:spPr>
          <a:xfrm>
            <a:off x="237516" y="6690702"/>
            <a:ext cx="941376" cy="167864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35000">
                <a:srgbClr val="F7FBF4"/>
              </a:gs>
              <a:gs pos="15000">
                <a:schemeClr val="bg1">
                  <a:alpha val="3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A1991248-F4B0-AC4E-8DA8-1D759B531623}"/>
              </a:ext>
            </a:extLst>
          </p:cNvPr>
          <p:cNvSpPr/>
          <p:nvPr/>
        </p:nvSpPr>
        <p:spPr>
          <a:xfrm rot="10800000">
            <a:off x="807095" y="5601805"/>
            <a:ext cx="250492" cy="45719"/>
          </a:xfrm>
          <a:custGeom>
            <a:avLst/>
            <a:gdLst>
              <a:gd name="connsiteX0" fmla="*/ 0 w 246743"/>
              <a:gd name="connsiteY0" fmla="*/ 48541 h 63055"/>
              <a:gd name="connsiteX1" fmla="*/ 154819 w 246743"/>
              <a:gd name="connsiteY1" fmla="*/ 160 h 63055"/>
              <a:gd name="connsiteX2" fmla="*/ 246743 w 246743"/>
              <a:gd name="connsiteY2" fmla="*/ 63055 h 6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743" h="63055">
                <a:moveTo>
                  <a:pt x="0" y="48541"/>
                </a:moveTo>
                <a:cubicBezTo>
                  <a:pt x="56847" y="23141"/>
                  <a:pt x="113695" y="-2259"/>
                  <a:pt x="154819" y="160"/>
                </a:cubicBezTo>
                <a:cubicBezTo>
                  <a:pt x="195943" y="2579"/>
                  <a:pt x="221343" y="32817"/>
                  <a:pt x="246743" y="63055"/>
                </a:cubicBezTo>
              </a:path>
            </a:pathLst>
          </a:custGeom>
          <a:noFill/>
          <a:ln>
            <a:solidFill>
              <a:srgbClr val="877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B0F2FEF-225D-9246-AD7F-93C86E87918A}"/>
              </a:ext>
            </a:extLst>
          </p:cNvPr>
          <p:cNvCxnSpPr>
            <a:cxnSpLocks/>
          </p:cNvCxnSpPr>
          <p:nvPr/>
        </p:nvCxnSpPr>
        <p:spPr>
          <a:xfrm flipH="1">
            <a:off x="825315" y="5625995"/>
            <a:ext cx="20484" cy="33594"/>
          </a:xfrm>
          <a:prstGeom prst="line">
            <a:avLst/>
          </a:prstGeom>
          <a:ln>
            <a:solidFill>
              <a:srgbClr val="877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66C164EC-C17A-1748-A5E8-B44898615851}"/>
              </a:ext>
            </a:extLst>
          </p:cNvPr>
          <p:cNvCxnSpPr>
            <a:cxnSpLocks/>
          </p:cNvCxnSpPr>
          <p:nvPr/>
        </p:nvCxnSpPr>
        <p:spPr>
          <a:xfrm>
            <a:off x="891990" y="5647203"/>
            <a:ext cx="0" cy="25086"/>
          </a:xfrm>
          <a:prstGeom prst="line">
            <a:avLst/>
          </a:prstGeom>
          <a:ln>
            <a:solidFill>
              <a:srgbClr val="877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26C3CE7-7176-FC46-A253-5C0A14BF7E43}"/>
              </a:ext>
            </a:extLst>
          </p:cNvPr>
          <p:cNvCxnSpPr>
            <a:cxnSpLocks/>
          </p:cNvCxnSpPr>
          <p:nvPr/>
        </p:nvCxnSpPr>
        <p:spPr>
          <a:xfrm>
            <a:off x="955490" y="5639068"/>
            <a:ext cx="0" cy="33221"/>
          </a:xfrm>
          <a:prstGeom prst="line">
            <a:avLst/>
          </a:prstGeom>
          <a:ln>
            <a:solidFill>
              <a:srgbClr val="877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2D95DFD8-BA18-8C4A-B278-A13CED8102D4}"/>
              </a:ext>
            </a:extLst>
          </p:cNvPr>
          <p:cNvCxnSpPr>
            <a:cxnSpLocks/>
          </p:cNvCxnSpPr>
          <p:nvPr/>
        </p:nvCxnSpPr>
        <p:spPr>
          <a:xfrm>
            <a:off x="1003115" y="5626368"/>
            <a:ext cx="0" cy="33221"/>
          </a:xfrm>
          <a:prstGeom prst="line">
            <a:avLst/>
          </a:prstGeom>
          <a:ln>
            <a:solidFill>
              <a:srgbClr val="877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Freeform 194">
            <a:extLst>
              <a:ext uri="{FF2B5EF4-FFF2-40B4-BE49-F238E27FC236}">
                <a16:creationId xmlns:a16="http://schemas.microsoft.com/office/drawing/2014/main" id="{BE644864-D0E1-954C-AB98-859D00F92C6A}"/>
              </a:ext>
            </a:extLst>
          </p:cNvPr>
          <p:cNvSpPr/>
          <p:nvPr/>
        </p:nvSpPr>
        <p:spPr>
          <a:xfrm rot="10800000">
            <a:off x="301747" y="5588365"/>
            <a:ext cx="250492" cy="45719"/>
          </a:xfrm>
          <a:custGeom>
            <a:avLst/>
            <a:gdLst>
              <a:gd name="connsiteX0" fmla="*/ 0 w 246743"/>
              <a:gd name="connsiteY0" fmla="*/ 48541 h 63055"/>
              <a:gd name="connsiteX1" fmla="*/ 154819 w 246743"/>
              <a:gd name="connsiteY1" fmla="*/ 160 h 63055"/>
              <a:gd name="connsiteX2" fmla="*/ 246743 w 246743"/>
              <a:gd name="connsiteY2" fmla="*/ 63055 h 6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743" h="63055">
                <a:moveTo>
                  <a:pt x="0" y="48541"/>
                </a:moveTo>
                <a:cubicBezTo>
                  <a:pt x="56847" y="23141"/>
                  <a:pt x="113695" y="-2259"/>
                  <a:pt x="154819" y="160"/>
                </a:cubicBezTo>
                <a:cubicBezTo>
                  <a:pt x="195943" y="2579"/>
                  <a:pt x="221343" y="32817"/>
                  <a:pt x="246743" y="63055"/>
                </a:cubicBezTo>
              </a:path>
            </a:pathLst>
          </a:custGeom>
          <a:noFill/>
          <a:ln>
            <a:solidFill>
              <a:srgbClr val="877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8D1CD04C-419D-3048-986E-AEF6A871CE6B}"/>
              </a:ext>
            </a:extLst>
          </p:cNvPr>
          <p:cNvCxnSpPr>
            <a:cxnSpLocks/>
          </p:cNvCxnSpPr>
          <p:nvPr/>
        </p:nvCxnSpPr>
        <p:spPr>
          <a:xfrm flipH="1">
            <a:off x="319967" y="5612555"/>
            <a:ext cx="20484" cy="33594"/>
          </a:xfrm>
          <a:prstGeom prst="line">
            <a:avLst/>
          </a:prstGeom>
          <a:ln>
            <a:solidFill>
              <a:srgbClr val="877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91FBBA5B-C323-B14D-B283-A0A45B28A34B}"/>
              </a:ext>
            </a:extLst>
          </p:cNvPr>
          <p:cNvCxnSpPr>
            <a:cxnSpLocks/>
          </p:cNvCxnSpPr>
          <p:nvPr/>
        </p:nvCxnSpPr>
        <p:spPr>
          <a:xfrm>
            <a:off x="386642" y="5633763"/>
            <a:ext cx="0" cy="25086"/>
          </a:xfrm>
          <a:prstGeom prst="line">
            <a:avLst/>
          </a:prstGeom>
          <a:ln>
            <a:solidFill>
              <a:srgbClr val="877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BA4BF771-1D13-A943-88CD-7BC080E8DB34}"/>
              </a:ext>
            </a:extLst>
          </p:cNvPr>
          <p:cNvCxnSpPr>
            <a:cxnSpLocks/>
          </p:cNvCxnSpPr>
          <p:nvPr/>
        </p:nvCxnSpPr>
        <p:spPr>
          <a:xfrm>
            <a:off x="450142" y="5625628"/>
            <a:ext cx="0" cy="33221"/>
          </a:xfrm>
          <a:prstGeom prst="line">
            <a:avLst/>
          </a:prstGeom>
          <a:ln>
            <a:solidFill>
              <a:srgbClr val="877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91398220-6ABF-6B44-A64F-F5F57F925DBA}"/>
              </a:ext>
            </a:extLst>
          </p:cNvPr>
          <p:cNvCxnSpPr>
            <a:cxnSpLocks/>
          </p:cNvCxnSpPr>
          <p:nvPr/>
        </p:nvCxnSpPr>
        <p:spPr>
          <a:xfrm>
            <a:off x="497767" y="5612928"/>
            <a:ext cx="0" cy="33221"/>
          </a:xfrm>
          <a:prstGeom prst="line">
            <a:avLst/>
          </a:prstGeom>
          <a:ln>
            <a:solidFill>
              <a:srgbClr val="877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Freeform 200">
            <a:extLst>
              <a:ext uri="{FF2B5EF4-FFF2-40B4-BE49-F238E27FC236}">
                <a16:creationId xmlns:a16="http://schemas.microsoft.com/office/drawing/2014/main" id="{2317B5F0-646D-6F41-8287-4A1B04AB0F09}"/>
              </a:ext>
            </a:extLst>
          </p:cNvPr>
          <p:cNvSpPr/>
          <p:nvPr/>
        </p:nvSpPr>
        <p:spPr>
          <a:xfrm>
            <a:off x="1297695" y="5716694"/>
            <a:ext cx="68847" cy="254039"/>
          </a:xfrm>
          <a:custGeom>
            <a:avLst/>
            <a:gdLst>
              <a:gd name="connsiteX0" fmla="*/ 0 w 68847"/>
              <a:gd name="connsiteY0" fmla="*/ 116326 h 254039"/>
              <a:gd name="connsiteX1" fmla="*/ 11430 w 68847"/>
              <a:gd name="connsiteY1" fmla="*/ 253486 h 254039"/>
              <a:gd name="connsiteX2" fmla="*/ 68580 w 68847"/>
              <a:gd name="connsiteY2" fmla="*/ 70606 h 254039"/>
              <a:gd name="connsiteX3" fmla="*/ 34290 w 68847"/>
              <a:gd name="connsiteY3" fmla="*/ 2026 h 254039"/>
              <a:gd name="connsiteX4" fmla="*/ 11430 w 68847"/>
              <a:gd name="connsiteY4" fmla="*/ 24886 h 25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47" h="254039">
                <a:moveTo>
                  <a:pt x="0" y="116326"/>
                </a:moveTo>
                <a:cubicBezTo>
                  <a:pt x="0" y="188716"/>
                  <a:pt x="0" y="261106"/>
                  <a:pt x="11430" y="253486"/>
                </a:cubicBezTo>
                <a:cubicBezTo>
                  <a:pt x="22860" y="245866"/>
                  <a:pt x="64770" y="112516"/>
                  <a:pt x="68580" y="70606"/>
                </a:cubicBezTo>
                <a:cubicBezTo>
                  <a:pt x="72390" y="28696"/>
                  <a:pt x="34290" y="2026"/>
                  <a:pt x="34290" y="2026"/>
                </a:cubicBezTo>
                <a:cubicBezTo>
                  <a:pt x="24765" y="-5594"/>
                  <a:pt x="18097" y="9646"/>
                  <a:pt x="11430" y="24886"/>
                </a:cubicBezTo>
              </a:path>
            </a:pathLst>
          </a:custGeom>
          <a:noFill/>
          <a:ln>
            <a:solidFill>
              <a:srgbClr val="877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C3AF7877-780E-3142-95AF-4A399EB475F1}"/>
              </a:ext>
            </a:extLst>
          </p:cNvPr>
          <p:cNvSpPr/>
          <p:nvPr/>
        </p:nvSpPr>
        <p:spPr>
          <a:xfrm flipH="1">
            <a:off x="183898" y="5310503"/>
            <a:ext cx="681925" cy="376140"/>
          </a:xfrm>
          <a:custGeom>
            <a:avLst/>
            <a:gdLst>
              <a:gd name="connsiteX0" fmla="*/ 0 w 681925"/>
              <a:gd name="connsiteY0" fmla="*/ 11930 h 376140"/>
              <a:gd name="connsiteX1" fmla="*/ 433952 w 681925"/>
              <a:gd name="connsiteY1" fmla="*/ 11930 h 376140"/>
              <a:gd name="connsiteX2" fmla="*/ 581186 w 681925"/>
              <a:gd name="connsiteY2" fmla="*/ 135916 h 376140"/>
              <a:gd name="connsiteX3" fmla="*/ 635430 w 681925"/>
              <a:gd name="connsiteY3" fmla="*/ 135916 h 376140"/>
              <a:gd name="connsiteX4" fmla="*/ 681925 w 681925"/>
              <a:gd name="connsiteY4" fmla="*/ 376140 h 37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925" h="376140">
                <a:moveTo>
                  <a:pt x="0" y="11930"/>
                </a:moveTo>
                <a:cubicBezTo>
                  <a:pt x="168544" y="1598"/>
                  <a:pt x="337088" y="-8734"/>
                  <a:pt x="433952" y="11930"/>
                </a:cubicBezTo>
                <a:cubicBezTo>
                  <a:pt x="530816" y="32594"/>
                  <a:pt x="547606" y="115252"/>
                  <a:pt x="581186" y="135916"/>
                </a:cubicBezTo>
                <a:cubicBezTo>
                  <a:pt x="614766" y="156580"/>
                  <a:pt x="618640" y="95879"/>
                  <a:pt x="635430" y="135916"/>
                </a:cubicBezTo>
                <a:cubicBezTo>
                  <a:pt x="652220" y="175953"/>
                  <a:pt x="667072" y="276046"/>
                  <a:pt x="681925" y="376140"/>
                </a:cubicBezTo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DB73F23-9523-4540-9009-DE24CB1C004E}"/>
              </a:ext>
            </a:extLst>
          </p:cNvPr>
          <p:cNvGrpSpPr/>
          <p:nvPr/>
        </p:nvGrpSpPr>
        <p:grpSpPr>
          <a:xfrm flipH="1">
            <a:off x="146265" y="5242549"/>
            <a:ext cx="719632" cy="519345"/>
            <a:chOff x="862878" y="4938232"/>
            <a:chExt cx="719632" cy="519345"/>
          </a:xfrm>
        </p:grpSpPr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2210D540-5DCF-704B-80B4-DCF8F86F991E}"/>
                </a:ext>
              </a:extLst>
            </p:cNvPr>
            <p:cNvSpPr/>
            <p:nvPr/>
          </p:nvSpPr>
          <p:spPr>
            <a:xfrm>
              <a:off x="862878" y="5003556"/>
              <a:ext cx="681925" cy="376140"/>
            </a:xfrm>
            <a:custGeom>
              <a:avLst/>
              <a:gdLst>
                <a:gd name="connsiteX0" fmla="*/ 0 w 681925"/>
                <a:gd name="connsiteY0" fmla="*/ 11930 h 376140"/>
                <a:gd name="connsiteX1" fmla="*/ 433952 w 681925"/>
                <a:gd name="connsiteY1" fmla="*/ 11930 h 376140"/>
                <a:gd name="connsiteX2" fmla="*/ 581186 w 681925"/>
                <a:gd name="connsiteY2" fmla="*/ 135916 h 376140"/>
                <a:gd name="connsiteX3" fmla="*/ 635430 w 681925"/>
                <a:gd name="connsiteY3" fmla="*/ 135916 h 376140"/>
                <a:gd name="connsiteX4" fmla="*/ 681925 w 681925"/>
                <a:gd name="connsiteY4" fmla="*/ 376140 h 37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925" h="376140">
                  <a:moveTo>
                    <a:pt x="0" y="11930"/>
                  </a:moveTo>
                  <a:cubicBezTo>
                    <a:pt x="168544" y="1598"/>
                    <a:pt x="337088" y="-8734"/>
                    <a:pt x="433952" y="11930"/>
                  </a:cubicBezTo>
                  <a:cubicBezTo>
                    <a:pt x="530816" y="32594"/>
                    <a:pt x="547606" y="115252"/>
                    <a:pt x="581186" y="135916"/>
                  </a:cubicBezTo>
                  <a:cubicBezTo>
                    <a:pt x="614766" y="156580"/>
                    <a:pt x="618640" y="95879"/>
                    <a:pt x="635430" y="135916"/>
                  </a:cubicBezTo>
                  <a:cubicBezTo>
                    <a:pt x="652220" y="175953"/>
                    <a:pt x="667072" y="276046"/>
                    <a:pt x="681925" y="376140"/>
                  </a:cubicBezTo>
                </a:path>
              </a:pathLst>
            </a:custGeom>
            <a:noFill/>
            <a:ln w="3810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EE063F7A-CF8E-CA4C-934F-894161C6D2EF}"/>
                </a:ext>
              </a:extLst>
            </p:cNvPr>
            <p:cNvSpPr/>
            <p:nvPr/>
          </p:nvSpPr>
          <p:spPr>
            <a:xfrm rot="343097">
              <a:off x="1139468" y="4943265"/>
              <a:ext cx="182455" cy="139235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FF911B3A-02A2-1043-B9D3-1D91F3DCFAA9}"/>
                </a:ext>
              </a:extLst>
            </p:cNvPr>
            <p:cNvSpPr/>
            <p:nvPr/>
          </p:nvSpPr>
          <p:spPr>
            <a:xfrm>
              <a:off x="971827" y="4938232"/>
              <a:ext cx="128569" cy="129651"/>
            </a:xfrm>
            <a:custGeom>
              <a:avLst/>
              <a:gdLst>
                <a:gd name="connsiteX0" fmla="*/ 0 w 161912"/>
                <a:gd name="connsiteY0" fmla="*/ 0 h 170482"/>
                <a:gd name="connsiteX1" fmla="*/ 119292 w 161912"/>
                <a:gd name="connsiteY1" fmla="*/ 0 h 170482"/>
                <a:gd name="connsiteX2" fmla="*/ 161912 w 161912"/>
                <a:gd name="connsiteY2" fmla="*/ 85241 h 170482"/>
                <a:gd name="connsiteX3" fmla="*/ 119292 w 161912"/>
                <a:gd name="connsiteY3" fmla="*/ 170482 h 170482"/>
                <a:gd name="connsiteX4" fmla="*/ 0 w 161912"/>
                <a:gd name="connsiteY4" fmla="*/ 170482 h 170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12" h="170482">
                  <a:moveTo>
                    <a:pt x="0" y="0"/>
                  </a:moveTo>
                  <a:lnTo>
                    <a:pt x="119292" y="0"/>
                  </a:lnTo>
                  <a:lnTo>
                    <a:pt x="161912" y="85241"/>
                  </a:lnTo>
                  <a:lnTo>
                    <a:pt x="119292" y="170482"/>
                  </a:lnTo>
                  <a:lnTo>
                    <a:pt x="0" y="17048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4" name="Hexagon 203">
              <a:extLst>
                <a:ext uri="{FF2B5EF4-FFF2-40B4-BE49-F238E27FC236}">
                  <a16:creationId xmlns:a16="http://schemas.microsoft.com/office/drawing/2014/main" id="{1051BE9E-8D2D-9F43-9F55-B7470D67831A}"/>
                </a:ext>
              </a:extLst>
            </p:cNvPr>
            <p:cNvSpPr/>
            <p:nvPr/>
          </p:nvSpPr>
          <p:spPr>
            <a:xfrm rot="2279117">
              <a:off x="1355795" y="5059196"/>
              <a:ext cx="184168" cy="117391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56AF7A6E-B6E2-874E-B95A-D08F43B8634C}"/>
                </a:ext>
              </a:extLst>
            </p:cNvPr>
            <p:cNvSpPr/>
            <p:nvPr/>
          </p:nvSpPr>
          <p:spPr>
            <a:xfrm rot="16200000">
              <a:off x="1475506" y="5350573"/>
              <a:ext cx="123790" cy="90218"/>
            </a:xfrm>
            <a:custGeom>
              <a:avLst/>
              <a:gdLst>
                <a:gd name="connsiteX0" fmla="*/ 0 w 161912"/>
                <a:gd name="connsiteY0" fmla="*/ 0 h 170482"/>
                <a:gd name="connsiteX1" fmla="*/ 119292 w 161912"/>
                <a:gd name="connsiteY1" fmla="*/ 0 h 170482"/>
                <a:gd name="connsiteX2" fmla="*/ 161912 w 161912"/>
                <a:gd name="connsiteY2" fmla="*/ 85241 h 170482"/>
                <a:gd name="connsiteX3" fmla="*/ 119292 w 161912"/>
                <a:gd name="connsiteY3" fmla="*/ 170482 h 170482"/>
                <a:gd name="connsiteX4" fmla="*/ 0 w 161912"/>
                <a:gd name="connsiteY4" fmla="*/ 170482 h 170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12" h="170482">
                  <a:moveTo>
                    <a:pt x="0" y="0"/>
                  </a:moveTo>
                  <a:lnTo>
                    <a:pt x="119292" y="0"/>
                  </a:lnTo>
                  <a:lnTo>
                    <a:pt x="161912" y="85241"/>
                  </a:lnTo>
                  <a:lnTo>
                    <a:pt x="119292" y="170482"/>
                  </a:lnTo>
                  <a:lnTo>
                    <a:pt x="0" y="17048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3" name="Rectangle 212">
            <a:extLst>
              <a:ext uri="{FF2B5EF4-FFF2-40B4-BE49-F238E27FC236}">
                <a16:creationId xmlns:a16="http://schemas.microsoft.com/office/drawing/2014/main" id="{721B11E3-C723-AE42-B853-891C376CD069}"/>
              </a:ext>
            </a:extLst>
          </p:cNvPr>
          <p:cNvSpPr/>
          <p:nvPr/>
        </p:nvSpPr>
        <p:spPr>
          <a:xfrm>
            <a:off x="3382083" y="4905530"/>
            <a:ext cx="818072" cy="531203"/>
          </a:xfrm>
          <a:prstGeom prst="rect">
            <a:avLst/>
          </a:prstGeom>
          <a:gradFill>
            <a:gsLst>
              <a:gs pos="46000">
                <a:srgbClr val="0070C0"/>
              </a:gs>
              <a:gs pos="66000">
                <a:schemeClr val="accent5">
                  <a:lumMod val="40000"/>
                  <a:lumOff val="60000"/>
                </a:schemeClr>
              </a:gs>
              <a:gs pos="74000">
                <a:schemeClr val="accent6">
                  <a:lumMod val="40000"/>
                  <a:lumOff val="60000"/>
                </a:schemeClr>
              </a:gs>
              <a:gs pos="93000">
                <a:srgbClr val="FF0000"/>
              </a:gs>
              <a:gs pos="86000">
                <a:srgbClr val="FF734D"/>
              </a:gs>
              <a:gs pos="100000">
                <a:schemeClr val="accent4">
                  <a:lumMod val="40000"/>
                  <a:lumOff val="60000"/>
                </a:schemeClr>
              </a:gs>
              <a:gs pos="82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36F7708E-DF70-8941-A525-EFF601506A5A}"/>
              </a:ext>
            </a:extLst>
          </p:cNvPr>
          <p:cNvSpPr txBox="1"/>
          <p:nvPr/>
        </p:nvSpPr>
        <p:spPr>
          <a:xfrm>
            <a:off x="-38321" y="3076274"/>
            <a:ext cx="51655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orbel" panose="020B0503020204020204" pitchFamily="34" charset="0"/>
              </a:rPr>
              <a:t>The principle is that </a:t>
            </a:r>
            <a:r>
              <a:rPr lang="en-US" sz="900" dirty="0">
                <a:latin typeface="Corbel" panose="020B0503020204020204" pitchFamily="34" charset="0"/>
                <a:hlinkClick r:id="rId12"/>
              </a:rPr>
              <a:t>EEG monitoring provides an quasi-empiric measure of anesthesia depth</a:t>
            </a:r>
            <a:r>
              <a:rPr lang="en-US" sz="900" dirty="0">
                <a:latin typeface="Corbel" panose="020B0503020204020204" pitchFamily="34" charset="0"/>
              </a:rPr>
              <a:t>, which is used to titrate sedation during NMB. </a:t>
            </a:r>
            <a:r>
              <a:rPr lang="en-US" sz="900" b="1" i="1" dirty="0">
                <a:latin typeface="Corbel" panose="020B0503020204020204" pitchFamily="34" charset="0"/>
              </a:rPr>
              <a:t>Theoretically this prevents both </a:t>
            </a:r>
            <a:r>
              <a:rPr lang="en-US" sz="900" b="1" i="1" dirty="0" err="1">
                <a:latin typeface="Corbel" panose="020B0503020204020204" pitchFamily="34" charset="0"/>
              </a:rPr>
              <a:t>oversedation</a:t>
            </a:r>
            <a:r>
              <a:rPr lang="en-US" sz="900" b="1" i="1" dirty="0">
                <a:latin typeface="Corbel" panose="020B0503020204020204" pitchFamily="34" charset="0"/>
              </a:rPr>
              <a:t> &amp; undersedation.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>
                <a:latin typeface="Corbel" panose="020B0503020204020204" pitchFamily="34" charset="0"/>
              </a:rPr>
              <a:t>Bispectral</a:t>
            </a:r>
            <a:r>
              <a:rPr lang="en-US" sz="900" dirty="0">
                <a:latin typeface="Corbel" panose="020B0503020204020204" pitchFamily="34" charset="0"/>
              </a:rPr>
              <a:t> index is an algorithmic technique to combine multiple EEG parameters, providing a single numeric output: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orbel" panose="020B0503020204020204" pitchFamily="34" charset="0"/>
              </a:rPr>
              <a:t>80-100 Awake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orbel" panose="020B0503020204020204" pitchFamily="34" charset="0"/>
              </a:rPr>
              <a:t>60 – 80 Moderate sedation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orbel" panose="020B0503020204020204" pitchFamily="34" charset="0"/>
              </a:rPr>
              <a:t>40 – 60 Deep sedation/general anesthesia (</a:t>
            </a:r>
            <a:r>
              <a:rPr lang="en-US" sz="900" b="1" dirty="0">
                <a:latin typeface="Corbel" panose="020B0503020204020204" pitchFamily="34" charset="0"/>
              </a:rPr>
              <a:t>typical goal during NMB</a:t>
            </a:r>
            <a:r>
              <a:rPr lang="en-US" sz="900" dirty="0">
                <a:latin typeface="Corbel" panose="020B0503020204020204" pitchFamily="34" charset="0"/>
              </a:rPr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orbel" panose="020B0503020204020204" pitchFamily="34" charset="0"/>
              </a:rPr>
              <a:t>&lt;40 very deep sedation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orbel" panose="020B0503020204020204" pitchFamily="34" charset="0"/>
              </a:rPr>
              <a:t>There is no evidence that BIS monitoring reduces awareness of NMB, nor that it simplifies sedations (one study </a:t>
            </a:r>
            <a:r>
              <a:rPr lang="en-US" sz="900" dirty="0">
                <a:latin typeface="Corbel" panose="020B0503020204020204" pitchFamily="34" charset="0"/>
                <a:hlinkClick r:id="rId13"/>
              </a:rPr>
              <a:t>found </a:t>
            </a:r>
            <a:r>
              <a:rPr lang="en-US" sz="900" b="1" i="1" dirty="0">
                <a:latin typeface="Corbel" panose="020B0503020204020204" pitchFamily="34" charset="0"/>
                <a:hlinkClick r:id="rId13"/>
              </a:rPr>
              <a:t>similar</a:t>
            </a:r>
            <a:r>
              <a:rPr lang="en-US" sz="900" dirty="0">
                <a:latin typeface="Corbel" panose="020B0503020204020204" pitchFamily="34" charset="0"/>
                <a:hlinkClick r:id="rId13"/>
              </a:rPr>
              <a:t> sedative doses with </a:t>
            </a:r>
            <a:r>
              <a:rPr lang="en-US" sz="900" b="1" i="1" dirty="0">
                <a:latin typeface="Corbel" panose="020B0503020204020204" pitchFamily="34" charset="0"/>
                <a:hlinkClick r:id="rId13"/>
              </a:rPr>
              <a:t>more</a:t>
            </a:r>
            <a:r>
              <a:rPr lang="en-US" sz="900" dirty="0">
                <a:latin typeface="Corbel" panose="020B0503020204020204" pitchFamily="34" charset="0"/>
                <a:hlinkClick r:id="rId13"/>
              </a:rPr>
              <a:t> frequent dose adjustments using BIS monitoring</a:t>
            </a:r>
            <a:r>
              <a:rPr lang="en-US" sz="900" dirty="0">
                <a:latin typeface="Corbel" panose="020B0503020204020204" pitchFamily="34" charset="0"/>
              </a:rPr>
              <a:t>) 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692554F7-FC76-8740-B918-F7F8F03CBF16}"/>
              </a:ext>
            </a:extLst>
          </p:cNvPr>
          <p:cNvSpPr/>
          <p:nvPr/>
        </p:nvSpPr>
        <p:spPr>
          <a:xfrm>
            <a:off x="-41229" y="2962700"/>
            <a:ext cx="24641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EEG/BISPECTRAL INDEX (BIS) MONITORING</a:t>
            </a:r>
            <a:r>
              <a:rPr lang="en-US" sz="900" b="1" dirty="0">
                <a:latin typeface="Corbel" panose="020B0503020204020204" pitchFamily="34" charset="0"/>
              </a:rPr>
              <a:t>: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5DD738A-89D9-FD45-A0E1-71A41086F59C}"/>
              </a:ext>
            </a:extLst>
          </p:cNvPr>
          <p:cNvGrpSpPr/>
          <p:nvPr/>
        </p:nvGrpSpPr>
        <p:grpSpPr>
          <a:xfrm>
            <a:off x="1473898" y="4964309"/>
            <a:ext cx="1723604" cy="1819154"/>
            <a:chOff x="2056281" y="4689798"/>
            <a:chExt cx="1723604" cy="1819154"/>
          </a:xfrm>
        </p:grpSpPr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03DF83B3-A450-324F-895F-59D5BD017EDF}"/>
                </a:ext>
              </a:extLst>
            </p:cNvPr>
            <p:cNvSpPr/>
            <p:nvPr/>
          </p:nvSpPr>
          <p:spPr>
            <a:xfrm>
              <a:off x="2226975" y="6130734"/>
              <a:ext cx="1394177" cy="3782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EE58E646-C7BF-954E-9920-46ED9BEEB63F}"/>
                </a:ext>
              </a:extLst>
            </p:cNvPr>
            <p:cNvSpPr/>
            <p:nvPr/>
          </p:nvSpPr>
          <p:spPr>
            <a:xfrm>
              <a:off x="2522644" y="6231526"/>
              <a:ext cx="785655" cy="192645"/>
            </a:xfrm>
            <a:custGeom>
              <a:avLst/>
              <a:gdLst>
                <a:gd name="connsiteX0" fmla="*/ 99053 w 785655"/>
                <a:gd name="connsiteY0" fmla="*/ 0 h 192645"/>
                <a:gd name="connsiteX1" fmla="*/ 703305 w 785655"/>
                <a:gd name="connsiteY1" fmla="*/ 0 h 192645"/>
                <a:gd name="connsiteX2" fmla="*/ 703305 w 785655"/>
                <a:gd name="connsiteY2" fmla="*/ 4126 h 192645"/>
                <a:gd name="connsiteX3" fmla="*/ 727269 w 785655"/>
                <a:gd name="connsiteY3" fmla="*/ 8964 h 192645"/>
                <a:gd name="connsiteX4" fmla="*/ 785655 w 785655"/>
                <a:gd name="connsiteY4" fmla="*/ 97048 h 192645"/>
                <a:gd name="connsiteX5" fmla="*/ 727269 w 785655"/>
                <a:gd name="connsiteY5" fmla="*/ 185133 h 192645"/>
                <a:gd name="connsiteX6" fmla="*/ 703305 w 785655"/>
                <a:gd name="connsiteY6" fmla="*/ 189971 h 192645"/>
                <a:gd name="connsiteX7" fmla="*/ 703305 w 785655"/>
                <a:gd name="connsiteY7" fmla="*/ 191193 h 192645"/>
                <a:gd name="connsiteX8" fmla="*/ 697250 w 785655"/>
                <a:gd name="connsiteY8" fmla="*/ 191193 h 192645"/>
                <a:gd name="connsiteX9" fmla="*/ 690058 w 785655"/>
                <a:gd name="connsiteY9" fmla="*/ 192645 h 192645"/>
                <a:gd name="connsiteX10" fmla="*/ 682866 w 785655"/>
                <a:gd name="connsiteY10" fmla="*/ 191193 h 192645"/>
                <a:gd name="connsiteX11" fmla="*/ 99053 w 785655"/>
                <a:gd name="connsiteY11" fmla="*/ 191193 h 192645"/>
                <a:gd name="connsiteX12" fmla="*/ 99053 w 785655"/>
                <a:gd name="connsiteY12" fmla="*/ 190498 h 192645"/>
                <a:gd name="connsiteX13" fmla="*/ 95597 w 785655"/>
                <a:gd name="connsiteY13" fmla="*/ 191195 h 192645"/>
                <a:gd name="connsiteX14" fmla="*/ 0 w 785655"/>
                <a:gd name="connsiteY14" fmla="*/ 95598 h 192645"/>
                <a:gd name="connsiteX15" fmla="*/ 95597 w 785655"/>
                <a:gd name="connsiteY15" fmla="*/ 1 h 192645"/>
                <a:gd name="connsiteX16" fmla="*/ 99053 w 785655"/>
                <a:gd name="connsiteY16" fmla="*/ 699 h 19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5655" h="192645">
                  <a:moveTo>
                    <a:pt x="99053" y="0"/>
                  </a:moveTo>
                  <a:lnTo>
                    <a:pt x="703305" y="0"/>
                  </a:lnTo>
                  <a:lnTo>
                    <a:pt x="703305" y="4126"/>
                  </a:lnTo>
                  <a:lnTo>
                    <a:pt x="727269" y="8964"/>
                  </a:lnTo>
                  <a:cubicBezTo>
                    <a:pt x="761580" y="23476"/>
                    <a:pt x="785655" y="57451"/>
                    <a:pt x="785655" y="97048"/>
                  </a:cubicBezTo>
                  <a:cubicBezTo>
                    <a:pt x="785655" y="136646"/>
                    <a:pt x="761580" y="170620"/>
                    <a:pt x="727269" y="185133"/>
                  </a:cubicBezTo>
                  <a:lnTo>
                    <a:pt x="703305" y="189971"/>
                  </a:lnTo>
                  <a:lnTo>
                    <a:pt x="703305" y="191193"/>
                  </a:lnTo>
                  <a:lnTo>
                    <a:pt x="697250" y="191193"/>
                  </a:lnTo>
                  <a:lnTo>
                    <a:pt x="690058" y="192645"/>
                  </a:lnTo>
                  <a:lnTo>
                    <a:pt x="682866" y="191193"/>
                  </a:lnTo>
                  <a:lnTo>
                    <a:pt x="99053" y="191193"/>
                  </a:lnTo>
                  <a:lnTo>
                    <a:pt x="99053" y="190498"/>
                  </a:lnTo>
                  <a:lnTo>
                    <a:pt x="95597" y="191195"/>
                  </a:lnTo>
                  <a:cubicBezTo>
                    <a:pt x="42800" y="191195"/>
                    <a:pt x="0" y="148395"/>
                    <a:pt x="0" y="95598"/>
                  </a:cubicBezTo>
                  <a:cubicBezTo>
                    <a:pt x="0" y="42801"/>
                    <a:pt x="42800" y="1"/>
                    <a:pt x="95597" y="1"/>
                  </a:cubicBezTo>
                  <a:lnTo>
                    <a:pt x="99053" y="69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CC5F69F-3BFA-4340-BECC-F3A42DC8D96B}"/>
                </a:ext>
              </a:extLst>
            </p:cNvPr>
            <p:cNvSpPr/>
            <p:nvPr/>
          </p:nvSpPr>
          <p:spPr>
            <a:xfrm>
              <a:off x="2564084" y="6259709"/>
              <a:ext cx="111453" cy="13148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B6F8F1F5-8CDA-3545-A013-0D9F76236FE3}"/>
                </a:ext>
              </a:extLst>
            </p:cNvPr>
            <p:cNvSpPr/>
            <p:nvPr/>
          </p:nvSpPr>
          <p:spPr>
            <a:xfrm>
              <a:off x="2056281" y="4689798"/>
              <a:ext cx="1723604" cy="1472707"/>
            </a:xfrm>
            <a:prstGeom prst="roundRect">
              <a:avLst>
                <a:gd name="adj" fmla="val 2381"/>
              </a:avLst>
            </a:prstGeom>
            <a:solidFill>
              <a:srgbClr val="D9D9D9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0FA7C0C3-C460-0742-8D04-003D11D5EB52}"/>
                </a:ext>
              </a:extLst>
            </p:cNvPr>
            <p:cNvSpPr/>
            <p:nvPr/>
          </p:nvSpPr>
          <p:spPr>
            <a:xfrm>
              <a:off x="2266543" y="4905075"/>
              <a:ext cx="1278248" cy="971044"/>
            </a:xfrm>
            <a:prstGeom prst="roundRect">
              <a:avLst>
                <a:gd name="adj" fmla="val 1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2E601352-DE05-3541-93FC-8EA38D43663B}"/>
                </a:ext>
              </a:extLst>
            </p:cNvPr>
            <p:cNvSpPr/>
            <p:nvPr/>
          </p:nvSpPr>
          <p:spPr>
            <a:xfrm>
              <a:off x="2283210" y="4935590"/>
              <a:ext cx="410080" cy="27020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ounded Rectangle 208">
              <a:extLst>
                <a:ext uri="{FF2B5EF4-FFF2-40B4-BE49-F238E27FC236}">
                  <a16:creationId xmlns:a16="http://schemas.microsoft.com/office/drawing/2014/main" id="{D9CC064F-AFFE-334A-947B-A39234DEE3D3}"/>
                </a:ext>
              </a:extLst>
            </p:cNvPr>
            <p:cNvSpPr/>
            <p:nvPr/>
          </p:nvSpPr>
          <p:spPr>
            <a:xfrm>
              <a:off x="2283209" y="5257138"/>
              <a:ext cx="1245397" cy="586175"/>
            </a:xfrm>
            <a:prstGeom prst="roundRect">
              <a:avLst>
                <a:gd name="adj" fmla="val 562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4039C90-5271-4B4E-B6C9-D43B672BE8F9}"/>
                </a:ext>
              </a:extLst>
            </p:cNvPr>
            <p:cNvSpPr txBox="1"/>
            <p:nvPr/>
          </p:nvSpPr>
          <p:spPr>
            <a:xfrm>
              <a:off x="2283911" y="489187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40</a:t>
              </a: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8C2C0A1C-55EA-D042-A127-D0CBFD5A2239}"/>
                </a:ext>
              </a:extLst>
            </p:cNvPr>
            <p:cNvSpPr/>
            <p:nvPr/>
          </p:nvSpPr>
          <p:spPr>
            <a:xfrm>
              <a:off x="2731865" y="4983316"/>
              <a:ext cx="791496" cy="157945"/>
            </a:xfrm>
            <a:custGeom>
              <a:avLst/>
              <a:gdLst>
                <a:gd name="connsiteX0" fmla="*/ 0 w 791496"/>
                <a:gd name="connsiteY0" fmla="*/ 59056 h 157945"/>
                <a:gd name="connsiteX1" fmla="*/ 63909 w 791496"/>
                <a:gd name="connsiteY1" fmla="*/ 63 h 157945"/>
                <a:gd name="connsiteX2" fmla="*/ 132735 w 791496"/>
                <a:gd name="connsiteY2" fmla="*/ 68889 h 157945"/>
                <a:gd name="connsiteX3" fmla="*/ 147484 w 791496"/>
                <a:gd name="connsiteY3" fmla="*/ 157379 h 157945"/>
                <a:gd name="connsiteX4" fmla="*/ 191729 w 791496"/>
                <a:gd name="connsiteY4" fmla="*/ 108218 h 157945"/>
                <a:gd name="connsiteX5" fmla="*/ 250722 w 791496"/>
                <a:gd name="connsiteY5" fmla="*/ 137714 h 157945"/>
                <a:gd name="connsiteX6" fmla="*/ 260555 w 791496"/>
                <a:gd name="connsiteY6" fmla="*/ 49224 h 157945"/>
                <a:gd name="connsiteX7" fmla="*/ 294967 w 791496"/>
                <a:gd name="connsiteY7" fmla="*/ 93469 h 157945"/>
                <a:gd name="connsiteX8" fmla="*/ 363793 w 791496"/>
                <a:gd name="connsiteY8" fmla="*/ 54140 h 157945"/>
                <a:gd name="connsiteX9" fmla="*/ 393290 w 791496"/>
                <a:gd name="connsiteY9" fmla="*/ 108218 h 157945"/>
                <a:gd name="connsiteX10" fmla="*/ 467032 w 791496"/>
                <a:gd name="connsiteY10" fmla="*/ 63972 h 157945"/>
                <a:gd name="connsiteX11" fmla="*/ 540774 w 791496"/>
                <a:gd name="connsiteY11" fmla="*/ 142630 h 157945"/>
                <a:gd name="connsiteX12" fmla="*/ 575187 w 791496"/>
                <a:gd name="connsiteY12" fmla="*/ 103301 h 157945"/>
                <a:gd name="connsiteX13" fmla="*/ 624348 w 791496"/>
                <a:gd name="connsiteY13" fmla="*/ 137714 h 157945"/>
                <a:gd name="connsiteX14" fmla="*/ 678426 w 791496"/>
                <a:gd name="connsiteY14" fmla="*/ 118050 h 157945"/>
                <a:gd name="connsiteX15" fmla="*/ 722671 w 791496"/>
                <a:gd name="connsiteY15" fmla="*/ 137714 h 157945"/>
                <a:gd name="connsiteX16" fmla="*/ 791496 w 791496"/>
                <a:gd name="connsiteY16" fmla="*/ 137714 h 15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1496" h="157945">
                  <a:moveTo>
                    <a:pt x="0" y="59056"/>
                  </a:moveTo>
                  <a:cubicBezTo>
                    <a:pt x="20893" y="28740"/>
                    <a:pt x="41787" y="-1576"/>
                    <a:pt x="63909" y="63"/>
                  </a:cubicBezTo>
                  <a:cubicBezTo>
                    <a:pt x="86031" y="1702"/>
                    <a:pt x="118806" y="42670"/>
                    <a:pt x="132735" y="68889"/>
                  </a:cubicBezTo>
                  <a:cubicBezTo>
                    <a:pt x="146664" y="95108"/>
                    <a:pt x="137652" y="150824"/>
                    <a:pt x="147484" y="157379"/>
                  </a:cubicBezTo>
                  <a:cubicBezTo>
                    <a:pt x="157316" y="163934"/>
                    <a:pt x="174523" y="111495"/>
                    <a:pt x="191729" y="108218"/>
                  </a:cubicBezTo>
                  <a:cubicBezTo>
                    <a:pt x="208935" y="104941"/>
                    <a:pt x="239251" y="147546"/>
                    <a:pt x="250722" y="137714"/>
                  </a:cubicBezTo>
                  <a:cubicBezTo>
                    <a:pt x="262193" y="127882"/>
                    <a:pt x="253181" y="56598"/>
                    <a:pt x="260555" y="49224"/>
                  </a:cubicBezTo>
                  <a:cubicBezTo>
                    <a:pt x="267929" y="41850"/>
                    <a:pt x="277761" y="92650"/>
                    <a:pt x="294967" y="93469"/>
                  </a:cubicBezTo>
                  <a:cubicBezTo>
                    <a:pt x="312173" y="94288"/>
                    <a:pt x="347406" y="51682"/>
                    <a:pt x="363793" y="54140"/>
                  </a:cubicBezTo>
                  <a:cubicBezTo>
                    <a:pt x="380180" y="56598"/>
                    <a:pt x="376084" y="106579"/>
                    <a:pt x="393290" y="108218"/>
                  </a:cubicBezTo>
                  <a:cubicBezTo>
                    <a:pt x="410497" y="109857"/>
                    <a:pt x="442451" y="58237"/>
                    <a:pt x="467032" y="63972"/>
                  </a:cubicBezTo>
                  <a:cubicBezTo>
                    <a:pt x="491613" y="69707"/>
                    <a:pt x="522748" y="136075"/>
                    <a:pt x="540774" y="142630"/>
                  </a:cubicBezTo>
                  <a:cubicBezTo>
                    <a:pt x="558800" y="149185"/>
                    <a:pt x="561258" y="104120"/>
                    <a:pt x="575187" y="103301"/>
                  </a:cubicBezTo>
                  <a:cubicBezTo>
                    <a:pt x="589116" y="102482"/>
                    <a:pt x="607142" y="135256"/>
                    <a:pt x="624348" y="137714"/>
                  </a:cubicBezTo>
                  <a:cubicBezTo>
                    <a:pt x="641555" y="140172"/>
                    <a:pt x="662039" y="118050"/>
                    <a:pt x="678426" y="118050"/>
                  </a:cubicBezTo>
                  <a:cubicBezTo>
                    <a:pt x="694813" y="118050"/>
                    <a:pt x="703826" y="134437"/>
                    <a:pt x="722671" y="137714"/>
                  </a:cubicBezTo>
                  <a:cubicBezTo>
                    <a:pt x="741516" y="140991"/>
                    <a:pt x="766506" y="139352"/>
                    <a:pt x="791496" y="137714"/>
                  </a:cubicBez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id="{19001235-3E01-4A45-86BB-CBA6E9D67833}"/>
                </a:ext>
              </a:extLst>
            </p:cNvPr>
            <p:cNvSpPr/>
            <p:nvPr/>
          </p:nvSpPr>
          <p:spPr>
            <a:xfrm>
              <a:off x="2729145" y="4931612"/>
              <a:ext cx="799461" cy="274186"/>
            </a:xfrm>
            <a:prstGeom prst="roundRect">
              <a:avLst>
                <a:gd name="adj" fmla="val 1742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114F186-F416-C54A-9679-26E0D3C0A7C8}"/>
                </a:ext>
              </a:extLst>
            </p:cNvPr>
            <p:cNvSpPr/>
            <p:nvPr/>
          </p:nvSpPr>
          <p:spPr>
            <a:xfrm>
              <a:off x="2338522" y="5291248"/>
              <a:ext cx="45719" cy="531203"/>
            </a:xfrm>
            <a:prstGeom prst="rect">
              <a:avLst/>
            </a:prstGeom>
            <a:gradFill>
              <a:gsLst>
                <a:gs pos="29000">
                  <a:srgbClr val="0070C0"/>
                </a:gs>
                <a:gs pos="53000">
                  <a:schemeClr val="accent5">
                    <a:lumMod val="40000"/>
                    <a:lumOff val="60000"/>
                  </a:schemeClr>
                </a:gs>
                <a:gs pos="70000">
                  <a:schemeClr val="accent6">
                    <a:lumMod val="40000"/>
                    <a:lumOff val="60000"/>
                  </a:schemeClr>
                </a:gs>
                <a:gs pos="93000">
                  <a:srgbClr val="FF0000"/>
                </a:gs>
                <a:gs pos="87000">
                  <a:srgbClr val="FF734D"/>
                </a:gs>
                <a:gs pos="100000">
                  <a:schemeClr val="accent4">
                    <a:lumMod val="40000"/>
                    <a:lumOff val="60000"/>
                  </a:schemeClr>
                </a:gs>
                <a:gs pos="79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3BEF6F3C-7942-5E49-9693-F3A486A6924B}"/>
                </a:ext>
              </a:extLst>
            </p:cNvPr>
            <p:cNvSpPr/>
            <p:nvPr/>
          </p:nvSpPr>
          <p:spPr>
            <a:xfrm>
              <a:off x="2381288" y="5291248"/>
              <a:ext cx="45719" cy="531203"/>
            </a:xfrm>
            <a:prstGeom prst="rect">
              <a:avLst/>
            </a:prstGeom>
            <a:gradFill>
              <a:gsLst>
                <a:gs pos="23000">
                  <a:srgbClr val="0070C0"/>
                </a:gs>
                <a:gs pos="43000">
                  <a:schemeClr val="accent5">
                    <a:lumMod val="40000"/>
                    <a:lumOff val="60000"/>
                  </a:schemeClr>
                </a:gs>
                <a:gs pos="67000">
                  <a:schemeClr val="accent6">
                    <a:lumMod val="40000"/>
                    <a:lumOff val="60000"/>
                  </a:schemeClr>
                </a:gs>
                <a:gs pos="93000">
                  <a:srgbClr val="FF0000"/>
                </a:gs>
                <a:gs pos="87000">
                  <a:srgbClr val="FF734D"/>
                </a:gs>
                <a:gs pos="100000">
                  <a:schemeClr val="accent4">
                    <a:lumMod val="40000"/>
                    <a:lumOff val="60000"/>
                  </a:schemeClr>
                </a:gs>
                <a:gs pos="75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04490B14-90B4-4D40-87DA-16E6A8475EE2}"/>
                </a:ext>
              </a:extLst>
            </p:cNvPr>
            <p:cNvSpPr/>
            <p:nvPr/>
          </p:nvSpPr>
          <p:spPr>
            <a:xfrm>
              <a:off x="2420329" y="5291248"/>
              <a:ext cx="45719" cy="531203"/>
            </a:xfrm>
            <a:prstGeom prst="rect">
              <a:avLst/>
            </a:prstGeom>
            <a:gradFill>
              <a:gsLst>
                <a:gs pos="23000">
                  <a:srgbClr val="0070C0"/>
                </a:gs>
                <a:gs pos="50000">
                  <a:schemeClr val="accent5">
                    <a:lumMod val="40000"/>
                    <a:lumOff val="60000"/>
                  </a:schemeClr>
                </a:gs>
                <a:gs pos="65000">
                  <a:schemeClr val="accent6">
                    <a:lumMod val="40000"/>
                    <a:lumOff val="60000"/>
                  </a:schemeClr>
                </a:gs>
                <a:gs pos="93000">
                  <a:srgbClr val="FF0000"/>
                </a:gs>
                <a:gs pos="87000">
                  <a:srgbClr val="FF734D"/>
                </a:gs>
                <a:gs pos="100000">
                  <a:schemeClr val="accent4">
                    <a:lumMod val="40000"/>
                    <a:lumOff val="60000"/>
                  </a:schemeClr>
                </a:gs>
                <a:gs pos="73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0F320766-B44C-0F40-8DBA-F0431BE7E760}"/>
                </a:ext>
              </a:extLst>
            </p:cNvPr>
            <p:cNvSpPr/>
            <p:nvPr/>
          </p:nvSpPr>
          <p:spPr>
            <a:xfrm>
              <a:off x="2462788" y="5291248"/>
              <a:ext cx="45719" cy="531203"/>
            </a:xfrm>
            <a:prstGeom prst="rect">
              <a:avLst/>
            </a:prstGeom>
            <a:gradFill>
              <a:gsLst>
                <a:gs pos="23000">
                  <a:srgbClr val="0070C0"/>
                </a:gs>
                <a:gs pos="54000">
                  <a:schemeClr val="accent5">
                    <a:lumMod val="40000"/>
                    <a:lumOff val="60000"/>
                  </a:schemeClr>
                </a:gs>
                <a:gs pos="65000">
                  <a:schemeClr val="accent6">
                    <a:lumMod val="40000"/>
                    <a:lumOff val="60000"/>
                  </a:schemeClr>
                </a:gs>
                <a:gs pos="93000">
                  <a:srgbClr val="FF0000"/>
                </a:gs>
                <a:gs pos="89000">
                  <a:srgbClr val="FF734D"/>
                </a:gs>
                <a:gs pos="100000">
                  <a:schemeClr val="accent4">
                    <a:lumMod val="40000"/>
                    <a:lumOff val="60000"/>
                  </a:schemeClr>
                </a:gs>
                <a:gs pos="75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DB87DA14-4A32-3946-93DA-075F9B7E9389}"/>
                </a:ext>
              </a:extLst>
            </p:cNvPr>
            <p:cNvSpPr/>
            <p:nvPr/>
          </p:nvSpPr>
          <p:spPr>
            <a:xfrm>
              <a:off x="2508621" y="5291248"/>
              <a:ext cx="45719" cy="531203"/>
            </a:xfrm>
            <a:prstGeom prst="rect">
              <a:avLst/>
            </a:prstGeom>
            <a:gradFill>
              <a:gsLst>
                <a:gs pos="17000">
                  <a:srgbClr val="0070C0"/>
                </a:gs>
                <a:gs pos="46000">
                  <a:schemeClr val="accent5">
                    <a:lumMod val="40000"/>
                    <a:lumOff val="60000"/>
                  </a:schemeClr>
                </a:gs>
                <a:gs pos="76000">
                  <a:srgbClr val="E2E3A7"/>
                </a:gs>
                <a:gs pos="58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89000">
                  <a:srgbClr val="FF734D"/>
                </a:gs>
                <a:gs pos="99000">
                  <a:schemeClr val="accent4">
                    <a:lumMod val="40000"/>
                    <a:lumOff val="60000"/>
                  </a:schemeClr>
                </a:gs>
                <a:gs pos="82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09DFE9B7-AD24-0441-9338-A8A98957DE71}"/>
                </a:ext>
              </a:extLst>
            </p:cNvPr>
            <p:cNvSpPr/>
            <p:nvPr/>
          </p:nvSpPr>
          <p:spPr>
            <a:xfrm>
              <a:off x="2548453" y="5291248"/>
              <a:ext cx="45719" cy="531203"/>
            </a:xfrm>
            <a:prstGeom prst="rect">
              <a:avLst/>
            </a:prstGeom>
            <a:gradFill>
              <a:gsLst>
                <a:gs pos="17000">
                  <a:srgbClr val="0070C0"/>
                </a:gs>
                <a:gs pos="43000">
                  <a:schemeClr val="accent5">
                    <a:lumMod val="40000"/>
                    <a:lumOff val="60000"/>
                  </a:schemeClr>
                </a:gs>
                <a:gs pos="76000">
                  <a:srgbClr val="E2E3A7"/>
                </a:gs>
                <a:gs pos="56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92000">
                  <a:srgbClr val="FF734D"/>
                </a:gs>
                <a:gs pos="98000">
                  <a:schemeClr val="accent4">
                    <a:lumMod val="40000"/>
                    <a:lumOff val="60000"/>
                  </a:schemeClr>
                </a:gs>
                <a:gs pos="86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9D33EA7E-5388-3842-A11D-532B4489826D}"/>
                </a:ext>
              </a:extLst>
            </p:cNvPr>
            <p:cNvSpPr/>
            <p:nvPr/>
          </p:nvSpPr>
          <p:spPr>
            <a:xfrm>
              <a:off x="2589428" y="5291248"/>
              <a:ext cx="45719" cy="531203"/>
            </a:xfrm>
            <a:prstGeom prst="rect">
              <a:avLst/>
            </a:prstGeom>
            <a:gradFill>
              <a:gsLst>
                <a:gs pos="17000">
                  <a:srgbClr val="0070C0"/>
                </a:gs>
                <a:gs pos="37000">
                  <a:schemeClr val="accent5">
                    <a:lumMod val="40000"/>
                    <a:lumOff val="60000"/>
                  </a:schemeClr>
                </a:gs>
                <a:gs pos="76000">
                  <a:srgbClr val="E2E3A7"/>
                </a:gs>
                <a:gs pos="47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92000">
                  <a:srgbClr val="FF734D"/>
                </a:gs>
                <a:gs pos="98000">
                  <a:schemeClr val="accent4">
                    <a:lumMod val="40000"/>
                    <a:lumOff val="60000"/>
                  </a:schemeClr>
                </a:gs>
                <a:gs pos="87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0C7A7AA6-2E51-F344-8C1C-FDD120C676F0}"/>
                </a:ext>
              </a:extLst>
            </p:cNvPr>
            <p:cNvSpPr/>
            <p:nvPr/>
          </p:nvSpPr>
          <p:spPr>
            <a:xfrm>
              <a:off x="2634853" y="5291248"/>
              <a:ext cx="45719" cy="531203"/>
            </a:xfrm>
            <a:prstGeom prst="rect">
              <a:avLst/>
            </a:prstGeom>
            <a:gradFill>
              <a:gsLst>
                <a:gs pos="17000">
                  <a:srgbClr val="0070C0"/>
                </a:gs>
                <a:gs pos="40000">
                  <a:schemeClr val="accent5">
                    <a:lumMod val="40000"/>
                    <a:lumOff val="60000"/>
                  </a:schemeClr>
                </a:gs>
                <a:gs pos="76000">
                  <a:srgbClr val="E2E3A7"/>
                </a:gs>
                <a:gs pos="47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92000">
                  <a:srgbClr val="FF734D"/>
                </a:gs>
                <a:gs pos="98000">
                  <a:schemeClr val="accent4">
                    <a:lumMod val="40000"/>
                    <a:lumOff val="60000"/>
                  </a:schemeClr>
                </a:gs>
                <a:gs pos="88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C394961E-244E-C640-9D0C-3012D6B7CCBA}"/>
                </a:ext>
              </a:extLst>
            </p:cNvPr>
            <p:cNvSpPr/>
            <p:nvPr/>
          </p:nvSpPr>
          <p:spPr>
            <a:xfrm>
              <a:off x="2681054" y="5291248"/>
              <a:ext cx="45719" cy="531203"/>
            </a:xfrm>
            <a:prstGeom prst="rect">
              <a:avLst/>
            </a:prstGeom>
            <a:gradFill>
              <a:gsLst>
                <a:gs pos="17000">
                  <a:srgbClr val="0070C0"/>
                </a:gs>
                <a:gs pos="37000">
                  <a:schemeClr val="accent5">
                    <a:lumMod val="40000"/>
                    <a:lumOff val="60000"/>
                  </a:schemeClr>
                </a:gs>
                <a:gs pos="76000">
                  <a:srgbClr val="E2E3A7"/>
                </a:gs>
                <a:gs pos="47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72000">
                  <a:schemeClr val="accent4">
                    <a:lumMod val="40000"/>
                    <a:lumOff val="60000"/>
                  </a:schemeClr>
                </a:gs>
                <a:gs pos="75000">
                  <a:srgbClr val="FF734D"/>
                </a:gs>
                <a:gs pos="98000">
                  <a:schemeClr val="accent4">
                    <a:lumMod val="40000"/>
                    <a:lumOff val="60000"/>
                  </a:schemeClr>
                </a:gs>
                <a:gs pos="89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7B1889E2-54F0-E04D-A704-D1920A43C29F}"/>
                </a:ext>
              </a:extLst>
            </p:cNvPr>
            <p:cNvSpPr/>
            <p:nvPr/>
          </p:nvSpPr>
          <p:spPr>
            <a:xfrm>
              <a:off x="2769105" y="5291248"/>
              <a:ext cx="45719" cy="531203"/>
            </a:xfrm>
            <a:prstGeom prst="rect">
              <a:avLst/>
            </a:prstGeom>
            <a:gradFill>
              <a:gsLst>
                <a:gs pos="17000">
                  <a:srgbClr val="0070C0"/>
                </a:gs>
                <a:gs pos="37000">
                  <a:schemeClr val="accent5">
                    <a:lumMod val="40000"/>
                    <a:lumOff val="60000"/>
                  </a:schemeClr>
                </a:gs>
                <a:gs pos="71000">
                  <a:srgbClr val="E2E3A7"/>
                </a:gs>
                <a:gs pos="47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72000">
                  <a:srgbClr val="FF734D"/>
                </a:gs>
                <a:gs pos="98000">
                  <a:schemeClr val="accent4">
                    <a:lumMod val="40000"/>
                    <a:lumOff val="60000"/>
                  </a:schemeClr>
                </a:gs>
                <a:gs pos="74000">
                  <a:schemeClr val="accent4">
                    <a:lumMod val="40000"/>
                    <a:lumOff val="60000"/>
                  </a:schemeClr>
                </a:gs>
                <a:gs pos="92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297B4E7C-DE43-C640-B504-FFDD3A5EF59A}"/>
                </a:ext>
              </a:extLst>
            </p:cNvPr>
            <p:cNvSpPr/>
            <p:nvPr/>
          </p:nvSpPr>
          <p:spPr>
            <a:xfrm>
              <a:off x="2727594" y="5291248"/>
              <a:ext cx="45719" cy="531203"/>
            </a:xfrm>
            <a:prstGeom prst="rect">
              <a:avLst/>
            </a:prstGeom>
            <a:gradFill>
              <a:gsLst>
                <a:gs pos="17000">
                  <a:srgbClr val="0070C0"/>
                </a:gs>
                <a:gs pos="33000">
                  <a:schemeClr val="accent5">
                    <a:lumMod val="40000"/>
                    <a:lumOff val="60000"/>
                  </a:schemeClr>
                </a:gs>
                <a:gs pos="76000">
                  <a:srgbClr val="E2E3A7"/>
                </a:gs>
                <a:gs pos="42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92000">
                  <a:srgbClr val="FF734D"/>
                </a:gs>
                <a:gs pos="98000">
                  <a:schemeClr val="accent4">
                    <a:lumMod val="40000"/>
                    <a:lumOff val="60000"/>
                  </a:schemeClr>
                </a:gs>
                <a:gs pos="9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62F6D890-9878-2D40-A80F-0F094C961FDF}"/>
                </a:ext>
              </a:extLst>
            </p:cNvPr>
            <p:cNvSpPr/>
            <p:nvPr/>
          </p:nvSpPr>
          <p:spPr>
            <a:xfrm>
              <a:off x="2862277" y="5291248"/>
              <a:ext cx="45719" cy="531203"/>
            </a:xfrm>
            <a:prstGeom prst="rect">
              <a:avLst/>
            </a:prstGeom>
            <a:gradFill>
              <a:gsLst>
                <a:gs pos="17000">
                  <a:srgbClr val="0070C0"/>
                </a:gs>
                <a:gs pos="31000">
                  <a:schemeClr val="accent5">
                    <a:lumMod val="40000"/>
                    <a:lumOff val="60000"/>
                  </a:schemeClr>
                </a:gs>
                <a:gs pos="70000">
                  <a:srgbClr val="E2E3A7"/>
                </a:gs>
                <a:gs pos="41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72000">
                  <a:srgbClr val="FF734D"/>
                </a:gs>
                <a:gs pos="98000">
                  <a:schemeClr val="accent4">
                    <a:lumMod val="40000"/>
                    <a:lumOff val="60000"/>
                  </a:schemeClr>
                </a:gs>
                <a:gs pos="77000">
                  <a:schemeClr val="accent4">
                    <a:lumMod val="40000"/>
                    <a:lumOff val="60000"/>
                  </a:schemeClr>
                </a:gs>
                <a:gs pos="93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FBAB0B61-A651-024F-9B6E-5FF76BE42098}"/>
                </a:ext>
              </a:extLst>
            </p:cNvPr>
            <p:cNvSpPr/>
            <p:nvPr/>
          </p:nvSpPr>
          <p:spPr>
            <a:xfrm>
              <a:off x="2908635" y="5291248"/>
              <a:ext cx="45719" cy="531203"/>
            </a:xfrm>
            <a:prstGeom prst="rect">
              <a:avLst/>
            </a:prstGeom>
            <a:gradFill>
              <a:gsLst>
                <a:gs pos="17000">
                  <a:srgbClr val="0070C0"/>
                </a:gs>
                <a:gs pos="37000">
                  <a:schemeClr val="accent5">
                    <a:lumMod val="40000"/>
                    <a:lumOff val="60000"/>
                  </a:schemeClr>
                </a:gs>
                <a:gs pos="70000">
                  <a:srgbClr val="E2E3A7"/>
                </a:gs>
                <a:gs pos="47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72000">
                  <a:srgbClr val="FF734D"/>
                </a:gs>
                <a:gs pos="98000">
                  <a:schemeClr val="accent4">
                    <a:lumMod val="40000"/>
                    <a:lumOff val="60000"/>
                  </a:schemeClr>
                </a:gs>
                <a:gs pos="75000">
                  <a:schemeClr val="accent4">
                    <a:lumMod val="40000"/>
                    <a:lumOff val="60000"/>
                  </a:schemeClr>
                </a:gs>
                <a:gs pos="94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42F7C3CB-FF92-514C-986A-4057525CE7C3}"/>
                </a:ext>
              </a:extLst>
            </p:cNvPr>
            <p:cNvSpPr/>
            <p:nvPr/>
          </p:nvSpPr>
          <p:spPr>
            <a:xfrm>
              <a:off x="2815919" y="5291248"/>
              <a:ext cx="45719" cy="531203"/>
            </a:xfrm>
            <a:prstGeom prst="rect">
              <a:avLst/>
            </a:prstGeom>
            <a:gradFill>
              <a:gsLst>
                <a:gs pos="17000">
                  <a:srgbClr val="0070C0"/>
                </a:gs>
                <a:gs pos="35000">
                  <a:schemeClr val="accent5">
                    <a:lumMod val="40000"/>
                    <a:lumOff val="60000"/>
                  </a:schemeClr>
                </a:gs>
                <a:gs pos="72000">
                  <a:srgbClr val="E2E3A7"/>
                </a:gs>
                <a:gs pos="43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72000">
                  <a:srgbClr val="FF734D"/>
                </a:gs>
                <a:gs pos="98000">
                  <a:schemeClr val="accent4">
                    <a:lumMod val="40000"/>
                    <a:lumOff val="60000"/>
                  </a:schemeClr>
                </a:gs>
                <a:gs pos="74000">
                  <a:schemeClr val="accent4">
                    <a:lumMod val="40000"/>
                    <a:lumOff val="60000"/>
                  </a:schemeClr>
                </a:gs>
                <a:gs pos="94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8F9988DB-765F-264C-B29C-3FC6B11FF3A6}"/>
                </a:ext>
              </a:extLst>
            </p:cNvPr>
            <p:cNvSpPr/>
            <p:nvPr/>
          </p:nvSpPr>
          <p:spPr>
            <a:xfrm>
              <a:off x="2953928" y="5291248"/>
              <a:ext cx="45719" cy="531203"/>
            </a:xfrm>
            <a:prstGeom prst="rect">
              <a:avLst/>
            </a:prstGeom>
            <a:gradFill>
              <a:gsLst>
                <a:gs pos="17000">
                  <a:srgbClr val="0070C0"/>
                </a:gs>
                <a:gs pos="31000">
                  <a:schemeClr val="accent5">
                    <a:lumMod val="40000"/>
                    <a:lumOff val="60000"/>
                  </a:schemeClr>
                </a:gs>
                <a:gs pos="69000">
                  <a:srgbClr val="E2E3A7"/>
                </a:gs>
                <a:gs pos="41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72000">
                  <a:srgbClr val="FF734D"/>
                </a:gs>
                <a:gs pos="98000">
                  <a:schemeClr val="accent4">
                    <a:lumMod val="40000"/>
                    <a:lumOff val="60000"/>
                  </a:schemeClr>
                </a:gs>
                <a:gs pos="74000">
                  <a:schemeClr val="accent4">
                    <a:lumMod val="40000"/>
                    <a:lumOff val="60000"/>
                  </a:schemeClr>
                </a:gs>
                <a:gs pos="92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7A232FF6-94D2-C244-82E6-3170A31228E0}"/>
                </a:ext>
              </a:extLst>
            </p:cNvPr>
            <p:cNvSpPr/>
            <p:nvPr/>
          </p:nvSpPr>
          <p:spPr>
            <a:xfrm>
              <a:off x="2992523" y="5291248"/>
              <a:ext cx="45719" cy="531203"/>
            </a:xfrm>
            <a:prstGeom prst="rect">
              <a:avLst/>
            </a:prstGeom>
            <a:gradFill>
              <a:gsLst>
                <a:gs pos="13000">
                  <a:srgbClr val="0070C0"/>
                </a:gs>
                <a:gs pos="30000">
                  <a:schemeClr val="accent5">
                    <a:lumMod val="40000"/>
                    <a:lumOff val="60000"/>
                  </a:schemeClr>
                </a:gs>
                <a:gs pos="70000">
                  <a:srgbClr val="E2E3A7"/>
                </a:gs>
                <a:gs pos="39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72000">
                  <a:srgbClr val="FF734D"/>
                </a:gs>
                <a:gs pos="98000">
                  <a:schemeClr val="accent4">
                    <a:lumMod val="40000"/>
                    <a:lumOff val="60000"/>
                  </a:schemeClr>
                </a:gs>
                <a:gs pos="75000">
                  <a:schemeClr val="accent4">
                    <a:lumMod val="40000"/>
                    <a:lumOff val="60000"/>
                  </a:schemeClr>
                </a:gs>
                <a:gs pos="94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E8B9EEFB-2A34-EE44-B0CB-D2ED2DE5738B}"/>
                </a:ext>
              </a:extLst>
            </p:cNvPr>
            <p:cNvSpPr/>
            <p:nvPr/>
          </p:nvSpPr>
          <p:spPr>
            <a:xfrm>
              <a:off x="3032739" y="5291248"/>
              <a:ext cx="45719" cy="531203"/>
            </a:xfrm>
            <a:prstGeom prst="rect">
              <a:avLst/>
            </a:prstGeom>
            <a:gradFill>
              <a:gsLst>
                <a:gs pos="17000">
                  <a:srgbClr val="0070C0"/>
                </a:gs>
                <a:gs pos="37000">
                  <a:schemeClr val="accent5">
                    <a:lumMod val="40000"/>
                    <a:lumOff val="60000"/>
                  </a:schemeClr>
                </a:gs>
                <a:gs pos="71000">
                  <a:srgbClr val="E2E3A7"/>
                </a:gs>
                <a:gs pos="47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72000">
                  <a:srgbClr val="FF734D"/>
                </a:gs>
                <a:gs pos="97000">
                  <a:schemeClr val="accent4">
                    <a:lumMod val="40000"/>
                    <a:lumOff val="60000"/>
                  </a:schemeClr>
                </a:gs>
                <a:gs pos="75000">
                  <a:schemeClr val="accent4">
                    <a:lumMod val="40000"/>
                    <a:lumOff val="60000"/>
                  </a:schemeClr>
                </a:gs>
                <a:gs pos="94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CBA05B67-8845-5546-8E43-1231EA8897CB}"/>
                </a:ext>
              </a:extLst>
            </p:cNvPr>
            <p:cNvSpPr/>
            <p:nvPr/>
          </p:nvSpPr>
          <p:spPr>
            <a:xfrm>
              <a:off x="3079358" y="5291248"/>
              <a:ext cx="45719" cy="531203"/>
            </a:xfrm>
            <a:prstGeom prst="rect">
              <a:avLst/>
            </a:prstGeom>
            <a:gradFill>
              <a:gsLst>
                <a:gs pos="17000">
                  <a:srgbClr val="0070C0"/>
                </a:gs>
                <a:gs pos="37000">
                  <a:schemeClr val="accent5">
                    <a:lumMod val="40000"/>
                    <a:lumOff val="60000"/>
                  </a:schemeClr>
                </a:gs>
                <a:gs pos="71000">
                  <a:srgbClr val="E2E3A7"/>
                </a:gs>
                <a:gs pos="47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74000">
                  <a:srgbClr val="FF734D"/>
                </a:gs>
                <a:gs pos="97000">
                  <a:schemeClr val="accent4">
                    <a:lumMod val="40000"/>
                    <a:lumOff val="60000"/>
                  </a:schemeClr>
                </a:gs>
                <a:gs pos="75000">
                  <a:schemeClr val="accent4">
                    <a:lumMod val="40000"/>
                    <a:lumOff val="60000"/>
                  </a:schemeClr>
                </a:gs>
                <a:gs pos="94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CC403CC1-7348-EC46-94D3-59DDFFF02701}"/>
                </a:ext>
              </a:extLst>
            </p:cNvPr>
            <p:cNvSpPr/>
            <p:nvPr/>
          </p:nvSpPr>
          <p:spPr>
            <a:xfrm>
              <a:off x="3124943" y="5291248"/>
              <a:ext cx="45719" cy="531203"/>
            </a:xfrm>
            <a:prstGeom prst="rect">
              <a:avLst/>
            </a:prstGeom>
            <a:gradFill>
              <a:gsLst>
                <a:gs pos="17000">
                  <a:srgbClr val="0070C0"/>
                </a:gs>
                <a:gs pos="31000">
                  <a:schemeClr val="accent5">
                    <a:lumMod val="40000"/>
                    <a:lumOff val="60000"/>
                  </a:schemeClr>
                </a:gs>
                <a:gs pos="71000">
                  <a:srgbClr val="E2E3A7"/>
                </a:gs>
                <a:gs pos="47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74000">
                  <a:srgbClr val="FF734D"/>
                </a:gs>
                <a:gs pos="97000">
                  <a:schemeClr val="accent4">
                    <a:lumMod val="40000"/>
                    <a:lumOff val="60000"/>
                  </a:schemeClr>
                </a:gs>
                <a:gs pos="75000">
                  <a:schemeClr val="accent4">
                    <a:lumMod val="40000"/>
                    <a:lumOff val="60000"/>
                  </a:schemeClr>
                </a:gs>
                <a:gs pos="93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333A69C5-4CC2-454D-B634-EAF980931A3C}"/>
                </a:ext>
              </a:extLst>
            </p:cNvPr>
            <p:cNvSpPr/>
            <p:nvPr/>
          </p:nvSpPr>
          <p:spPr>
            <a:xfrm>
              <a:off x="3163657" y="5291248"/>
              <a:ext cx="45719" cy="531203"/>
            </a:xfrm>
            <a:prstGeom prst="rect">
              <a:avLst/>
            </a:prstGeom>
            <a:gradFill>
              <a:gsLst>
                <a:gs pos="17000">
                  <a:srgbClr val="0070C0"/>
                </a:gs>
                <a:gs pos="35000">
                  <a:schemeClr val="accent5">
                    <a:lumMod val="40000"/>
                    <a:lumOff val="60000"/>
                  </a:schemeClr>
                </a:gs>
                <a:gs pos="71000">
                  <a:srgbClr val="E2E3A7"/>
                </a:gs>
                <a:gs pos="47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74000">
                  <a:srgbClr val="FF734D"/>
                </a:gs>
                <a:gs pos="98000">
                  <a:schemeClr val="accent4">
                    <a:lumMod val="40000"/>
                    <a:lumOff val="60000"/>
                  </a:schemeClr>
                </a:gs>
                <a:gs pos="76000">
                  <a:schemeClr val="accent4">
                    <a:lumMod val="40000"/>
                    <a:lumOff val="60000"/>
                  </a:schemeClr>
                </a:gs>
                <a:gs pos="93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C5A66961-42A6-9F43-AD47-71AB15E63582}"/>
                </a:ext>
              </a:extLst>
            </p:cNvPr>
            <p:cNvSpPr/>
            <p:nvPr/>
          </p:nvSpPr>
          <p:spPr>
            <a:xfrm>
              <a:off x="3206083" y="5291248"/>
              <a:ext cx="45719" cy="531203"/>
            </a:xfrm>
            <a:prstGeom prst="rect">
              <a:avLst/>
            </a:prstGeom>
            <a:gradFill>
              <a:gsLst>
                <a:gs pos="17000">
                  <a:srgbClr val="0070C0"/>
                </a:gs>
                <a:gs pos="37000">
                  <a:schemeClr val="accent5">
                    <a:lumMod val="40000"/>
                    <a:lumOff val="60000"/>
                  </a:schemeClr>
                </a:gs>
                <a:gs pos="71000">
                  <a:srgbClr val="E2E3A7"/>
                </a:gs>
                <a:gs pos="47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72000">
                  <a:srgbClr val="FF734D"/>
                </a:gs>
                <a:gs pos="97000">
                  <a:schemeClr val="accent4">
                    <a:lumMod val="40000"/>
                    <a:lumOff val="60000"/>
                  </a:schemeClr>
                </a:gs>
                <a:gs pos="75000">
                  <a:schemeClr val="accent4">
                    <a:lumMod val="40000"/>
                    <a:lumOff val="60000"/>
                  </a:schemeClr>
                </a:gs>
                <a:gs pos="94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C7C6CB58-8339-E746-ADEC-CABA75DAF5D5}"/>
                </a:ext>
              </a:extLst>
            </p:cNvPr>
            <p:cNvSpPr/>
            <p:nvPr/>
          </p:nvSpPr>
          <p:spPr>
            <a:xfrm>
              <a:off x="3284943" y="5291248"/>
              <a:ext cx="45719" cy="531203"/>
            </a:xfrm>
            <a:prstGeom prst="rect">
              <a:avLst/>
            </a:prstGeom>
            <a:gradFill>
              <a:gsLst>
                <a:gs pos="17000">
                  <a:srgbClr val="0070C0"/>
                </a:gs>
                <a:gs pos="33000">
                  <a:schemeClr val="accent5">
                    <a:lumMod val="40000"/>
                    <a:lumOff val="60000"/>
                  </a:schemeClr>
                </a:gs>
                <a:gs pos="71000">
                  <a:srgbClr val="E2E3A7"/>
                </a:gs>
                <a:gs pos="42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72000">
                  <a:srgbClr val="FF734D"/>
                </a:gs>
                <a:gs pos="97000">
                  <a:schemeClr val="accent4">
                    <a:lumMod val="40000"/>
                    <a:lumOff val="60000"/>
                  </a:schemeClr>
                </a:gs>
                <a:gs pos="75000">
                  <a:schemeClr val="accent4">
                    <a:lumMod val="40000"/>
                    <a:lumOff val="60000"/>
                  </a:schemeClr>
                </a:gs>
                <a:gs pos="94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7A339FB0-58D8-5E4D-AEC8-35EB8F511AD4}"/>
                </a:ext>
              </a:extLst>
            </p:cNvPr>
            <p:cNvSpPr/>
            <p:nvPr/>
          </p:nvSpPr>
          <p:spPr>
            <a:xfrm>
              <a:off x="3239105" y="5291248"/>
              <a:ext cx="45719" cy="531203"/>
            </a:xfrm>
            <a:prstGeom prst="rect">
              <a:avLst/>
            </a:prstGeom>
            <a:gradFill>
              <a:gsLst>
                <a:gs pos="17000">
                  <a:srgbClr val="0070C0"/>
                </a:gs>
                <a:gs pos="33000">
                  <a:schemeClr val="accent5">
                    <a:lumMod val="40000"/>
                    <a:lumOff val="60000"/>
                  </a:schemeClr>
                </a:gs>
                <a:gs pos="71000">
                  <a:srgbClr val="E2E3A7"/>
                </a:gs>
                <a:gs pos="44000">
                  <a:schemeClr val="accent6">
                    <a:lumMod val="40000"/>
                    <a:lumOff val="60000"/>
                  </a:schemeClr>
                </a:gs>
                <a:gs pos="95000">
                  <a:srgbClr val="FF0000"/>
                </a:gs>
                <a:gs pos="72000">
                  <a:srgbClr val="FF734D"/>
                </a:gs>
                <a:gs pos="97000">
                  <a:schemeClr val="accent4">
                    <a:lumMod val="40000"/>
                    <a:lumOff val="60000"/>
                  </a:schemeClr>
                </a:gs>
                <a:gs pos="75000">
                  <a:schemeClr val="accent4">
                    <a:lumMod val="40000"/>
                    <a:lumOff val="60000"/>
                  </a:schemeClr>
                </a:gs>
                <a:gs pos="94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47759BE2-0E6F-3149-A2BD-03F2B615D96D}"/>
                </a:ext>
              </a:extLst>
            </p:cNvPr>
            <p:cNvSpPr/>
            <p:nvPr/>
          </p:nvSpPr>
          <p:spPr>
            <a:xfrm>
              <a:off x="3404389" y="5288255"/>
              <a:ext cx="70198" cy="526805"/>
            </a:xfrm>
            <a:prstGeom prst="rect">
              <a:avLst/>
            </a:prstGeom>
            <a:gradFill>
              <a:gsLst>
                <a:gs pos="13000">
                  <a:srgbClr val="0070C0"/>
                </a:gs>
                <a:gs pos="30000">
                  <a:schemeClr val="accent5">
                    <a:lumMod val="40000"/>
                    <a:lumOff val="60000"/>
                  </a:schemeClr>
                </a:gs>
                <a:gs pos="49000">
                  <a:schemeClr val="accent6">
                    <a:lumMod val="40000"/>
                    <a:lumOff val="60000"/>
                  </a:schemeClr>
                </a:gs>
                <a:gs pos="100000">
                  <a:srgbClr val="FF0000"/>
                </a:gs>
                <a:gs pos="87000">
                  <a:srgbClr val="FF734D"/>
                </a:gs>
                <a:gs pos="71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Can 71">
              <a:extLst>
                <a:ext uri="{FF2B5EF4-FFF2-40B4-BE49-F238E27FC236}">
                  <a16:creationId xmlns:a16="http://schemas.microsoft.com/office/drawing/2014/main" id="{BA38ABD6-5B76-7C47-B96A-95D243A988DA}"/>
                </a:ext>
              </a:extLst>
            </p:cNvPr>
            <p:cNvSpPr/>
            <p:nvPr/>
          </p:nvSpPr>
          <p:spPr>
            <a:xfrm rot="16200000">
              <a:off x="2529949" y="6250956"/>
              <a:ext cx="118872" cy="142778"/>
            </a:xfrm>
            <a:prstGeom prst="can">
              <a:avLst>
                <a:gd name="adj" fmla="val 52634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FAB6DFF5-0E10-8442-93B4-748C5D92485B}"/>
                </a:ext>
              </a:extLst>
            </p:cNvPr>
            <p:cNvSpPr/>
            <p:nvPr/>
          </p:nvSpPr>
          <p:spPr>
            <a:xfrm>
              <a:off x="3150135" y="6261383"/>
              <a:ext cx="128016" cy="12801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Freeform 72">
            <a:extLst>
              <a:ext uri="{FF2B5EF4-FFF2-40B4-BE49-F238E27FC236}">
                <a16:creationId xmlns:a16="http://schemas.microsoft.com/office/drawing/2014/main" id="{8CE51C10-E49E-E84D-908F-5B875CA48A05}"/>
              </a:ext>
            </a:extLst>
          </p:cNvPr>
          <p:cNvSpPr/>
          <p:nvPr/>
        </p:nvSpPr>
        <p:spPr>
          <a:xfrm rot="789944">
            <a:off x="752974" y="5392945"/>
            <a:ext cx="1360082" cy="1080015"/>
          </a:xfrm>
          <a:custGeom>
            <a:avLst/>
            <a:gdLst>
              <a:gd name="connsiteX0" fmla="*/ 1616043 w 1616043"/>
              <a:gd name="connsiteY0" fmla="*/ 1056930 h 1080015"/>
              <a:gd name="connsiteX1" fmla="*/ 1032095 w 1616043"/>
              <a:gd name="connsiteY1" fmla="*/ 1056930 h 1080015"/>
              <a:gd name="connsiteX2" fmla="*/ 878186 w 1616043"/>
              <a:gd name="connsiteY2" fmla="*/ 817014 h 1080015"/>
              <a:gd name="connsiteX3" fmla="*/ 823865 w 1616043"/>
              <a:gd name="connsiteY3" fmla="*/ 332653 h 1080015"/>
              <a:gd name="connsiteX4" fmla="*/ 647322 w 1616043"/>
              <a:gd name="connsiteY4" fmla="*/ 20309 h 1080015"/>
              <a:gd name="connsiteX5" fmla="*/ 217283 w 1616043"/>
              <a:gd name="connsiteY5" fmla="*/ 33889 h 1080015"/>
              <a:gd name="connsiteX6" fmla="*/ 0 w 1616043"/>
              <a:gd name="connsiteY6" fmla="*/ 61049 h 108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6043" h="1080015">
                <a:moveTo>
                  <a:pt x="1616043" y="1056930"/>
                </a:moveTo>
                <a:cubicBezTo>
                  <a:pt x="1385557" y="1076923"/>
                  <a:pt x="1155071" y="1096916"/>
                  <a:pt x="1032095" y="1056930"/>
                </a:cubicBezTo>
                <a:cubicBezTo>
                  <a:pt x="909119" y="1016944"/>
                  <a:pt x="912891" y="937727"/>
                  <a:pt x="878186" y="817014"/>
                </a:cubicBezTo>
                <a:cubicBezTo>
                  <a:pt x="843481" y="696301"/>
                  <a:pt x="862342" y="465437"/>
                  <a:pt x="823865" y="332653"/>
                </a:cubicBezTo>
                <a:cubicBezTo>
                  <a:pt x="785388" y="199869"/>
                  <a:pt x="748419" y="70103"/>
                  <a:pt x="647322" y="20309"/>
                </a:cubicBezTo>
                <a:cubicBezTo>
                  <a:pt x="546225" y="-29485"/>
                  <a:pt x="325170" y="27099"/>
                  <a:pt x="217283" y="33889"/>
                </a:cubicBezTo>
                <a:cubicBezTo>
                  <a:pt x="109396" y="40679"/>
                  <a:pt x="54698" y="50864"/>
                  <a:pt x="0" y="61049"/>
                </a:cubicBez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7771913-BE5D-AB44-B7E0-CB3CD9BD308F}"/>
              </a:ext>
            </a:extLst>
          </p:cNvPr>
          <p:cNvSpPr/>
          <p:nvPr/>
        </p:nvSpPr>
        <p:spPr>
          <a:xfrm>
            <a:off x="821413" y="5292123"/>
            <a:ext cx="79136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Freeform 251">
            <a:extLst>
              <a:ext uri="{FF2B5EF4-FFF2-40B4-BE49-F238E27FC236}">
                <a16:creationId xmlns:a16="http://schemas.microsoft.com/office/drawing/2014/main" id="{3642B01E-EDE8-F54F-A291-1B6CD5C8374F}"/>
              </a:ext>
            </a:extLst>
          </p:cNvPr>
          <p:cNvSpPr/>
          <p:nvPr/>
        </p:nvSpPr>
        <p:spPr>
          <a:xfrm rot="1924823" flipH="1">
            <a:off x="1905997" y="4773143"/>
            <a:ext cx="76464" cy="419665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08F2A0E0-BF1D-4241-9836-7DC2527510A1}"/>
              </a:ext>
            </a:extLst>
          </p:cNvPr>
          <p:cNvSpPr/>
          <p:nvPr/>
        </p:nvSpPr>
        <p:spPr>
          <a:xfrm>
            <a:off x="1880405" y="4528307"/>
            <a:ext cx="6775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prstClr val="black"/>
                </a:solidFill>
              </a:rPr>
              <a:t>Current</a:t>
            </a:r>
            <a:r>
              <a:rPr lang="en-US" sz="800" dirty="0">
                <a:solidFill>
                  <a:prstClr val="black"/>
                </a:solidFill>
              </a:rPr>
              <a:t> BIS value</a:t>
            </a:r>
            <a:endParaRPr lang="en-US" sz="8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8791ACF1-843D-1542-BD5D-10EDDB83A326}"/>
              </a:ext>
            </a:extLst>
          </p:cNvPr>
          <p:cNvSpPr/>
          <p:nvPr/>
        </p:nvSpPr>
        <p:spPr>
          <a:xfrm>
            <a:off x="2606413" y="4521434"/>
            <a:ext cx="7821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prstClr val="black"/>
                </a:solidFill>
              </a:rPr>
              <a:t>Trendline</a:t>
            </a:r>
            <a:r>
              <a:rPr lang="en-US" sz="800" dirty="0">
                <a:solidFill>
                  <a:prstClr val="black"/>
                </a:solidFill>
              </a:rPr>
              <a:t> of BIS values</a:t>
            </a:r>
            <a:endParaRPr lang="en-US" sz="8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255" name="Freeform 254">
            <a:extLst>
              <a:ext uri="{FF2B5EF4-FFF2-40B4-BE49-F238E27FC236}">
                <a16:creationId xmlns:a16="http://schemas.microsoft.com/office/drawing/2014/main" id="{B8974A30-A2FF-FA49-A8CB-C0224A2E40EF}"/>
              </a:ext>
            </a:extLst>
          </p:cNvPr>
          <p:cNvSpPr/>
          <p:nvPr/>
        </p:nvSpPr>
        <p:spPr>
          <a:xfrm rot="1924823" flipH="1">
            <a:off x="2637849" y="4765116"/>
            <a:ext cx="76464" cy="419665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EC8BD84B-D7FE-7B4B-AAD5-D46600C1C5E6}"/>
              </a:ext>
            </a:extLst>
          </p:cNvPr>
          <p:cNvSpPr/>
          <p:nvPr/>
        </p:nvSpPr>
        <p:spPr>
          <a:xfrm>
            <a:off x="3329872" y="4478038"/>
            <a:ext cx="1809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prstClr val="black"/>
                </a:solidFill>
                <a:hlinkClick r:id="rId14"/>
              </a:rPr>
              <a:t>2D EEG </a:t>
            </a:r>
            <a:r>
              <a:rPr lang="en-US" sz="800" b="1" dirty="0" err="1">
                <a:solidFill>
                  <a:prstClr val="black"/>
                </a:solidFill>
                <a:hlinkClick r:id="rId14"/>
              </a:rPr>
              <a:t>spectragram</a:t>
            </a:r>
            <a:r>
              <a:rPr lang="en-US" sz="800" dirty="0">
                <a:solidFill>
                  <a:prstClr val="black"/>
                </a:solidFill>
                <a:hlinkClick r:id="rId14"/>
              </a:rPr>
              <a:t> </a:t>
            </a:r>
            <a:r>
              <a:rPr lang="en-US" sz="800" dirty="0">
                <a:solidFill>
                  <a:prstClr val="black"/>
                </a:solidFill>
              </a:rPr>
              <a:t>shows </a:t>
            </a:r>
            <a:r>
              <a:rPr lang="en-US" sz="800" b="1" dirty="0">
                <a:solidFill>
                  <a:prstClr val="black"/>
                </a:solidFill>
              </a:rPr>
              <a:t>EEG frequency </a:t>
            </a:r>
            <a:r>
              <a:rPr lang="en-US" sz="800" dirty="0">
                <a:solidFill>
                  <a:prstClr val="black"/>
                </a:solidFill>
              </a:rPr>
              <a:t>(vertical) vs </a:t>
            </a:r>
            <a:r>
              <a:rPr lang="en-US" sz="800" b="1" dirty="0">
                <a:solidFill>
                  <a:prstClr val="black"/>
                </a:solidFill>
              </a:rPr>
              <a:t>time</a:t>
            </a:r>
            <a:r>
              <a:rPr lang="en-US" sz="800" dirty="0">
                <a:solidFill>
                  <a:prstClr val="black"/>
                </a:solidFill>
              </a:rPr>
              <a:t> (horizontal) with </a:t>
            </a:r>
            <a:r>
              <a:rPr lang="en-US" sz="800" b="1" dirty="0">
                <a:solidFill>
                  <a:prstClr val="black"/>
                </a:solidFill>
              </a:rPr>
              <a:t>power</a:t>
            </a:r>
            <a:r>
              <a:rPr lang="en-US" sz="800" dirty="0">
                <a:solidFill>
                  <a:prstClr val="black"/>
                </a:solidFill>
              </a:rPr>
              <a:t> (color scale)</a:t>
            </a:r>
            <a:endParaRPr lang="en-US" sz="8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95870F9D-F71A-434A-B28E-4BD970A161EE}"/>
              </a:ext>
            </a:extLst>
          </p:cNvPr>
          <p:cNvSpPr/>
          <p:nvPr/>
        </p:nvSpPr>
        <p:spPr>
          <a:xfrm>
            <a:off x="4105653" y="6059486"/>
            <a:ext cx="995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cap="small" dirty="0">
                <a:solidFill>
                  <a:prstClr val="black"/>
                </a:solidFill>
                <a:cs typeface="Futura Medium" panose="020B0602020204020303" pitchFamily="34" charset="-79"/>
              </a:rPr>
              <a:t>unconsciousness</a:t>
            </a:r>
            <a:r>
              <a:rPr lang="en-US" sz="800" dirty="0">
                <a:solidFill>
                  <a:prstClr val="black"/>
                </a:solidFill>
              </a:rPr>
              <a:t> due to </a:t>
            </a:r>
            <a:r>
              <a:rPr lang="en-US" sz="800" b="1" dirty="0">
                <a:solidFill>
                  <a:schemeClr val="accent2"/>
                </a:solidFill>
              </a:rPr>
              <a:t>ketamine</a:t>
            </a:r>
            <a:r>
              <a:rPr lang="en-US" sz="800" dirty="0">
                <a:solidFill>
                  <a:prstClr val="black"/>
                </a:solidFill>
              </a:rPr>
              <a:t>. Ketamine </a:t>
            </a:r>
            <a:r>
              <a:rPr lang="en-US" sz="800" b="1" dirty="0">
                <a:solidFill>
                  <a:prstClr val="black"/>
                </a:solidFill>
                <a:hlinkClick r:id="rId15"/>
              </a:rPr>
              <a:t>boluses</a:t>
            </a:r>
            <a:r>
              <a:rPr lang="en-US" sz="800" dirty="0">
                <a:solidFill>
                  <a:prstClr val="black"/>
                </a:solidFill>
              </a:rPr>
              <a:t> can increase alpha </a:t>
            </a:r>
            <a:r>
              <a:rPr lang="en-US" sz="800" dirty="0">
                <a:solidFill>
                  <a:prstClr val="black"/>
                </a:solidFill>
                <a:hlinkClick r:id="rId16"/>
              </a:rPr>
              <a:t>power </a:t>
            </a:r>
            <a:r>
              <a:rPr lang="en-US" sz="800" b="1" i="1" dirty="0">
                <a:solidFill>
                  <a:prstClr val="black"/>
                </a:solidFill>
                <a:hlinkClick r:id="rId16"/>
              </a:rPr>
              <a:t>falsely</a:t>
            </a:r>
            <a:r>
              <a:rPr lang="en-US" sz="800" dirty="0">
                <a:solidFill>
                  <a:prstClr val="black"/>
                </a:solidFill>
                <a:hlinkClick r:id="rId16"/>
              </a:rPr>
              <a:t> raising BIS values</a:t>
            </a:r>
            <a:r>
              <a:rPr lang="en-US" sz="800" dirty="0">
                <a:solidFill>
                  <a:prstClr val="black"/>
                </a:solidFill>
              </a:rPr>
              <a:t>.</a:t>
            </a:r>
            <a:endParaRPr lang="en-US" sz="8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3D218041-97FA-5D4B-9E2F-30A102022EAC}"/>
              </a:ext>
            </a:extLst>
          </p:cNvPr>
          <p:cNvSpPr/>
          <p:nvPr/>
        </p:nvSpPr>
        <p:spPr>
          <a:xfrm>
            <a:off x="2258901" y="2441827"/>
            <a:ext cx="1839116" cy="4438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Use 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EEG/BIS monitor </a:t>
            </a:r>
            <a:r>
              <a:rPr lang="en-US" sz="1000" dirty="0">
                <a:solidFill>
                  <a:schemeClr val="tx1"/>
                </a:solidFill>
                <a:latin typeface="+mj-lt"/>
              </a:rPr>
              <a:t>to ensure sedation depth is adequate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808B7E9D-E11B-A541-AD26-27C0BE960EC9}"/>
              </a:ext>
            </a:extLst>
          </p:cNvPr>
          <p:cNvSpPr/>
          <p:nvPr/>
        </p:nvSpPr>
        <p:spPr>
          <a:xfrm>
            <a:off x="4330675" y="2441899"/>
            <a:ext cx="1820446" cy="4438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Use </a:t>
            </a: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TOF monitor </a:t>
            </a:r>
            <a:r>
              <a:rPr lang="en-US" sz="1000" dirty="0">
                <a:solidFill>
                  <a:schemeClr val="tx1"/>
                </a:solidFill>
                <a:latin typeface="+mj-lt"/>
              </a:rPr>
              <a:t>to ensure NMB is at lowest dose possible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E659B92-D0DF-DF4C-88E0-A9D445A4B99D}"/>
              </a:ext>
            </a:extLst>
          </p:cNvPr>
          <p:cNvSpPr/>
          <p:nvPr/>
        </p:nvSpPr>
        <p:spPr>
          <a:xfrm>
            <a:off x="4111114" y="4832925"/>
            <a:ext cx="952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cap="small" dirty="0">
                <a:solidFill>
                  <a:prstClr val="black"/>
                </a:solidFill>
                <a:cs typeface="Futura Medium" panose="020B0602020204020303" pitchFamily="34" charset="-79"/>
              </a:rPr>
              <a:t>wakefulness</a:t>
            </a:r>
            <a:endParaRPr lang="en-US" sz="800" b="1" dirty="0">
              <a:solidFill>
                <a:prstClr val="black"/>
              </a:solidFill>
              <a:latin typeface="+mj-lt"/>
            </a:endParaRPr>
          </a:p>
          <a:p>
            <a:pPr algn="ctr"/>
            <a:r>
              <a:rPr lang="en-US" sz="800" dirty="0">
                <a:solidFill>
                  <a:prstClr val="black"/>
                </a:solidFill>
              </a:rPr>
              <a:t>Predominantly low frequency energy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3388BF0-47D7-824F-93C0-6A06995E4E52}"/>
              </a:ext>
            </a:extLst>
          </p:cNvPr>
          <p:cNvSpPr/>
          <p:nvPr/>
        </p:nvSpPr>
        <p:spPr>
          <a:xfrm flipH="1">
            <a:off x="3617769" y="4905530"/>
            <a:ext cx="9144" cy="531203"/>
          </a:xfrm>
          <a:prstGeom prst="rect">
            <a:avLst/>
          </a:prstGeom>
          <a:gradFill>
            <a:gsLst>
              <a:gs pos="31000">
                <a:srgbClr val="0070C0"/>
              </a:gs>
              <a:gs pos="66000">
                <a:schemeClr val="accent5">
                  <a:lumMod val="40000"/>
                  <a:lumOff val="6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93000">
                <a:srgbClr val="FF0000"/>
              </a:gs>
              <a:gs pos="86000">
                <a:srgbClr val="FF734D"/>
              </a:gs>
              <a:gs pos="100000">
                <a:schemeClr val="accent4">
                  <a:lumMod val="40000"/>
                  <a:lumOff val="60000"/>
                </a:schemeClr>
              </a:gs>
              <a:gs pos="82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E9B6862-B085-BC45-8C00-490B3C655446}"/>
              </a:ext>
            </a:extLst>
          </p:cNvPr>
          <p:cNvSpPr/>
          <p:nvPr/>
        </p:nvSpPr>
        <p:spPr>
          <a:xfrm flipH="1">
            <a:off x="3837016" y="4905530"/>
            <a:ext cx="9144" cy="531203"/>
          </a:xfrm>
          <a:prstGeom prst="rect">
            <a:avLst/>
          </a:prstGeom>
          <a:gradFill>
            <a:gsLst>
              <a:gs pos="31000">
                <a:srgbClr val="0070C0"/>
              </a:gs>
              <a:gs pos="66000">
                <a:schemeClr val="accent5">
                  <a:lumMod val="40000"/>
                  <a:lumOff val="6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93000">
                <a:srgbClr val="FF0000"/>
              </a:gs>
              <a:gs pos="86000">
                <a:srgbClr val="FF734D"/>
              </a:gs>
              <a:gs pos="100000">
                <a:schemeClr val="accent4">
                  <a:lumMod val="40000"/>
                  <a:lumOff val="60000"/>
                </a:schemeClr>
              </a:gs>
              <a:gs pos="82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D7D1D37-1A6E-1640-96C9-DC14861A5107}"/>
              </a:ext>
            </a:extLst>
          </p:cNvPr>
          <p:cNvSpPr/>
          <p:nvPr/>
        </p:nvSpPr>
        <p:spPr>
          <a:xfrm flipH="1">
            <a:off x="4014887" y="4905530"/>
            <a:ext cx="9144" cy="531203"/>
          </a:xfrm>
          <a:prstGeom prst="rect">
            <a:avLst/>
          </a:prstGeom>
          <a:gradFill>
            <a:gsLst>
              <a:gs pos="31000">
                <a:srgbClr val="0070C0"/>
              </a:gs>
              <a:gs pos="66000">
                <a:schemeClr val="accent5">
                  <a:lumMod val="40000"/>
                  <a:lumOff val="6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93000">
                <a:srgbClr val="FF0000"/>
              </a:gs>
              <a:gs pos="86000">
                <a:srgbClr val="FF734D"/>
              </a:gs>
              <a:gs pos="100000">
                <a:schemeClr val="accent4">
                  <a:lumMod val="40000"/>
                  <a:lumOff val="60000"/>
                </a:schemeClr>
              </a:gs>
              <a:gs pos="82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FEB0A09-B07C-DD4A-9EC2-EBB29324450B}"/>
              </a:ext>
            </a:extLst>
          </p:cNvPr>
          <p:cNvSpPr/>
          <p:nvPr/>
        </p:nvSpPr>
        <p:spPr>
          <a:xfrm flipH="1">
            <a:off x="4076850" y="4905530"/>
            <a:ext cx="9144" cy="531203"/>
          </a:xfrm>
          <a:prstGeom prst="rect">
            <a:avLst/>
          </a:prstGeom>
          <a:gradFill>
            <a:gsLst>
              <a:gs pos="31000">
                <a:srgbClr val="0070C0"/>
              </a:gs>
              <a:gs pos="66000">
                <a:schemeClr val="accent5">
                  <a:lumMod val="40000"/>
                  <a:lumOff val="6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93000">
                <a:srgbClr val="FF0000"/>
              </a:gs>
              <a:gs pos="86000">
                <a:srgbClr val="FF734D"/>
              </a:gs>
              <a:gs pos="100000">
                <a:schemeClr val="accent4">
                  <a:lumMod val="40000"/>
                  <a:lumOff val="60000"/>
                </a:schemeClr>
              </a:gs>
              <a:gs pos="82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>
            <a:extLst>
              <a:ext uri="{FF2B5EF4-FFF2-40B4-BE49-F238E27FC236}">
                <a16:creationId xmlns:a16="http://schemas.microsoft.com/office/drawing/2014/main" id="{33268563-2033-C544-9299-D3D5CD3F1F7D}"/>
              </a:ext>
            </a:extLst>
          </p:cNvPr>
          <p:cNvSpPr/>
          <p:nvPr/>
        </p:nvSpPr>
        <p:spPr>
          <a:xfrm rot="2309182" flipH="1">
            <a:off x="3092127" y="4608662"/>
            <a:ext cx="150952" cy="1139575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202E2B0-2FFB-234C-B8CA-6F034FC8EA8F}"/>
              </a:ext>
            </a:extLst>
          </p:cNvPr>
          <p:cNvSpPr/>
          <p:nvPr/>
        </p:nvSpPr>
        <p:spPr>
          <a:xfrm>
            <a:off x="4165536" y="5467761"/>
            <a:ext cx="916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cap="small" dirty="0">
                <a:solidFill>
                  <a:prstClr val="black"/>
                </a:solidFill>
                <a:cs typeface="Futura Medium" panose="020B0602020204020303" pitchFamily="34" charset="-79"/>
              </a:rPr>
              <a:t>unconsciousness</a:t>
            </a:r>
            <a:r>
              <a:rPr lang="en-US" sz="800" dirty="0">
                <a:solidFill>
                  <a:prstClr val="black"/>
                </a:solidFill>
              </a:rPr>
              <a:t> due to propofol or BZD infusion.</a:t>
            </a:r>
            <a:endParaRPr lang="en-US" sz="8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7B000C8-C11B-8341-99F1-1FED3930621B}"/>
              </a:ext>
            </a:extLst>
          </p:cNvPr>
          <p:cNvSpPr/>
          <p:nvPr/>
        </p:nvSpPr>
        <p:spPr>
          <a:xfrm>
            <a:off x="3385566" y="6128319"/>
            <a:ext cx="818072" cy="531203"/>
          </a:xfrm>
          <a:prstGeom prst="rect">
            <a:avLst/>
          </a:prstGeom>
          <a:gradFill>
            <a:gsLst>
              <a:gs pos="13000">
                <a:srgbClr val="0070C0"/>
              </a:gs>
              <a:gs pos="23000">
                <a:schemeClr val="accent5">
                  <a:lumMod val="40000"/>
                  <a:lumOff val="60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  <a:gs pos="55000">
                <a:schemeClr val="accent1">
                  <a:lumMod val="60000"/>
                  <a:lumOff val="40000"/>
                </a:schemeClr>
              </a:gs>
              <a:gs pos="43000">
                <a:srgbClr val="D8E2AB"/>
              </a:gs>
              <a:gs pos="32000">
                <a:schemeClr val="accent4">
                  <a:lumMod val="40000"/>
                  <a:lumOff val="60000"/>
                </a:schemeClr>
              </a:gs>
              <a:gs pos="96000">
                <a:srgbClr val="FF0000"/>
              </a:gs>
              <a:gs pos="72000">
                <a:schemeClr val="accent1"/>
              </a:gs>
              <a:gs pos="100000">
                <a:schemeClr val="accent4">
                  <a:lumMod val="40000"/>
                  <a:lumOff val="60000"/>
                </a:schemeClr>
              </a:gs>
              <a:gs pos="93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F229FBF-66A6-0C4F-A213-BC94BDCCB1C5}"/>
              </a:ext>
            </a:extLst>
          </p:cNvPr>
          <p:cNvSpPr/>
          <p:nvPr/>
        </p:nvSpPr>
        <p:spPr>
          <a:xfrm rot="16200000">
            <a:off x="2848597" y="6331177"/>
            <a:ext cx="8418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latin typeface="Corbel" panose="020B0503020204020204" pitchFamily="34" charset="0"/>
              </a:rPr>
              <a:t>Frequency</a:t>
            </a:r>
            <a:r>
              <a:rPr lang="en-US" sz="800" dirty="0">
                <a:latin typeface="Corbel" panose="020B0503020204020204" pitchFamily="34" charset="0"/>
              </a:rPr>
              <a:t> (Hz)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35A3035-BF79-B846-B5D1-5B31DC37B124}"/>
              </a:ext>
            </a:extLst>
          </p:cNvPr>
          <p:cNvCxnSpPr>
            <a:cxnSpLocks/>
          </p:cNvCxnSpPr>
          <p:nvPr/>
        </p:nvCxnSpPr>
        <p:spPr>
          <a:xfrm flipV="1">
            <a:off x="3353382" y="6299125"/>
            <a:ext cx="0" cy="4247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F430967F-7EA6-9E49-B48A-53056E710054}"/>
              </a:ext>
            </a:extLst>
          </p:cNvPr>
          <p:cNvCxnSpPr>
            <a:cxnSpLocks/>
          </p:cNvCxnSpPr>
          <p:nvPr/>
        </p:nvCxnSpPr>
        <p:spPr>
          <a:xfrm>
            <a:off x="3353382" y="6723834"/>
            <a:ext cx="47234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0505BA6-1B4F-5141-9D8E-42D028F4A8BF}"/>
              </a:ext>
            </a:extLst>
          </p:cNvPr>
          <p:cNvSpPr/>
          <p:nvPr/>
        </p:nvSpPr>
        <p:spPr>
          <a:xfrm>
            <a:off x="3350057" y="6695289"/>
            <a:ext cx="63030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latin typeface="Corbel" panose="020B0503020204020204" pitchFamily="34" charset="0"/>
              </a:rPr>
              <a:t>Time</a:t>
            </a:r>
            <a:r>
              <a:rPr lang="en-US" sz="800" dirty="0">
                <a:latin typeface="Corbel" panose="020B0503020204020204" pitchFamily="34" charset="0"/>
              </a:rPr>
              <a:t> (sec)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BC1985-44BF-8647-84FD-E504C622EEDC}"/>
              </a:ext>
            </a:extLst>
          </p:cNvPr>
          <p:cNvGrpSpPr/>
          <p:nvPr/>
        </p:nvGrpSpPr>
        <p:grpSpPr>
          <a:xfrm>
            <a:off x="3382058" y="5527761"/>
            <a:ext cx="818072" cy="531203"/>
            <a:chOff x="3572963" y="5527761"/>
            <a:chExt cx="1105113" cy="531203"/>
          </a:xfrm>
        </p:grpSpPr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0A75C939-BEA5-9649-9FFF-7774EB495DDA}"/>
                </a:ext>
              </a:extLst>
            </p:cNvPr>
            <p:cNvSpPr/>
            <p:nvPr/>
          </p:nvSpPr>
          <p:spPr>
            <a:xfrm>
              <a:off x="3572963" y="5527761"/>
              <a:ext cx="1105113" cy="531203"/>
            </a:xfrm>
            <a:prstGeom prst="rect">
              <a:avLst/>
            </a:prstGeom>
            <a:gradFill>
              <a:gsLst>
                <a:gs pos="54000">
                  <a:schemeClr val="accent4">
                    <a:lumMod val="40000"/>
                    <a:lumOff val="60000"/>
                  </a:schemeClr>
                </a:gs>
                <a:gs pos="17000">
                  <a:srgbClr val="0070C0"/>
                </a:gs>
                <a:gs pos="37000">
                  <a:schemeClr val="accent5">
                    <a:lumMod val="40000"/>
                    <a:lumOff val="60000"/>
                  </a:schemeClr>
                </a:gs>
                <a:gs pos="77000">
                  <a:schemeClr val="accent6">
                    <a:lumMod val="40000"/>
                    <a:lumOff val="60000"/>
                  </a:schemeClr>
                </a:gs>
                <a:gs pos="66000">
                  <a:srgbClr val="E2E3A7"/>
                </a:gs>
                <a:gs pos="47000">
                  <a:schemeClr val="accent6">
                    <a:lumMod val="40000"/>
                    <a:lumOff val="60000"/>
                  </a:schemeClr>
                </a:gs>
                <a:gs pos="93000">
                  <a:srgbClr val="FF5633"/>
                </a:gs>
                <a:gs pos="97000">
                  <a:schemeClr val="accent4">
                    <a:lumMod val="40000"/>
                    <a:lumOff val="60000"/>
                  </a:schemeClr>
                </a:gs>
                <a:gs pos="9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7D636C0-8019-854D-BA08-4E5BD072AD15}"/>
                </a:ext>
              </a:extLst>
            </p:cNvPr>
            <p:cNvSpPr/>
            <p:nvPr/>
          </p:nvSpPr>
          <p:spPr>
            <a:xfrm>
              <a:off x="3740325" y="5527761"/>
              <a:ext cx="18288" cy="531203"/>
            </a:xfrm>
            <a:prstGeom prst="rect">
              <a:avLst/>
            </a:prstGeom>
            <a:gradFill>
              <a:gsLst>
                <a:gs pos="48000">
                  <a:schemeClr val="accent4">
                    <a:lumMod val="40000"/>
                    <a:lumOff val="60000"/>
                  </a:schemeClr>
                </a:gs>
                <a:gs pos="17000">
                  <a:srgbClr val="0070C0"/>
                </a:gs>
                <a:gs pos="32000">
                  <a:schemeClr val="accent5">
                    <a:lumMod val="40000"/>
                    <a:lumOff val="60000"/>
                  </a:schemeClr>
                </a:gs>
                <a:gs pos="77000">
                  <a:schemeClr val="accent6">
                    <a:lumMod val="40000"/>
                    <a:lumOff val="60000"/>
                  </a:schemeClr>
                </a:gs>
                <a:gs pos="66000">
                  <a:srgbClr val="E2E3A7"/>
                </a:gs>
                <a:gs pos="40000">
                  <a:schemeClr val="accent6">
                    <a:lumMod val="40000"/>
                    <a:lumOff val="60000"/>
                  </a:schemeClr>
                </a:gs>
                <a:gs pos="93000">
                  <a:srgbClr val="FF5633"/>
                </a:gs>
                <a:gs pos="97000">
                  <a:schemeClr val="accent4">
                    <a:lumMod val="40000"/>
                    <a:lumOff val="60000"/>
                  </a:schemeClr>
                </a:gs>
                <a:gs pos="9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27D67A29-6158-5A42-8DB7-A6D820D3B05B}"/>
                </a:ext>
              </a:extLst>
            </p:cNvPr>
            <p:cNvSpPr/>
            <p:nvPr/>
          </p:nvSpPr>
          <p:spPr>
            <a:xfrm>
              <a:off x="3918975" y="5527761"/>
              <a:ext cx="18288" cy="531203"/>
            </a:xfrm>
            <a:prstGeom prst="rect">
              <a:avLst/>
            </a:prstGeom>
            <a:gradFill>
              <a:gsLst>
                <a:gs pos="48000">
                  <a:schemeClr val="accent4">
                    <a:lumMod val="40000"/>
                    <a:lumOff val="60000"/>
                  </a:schemeClr>
                </a:gs>
                <a:gs pos="17000">
                  <a:srgbClr val="0070C0"/>
                </a:gs>
                <a:gs pos="32000">
                  <a:schemeClr val="accent5">
                    <a:lumMod val="40000"/>
                    <a:lumOff val="60000"/>
                  </a:schemeClr>
                </a:gs>
                <a:gs pos="77000">
                  <a:schemeClr val="accent6">
                    <a:lumMod val="40000"/>
                    <a:lumOff val="60000"/>
                  </a:schemeClr>
                </a:gs>
                <a:gs pos="66000">
                  <a:srgbClr val="E2E3A7"/>
                </a:gs>
                <a:gs pos="40000">
                  <a:schemeClr val="accent6">
                    <a:lumMod val="40000"/>
                    <a:lumOff val="60000"/>
                  </a:schemeClr>
                </a:gs>
                <a:gs pos="93000">
                  <a:srgbClr val="FF5633"/>
                </a:gs>
                <a:gs pos="97000">
                  <a:schemeClr val="accent4">
                    <a:lumMod val="40000"/>
                    <a:lumOff val="60000"/>
                  </a:schemeClr>
                </a:gs>
                <a:gs pos="9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6A7C37E7-0692-694A-9241-BD8BA4069869}"/>
                </a:ext>
              </a:extLst>
            </p:cNvPr>
            <p:cNvSpPr/>
            <p:nvPr/>
          </p:nvSpPr>
          <p:spPr>
            <a:xfrm>
              <a:off x="3964378" y="5527761"/>
              <a:ext cx="18288" cy="531203"/>
            </a:xfrm>
            <a:prstGeom prst="rect">
              <a:avLst/>
            </a:prstGeom>
            <a:gradFill>
              <a:gsLst>
                <a:gs pos="48000">
                  <a:schemeClr val="accent4">
                    <a:lumMod val="40000"/>
                    <a:lumOff val="60000"/>
                  </a:schemeClr>
                </a:gs>
                <a:gs pos="17000">
                  <a:srgbClr val="0070C0"/>
                </a:gs>
                <a:gs pos="32000">
                  <a:schemeClr val="accent5">
                    <a:lumMod val="40000"/>
                    <a:lumOff val="60000"/>
                  </a:schemeClr>
                </a:gs>
                <a:gs pos="77000">
                  <a:schemeClr val="accent6">
                    <a:lumMod val="40000"/>
                    <a:lumOff val="60000"/>
                  </a:schemeClr>
                </a:gs>
                <a:gs pos="66000">
                  <a:srgbClr val="E2E3A7"/>
                </a:gs>
                <a:gs pos="40000">
                  <a:schemeClr val="accent6">
                    <a:lumMod val="40000"/>
                    <a:lumOff val="60000"/>
                  </a:schemeClr>
                </a:gs>
                <a:gs pos="93000">
                  <a:srgbClr val="FF5633"/>
                </a:gs>
                <a:gs pos="97000">
                  <a:schemeClr val="accent4">
                    <a:lumMod val="40000"/>
                    <a:lumOff val="60000"/>
                  </a:schemeClr>
                </a:gs>
                <a:gs pos="9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18E1CD54-F19B-8F4D-8D33-3D800632869F}"/>
                </a:ext>
              </a:extLst>
            </p:cNvPr>
            <p:cNvSpPr/>
            <p:nvPr/>
          </p:nvSpPr>
          <p:spPr>
            <a:xfrm>
              <a:off x="4260265" y="5527761"/>
              <a:ext cx="18288" cy="531203"/>
            </a:xfrm>
            <a:prstGeom prst="rect">
              <a:avLst/>
            </a:prstGeom>
            <a:gradFill>
              <a:gsLst>
                <a:gs pos="48000">
                  <a:schemeClr val="accent4">
                    <a:lumMod val="40000"/>
                    <a:lumOff val="60000"/>
                  </a:schemeClr>
                </a:gs>
                <a:gs pos="17000">
                  <a:srgbClr val="0070C0"/>
                </a:gs>
                <a:gs pos="32000">
                  <a:schemeClr val="accent5">
                    <a:lumMod val="40000"/>
                    <a:lumOff val="60000"/>
                  </a:schemeClr>
                </a:gs>
                <a:gs pos="77000">
                  <a:schemeClr val="accent6">
                    <a:lumMod val="40000"/>
                    <a:lumOff val="60000"/>
                  </a:schemeClr>
                </a:gs>
                <a:gs pos="66000">
                  <a:srgbClr val="E2E3A7"/>
                </a:gs>
                <a:gs pos="40000">
                  <a:schemeClr val="accent6">
                    <a:lumMod val="40000"/>
                    <a:lumOff val="60000"/>
                  </a:schemeClr>
                </a:gs>
                <a:gs pos="93000">
                  <a:srgbClr val="FF5633"/>
                </a:gs>
                <a:gs pos="97000">
                  <a:schemeClr val="accent4">
                    <a:lumMod val="40000"/>
                    <a:lumOff val="60000"/>
                  </a:schemeClr>
                </a:gs>
                <a:gs pos="9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C10E4A4D-906F-0841-8B01-9E32B7116D74}"/>
                </a:ext>
              </a:extLst>
            </p:cNvPr>
            <p:cNvSpPr/>
            <p:nvPr/>
          </p:nvSpPr>
          <p:spPr>
            <a:xfrm>
              <a:off x="4594541" y="5527761"/>
              <a:ext cx="18288" cy="531203"/>
            </a:xfrm>
            <a:prstGeom prst="rect">
              <a:avLst/>
            </a:prstGeom>
            <a:gradFill>
              <a:gsLst>
                <a:gs pos="48000">
                  <a:schemeClr val="accent4">
                    <a:lumMod val="40000"/>
                    <a:lumOff val="60000"/>
                  </a:schemeClr>
                </a:gs>
                <a:gs pos="17000">
                  <a:srgbClr val="0070C0"/>
                </a:gs>
                <a:gs pos="32000">
                  <a:schemeClr val="accent5">
                    <a:lumMod val="40000"/>
                    <a:lumOff val="60000"/>
                  </a:schemeClr>
                </a:gs>
                <a:gs pos="77000">
                  <a:schemeClr val="accent6">
                    <a:lumMod val="40000"/>
                    <a:lumOff val="60000"/>
                  </a:schemeClr>
                </a:gs>
                <a:gs pos="66000">
                  <a:srgbClr val="E2E3A7"/>
                </a:gs>
                <a:gs pos="40000">
                  <a:schemeClr val="accent6">
                    <a:lumMod val="40000"/>
                    <a:lumOff val="60000"/>
                  </a:schemeClr>
                </a:gs>
                <a:gs pos="93000">
                  <a:srgbClr val="FF5633"/>
                </a:gs>
                <a:gs pos="97000">
                  <a:schemeClr val="accent4">
                    <a:lumMod val="40000"/>
                    <a:lumOff val="60000"/>
                  </a:schemeClr>
                </a:gs>
                <a:gs pos="9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7FE748C3-6AC0-AF44-9FBB-551D946BFC1D}"/>
              </a:ext>
            </a:extLst>
          </p:cNvPr>
          <p:cNvSpPr/>
          <p:nvPr/>
        </p:nvSpPr>
        <p:spPr>
          <a:xfrm>
            <a:off x="3799748" y="5531171"/>
            <a:ext cx="45719" cy="531203"/>
          </a:xfrm>
          <a:prstGeom prst="rect">
            <a:avLst/>
          </a:prstGeom>
          <a:gradFill>
            <a:gsLst>
              <a:gs pos="17000">
                <a:srgbClr val="0070C0"/>
              </a:gs>
              <a:gs pos="37000">
                <a:schemeClr val="accent5">
                  <a:lumMod val="40000"/>
                  <a:lumOff val="60000"/>
                </a:schemeClr>
              </a:gs>
              <a:gs pos="68000">
                <a:schemeClr val="accent4">
                  <a:lumMod val="40000"/>
                  <a:lumOff val="60000"/>
                </a:schemeClr>
              </a:gs>
              <a:gs pos="42000">
                <a:schemeClr val="accent6">
                  <a:lumMod val="40000"/>
                  <a:lumOff val="60000"/>
                </a:schemeClr>
              </a:gs>
              <a:gs pos="95000">
                <a:srgbClr val="FF0000"/>
              </a:gs>
              <a:gs pos="74000">
                <a:srgbClr val="FF734D"/>
              </a:gs>
              <a:gs pos="97000">
                <a:schemeClr val="accent4">
                  <a:lumMod val="40000"/>
                  <a:lumOff val="60000"/>
                </a:schemeClr>
              </a:gs>
              <a:gs pos="75000">
                <a:schemeClr val="accent4">
                  <a:lumMod val="40000"/>
                  <a:lumOff val="60000"/>
                </a:schemeClr>
              </a:gs>
              <a:gs pos="9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C094CFEC-2B3B-D946-B8A6-09F3BAC65B19}"/>
              </a:ext>
            </a:extLst>
          </p:cNvPr>
          <p:cNvSpPr/>
          <p:nvPr/>
        </p:nvSpPr>
        <p:spPr>
          <a:xfrm>
            <a:off x="3991279" y="5531171"/>
            <a:ext cx="45719" cy="531203"/>
          </a:xfrm>
          <a:prstGeom prst="rect">
            <a:avLst/>
          </a:prstGeom>
          <a:gradFill>
            <a:gsLst>
              <a:gs pos="17000">
                <a:srgbClr val="0070C0"/>
              </a:gs>
              <a:gs pos="37000">
                <a:schemeClr val="accent5">
                  <a:lumMod val="40000"/>
                  <a:lumOff val="60000"/>
                </a:schemeClr>
              </a:gs>
              <a:gs pos="68000">
                <a:schemeClr val="accent4">
                  <a:lumMod val="40000"/>
                  <a:lumOff val="60000"/>
                </a:schemeClr>
              </a:gs>
              <a:gs pos="42000">
                <a:schemeClr val="accent6">
                  <a:lumMod val="40000"/>
                  <a:lumOff val="60000"/>
                </a:schemeClr>
              </a:gs>
              <a:gs pos="95000">
                <a:srgbClr val="FF0000"/>
              </a:gs>
              <a:gs pos="74000">
                <a:srgbClr val="FF734D"/>
              </a:gs>
              <a:gs pos="97000">
                <a:schemeClr val="accent4">
                  <a:lumMod val="40000"/>
                  <a:lumOff val="60000"/>
                </a:schemeClr>
              </a:gs>
              <a:gs pos="75000">
                <a:schemeClr val="accent4">
                  <a:lumMod val="40000"/>
                  <a:lumOff val="60000"/>
                </a:schemeClr>
              </a:gs>
              <a:gs pos="9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C60E6849-7863-884F-9F58-8620E3C89B0F}"/>
              </a:ext>
            </a:extLst>
          </p:cNvPr>
          <p:cNvSpPr/>
          <p:nvPr/>
        </p:nvSpPr>
        <p:spPr>
          <a:xfrm>
            <a:off x="4163056" y="5527760"/>
            <a:ext cx="45719" cy="531203"/>
          </a:xfrm>
          <a:prstGeom prst="rect">
            <a:avLst/>
          </a:prstGeom>
          <a:gradFill>
            <a:gsLst>
              <a:gs pos="17000">
                <a:srgbClr val="0070C0"/>
              </a:gs>
              <a:gs pos="37000">
                <a:schemeClr val="accent5">
                  <a:lumMod val="40000"/>
                  <a:lumOff val="60000"/>
                </a:schemeClr>
              </a:gs>
              <a:gs pos="72000">
                <a:schemeClr val="accent4">
                  <a:lumMod val="40000"/>
                  <a:lumOff val="60000"/>
                </a:schemeClr>
              </a:gs>
              <a:gs pos="42000">
                <a:schemeClr val="accent6">
                  <a:lumMod val="40000"/>
                  <a:lumOff val="60000"/>
                </a:schemeClr>
              </a:gs>
              <a:gs pos="92000">
                <a:srgbClr val="FF0000"/>
              </a:gs>
              <a:gs pos="74000">
                <a:srgbClr val="FF734D"/>
              </a:gs>
              <a:gs pos="95000">
                <a:schemeClr val="accent4">
                  <a:lumMod val="40000"/>
                  <a:lumOff val="60000"/>
                </a:schemeClr>
              </a:gs>
              <a:gs pos="75000">
                <a:schemeClr val="accent4">
                  <a:lumMod val="40000"/>
                  <a:lumOff val="60000"/>
                </a:schemeClr>
              </a:gs>
              <a:gs pos="89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C04A437A-A9D6-CB4F-814C-A33C1FBF3AD2}"/>
              </a:ext>
            </a:extLst>
          </p:cNvPr>
          <p:cNvSpPr txBox="1"/>
          <p:nvPr/>
        </p:nvSpPr>
        <p:spPr>
          <a:xfrm>
            <a:off x="5037466" y="3076274"/>
            <a:ext cx="4196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orbel" panose="020B0503020204020204" pitchFamily="34" charset="0"/>
              </a:rPr>
              <a:t>Muscles are are electrically </a:t>
            </a:r>
            <a:r>
              <a:rPr lang="en-US" sz="900" dirty="0">
                <a:latin typeface="Corbel" panose="020B0503020204020204" pitchFamily="34" charset="0"/>
                <a:hlinkClick r:id="rId17"/>
              </a:rPr>
              <a:t>stimulated 4 times in rapid succession </a:t>
            </a:r>
            <a:r>
              <a:rPr lang="en-US" sz="900" dirty="0">
                <a:latin typeface="Corbel" panose="020B0503020204020204" pitchFamily="34" charset="0"/>
              </a:rPr>
              <a:t>&amp; the number of contractions are noted. Used to titrate NMB </a:t>
            </a:r>
            <a:r>
              <a:rPr lang="en-US" sz="900" dirty="0">
                <a:latin typeface="Corbel" panose="020B0503020204020204" pitchFamily="34" charset="0"/>
                <a:hlinkClick r:id="rId18"/>
              </a:rPr>
              <a:t>to the minimum effective dose</a:t>
            </a:r>
            <a:r>
              <a:rPr lang="en-US" sz="900" dirty="0"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84BFC30-F30C-F84E-A2A8-2E953F92A20D}"/>
              </a:ext>
            </a:extLst>
          </p:cNvPr>
          <p:cNvSpPr/>
          <p:nvPr/>
        </p:nvSpPr>
        <p:spPr>
          <a:xfrm>
            <a:off x="5035439" y="2956817"/>
            <a:ext cx="209436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  <a:latin typeface="Corbel" panose="020B0503020204020204" pitchFamily="34" charset="0"/>
              </a:rPr>
              <a:t>TRAIN OF FOUR (TOF) MONITORING</a:t>
            </a:r>
            <a:r>
              <a:rPr lang="en-US" sz="900" b="1" dirty="0">
                <a:latin typeface="Corbel" panose="020B0503020204020204" pitchFamily="34" charset="0"/>
              </a:rPr>
              <a:t>:</a:t>
            </a:r>
          </a:p>
        </p:txBody>
      </p:sp>
      <p:sp>
        <p:nvSpPr>
          <p:cNvPr id="128" name="Rounded Rectangle 127">
            <a:extLst>
              <a:ext uri="{FF2B5EF4-FFF2-40B4-BE49-F238E27FC236}">
                <a16:creationId xmlns:a16="http://schemas.microsoft.com/office/drawing/2014/main" id="{D9751EE1-DF18-7747-BBAF-1F7BD2B7BE89}"/>
              </a:ext>
            </a:extLst>
          </p:cNvPr>
          <p:cNvSpPr/>
          <p:nvPr/>
        </p:nvSpPr>
        <p:spPr>
          <a:xfrm>
            <a:off x="2262694" y="1815191"/>
            <a:ext cx="1839116" cy="4438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Increase sedation/analgesia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(typical goal RASS -5)</a:t>
            </a:r>
          </a:p>
        </p:txBody>
      </p:sp>
      <p:sp>
        <p:nvSpPr>
          <p:cNvPr id="129" name="Rounded Rectangle 128">
            <a:extLst>
              <a:ext uri="{FF2B5EF4-FFF2-40B4-BE49-F238E27FC236}">
                <a16:creationId xmlns:a16="http://schemas.microsoft.com/office/drawing/2014/main" id="{2E59E5DB-D112-C24C-B4F9-5F8A02072D7D}"/>
              </a:ext>
            </a:extLst>
          </p:cNvPr>
          <p:cNvSpPr/>
          <p:nvPr/>
        </p:nvSpPr>
        <p:spPr>
          <a:xfrm>
            <a:off x="175214" y="1815191"/>
            <a:ext cx="1860364" cy="4438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Severe hypoxemia? (P/F &lt; 120)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Significant </a:t>
            </a:r>
            <a:r>
              <a:rPr lang="en-US" sz="1000" dirty="0" err="1">
                <a:solidFill>
                  <a:schemeClr val="tx1"/>
                </a:solidFill>
                <a:latin typeface="+mj-lt"/>
              </a:rPr>
              <a:t>dysynchrony</a:t>
            </a:r>
            <a:r>
              <a:rPr lang="en-US" sz="1000" dirty="0">
                <a:solidFill>
                  <a:schemeClr val="tx1"/>
                </a:solidFill>
                <a:latin typeface="+mj-lt"/>
              </a:rPr>
              <a:t>? </a:t>
            </a:r>
          </a:p>
        </p:txBody>
      </p:sp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186AA86D-01E8-3C42-8050-DFE592866172}"/>
              </a:ext>
            </a:extLst>
          </p:cNvPr>
          <p:cNvSpPr/>
          <p:nvPr/>
        </p:nvSpPr>
        <p:spPr>
          <a:xfrm>
            <a:off x="4328926" y="1815191"/>
            <a:ext cx="1813550" cy="443883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Titrate </a:t>
            </a:r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neuromuscular blocker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(goal vent synchrony)</a:t>
            </a:r>
          </a:p>
        </p:txBody>
      </p: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7917E1FC-E0A5-104C-A2A6-2349EB47EDB5}"/>
              </a:ext>
            </a:extLst>
          </p:cNvPr>
          <p:cNvSpPr/>
          <p:nvPr/>
        </p:nvSpPr>
        <p:spPr>
          <a:xfrm>
            <a:off x="6369592" y="1815191"/>
            <a:ext cx="1778061" cy="4438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Attempt to stop NMB daily; reassess if still indicated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990CFC-99BB-4842-B29F-78205A69C8BC}"/>
              </a:ext>
            </a:extLst>
          </p:cNvPr>
          <p:cNvSpPr/>
          <p:nvPr/>
        </p:nvSpPr>
        <p:spPr>
          <a:xfrm>
            <a:off x="8254248" y="4753110"/>
            <a:ext cx="577159" cy="7537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5616593E-966F-F346-9D36-ED24F40333EE}"/>
              </a:ext>
            </a:extLst>
          </p:cNvPr>
          <p:cNvSpPr/>
          <p:nvPr/>
        </p:nvSpPr>
        <p:spPr>
          <a:xfrm>
            <a:off x="8304587" y="4815474"/>
            <a:ext cx="469602" cy="6260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CE68A81A-D4AB-AF42-B8E4-0ACF91206F51}"/>
              </a:ext>
            </a:extLst>
          </p:cNvPr>
          <p:cNvSpPr/>
          <p:nvPr/>
        </p:nvSpPr>
        <p:spPr>
          <a:xfrm>
            <a:off x="7972812" y="5778736"/>
            <a:ext cx="53796" cy="235132"/>
          </a:xfrm>
          <a:custGeom>
            <a:avLst/>
            <a:gdLst>
              <a:gd name="connsiteX0" fmla="*/ 0 w 53796"/>
              <a:gd name="connsiteY0" fmla="*/ 0 h 235132"/>
              <a:gd name="connsiteX1" fmla="*/ 52252 w 53796"/>
              <a:gd name="connsiteY1" fmla="*/ 95795 h 235132"/>
              <a:gd name="connsiteX2" fmla="*/ 34835 w 53796"/>
              <a:gd name="connsiteY2" fmla="*/ 235132 h 23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96" h="235132">
                <a:moveTo>
                  <a:pt x="0" y="0"/>
                </a:moveTo>
                <a:cubicBezTo>
                  <a:pt x="23223" y="28303"/>
                  <a:pt x="46446" y="56606"/>
                  <a:pt x="52252" y="95795"/>
                </a:cubicBezTo>
                <a:cubicBezTo>
                  <a:pt x="58058" y="134984"/>
                  <a:pt x="46446" y="185058"/>
                  <a:pt x="34835" y="235132"/>
                </a:cubicBezTo>
              </a:path>
            </a:pathLst>
          </a:custGeom>
          <a:noFill/>
          <a:ln>
            <a:solidFill>
              <a:srgbClr val="877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A26D434B-662D-A243-8E7F-2DFF7C747772}"/>
              </a:ext>
            </a:extLst>
          </p:cNvPr>
          <p:cNvSpPr/>
          <p:nvPr/>
        </p:nvSpPr>
        <p:spPr>
          <a:xfrm>
            <a:off x="7937979" y="6135788"/>
            <a:ext cx="157311" cy="322217"/>
          </a:xfrm>
          <a:custGeom>
            <a:avLst/>
            <a:gdLst>
              <a:gd name="connsiteX0" fmla="*/ 87086 w 157311"/>
              <a:gd name="connsiteY0" fmla="*/ 322217 h 322217"/>
              <a:gd name="connsiteX1" fmla="*/ 156754 w 157311"/>
              <a:gd name="connsiteY1" fmla="*/ 226423 h 322217"/>
              <a:gd name="connsiteX2" fmla="*/ 113211 w 157311"/>
              <a:gd name="connsiteY2" fmla="*/ 130628 h 322217"/>
              <a:gd name="connsiteX3" fmla="*/ 0 w 157311"/>
              <a:gd name="connsiteY3" fmla="*/ 0 h 32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311" h="322217">
                <a:moveTo>
                  <a:pt x="87086" y="322217"/>
                </a:moveTo>
                <a:cubicBezTo>
                  <a:pt x="119743" y="290285"/>
                  <a:pt x="152400" y="258354"/>
                  <a:pt x="156754" y="226423"/>
                </a:cubicBezTo>
                <a:cubicBezTo>
                  <a:pt x="161108" y="194492"/>
                  <a:pt x="139337" y="168365"/>
                  <a:pt x="113211" y="130628"/>
                </a:cubicBezTo>
                <a:cubicBezTo>
                  <a:pt x="87085" y="92891"/>
                  <a:pt x="43542" y="46445"/>
                  <a:pt x="0" y="0"/>
                </a:cubicBezTo>
              </a:path>
            </a:pathLst>
          </a:custGeom>
          <a:noFill/>
          <a:ln>
            <a:solidFill>
              <a:srgbClr val="877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7980BB69-E7B8-9644-88F4-D3B5F52BF86C}"/>
              </a:ext>
            </a:extLst>
          </p:cNvPr>
          <p:cNvSpPr/>
          <p:nvPr/>
        </p:nvSpPr>
        <p:spPr>
          <a:xfrm>
            <a:off x="7511259" y="5891948"/>
            <a:ext cx="165463" cy="505097"/>
          </a:xfrm>
          <a:custGeom>
            <a:avLst/>
            <a:gdLst>
              <a:gd name="connsiteX0" fmla="*/ 0 w 165463"/>
              <a:gd name="connsiteY0" fmla="*/ 505097 h 505097"/>
              <a:gd name="connsiteX1" fmla="*/ 69668 w 165463"/>
              <a:gd name="connsiteY1" fmla="*/ 357051 h 505097"/>
              <a:gd name="connsiteX2" fmla="*/ 60960 w 165463"/>
              <a:gd name="connsiteY2" fmla="*/ 182880 h 505097"/>
              <a:gd name="connsiteX3" fmla="*/ 165463 w 165463"/>
              <a:gd name="connsiteY3" fmla="*/ 0 h 50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63" h="505097">
                <a:moveTo>
                  <a:pt x="0" y="505097"/>
                </a:moveTo>
                <a:cubicBezTo>
                  <a:pt x="29754" y="457925"/>
                  <a:pt x="59508" y="410754"/>
                  <a:pt x="69668" y="357051"/>
                </a:cubicBezTo>
                <a:cubicBezTo>
                  <a:pt x="79828" y="303348"/>
                  <a:pt x="44994" y="242388"/>
                  <a:pt x="60960" y="182880"/>
                </a:cubicBezTo>
                <a:cubicBezTo>
                  <a:pt x="76926" y="123371"/>
                  <a:pt x="121194" y="61685"/>
                  <a:pt x="165463" y="0"/>
                </a:cubicBezTo>
              </a:path>
            </a:pathLst>
          </a:custGeom>
          <a:noFill/>
          <a:ln>
            <a:solidFill>
              <a:srgbClr val="877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D17916DE-754A-854A-BAF3-7C3FD77D8788}"/>
              </a:ext>
            </a:extLst>
          </p:cNvPr>
          <p:cNvSpPr/>
          <p:nvPr/>
        </p:nvSpPr>
        <p:spPr>
          <a:xfrm>
            <a:off x="7685430" y="6096570"/>
            <a:ext cx="278675" cy="74052"/>
          </a:xfrm>
          <a:custGeom>
            <a:avLst/>
            <a:gdLst>
              <a:gd name="connsiteX0" fmla="*/ 278675 w 278675"/>
              <a:gd name="connsiteY0" fmla="*/ 13092 h 74052"/>
              <a:gd name="connsiteX1" fmla="*/ 113212 w 278675"/>
              <a:gd name="connsiteY1" fmla="*/ 4384 h 74052"/>
              <a:gd name="connsiteX2" fmla="*/ 0 w 278675"/>
              <a:gd name="connsiteY2" fmla="*/ 74052 h 7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675" h="74052">
                <a:moveTo>
                  <a:pt x="278675" y="13092"/>
                </a:moveTo>
                <a:cubicBezTo>
                  <a:pt x="219166" y="3658"/>
                  <a:pt x="159658" y="-5776"/>
                  <a:pt x="113212" y="4384"/>
                </a:cubicBezTo>
                <a:cubicBezTo>
                  <a:pt x="66766" y="14544"/>
                  <a:pt x="33383" y="44298"/>
                  <a:pt x="0" y="74052"/>
                </a:cubicBezTo>
              </a:path>
            </a:pathLst>
          </a:custGeom>
          <a:noFill/>
          <a:ln>
            <a:solidFill>
              <a:srgbClr val="877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D48653D3-6AE1-284F-856F-3FD3D76426A9}"/>
              </a:ext>
            </a:extLst>
          </p:cNvPr>
          <p:cNvSpPr/>
          <p:nvPr/>
        </p:nvSpPr>
        <p:spPr>
          <a:xfrm>
            <a:off x="7567835" y="6109662"/>
            <a:ext cx="300475" cy="348343"/>
          </a:xfrm>
          <a:custGeom>
            <a:avLst/>
            <a:gdLst>
              <a:gd name="connsiteX0" fmla="*/ 13092 w 300475"/>
              <a:gd name="connsiteY0" fmla="*/ 348343 h 348343"/>
              <a:gd name="connsiteX1" fmla="*/ 4384 w 300475"/>
              <a:gd name="connsiteY1" fmla="*/ 278674 h 348343"/>
              <a:gd name="connsiteX2" fmla="*/ 74052 w 300475"/>
              <a:gd name="connsiteY2" fmla="*/ 148046 h 348343"/>
              <a:gd name="connsiteX3" fmla="*/ 187264 w 300475"/>
              <a:gd name="connsiteY3" fmla="*/ 34834 h 348343"/>
              <a:gd name="connsiteX4" fmla="*/ 300475 w 300475"/>
              <a:gd name="connsiteY4" fmla="*/ 0 h 34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475" h="348343">
                <a:moveTo>
                  <a:pt x="13092" y="348343"/>
                </a:moveTo>
                <a:cubicBezTo>
                  <a:pt x="3658" y="330200"/>
                  <a:pt x="-5776" y="312057"/>
                  <a:pt x="4384" y="278674"/>
                </a:cubicBezTo>
                <a:cubicBezTo>
                  <a:pt x="14544" y="245291"/>
                  <a:pt x="43572" y="188686"/>
                  <a:pt x="74052" y="148046"/>
                </a:cubicBezTo>
                <a:cubicBezTo>
                  <a:pt x="104532" y="107406"/>
                  <a:pt x="149527" y="59508"/>
                  <a:pt x="187264" y="34834"/>
                </a:cubicBezTo>
                <a:cubicBezTo>
                  <a:pt x="225001" y="10160"/>
                  <a:pt x="262738" y="5080"/>
                  <a:pt x="300475" y="0"/>
                </a:cubicBezTo>
              </a:path>
            </a:pathLst>
          </a:custGeom>
          <a:noFill/>
          <a:ln>
            <a:solidFill>
              <a:srgbClr val="877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5584563E-436B-1E4C-BEDB-38088C47C932}"/>
              </a:ext>
            </a:extLst>
          </p:cNvPr>
          <p:cNvSpPr/>
          <p:nvPr/>
        </p:nvSpPr>
        <p:spPr>
          <a:xfrm>
            <a:off x="7507227" y="6449296"/>
            <a:ext cx="195621" cy="130628"/>
          </a:xfrm>
          <a:custGeom>
            <a:avLst/>
            <a:gdLst>
              <a:gd name="connsiteX0" fmla="*/ 195621 w 195621"/>
              <a:gd name="connsiteY0" fmla="*/ 130628 h 130628"/>
              <a:gd name="connsiteX1" fmla="*/ 12741 w 195621"/>
              <a:gd name="connsiteY1" fmla="*/ 87086 h 130628"/>
              <a:gd name="connsiteX2" fmla="*/ 30158 w 195621"/>
              <a:gd name="connsiteY2" fmla="*/ 0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621" h="130628">
                <a:moveTo>
                  <a:pt x="195621" y="130628"/>
                </a:moveTo>
                <a:cubicBezTo>
                  <a:pt x="117969" y="119742"/>
                  <a:pt x="40318" y="108857"/>
                  <a:pt x="12741" y="87086"/>
                </a:cubicBezTo>
                <a:cubicBezTo>
                  <a:pt x="-14836" y="65315"/>
                  <a:pt x="7661" y="32657"/>
                  <a:pt x="30158" y="0"/>
                </a:cubicBezTo>
              </a:path>
            </a:pathLst>
          </a:custGeom>
          <a:noFill/>
          <a:ln>
            <a:solidFill>
              <a:srgbClr val="877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44AA849-59A5-BC4A-ADA0-B55BB15C6FDE}"/>
              </a:ext>
            </a:extLst>
          </p:cNvPr>
          <p:cNvSpPr/>
          <p:nvPr/>
        </p:nvSpPr>
        <p:spPr>
          <a:xfrm rot="21132669">
            <a:off x="8274302" y="5803660"/>
            <a:ext cx="308960" cy="2176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474D94B6-9A57-5340-862B-67D4865C7D89}"/>
              </a:ext>
            </a:extLst>
          </p:cNvPr>
          <p:cNvSpPr/>
          <p:nvPr/>
        </p:nvSpPr>
        <p:spPr>
          <a:xfrm rot="21132669">
            <a:off x="8865154" y="5678905"/>
            <a:ext cx="308960" cy="2176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60FFFBF-3FEA-0949-A976-90903CBC34CB}"/>
              </a:ext>
            </a:extLst>
          </p:cNvPr>
          <p:cNvSpPr/>
          <p:nvPr/>
        </p:nvSpPr>
        <p:spPr>
          <a:xfrm>
            <a:off x="8329477" y="5814188"/>
            <a:ext cx="201838" cy="1985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DB2E6D52-B272-594C-8634-21A74FC37EF7}"/>
              </a:ext>
            </a:extLst>
          </p:cNvPr>
          <p:cNvSpPr/>
          <p:nvPr/>
        </p:nvSpPr>
        <p:spPr>
          <a:xfrm>
            <a:off x="8915137" y="5690282"/>
            <a:ext cx="201838" cy="1985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2FA7A1B6-6AA5-B04C-8060-784D82A2CBBC}"/>
              </a:ext>
            </a:extLst>
          </p:cNvPr>
          <p:cNvSpPr/>
          <p:nvPr/>
        </p:nvSpPr>
        <p:spPr>
          <a:xfrm>
            <a:off x="8394789" y="5879499"/>
            <a:ext cx="69953" cy="6880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D63561E4-EF6F-1147-8826-1DC211FF2903}"/>
              </a:ext>
            </a:extLst>
          </p:cNvPr>
          <p:cNvSpPr/>
          <p:nvPr/>
        </p:nvSpPr>
        <p:spPr>
          <a:xfrm>
            <a:off x="8980449" y="5755593"/>
            <a:ext cx="69953" cy="6880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E656B89E-F712-BF49-BBCE-9C411D3F8CF4}"/>
              </a:ext>
            </a:extLst>
          </p:cNvPr>
          <p:cNvSpPr/>
          <p:nvPr/>
        </p:nvSpPr>
        <p:spPr>
          <a:xfrm>
            <a:off x="8427000" y="4555363"/>
            <a:ext cx="487915" cy="1337989"/>
          </a:xfrm>
          <a:custGeom>
            <a:avLst/>
            <a:gdLst>
              <a:gd name="connsiteX0" fmla="*/ 283513 w 487915"/>
              <a:gd name="connsiteY0" fmla="*/ 122722 h 1337989"/>
              <a:gd name="connsiteX1" fmla="*/ 283513 w 487915"/>
              <a:gd name="connsiteY1" fmla="*/ 10634 h 1337989"/>
              <a:gd name="connsiteX2" fmla="*/ 377903 w 487915"/>
              <a:gd name="connsiteY2" fmla="*/ 10634 h 1337989"/>
              <a:gd name="connsiteX3" fmla="*/ 466393 w 487915"/>
              <a:gd name="connsiteY3" fmla="*/ 63729 h 1337989"/>
              <a:gd name="connsiteX4" fmla="*/ 484091 w 487915"/>
              <a:gd name="connsiteY4" fmla="*/ 305602 h 1337989"/>
              <a:gd name="connsiteX5" fmla="*/ 484091 w 487915"/>
              <a:gd name="connsiteY5" fmla="*/ 889638 h 1337989"/>
              <a:gd name="connsiteX6" fmla="*/ 442796 w 487915"/>
              <a:gd name="connsiteY6" fmla="*/ 1025324 h 1337989"/>
              <a:gd name="connsiteX7" fmla="*/ 289413 w 487915"/>
              <a:gd name="connsiteY7" fmla="*/ 1060720 h 1337989"/>
              <a:gd name="connsiteX8" fmla="*/ 71137 w 487915"/>
              <a:gd name="connsiteY8" fmla="*/ 1078418 h 1337989"/>
              <a:gd name="connsiteX9" fmla="*/ 6244 w 487915"/>
              <a:gd name="connsiteY9" fmla="*/ 1149210 h 1337989"/>
              <a:gd name="connsiteX10" fmla="*/ 6244 w 487915"/>
              <a:gd name="connsiteY10" fmla="*/ 1337989 h 133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7915" h="1337989">
                <a:moveTo>
                  <a:pt x="283513" y="122722"/>
                </a:moveTo>
                <a:cubicBezTo>
                  <a:pt x="275647" y="76018"/>
                  <a:pt x="267781" y="29315"/>
                  <a:pt x="283513" y="10634"/>
                </a:cubicBezTo>
                <a:cubicBezTo>
                  <a:pt x="299245" y="-8047"/>
                  <a:pt x="347423" y="1785"/>
                  <a:pt x="377903" y="10634"/>
                </a:cubicBezTo>
                <a:cubicBezTo>
                  <a:pt x="408383" y="19483"/>
                  <a:pt x="448695" y="14568"/>
                  <a:pt x="466393" y="63729"/>
                </a:cubicBezTo>
                <a:cubicBezTo>
                  <a:pt x="484091" y="112890"/>
                  <a:pt x="481141" y="167951"/>
                  <a:pt x="484091" y="305602"/>
                </a:cubicBezTo>
                <a:cubicBezTo>
                  <a:pt x="487041" y="443253"/>
                  <a:pt x="490974" y="769684"/>
                  <a:pt x="484091" y="889638"/>
                </a:cubicBezTo>
                <a:cubicBezTo>
                  <a:pt x="477209" y="1009592"/>
                  <a:pt x="475242" y="996810"/>
                  <a:pt x="442796" y="1025324"/>
                </a:cubicBezTo>
                <a:cubicBezTo>
                  <a:pt x="410350" y="1053838"/>
                  <a:pt x="351356" y="1051871"/>
                  <a:pt x="289413" y="1060720"/>
                </a:cubicBezTo>
                <a:cubicBezTo>
                  <a:pt x="227470" y="1069569"/>
                  <a:pt x="118332" y="1063670"/>
                  <a:pt x="71137" y="1078418"/>
                </a:cubicBezTo>
                <a:cubicBezTo>
                  <a:pt x="23942" y="1093166"/>
                  <a:pt x="17059" y="1105948"/>
                  <a:pt x="6244" y="1149210"/>
                </a:cubicBezTo>
                <a:cubicBezTo>
                  <a:pt x="-4572" y="1192472"/>
                  <a:pt x="836" y="1265230"/>
                  <a:pt x="6244" y="1337989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7368C37F-AABA-7442-822A-3603A39F3EBE}"/>
              </a:ext>
            </a:extLst>
          </p:cNvPr>
          <p:cNvSpPr/>
          <p:nvPr/>
        </p:nvSpPr>
        <p:spPr>
          <a:xfrm>
            <a:off x="8524451" y="4428983"/>
            <a:ext cx="506489" cy="1352282"/>
          </a:xfrm>
          <a:custGeom>
            <a:avLst/>
            <a:gdLst>
              <a:gd name="connsiteX0" fmla="*/ 9082 w 506489"/>
              <a:gd name="connsiteY0" fmla="*/ 237304 h 1352282"/>
              <a:gd name="connsiteX1" fmla="*/ 9082 w 506489"/>
              <a:gd name="connsiteY1" fmla="*/ 66222 h 1352282"/>
              <a:gd name="connsiteX2" fmla="*/ 103471 w 506489"/>
              <a:gd name="connsiteY2" fmla="*/ 13128 h 1352282"/>
              <a:gd name="connsiteX3" fmla="*/ 374842 w 506489"/>
              <a:gd name="connsiteY3" fmla="*/ 7229 h 1352282"/>
              <a:gd name="connsiteX4" fmla="*/ 463332 w 506489"/>
              <a:gd name="connsiteY4" fmla="*/ 101618 h 1352282"/>
              <a:gd name="connsiteX5" fmla="*/ 504628 w 506489"/>
              <a:gd name="connsiteY5" fmla="*/ 396586 h 1352282"/>
              <a:gd name="connsiteX6" fmla="*/ 498728 w 506489"/>
              <a:gd name="connsiteY6" fmla="*/ 1021918 h 1352282"/>
              <a:gd name="connsiteX7" fmla="*/ 492829 w 506489"/>
              <a:gd name="connsiteY7" fmla="*/ 1352282 h 135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489" h="1352282">
                <a:moveTo>
                  <a:pt x="9082" y="237304"/>
                </a:moveTo>
                <a:cubicBezTo>
                  <a:pt x="1216" y="170444"/>
                  <a:pt x="-6649" y="103585"/>
                  <a:pt x="9082" y="66222"/>
                </a:cubicBezTo>
                <a:cubicBezTo>
                  <a:pt x="24813" y="28859"/>
                  <a:pt x="42511" y="22960"/>
                  <a:pt x="103471" y="13128"/>
                </a:cubicBezTo>
                <a:cubicBezTo>
                  <a:pt x="164431" y="3296"/>
                  <a:pt x="314865" y="-7519"/>
                  <a:pt x="374842" y="7229"/>
                </a:cubicBezTo>
                <a:cubicBezTo>
                  <a:pt x="434819" y="21977"/>
                  <a:pt x="441701" y="36725"/>
                  <a:pt x="463332" y="101618"/>
                </a:cubicBezTo>
                <a:cubicBezTo>
                  <a:pt x="484963" y="166511"/>
                  <a:pt x="498729" y="243203"/>
                  <a:pt x="504628" y="396586"/>
                </a:cubicBezTo>
                <a:cubicBezTo>
                  <a:pt x="510527" y="549969"/>
                  <a:pt x="500695" y="862635"/>
                  <a:pt x="498728" y="1021918"/>
                </a:cubicBezTo>
                <a:cubicBezTo>
                  <a:pt x="496762" y="1181201"/>
                  <a:pt x="494795" y="1266741"/>
                  <a:pt x="492829" y="1352282"/>
                </a:cubicBezTo>
              </a:path>
            </a:pathLst>
          </a:cu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F98B8461-5D46-7944-8CF7-4E7F5A6C8816}"/>
              </a:ext>
            </a:extLst>
          </p:cNvPr>
          <p:cNvSpPr txBox="1"/>
          <p:nvPr/>
        </p:nvSpPr>
        <p:spPr>
          <a:xfrm>
            <a:off x="5399860" y="660369"/>
            <a:ext cx="393367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orbel" panose="020B0503020204020204" pitchFamily="34" charset="0"/>
              </a:rPr>
              <a:t>All NMBs are non-depolarizing and </a:t>
            </a:r>
            <a:r>
              <a:rPr lang="en-US" sz="900" dirty="0">
                <a:latin typeface="Corbel" panose="020B0503020204020204" pitchFamily="34" charset="0"/>
                <a:hlinkClick r:id="rId19"/>
              </a:rPr>
              <a:t>administered by continuous infusion</a:t>
            </a:r>
            <a:r>
              <a:rPr lang="en-US" sz="900" dirty="0">
                <a:latin typeface="Corbel" panose="020B0503020204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i="1" dirty="0">
                <a:latin typeface="Corbel" panose="020B0503020204020204" pitchFamily="34" charset="0"/>
              </a:rPr>
              <a:t>Cisatrocurium</a:t>
            </a:r>
            <a:r>
              <a:rPr lang="en-US" sz="900" dirty="0">
                <a:latin typeface="Corbel" panose="020B0503020204020204" pitchFamily="34" charset="0"/>
              </a:rPr>
              <a:t> – Metabolized by esterases/spontaneously in plasma (Hoffman elimination); not renally or hepatically cleared. More expensive.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i="1" dirty="0">
                <a:latin typeface="Corbel" panose="020B0503020204020204" pitchFamily="34" charset="0"/>
              </a:rPr>
              <a:t>Rocuronium</a:t>
            </a:r>
            <a:r>
              <a:rPr lang="en-US" sz="900" dirty="0">
                <a:latin typeface="Corbel" panose="020B0503020204020204" pitchFamily="34" charset="0"/>
              </a:rPr>
              <a:t> – Mostly hepatic metabolism, though with renal/biliary excretion of metabolites. Avoid in renal failure.</a:t>
            </a:r>
            <a:endParaRPr lang="en-US" sz="900" b="1" i="1" dirty="0">
              <a:latin typeface="Corbel" panose="020B05030202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i="1" dirty="0">
                <a:latin typeface="Corbel" panose="020B0503020204020204" pitchFamily="34" charset="0"/>
              </a:rPr>
              <a:t>Vecuronium</a:t>
            </a:r>
            <a:r>
              <a:rPr lang="en-US" sz="900" dirty="0">
                <a:latin typeface="Corbel" panose="020B0503020204020204" pitchFamily="34" charset="0"/>
              </a:rPr>
              <a:t> – 40% renal, 60% biliary clearance. Avoid in liver/renal failure.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orbel" panose="020B0503020204020204" pitchFamily="34" charset="0"/>
              </a:rPr>
              <a:t>Call them “NMBs,” “paralytics” sounds scary to patients/families </a:t>
            </a:r>
            <a:endParaRPr lang="en-US" sz="900" b="1" i="1" dirty="0">
              <a:latin typeface="Corbel" panose="020B0503020204020204" pitchFamily="34" charset="0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4687A9D8-F4A2-D14B-9791-603880A120DB}"/>
              </a:ext>
            </a:extLst>
          </p:cNvPr>
          <p:cNvSpPr/>
          <p:nvPr/>
        </p:nvSpPr>
        <p:spPr>
          <a:xfrm>
            <a:off x="5393569" y="518898"/>
            <a:ext cx="261962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CHOICE OF NEUROMUSCULAR BLOCKER (NMB)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FC3D736-EA84-FA4F-89CF-960B7BA59DC6}"/>
              </a:ext>
            </a:extLst>
          </p:cNvPr>
          <p:cNvSpPr/>
          <p:nvPr/>
        </p:nvSpPr>
        <p:spPr>
          <a:xfrm>
            <a:off x="8580394" y="5006316"/>
            <a:ext cx="126380" cy="12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4788637C-3990-DF44-85D8-3A83CEE3FDE4}"/>
              </a:ext>
            </a:extLst>
          </p:cNvPr>
          <p:cNvSpPr/>
          <p:nvPr/>
        </p:nvSpPr>
        <p:spPr>
          <a:xfrm>
            <a:off x="8381650" y="5006316"/>
            <a:ext cx="126380" cy="12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DBE6459B-94C0-D94C-B5CB-8296FBCC11A1}"/>
              </a:ext>
            </a:extLst>
          </p:cNvPr>
          <p:cNvSpPr/>
          <p:nvPr/>
        </p:nvSpPr>
        <p:spPr>
          <a:xfrm>
            <a:off x="8577998" y="5234900"/>
            <a:ext cx="126380" cy="12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33E139E2-E89A-4E42-A254-4117A48DCBBE}"/>
              </a:ext>
            </a:extLst>
          </p:cNvPr>
          <p:cNvSpPr/>
          <p:nvPr/>
        </p:nvSpPr>
        <p:spPr>
          <a:xfrm>
            <a:off x="8379254" y="5234900"/>
            <a:ext cx="126380" cy="12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86E781A-22EB-3548-AA48-48C5DEB8B0D2}"/>
              </a:ext>
            </a:extLst>
          </p:cNvPr>
          <p:cNvSpPr txBox="1"/>
          <p:nvPr/>
        </p:nvSpPr>
        <p:spPr>
          <a:xfrm>
            <a:off x="8313274" y="4984450"/>
            <a:ext cx="26962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rgbClr val="C00000"/>
                </a:solidFill>
                <a:latin typeface="DIN Condensed" pitchFamily="2" charset="0"/>
              </a:rPr>
              <a:t>TOF</a:t>
            </a: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1CBFDD2F-8A79-014B-8A2D-81931ED159D9}"/>
              </a:ext>
            </a:extLst>
          </p:cNvPr>
          <p:cNvSpPr/>
          <p:nvPr/>
        </p:nvSpPr>
        <p:spPr>
          <a:xfrm>
            <a:off x="8415556" y="4861723"/>
            <a:ext cx="45720" cy="45719"/>
          </a:xfrm>
          <a:prstGeom prst="ellipse">
            <a:avLst/>
          </a:prstGeom>
          <a:solidFill>
            <a:srgbClr val="FF5633"/>
          </a:solidFill>
          <a:ln>
            <a:solidFill>
              <a:srgbClr val="C00000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BB164420-C846-D149-A9AB-8DAEBF776F21}"/>
              </a:ext>
            </a:extLst>
          </p:cNvPr>
          <p:cNvSpPr/>
          <p:nvPr/>
        </p:nvSpPr>
        <p:spPr>
          <a:xfrm>
            <a:off x="8607841" y="4858917"/>
            <a:ext cx="45720" cy="4571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5">
                <a:lumMod val="60000"/>
                <a:lumOff val="4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526778AD-1DF9-A64E-B193-13D0D733D1AF}"/>
              </a:ext>
            </a:extLst>
          </p:cNvPr>
          <p:cNvSpPr txBox="1"/>
          <p:nvPr/>
        </p:nvSpPr>
        <p:spPr>
          <a:xfrm>
            <a:off x="8500273" y="5000621"/>
            <a:ext cx="287258" cy="14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" dirty="0">
                <a:solidFill>
                  <a:schemeClr val="bg1">
                    <a:lumMod val="75000"/>
                  </a:schemeClr>
                </a:solidFill>
                <a:latin typeface="DIN Condensed" pitchFamily="2" charset="0"/>
              </a:rPr>
              <a:t>TWITCH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DB866E0C-1983-4540-8532-DCA659F2EE53}"/>
              </a:ext>
            </a:extLst>
          </p:cNvPr>
          <p:cNvSpPr txBox="1"/>
          <p:nvPr/>
        </p:nvSpPr>
        <p:spPr>
          <a:xfrm>
            <a:off x="8305543" y="4873543"/>
            <a:ext cx="271228" cy="14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" dirty="0">
                <a:latin typeface="DIN Condensed" pitchFamily="2" charset="0"/>
              </a:rPr>
              <a:t>PULSE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4D755B1A-0259-8340-ADAB-284DBA0C03AA}"/>
              </a:ext>
            </a:extLst>
          </p:cNvPr>
          <p:cNvSpPr txBox="1"/>
          <p:nvPr/>
        </p:nvSpPr>
        <p:spPr>
          <a:xfrm>
            <a:off x="8480093" y="4872444"/>
            <a:ext cx="303288" cy="14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" dirty="0">
                <a:latin typeface="DIN Condensed" pitchFamily="2" charset="0"/>
              </a:rPr>
              <a:t>BATTERY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38E59EED-20C6-4344-BBF1-6AB51119A021}"/>
              </a:ext>
            </a:extLst>
          </p:cNvPr>
          <p:cNvSpPr txBox="1"/>
          <p:nvPr/>
        </p:nvSpPr>
        <p:spPr>
          <a:xfrm>
            <a:off x="8298806" y="5201780"/>
            <a:ext cx="292068" cy="19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" dirty="0">
                <a:solidFill>
                  <a:schemeClr val="bg1">
                    <a:lumMod val="75000"/>
                  </a:schemeClr>
                </a:solidFill>
                <a:latin typeface="DIN Condensed" pitchFamily="2" charset="0"/>
              </a:rPr>
              <a:t>80hz</a:t>
            </a:r>
          </a:p>
          <a:p>
            <a:pPr algn="ctr"/>
            <a:r>
              <a:rPr lang="en-US" sz="320" dirty="0">
                <a:solidFill>
                  <a:schemeClr val="bg1">
                    <a:lumMod val="75000"/>
                  </a:schemeClr>
                </a:solidFill>
                <a:latin typeface="DIN Condensed" pitchFamily="2" charset="0"/>
              </a:rPr>
              <a:t>TETANUS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EA6EBF3B-C9E8-4F48-BDF0-CA469493627B}"/>
              </a:ext>
            </a:extLst>
          </p:cNvPr>
          <p:cNvSpPr txBox="1"/>
          <p:nvPr/>
        </p:nvSpPr>
        <p:spPr>
          <a:xfrm>
            <a:off x="8498542" y="5201780"/>
            <a:ext cx="292068" cy="19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" dirty="0">
                <a:solidFill>
                  <a:schemeClr val="bg1">
                    <a:lumMod val="75000"/>
                  </a:schemeClr>
                </a:solidFill>
                <a:latin typeface="DIN Condensed" pitchFamily="2" charset="0"/>
              </a:rPr>
              <a:t>100hz</a:t>
            </a:r>
          </a:p>
          <a:p>
            <a:pPr algn="ctr"/>
            <a:r>
              <a:rPr lang="en-US" sz="320" dirty="0">
                <a:solidFill>
                  <a:schemeClr val="bg1">
                    <a:lumMod val="75000"/>
                  </a:schemeClr>
                </a:solidFill>
                <a:latin typeface="DIN Condensed" pitchFamily="2" charset="0"/>
              </a:rPr>
              <a:t>TETANUS</a:t>
            </a:r>
          </a:p>
        </p:txBody>
      </p:sp>
      <p:sp>
        <p:nvSpPr>
          <p:cNvPr id="247" name="Freeform 246">
            <a:extLst>
              <a:ext uri="{FF2B5EF4-FFF2-40B4-BE49-F238E27FC236}">
                <a16:creationId xmlns:a16="http://schemas.microsoft.com/office/drawing/2014/main" id="{66778622-4A9C-FB49-882D-FFB4B6595FDB}"/>
              </a:ext>
            </a:extLst>
          </p:cNvPr>
          <p:cNvSpPr/>
          <p:nvPr/>
        </p:nvSpPr>
        <p:spPr>
          <a:xfrm rot="17755837" flipH="1">
            <a:off x="7815750" y="4693668"/>
            <a:ext cx="152595" cy="419665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F0CAA1EA-6B34-5A4C-8459-CF647BDC19E3}"/>
              </a:ext>
            </a:extLst>
          </p:cNvPr>
          <p:cNvSpPr/>
          <p:nvPr/>
        </p:nvSpPr>
        <p:spPr>
          <a:xfrm>
            <a:off x="7223322" y="4644908"/>
            <a:ext cx="10334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Set the energy level</a:t>
            </a:r>
            <a:endParaRPr lang="en-US" sz="800" b="1" cap="small" dirty="0">
              <a:latin typeface="+mj-lt"/>
              <a:cs typeface="Futura Medium" panose="020B0602020204020303" pitchFamily="34" charset="-79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61F5B24-D339-D140-A52B-C79F7B1CE56B}"/>
              </a:ext>
            </a:extLst>
          </p:cNvPr>
          <p:cNvGrpSpPr/>
          <p:nvPr/>
        </p:nvGrpSpPr>
        <p:grpSpPr>
          <a:xfrm rot="5400000">
            <a:off x="8903061" y="5669594"/>
            <a:ext cx="202568" cy="92471"/>
            <a:chOff x="6808776" y="4137712"/>
            <a:chExt cx="545463" cy="249001"/>
          </a:xfrm>
        </p:grpSpPr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E3386AA3-073F-704B-B68A-21140A6EADF4}"/>
                </a:ext>
              </a:extLst>
            </p:cNvPr>
            <p:cNvSpPr/>
            <p:nvPr/>
          </p:nvSpPr>
          <p:spPr>
            <a:xfrm rot="10800000">
              <a:off x="7001314" y="4150642"/>
              <a:ext cx="336230" cy="82456"/>
            </a:xfrm>
            <a:custGeom>
              <a:avLst/>
              <a:gdLst>
                <a:gd name="connsiteX0" fmla="*/ 328106 w 336230"/>
                <a:gd name="connsiteY0" fmla="*/ 82456 h 82456"/>
                <a:gd name="connsiteX1" fmla="*/ 24370 w 336230"/>
                <a:gd name="connsiteY1" fmla="*/ 82456 h 82456"/>
                <a:gd name="connsiteX2" fmla="*/ 0 w 336230"/>
                <a:gd name="connsiteY2" fmla="*/ 58085 h 82456"/>
                <a:gd name="connsiteX3" fmla="*/ 0 w 336230"/>
                <a:gd name="connsiteY3" fmla="*/ 33715 h 82456"/>
                <a:gd name="connsiteX4" fmla="*/ 10053 w 336230"/>
                <a:gd name="connsiteY4" fmla="*/ 33715 h 82456"/>
                <a:gd name="connsiteX5" fmla="*/ 29889 w 336230"/>
                <a:gd name="connsiteY5" fmla="*/ 0 h 82456"/>
                <a:gd name="connsiteX6" fmla="*/ 49724 w 336230"/>
                <a:gd name="connsiteY6" fmla="*/ 33715 h 82456"/>
                <a:gd name="connsiteX7" fmla="*/ 63215 w 336230"/>
                <a:gd name="connsiteY7" fmla="*/ 33715 h 82456"/>
                <a:gd name="connsiteX8" fmla="*/ 83051 w 336230"/>
                <a:gd name="connsiteY8" fmla="*/ 0 h 82456"/>
                <a:gd name="connsiteX9" fmla="*/ 102886 w 336230"/>
                <a:gd name="connsiteY9" fmla="*/ 33715 h 82456"/>
                <a:gd name="connsiteX10" fmla="*/ 116378 w 336230"/>
                <a:gd name="connsiteY10" fmla="*/ 33715 h 82456"/>
                <a:gd name="connsiteX11" fmla="*/ 136214 w 336230"/>
                <a:gd name="connsiteY11" fmla="*/ 0 h 82456"/>
                <a:gd name="connsiteX12" fmla="*/ 156049 w 336230"/>
                <a:gd name="connsiteY12" fmla="*/ 33715 h 82456"/>
                <a:gd name="connsiteX13" fmla="*/ 336230 w 336230"/>
                <a:gd name="connsiteY13" fmla="*/ 33715 h 82456"/>
                <a:gd name="connsiteX14" fmla="*/ 336230 w 336230"/>
                <a:gd name="connsiteY14" fmla="*/ 74332 h 82456"/>
                <a:gd name="connsiteX15" fmla="*/ 328106 w 336230"/>
                <a:gd name="connsiteY15" fmla="*/ 82456 h 8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6230" h="82456">
                  <a:moveTo>
                    <a:pt x="328106" y="82456"/>
                  </a:moveTo>
                  <a:lnTo>
                    <a:pt x="24370" y="82456"/>
                  </a:lnTo>
                  <a:lnTo>
                    <a:pt x="0" y="58085"/>
                  </a:lnTo>
                  <a:lnTo>
                    <a:pt x="0" y="33715"/>
                  </a:lnTo>
                  <a:lnTo>
                    <a:pt x="10053" y="33715"/>
                  </a:lnTo>
                  <a:lnTo>
                    <a:pt x="29889" y="0"/>
                  </a:lnTo>
                  <a:lnTo>
                    <a:pt x="49724" y="33715"/>
                  </a:lnTo>
                  <a:lnTo>
                    <a:pt x="63215" y="33715"/>
                  </a:lnTo>
                  <a:lnTo>
                    <a:pt x="83051" y="0"/>
                  </a:lnTo>
                  <a:lnTo>
                    <a:pt x="102886" y="33715"/>
                  </a:lnTo>
                  <a:lnTo>
                    <a:pt x="116378" y="33715"/>
                  </a:lnTo>
                  <a:lnTo>
                    <a:pt x="136214" y="0"/>
                  </a:lnTo>
                  <a:lnTo>
                    <a:pt x="156049" y="33715"/>
                  </a:lnTo>
                  <a:lnTo>
                    <a:pt x="336230" y="33715"/>
                  </a:lnTo>
                  <a:lnTo>
                    <a:pt x="336230" y="74332"/>
                  </a:lnTo>
                  <a:cubicBezTo>
                    <a:pt x="336230" y="78819"/>
                    <a:pt x="332593" y="82456"/>
                    <a:pt x="328106" y="8245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97513300-50FC-B54F-B0C3-CA9D992C8C58}"/>
                </a:ext>
              </a:extLst>
            </p:cNvPr>
            <p:cNvSpPr/>
            <p:nvPr/>
          </p:nvSpPr>
          <p:spPr>
            <a:xfrm rot="14400000">
              <a:off x="7074891" y="4107364"/>
              <a:ext cx="221232" cy="337465"/>
            </a:xfrm>
            <a:custGeom>
              <a:avLst/>
              <a:gdLst>
                <a:gd name="connsiteX0" fmla="*/ 145391 w 221232"/>
                <a:gd name="connsiteY0" fmla="*/ 236186 h 337465"/>
                <a:gd name="connsiteX1" fmla="*/ 98067 w 221232"/>
                <a:gd name="connsiteY1" fmla="*/ 236186 h 337465"/>
                <a:gd name="connsiteX2" fmla="*/ 94925 w 221232"/>
                <a:gd name="connsiteY2" fmla="*/ 241629 h 337465"/>
                <a:gd name="connsiteX3" fmla="*/ 118809 w 221232"/>
                <a:gd name="connsiteY3" fmla="*/ 282227 h 337465"/>
                <a:gd name="connsiteX4" fmla="*/ 71486 w 221232"/>
                <a:gd name="connsiteY4" fmla="*/ 282227 h 337465"/>
                <a:gd name="connsiteX5" fmla="*/ 68344 w 221232"/>
                <a:gd name="connsiteY5" fmla="*/ 287669 h 337465"/>
                <a:gd name="connsiteX6" fmla="*/ 92228 w 221232"/>
                <a:gd name="connsiteY6" fmla="*/ 328266 h 337465"/>
                <a:gd name="connsiteX7" fmla="*/ 44905 w 221232"/>
                <a:gd name="connsiteY7" fmla="*/ 328266 h 337465"/>
                <a:gd name="connsiteX8" fmla="*/ 39594 w 221232"/>
                <a:gd name="connsiteY8" fmla="*/ 337465 h 337465"/>
                <a:gd name="connsiteX9" fmla="*/ 0 w 221232"/>
                <a:gd name="connsiteY9" fmla="*/ 314606 h 337465"/>
                <a:gd name="connsiteX10" fmla="*/ 181638 w 221232"/>
                <a:gd name="connsiteY10" fmla="*/ 0 h 337465"/>
                <a:gd name="connsiteX11" fmla="*/ 221232 w 221232"/>
                <a:gd name="connsiteY11" fmla="*/ 22859 h 337465"/>
                <a:gd name="connsiteX12" fmla="*/ 121506 w 221232"/>
                <a:gd name="connsiteY12" fmla="*/ 195589 h 33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1232" h="337465">
                  <a:moveTo>
                    <a:pt x="145391" y="236186"/>
                  </a:moveTo>
                  <a:lnTo>
                    <a:pt x="98067" y="236186"/>
                  </a:lnTo>
                  <a:lnTo>
                    <a:pt x="94925" y="241629"/>
                  </a:lnTo>
                  <a:lnTo>
                    <a:pt x="118809" y="282227"/>
                  </a:lnTo>
                  <a:lnTo>
                    <a:pt x="71486" y="282227"/>
                  </a:lnTo>
                  <a:lnTo>
                    <a:pt x="68344" y="287669"/>
                  </a:lnTo>
                  <a:lnTo>
                    <a:pt x="92228" y="328266"/>
                  </a:lnTo>
                  <a:lnTo>
                    <a:pt x="44905" y="328266"/>
                  </a:lnTo>
                  <a:lnTo>
                    <a:pt x="39594" y="337465"/>
                  </a:lnTo>
                  <a:lnTo>
                    <a:pt x="0" y="314606"/>
                  </a:lnTo>
                  <a:lnTo>
                    <a:pt x="181638" y="0"/>
                  </a:lnTo>
                  <a:lnTo>
                    <a:pt x="221232" y="22859"/>
                  </a:lnTo>
                  <a:lnTo>
                    <a:pt x="121506" y="19558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9" name="Round Same Side Corner Rectangle 268">
              <a:extLst>
                <a:ext uri="{FF2B5EF4-FFF2-40B4-BE49-F238E27FC236}">
                  <a16:creationId xmlns:a16="http://schemas.microsoft.com/office/drawing/2014/main" id="{88B12521-1F9D-7B4F-8880-3E1B1FBAF0B9}"/>
                </a:ext>
              </a:extLst>
            </p:cNvPr>
            <p:cNvSpPr/>
            <p:nvPr/>
          </p:nvSpPr>
          <p:spPr>
            <a:xfrm rot="16200000">
              <a:off x="6867346" y="4079142"/>
              <a:ext cx="174543" cy="291684"/>
            </a:xfrm>
            <a:prstGeom prst="round2Same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6F3E1937-6773-9248-B8FF-A800B15CE7DE}"/>
              </a:ext>
            </a:extLst>
          </p:cNvPr>
          <p:cNvGrpSpPr/>
          <p:nvPr/>
        </p:nvGrpSpPr>
        <p:grpSpPr>
          <a:xfrm rot="5400000">
            <a:off x="8315187" y="5800783"/>
            <a:ext cx="202569" cy="92472"/>
            <a:chOff x="6808774" y="4137711"/>
            <a:chExt cx="545466" cy="249004"/>
          </a:xfrm>
        </p:grpSpPr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DE39BC53-5E27-4949-B233-5E5AB58FACBF}"/>
                </a:ext>
              </a:extLst>
            </p:cNvPr>
            <p:cNvSpPr/>
            <p:nvPr/>
          </p:nvSpPr>
          <p:spPr>
            <a:xfrm rot="10800000">
              <a:off x="7001318" y="4150647"/>
              <a:ext cx="336229" cy="82457"/>
            </a:xfrm>
            <a:custGeom>
              <a:avLst/>
              <a:gdLst>
                <a:gd name="connsiteX0" fmla="*/ 328106 w 336230"/>
                <a:gd name="connsiteY0" fmla="*/ 82456 h 82456"/>
                <a:gd name="connsiteX1" fmla="*/ 24370 w 336230"/>
                <a:gd name="connsiteY1" fmla="*/ 82456 h 82456"/>
                <a:gd name="connsiteX2" fmla="*/ 0 w 336230"/>
                <a:gd name="connsiteY2" fmla="*/ 58085 h 82456"/>
                <a:gd name="connsiteX3" fmla="*/ 0 w 336230"/>
                <a:gd name="connsiteY3" fmla="*/ 33715 h 82456"/>
                <a:gd name="connsiteX4" fmla="*/ 10053 w 336230"/>
                <a:gd name="connsiteY4" fmla="*/ 33715 h 82456"/>
                <a:gd name="connsiteX5" fmla="*/ 29889 w 336230"/>
                <a:gd name="connsiteY5" fmla="*/ 0 h 82456"/>
                <a:gd name="connsiteX6" fmla="*/ 49724 w 336230"/>
                <a:gd name="connsiteY6" fmla="*/ 33715 h 82456"/>
                <a:gd name="connsiteX7" fmla="*/ 63215 w 336230"/>
                <a:gd name="connsiteY7" fmla="*/ 33715 h 82456"/>
                <a:gd name="connsiteX8" fmla="*/ 83051 w 336230"/>
                <a:gd name="connsiteY8" fmla="*/ 0 h 82456"/>
                <a:gd name="connsiteX9" fmla="*/ 102886 w 336230"/>
                <a:gd name="connsiteY9" fmla="*/ 33715 h 82456"/>
                <a:gd name="connsiteX10" fmla="*/ 116378 w 336230"/>
                <a:gd name="connsiteY10" fmla="*/ 33715 h 82456"/>
                <a:gd name="connsiteX11" fmla="*/ 136214 w 336230"/>
                <a:gd name="connsiteY11" fmla="*/ 0 h 82456"/>
                <a:gd name="connsiteX12" fmla="*/ 156049 w 336230"/>
                <a:gd name="connsiteY12" fmla="*/ 33715 h 82456"/>
                <a:gd name="connsiteX13" fmla="*/ 336230 w 336230"/>
                <a:gd name="connsiteY13" fmla="*/ 33715 h 82456"/>
                <a:gd name="connsiteX14" fmla="*/ 336230 w 336230"/>
                <a:gd name="connsiteY14" fmla="*/ 74332 h 82456"/>
                <a:gd name="connsiteX15" fmla="*/ 328106 w 336230"/>
                <a:gd name="connsiteY15" fmla="*/ 82456 h 8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6230" h="82456">
                  <a:moveTo>
                    <a:pt x="328106" y="82456"/>
                  </a:moveTo>
                  <a:lnTo>
                    <a:pt x="24370" y="82456"/>
                  </a:lnTo>
                  <a:lnTo>
                    <a:pt x="0" y="58085"/>
                  </a:lnTo>
                  <a:lnTo>
                    <a:pt x="0" y="33715"/>
                  </a:lnTo>
                  <a:lnTo>
                    <a:pt x="10053" y="33715"/>
                  </a:lnTo>
                  <a:lnTo>
                    <a:pt x="29889" y="0"/>
                  </a:lnTo>
                  <a:lnTo>
                    <a:pt x="49724" y="33715"/>
                  </a:lnTo>
                  <a:lnTo>
                    <a:pt x="63215" y="33715"/>
                  </a:lnTo>
                  <a:lnTo>
                    <a:pt x="83051" y="0"/>
                  </a:lnTo>
                  <a:lnTo>
                    <a:pt x="102886" y="33715"/>
                  </a:lnTo>
                  <a:lnTo>
                    <a:pt x="116378" y="33715"/>
                  </a:lnTo>
                  <a:lnTo>
                    <a:pt x="136214" y="0"/>
                  </a:lnTo>
                  <a:lnTo>
                    <a:pt x="156049" y="33715"/>
                  </a:lnTo>
                  <a:lnTo>
                    <a:pt x="336230" y="33715"/>
                  </a:lnTo>
                  <a:lnTo>
                    <a:pt x="336230" y="74332"/>
                  </a:lnTo>
                  <a:cubicBezTo>
                    <a:pt x="336230" y="78819"/>
                    <a:pt x="332593" y="82456"/>
                    <a:pt x="328106" y="8245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C0EE88DE-2FDB-314F-9E8E-F5D4B4121F7B}"/>
                </a:ext>
              </a:extLst>
            </p:cNvPr>
            <p:cNvSpPr/>
            <p:nvPr/>
          </p:nvSpPr>
          <p:spPr>
            <a:xfrm rot="14400000">
              <a:off x="7074892" y="4107367"/>
              <a:ext cx="221231" cy="337465"/>
            </a:xfrm>
            <a:custGeom>
              <a:avLst/>
              <a:gdLst>
                <a:gd name="connsiteX0" fmla="*/ 145391 w 221232"/>
                <a:gd name="connsiteY0" fmla="*/ 236186 h 337465"/>
                <a:gd name="connsiteX1" fmla="*/ 98067 w 221232"/>
                <a:gd name="connsiteY1" fmla="*/ 236186 h 337465"/>
                <a:gd name="connsiteX2" fmla="*/ 94925 w 221232"/>
                <a:gd name="connsiteY2" fmla="*/ 241629 h 337465"/>
                <a:gd name="connsiteX3" fmla="*/ 118809 w 221232"/>
                <a:gd name="connsiteY3" fmla="*/ 282227 h 337465"/>
                <a:gd name="connsiteX4" fmla="*/ 71486 w 221232"/>
                <a:gd name="connsiteY4" fmla="*/ 282227 h 337465"/>
                <a:gd name="connsiteX5" fmla="*/ 68344 w 221232"/>
                <a:gd name="connsiteY5" fmla="*/ 287669 h 337465"/>
                <a:gd name="connsiteX6" fmla="*/ 92228 w 221232"/>
                <a:gd name="connsiteY6" fmla="*/ 328266 h 337465"/>
                <a:gd name="connsiteX7" fmla="*/ 44905 w 221232"/>
                <a:gd name="connsiteY7" fmla="*/ 328266 h 337465"/>
                <a:gd name="connsiteX8" fmla="*/ 39594 w 221232"/>
                <a:gd name="connsiteY8" fmla="*/ 337465 h 337465"/>
                <a:gd name="connsiteX9" fmla="*/ 0 w 221232"/>
                <a:gd name="connsiteY9" fmla="*/ 314606 h 337465"/>
                <a:gd name="connsiteX10" fmla="*/ 181638 w 221232"/>
                <a:gd name="connsiteY10" fmla="*/ 0 h 337465"/>
                <a:gd name="connsiteX11" fmla="*/ 221232 w 221232"/>
                <a:gd name="connsiteY11" fmla="*/ 22859 h 337465"/>
                <a:gd name="connsiteX12" fmla="*/ 121506 w 221232"/>
                <a:gd name="connsiteY12" fmla="*/ 195589 h 33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1232" h="337465">
                  <a:moveTo>
                    <a:pt x="145391" y="236186"/>
                  </a:moveTo>
                  <a:lnTo>
                    <a:pt x="98067" y="236186"/>
                  </a:lnTo>
                  <a:lnTo>
                    <a:pt x="94925" y="241629"/>
                  </a:lnTo>
                  <a:lnTo>
                    <a:pt x="118809" y="282227"/>
                  </a:lnTo>
                  <a:lnTo>
                    <a:pt x="71486" y="282227"/>
                  </a:lnTo>
                  <a:lnTo>
                    <a:pt x="68344" y="287669"/>
                  </a:lnTo>
                  <a:lnTo>
                    <a:pt x="92228" y="328266"/>
                  </a:lnTo>
                  <a:lnTo>
                    <a:pt x="44905" y="328266"/>
                  </a:lnTo>
                  <a:lnTo>
                    <a:pt x="39594" y="337465"/>
                  </a:lnTo>
                  <a:lnTo>
                    <a:pt x="0" y="314606"/>
                  </a:lnTo>
                  <a:lnTo>
                    <a:pt x="181638" y="0"/>
                  </a:lnTo>
                  <a:lnTo>
                    <a:pt x="221232" y="22859"/>
                  </a:lnTo>
                  <a:lnTo>
                    <a:pt x="121506" y="19558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3" name="Round Same Side Corner Rectangle 272">
              <a:extLst>
                <a:ext uri="{FF2B5EF4-FFF2-40B4-BE49-F238E27FC236}">
                  <a16:creationId xmlns:a16="http://schemas.microsoft.com/office/drawing/2014/main" id="{BE59E802-A891-6642-BC96-E71AF6E71708}"/>
                </a:ext>
              </a:extLst>
            </p:cNvPr>
            <p:cNvSpPr/>
            <p:nvPr/>
          </p:nvSpPr>
          <p:spPr>
            <a:xfrm rot="16200000">
              <a:off x="6867344" y="4079141"/>
              <a:ext cx="174544" cy="291683"/>
            </a:xfrm>
            <a:prstGeom prst="round2Same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4" name="Freeform 273">
            <a:extLst>
              <a:ext uri="{FF2B5EF4-FFF2-40B4-BE49-F238E27FC236}">
                <a16:creationId xmlns:a16="http://schemas.microsoft.com/office/drawing/2014/main" id="{7C233043-A90C-8A4B-8102-CD0B15F5BD18}"/>
              </a:ext>
            </a:extLst>
          </p:cNvPr>
          <p:cNvSpPr/>
          <p:nvPr/>
        </p:nvSpPr>
        <p:spPr>
          <a:xfrm rot="16200000" flipH="1">
            <a:off x="8024985" y="5021291"/>
            <a:ext cx="91770" cy="338379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5408AB14-B725-F14D-B272-4F0C28072FC9}"/>
              </a:ext>
            </a:extLst>
          </p:cNvPr>
          <p:cNvSpPr/>
          <p:nvPr/>
        </p:nvSpPr>
        <p:spPr>
          <a:xfrm>
            <a:off x="6922407" y="4919592"/>
            <a:ext cx="1143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TOF electrically stimulates nerve for 0.2 msec every 0.5 sec</a:t>
            </a:r>
            <a:endParaRPr lang="en-US" sz="800" b="1" cap="small" dirty="0">
              <a:latin typeface="+mj-lt"/>
              <a:cs typeface="Futura Medium" panose="020B0602020204020303" pitchFamily="34" charset="-79"/>
            </a:endParaRPr>
          </a:p>
        </p:txBody>
      </p:sp>
      <p:cxnSp>
        <p:nvCxnSpPr>
          <p:cNvPr id="276" name="Elbow Connector 275">
            <a:extLst>
              <a:ext uri="{FF2B5EF4-FFF2-40B4-BE49-F238E27FC236}">
                <a16:creationId xmlns:a16="http://schemas.microsoft.com/office/drawing/2014/main" id="{5E03D748-752D-8B47-923E-BB9711567F51}"/>
              </a:ext>
            </a:extLst>
          </p:cNvPr>
          <p:cNvCxnSpPr>
            <a:cxnSpLocks/>
            <a:stCxn id="100" idx="1"/>
            <a:endCxn id="246" idx="0"/>
          </p:cNvCxnSpPr>
          <p:nvPr/>
        </p:nvCxnSpPr>
        <p:spPr>
          <a:xfrm rot="10800000" flipV="1">
            <a:off x="1190839" y="2663768"/>
            <a:ext cx="1068062" cy="298931"/>
          </a:xfrm>
          <a:prstGeom prst="bentConnector2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Elbow Connector 276">
            <a:extLst>
              <a:ext uri="{FF2B5EF4-FFF2-40B4-BE49-F238E27FC236}">
                <a16:creationId xmlns:a16="http://schemas.microsoft.com/office/drawing/2014/main" id="{AD6B75AA-65A6-A349-85F9-99DEA7609120}"/>
              </a:ext>
            </a:extLst>
          </p:cNvPr>
          <p:cNvCxnSpPr>
            <a:cxnSpLocks/>
            <a:stCxn id="101" idx="3"/>
          </p:cNvCxnSpPr>
          <p:nvPr/>
        </p:nvCxnSpPr>
        <p:spPr>
          <a:xfrm>
            <a:off x="6151121" y="2663841"/>
            <a:ext cx="224013" cy="297242"/>
          </a:xfrm>
          <a:prstGeom prst="bentConnector2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80D6DF9-1275-474B-9720-1F20BC92E7D8}"/>
              </a:ext>
            </a:extLst>
          </p:cNvPr>
          <p:cNvCxnSpPr>
            <a:stCxn id="129" idx="3"/>
            <a:endCxn id="128" idx="1"/>
          </p:cNvCxnSpPr>
          <p:nvPr/>
        </p:nvCxnSpPr>
        <p:spPr>
          <a:xfrm>
            <a:off x="2035578" y="2037133"/>
            <a:ext cx="227116" cy="0"/>
          </a:xfrm>
          <a:prstGeom prst="straightConnector1">
            <a:avLst/>
          </a:prstGeom>
          <a:ln w="12700">
            <a:solidFill>
              <a:srgbClr val="7F7E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F22F6D8D-73BB-8543-90E0-64714895E97A}"/>
              </a:ext>
            </a:extLst>
          </p:cNvPr>
          <p:cNvCxnSpPr>
            <a:cxnSpLocks/>
            <a:stCxn id="128" idx="3"/>
            <a:endCxn id="130" idx="1"/>
          </p:cNvCxnSpPr>
          <p:nvPr/>
        </p:nvCxnSpPr>
        <p:spPr>
          <a:xfrm>
            <a:off x="4101810" y="2037133"/>
            <a:ext cx="227116" cy="0"/>
          </a:xfrm>
          <a:prstGeom prst="straightConnector1">
            <a:avLst/>
          </a:prstGeom>
          <a:ln w="12700">
            <a:solidFill>
              <a:srgbClr val="7F7E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BB50004D-4C7B-F844-9FB9-2ED52A5ADA17}"/>
              </a:ext>
            </a:extLst>
          </p:cNvPr>
          <p:cNvCxnSpPr>
            <a:cxnSpLocks/>
            <a:stCxn id="130" idx="3"/>
            <a:endCxn id="131" idx="1"/>
          </p:cNvCxnSpPr>
          <p:nvPr/>
        </p:nvCxnSpPr>
        <p:spPr>
          <a:xfrm>
            <a:off x="6142476" y="2037133"/>
            <a:ext cx="227116" cy="0"/>
          </a:xfrm>
          <a:prstGeom prst="straightConnector1">
            <a:avLst/>
          </a:prstGeom>
          <a:ln w="12700">
            <a:solidFill>
              <a:srgbClr val="7F7E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DF5C0718-6FE6-1342-B00C-307D951FCB5D}"/>
              </a:ext>
            </a:extLst>
          </p:cNvPr>
          <p:cNvCxnSpPr>
            <a:cxnSpLocks/>
          </p:cNvCxnSpPr>
          <p:nvPr/>
        </p:nvCxnSpPr>
        <p:spPr>
          <a:xfrm flipH="1">
            <a:off x="3065335" y="2259074"/>
            <a:ext cx="3793" cy="182753"/>
          </a:xfrm>
          <a:prstGeom prst="straightConnector1">
            <a:avLst/>
          </a:prstGeom>
          <a:ln w="12700">
            <a:solidFill>
              <a:srgbClr val="7F7E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lbow Connector 217">
            <a:extLst>
              <a:ext uri="{FF2B5EF4-FFF2-40B4-BE49-F238E27FC236}">
                <a16:creationId xmlns:a16="http://schemas.microsoft.com/office/drawing/2014/main" id="{F0A559B2-6009-E34D-A45F-DB0C8AD1CEA7}"/>
              </a:ext>
            </a:extLst>
          </p:cNvPr>
          <p:cNvCxnSpPr>
            <a:cxnSpLocks/>
            <a:stCxn id="131" idx="3"/>
            <a:endCxn id="129" idx="0"/>
          </p:cNvCxnSpPr>
          <p:nvPr/>
        </p:nvCxnSpPr>
        <p:spPr>
          <a:xfrm flipH="1" flipV="1">
            <a:off x="1105396" y="1815191"/>
            <a:ext cx="7042257" cy="221942"/>
          </a:xfrm>
          <a:prstGeom prst="bentConnector4">
            <a:avLst>
              <a:gd name="adj1" fmla="val -5296"/>
              <a:gd name="adj2" fmla="val 157222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Rectangle 242">
            <a:extLst>
              <a:ext uri="{FF2B5EF4-FFF2-40B4-BE49-F238E27FC236}">
                <a16:creationId xmlns:a16="http://schemas.microsoft.com/office/drawing/2014/main" id="{344F3855-FBB9-874A-B3DD-4E70889254A2}"/>
              </a:ext>
            </a:extLst>
          </p:cNvPr>
          <p:cNvSpPr/>
          <p:nvPr/>
        </p:nvSpPr>
        <p:spPr>
          <a:xfrm>
            <a:off x="6942517" y="5350773"/>
            <a:ext cx="1405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Look for adduction of the thumb with each stimulation</a:t>
            </a:r>
            <a:endParaRPr lang="en-US" sz="8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258" name="Freeform 257">
            <a:extLst>
              <a:ext uri="{FF2B5EF4-FFF2-40B4-BE49-F238E27FC236}">
                <a16:creationId xmlns:a16="http://schemas.microsoft.com/office/drawing/2014/main" id="{9B2B90DE-30CB-2D4B-B8C7-415BBC5E19CD}"/>
              </a:ext>
            </a:extLst>
          </p:cNvPr>
          <p:cNvSpPr/>
          <p:nvPr/>
        </p:nvSpPr>
        <p:spPr>
          <a:xfrm rot="20777545">
            <a:off x="7776483" y="5645584"/>
            <a:ext cx="95030" cy="386457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C32D1174-66F8-FE45-B4EB-362ABCBF4716}"/>
              </a:ext>
            </a:extLst>
          </p:cNvPr>
          <p:cNvSpPr/>
          <p:nvPr/>
        </p:nvSpPr>
        <p:spPr>
          <a:xfrm>
            <a:off x="7786278" y="6403614"/>
            <a:ext cx="1441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ECG electrodes are applied 2 cm apart over the </a:t>
            </a:r>
            <a:r>
              <a:rPr lang="en-US" sz="800" b="1" cap="small" dirty="0">
                <a:solidFill>
                  <a:prstClr val="black"/>
                </a:solidFill>
                <a:cs typeface="Futura Medium" panose="020B0602020204020303" pitchFamily="34" charset="-79"/>
              </a:rPr>
              <a:t>ulnar nerve</a:t>
            </a:r>
            <a:r>
              <a:rPr lang="en-US" sz="800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US" sz="800" b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(</a:t>
            </a:r>
            <a:r>
              <a:rPr lang="en-US" sz="800" b="1" cap="small" dirty="0">
                <a:solidFill>
                  <a:prstClr val="black"/>
                </a:solidFill>
                <a:cs typeface="Futura Medium" panose="020B0602020204020303" pitchFamily="34" charset="-79"/>
              </a:rPr>
              <a:t>facial nerve</a:t>
            </a:r>
            <a:r>
              <a:rPr lang="en-US" sz="800" dirty="0">
                <a:solidFill>
                  <a:prstClr val="black"/>
                </a:solidFill>
              </a:rPr>
              <a:t> can also be used)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3028077-45C3-1341-9444-CF03E32506C5}"/>
              </a:ext>
            </a:extLst>
          </p:cNvPr>
          <p:cNvGrpSpPr/>
          <p:nvPr/>
        </p:nvGrpSpPr>
        <p:grpSpPr>
          <a:xfrm>
            <a:off x="8244769" y="1785635"/>
            <a:ext cx="515988" cy="515988"/>
            <a:chOff x="8272479" y="1785635"/>
            <a:chExt cx="515988" cy="515988"/>
          </a:xfrm>
        </p:grpSpPr>
        <p:sp>
          <p:nvSpPr>
            <p:cNvPr id="78" name="Octagon 77">
              <a:extLst>
                <a:ext uri="{FF2B5EF4-FFF2-40B4-BE49-F238E27FC236}">
                  <a16:creationId xmlns:a16="http://schemas.microsoft.com/office/drawing/2014/main" id="{D79D66FE-2966-2F46-900A-8446849A6C97}"/>
                </a:ext>
              </a:extLst>
            </p:cNvPr>
            <p:cNvSpPr/>
            <p:nvPr/>
          </p:nvSpPr>
          <p:spPr>
            <a:xfrm>
              <a:off x="8272479" y="1785635"/>
              <a:ext cx="515988" cy="515988"/>
            </a:xfrm>
            <a:prstGeom prst="octagon">
              <a:avLst/>
            </a:prstGeom>
            <a:solidFill>
              <a:srgbClr val="FE4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ctagon 260">
              <a:extLst>
                <a:ext uri="{FF2B5EF4-FFF2-40B4-BE49-F238E27FC236}">
                  <a16:creationId xmlns:a16="http://schemas.microsoft.com/office/drawing/2014/main" id="{B71784E5-02DA-4D4D-BE2E-395646A48953}"/>
                </a:ext>
              </a:extLst>
            </p:cNvPr>
            <p:cNvSpPr/>
            <p:nvPr/>
          </p:nvSpPr>
          <p:spPr>
            <a:xfrm>
              <a:off x="8301873" y="1815029"/>
              <a:ext cx="457200" cy="457200"/>
            </a:xfrm>
            <a:prstGeom prst="octagon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0EBD5188-5BC8-C647-ADEE-1521326549B2}"/>
              </a:ext>
            </a:extLst>
          </p:cNvPr>
          <p:cNvSpPr txBox="1"/>
          <p:nvPr/>
        </p:nvSpPr>
        <p:spPr>
          <a:xfrm>
            <a:off x="8250189" y="1861305"/>
            <a:ext cx="544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DIN Condensed" pitchFamily="2" charset="0"/>
              </a:rPr>
              <a:t>STOP</a:t>
            </a:r>
          </a:p>
        </p:txBody>
      </p:sp>
      <p:sp>
        <p:nvSpPr>
          <p:cNvPr id="262" name="Freeform 261">
            <a:extLst>
              <a:ext uri="{FF2B5EF4-FFF2-40B4-BE49-F238E27FC236}">
                <a16:creationId xmlns:a16="http://schemas.microsoft.com/office/drawing/2014/main" id="{C9E1DEB9-80D6-C546-BC94-4AFD011C9666}"/>
              </a:ext>
            </a:extLst>
          </p:cNvPr>
          <p:cNvSpPr/>
          <p:nvPr/>
        </p:nvSpPr>
        <p:spPr>
          <a:xfrm rot="2908369" flipH="1">
            <a:off x="833252" y="4654433"/>
            <a:ext cx="159424" cy="586505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5A8FB8CE-8544-5E4D-86BC-0E03DC681698}"/>
              </a:ext>
            </a:extLst>
          </p:cNvPr>
          <p:cNvSpPr/>
          <p:nvPr/>
        </p:nvSpPr>
        <p:spPr>
          <a:xfrm>
            <a:off x="1007762" y="4523169"/>
            <a:ext cx="9669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EEG leads applied to forehead</a:t>
            </a:r>
            <a:endParaRPr lang="en-US" sz="8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29D83C0C-1CF4-C144-99AB-D515EE564ADD}"/>
              </a:ext>
            </a:extLst>
          </p:cNvPr>
          <p:cNvSpPr/>
          <p:nvPr/>
        </p:nvSpPr>
        <p:spPr>
          <a:xfrm>
            <a:off x="8262816" y="4569007"/>
            <a:ext cx="3227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C00000"/>
                </a:solidFill>
              </a:rPr>
              <a:t>(+)</a:t>
            </a:r>
            <a:r>
              <a:rPr lang="en-US" sz="800" dirty="0">
                <a:solidFill>
                  <a:prstClr val="black"/>
                </a:solidFill>
              </a:rPr>
              <a:t> </a:t>
            </a:r>
            <a:endParaRPr lang="en-US" sz="8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87D56DB4-8BC5-4146-BAFC-829EAA7F31A9}"/>
              </a:ext>
            </a:extLst>
          </p:cNvPr>
          <p:cNvSpPr/>
          <p:nvPr/>
        </p:nvSpPr>
        <p:spPr>
          <a:xfrm>
            <a:off x="8661036" y="4560959"/>
            <a:ext cx="3227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(-) </a:t>
            </a:r>
            <a:endParaRPr lang="en-US" sz="8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DBBC84D-8B4C-834C-87B3-695221A315FA}"/>
              </a:ext>
            </a:extLst>
          </p:cNvPr>
          <p:cNvSpPr/>
          <p:nvPr/>
        </p:nvSpPr>
        <p:spPr>
          <a:xfrm>
            <a:off x="4829217" y="3345619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orbel" panose="020B0503020204020204" pitchFamily="34" charset="0"/>
              </a:rPr>
              <a:t>After achieving adequate sedation, electrodes are applied and the nerve is stimulated using a low current (10-20 mA); the current is increased until 4 vigorous twitches are seen. Further increasing the current should not lead to more forceful contraction (</a:t>
            </a:r>
            <a:r>
              <a:rPr lang="en-US" sz="900" b="1" dirty="0">
                <a:latin typeface="Corbel" panose="020B0503020204020204" pitchFamily="34" charset="0"/>
                <a:hlinkClick r:id="rId20"/>
              </a:rPr>
              <a:t>supramaximal stimulation</a:t>
            </a:r>
            <a:r>
              <a:rPr lang="en-US" sz="900" dirty="0">
                <a:latin typeface="Corbel" panose="020B0503020204020204" pitchFamily="34" charset="0"/>
              </a:rPr>
              <a:t>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orbel" panose="020B0503020204020204" pitchFamily="34" charset="0"/>
              </a:rPr>
              <a:t>Once the supramaximal stimulation is documented, NMB is initiated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Corbel" panose="020B0503020204020204" pitchFamily="34" charset="0"/>
              </a:rPr>
              <a:t>Titrate NMB according to the number of twitches seen at the prior current: </a:t>
            </a:r>
            <a:r>
              <a:rPr lang="en-US" sz="900" b="1" dirty="0">
                <a:latin typeface="Corbel" panose="020B0503020204020204" pitchFamily="34" charset="0"/>
              </a:rPr>
              <a:t>decrease NMB infusion if fewer than goal twitches seen</a:t>
            </a:r>
            <a:endParaRPr lang="en-US" sz="900" dirty="0">
              <a:latin typeface="Corbel" panose="020B0503020204020204" pitchFamily="34" charset="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8F65763-A71A-884C-ACB3-B9E51A149A1D}"/>
              </a:ext>
            </a:extLst>
          </p:cNvPr>
          <p:cNvGrpSpPr/>
          <p:nvPr/>
        </p:nvGrpSpPr>
        <p:grpSpPr>
          <a:xfrm>
            <a:off x="5093751" y="4389650"/>
            <a:ext cx="743242" cy="1507085"/>
            <a:chOff x="5093751" y="4269730"/>
            <a:chExt cx="743242" cy="1507085"/>
          </a:xfrm>
        </p:grpSpPr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22D81503-707C-F14E-8037-1D60B0085832}"/>
                </a:ext>
              </a:extLst>
            </p:cNvPr>
            <p:cNvSpPr/>
            <p:nvPr/>
          </p:nvSpPr>
          <p:spPr>
            <a:xfrm>
              <a:off x="5116344" y="4269730"/>
              <a:ext cx="189995" cy="226710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111D5093-3CEC-4E44-862E-FDA43DAA1613}"/>
                </a:ext>
              </a:extLst>
            </p:cNvPr>
            <p:cNvSpPr/>
            <p:nvPr/>
          </p:nvSpPr>
          <p:spPr>
            <a:xfrm>
              <a:off x="5295120" y="4269730"/>
              <a:ext cx="189995" cy="226710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Freeform 284">
              <a:extLst>
                <a:ext uri="{FF2B5EF4-FFF2-40B4-BE49-F238E27FC236}">
                  <a16:creationId xmlns:a16="http://schemas.microsoft.com/office/drawing/2014/main" id="{913A3179-0840-7544-BFB2-D33F0A9F8133}"/>
                </a:ext>
              </a:extLst>
            </p:cNvPr>
            <p:cNvSpPr/>
            <p:nvPr/>
          </p:nvSpPr>
          <p:spPr>
            <a:xfrm>
              <a:off x="5460696" y="4269730"/>
              <a:ext cx="189995" cy="226710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Freeform 285">
              <a:extLst>
                <a:ext uri="{FF2B5EF4-FFF2-40B4-BE49-F238E27FC236}">
                  <a16:creationId xmlns:a16="http://schemas.microsoft.com/office/drawing/2014/main" id="{8F6B5D41-8AF7-E643-B76D-82B9C5E1429A}"/>
                </a:ext>
              </a:extLst>
            </p:cNvPr>
            <p:cNvSpPr/>
            <p:nvPr/>
          </p:nvSpPr>
          <p:spPr>
            <a:xfrm>
              <a:off x="5630995" y="4269730"/>
              <a:ext cx="189995" cy="226710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Freeform 286">
              <a:extLst>
                <a:ext uri="{FF2B5EF4-FFF2-40B4-BE49-F238E27FC236}">
                  <a16:creationId xmlns:a16="http://schemas.microsoft.com/office/drawing/2014/main" id="{0EFAC164-796E-9742-8303-7500CD3FCDDE}"/>
                </a:ext>
              </a:extLst>
            </p:cNvPr>
            <p:cNvSpPr/>
            <p:nvPr/>
          </p:nvSpPr>
          <p:spPr>
            <a:xfrm>
              <a:off x="5110768" y="4589776"/>
              <a:ext cx="189995" cy="226710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844A0200-00DD-F84B-89F2-24444042FF7C}"/>
                </a:ext>
              </a:extLst>
            </p:cNvPr>
            <p:cNvSpPr/>
            <p:nvPr/>
          </p:nvSpPr>
          <p:spPr>
            <a:xfrm>
              <a:off x="5289544" y="4589776"/>
              <a:ext cx="189995" cy="226710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CD7398CF-9525-224E-B6AC-745A38492A67}"/>
                </a:ext>
              </a:extLst>
            </p:cNvPr>
            <p:cNvSpPr/>
            <p:nvPr/>
          </p:nvSpPr>
          <p:spPr>
            <a:xfrm>
              <a:off x="5455120" y="4589776"/>
              <a:ext cx="189995" cy="226710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5BC0481D-2D2D-9E4F-8E12-C12DD5A7880B}"/>
                </a:ext>
              </a:extLst>
            </p:cNvPr>
            <p:cNvSpPr/>
            <p:nvPr/>
          </p:nvSpPr>
          <p:spPr>
            <a:xfrm>
              <a:off x="5625419" y="4770766"/>
              <a:ext cx="208271" cy="45719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DD78A3F6-60A3-B14B-A8A6-7EEEF316BE19}"/>
                </a:ext>
              </a:extLst>
            </p:cNvPr>
            <p:cNvSpPr/>
            <p:nvPr/>
          </p:nvSpPr>
          <p:spPr>
            <a:xfrm>
              <a:off x="5114070" y="4918626"/>
              <a:ext cx="189995" cy="226710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E6B30655-6EDC-7048-85E0-3BD1CA397A77}"/>
                </a:ext>
              </a:extLst>
            </p:cNvPr>
            <p:cNvSpPr/>
            <p:nvPr/>
          </p:nvSpPr>
          <p:spPr>
            <a:xfrm>
              <a:off x="5292846" y="4918626"/>
              <a:ext cx="189995" cy="226710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Freeform 292">
              <a:extLst>
                <a:ext uri="{FF2B5EF4-FFF2-40B4-BE49-F238E27FC236}">
                  <a16:creationId xmlns:a16="http://schemas.microsoft.com/office/drawing/2014/main" id="{F86F1666-1C74-DE47-8341-5513D046E45E}"/>
                </a:ext>
              </a:extLst>
            </p:cNvPr>
            <p:cNvSpPr/>
            <p:nvPr/>
          </p:nvSpPr>
          <p:spPr>
            <a:xfrm>
              <a:off x="5458422" y="5099616"/>
              <a:ext cx="161523" cy="45719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Freeform 293">
              <a:extLst>
                <a:ext uri="{FF2B5EF4-FFF2-40B4-BE49-F238E27FC236}">
                  <a16:creationId xmlns:a16="http://schemas.microsoft.com/office/drawing/2014/main" id="{7047C915-C74A-C74E-AB28-3AB3543AFC49}"/>
                </a:ext>
              </a:extLst>
            </p:cNvPr>
            <p:cNvSpPr/>
            <p:nvPr/>
          </p:nvSpPr>
          <p:spPr>
            <a:xfrm>
              <a:off x="5598685" y="5099616"/>
              <a:ext cx="238308" cy="45719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Freeform 294">
              <a:extLst>
                <a:ext uri="{FF2B5EF4-FFF2-40B4-BE49-F238E27FC236}">
                  <a16:creationId xmlns:a16="http://schemas.microsoft.com/office/drawing/2014/main" id="{3E3FECC3-43E7-2241-8FB5-819DB2BCF566}"/>
                </a:ext>
              </a:extLst>
            </p:cNvPr>
            <p:cNvSpPr/>
            <p:nvPr/>
          </p:nvSpPr>
          <p:spPr>
            <a:xfrm>
              <a:off x="5109029" y="5229245"/>
              <a:ext cx="189995" cy="226710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Freeform 295">
              <a:extLst>
                <a:ext uri="{FF2B5EF4-FFF2-40B4-BE49-F238E27FC236}">
                  <a16:creationId xmlns:a16="http://schemas.microsoft.com/office/drawing/2014/main" id="{DA65A35B-926A-504A-983B-B5E07C5EACCC}"/>
                </a:ext>
              </a:extLst>
            </p:cNvPr>
            <p:cNvSpPr/>
            <p:nvPr/>
          </p:nvSpPr>
          <p:spPr>
            <a:xfrm>
              <a:off x="5287806" y="5404471"/>
              <a:ext cx="180712" cy="51484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Freeform 296">
              <a:extLst>
                <a:ext uri="{FF2B5EF4-FFF2-40B4-BE49-F238E27FC236}">
                  <a16:creationId xmlns:a16="http://schemas.microsoft.com/office/drawing/2014/main" id="{848E732B-434E-FE4E-A84F-02F353D42E2D}"/>
                </a:ext>
              </a:extLst>
            </p:cNvPr>
            <p:cNvSpPr/>
            <p:nvPr/>
          </p:nvSpPr>
          <p:spPr>
            <a:xfrm>
              <a:off x="5453381" y="5410235"/>
              <a:ext cx="161523" cy="45719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Freeform 297">
              <a:extLst>
                <a:ext uri="{FF2B5EF4-FFF2-40B4-BE49-F238E27FC236}">
                  <a16:creationId xmlns:a16="http://schemas.microsoft.com/office/drawing/2014/main" id="{D28CEA03-888C-1B4B-B8DD-4EA3100E6646}"/>
                </a:ext>
              </a:extLst>
            </p:cNvPr>
            <p:cNvSpPr/>
            <p:nvPr/>
          </p:nvSpPr>
          <p:spPr>
            <a:xfrm>
              <a:off x="5582036" y="5410235"/>
              <a:ext cx="249916" cy="45719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Freeform 298">
              <a:extLst>
                <a:ext uri="{FF2B5EF4-FFF2-40B4-BE49-F238E27FC236}">
                  <a16:creationId xmlns:a16="http://schemas.microsoft.com/office/drawing/2014/main" id="{1500AABB-4753-6A4E-9FFE-2F5EE0C41076}"/>
                </a:ext>
              </a:extLst>
            </p:cNvPr>
            <p:cNvSpPr/>
            <p:nvPr/>
          </p:nvSpPr>
          <p:spPr>
            <a:xfrm>
              <a:off x="5093751" y="5731095"/>
              <a:ext cx="189995" cy="45719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42F3FC0F-1F26-CA42-8715-4FA09E8146AC}"/>
                </a:ext>
              </a:extLst>
            </p:cNvPr>
            <p:cNvSpPr/>
            <p:nvPr/>
          </p:nvSpPr>
          <p:spPr>
            <a:xfrm>
              <a:off x="5272528" y="5725331"/>
              <a:ext cx="180712" cy="51484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Freeform 300">
              <a:extLst>
                <a:ext uri="{FF2B5EF4-FFF2-40B4-BE49-F238E27FC236}">
                  <a16:creationId xmlns:a16="http://schemas.microsoft.com/office/drawing/2014/main" id="{B9118585-E9AB-824F-A2F8-527099FE1AB3}"/>
                </a:ext>
              </a:extLst>
            </p:cNvPr>
            <p:cNvSpPr/>
            <p:nvPr/>
          </p:nvSpPr>
          <p:spPr>
            <a:xfrm>
              <a:off x="5438103" y="5731095"/>
              <a:ext cx="161523" cy="45719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Freeform 301">
              <a:extLst>
                <a:ext uri="{FF2B5EF4-FFF2-40B4-BE49-F238E27FC236}">
                  <a16:creationId xmlns:a16="http://schemas.microsoft.com/office/drawing/2014/main" id="{87F1DFF4-D8D2-7B40-96FE-655B0E1E8A56}"/>
                </a:ext>
              </a:extLst>
            </p:cNvPr>
            <p:cNvSpPr/>
            <p:nvPr/>
          </p:nvSpPr>
          <p:spPr>
            <a:xfrm>
              <a:off x="5573532" y="5731095"/>
              <a:ext cx="243141" cy="45719"/>
            </a:xfrm>
            <a:custGeom>
              <a:avLst/>
              <a:gdLst>
                <a:gd name="connsiteX0" fmla="*/ 0 w 422031"/>
                <a:gd name="connsiteY0" fmla="*/ 307123 h 315916"/>
                <a:gd name="connsiteX1" fmla="*/ 175846 w 422031"/>
                <a:gd name="connsiteY1" fmla="*/ 280746 h 315916"/>
                <a:gd name="connsiteX2" fmla="*/ 202223 w 422031"/>
                <a:gd name="connsiteY2" fmla="*/ 25769 h 315916"/>
                <a:gd name="connsiteX3" fmla="*/ 272562 w 422031"/>
                <a:gd name="connsiteY3" fmla="*/ 34562 h 315916"/>
                <a:gd name="connsiteX4" fmla="*/ 272562 w 422031"/>
                <a:gd name="connsiteY4" fmla="*/ 254369 h 315916"/>
                <a:gd name="connsiteX5" fmla="*/ 422031 w 422031"/>
                <a:gd name="connsiteY5" fmla="*/ 315916 h 3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31" h="315916">
                  <a:moveTo>
                    <a:pt x="0" y="307123"/>
                  </a:moveTo>
                  <a:lnTo>
                    <a:pt x="175846" y="280746"/>
                  </a:lnTo>
                  <a:cubicBezTo>
                    <a:pt x="209550" y="233854"/>
                    <a:pt x="186104" y="66800"/>
                    <a:pt x="202223" y="25769"/>
                  </a:cubicBezTo>
                  <a:cubicBezTo>
                    <a:pt x="218342" y="-15262"/>
                    <a:pt x="260839" y="-3538"/>
                    <a:pt x="272562" y="34562"/>
                  </a:cubicBezTo>
                  <a:cubicBezTo>
                    <a:pt x="284285" y="72662"/>
                    <a:pt x="247650" y="207477"/>
                    <a:pt x="272562" y="254369"/>
                  </a:cubicBezTo>
                  <a:cubicBezTo>
                    <a:pt x="297474" y="301261"/>
                    <a:pt x="359752" y="308588"/>
                    <a:pt x="422031" y="31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3" name="Rectangle 302">
            <a:extLst>
              <a:ext uri="{FF2B5EF4-FFF2-40B4-BE49-F238E27FC236}">
                <a16:creationId xmlns:a16="http://schemas.microsoft.com/office/drawing/2014/main" id="{EE3BC39D-4FF0-EE43-BFE4-D82FD2BFE6CC}"/>
              </a:ext>
            </a:extLst>
          </p:cNvPr>
          <p:cNvSpPr/>
          <p:nvPr/>
        </p:nvSpPr>
        <p:spPr>
          <a:xfrm>
            <a:off x="5733217" y="4329977"/>
            <a:ext cx="30501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4/4 </a:t>
            </a:r>
            <a:r>
              <a:rPr lang="en-US" sz="800" b="1" cap="small" dirty="0">
                <a:solidFill>
                  <a:prstClr val="black"/>
                </a:solidFill>
                <a:cs typeface="Futura Medium" panose="020B0602020204020303" pitchFamily="34" charset="-79"/>
              </a:rPr>
              <a:t>twitches </a:t>
            </a:r>
            <a:r>
              <a:rPr lang="en-US" sz="800" dirty="0">
                <a:solidFill>
                  <a:prstClr val="black"/>
                </a:solidFill>
              </a:rPr>
              <a:t>(no need to increase NMB infusion if synchronous)</a:t>
            </a:r>
            <a:endParaRPr lang="en-US" sz="800" b="1" dirty="0">
              <a:solidFill>
                <a:prstClr val="black"/>
              </a:solidFill>
              <a:latin typeface="+mj-lt"/>
            </a:endParaRPr>
          </a:p>
          <a:p>
            <a:r>
              <a:rPr lang="en-US" sz="800" dirty="0">
                <a:solidFill>
                  <a:prstClr val="black"/>
                </a:solidFill>
              </a:rPr>
              <a:t>&lt;75% of receptors blocked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1F37001-D9BC-5B4D-B397-B0630FE15377}"/>
              </a:ext>
            </a:extLst>
          </p:cNvPr>
          <p:cNvGrpSpPr/>
          <p:nvPr/>
        </p:nvGrpSpPr>
        <p:grpSpPr>
          <a:xfrm>
            <a:off x="6539354" y="5778736"/>
            <a:ext cx="810825" cy="940526"/>
            <a:chOff x="6539354" y="5778736"/>
            <a:chExt cx="810825" cy="940526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C3B42668-41F5-9B4F-8125-2E375C74F766}"/>
                </a:ext>
              </a:extLst>
            </p:cNvPr>
            <p:cNvSpPr/>
            <p:nvPr/>
          </p:nvSpPr>
          <p:spPr>
            <a:xfrm>
              <a:off x="7276127" y="6623468"/>
              <a:ext cx="74052" cy="95794"/>
            </a:xfrm>
            <a:custGeom>
              <a:avLst/>
              <a:gdLst>
                <a:gd name="connsiteX0" fmla="*/ 0 w 74052"/>
                <a:gd name="connsiteY0" fmla="*/ 0 h 95794"/>
                <a:gd name="connsiteX1" fmla="*/ 69668 w 74052"/>
                <a:gd name="connsiteY1" fmla="*/ 69668 h 95794"/>
                <a:gd name="connsiteX2" fmla="*/ 60960 w 74052"/>
                <a:gd name="connsiteY2" fmla="*/ 95794 h 95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052" h="95794">
                  <a:moveTo>
                    <a:pt x="0" y="0"/>
                  </a:moveTo>
                  <a:cubicBezTo>
                    <a:pt x="29754" y="26851"/>
                    <a:pt x="59508" y="53702"/>
                    <a:pt x="69668" y="69668"/>
                  </a:cubicBezTo>
                  <a:cubicBezTo>
                    <a:pt x="79828" y="85634"/>
                    <a:pt x="70394" y="90714"/>
                    <a:pt x="60960" y="95794"/>
                  </a:cubicBezTo>
                </a:path>
              </a:pathLst>
            </a:custGeom>
            <a:noFill/>
            <a:ln>
              <a:solidFill>
                <a:srgbClr val="8778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6678415-CC20-2E40-AF2E-3DAA2CA4F2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49496" y="6442685"/>
              <a:ext cx="0" cy="98052"/>
            </a:xfrm>
            <a:prstGeom prst="line">
              <a:avLst/>
            </a:prstGeom>
            <a:ln w="12700">
              <a:solidFill>
                <a:srgbClr val="8778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B40C9674-F78E-2E4E-98F5-FA62496212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9429" y="6185769"/>
              <a:ext cx="0" cy="98052"/>
            </a:xfrm>
            <a:prstGeom prst="line">
              <a:avLst/>
            </a:prstGeom>
            <a:ln w="12700">
              <a:solidFill>
                <a:srgbClr val="8778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B04A838F-5F4D-0F4A-B7BF-90322EF165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99429" y="6442685"/>
              <a:ext cx="34836" cy="58861"/>
            </a:xfrm>
            <a:prstGeom prst="line">
              <a:avLst/>
            </a:prstGeom>
            <a:ln w="12700">
              <a:solidFill>
                <a:srgbClr val="8778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8B6E3722-F50D-7445-93B7-613616EA5C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57380" y="5778736"/>
              <a:ext cx="17902" cy="91720"/>
            </a:xfrm>
            <a:prstGeom prst="line">
              <a:avLst/>
            </a:prstGeom>
            <a:ln w="12700">
              <a:solidFill>
                <a:srgbClr val="8778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BB62F2D0-4B45-D847-BE19-2903CBDC08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2900" y="5806447"/>
              <a:ext cx="24634" cy="63985"/>
            </a:xfrm>
            <a:prstGeom prst="line">
              <a:avLst/>
            </a:prstGeom>
            <a:ln w="12700">
              <a:solidFill>
                <a:srgbClr val="8778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7F1362E2-596D-E940-A992-E6FFA7EC9F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8276" y="6004005"/>
              <a:ext cx="17657" cy="76128"/>
            </a:xfrm>
            <a:prstGeom prst="line">
              <a:avLst/>
            </a:prstGeom>
            <a:ln w="12700">
              <a:solidFill>
                <a:srgbClr val="8778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434249FB-6A12-BE4C-9DA5-D611E51C2F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39354" y="6231965"/>
              <a:ext cx="24391" cy="51856"/>
            </a:xfrm>
            <a:prstGeom prst="line">
              <a:avLst/>
            </a:prstGeom>
            <a:ln w="12700">
              <a:solidFill>
                <a:srgbClr val="8778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3AE2EA77-0245-704E-863A-261E79A4DA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8612" y="5998532"/>
              <a:ext cx="0" cy="98052"/>
            </a:xfrm>
            <a:prstGeom prst="line">
              <a:avLst/>
            </a:prstGeom>
            <a:ln w="12700">
              <a:solidFill>
                <a:srgbClr val="8778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E0B8140B-3F4B-684F-8DB1-F753EDE733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1896" y="6428830"/>
              <a:ext cx="0" cy="98052"/>
            </a:xfrm>
            <a:prstGeom prst="line">
              <a:avLst/>
            </a:prstGeom>
            <a:ln w="12700">
              <a:solidFill>
                <a:srgbClr val="8778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181DEA23-89FE-4C47-8F22-5C977D64AA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4884" y="5788618"/>
              <a:ext cx="24391" cy="51856"/>
            </a:xfrm>
            <a:prstGeom prst="line">
              <a:avLst/>
            </a:prstGeom>
            <a:ln w="12700">
              <a:solidFill>
                <a:srgbClr val="8778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E99DA8E3-C161-444A-8C6E-C8D18B1221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4982" y="6194377"/>
              <a:ext cx="17902" cy="91720"/>
            </a:xfrm>
            <a:prstGeom prst="line">
              <a:avLst/>
            </a:prstGeom>
            <a:ln w="12700">
              <a:solidFill>
                <a:srgbClr val="8778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CB51E819-5797-D244-AFF9-1E27382B8B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25808" y="5986557"/>
              <a:ext cx="24634" cy="63985"/>
            </a:xfrm>
            <a:prstGeom prst="line">
              <a:avLst/>
            </a:prstGeom>
            <a:ln w="12700">
              <a:solidFill>
                <a:srgbClr val="8778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9" name="Rectangle 308">
            <a:extLst>
              <a:ext uri="{FF2B5EF4-FFF2-40B4-BE49-F238E27FC236}">
                <a16:creationId xmlns:a16="http://schemas.microsoft.com/office/drawing/2014/main" id="{221734C4-B3DA-CE44-959B-8F30CF0B1C85}"/>
              </a:ext>
            </a:extLst>
          </p:cNvPr>
          <p:cNvSpPr/>
          <p:nvPr/>
        </p:nvSpPr>
        <p:spPr>
          <a:xfrm>
            <a:off x="5734076" y="4648227"/>
            <a:ext cx="16091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3/4 </a:t>
            </a:r>
            <a:r>
              <a:rPr lang="en-US" sz="800" b="1" cap="small" dirty="0">
                <a:solidFill>
                  <a:prstClr val="black"/>
                </a:solidFill>
                <a:cs typeface="Futura Medium" panose="020B0602020204020303" pitchFamily="34" charset="-79"/>
              </a:rPr>
              <a:t>twitches</a:t>
            </a:r>
            <a:r>
              <a:rPr lang="en-US" sz="800" b="1" dirty="0">
                <a:solidFill>
                  <a:prstClr val="black"/>
                </a:solidFill>
              </a:rPr>
              <a:t> (</a:t>
            </a:r>
            <a:r>
              <a:rPr lang="en-US" sz="800" b="1" dirty="0">
                <a:solidFill>
                  <a:prstClr val="black"/>
                </a:solidFill>
                <a:hlinkClick r:id="rId21"/>
              </a:rPr>
              <a:t>typical GOAL level</a:t>
            </a:r>
            <a:r>
              <a:rPr lang="en-US" sz="800" b="1" dirty="0">
                <a:solidFill>
                  <a:prstClr val="black"/>
                </a:solidFill>
              </a:rPr>
              <a:t>)</a:t>
            </a:r>
            <a:endParaRPr lang="en-US" sz="800" b="1" dirty="0">
              <a:solidFill>
                <a:prstClr val="black"/>
              </a:solidFill>
              <a:latin typeface="+mj-lt"/>
            </a:endParaRPr>
          </a:p>
          <a:p>
            <a:r>
              <a:rPr lang="en-US" sz="800" dirty="0">
                <a:solidFill>
                  <a:prstClr val="black"/>
                </a:solidFill>
              </a:rPr>
              <a:t>~75% of receptors blocked</a:t>
            </a: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0DE19B34-1A9A-D54D-94A7-7123CD9CE1AB}"/>
              </a:ext>
            </a:extLst>
          </p:cNvPr>
          <p:cNvSpPr/>
          <p:nvPr/>
        </p:nvSpPr>
        <p:spPr>
          <a:xfrm>
            <a:off x="5734869" y="4993463"/>
            <a:ext cx="14964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2/4 </a:t>
            </a:r>
            <a:r>
              <a:rPr lang="en-US" sz="800" b="1" cap="small" dirty="0">
                <a:solidFill>
                  <a:prstClr val="black"/>
                </a:solidFill>
                <a:cs typeface="Futura Medium" panose="020B0602020204020303" pitchFamily="34" charset="-79"/>
              </a:rPr>
              <a:t>twitches </a:t>
            </a:r>
            <a:r>
              <a:rPr lang="en-US" sz="800" dirty="0">
                <a:solidFill>
                  <a:prstClr val="black"/>
                </a:solidFill>
              </a:rPr>
              <a:t>(</a:t>
            </a:r>
            <a:r>
              <a:rPr lang="en-US" sz="800" b="1" dirty="0">
                <a:solidFill>
                  <a:prstClr val="black"/>
                </a:solidFill>
              </a:rPr>
              <a:t>decrease</a:t>
            </a:r>
            <a:r>
              <a:rPr lang="en-US" sz="800" dirty="0">
                <a:solidFill>
                  <a:prstClr val="black"/>
                </a:solidFill>
              </a:rPr>
              <a:t> NMB)</a:t>
            </a:r>
            <a:endParaRPr lang="en-US" sz="800" b="1" dirty="0">
              <a:solidFill>
                <a:prstClr val="black"/>
              </a:solidFill>
              <a:latin typeface="+mj-lt"/>
            </a:endParaRPr>
          </a:p>
          <a:p>
            <a:r>
              <a:rPr lang="en-US" sz="800" dirty="0">
                <a:solidFill>
                  <a:prstClr val="black"/>
                </a:solidFill>
              </a:rPr>
              <a:t>~80% of receptors blocked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DD5D6977-8E79-4C46-A4EC-A2D7D66F3B71}"/>
              </a:ext>
            </a:extLst>
          </p:cNvPr>
          <p:cNvSpPr/>
          <p:nvPr/>
        </p:nvSpPr>
        <p:spPr>
          <a:xfrm>
            <a:off x="5734865" y="5325975"/>
            <a:ext cx="14720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1/4 </a:t>
            </a:r>
            <a:r>
              <a:rPr lang="en-US" sz="800" b="1" cap="small" dirty="0">
                <a:solidFill>
                  <a:prstClr val="black"/>
                </a:solidFill>
                <a:cs typeface="Futura Medium" panose="020B0602020204020303" pitchFamily="34" charset="-79"/>
              </a:rPr>
              <a:t>twitches </a:t>
            </a:r>
            <a:r>
              <a:rPr lang="en-US" sz="800" dirty="0">
                <a:solidFill>
                  <a:prstClr val="black"/>
                </a:solidFill>
              </a:rPr>
              <a:t>(</a:t>
            </a:r>
            <a:r>
              <a:rPr lang="en-US" sz="800" b="1" dirty="0">
                <a:solidFill>
                  <a:prstClr val="black"/>
                </a:solidFill>
              </a:rPr>
              <a:t>decrease</a:t>
            </a:r>
            <a:r>
              <a:rPr lang="en-US" sz="800" dirty="0">
                <a:solidFill>
                  <a:prstClr val="black"/>
                </a:solidFill>
              </a:rPr>
              <a:t> NMB)</a:t>
            </a:r>
            <a:endParaRPr lang="en-US" sz="800" b="1" dirty="0">
              <a:solidFill>
                <a:prstClr val="black"/>
              </a:solidFill>
              <a:latin typeface="+mj-lt"/>
            </a:endParaRPr>
          </a:p>
          <a:p>
            <a:r>
              <a:rPr lang="en-US" sz="800" dirty="0">
                <a:solidFill>
                  <a:prstClr val="black"/>
                </a:solidFill>
              </a:rPr>
              <a:t>~90% of receptors blocked</a:t>
            </a: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4FA49419-788F-1D4E-ACF7-9319E9D7CF2C}"/>
              </a:ext>
            </a:extLst>
          </p:cNvPr>
          <p:cNvSpPr/>
          <p:nvPr/>
        </p:nvSpPr>
        <p:spPr>
          <a:xfrm>
            <a:off x="5734574" y="5631110"/>
            <a:ext cx="1332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0/4 </a:t>
            </a:r>
            <a:r>
              <a:rPr lang="en-US" sz="800" b="1" cap="small" dirty="0">
                <a:solidFill>
                  <a:prstClr val="black"/>
                </a:solidFill>
                <a:cs typeface="Futura Medium" panose="020B0602020204020303" pitchFamily="34" charset="-79"/>
              </a:rPr>
              <a:t>twitches</a:t>
            </a:r>
            <a:endParaRPr lang="en-US" sz="800" b="1" dirty="0">
              <a:solidFill>
                <a:prstClr val="black"/>
              </a:solidFill>
              <a:latin typeface="+mj-lt"/>
            </a:endParaRPr>
          </a:p>
          <a:p>
            <a:r>
              <a:rPr lang="en-US" sz="800" dirty="0">
                <a:solidFill>
                  <a:prstClr val="black"/>
                </a:solidFill>
              </a:rPr>
              <a:t>~100% blocked</a:t>
            </a: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2EB990F3-0DD6-2846-9A82-D2E96B283ACE}"/>
              </a:ext>
            </a:extLst>
          </p:cNvPr>
          <p:cNvSpPr/>
          <p:nvPr/>
        </p:nvSpPr>
        <p:spPr>
          <a:xfrm>
            <a:off x="7828633" y="2278197"/>
            <a:ext cx="1331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(many patients will only require NMB for 24 </a:t>
            </a:r>
            <a:r>
              <a:rPr lang="en-US" sz="800" dirty="0" err="1">
                <a:solidFill>
                  <a:prstClr val="black"/>
                </a:solidFill>
              </a:rPr>
              <a:t>hrs</a:t>
            </a:r>
            <a:r>
              <a:rPr lang="en-US" sz="800" dirty="0">
                <a:solidFill>
                  <a:prstClr val="black"/>
                </a:solidFill>
              </a:rPr>
              <a:t>)</a:t>
            </a:r>
            <a:endParaRPr lang="en-US" sz="8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D9856268-4DCC-B743-83A6-8C430B99763A}"/>
              </a:ext>
            </a:extLst>
          </p:cNvPr>
          <p:cNvSpPr/>
          <p:nvPr/>
        </p:nvSpPr>
        <p:spPr>
          <a:xfrm>
            <a:off x="5016955" y="6524417"/>
            <a:ext cx="917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train of four</a:t>
            </a:r>
          </a:p>
          <a:p>
            <a:pPr algn="ctr"/>
            <a:r>
              <a:rPr lang="en-US" sz="800" dirty="0">
                <a:solidFill>
                  <a:prstClr val="black"/>
                </a:solidFill>
              </a:rPr>
              <a:t>electrical stimuli</a:t>
            </a:r>
            <a:endParaRPr lang="en-US" sz="800" b="1" cap="small" dirty="0">
              <a:latin typeface="+mj-lt"/>
              <a:cs typeface="Futura Medium" panose="020B0602020204020303" pitchFamily="34" charset="-79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A9B99A2-920D-AF46-8E9E-95C06807F30E}"/>
              </a:ext>
            </a:extLst>
          </p:cNvPr>
          <p:cNvGrpSpPr/>
          <p:nvPr/>
        </p:nvGrpSpPr>
        <p:grpSpPr>
          <a:xfrm>
            <a:off x="5209062" y="6304271"/>
            <a:ext cx="532989" cy="226710"/>
            <a:chOff x="5209062" y="6154371"/>
            <a:chExt cx="532989" cy="226710"/>
          </a:xfrm>
        </p:grpSpPr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690FA755-CE4A-A343-96A2-9A9121DCC0D7}"/>
                </a:ext>
              </a:extLst>
            </p:cNvPr>
            <p:cNvSpPr/>
            <p:nvPr/>
          </p:nvSpPr>
          <p:spPr>
            <a:xfrm>
              <a:off x="5209062" y="6154371"/>
              <a:ext cx="27432" cy="22671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8C18C270-17EA-5A47-A1AA-A85B9484E16F}"/>
                </a:ext>
              </a:extLst>
            </p:cNvPr>
            <p:cNvSpPr/>
            <p:nvPr/>
          </p:nvSpPr>
          <p:spPr>
            <a:xfrm>
              <a:off x="5377581" y="6154371"/>
              <a:ext cx="27432" cy="22671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0AA238A5-FACC-C341-A2C7-F9CB04B36735}"/>
                </a:ext>
              </a:extLst>
            </p:cNvPr>
            <p:cNvSpPr/>
            <p:nvPr/>
          </p:nvSpPr>
          <p:spPr>
            <a:xfrm>
              <a:off x="5546100" y="6154371"/>
              <a:ext cx="27432" cy="22671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61592D43-8850-1A42-AFC7-439C41148012}"/>
                </a:ext>
              </a:extLst>
            </p:cNvPr>
            <p:cNvSpPr/>
            <p:nvPr/>
          </p:nvSpPr>
          <p:spPr>
            <a:xfrm>
              <a:off x="5714619" y="6154371"/>
              <a:ext cx="27432" cy="22671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2" name="Rectangle 321">
            <a:extLst>
              <a:ext uri="{FF2B5EF4-FFF2-40B4-BE49-F238E27FC236}">
                <a16:creationId xmlns:a16="http://schemas.microsoft.com/office/drawing/2014/main" id="{8A6981D4-D069-FA4F-9A43-ED68A726D1E9}"/>
              </a:ext>
            </a:extLst>
          </p:cNvPr>
          <p:cNvSpPr/>
          <p:nvPr/>
        </p:nvSpPr>
        <p:spPr>
          <a:xfrm>
            <a:off x="4989592" y="5896775"/>
            <a:ext cx="917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twitches</a:t>
            </a:r>
          </a:p>
          <a:p>
            <a:pPr algn="ctr"/>
            <a:r>
              <a:rPr lang="en-US" sz="800" dirty="0">
                <a:solidFill>
                  <a:prstClr val="black"/>
                </a:solidFill>
              </a:rPr>
              <a:t>observed</a:t>
            </a:r>
            <a:endParaRPr lang="en-US" sz="8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323" name="Freeform 322">
            <a:extLst>
              <a:ext uri="{FF2B5EF4-FFF2-40B4-BE49-F238E27FC236}">
                <a16:creationId xmlns:a16="http://schemas.microsoft.com/office/drawing/2014/main" id="{C23BA1CD-0B7C-0C4C-9BA5-F021650FC79F}"/>
              </a:ext>
            </a:extLst>
          </p:cNvPr>
          <p:cNvSpPr/>
          <p:nvPr/>
        </p:nvSpPr>
        <p:spPr>
          <a:xfrm rot="12030964" flipH="1">
            <a:off x="5740263" y="6399068"/>
            <a:ext cx="241408" cy="225295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Freeform 323">
            <a:extLst>
              <a:ext uri="{FF2B5EF4-FFF2-40B4-BE49-F238E27FC236}">
                <a16:creationId xmlns:a16="http://schemas.microsoft.com/office/drawing/2014/main" id="{F68E4066-E30D-F643-BB7D-F916DCB97218}"/>
              </a:ext>
            </a:extLst>
          </p:cNvPr>
          <p:cNvSpPr/>
          <p:nvPr/>
        </p:nvSpPr>
        <p:spPr>
          <a:xfrm rot="14333208" flipH="1">
            <a:off x="5691548" y="5981135"/>
            <a:ext cx="108007" cy="216265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Freeform 324">
            <a:extLst>
              <a:ext uri="{FF2B5EF4-FFF2-40B4-BE49-F238E27FC236}">
                <a16:creationId xmlns:a16="http://schemas.microsoft.com/office/drawing/2014/main" id="{416C8EDE-8134-564C-BEDE-E87E3B92C5A9}"/>
              </a:ext>
            </a:extLst>
          </p:cNvPr>
          <p:cNvSpPr/>
          <p:nvPr/>
        </p:nvSpPr>
        <p:spPr>
          <a:xfrm rot="12099707" flipH="1">
            <a:off x="8712566" y="6005690"/>
            <a:ext cx="45719" cy="435115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6" name="Straight Arrow Connector 325">
            <a:extLst>
              <a:ext uri="{FF2B5EF4-FFF2-40B4-BE49-F238E27FC236}">
                <a16:creationId xmlns:a16="http://schemas.microsoft.com/office/drawing/2014/main" id="{FE8B8001-8856-5C4B-BFA0-93E683849E42}"/>
              </a:ext>
            </a:extLst>
          </p:cNvPr>
          <p:cNvCxnSpPr>
            <a:cxnSpLocks/>
          </p:cNvCxnSpPr>
          <p:nvPr/>
        </p:nvCxnSpPr>
        <p:spPr>
          <a:xfrm flipH="1" flipV="1">
            <a:off x="3217735" y="2251215"/>
            <a:ext cx="3793" cy="182753"/>
          </a:xfrm>
          <a:prstGeom prst="straightConnector1">
            <a:avLst/>
          </a:prstGeom>
          <a:ln w="12700">
            <a:solidFill>
              <a:srgbClr val="7F7E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Arrow Connector 326">
            <a:extLst>
              <a:ext uri="{FF2B5EF4-FFF2-40B4-BE49-F238E27FC236}">
                <a16:creationId xmlns:a16="http://schemas.microsoft.com/office/drawing/2014/main" id="{4F9C5D0E-FBE4-EA4E-9F30-E485CB5DDF94}"/>
              </a:ext>
            </a:extLst>
          </p:cNvPr>
          <p:cNvCxnSpPr>
            <a:cxnSpLocks/>
          </p:cNvCxnSpPr>
          <p:nvPr/>
        </p:nvCxnSpPr>
        <p:spPr>
          <a:xfrm flipH="1">
            <a:off x="5175962" y="2260107"/>
            <a:ext cx="3793" cy="182753"/>
          </a:xfrm>
          <a:prstGeom prst="straightConnector1">
            <a:avLst/>
          </a:prstGeom>
          <a:ln w="12700">
            <a:solidFill>
              <a:srgbClr val="7F7E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id="{2001ECB9-A5BF-C640-BD2A-DE7DCE797833}"/>
              </a:ext>
            </a:extLst>
          </p:cNvPr>
          <p:cNvCxnSpPr>
            <a:cxnSpLocks/>
          </p:cNvCxnSpPr>
          <p:nvPr/>
        </p:nvCxnSpPr>
        <p:spPr>
          <a:xfrm flipH="1" flipV="1">
            <a:off x="5328362" y="2252248"/>
            <a:ext cx="3793" cy="182753"/>
          </a:xfrm>
          <a:prstGeom prst="straightConnector1">
            <a:avLst/>
          </a:prstGeom>
          <a:ln w="12700">
            <a:solidFill>
              <a:srgbClr val="7F7E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Rectangle 328">
            <a:extLst>
              <a:ext uri="{FF2B5EF4-FFF2-40B4-BE49-F238E27FC236}">
                <a16:creationId xmlns:a16="http://schemas.microsoft.com/office/drawing/2014/main" id="{354B69FC-0654-774F-9149-EEC66EA90FA8}"/>
              </a:ext>
            </a:extLst>
          </p:cNvPr>
          <p:cNvSpPr/>
          <p:nvPr/>
        </p:nvSpPr>
        <p:spPr>
          <a:xfrm>
            <a:off x="6800561" y="2606599"/>
            <a:ext cx="2021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i="1" dirty="0">
                <a:solidFill>
                  <a:prstClr val="black"/>
                </a:solidFill>
              </a:rPr>
              <a:t>(NMB does </a:t>
            </a:r>
            <a:r>
              <a:rPr lang="en-US" sz="800" b="1" i="1" u="sng" dirty="0">
                <a:solidFill>
                  <a:prstClr val="black"/>
                </a:solidFill>
              </a:rPr>
              <a:t>not</a:t>
            </a:r>
            <a:r>
              <a:rPr lang="en-US" sz="800" i="1" dirty="0">
                <a:solidFill>
                  <a:prstClr val="black"/>
                </a:solidFill>
              </a:rPr>
              <a:t> affect smooth muscles, however gut motility may be decreased)</a:t>
            </a:r>
            <a:endParaRPr lang="en-US" sz="800" b="1" i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F64EA198-F8F8-F047-881B-AF335EA27AB0}"/>
              </a:ext>
            </a:extLst>
          </p:cNvPr>
          <p:cNvSpPr/>
          <p:nvPr/>
        </p:nvSpPr>
        <p:spPr>
          <a:xfrm>
            <a:off x="76878" y="2232030"/>
            <a:ext cx="20840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(NMB is </a:t>
            </a:r>
            <a:r>
              <a:rPr lang="en-US" sz="800" b="1" u="sng" dirty="0">
                <a:solidFill>
                  <a:prstClr val="black"/>
                </a:solidFill>
              </a:rPr>
              <a:t>NOT</a:t>
            </a:r>
            <a:r>
              <a:rPr lang="en-US" sz="800" dirty="0">
                <a:solidFill>
                  <a:prstClr val="black"/>
                </a:solidFill>
              </a:rPr>
              <a:t> required for prone positioning)</a:t>
            </a:r>
            <a:endParaRPr lang="en-US" sz="8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2CA2E9D0-7220-1945-8588-2C1CF89DF941}"/>
              </a:ext>
            </a:extLst>
          </p:cNvPr>
          <p:cNvSpPr/>
          <p:nvPr/>
        </p:nvSpPr>
        <p:spPr>
          <a:xfrm rot="16200000">
            <a:off x="-898774" y="1985792"/>
            <a:ext cx="19008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22"/>
              </a:rPr>
              <a:t>CC BY-SA 3.0 </a:t>
            </a:r>
            <a:r>
              <a:rPr lang="en-US" sz="800" dirty="0">
                <a:latin typeface="+mj-lt"/>
              </a:rPr>
              <a:t>v1.0 (2021-11-02)</a:t>
            </a:r>
          </a:p>
        </p:txBody>
      </p:sp>
    </p:spTree>
    <p:extLst>
      <p:ext uri="{BB962C8B-B14F-4D97-AF65-F5344CB8AC3E}">
        <p14:creationId xmlns:p14="http://schemas.microsoft.com/office/powerpoint/2010/main" val="434755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795</Words>
  <Application>Microsoft Macintosh PowerPoint</Application>
  <PresentationFormat>Letter Paper (8.5x11 in)</PresentationFormat>
  <Paragraphs>93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1979 Dot Matrix</vt:lpstr>
      <vt:lpstr>Arial</vt:lpstr>
      <vt:lpstr>Calibri</vt:lpstr>
      <vt:lpstr>Calibri Light</vt:lpstr>
      <vt:lpstr>Corbel</vt:lpstr>
      <vt:lpstr>DIN Condensed</vt:lpstr>
      <vt:lpstr>Futura Condensed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4</cp:revision>
  <dcterms:created xsi:type="dcterms:W3CDTF">2021-11-02T21:07:26Z</dcterms:created>
  <dcterms:modified xsi:type="dcterms:W3CDTF">2021-11-02T21:38:29Z</dcterms:modified>
</cp:coreProperties>
</file>