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72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6208"/>
  </p:normalViewPr>
  <p:slideViewPr>
    <p:cSldViewPr snapToGrid="0" snapToObjects="1">
      <p:cViewPr varScale="1">
        <p:scale>
          <a:sx n="117" d="100"/>
          <a:sy n="117" d="100"/>
        </p:scale>
        <p:origin x="1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7DB32-10DD-9C4F-AF5D-5E35EFDA581E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6881D-1351-9341-9A3A-0B205453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4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1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0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2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2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9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0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CD5B-CDA0-3B4B-831F-2086B24D4AD2}" type="datetimeFigureOut">
              <a:rPr lang="en-US" smtClean="0"/>
              <a:t>7/10/21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E85F1-5EE9-FC47-B454-FF0983DB6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374744/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s://www.nejm.org/doi/full/10.1056/nejmoa1211801" TargetMode="External"/><Relationship Id="rId7" Type="http://schemas.openxmlformats.org/officeDocument/2006/relationships/hyperlink" Target="https://www.nejm.org/doi/full/10.1056/nejm199902113400601" TargetMode="External"/><Relationship Id="rId12" Type="http://schemas.openxmlformats.org/officeDocument/2006/relationships/image" Target="../media/image2.tiff"/><Relationship Id="rId1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ubmed.ncbi.nlm.nih.gov/22310115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amanetwork.com/journals/jama/fullarticle/1884575" TargetMode="External"/><Relationship Id="rId11" Type="http://schemas.openxmlformats.org/officeDocument/2006/relationships/image" Target="../media/image1.emf"/><Relationship Id="rId5" Type="http://schemas.openxmlformats.org/officeDocument/2006/relationships/hyperlink" Target="https://jamanetwork.com/journals/jama/fullarticle/186686" TargetMode="External"/><Relationship Id="rId15" Type="http://schemas.openxmlformats.org/officeDocument/2006/relationships/hyperlink" Target="https://www.ncbi.nlm.nih.gov/pmc/articles/PMC6249335/pdf/fimmu-09-02616.pdf" TargetMode="External"/><Relationship Id="rId10" Type="http://schemas.openxmlformats.org/officeDocument/2006/relationships/hyperlink" Target="https://litfl.com/autotransfusion-device-and-cell-salvage/" TargetMode="External"/><Relationship Id="rId4" Type="http://schemas.openxmlformats.org/officeDocument/2006/relationships/hyperlink" Target="https://www.nejm.org/doi/full/10.1056/nejmoa1406617" TargetMode="External"/><Relationship Id="rId9" Type="http://schemas.openxmlformats.org/officeDocument/2006/relationships/hyperlink" Target="https://www.ncbi.nlm.nih.gov/pmc/articles/PMC4260316/" TargetMode="External"/><Relationship Id="rId14" Type="http://schemas.openxmlformats.org/officeDocument/2006/relationships/hyperlink" Target="https://pubmed.ncbi.nlm.nih.gov/3278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ounded Rectangle 279">
            <a:extLst>
              <a:ext uri="{FF2B5EF4-FFF2-40B4-BE49-F238E27FC236}">
                <a16:creationId xmlns:a16="http://schemas.microsoft.com/office/drawing/2014/main" id="{34C05C1F-56DA-8749-A71E-F69586D58636}"/>
              </a:ext>
            </a:extLst>
          </p:cNvPr>
          <p:cNvSpPr/>
          <p:nvPr/>
        </p:nvSpPr>
        <p:spPr>
          <a:xfrm>
            <a:off x="1508321" y="2541887"/>
            <a:ext cx="2841573" cy="1131079"/>
          </a:xfrm>
          <a:prstGeom prst="roundRect">
            <a:avLst>
              <a:gd name="adj" fmla="val 52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276">
            <a:extLst>
              <a:ext uri="{FF2B5EF4-FFF2-40B4-BE49-F238E27FC236}">
                <a16:creationId xmlns:a16="http://schemas.microsoft.com/office/drawing/2014/main" id="{1DA9D9A4-5056-064B-9DAA-A813CB4FB071}"/>
              </a:ext>
            </a:extLst>
          </p:cNvPr>
          <p:cNvSpPr/>
          <p:nvPr/>
        </p:nvSpPr>
        <p:spPr>
          <a:xfrm>
            <a:off x="1508321" y="3701514"/>
            <a:ext cx="2841573" cy="1785100"/>
          </a:xfrm>
          <a:prstGeom prst="roundRect">
            <a:avLst>
              <a:gd name="adj" fmla="val 52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B0D96F9-4A6F-B941-9B01-A1D90B4ADC61}"/>
              </a:ext>
            </a:extLst>
          </p:cNvPr>
          <p:cNvSpPr/>
          <p:nvPr/>
        </p:nvSpPr>
        <p:spPr>
          <a:xfrm>
            <a:off x="1508321" y="5516158"/>
            <a:ext cx="2841573" cy="1344697"/>
          </a:xfrm>
          <a:prstGeom prst="roundRect">
            <a:avLst>
              <a:gd name="adj" fmla="val 52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5C3C6F-73F0-C445-8E81-E30452458B60}"/>
              </a:ext>
            </a:extLst>
          </p:cNvPr>
          <p:cNvSpPr txBox="1"/>
          <p:nvPr/>
        </p:nvSpPr>
        <p:spPr>
          <a:xfrm>
            <a:off x="1453790" y="2609077"/>
            <a:ext cx="299152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•Restrictive transfusion strategies (Hb &gt; 7) are comparable/superior to liberal strategies in most settings including </a:t>
            </a:r>
            <a:r>
              <a:rPr lang="en-US" sz="750" dirty="0">
                <a:hlinkClick r:id="rId3"/>
              </a:rPr>
              <a:t>GI bleed</a:t>
            </a:r>
            <a:r>
              <a:rPr lang="en-US" sz="750" dirty="0"/>
              <a:t>, </a:t>
            </a:r>
            <a:r>
              <a:rPr lang="en-US" sz="750" dirty="0">
                <a:hlinkClick r:id="rId4"/>
              </a:rPr>
              <a:t>septic shock</a:t>
            </a:r>
            <a:r>
              <a:rPr lang="en-US" sz="750" dirty="0"/>
              <a:t>, </a:t>
            </a:r>
            <a:r>
              <a:rPr lang="en-US" sz="750" dirty="0">
                <a:hlinkClick r:id="rId5"/>
              </a:rPr>
              <a:t>cardiac surgery</a:t>
            </a:r>
            <a:r>
              <a:rPr lang="en-US" sz="750" dirty="0"/>
              <a:t>, </a:t>
            </a:r>
            <a:r>
              <a:rPr lang="en-US" sz="750" dirty="0">
                <a:hlinkClick r:id="rId6"/>
              </a:rPr>
              <a:t>TBI</a:t>
            </a:r>
            <a:r>
              <a:rPr lang="en-US" sz="750" dirty="0"/>
              <a:t>, and in </a:t>
            </a:r>
            <a:r>
              <a:rPr lang="en-US" sz="750" dirty="0">
                <a:hlinkClick r:id="rId7"/>
              </a:rPr>
              <a:t>most ICU patients</a:t>
            </a:r>
            <a:r>
              <a:rPr lang="en-US" sz="750" dirty="0"/>
              <a:t>. </a:t>
            </a:r>
          </a:p>
          <a:p>
            <a:r>
              <a:rPr lang="en-US" sz="750" dirty="0"/>
              <a:t>• Massive transfusion protocols (MTP) (e.g., trauma pts or massive GI bleed) target hemodynamic stability not a specific Hb. Among patients receiving MTP, </a:t>
            </a:r>
            <a:r>
              <a:rPr lang="en-US" sz="750" dirty="0">
                <a:hlinkClick r:id="rId8"/>
              </a:rPr>
              <a:t>balanced ratio</a:t>
            </a:r>
            <a:r>
              <a:rPr lang="en-US" sz="750" dirty="0"/>
              <a:t> (e.g., 1 RBC : 1 FFP : 1 </a:t>
            </a:r>
            <a:r>
              <a:rPr lang="en-US" sz="750" dirty="0" err="1"/>
              <a:t>Plt</a:t>
            </a:r>
            <a:r>
              <a:rPr lang="en-US" sz="750" dirty="0"/>
              <a:t> unit) is superior</a:t>
            </a:r>
          </a:p>
          <a:p>
            <a:r>
              <a:rPr lang="en-US" sz="750" dirty="0"/>
              <a:t>• Platelet transfusion thresholds are disease dependent: For most diseases 10k is adequate, if bleeding or needing surgery 50k may be required. Limited evidence for higher targets (e.g., 100k for CNS bleed)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460298-059C-5C45-9680-2067F0A42977}"/>
              </a:ext>
            </a:extLst>
          </p:cNvPr>
          <p:cNvSpPr/>
          <p:nvPr/>
        </p:nvSpPr>
        <p:spPr>
          <a:xfrm>
            <a:off x="1453790" y="3799170"/>
            <a:ext cx="29309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750" b="1" dirty="0"/>
              <a:t>Leukocyte reduced RBC</a:t>
            </a:r>
            <a:r>
              <a:rPr lang="en-US" sz="750" dirty="0"/>
              <a:t>: decreases incidence of febrile </a:t>
            </a:r>
            <a:r>
              <a:rPr lang="en-US" sz="750" dirty="0" err="1"/>
              <a:t>rxns</a:t>
            </a:r>
            <a:r>
              <a:rPr lang="en-US" sz="750" dirty="0"/>
              <a:t> &amp; prevents </a:t>
            </a:r>
            <a:r>
              <a:rPr lang="en-US" sz="750" dirty="0" err="1"/>
              <a:t>allo</a:t>
            </a:r>
            <a:r>
              <a:rPr lang="en-US" sz="750" dirty="0"/>
              <a:t>-immunization. Also makes blood CMV-safe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50" b="1" dirty="0"/>
              <a:t>Gamma-irradiated RBC</a:t>
            </a:r>
            <a:r>
              <a:rPr lang="en-US" sz="750" dirty="0"/>
              <a:t>: reduces incidence of GVHD during transfusions; important in very immunosuppressed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50" b="1" dirty="0"/>
              <a:t>Volume Reduced RBC</a:t>
            </a:r>
            <a:r>
              <a:rPr lang="en-US" sz="750" dirty="0"/>
              <a:t>: each unit comes in ~100 ml (instead of ~350 ml), can reduce the incidence of febrile </a:t>
            </a:r>
            <a:r>
              <a:rPr lang="en-US" sz="750" dirty="0" err="1"/>
              <a:t>rxns</a:t>
            </a:r>
            <a:r>
              <a:rPr lang="en-US" sz="750" dirty="0"/>
              <a:t> because there are fewer plasma proteins; can also be used in volume overloaded patients (though giving diuretic is probably better)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50" b="1" dirty="0"/>
              <a:t>Washed RBC</a:t>
            </a:r>
            <a:r>
              <a:rPr lang="en-US" sz="750" dirty="0"/>
              <a:t>: plasma is replaced with crystalloid; this should be done only if there was a previous allergic reaction or in IgA deficient patients (if no IgA deficient donors)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750" b="1" dirty="0"/>
              <a:t>Single donor (apheresis) platelets</a:t>
            </a:r>
            <a:r>
              <a:rPr lang="en-US" sz="750" dirty="0"/>
              <a:t>: a full unit of platelets obtained from a single donor via apheresis (in contrast to pooled platelets typically combining 5 donors). Single donor limits antigen exposure</a:t>
            </a:r>
            <a:endParaRPr lang="en-US" sz="750" dirty="0">
              <a:effectLst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C8ACC77-40C0-674B-8A91-FD23B7B110E3}"/>
              </a:ext>
            </a:extLst>
          </p:cNvPr>
          <p:cNvSpPr txBox="1"/>
          <p:nvPr/>
        </p:nvSpPr>
        <p:spPr>
          <a:xfrm>
            <a:off x="1453790" y="5635030"/>
            <a:ext cx="290466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• Discuss specific reasons/concerns, </a:t>
            </a:r>
            <a:r>
              <a:rPr lang="en-US" sz="750" dirty="0">
                <a:hlinkClick r:id="rId9"/>
              </a:rPr>
              <a:t>understand what </a:t>
            </a:r>
            <a:r>
              <a:rPr lang="en-US" sz="750" dirty="0" err="1">
                <a:hlinkClick r:id="rId9"/>
              </a:rPr>
              <a:t>tx</a:t>
            </a:r>
            <a:r>
              <a:rPr lang="en-US" sz="750" dirty="0">
                <a:hlinkClick r:id="rId9"/>
              </a:rPr>
              <a:t> is acceptable</a:t>
            </a:r>
            <a:endParaRPr lang="en-US" sz="750" dirty="0"/>
          </a:p>
          <a:p>
            <a:r>
              <a:rPr lang="en-US" sz="750" dirty="0"/>
              <a:t>• Correct coagulopathy (consider </a:t>
            </a:r>
            <a:r>
              <a:rPr lang="en-US" sz="750" dirty="0" err="1"/>
              <a:t>amicar</a:t>
            </a:r>
            <a:r>
              <a:rPr lang="en-US" sz="750" dirty="0"/>
              <a:t>, TXA, other products)</a:t>
            </a:r>
          </a:p>
          <a:p>
            <a:r>
              <a:rPr lang="en-US" sz="750" dirty="0"/>
              <a:t>• Stop and minimize blood loss: hormonally suppress menstruation, </a:t>
            </a:r>
            <a:r>
              <a:rPr lang="en-US" sz="750" dirty="0" err="1"/>
              <a:t>autotransfuse</a:t>
            </a:r>
            <a:r>
              <a:rPr lang="en-US" sz="750" dirty="0"/>
              <a:t> with cell-saver (OR) or </a:t>
            </a:r>
            <a:r>
              <a:rPr lang="en-US" sz="750" dirty="0">
                <a:hlinkClick r:id="rId10"/>
              </a:rPr>
              <a:t>hemothorax/chest tube </a:t>
            </a:r>
            <a:r>
              <a:rPr lang="en-US" sz="750" dirty="0"/>
              <a:t>(ICU)</a:t>
            </a:r>
          </a:p>
          <a:p>
            <a:r>
              <a:rPr lang="en-US" sz="750" dirty="0"/>
              <a:t>• Minimize iatrogenic blood loss (fewer labs, less frequently, drawn in pediatric tubes); no "routine" labs; every test should be thoughtful and drawn in pediatric tubes to minimize volume lost</a:t>
            </a:r>
          </a:p>
          <a:p>
            <a:r>
              <a:rPr lang="en-US" sz="750" dirty="0"/>
              <a:t>• Optimize </a:t>
            </a:r>
            <a:r>
              <a:rPr lang="en-US" sz="750" dirty="0" err="1"/>
              <a:t>hematopoesis</a:t>
            </a:r>
            <a:r>
              <a:rPr lang="en-US" sz="750" dirty="0"/>
              <a:t> (IV iron infusion, folate supplementation, EPO administration)</a:t>
            </a:r>
          </a:p>
          <a:p>
            <a:r>
              <a:rPr lang="en-US" sz="750" dirty="0"/>
              <a:t>• Consider blood substitute (poly-heme)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FE8D66A-F9F6-714E-8DC5-8FCFAADB09E9}"/>
              </a:ext>
            </a:extLst>
          </p:cNvPr>
          <p:cNvGrpSpPr/>
          <p:nvPr/>
        </p:nvGrpSpPr>
        <p:grpSpPr>
          <a:xfrm>
            <a:off x="891487" y="3660735"/>
            <a:ext cx="270810" cy="544861"/>
            <a:chOff x="8513375" y="3574845"/>
            <a:chExt cx="270810" cy="544861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B6D0783-CBC3-3247-85EA-BBBAA4EF1245}"/>
                </a:ext>
              </a:extLst>
            </p:cNvPr>
            <p:cNvSpPr/>
            <p:nvPr/>
          </p:nvSpPr>
          <p:spPr>
            <a:xfrm>
              <a:off x="8513375" y="3574845"/>
              <a:ext cx="270810" cy="541468"/>
            </a:xfrm>
            <a:custGeom>
              <a:avLst/>
              <a:gdLst>
                <a:gd name="connsiteX0" fmla="*/ 265355 w 270810"/>
                <a:gd name="connsiteY0" fmla="*/ 0 h 541468"/>
                <a:gd name="connsiteX1" fmla="*/ 254597 w 270810"/>
                <a:gd name="connsiteY1" fmla="*/ 186465 h 541468"/>
                <a:gd name="connsiteX2" fmla="*/ 129091 w 270810"/>
                <a:gd name="connsiteY2" fmla="*/ 251011 h 541468"/>
                <a:gd name="connsiteX3" fmla="*/ 32273 w 270810"/>
                <a:gd name="connsiteY3" fmla="*/ 290456 h 541468"/>
                <a:gd name="connsiteX4" fmla="*/ 10757 w 270810"/>
                <a:gd name="connsiteY4" fmla="*/ 394447 h 541468"/>
                <a:gd name="connsiteX5" fmla="*/ 0 w 270810"/>
                <a:gd name="connsiteY5" fmla="*/ 541468 h 5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810" h="541468">
                  <a:moveTo>
                    <a:pt x="265355" y="0"/>
                  </a:moveTo>
                  <a:cubicBezTo>
                    <a:pt x="271331" y="72315"/>
                    <a:pt x="277308" y="144630"/>
                    <a:pt x="254597" y="186465"/>
                  </a:cubicBezTo>
                  <a:cubicBezTo>
                    <a:pt x="231886" y="228300"/>
                    <a:pt x="166145" y="233679"/>
                    <a:pt x="129091" y="251011"/>
                  </a:cubicBezTo>
                  <a:cubicBezTo>
                    <a:pt x="92037" y="268343"/>
                    <a:pt x="51995" y="266550"/>
                    <a:pt x="32273" y="290456"/>
                  </a:cubicBezTo>
                  <a:cubicBezTo>
                    <a:pt x="12551" y="314362"/>
                    <a:pt x="16136" y="352612"/>
                    <a:pt x="10757" y="394447"/>
                  </a:cubicBezTo>
                  <a:cubicBezTo>
                    <a:pt x="5378" y="436282"/>
                    <a:pt x="2689" y="488875"/>
                    <a:pt x="0" y="541468"/>
                  </a:cubicBezTo>
                </a:path>
              </a:pathLst>
            </a:custGeom>
            <a:noFill/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4F0543A2-F984-8845-B93D-17AA47685836}"/>
                </a:ext>
              </a:extLst>
            </p:cNvPr>
            <p:cNvSpPr/>
            <p:nvPr/>
          </p:nvSpPr>
          <p:spPr>
            <a:xfrm>
              <a:off x="8513375" y="3578238"/>
              <a:ext cx="270810" cy="541468"/>
            </a:xfrm>
            <a:custGeom>
              <a:avLst/>
              <a:gdLst>
                <a:gd name="connsiteX0" fmla="*/ 265355 w 270810"/>
                <a:gd name="connsiteY0" fmla="*/ 0 h 541468"/>
                <a:gd name="connsiteX1" fmla="*/ 254597 w 270810"/>
                <a:gd name="connsiteY1" fmla="*/ 186465 h 541468"/>
                <a:gd name="connsiteX2" fmla="*/ 129091 w 270810"/>
                <a:gd name="connsiteY2" fmla="*/ 251011 h 541468"/>
                <a:gd name="connsiteX3" fmla="*/ 32273 w 270810"/>
                <a:gd name="connsiteY3" fmla="*/ 290456 h 541468"/>
                <a:gd name="connsiteX4" fmla="*/ 10757 w 270810"/>
                <a:gd name="connsiteY4" fmla="*/ 394447 h 541468"/>
                <a:gd name="connsiteX5" fmla="*/ 0 w 270810"/>
                <a:gd name="connsiteY5" fmla="*/ 541468 h 54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810" h="541468">
                  <a:moveTo>
                    <a:pt x="265355" y="0"/>
                  </a:moveTo>
                  <a:cubicBezTo>
                    <a:pt x="271331" y="72315"/>
                    <a:pt x="277308" y="144630"/>
                    <a:pt x="254597" y="186465"/>
                  </a:cubicBezTo>
                  <a:cubicBezTo>
                    <a:pt x="231886" y="228300"/>
                    <a:pt x="166145" y="233679"/>
                    <a:pt x="129091" y="251011"/>
                  </a:cubicBezTo>
                  <a:cubicBezTo>
                    <a:pt x="92037" y="268343"/>
                    <a:pt x="51995" y="266550"/>
                    <a:pt x="32273" y="290456"/>
                  </a:cubicBezTo>
                  <a:cubicBezTo>
                    <a:pt x="12551" y="314362"/>
                    <a:pt x="16136" y="352612"/>
                    <a:pt x="10757" y="394447"/>
                  </a:cubicBezTo>
                  <a:cubicBezTo>
                    <a:pt x="5378" y="436282"/>
                    <a:pt x="2689" y="488875"/>
                    <a:pt x="0" y="541468"/>
                  </a:cubicBezTo>
                </a:path>
              </a:pathLst>
            </a:custGeom>
            <a:noFill/>
            <a:ln w="25400" cmpd="dbl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9E2E5E4-CA77-7844-BBD8-A5C84D18AE69}"/>
              </a:ext>
            </a:extLst>
          </p:cNvPr>
          <p:cNvCxnSpPr>
            <a:cxnSpLocks/>
          </p:cNvCxnSpPr>
          <p:nvPr/>
        </p:nvCxnSpPr>
        <p:spPr>
          <a:xfrm flipV="1">
            <a:off x="449827" y="3352751"/>
            <a:ext cx="1" cy="93462"/>
          </a:xfrm>
          <a:prstGeom prst="line">
            <a:avLst/>
          </a:prstGeom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006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blood product transfusions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681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6E0A436-5CFB-1F4B-A280-218DC62BD192}"/>
              </a:ext>
            </a:extLst>
          </p:cNvPr>
          <p:cNvSpPr/>
          <p:nvPr/>
        </p:nvSpPr>
        <p:spPr>
          <a:xfrm>
            <a:off x="-60184" y="260851"/>
            <a:ext cx="9060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DEFINITIONS: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2B7892-62EC-7A42-9DB5-265578B9C4CD}"/>
              </a:ext>
            </a:extLst>
          </p:cNvPr>
          <p:cNvCxnSpPr>
            <a:cxnSpLocks/>
          </p:cNvCxnSpPr>
          <p:nvPr/>
        </p:nvCxnSpPr>
        <p:spPr>
          <a:xfrm flipV="1">
            <a:off x="720071" y="2637529"/>
            <a:ext cx="0" cy="4323554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FFCF9588-AC52-6249-B273-E0AB0903A287}"/>
              </a:ext>
            </a:extLst>
          </p:cNvPr>
          <p:cNvSpPr/>
          <p:nvPr/>
        </p:nvSpPr>
        <p:spPr>
          <a:xfrm>
            <a:off x="720634" y="2615484"/>
            <a:ext cx="381724" cy="140176"/>
          </a:xfrm>
          <a:custGeom>
            <a:avLst/>
            <a:gdLst>
              <a:gd name="connsiteX0" fmla="*/ 0 w 381724"/>
              <a:gd name="connsiteY0" fmla="*/ 8792 h 140176"/>
              <a:gd name="connsiteX1" fmla="*/ 291547 w 381724"/>
              <a:gd name="connsiteY1" fmla="*/ 2166 h 140176"/>
              <a:gd name="connsiteX2" fmla="*/ 377686 w 381724"/>
              <a:gd name="connsiteY2" fmla="*/ 41922 h 140176"/>
              <a:gd name="connsiteX3" fmla="*/ 357808 w 381724"/>
              <a:gd name="connsiteY3" fmla="*/ 134688 h 140176"/>
              <a:gd name="connsiteX4" fmla="*/ 271669 w 381724"/>
              <a:gd name="connsiteY4" fmla="*/ 121435 h 140176"/>
              <a:gd name="connsiteX5" fmla="*/ 284921 w 381724"/>
              <a:gd name="connsiteY5" fmla="*/ 55174 h 1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4" h="140176">
                <a:moveTo>
                  <a:pt x="0" y="8792"/>
                </a:moveTo>
                <a:cubicBezTo>
                  <a:pt x="114299" y="2718"/>
                  <a:pt x="228599" y="-3356"/>
                  <a:pt x="291547" y="2166"/>
                </a:cubicBezTo>
                <a:cubicBezTo>
                  <a:pt x="354495" y="7688"/>
                  <a:pt x="366643" y="19835"/>
                  <a:pt x="377686" y="41922"/>
                </a:cubicBezTo>
                <a:cubicBezTo>
                  <a:pt x="388729" y="64009"/>
                  <a:pt x="375477" y="121436"/>
                  <a:pt x="357808" y="134688"/>
                </a:cubicBezTo>
                <a:cubicBezTo>
                  <a:pt x="340139" y="147940"/>
                  <a:pt x="283817" y="134687"/>
                  <a:pt x="271669" y="121435"/>
                </a:cubicBezTo>
                <a:cubicBezTo>
                  <a:pt x="259521" y="108183"/>
                  <a:pt x="272221" y="81678"/>
                  <a:pt x="284921" y="55174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245127-F3D6-CA4F-9E73-EA42EE171432}"/>
              </a:ext>
            </a:extLst>
          </p:cNvPr>
          <p:cNvGrpSpPr/>
          <p:nvPr/>
        </p:nvGrpSpPr>
        <p:grpSpPr>
          <a:xfrm rot="162181">
            <a:off x="895015" y="4465407"/>
            <a:ext cx="388972" cy="1568447"/>
            <a:chOff x="8516903" y="4375931"/>
            <a:chExt cx="388972" cy="156844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15413C2-E944-934A-B123-4ECBBAA859DE}"/>
                </a:ext>
              </a:extLst>
            </p:cNvPr>
            <p:cNvSpPr/>
            <p:nvPr/>
          </p:nvSpPr>
          <p:spPr>
            <a:xfrm rot="21293942">
              <a:off x="8516903" y="4375931"/>
              <a:ext cx="388062" cy="1566863"/>
            </a:xfrm>
            <a:custGeom>
              <a:avLst/>
              <a:gdLst>
                <a:gd name="connsiteX0" fmla="*/ 16587 w 388062"/>
                <a:gd name="connsiteY0" fmla="*/ 0 h 1566863"/>
                <a:gd name="connsiteX1" fmla="*/ 11825 w 388062"/>
                <a:gd name="connsiteY1" fmla="*/ 609600 h 1566863"/>
                <a:gd name="connsiteX2" fmla="*/ 149937 w 388062"/>
                <a:gd name="connsiteY2" fmla="*/ 942975 h 1566863"/>
                <a:gd name="connsiteX3" fmla="*/ 340437 w 388062"/>
                <a:gd name="connsiteY3" fmla="*/ 1238250 h 1566863"/>
                <a:gd name="connsiteX4" fmla="*/ 388062 w 388062"/>
                <a:gd name="connsiteY4" fmla="*/ 1566863 h 156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62" h="1566863">
                  <a:moveTo>
                    <a:pt x="16587" y="0"/>
                  </a:moveTo>
                  <a:cubicBezTo>
                    <a:pt x="3093" y="226219"/>
                    <a:pt x="-10400" y="452438"/>
                    <a:pt x="11825" y="609600"/>
                  </a:cubicBezTo>
                  <a:cubicBezTo>
                    <a:pt x="34050" y="766762"/>
                    <a:pt x="95168" y="838200"/>
                    <a:pt x="149937" y="942975"/>
                  </a:cubicBezTo>
                  <a:cubicBezTo>
                    <a:pt x="204706" y="1047750"/>
                    <a:pt x="300750" y="1134269"/>
                    <a:pt x="340437" y="1238250"/>
                  </a:cubicBezTo>
                  <a:cubicBezTo>
                    <a:pt x="380124" y="1342231"/>
                    <a:pt x="384093" y="1454547"/>
                    <a:pt x="388062" y="1566863"/>
                  </a:cubicBezTo>
                </a:path>
              </a:pathLst>
            </a:custGeom>
            <a:noFill/>
            <a:ln w="25400">
              <a:solidFill>
                <a:srgbClr val="C00000">
                  <a:alpha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D085D31-5BEA-2547-9EFF-0DAE59EEEECE}"/>
                </a:ext>
              </a:extLst>
            </p:cNvPr>
            <p:cNvSpPr/>
            <p:nvPr/>
          </p:nvSpPr>
          <p:spPr>
            <a:xfrm rot="21293942">
              <a:off x="8517813" y="4377515"/>
              <a:ext cx="388062" cy="1566863"/>
            </a:xfrm>
            <a:custGeom>
              <a:avLst/>
              <a:gdLst>
                <a:gd name="connsiteX0" fmla="*/ 16587 w 388062"/>
                <a:gd name="connsiteY0" fmla="*/ 0 h 1566863"/>
                <a:gd name="connsiteX1" fmla="*/ 11825 w 388062"/>
                <a:gd name="connsiteY1" fmla="*/ 609600 h 1566863"/>
                <a:gd name="connsiteX2" fmla="*/ 149937 w 388062"/>
                <a:gd name="connsiteY2" fmla="*/ 942975 h 1566863"/>
                <a:gd name="connsiteX3" fmla="*/ 340437 w 388062"/>
                <a:gd name="connsiteY3" fmla="*/ 1238250 h 1566863"/>
                <a:gd name="connsiteX4" fmla="*/ 388062 w 388062"/>
                <a:gd name="connsiteY4" fmla="*/ 1566863 h 156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62" h="1566863">
                  <a:moveTo>
                    <a:pt x="16587" y="0"/>
                  </a:moveTo>
                  <a:cubicBezTo>
                    <a:pt x="3093" y="226219"/>
                    <a:pt x="-10400" y="452438"/>
                    <a:pt x="11825" y="609600"/>
                  </a:cubicBezTo>
                  <a:cubicBezTo>
                    <a:pt x="34050" y="766762"/>
                    <a:pt x="95168" y="838200"/>
                    <a:pt x="149937" y="942975"/>
                  </a:cubicBezTo>
                  <a:cubicBezTo>
                    <a:pt x="204706" y="1047750"/>
                    <a:pt x="300750" y="1134269"/>
                    <a:pt x="340437" y="1238250"/>
                  </a:cubicBezTo>
                  <a:cubicBezTo>
                    <a:pt x="380124" y="1342231"/>
                    <a:pt x="384093" y="1454547"/>
                    <a:pt x="388062" y="1566863"/>
                  </a:cubicBezTo>
                </a:path>
              </a:pathLst>
            </a:custGeom>
            <a:noFill/>
            <a:ln w="25400" cmpd="dbl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CD81C09-405E-B848-98FB-58ECBCDE769C}"/>
              </a:ext>
            </a:extLst>
          </p:cNvPr>
          <p:cNvGrpSpPr/>
          <p:nvPr/>
        </p:nvGrpSpPr>
        <p:grpSpPr>
          <a:xfrm>
            <a:off x="57962" y="5774041"/>
            <a:ext cx="1334532" cy="1003505"/>
            <a:chOff x="18286" y="4441852"/>
            <a:chExt cx="1334532" cy="100350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B66EB0B-A462-B345-ADAD-45E00163215E}"/>
                </a:ext>
              </a:extLst>
            </p:cNvPr>
            <p:cNvGrpSpPr/>
            <p:nvPr/>
          </p:nvGrpSpPr>
          <p:grpSpPr>
            <a:xfrm>
              <a:off x="312511" y="4453750"/>
              <a:ext cx="750172" cy="989350"/>
              <a:chOff x="312511" y="4453750"/>
              <a:chExt cx="750172" cy="98935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0AC42F3-4C33-EE4A-B3CB-A7485FB9B74E}"/>
                  </a:ext>
                </a:extLst>
              </p:cNvPr>
              <p:cNvSpPr/>
              <p:nvPr/>
            </p:nvSpPr>
            <p:spPr>
              <a:xfrm>
                <a:off x="312511" y="4453750"/>
                <a:ext cx="750172" cy="9893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874CA6F-C371-FD40-A25B-1FA6AA8AB640}"/>
                  </a:ext>
                </a:extLst>
              </p:cNvPr>
              <p:cNvSpPr/>
              <p:nvPr/>
            </p:nvSpPr>
            <p:spPr>
              <a:xfrm>
                <a:off x="398270" y="4494601"/>
                <a:ext cx="579166" cy="4473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C3F5001-BC4A-B742-9775-31730CB2CDED}"/>
                  </a:ext>
                </a:extLst>
              </p:cNvPr>
              <p:cNvSpPr/>
              <p:nvPr/>
            </p:nvSpPr>
            <p:spPr>
              <a:xfrm>
                <a:off x="331469" y="4518660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6A23D97-A2D5-8345-90DE-31052C05C6A8}"/>
                  </a:ext>
                </a:extLst>
              </p:cNvPr>
              <p:cNvSpPr/>
              <p:nvPr/>
            </p:nvSpPr>
            <p:spPr>
              <a:xfrm>
                <a:off x="331469" y="4632960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EE05E698-E8BE-2045-94F0-FB193512CE3F}"/>
                  </a:ext>
                </a:extLst>
              </p:cNvPr>
              <p:cNvSpPr/>
              <p:nvPr/>
            </p:nvSpPr>
            <p:spPr>
              <a:xfrm>
                <a:off x="331469" y="4747260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D9EB8C4-BDA5-A348-BE44-67CD489E1467}"/>
                  </a:ext>
                </a:extLst>
              </p:cNvPr>
              <p:cNvSpPr/>
              <p:nvPr/>
            </p:nvSpPr>
            <p:spPr>
              <a:xfrm>
                <a:off x="331469" y="4861560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CC2F85D-C394-894E-A813-33BB6C45DC11}"/>
                  </a:ext>
                </a:extLst>
              </p:cNvPr>
              <p:cNvSpPr/>
              <p:nvPr/>
            </p:nvSpPr>
            <p:spPr>
              <a:xfrm>
                <a:off x="1002029" y="4518660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38B88FC0-1795-1C48-B793-1FC3846B4122}"/>
                  </a:ext>
                </a:extLst>
              </p:cNvPr>
              <p:cNvSpPr/>
              <p:nvPr/>
            </p:nvSpPr>
            <p:spPr>
              <a:xfrm>
                <a:off x="1002029" y="4632960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1E4EE6D-1546-6842-981C-2596EF550627}"/>
                  </a:ext>
                </a:extLst>
              </p:cNvPr>
              <p:cNvSpPr/>
              <p:nvPr/>
            </p:nvSpPr>
            <p:spPr>
              <a:xfrm>
                <a:off x="1002029" y="4747260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C854DDA-0F41-9C4E-BC64-54B10AAD8FA3}"/>
                  </a:ext>
                </a:extLst>
              </p:cNvPr>
              <p:cNvSpPr/>
              <p:nvPr/>
            </p:nvSpPr>
            <p:spPr>
              <a:xfrm>
                <a:off x="1002029" y="4861560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184BE36-BEBC-B640-B9FE-50A69A6208E8}"/>
                  </a:ext>
                </a:extLst>
              </p:cNvPr>
              <p:cNvSpPr/>
              <p:nvPr/>
            </p:nvSpPr>
            <p:spPr>
              <a:xfrm>
                <a:off x="475357" y="5047741"/>
                <a:ext cx="411201" cy="33119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80CAB09-B2AB-3A45-B6BF-4F5F94829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7136" y="5047741"/>
                <a:ext cx="0" cy="33119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784C7F9-E490-9540-BF08-87776531AC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115" y="5047741"/>
                <a:ext cx="0" cy="33119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BB87652-4F61-4A4C-B790-DDD95F1901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812" y="5047741"/>
                <a:ext cx="0" cy="331194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409D0C4-1C7E-DD45-819F-7EDCC7BD02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5357" y="5119444"/>
                <a:ext cx="404927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EE29D9E-8DE2-3140-862A-6AA92F5848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5357" y="5182601"/>
                <a:ext cx="404927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341D94E-947A-3C4A-91DE-29AF8FA059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5357" y="5245758"/>
                <a:ext cx="404927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F3A4852-D6EF-DB42-8A44-BF6517CF33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5357" y="5308914"/>
                <a:ext cx="404927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6F58D63-ABB9-E049-A42D-0A437B1FF8B9}"/>
                  </a:ext>
                </a:extLst>
              </p:cNvPr>
              <p:cNvSpPr/>
              <p:nvPr/>
            </p:nvSpPr>
            <p:spPr>
              <a:xfrm>
                <a:off x="468626" y="4959386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BD021B1-D589-EE4D-B8C2-5A96865EDA9B}"/>
                  </a:ext>
                </a:extLst>
              </p:cNvPr>
              <p:cNvSpPr/>
              <p:nvPr/>
            </p:nvSpPr>
            <p:spPr>
              <a:xfrm>
                <a:off x="599745" y="4959386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DADB482-2600-6E4D-A639-12FF28E49D4D}"/>
                  </a:ext>
                </a:extLst>
              </p:cNvPr>
              <p:cNvSpPr/>
              <p:nvPr/>
            </p:nvSpPr>
            <p:spPr>
              <a:xfrm>
                <a:off x="730864" y="4959386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BB7AC3A-C5C7-294F-AEE9-AF32624CF021}"/>
                  </a:ext>
                </a:extLst>
              </p:cNvPr>
              <p:cNvSpPr/>
              <p:nvPr/>
            </p:nvSpPr>
            <p:spPr>
              <a:xfrm>
                <a:off x="861984" y="4959386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10266C5-1A85-6F46-BBBE-BC7BE4C5FC55}"/>
                </a:ext>
              </a:extLst>
            </p:cNvPr>
            <p:cNvGrpSpPr/>
            <p:nvPr/>
          </p:nvGrpSpPr>
          <p:grpSpPr>
            <a:xfrm>
              <a:off x="1070141" y="4445177"/>
              <a:ext cx="282677" cy="1000180"/>
              <a:chOff x="1070141" y="4445177"/>
              <a:chExt cx="282677" cy="10001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029302F-3DFA-3E4F-93BD-636F3C476436}"/>
                  </a:ext>
                </a:extLst>
              </p:cNvPr>
              <p:cNvSpPr/>
              <p:nvPr/>
            </p:nvSpPr>
            <p:spPr>
              <a:xfrm>
                <a:off x="1070141" y="4456007"/>
                <a:ext cx="282676" cy="9893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B445113-3BB9-EF4F-AEE2-227A53EE3655}"/>
                  </a:ext>
                </a:extLst>
              </p:cNvPr>
              <p:cNvSpPr/>
              <p:nvPr/>
            </p:nvSpPr>
            <p:spPr>
              <a:xfrm>
                <a:off x="1111307" y="4560209"/>
                <a:ext cx="210620" cy="2028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 Same Side Corner Rectangle 64">
                <a:extLst>
                  <a:ext uri="{FF2B5EF4-FFF2-40B4-BE49-F238E27FC236}">
                    <a16:creationId xmlns:a16="http://schemas.microsoft.com/office/drawing/2014/main" id="{3333ADC4-B496-2747-A636-4D89FA00AF3C}"/>
                  </a:ext>
                </a:extLst>
              </p:cNvPr>
              <p:cNvSpPr/>
              <p:nvPr/>
            </p:nvSpPr>
            <p:spPr>
              <a:xfrm>
                <a:off x="1116226" y="4445177"/>
                <a:ext cx="199522" cy="7348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6CE7BBE-1728-A245-A70C-27EAEB5B943C}"/>
                  </a:ext>
                </a:extLst>
              </p:cNvPr>
              <p:cNvSpPr/>
              <p:nvPr/>
            </p:nvSpPr>
            <p:spPr>
              <a:xfrm>
                <a:off x="1185732" y="4452480"/>
                <a:ext cx="66675" cy="457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84D53F4-55E6-EE4C-AA51-710CE69039DD}"/>
                  </a:ext>
                </a:extLst>
              </p:cNvPr>
              <p:cNvSpPr/>
              <p:nvPr/>
            </p:nvSpPr>
            <p:spPr>
              <a:xfrm>
                <a:off x="1190147" y="4804406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F19AB14-58C1-724D-B7DF-EF735B86AA85}"/>
                  </a:ext>
                </a:extLst>
              </p:cNvPr>
              <p:cNvSpPr/>
              <p:nvPr/>
            </p:nvSpPr>
            <p:spPr>
              <a:xfrm>
                <a:off x="1190147" y="4904413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B9F501E-192E-6E44-9B26-FDB2E10111DA}"/>
                  </a:ext>
                </a:extLst>
              </p:cNvPr>
              <p:cNvSpPr/>
              <p:nvPr/>
            </p:nvSpPr>
            <p:spPr>
              <a:xfrm>
                <a:off x="1190147" y="5009195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L-Shape 69">
                <a:extLst>
                  <a:ext uri="{FF2B5EF4-FFF2-40B4-BE49-F238E27FC236}">
                    <a16:creationId xmlns:a16="http://schemas.microsoft.com/office/drawing/2014/main" id="{972B6EA7-4806-C44F-8D23-19C81C557424}"/>
                  </a:ext>
                </a:extLst>
              </p:cNvPr>
              <p:cNvSpPr/>
              <p:nvPr/>
            </p:nvSpPr>
            <p:spPr>
              <a:xfrm rot="16200000">
                <a:off x="896778" y="4986165"/>
                <a:ext cx="637800" cy="274281"/>
              </a:xfrm>
              <a:prstGeom prst="corner">
                <a:avLst>
                  <a:gd name="adj1" fmla="val 32636"/>
                  <a:gd name="adj2" fmla="val 11077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443DA94-2F76-B447-96BC-B996D14C0534}"/>
                </a:ext>
              </a:extLst>
            </p:cNvPr>
            <p:cNvGrpSpPr/>
            <p:nvPr/>
          </p:nvGrpSpPr>
          <p:grpSpPr>
            <a:xfrm>
              <a:off x="18286" y="4441852"/>
              <a:ext cx="282677" cy="1000180"/>
              <a:chOff x="1070141" y="4445177"/>
              <a:chExt cx="282677" cy="100018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A82A4E9-2606-A549-90A9-CEE268BCDFD5}"/>
                  </a:ext>
                </a:extLst>
              </p:cNvPr>
              <p:cNvSpPr/>
              <p:nvPr/>
            </p:nvSpPr>
            <p:spPr>
              <a:xfrm>
                <a:off x="1070141" y="4456007"/>
                <a:ext cx="282676" cy="98935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52A5518-E298-2540-8D6A-4FED05F3F862}"/>
                  </a:ext>
                </a:extLst>
              </p:cNvPr>
              <p:cNvSpPr/>
              <p:nvPr/>
            </p:nvSpPr>
            <p:spPr>
              <a:xfrm>
                <a:off x="1111307" y="4560209"/>
                <a:ext cx="210620" cy="2028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 Same Side Corner Rectangle 56">
                <a:extLst>
                  <a:ext uri="{FF2B5EF4-FFF2-40B4-BE49-F238E27FC236}">
                    <a16:creationId xmlns:a16="http://schemas.microsoft.com/office/drawing/2014/main" id="{68C4D768-36F3-B64A-8035-A2E4D6A1CC65}"/>
                  </a:ext>
                </a:extLst>
              </p:cNvPr>
              <p:cNvSpPr/>
              <p:nvPr/>
            </p:nvSpPr>
            <p:spPr>
              <a:xfrm>
                <a:off x="1116226" y="4445177"/>
                <a:ext cx="199522" cy="73483"/>
              </a:xfrm>
              <a:prstGeom prst="round2Same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C393796-58F5-9F41-9094-412EA76630C0}"/>
                  </a:ext>
                </a:extLst>
              </p:cNvPr>
              <p:cNvSpPr/>
              <p:nvPr/>
            </p:nvSpPr>
            <p:spPr>
              <a:xfrm>
                <a:off x="1190147" y="4804406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9E43B1F-7542-C04A-AC85-623C1EEE1AEA}"/>
                  </a:ext>
                </a:extLst>
              </p:cNvPr>
              <p:cNvSpPr/>
              <p:nvPr/>
            </p:nvSpPr>
            <p:spPr>
              <a:xfrm>
                <a:off x="1190147" y="4904413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1719842-72C0-424F-B3E2-1321DA80FCB5}"/>
                  </a:ext>
                </a:extLst>
              </p:cNvPr>
              <p:cNvSpPr/>
              <p:nvPr/>
            </p:nvSpPr>
            <p:spPr>
              <a:xfrm>
                <a:off x="1190147" y="5009195"/>
                <a:ext cx="45720" cy="457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L-Shape 61">
                <a:extLst>
                  <a:ext uri="{FF2B5EF4-FFF2-40B4-BE49-F238E27FC236}">
                    <a16:creationId xmlns:a16="http://schemas.microsoft.com/office/drawing/2014/main" id="{561C69BC-D2C5-2549-9BCB-7B79B959290E}"/>
                  </a:ext>
                </a:extLst>
              </p:cNvPr>
              <p:cNvSpPr/>
              <p:nvPr/>
            </p:nvSpPr>
            <p:spPr>
              <a:xfrm rot="16200000">
                <a:off x="896778" y="4986165"/>
                <a:ext cx="637800" cy="274281"/>
              </a:xfrm>
              <a:prstGeom prst="corner">
                <a:avLst>
                  <a:gd name="adj1" fmla="val 32636"/>
                  <a:gd name="adj2" fmla="val 110773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D2A008A-B778-4246-8C44-A3E437FAFB58}"/>
              </a:ext>
            </a:extLst>
          </p:cNvPr>
          <p:cNvSpPr/>
          <p:nvPr/>
        </p:nvSpPr>
        <p:spPr>
          <a:xfrm>
            <a:off x="4388212" y="295249"/>
            <a:ext cx="16289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TRANSFUSION REACTIONS: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54CCFB-6D69-3745-87F3-E7E019CC8505}"/>
              </a:ext>
            </a:extLst>
          </p:cNvPr>
          <p:cNvSpPr/>
          <p:nvPr/>
        </p:nvSpPr>
        <p:spPr>
          <a:xfrm>
            <a:off x="1444884" y="2498615"/>
            <a:ext cx="26837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EVIDENCE BASED TRANSFUSION THRESHOLDS: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0395B5-392E-1445-8AD5-693DA90854F9}"/>
              </a:ext>
            </a:extLst>
          </p:cNvPr>
          <p:cNvGrpSpPr/>
          <p:nvPr/>
        </p:nvGrpSpPr>
        <p:grpSpPr>
          <a:xfrm>
            <a:off x="863278" y="2707703"/>
            <a:ext cx="485696" cy="1103291"/>
            <a:chOff x="7852069" y="2619790"/>
            <a:chExt cx="485696" cy="110329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1C739-B899-AE49-AEC8-68E7327F8D62}"/>
                </a:ext>
              </a:extLst>
            </p:cNvPr>
            <p:cNvGrpSpPr/>
            <p:nvPr/>
          </p:nvGrpSpPr>
          <p:grpSpPr>
            <a:xfrm>
              <a:off x="7852069" y="2619790"/>
              <a:ext cx="485696" cy="1103291"/>
              <a:chOff x="7852069" y="2619790"/>
              <a:chExt cx="485696" cy="1103291"/>
            </a:xfrm>
          </p:grpSpPr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A0ADB461-DBC9-2848-A30F-DB0706603B39}"/>
                  </a:ext>
                </a:extLst>
              </p:cNvPr>
              <p:cNvSpPr/>
              <p:nvPr/>
            </p:nvSpPr>
            <p:spPr>
              <a:xfrm>
                <a:off x="7853799" y="2619790"/>
                <a:ext cx="404934" cy="1014838"/>
              </a:xfrm>
              <a:custGeom>
                <a:avLst/>
                <a:gdLst>
                  <a:gd name="connsiteX0" fmla="*/ 196620 w 404934"/>
                  <a:gd name="connsiteY0" fmla="*/ 22768 h 1014838"/>
                  <a:gd name="connsiteX1" fmla="*/ 159184 w 404934"/>
                  <a:gd name="connsiteY1" fmla="*/ 45628 h 1014838"/>
                  <a:gd name="connsiteX2" fmla="*/ 196620 w 404934"/>
                  <a:gd name="connsiteY2" fmla="*/ 68488 h 1014838"/>
                  <a:gd name="connsiteX3" fmla="*/ 234056 w 404934"/>
                  <a:gd name="connsiteY3" fmla="*/ 45628 h 1014838"/>
                  <a:gd name="connsiteX4" fmla="*/ 196620 w 404934"/>
                  <a:gd name="connsiteY4" fmla="*/ 22768 h 1014838"/>
                  <a:gd name="connsiteX5" fmla="*/ 67490 w 404934"/>
                  <a:gd name="connsiteY5" fmla="*/ 0 h 1014838"/>
                  <a:gd name="connsiteX6" fmla="*/ 337444 w 404934"/>
                  <a:gd name="connsiteY6" fmla="*/ 0 h 1014838"/>
                  <a:gd name="connsiteX7" fmla="*/ 404934 w 404934"/>
                  <a:gd name="connsiteY7" fmla="*/ 67490 h 1014838"/>
                  <a:gd name="connsiteX8" fmla="*/ 404934 w 404934"/>
                  <a:gd name="connsiteY8" fmla="*/ 947348 h 1014838"/>
                  <a:gd name="connsiteX9" fmla="*/ 337444 w 404934"/>
                  <a:gd name="connsiteY9" fmla="*/ 1014838 h 1014838"/>
                  <a:gd name="connsiteX10" fmla="*/ 67490 w 404934"/>
                  <a:gd name="connsiteY10" fmla="*/ 1014838 h 1014838"/>
                  <a:gd name="connsiteX11" fmla="*/ 0 w 404934"/>
                  <a:gd name="connsiteY11" fmla="*/ 947348 h 1014838"/>
                  <a:gd name="connsiteX12" fmla="*/ 0 w 404934"/>
                  <a:gd name="connsiteY12" fmla="*/ 67490 h 1014838"/>
                  <a:gd name="connsiteX13" fmla="*/ 67490 w 404934"/>
                  <a:gd name="connsiteY13" fmla="*/ 0 h 101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934" h="1014838">
                    <a:moveTo>
                      <a:pt x="196620" y="22768"/>
                    </a:moveTo>
                    <a:cubicBezTo>
                      <a:pt x="175945" y="22768"/>
                      <a:pt x="159184" y="33003"/>
                      <a:pt x="159184" y="45628"/>
                    </a:cubicBezTo>
                    <a:cubicBezTo>
                      <a:pt x="159184" y="58253"/>
                      <a:pt x="175945" y="68488"/>
                      <a:pt x="196620" y="68488"/>
                    </a:cubicBezTo>
                    <a:cubicBezTo>
                      <a:pt x="217295" y="68488"/>
                      <a:pt x="234056" y="58253"/>
                      <a:pt x="234056" y="45628"/>
                    </a:cubicBezTo>
                    <a:cubicBezTo>
                      <a:pt x="234056" y="33003"/>
                      <a:pt x="217295" y="22768"/>
                      <a:pt x="196620" y="22768"/>
                    </a:cubicBezTo>
                    <a:close/>
                    <a:moveTo>
                      <a:pt x="67490" y="0"/>
                    </a:moveTo>
                    <a:lnTo>
                      <a:pt x="337444" y="0"/>
                    </a:lnTo>
                    <a:cubicBezTo>
                      <a:pt x="374718" y="0"/>
                      <a:pt x="404934" y="30216"/>
                      <a:pt x="404934" y="67490"/>
                    </a:cubicBezTo>
                    <a:lnTo>
                      <a:pt x="404934" y="947348"/>
                    </a:lnTo>
                    <a:cubicBezTo>
                      <a:pt x="404934" y="984622"/>
                      <a:pt x="374718" y="1014838"/>
                      <a:pt x="337444" y="1014838"/>
                    </a:cubicBezTo>
                    <a:lnTo>
                      <a:pt x="67490" y="1014838"/>
                    </a:lnTo>
                    <a:cubicBezTo>
                      <a:pt x="30216" y="1014838"/>
                      <a:pt x="0" y="984622"/>
                      <a:pt x="0" y="947348"/>
                    </a:cubicBezTo>
                    <a:lnTo>
                      <a:pt x="0" y="67490"/>
                    </a:lnTo>
                    <a:cubicBezTo>
                      <a:pt x="0" y="30216"/>
                      <a:pt x="30216" y="0"/>
                      <a:pt x="6749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ound Same Side Corner Rectangle 121">
                <a:extLst>
                  <a:ext uri="{FF2B5EF4-FFF2-40B4-BE49-F238E27FC236}">
                    <a16:creationId xmlns:a16="http://schemas.microsoft.com/office/drawing/2014/main" id="{12CA1575-B488-714E-856B-63F82C503F9C}"/>
                  </a:ext>
                </a:extLst>
              </p:cNvPr>
              <p:cNvSpPr/>
              <p:nvPr/>
            </p:nvSpPr>
            <p:spPr>
              <a:xfrm rot="10800000">
                <a:off x="7853556" y="2716230"/>
                <a:ext cx="404927" cy="920122"/>
              </a:xfrm>
              <a:prstGeom prst="round2Same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B5D9F1-FBFA-6C46-B470-086524487D67}"/>
                  </a:ext>
                </a:extLst>
              </p:cNvPr>
              <p:cNvSpPr/>
              <p:nvPr/>
            </p:nvSpPr>
            <p:spPr>
              <a:xfrm>
                <a:off x="7852069" y="2828225"/>
                <a:ext cx="485696" cy="638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dirty="0"/>
                  <a:t>0.9% </a:t>
                </a:r>
                <a:r>
                  <a:rPr lang="en-US" sz="400" dirty="0"/>
                  <a:t>Sodium Chloride Injection USP </a:t>
                </a:r>
                <a:r>
                  <a:rPr lang="en-US" sz="300" dirty="0"/>
                  <a:t>1000mL</a:t>
                </a:r>
              </a:p>
              <a:p>
                <a:r>
                  <a:rPr lang="en-US" sz="150" dirty="0"/>
                  <a:t>Lorem ipsum dolor sit amet, consectetur adipiscing </a:t>
                </a:r>
                <a:r>
                  <a:rPr lang="en-US" sz="150" dirty="0" err="1"/>
                  <a:t>elit</a:t>
                </a:r>
                <a:r>
                  <a:rPr lang="en-US" sz="150" dirty="0"/>
                  <a:t>, sed do eiusmod tempor incididunt </a:t>
                </a:r>
                <a:r>
                  <a:rPr lang="en-US" sz="150" dirty="0" err="1"/>
                  <a:t>ut</a:t>
                </a:r>
                <a:r>
                  <a:rPr lang="en-US" sz="150" dirty="0"/>
                  <a:t> labore et dolore magna aliqua. Ut </a:t>
                </a:r>
                <a:r>
                  <a:rPr lang="en-US" sz="150" dirty="0" err="1"/>
                  <a:t>enim</a:t>
                </a:r>
                <a:r>
                  <a:rPr lang="en-US" sz="150" dirty="0"/>
                  <a:t> ad minim veniam, quis nostrud exercitation ullamco laboris nisi </a:t>
                </a:r>
                <a:r>
                  <a:rPr lang="en-US" sz="150" dirty="0" err="1"/>
                  <a:t>ut</a:t>
                </a:r>
                <a:r>
                  <a:rPr lang="en-US" sz="150" dirty="0"/>
                  <a:t> aliquip ex ea commodo consequat. Duis aute irure dolor in reprehenderit in voluptate velit </a:t>
                </a:r>
                <a:r>
                  <a:rPr lang="en-US" sz="150" dirty="0" err="1"/>
                  <a:t>esse</a:t>
                </a:r>
                <a:r>
                  <a:rPr lang="en-US" sz="150" dirty="0"/>
                  <a:t> </a:t>
                </a:r>
                <a:r>
                  <a:rPr lang="en-US" sz="150" dirty="0" err="1"/>
                  <a:t>cillum</a:t>
                </a:r>
                <a:r>
                  <a:rPr lang="en-US" sz="150" dirty="0"/>
                  <a:t> dolore </a:t>
                </a:r>
                <a:r>
                  <a:rPr lang="en-US" sz="150" dirty="0" err="1"/>
                  <a:t>eu</a:t>
                </a:r>
                <a:r>
                  <a:rPr lang="en-US" sz="150" dirty="0"/>
                  <a:t> </a:t>
                </a:r>
                <a:r>
                  <a:rPr lang="en-US" sz="150" dirty="0" err="1"/>
                  <a:t>fugiat</a:t>
                </a:r>
                <a:r>
                  <a:rPr lang="en-US" sz="150" dirty="0"/>
                  <a:t> nulla </a:t>
                </a:r>
                <a:r>
                  <a:rPr lang="en-US" sz="150" dirty="0" err="1"/>
                  <a:t>pariatur</a:t>
                </a:r>
                <a:r>
                  <a:rPr lang="en-US" sz="150" dirty="0"/>
                  <a:t>. </a:t>
                </a:r>
                <a:r>
                  <a:rPr lang="en-US" sz="150" dirty="0" err="1"/>
                  <a:t>Excepteur</a:t>
                </a:r>
                <a:r>
                  <a:rPr lang="en-US" sz="150" dirty="0"/>
                  <a:t> </a:t>
                </a:r>
                <a:r>
                  <a:rPr lang="en-US" sz="150" dirty="0" err="1"/>
                  <a:t>sint</a:t>
                </a:r>
                <a:r>
                  <a:rPr lang="en-US" sz="150" dirty="0"/>
                  <a:t> </a:t>
                </a:r>
                <a:r>
                  <a:rPr lang="en-US" sz="150" dirty="0" err="1"/>
                  <a:t>occaecat</a:t>
                </a:r>
                <a:r>
                  <a:rPr lang="en-US" sz="150" dirty="0"/>
                  <a:t> </a:t>
                </a:r>
                <a:r>
                  <a:rPr lang="en-US" sz="150" dirty="0" err="1"/>
                  <a:t>cupidatat</a:t>
                </a:r>
                <a:r>
                  <a:rPr lang="en-US" sz="150" dirty="0"/>
                  <a:t> non </a:t>
                </a:r>
                <a:r>
                  <a:rPr lang="en-US" sz="150" dirty="0" err="1"/>
                  <a:t>proident</a:t>
                </a:r>
                <a:r>
                  <a:rPr lang="en-US" sz="150" dirty="0"/>
                  <a:t>, sunt in culpa qui </a:t>
                </a:r>
                <a:r>
                  <a:rPr lang="en-US" sz="150" dirty="0" err="1"/>
                  <a:t>officia</a:t>
                </a:r>
                <a:r>
                  <a:rPr lang="en-US" sz="150" dirty="0"/>
                  <a:t> </a:t>
                </a:r>
                <a:r>
                  <a:rPr lang="en-US" sz="150" dirty="0" err="1"/>
                  <a:t>deserunt</a:t>
                </a:r>
                <a:r>
                  <a:rPr lang="en-US" sz="150" dirty="0"/>
                  <a:t> mollit </a:t>
                </a:r>
                <a:r>
                  <a:rPr lang="en-US" sz="150" dirty="0" err="1"/>
                  <a:t>anim</a:t>
                </a:r>
                <a:r>
                  <a:rPr lang="en-US" sz="150" dirty="0"/>
                  <a:t> id </a:t>
                </a:r>
                <a:r>
                  <a:rPr lang="en-US" sz="150" dirty="0" err="1"/>
                  <a:t>est</a:t>
                </a:r>
                <a:r>
                  <a:rPr lang="en-US" sz="150" dirty="0"/>
                  <a:t> </a:t>
                </a:r>
                <a:r>
                  <a:rPr lang="en-US" sz="150" dirty="0" err="1"/>
                  <a:t>laborum</a:t>
                </a:r>
                <a:r>
                  <a:rPr lang="en-US" sz="150" dirty="0"/>
                  <a:t>.</a:t>
                </a:r>
              </a:p>
            </p:txBody>
          </p: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6581103-3046-D746-BB4C-4C65CFE260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1091" y="3629619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54A8E7B-7DC2-4B49-A0AE-078BDFF09956}"/>
                </a:ext>
              </a:extLst>
            </p:cNvPr>
            <p:cNvGrpSpPr/>
            <p:nvPr/>
          </p:nvGrpSpPr>
          <p:grpSpPr>
            <a:xfrm>
              <a:off x="7875906" y="2899470"/>
              <a:ext cx="53975" cy="180975"/>
              <a:chOff x="1625600" y="1802398"/>
              <a:chExt cx="53975" cy="180975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6CFE7674-6008-0047-8F3C-5035993AE05F}"/>
                  </a:ext>
                </a:extLst>
              </p:cNvPr>
              <p:cNvCxnSpPr/>
              <p:nvPr/>
            </p:nvCxnSpPr>
            <p:spPr>
              <a:xfrm>
                <a:off x="1625600" y="1983373"/>
                <a:ext cx="539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545B53A-8C6F-8348-A022-AC4A203C6535}"/>
                  </a:ext>
                </a:extLst>
              </p:cNvPr>
              <p:cNvCxnSpPr/>
              <p:nvPr/>
            </p:nvCxnSpPr>
            <p:spPr>
              <a:xfrm>
                <a:off x="1625600" y="1802398"/>
                <a:ext cx="539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FB583DCF-85EE-6542-B0B5-BF004ED3641D}"/>
                  </a:ext>
                </a:extLst>
              </p:cNvPr>
              <p:cNvCxnSpPr/>
              <p:nvPr/>
            </p:nvCxnSpPr>
            <p:spPr>
              <a:xfrm>
                <a:off x="1625600" y="1961148"/>
                <a:ext cx="5397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9C21E7E-C955-D940-9B8D-F6B766826C72}"/>
                  </a:ext>
                </a:extLst>
              </p:cNvPr>
              <p:cNvCxnSpPr/>
              <p:nvPr/>
            </p:nvCxnSpPr>
            <p:spPr>
              <a:xfrm>
                <a:off x="1625600" y="1948448"/>
                <a:ext cx="5397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7783411-2B49-534D-9DEC-D3C582937EE5}"/>
                  </a:ext>
                </a:extLst>
              </p:cNvPr>
              <p:cNvCxnSpPr/>
              <p:nvPr/>
            </p:nvCxnSpPr>
            <p:spPr>
              <a:xfrm>
                <a:off x="1625600" y="1900823"/>
                <a:ext cx="5397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8FC96C7-81E0-BB44-9722-863C5B12F96D}"/>
                  </a:ext>
                </a:extLst>
              </p:cNvPr>
              <p:cNvCxnSpPr/>
              <p:nvPr/>
            </p:nvCxnSpPr>
            <p:spPr>
              <a:xfrm>
                <a:off x="1625600" y="1851896"/>
                <a:ext cx="5397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2FD99355-BA36-9445-888C-CD97F1F73205}"/>
                  </a:ext>
                </a:extLst>
              </p:cNvPr>
              <p:cNvCxnSpPr/>
              <p:nvPr/>
            </p:nvCxnSpPr>
            <p:spPr>
              <a:xfrm>
                <a:off x="1625600" y="1875423"/>
                <a:ext cx="5397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ED113EA-699F-E849-96F2-1D8782ACBA68}"/>
                  </a:ext>
                </a:extLst>
              </p:cNvPr>
              <p:cNvCxnSpPr/>
              <p:nvPr/>
            </p:nvCxnSpPr>
            <p:spPr>
              <a:xfrm>
                <a:off x="1625600" y="1815098"/>
                <a:ext cx="5397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7D03F2C1-009D-774F-908F-C3BE1792E848}"/>
                  </a:ext>
                </a:extLst>
              </p:cNvPr>
              <p:cNvCxnSpPr/>
              <p:nvPr/>
            </p:nvCxnSpPr>
            <p:spPr>
              <a:xfrm>
                <a:off x="1625600" y="1842371"/>
                <a:ext cx="5397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27F1607-591A-F644-AAB4-313126BA2C88}"/>
                  </a:ext>
                </a:extLst>
              </p:cNvPr>
              <p:cNvCxnSpPr/>
              <p:nvPr/>
            </p:nvCxnSpPr>
            <p:spPr>
              <a:xfrm>
                <a:off x="1625600" y="1910348"/>
                <a:ext cx="5397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979ACF3-0B40-5442-8680-FC9BA0BC95FF}"/>
              </a:ext>
            </a:extLst>
          </p:cNvPr>
          <p:cNvSpPr/>
          <p:nvPr/>
        </p:nvSpPr>
        <p:spPr>
          <a:xfrm>
            <a:off x="3764345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graphicFrame>
        <p:nvGraphicFramePr>
          <p:cNvPr id="48" name="Table 92">
            <a:extLst>
              <a:ext uri="{FF2B5EF4-FFF2-40B4-BE49-F238E27FC236}">
                <a16:creationId xmlns:a16="http://schemas.microsoft.com/office/drawing/2014/main" id="{FF1F3D5D-D0B2-9A44-8933-D828B192AEC7}"/>
              </a:ext>
            </a:extLst>
          </p:cNvPr>
          <p:cNvGraphicFramePr>
            <a:graphicFrameLocks noGrp="1"/>
          </p:cNvGraphicFramePr>
          <p:nvPr/>
        </p:nvGraphicFramePr>
        <p:xfrm>
          <a:off x="4374580" y="475345"/>
          <a:ext cx="4774257" cy="6393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8162">
                  <a:extLst>
                    <a:ext uri="{9D8B030D-6E8A-4147-A177-3AD203B41FA5}">
                      <a16:colId xmlns:a16="http://schemas.microsoft.com/office/drawing/2014/main" val="2896974588"/>
                    </a:ext>
                  </a:extLst>
                </a:gridCol>
                <a:gridCol w="914198">
                  <a:extLst>
                    <a:ext uri="{9D8B030D-6E8A-4147-A177-3AD203B41FA5}">
                      <a16:colId xmlns:a16="http://schemas.microsoft.com/office/drawing/2014/main" val="3032829568"/>
                    </a:ext>
                  </a:extLst>
                </a:gridCol>
                <a:gridCol w="2269149">
                  <a:extLst>
                    <a:ext uri="{9D8B030D-6E8A-4147-A177-3AD203B41FA5}">
                      <a16:colId xmlns:a16="http://schemas.microsoft.com/office/drawing/2014/main" val="1388807718"/>
                    </a:ext>
                  </a:extLst>
                </a:gridCol>
                <a:gridCol w="1342748">
                  <a:extLst>
                    <a:ext uri="{9D8B030D-6E8A-4147-A177-3AD203B41FA5}">
                      <a16:colId xmlns:a16="http://schemas.microsoft.com/office/drawing/2014/main" val="802914212"/>
                    </a:ext>
                  </a:extLst>
                </a:gridCol>
              </a:tblGrid>
              <a:tr h="196144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50" baseline="0" dirty="0"/>
                        <a:t>REACTION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50" baseline="0" dirty="0"/>
                        <a:t>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pc="50" baseline="0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498741"/>
                  </a:ext>
                </a:extLst>
              </a:tr>
              <a:tr h="539397">
                <a:tc rowSpan="7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IMMUNE MEDIATED</a:t>
                      </a:r>
                    </a:p>
                  </a:txBody>
                  <a:tcPr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Febrile Non-Hemolytic Transfusion Reaction (FNHTR)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>
                          <a:effectLst/>
                        </a:rPr>
                        <a:t>Most common immune reaction to transfusion.</a:t>
                      </a:r>
                    </a:p>
                    <a:p>
                      <a:r>
                        <a:rPr lang="en-US" sz="650" dirty="0"/>
                        <a:t>Occurs </a:t>
                      </a:r>
                      <a:r>
                        <a:rPr lang="en-US" sz="650" b="1" i="1" dirty="0"/>
                        <a:t>within 4 hours of transfusion </a:t>
                      </a:r>
                      <a:r>
                        <a:rPr lang="en-US" sz="650" dirty="0"/>
                        <a:t>due to accumulated inflammatory cytokines in the banked donor blood. May recur; 25% of patients who had FNHTR once had another reaction subsequently.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/>
                        <a:t>Prevention</a:t>
                      </a:r>
                      <a:r>
                        <a:rPr lang="en-US" sz="650" dirty="0"/>
                        <a:t>: APAP + H2 blockers, consider </a:t>
                      </a:r>
                      <a:r>
                        <a:rPr lang="en-US" sz="650" b="1" i="1" dirty="0" err="1"/>
                        <a:t>leukoreduced</a:t>
                      </a:r>
                      <a:r>
                        <a:rPr lang="en-US" sz="650" b="1" i="1" dirty="0"/>
                        <a:t> units</a:t>
                      </a:r>
                    </a:p>
                    <a:p>
                      <a:r>
                        <a:rPr lang="en-US" sz="650" i="1" dirty="0"/>
                        <a:t>Treatment</a:t>
                      </a:r>
                      <a:r>
                        <a:rPr lang="en-US" sz="650" dirty="0"/>
                        <a:t>: stop infusion, APAP, meperidine. R/o other causes. Notify blood bank.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55035"/>
                  </a:ext>
                </a:extLst>
              </a:tr>
              <a:tr h="630464">
                <a:tc vMerge="1"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Acute Hemolytic Transfusion Reaction (AHTR)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/>
                        <a:t>Occurs </a:t>
                      </a:r>
                      <a:r>
                        <a:rPr lang="en-US" sz="650" b="1" i="1" dirty="0"/>
                        <a:t>during or shortly after transfusion</a:t>
                      </a:r>
                      <a:r>
                        <a:rPr lang="en-US" sz="650" dirty="0"/>
                        <a:t>.</a:t>
                      </a:r>
                    </a:p>
                    <a:p>
                      <a:r>
                        <a:rPr lang="en-US" sz="650" dirty="0"/>
                        <a:t>Occurs due to mismatch of donor antigens (often ABO/Rh) &amp; recipient antibodies leading to hemolysis &amp; agglutination.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/>
                        <a:t>S/</a:t>
                      </a:r>
                      <a:r>
                        <a:rPr lang="en-US" sz="650" dirty="0" err="1"/>
                        <a:t>sx</a:t>
                      </a:r>
                      <a:r>
                        <a:rPr lang="en-US" sz="650" dirty="0"/>
                        <a:t>: Fever, flank pain, dark urine, DIC, </a:t>
                      </a:r>
                      <a:r>
                        <a:rPr lang="en-US" sz="650" dirty="0" err="1"/>
                        <a:t>hypoTN</a:t>
                      </a:r>
                      <a:r>
                        <a:rPr lang="en-US" sz="650" dirty="0"/>
                        <a:t>, renal failure. Hemolysis on labs (↓haptoglobin, ↑LDH, </a:t>
                      </a:r>
                      <a:r>
                        <a:rPr lang="en-US" sz="650" dirty="0" err="1"/>
                        <a:t>etc</a:t>
                      </a:r>
                      <a:r>
                        <a:rPr lang="en-US" sz="650" dirty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/>
                        <a:t>A true emergency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i="1" dirty="0"/>
                        <a:t>Prevention</a:t>
                      </a:r>
                      <a:r>
                        <a:rPr lang="en-US" sz="650" dirty="0"/>
                        <a:t>: carefully check units</a:t>
                      </a:r>
                    </a:p>
                    <a:p>
                      <a:r>
                        <a:rPr lang="en-US" sz="650" i="1" dirty="0"/>
                        <a:t>Treatment</a:t>
                      </a:r>
                      <a:r>
                        <a:rPr lang="en-US" sz="650" dirty="0"/>
                        <a:t>: Stop transfusion, notify blood bank, test for hemolysis &amp; DIC, aggressive IV hydration (goal UOP &gt; 100/</a:t>
                      </a:r>
                      <a:r>
                        <a:rPr lang="en-US" sz="650" dirty="0" err="1"/>
                        <a:t>hr</a:t>
                      </a:r>
                      <a:r>
                        <a:rPr lang="en-US" sz="650" dirty="0"/>
                        <a:t>).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26569"/>
                  </a:ext>
                </a:extLst>
              </a:tr>
              <a:tr h="448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Delayed Hemolytic Transfusion Reaction (DHTR)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b="1" i="1" dirty="0"/>
                        <a:t>Occurs 24 hours to 30 days after transfusion </a:t>
                      </a:r>
                      <a:r>
                        <a:rPr lang="en-US" sz="650" dirty="0"/>
                        <a:t>due to mismatch of minor antigens (often false negative crossmatch). 2nd exposure can be faster, more severe. May have drop in </a:t>
                      </a:r>
                      <a:r>
                        <a:rPr lang="en-US" sz="650" dirty="0" err="1"/>
                        <a:t>Hct</a:t>
                      </a:r>
                      <a:r>
                        <a:rPr lang="en-US" sz="650" dirty="0"/>
                        <a:t>, fever, minor hemolysis.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/>
                        <a:t>Treatment</a:t>
                      </a:r>
                      <a:r>
                        <a:rPr lang="en-US" sz="650" dirty="0"/>
                        <a:t>: Notify blood bank, repeat testing (DAT, type &amp; screen, </a:t>
                      </a:r>
                      <a:r>
                        <a:rPr lang="en-US" sz="650" dirty="0" err="1"/>
                        <a:t>etc</a:t>
                      </a:r>
                      <a:r>
                        <a:rPr lang="en-US" sz="650" dirty="0"/>
                        <a:t>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90076"/>
                  </a:ext>
                </a:extLst>
              </a:tr>
              <a:tr h="539397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Allergic reaction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/>
                        <a:t>Usually anaphylactoid (not </a:t>
                      </a:r>
                      <a:r>
                        <a:rPr lang="en-US" sz="650" dirty="0" err="1"/>
                        <a:t>IgE</a:t>
                      </a:r>
                      <a:r>
                        <a:rPr lang="en-US" sz="650" dirty="0"/>
                        <a:t> mediated). </a:t>
                      </a:r>
                    </a:p>
                    <a:p>
                      <a:r>
                        <a:rPr lang="en-US" sz="650" dirty="0"/>
                        <a:t>S/</a:t>
                      </a:r>
                      <a:r>
                        <a:rPr lang="en-US" sz="650" dirty="0" err="1"/>
                        <a:t>sx</a:t>
                      </a:r>
                      <a:r>
                        <a:rPr lang="en-US" sz="650" dirty="0"/>
                        <a:t> urticaria, maculopapular rash, pruritis, </a:t>
                      </a:r>
                      <a:r>
                        <a:rPr lang="en-US" sz="650" dirty="0" err="1"/>
                        <a:t>fv</a:t>
                      </a:r>
                      <a:r>
                        <a:rPr lang="en-US" sz="650" dirty="0"/>
                        <a:t> &amp; </a:t>
                      </a:r>
                      <a:r>
                        <a:rPr lang="en-US" sz="650" dirty="0" err="1"/>
                        <a:t>hypoTN</a:t>
                      </a:r>
                      <a:endParaRPr lang="en-US" sz="65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b="1" i="1" dirty="0"/>
                        <a:t>Occurs minutes to hours after transfusion</a:t>
                      </a:r>
                      <a:r>
                        <a:rPr lang="en-US" sz="650" dirty="0"/>
                        <a:t>, due to antibodies against proteins on </a:t>
                      </a:r>
                      <a:r>
                        <a:rPr lang="en-US" sz="650" dirty="0" err="1"/>
                        <a:t>plts</a:t>
                      </a:r>
                      <a:r>
                        <a:rPr lang="en-US" sz="650" dirty="0"/>
                        <a:t>, leukocytes, or in plasma, including IgA (in recipients w/ IgA deficiency)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/>
                        <a:t>Prevention</a:t>
                      </a:r>
                      <a:r>
                        <a:rPr lang="en-US" sz="650" dirty="0"/>
                        <a:t>: </a:t>
                      </a:r>
                      <a:r>
                        <a:rPr lang="en-US" sz="650" b="1" dirty="0"/>
                        <a:t>washed</a:t>
                      </a:r>
                      <a:r>
                        <a:rPr lang="en-US" sz="650" dirty="0"/>
                        <a:t> (or IgA deficient) </a:t>
                      </a:r>
                      <a:r>
                        <a:rPr lang="en-US" sz="650" dirty="0" err="1"/>
                        <a:t>RBCs.Check</a:t>
                      </a:r>
                      <a:r>
                        <a:rPr lang="en-US" sz="650" dirty="0"/>
                        <a:t> for IgA deficiency if recurrent anaphylaxis</a:t>
                      </a:r>
                    </a:p>
                    <a:p>
                      <a:r>
                        <a:rPr lang="en-US" sz="650" i="1" dirty="0"/>
                        <a:t>Tx</a:t>
                      </a:r>
                      <a:r>
                        <a:rPr lang="en-US" sz="650" dirty="0"/>
                        <a:t>: epi, H2 blockers, steroids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371621"/>
                  </a:ext>
                </a:extLst>
              </a:tr>
              <a:tr h="448330">
                <a:tc vMerge="1"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Post Transfusion Purpura (PTP)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b="1" i="1" dirty="0">
                          <a:effectLst/>
                        </a:rPr>
                        <a:t>Occurs 7-10 days after transfusion</a:t>
                      </a:r>
                      <a:r>
                        <a:rPr lang="en-US" sz="650" dirty="0">
                          <a:effectLst/>
                        </a:rPr>
                        <a:t>, due to anti-platelet antibodies in donor blood. Causes purpura &amp; severe thrombocytopenia, may be life-threatening.</a:t>
                      </a:r>
                    </a:p>
                    <a:p>
                      <a:r>
                        <a:rPr lang="en-US" sz="650" dirty="0">
                          <a:effectLst/>
                        </a:rPr>
                        <a:t>M</a:t>
                      </a:r>
                      <a:r>
                        <a:rPr lang="en-US" sz="650" dirty="0"/>
                        <a:t>ore common in women (85%) &amp; Caucasians.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/>
                        <a:t>Treatment</a:t>
                      </a:r>
                      <a:r>
                        <a:rPr lang="en-US" sz="650" dirty="0"/>
                        <a:t>: IVIG, plasmapheresis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00423"/>
                  </a:ext>
                </a:extLst>
              </a:tr>
              <a:tr h="448330">
                <a:tc vMerge="1"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Transfusion Related Acute Lung Injury (TRALI)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>
                          <a:effectLst/>
                        </a:rPr>
                        <a:t>Leading cause of transfusion related death (15% mortality). TRALI resembles ARDS, onset is </a:t>
                      </a:r>
                      <a:r>
                        <a:rPr lang="en-US" sz="650" b="1" i="1" dirty="0">
                          <a:effectLst/>
                        </a:rPr>
                        <a:t>4-6 hours after transfusion</a:t>
                      </a:r>
                      <a:r>
                        <a:rPr lang="en-US" sz="650" dirty="0">
                          <a:effectLst/>
                        </a:rPr>
                        <a:t>. </a:t>
                      </a:r>
                    </a:p>
                    <a:p>
                      <a:r>
                        <a:rPr lang="en-US" sz="650" dirty="0"/>
                        <a:t>Most common following platelet transfusion from multi-parous female donors (due to anti-HLA or anti-HNA Ab)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/>
                        <a:t>Treatment</a:t>
                      </a:r>
                      <a:r>
                        <a:rPr lang="en-US" sz="650" dirty="0"/>
                        <a:t>: ventilatory support may be required (use LPV), use platelets from male donors for future transfusions.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98767"/>
                  </a:ext>
                </a:extLst>
              </a:tr>
              <a:tr h="539397">
                <a:tc vMerge="1"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/>
                        <a:t>Transfusion Associated Graft Versus Host Disease</a:t>
                      </a:r>
                    </a:p>
                    <a:p>
                      <a:pPr algn="ctr"/>
                      <a:r>
                        <a:rPr lang="en-US" sz="650" b="1" dirty="0"/>
                        <a:t>(TA-GVHD)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b="1" i="1" dirty="0"/>
                        <a:t>Occurs 8-10 days post transfusion</a:t>
                      </a:r>
                      <a:r>
                        <a:rPr lang="en-US" sz="650" dirty="0"/>
                        <a:t>, donor leukocytes attack immunosuppressed recipient. </a:t>
                      </a:r>
                    </a:p>
                    <a:p>
                      <a:r>
                        <a:rPr lang="en-US" sz="650" dirty="0" err="1"/>
                        <a:t>Sx</a:t>
                      </a:r>
                      <a:r>
                        <a:rPr lang="en-US" sz="650" dirty="0"/>
                        <a:t> include: fever, cutaneous eruptions, diarrhea, liver abnormalities. May progresses to pancytopenia due to marrow aplasia. High mortality.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>
                          <a:effectLst/>
                        </a:rPr>
                        <a:t>Prevention</a:t>
                      </a:r>
                      <a:r>
                        <a:rPr lang="en-US" sz="650" dirty="0">
                          <a:effectLst/>
                        </a:rPr>
                        <a:t>: use </a:t>
                      </a:r>
                      <a:r>
                        <a:rPr lang="en-US" sz="650" b="1" dirty="0">
                          <a:effectLst/>
                        </a:rPr>
                        <a:t>irradiated</a:t>
                      </a:r>
                      <a:r>
                        <a:rPr lang="en-US" sz="650" dirty="0">
                          <a:effectLst/>
                        </a:rPr>
                        <a:t> and </a:t>
                      </a:r>
                      <a:r>
                        <a:rPr lang="en-US" sz="650" b="1" dirty="0">
                          <a:effectLst/>
                        </a:rPr>
                        <a:t>leukocyte reduced </a:t>
                      </a:r>
                      <a:r>
                        <a:rPr lang="en-US" sz="650" dirty="0">
                          <a:effectLst/>
                        </a:rPr>
                        <a:t>blood in immunosuppressed recipients</a:t>
                      </a:r>
                    </a:p>
                    <a:p>
                      <a:r>
                        <a:rPr lang="en-US" sz="650" i="1" dirty="0"/>
                        <a:t>Treatment</a:t>
                      </a:r>
                      <a:r>
                        <a:rPr lang="en-US" sz="650" dirty="0"/>
                        <a:t>: no effective treatment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44733"/>
                  </a:ext>
                </a:extLst>
              </a:tr>
              <a:tr h="357263">
                <a:tc rowSpan="4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NON-IMMUNE MEDIATED</a:t>
                      </a:r>
                    </a:p>
                  </a:txBody>
                  <a:tcPr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50" b="1" dirty="0"/>
                        <a:t>Transfusion Associated Cardiac Overload (TACO)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b="1" i="1" dirty="0"/>
                        <a:t>Occurs between 0-6 </a:t>
                      </a:r>
                      <a:r>
                        <a:rPr lang="en-US" sz="650" b="1" i="1" dirty="0" err="1"/>
                        <a:t>hrs</a:t>
                      </a:r>
                      <a:r>
                        <a:rPr lang="en-US" sz="650" b="1" i="1" dirty="0"/>
                        <a:t> after transfusion</a:t>
                      </a:r>
                      <a:r>
                        <a:rPr lang="en-US" sz="650" dirty="0"/>
                        <a:t>. Volume overload from transfusions, particularly in patients with CHF. Presents as dyspnea potentially progressing to severe hypoxemia.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/>
                        <a:t>Prevention</a:t>
                      </a:r>
                      <a:r>
                        <a:rPr lang="en-US" sz="650" dirty="0"/>
                        <a:t>: minimum # of units, volume reduced units, diuresis</a:t>
                      </a:r>
                    </a:p>
                    <a:p>
                      <a:r>
                        <a:rPr lang="en-US" sz="650" i="1" dirty="0"/>
                        <a:t>Treatment</a:t>
                      </a:r>
                      <a:r>
                        <a:rPr lang="en-US" sz="650" dirty="0"/>
                        <a:t>: diuresis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36340"/>
                  </a:ext>
                </a:extLst>
              </a:tr>
              <a:tr h="280206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Hypocalcemia</a:t>
                      </a:r>
                    </a:p>
                    <a:p>
                      <a:pPr algn="ctr"/>
                      <a:r>
                        <a:rPr lang="en-US" sz="700" b="1" dirty="0"/>
                        <a:t>Hyperkalemia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/>
                        <a:t>Citrate in RBCs binds to serum calcium. Blood products contain potassium from lysed cells.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/>
                        <a:t>Treatment</a:t>
                      </a:r>
                      <a:r>
                        <a:rPr lang="en-US" sz="650" dirty="0"/>
                        <a:t>: Replete calcium and monitor for hyperkalemia.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558475"/>
                  </a:ext>
                </a:extLst>
              </a:tr>
              <a:tr h="266196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Hypothermia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/>
                        <a:t>Due to low temp of transfused products. iatrogenic hypothermia exacerbates coagulopathy &amp; ↑bleeding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i="1" dirty="0"/>
                        <a:t>Prevention/Tx</a:t>
                      </a:r>
                      <a:r>
                        <a:rPr lang="en-US" sz="650" dirty="0"/>
                        <a:t>: Use a blood warmer for massive transfusions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38210"/>
                  </a:ext>
                </a:extLst>
              </a:tr>
              <a:tr h="266196">
                <a:tc v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Hypotension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/>
                        <a:t>People taking </a:t>
                      </a:r>
                      <a:r>
                        <a:rPr lang="en-US" sz="650" dirty="0" err="1"/>
                        <a:t>ACEi</a:t>
                      </a:r>
                      <a:r>
                        <a:rPr lang="en-US" sz="650" dirty="0"/>
                        <a:t> may develop hypotension due to inability to break down bradykinin in transfused blood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/>
                        <a:t>Does not require intervention. Rule out infection/hemolysis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90040"/>
                  </a:ext>
                </a:extLst>
              </a:tr>
              <a:tr h="175129">
                <a:tc rowSpan="4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IINFECTION</a:t>
                      </a:r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/>
                        <a:t>Infection occurs due to </a:t>
                      </a:r>
                      <a:r>
                        <a:rPr lang="en-US" sz="650" b="1" i="1" dirty="0"/>
                        <a:t>untested</a:t>
                      </a:r>
                      <a:r>
                        <a:rPr lang="en-US" sz="650" dirty="0"/>
                        <a:t> organisms (rare), false negatives on testing (very rare), or bacterial  contamination.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0936"/>
                  </a:ext>
                </a:extLst>
              </a:tr>
              <a:tr h="280206">
                <a:tc vMerge="1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INFXN</a:t>
                      </a:r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/>
                        <a:t>Bacterial contamination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650" dirty="0"/>
                        <a:t>Platelets (stored at RT) are more likely to cause infections with skin flora (GPCs). RBCs (stored at 4C), are more likely to be contaminated with GNRs. Can lead to sepsis.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42336"/>
                  </a:ext>
                </a:extLst>
              </a:tr>
              <a:tr h="280206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Untested organisms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50" dirty="0"/>
                        <a:t>Organisms NOT tested include: </a:t>
                      </a:r>
                      <a:r>
                        <a:rPr lang="en-US" sz="650" dirty="0">
                          <a:effectLst/>
                        </a:rPr>
                        <a:t>Malaria, </a:t>
                      </a:r>
                      <a:r>
                        <a:rPr lang="en-US" sz="650" dirty="0" err="1"/>
                        <a:t>Borrellia</a:t>
                      </a:r>
                      <a:r>
                        <a:rPr lang="en-US" sz="650" dirty="0"/>
                        <a:t> (Lyme disease), Trypanosoma (Chagas disease), Babesiosis, &amp; </a:t>
                      </a:r>
                      <a:r>
                        <a:rPr lang="en-US" sz="650" dirty="0" err="1"/>
                        <a:t>vCJD</a:t>
                      </a:r>
                      <a:r>
                        <a:rPr lang="en-US" sz="650" dirty="0"/>
                        <a:t> (varies by country)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81638"/>
                  </a:ext>
                </a:extLst>
              </a:tr>
              <a:tr h="182134">
                <a:tc v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/>
                        <a:t>False negative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650" dirty="0"/>
                        <a:t>Extremely rare: HIV 1 in 2,000,000,000, HBV 1 in 100,000,000, HCV 1 in 2,000,000, HTLV 1 in 650,000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788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E81B03-15AD-8E41-B61A-18C43C0D4003}"/>
              </a:ext>
            </a:extLst>
          </p:cNvPr>
          <p:cNvSpPr txBox="1"/>
          <p:nvPr/>
        </p:nvSpPr>
        <p:spPr>
          <a:xfrm>
            <a:off x="-44488" y="383055"/>
            <a:ext cx="2495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The goal of transfusion is to provide minimum O</a:t>
            </a:r>
            <a:r>
              <a:rPr lang="en-US" sz="750" baseline="-25000" dirty="0"/>
              <a:t>2</a:t>
            </a:r>
            <a:r>
              <a:rPr lang="en-US" sz="750" dirty="0"/>
              <a:t> carrying capacity (RBCs) &amp; sufficient platelets and clotting factors to permit hemostasis. The goal is not correcting to “normal.”</a:t>
            </a:r>
          </a:p>
          <a:p>
            <a:r>
              <a:rPr lang="en-US" sz="750" dirty="0"/>
              <a:t>Although RBC transfusions increase CaO</a:t>
            </a:r>
            <a:r>
              <a:rPr lang="en-US" sz="750" baseline="-25000" dirty="0"/>
              <a:t>2</a:t>
            </a:r>
            <a:r>
              <a:rPr lang="en-US" sz="750" dirty="0"/>
              <a:t> they might not normalize DO2 due to less efficient unloading of O</a:t>
            </a:r>
            <a:r>
              <a:rPr lang="en-US" sz="750" baseline="-25000" dirty="0"/>
              <a:t>2</a:t>
            </a:r>
            <a:r>
              <a:rPr lang="en-US" sz="750" dirty="0"/>
              <a:t> in transfused blood (</a:t>
            </a:r>
            <a:r>
              <a:rPr lang="en-US" sz="750" dirty="0">
                <a:hlinkClick r:id="rId14"/>
              </a:rPr>
              <a:t>2,3-BPG is degraded in storage</a:t>
            </a:r>
            <a:r>
              <a:rPr lang="en-US" sz="750" dirty="0"/>
              <a:t>).</a:t>
            </a:r>
          </a:p>
          <a:p>
            <a:endParaRPr lang="en-US" sz="400" dirty="0"/>
          </a:p>
          <a:p>
            <a:r>
              <a:rPr lang="en-US" sz="750" b="1" dirty="0"/>
              <a:t>Type and screen </a:t>
            </a:r>
            <a:r>
              <a:rPr lang="en-US" sz="750" dirty="0"/>
              <a:t>– determines blood type and detects antibodies in recipient (e.g., indirect Coombs test)</a:t>
            </a:r>
          </a:p>
          <a:p>
            <a:r>
              <a:rPr lang="en-US" sz="750" dirty="0"/>
              <a:t>Treatment </a:t>
            </a:r>
            <a:r>
              <a:rPr lang="en-US" sz="750" dirty="0">
                <a:hlinkClick r:id="rId15"/>
              </a:rPr>
              <a:t>with anti-CD38 antibodies </a:t>
            </a:r>
            <a:r>
              <a:rPr lang="en-US" sz="750" dirty="0"/>
              <a:t>(daratumumab, </a:t>
            </a:r>
            <a:r>
              <a:rPr lang="en-US" sz="750" dirty="0" err="1"/>
              <a:t>isatuximab</a:t>
            </a:r>
            <a:r>
              <a:rPr lang="en-US" sz="750" dirty="0"/>
              <a:t>) </a:t>
            </a:r>
            <a:r>
              <a:rPr lang="en-US" sz="750" dirty="0">
                <a:sym typeface="Wingdings" pitchFamily="2" charset="2"/>
              </a:rPr>
              <a:t>can cause a false positive on screen for minor antigens for up to six months (notify blood bank).</a:t>
            </a:r>
          </a:p>
          <a:p>
            <a:r>
              <a:rPr lang="en-US" sz="750" b="1" dirty="0">
                <a:sym typeface="Wingdings" pitchFamily="2" charset="2"/>
              </a:rPr>
              <a:t>Crossmatch</a:t>
            </a:r>
            <a:r>
              <a:rPr lang="en-US" sz="750" dirty="0">
                <a:sym typeface="Wingdings" pitchFamily="2" charset="2"/>
              </a:rPr>
              <a:t> – involves testing patient blood and specific donor units for compatibility. Crossmatch takes ~45 min.</a:t>
            </a:r>
          </a:p>
          <a:p>
            <a:endParaRPr lang="en-US" sz="400" dirty="0">
              <a:sym typeface="Wingdings" pitchFamily="2" charset="2"/>
            </a:endParaRPr>
          </a:p>
          <a:p>
            <a:r>
              <a:rPr lang="en-US" sz="750" dirty="0">
                <a:sym typeface="Wingdings" pitchFamily="2" charset="2"/>
              </a:rPr>
              <a:t>In emergencies crossmatch can be skipped. </a:t>
            </a:r>
          </a:p>
          <a:p>
            <a:r>
              <a:rPr lang="en-US" sz="750" dirty="0">
                <a:sym typeface="Wingdings" pitchFamily="2" charset="2"/>
              </a:rPr>
              <a:t>In extreme emergencies non-type specific blood can be used (e.g., O- RBCs in women, O- or </a:t>
            </a:r>
            <a:r>
              <a:rPr lang="en-US" sz="750" dirty="0">
                <a:sym typeface="Wingdings" pitchFamily="2" charset="2"/>
                <a:hlinkClick r:id="rId16"/>
              </a:rPr>
              <a:t>O+ RBCs in men</a:t>
            </a:r>
            <a:r>
              <a:rPr lang="en-US" sz="750" dirty="0">
                <a:sym typeface="Wingdings" pitchFamily="2" charset="2"/>
              </a:rPr>
              <a:t>).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7C990AC-096A-984E-A166-85FFAE176C3C}"/>
              </a:ext>
            </a:extLst>
          </p:cNvPr>
          <p:cNvSpPr txBox="1"/>
          <p:nvPr/>
        </p:nvSpPr>
        <p:spPr>
          <a:xfrm>
            <a:off x="897227" y="3924900"/>
            <a:ext cx="7737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Y-tubing combines blood &amp; crystalloid</a:t>
            </a:r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9D5878D3-9D4D-AC4B-878B-5213710EC21A}"/>
              </a:ext>
            </a:extLst>
          </p:cNvPr>
          <p:cNvSpPr/>
          <p:nvPr/>
        </p:nvSpPr>
        <p:spPr>
          <a:xfrm flipH="1">
            <a:off x="352186" y="2615484"/>
            <a:ext cx="381724" cy="140176"/>
          </a:xfrm>
          <a:custGeom>
            <a:avLst/>
            <a:gdLst>
              <a:gd name="connsiteX0" fmla="*/ 0 w 381724"/>
              <a:gd name="connsiteY0" fmla="*/ 8792 h 140176"/>
              <a:gd name="connsiteX1" fmla="*/ 291547 w 381724"/>
              <a:gd name="connsiteY1" fmla="*/ 2166 h 140176"/>
              <a:gd name="connsiteX2" fmla="*/ 377686 w 381724"/>
              <a:gd name="connsiteY2" fmla="*/ 41922 h 140176"/>
              <a:gd name="connsiteX3" fmla="*/ 357808 w 381724"/>
              <a:gd name="connsiteY3" fmla="*/ 134688 h 140176"/>
              <a:gd name="connsiteX4" fmla="*/ 271669 w 381724"/>
              <a:gd name="connsiteY4" fmla="*/ 121435 h 140176"/>
              <a:gd name="connsiteX5" fmla="*/ 284921 w 381724"/>
              <a:gd name="connsiteY5" fmla="*/ 55174 h 14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724" h="140176">
                <a:moveTo>
                  <a:pt x="0" y="8792"/>
                </a:moveTo>
                <a:cubicBezTo>
                  <a:pt x="114299" y="2718"/>
                  <a:pt x="228599" y="-3356"/>
                  <a:pt x="291547" y="2166"/>
                </a:cubicBezTo>
                <a:cubicBezTo>
                  <a:pt x="354495" y="7688"/>
                  <a:pt x="366643" y="19835"/>
                  <a:pt x="377686" y="41922"/>
                </a:cubicBezTo>
                <a:cubicBezTo>
                  <a:pt x="388729" y="64009"/>
                  <a:pt x="375477" y="121436"/>
                  <a:pt x="357808" y="134688"/>
                </a:cubicBezTo>
                <a:cubicBezTo>
                  <a:pt x="340139" y="147940"/>
                  <a:pt x="283817" y="134687"/>
                  <a:pt x="271669" y="121435"/>
                </a:cubicBezTo>
                <a:cubicBezTo>
                  <a:pt x="259521" y="108183"/>
                  <a:pt x="272221" y="81678"/>
                  <a:pt x="284921" y="55174"/>
                </a:cubicBezTo>
              </a:path>
            </a:pathLst>
          </a:cu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03BE06-185D-434D-A8C6-3DD069C0F329}"/>
              </a:ext>
            </a:extLst>
          </p:cNvPr>
          <p:cNvGrpSpPr/>
          <p:nvPr/>
        </p:nvGrpSpPr>
        <p:grpSpPr>
          <a:xfrm>
            <a:off x="187388" y="2712983"/>
            <a:ext cx="485696" cy="745649"/>
            <a:chOff x="7809276" y="2627093"/>
            <a:chExt cx="485696" cy="74564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72187B-24EC-924C-B314-5DA81F93A346}"/>
                </a:ext>
              </a:extLst>
            </p:cNvPr>
            <p:cNvGrpSpPr/>
            <p:nvPr/>
          </p:nvGrpSpPr>
          <p:grpSpPr>
            <a:xfrm>
              <a:off x="7809276" y="2627093"/>
              <a:ext cx="485696" cy="745649"/>
              <a:chOff x="8434428" y="2615554"/>
              <a:chExt cx="485696" cy="74564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7F451C9B-0EBC-7540-8326-96184BB4E897}"/>
                  </a:ext>
                </a:extLst>
              </p:cNvPr>
              <p:cNvSpPr/>
              <p:nvPr/>
            </p:nvSpPr>
            <p:spPr>
              <a:xfrm>
                <a:off x="8471278" y="2628924"/>
                <a:ext cx="404934" cy="645319"/>
              </a:xfrm>
              <a:custGeom>
                <a:avLst/>
                <a:gdLst>
                  <a:gd name="connsiteX0" fmla="*/ 196620 w 404934"/>
                  <a:gd name="connsiteY0" fmla="*/ 22768 h 1014838"/>
                  <a:gd name="connsiteX1" fmla="*/ 159184 w 404934"/>
                  <a:gd name="connsiteY1" fmla="*/ 45628 h 1014838"/>
                  <a:gd name="connsiteX2" fmla="*/ 196620 w 404934"/>
                  <a:gd name="connsiteY2" fmla="*/ 68488 h 1014838"/>
                  <a:gd name="connsiteX3" fmla="*/ 234056 w 404934"/>
                  <a:gd name="connsiteY3" fmla="*/ 45628 h 1014838"/>
                  <a:gd name="connsiteX4" fmla="*/ 196620 w 404934"/>
                  <a:gd name="connsiteY4" fmla="*/ 22768 h 1014838"/>
                  <a:gd name="connsiteX5" fmla="*/ 67490 w 404934"/>
                  <a:gd name="connsiteY5" fmla="*/ 0 h 1014838"/>
                  <a:gd name="connsiteX6" fmla="*/ 337444 w 404934"/>
                  <a:gd name="connsiteY6" fmla="*/ 0 h 1014838"/>
                  <a:gd name="connsiteX7" fmla="*/ 404934 w 404934"/>
                  <a:gd name="connsiteY7" fmla="*/ 67490 h 1014838"/>
                  <a:gd name="connsiteX8" fmla="*/ 404934 w 404934"/>
                  <a:gd name="connsiteY8" fmla="*/ 947348 h 1014838"/>
                  <a:gd name="connsiteX9" fmla="*/ 337444 w 404934"/>
                  <a:gd name="connsiteY9" fmla="*/ 1014838 h 1014838"/>
                  <a:gd name="connsiteX10" fmla="*/ 67490 w 404934"/>
                  <a:gd name="connsiteY10" fmla="*/ 1014838 h 1014838"/>
                  <a:gd name="connsiteX11" fmla="*/ 0 w 404934"/>
                  <a:gd name="connsiteY11" fmla="*/ 947348 h 1014838"/>
                  <a:gd name="connsiteX12" fmla="*/ 0 w 404934"/>
                  <a:gd name="connsiteY12" fmla="*/ 67490 h 1014838"/>
                  <a:gd name="connsiteX13" fmla="*/ 67490 w 404934"/>
                  <a:gd name="connsiteY13" fmla="*/ 0 h 101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934" h="1014838">
                    <a:moveTo>
                      <a:pt x="196620" y="22768"/>
                    </a:moveTo>
                    <a:cubicBezTo>
                      <a:pt x="175945" y="22768"/>
                      <a:pt x="159184" y="33003"/>
                      <a:pt x="159184" y="45628"/>
                    </a:cubicBezTo>
                    <a:cubicBezTo>
                      <a:pt x="159184" y="58253"/>
                      <a:pt x="175945" y="68488"/>
                      <a:pt x="196620" y="68488"/>
                    </a:cubicBezTo>
                    <a:cubicBezTo>
                      <a:pt x="217295" y="68488"/>
                      <a:pt x="234056" y="58253"/>
                      <a:pt x="234056" y="45628"/>
                    </a:cubicBezTo>
                    <a:cubicBezTo>
                      <a:pt x="234056" y="33003"/>
                      <a:pt x="217295" y="22768"/>
                      <a:pt x="196620" y="22768"/>
                    </a:cubicBezTo>
                    <a:close/>
                    <a:moveTo>
                      <a:pt x="67490" y="0"/>
                    </a:moveTo>
                    <a:lnTo>
                      <a:pt x="337444" y="0"/>
                    </a:lnTo>
                    <a:cubicBezTo>
                      <a:pt x="374718" y="0"/>
                      <a:pt x="404934" y="30216"/>
                      <a:pt x="404934" y="67490"/>
                    </a:cubicBezTo>
                    <a:lnTo>
                      <a:pt x="404934" y="947348"/>
                    </a:lnTo>
                    <a:cubicBezTo>
                      <a:pt x="404934" y="984622"/>
                      <a:pt x="374718" y="1014838"/>
                      <a:pt x="337444" y="1014838"/>
                    </a:cubicBezTo>
                    <a:lnTo>
                      <a:pt x="67490" y="1014838"/>
                    </a:lnTo>
                    <a:cubicBezTo>
                      <a:pt x="30216" y="1014838"/>
                      <a:pt x="0" y="984622"/>
                      <a:pt x="0" y="947348"/>
                    </a:cubicBezTo>
                    <a:lnTo>
                      <a:pt x="0" y="67490"/>
                    </a:lnTo>
                    <a:cubicBezTo>
                      <a:pt x="0" y="30216"/>
                      <a:pt x="30216" y="0"/>
                      <a:pt x="6749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1E8C8F-3E74-AF4F-BA37-86CB10261BE7}"/>
                  </a:ext>
                </a:extLst>
              </p:cNvPr>
              <p:cNvSpPr/>
              <p:nvPr/>
            </p:nvSpPr>
            <p:spPr>
              <a:xfrm>
                <a:off x="8677903" y="2615554"/>
                <a:ext cx="46893" cy="56271"/>
              </a:xfrm>
              <a:custGeom>
                <a:avLst/>
                <a:gdLst>
                  <a:gd name="connsiteX0" fmla="*/ 46893 w 46893"/>
                  <a:gd name="connsiteY0" fmla="*/ 0 h 56271"/>
                  <a:gd name="connsiteX1" fmla="*/ 0 w 46893"/>
                  <a:gd name="connsiteY1" fmla="*/ 56271 h 5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93" h="56271">
                    <a:moveTo>
                      <a:pt x="46893" y="0"/>
                    </a:moveTo>
                    <a:lnTo>
                      <a:pt x="0" y="56271"/>
                    </a:ln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 Same Side Corner Rectangle 24">
                <a:extLst>
                  <a:ext uri="{FF2B5EF4-FFF2-40B4-BE49-F238E27FC236}">
                    <a16:creationId xmlns:a16="http://schemas.microsoft.com/office/drawing/2014/main" id="{B06A3028-3556-2542-9A33-117B1AB2A01D}"/>
                  </a:ext>
                </a:extLst>
              </p:cNvPr>
              <p:cNvSpPr/>
              <p:nvPr/>
            </p:nvSpPr>
            <p:spPr>
              <a:xfrm rot="10800000">
                <a:off x="8471034" y="2725364"/>
                <a:ext cx="404927" cy="542377"/>
              </a:xfrm>
              <a:prstGeom prst="round2SameRect">
                <a:avLst/>
              </a:prstGeom>
              <a:gradFill flip="none" rotWithShape="1">
                <a:gsLst>
                  <a:gs pos="46000">
                    <a:srgbClr val="C00000"/>
                  </a:gs>
                  <a:gs pos="74000">
                    <a:srgbClr val="AE2D2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1E9BE45-508B-3941-A005-1EE715D80D77}"/>
                  </a:ext>
                </a:extLst>
              </p:cNvPr>
              <p:cNvSpPr/>
              <p:nvPr/>
            </p:nvSpPr>
            <p:spPr>
              <a:xfrm>
                <a:off x="8501268" y="2768038"/>
                <a:ext cx="349495" cy="342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BF54F58-3CCD-9745-AB24-459EBC88084B}"/>
                  </a:ext>
                </a:extLst>
              </p:cNvPr>
              <p:cNvSpPr/>
              <p:nvPr/>
            </p:nvSpPr>
            <p:spPr>
              <a:xfrm>
                <a:off x="8434428" y="2715276"/>
                <a:ext cx="485696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dirty="0"/>
                  <a:t>AB+</a:t>
                </a:r>
              </a:p>
              <a:p>
                <a:r>
                  <a:rPr lang="en-US" sz="400" dirty="0"/>
                  <a:t>Rh positive </a:t>
                </a:r>
              </a:p>
              <a:p>
                <a:r>
                  <a:rPr lang="en-US" sz="150" dirty="0"/>
                  <a:t> </a:t>
                </a:r>
              </a:p>
              <a:p>
                <a:endParaRPr lang="en-US" sz="100" dirty="0"/>
              </a:p>
              <a:p>
                <a:r>
                  <a:rPr lang="en-US" sz="250" dirty="0"/>
                  <a:t>EXP 2021-01-01 23:30</a:t>
                </a:r>
                <a:endParaRPr lang="en-US" sz="200" dirty="0"/>
              </a:p>
              <a:p>
                <a:endParaRPr lang="en-US" sz="100" dirty="0"/>
              </a:p>
              <a:p>
                <a:endParaRPr lang="en-US" sz="100" dirty="0"/>
              </a:p>
              <a:p>
                <a:r>
                  <a:rPr lang="en-US" sz="250" dirty="0"/>
                  <a:t>A9999 20 123456      K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559EDD7-EB74-9747-9E3C-7AB04082EC66}"/>
                  </a:ext>
                </a:extLst>
              </p:cNvPr>
              <p:cNvGrpSpPr/>
              <p:nvPr/>
            </p:nvGrpSpPr>
            <p:grpSpPr>
              <a:xfrm rot="5400000">
                <a:off x="8720354" y="2983474"/>
                <a:ext cx="53975" cy="180975"/>
                <a:chOff x="1625600" y="1802398"/>
                <a:chExt cx="53975" cy="180975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DA9FF3D-3D3E-E34B-A4BA-7A0479B60661}"/>
                    </a:ext>
                  </a:extLst>
                </p:cNvPr>
                <p:cNvCxnSpPr/>
                <p:nvPr/>
              </p:nvCxnSpPr>
              <p:spPr>
                <a:xfrm>
                  <a:off x="1625600" y="1983373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51F80D8-0D94-A84A-9654-A9A6486D767E}"/>
                    </a:ext>
                  </a:extLst>
                </p:cNvPr>
                <p:cNvCxnSpPr/>
                <p:nvPr/>
              </p:nvCxnSpPr>
              <p:spPr>
                <a:xfrm>
                  <a:off x="1625600" y="1802398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7682318-D2AC-D044-B80A-4B89BC1B8F09}"/>
                    </a:ext>
                  </a:extLst>
                </p:cNvPr>
                <p:cNvCxnSpPr/>
                <p:nvPr/>
              </p:nvCxnSpPr>
              <p:spPr>
                <a:xfrm>
                  <a:off x="1625600" y="19611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F8EAB5D2-D7F6-BE4C-906D-7AE433E6B27B}"/>
                    </a:ext>
                  </a:extLst>
                </p:cNvPr>
                <p:cNvCxnSpPr/>
                <p:nvPr/>
              </p:nvCxnSpPr>
              <p:spPr>
                <a:xfrm>
                  <a:off x="1625600" y="19484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129B002D-7CC3-2A49-9680-78E788609FC6}"/>
                    </a:ext>
                  </a:extLst>
                </p:cNvPr>
                <p:cNvCxnSpPr/>
                <p:nvPr/>
              </p:nvCxnSpPr>
              <p:spPr>
                <a:xfrm>
                  <a:off x="1625600" y="19008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16697E0-0A0F-B24D-B95B-22A27B56ED12}"/>
                    </a:ext>
                  </a:extLst>
                </p:cNvPr>
                <p:cNvCxnSpPr/>
                <p:nvPr/>
              </p:nvCxnSpPr>
              <p:spPr>
                <a:xfrm>
                  <a:off x="1625600" y="1851896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7438DF8-4345-AB4C-89A6-B7C7AA3D5320}"/>
                    </a:ext>
                  </a:extLst>
                </p:cNvPr>
                <p:cNvCxnSpPr/>
                <p:nvPr/>
              </p:nvCxnSpPr>
              <p:spPr>
                <a:xfrm>
                  <a:off x="1625600" y="18754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6FED847-FA4E-B74D-829E-7F8FD59F3317}"/>
                    </a:ext>
                  </a:extLst>
                </p:cNvPr>
                <p:cNvCxnSpPr/>
                <p:nvPr/>
              </p:nvCxnSpPr>
              <p:spPr>
                <a:xfrm>
                  <a:off x="1625600" y="181509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57E4C04-2E0A-3141-B6A2-0A6D29FFD440}"/>
                    </a:ext>
                  </a:extLst>
                </p:cNvPr>
                <p:cNvCxnSpPr/>
                <p:nvPr/>
              </p:nvCxnSpPr>
              <p:spPr>
                <a:xfrm>
                  <a:off x="1625600" y="1842371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865CF44-8AFD-1A47-8337-D7F3A2722BE7}"/>
                    </a:ext>
                  </a:extLst>
                </p:cNvPr>
                <p:cNvCxnSpPr/>
                <p:nvPr/>
              </p:nvCxnSpPr>
              <p:spPr>
                <a:xfrm>
                  <a:off x="1625600" y="19103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AFA400F7-B332-1447-8FAD-B5165F32D6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293" y="3267741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A1DFE90-5033-7C41-A441-2166C8687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5379" y="3259505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619ECEB-2511-3F46-A36A-A462A907E8D9}"/>
                </a:ext>
              </a:extLst>
            </p:cNvPr>
            <p:cNvCxnSpPr/>
            <p:nvPr/>
          </p:nvCxnSpPr>
          <p:spPr>
            <a:xfrm rot="5400000">
              <a:off x="8157115" y="3085501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EC01AF-E372-4846-97E6-F1D17831825E}"/>
                </a:ext>
              </a:extLst>
            </p:cNvPr>
            <p:cNvSpPr/>
            <p:nvPr/>
          </p:nvSpPr>
          <p:spPr>
            <a:xfrm>
              <a:off x="8164227" y="3012618"/>
              <a:ext cx="36576" cy="36576"/>
            </a:xfrm>
            <a:prstGeom prst="rect">
              <a:avLst/>
            </a:prstGeom>
            <a:noFill/>
            <a:ln w="127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ECB189-F7FD-BA4D-B252-984D620D059E}"/>
                </a:ext>
              </a:extLst>
            </p:cNvPr>
            <p:cNvSpPr txBox="1"/>
            <p:nvPr/>
          </p:nvSpPr>
          <p:spPr>
            <a:xfrm rot="5400000">
              <a:off x="8042792" y="2971840"/>
              <a:ext cx="210314" cy="12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/>
                <a:t>12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E3208B-1090-3745-8016-516C4BDCD103}"/>
              </a:ext>
            </a:extLst>
          </p:cNvPr>
          <p:cNvGrpSpPr/>
          <p:nvPr/>
        </p:nvGrpSpPr>
        <p:grpSpPr>
          <a:xfrm>
            <a:off x="457147" y="3429374"/>
            <a:ext cx="387234" cy="719321"/>
            <a:chOff x="8079035" y="3343484"/>
            <a:chExt cx="387234" cy="719321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A8DB059-E8BA-5943-BC53-A957A1C53DEC}"/>
                </a:ext>
              </a:extLst>
            </p:cNvPr>
            <p:cNvSpPr/>
            <p:nvPr/>
          </p:nvSpPr>
          <p:spPr>
            <a:xfrm rot="21397961">
              <a:off x="8079341" y="3349214"/>
              <a:ext cx="386928" cy="713591"/>
            </a:xfrm>
            <a:custGeom>
              <a:avLst/>
              <a:gdLst>
                <a:gd name="connsiteX0" fmla="*/ 10410 w 386928"/>
                <a:gd name="connsiteY0" fmla="*/ 0 h 713591"/>
                <a:gd name="connsiteX1" fmla="*/ 13996 w 386928"/>
                <a:gd name="connsiteY1" fmla="*/ 207981 h 713591"/>
                <a:gd name="connsiteX2" fmla="*/ 146674 w 386928"/>
                <a:gd name="connsiteY2" fmla="*/ 441064 h 713591"/>
                <a:gd name="connsiteX3" fmla="*/ 336725 w 386928"/>
                <a:gd name="connsiteY3" fmla="*/ 555812 h 713591"/>
                <a:gd name="connsiteX4" fmla="*/ 386928 w 386928"/>
                <a:gd name="connsiteY4" fmla="*/ 713591 h 7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28" h="713591">
                  <a:moveTo>
                    <a:pt x="10410" y="0"/>
                  </a:moveTo>
                  <a:cubicBezTo>
                    <a:pt x="847" y="67235"/>
                    <a:pt x="-8715" y="134470"/>
                    <a:pt x="13996" y="207981"/>
                  </a:cubicBezTo>
                  <a:cubicBezTo>
                    <a:pt x="36707" y="281492"/>
                    <a:pt x="92886" y="383092"/>
                    <a:pt x="146674" y="441064"/>
                  </a:cubicBezTo>
                  <a:cubicBezTo>
                    <a:pt x="200462" y="499036"/>
                    <a:pt x="296683" y="510391"/>
                    <a:pt x="336725" y="555812"/>
                  </a:cubicBezTo>
                  <a:cubicBezTo>
                    <a:pt x="376767" y="601233"/>
                    <a:pt x="381847" y="657412"/>
                    <a:pt x="386928" y="713591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21C3B69C-E221-7842-8A2C-C9B734E181DD}"/>
                </a:ext>
              </a:extLst>
            </p:cNvPr>
            <p:cNvSpPr/>
            <p:nvPr/>
          </p:nvSpPr>
          <p:spPr>
            <a:xfrm rot="21397961">
              <a:off x="8079035" y="3343484"/>
              <a:ext cx="386928" cy="713591"/>
            </a:xfrm>
            <a:custGeom>
              <a:avLst/>
              <a:gdLst>
                <a:gd name="connsiteX0" fmla="*/ 10410 w 386928"/>
                <a:gd name="connsiteY0" fmla="*/ 0 h 713591"/>
                <a:gd name="connsiteX1" fmla="*/ 13996 w 386928"/>
                <a:gd name="connsiteY1" fmla="*/ 207981 h 713591"/>
                <a:gd name="connsiteX2" fmla="*/ 146674 w 386928"/>
                <a:gd name="connsiteY2" fmla="*/ 441064 h 713591"/>
                <a:gd name="connsiteX3" fmla="*/ 336725 w 386928"/>
                <a:gd name="connsiteY3" fmla="*/ 555812 h 713591"/>
                <a:gd name="connsiteX4" fmla="*/ 386928 w 386928"/>
                <a:gd name="connsiteY4" fmla="*/ 713591 h 71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928" h="713591">
                  <a:moveTo>
                    <a:pt x="10410" y="0"/>
                  </a:moveTo>
                  <a:cubicBezTo>
                    <a:pt x="847" y="67235"/>
                    <a:pt x="-8715" y="134470"/>
                    <a:pt x="13996" y="207981"/>
                  </a:cubicBezTo>
                  <a:cubicBezTo>
                    <a:pt x="36707" y="281492"/>
                    <a:pt x="92886" y="383092"/>
                    <a:pt x="146674" y="441064"/>
                  </a:cubicBezTo>
                  <a:cubicBezTo>
                    <a:pt x="200462" y="499036"/>
                    <a:pt x="296683" y="510391"/>
                    <a:pt x="336725" y="555812"/>
                  </a:cubicBezTo>
                  <a:cubicBezTo>
                    <a:pt x="376767" y="601233"/>
                    <a:pt x="381847" y="657412"/>
                    <a:pt x="386928" y="713591"/>
                  </a:cubicBezTo>
                </a:path>
              </a:pathLst>
            </a:custGeom>
            <a:noFill/>
            <a:ln w="25400" cmpd="dbl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BEC4DD-2FD5-DB4F-95CF-159163D135F9}"/>
              </a:ext>
            </a:extLst>
          </p:cNvPr>
          <p:cNvGrpSpPr/>
          <p:nvPr/>
        </p:nvGrpSpPr>
        <p:grpSpPr>
          <a:xfrm>
            <a:off x="839350" y="4133093"/>
            <a:ext cx="70694" cy="355003"/>
            <a:chOff x="8461238" y="4047203"/>
            <a:chExt cx="70694" cy="355003"/>
          </a:xfrm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C62874C3-77A2-124E-A59A-E5DE516E0656}"/>
                </a:ext>
              </a:extLst>
            </p:cNvPr>
            <p:cNvSpPr/>
            <p:nvPr/>
          </p:nvSpPr>
          <p:spPr>
            <a:xfrm>
              <a:off x="8461238" y="4328160"/>
              <a:ext cx="69857" cy="74046"/>
            </a:xfrm>
            <a:prstGeom prst="roundRect">
              <a:avLst>
                <a:gd name="adj" fmla="val 39962"/>
              </a:avLst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3A08715-ABFD-704D-B70A-2A6DA73C089F}"/>
                </a:ext>
              </a:extLst>
            </p:cNvPr>
            <p:cNvSpPr/>
            <p:nvPr/>
          </p:nvSpPr>
          <p:spPr>
            <a:xfrm>
              <a:off x="8466836" y="4047203"/>
              <a:ext cx="61510" cy="178113"/>
            </a:xfrm>
            <a:custGeom>
              <a:avLst/>
              <a:gdLst>
                <a:gd name="connsiteX0" fmla="*/ 0 w 69860"/>
                <a:gd name="connsiteY0" fmla="*/ 0 h 178113"/>
                <a:gd name="connsiteX1" fmla="*/ 69860 w 69860"/>
                <a:gd name="connsiteY1" fmla="*/ 0 h 178113"/>
                <a:gd name="connsiteX2" fmla="*/ 69860 w 69860"/>
                <a:gd name="connsiteY2" fmla="*/ 133936 h 178113"/>
                <a:gd name="connsiteX3" fmla="*/ 68083 w 69860"/>
                <a:gd name="connsiteY3" fmla="*/ 133936 h 178113"/>
                <a:gd name="connsiteX4" fmla="*/ 57039 w 69860"/>
                <a:gd name="connsiteY4" fmla="*/ 178113 h 178113"/>
                <a:gd name="connsiteX5" fmla="*/ 17399 w 69860"/>
                <a:gd name="connsiteY5" fmla="*/ 178113 h 178113"/>
                <a:gd name="connsiteX6" fmla="*/ 6355 w 69860"/>
                <a:gd name="connsiteY6" fmla="*/ 133936 h 178113"/>
                <a:gd name="connsiteX7" fmla="*/ 0 w 69860"/>
                <a:gd name="connsiteY7" fmla="*/ 133936 h 17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860" h="178113">
                  <a:moveTo>
                    <a:pt x="0" y="0"/>
                  </a:moveTo>
                  <a:lnTo>
                    <a:pt x="69860" y="0"/>
                  </a:lnTo>
                  <a:lnTo>
                    <a:pt x="69860" y="133936"/>
                  </a:lnTo>
                  <a:lnTo>
                    <a:pt x="68083" y="133936"/>
                  </a:lnTo>
                  <a:lnTo>
                    <a:pt x="57039" y="178113"/>
                  </a:lnTo>
                  <a:lnTo>
                    <a:pt x="17399" y="178113"/>
                  </a:lnTo>
                  <a:lnTo>
                    <a:pt x="6355" y="133936"/>
                  </a:lnTo>
                  <a:lnTo>
                    <a:pt x="0" y="133936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1D94A32-7376-3941-82D7-07811354CB76}"/>
                </a:ext>
              </a:extLst>
            </p:cNvPr>
            <p:cNvSpPr/>
            <p:nvPr/>
          </p:nvSpPr>
          <p:spPr>
            <a:xfrm>
              <a:off x="8462072" y="4047203"/>
              <a:ext cx="69860" cy="347831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2EF263CE-32B0-4344-A12E-6AEF2601A7D6}"/>
                </a:ext>
              </a:extLst>
            </p:cNvPr>
            <p:cNvSpPr/>
            <p:nvPr/>
          </p:nvSpPr>
          <p:spPr>
            <a:xfrm>
              <a:off x="8479651" y="4246482"/>
              <a:ext cx="27432" cy="27432"/>
            </a:xfrm>
            <a:prstGeom prst="roundRect">
              <a:avLst>
                <a:gd name="adj" fmla="val 39962"/>
              </a:avLst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7FD0382-B82E-9B44-A1D4-0A98C470139C}"/>
              </a:ext>
            </a:extLst>
          </p:cNvPr>
          <p:cNvGrpSpPr/>
          <p:nvPr/>
        </p:nvGrpSpPr>
        <p:grpSpPr>
          <a:xfrm>
            <a:off x="476677" y="3648141"/>
            <a:ext cx="92279" cy="213919"/>
            <a:chOff x="8098565" y="3562251"/>
            <a:chExt cx="92279" cy="213919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C75B6B1-73FE-1048-A6A8-2EC3AA06D093}"/>
                </a:ext>
              </a:extLst>
            </p:cNvPr>
            <p:cNvSpPr/>
            <p:nvPr/>
          </p:nvSpPr>
          <p:spPr>
            <a:xfrm rot="194757">
              <a:off x="8115751" y="3562602"/>
              <a:ext cx="63530" cy="6353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1F1F9D0-6210-F949-A7D3-FCF09F243A6E}"/>
                </a:ext>
              </a:extLst>
            </p:cNvPr>
            <p:cNvSpPr/>
            <p:nvPr/>
          </p:nvSpPr>
          <p:spPr>
            <a:xfrm rot="19999147">
              <a:off x="8098565" y="3562251"/>
              <a:ext cx="92279" cy="213919"/>
            </a:xfrm>
            <a:custGeom>
              <a:avLst/>
              <a:gdLst>
                <a:gd name="connsiteX0" fmla="*/ 0 w 92279"/>
                <a:gd name="connsiteY0" fmla="*/ 0 h 213919"/>
                <a:gd name="connsiteX1" fmla="*/ 37750 w 92279"/>
                <a:gd name="connsiteY1" fmla="*/ 213919 h 213919"/>
                <a:gd name="connsiteX2" fmla="*/ 92279 w 92279"/>
                <a:gd name="connsiteY2" fmla="*/ 213919 h 213919"/>
                <a:gd name="connsiteX3" fmla="*/ 83890 w 92279"/>
                <a:gd name="connsiteY3" fmla="*/ 4195 h 213919"/>
                <a:gd name="connsiteX4" fmla="*/ 0 w 92279"/>
                <a:gd name="connsiteY4" fmla="*/ 0 h 21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9" h="213919">
                  <a:moveTo>
                    <a:pt x="0" y="0"/>
                  </a:moveTo>
                  <a:lnTo>
                    <a:pt x="37750" y="213919"/>
                  </a:lnTo>
                  <a:lnTo>
                    <a:pt x="92279" y="213919"/>
                  </a:lnTo>
                  <a:lnTo>
                    <a:pt x="83890" y="4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DDF6D9-63B1-6D46-98E1-D78816CA59F8}"/>
              </a:ext>
            </a:extLst>
          </p:cNvPr>
          <p:cNvGrpSpPr/>
          <p:nvPr/>
        </p:nvGrpSpPr>
        <p:grpSpPr>
          <a:xfrm rot="1997329" flipH="1">
            <a:off x="993160" y="3819559"/>
            <a:ext cx="92279" cy="213919"/>
            <a:chOff x="8098565" y="3562251"/>
            <a:chExt cx="92279" cy="213919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D3463EE-EF4A-AB49-8EAC-EC4D6EE5CE27}"/>
                </a:ext>
              </a:extLst>
            </p:cNvPr>
            <p:cNvSpPr/>
            <p:nvPr/>
          </p:nvSpPr>
          <p:spPr>
            <a:xfrm rot="194757">
              <a:off x="8115751" y="3562602"/>
              <a:ext cx="63530" cy="6353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07242F3C-ED5F-6444-82C6-8A0827ABECF1}"/>
                </a:ext>
              </a:extLst>
            </p:cNvPr>
            <p:cNvSpPr/>
            <p:nvPr/>
          </p:nvSpPr>
          <p:spPr>
            <a:xfrm rot="19999147">
              <a:off x="8098565" y="3562251"/>
              <a:ext cx="92279" cy="213919"/>
            </a:xfrm>
            <a:custGeom>
              <a:avLst/>
              <a:gdLst>
                <a:gd name="connsiteX0" fmla="*/ 0 w 92279"/>
                <a:gd name="connsiteY0" fmla="*/ 0 h 213919"/>
                <a:gd name="connsiteX1" fmla="*/ 37750 w 92279"/>
                <a:gd name="connsiteY1" fmla="*/ 213919 h 213919"/>
                <a:gd name="connsiteX2" fmla="*/ 92279 w 92279"/>
                <a:gd name="connsiteY2" fmla="*/ 213919 h 213919"/>
                <a:gd name="connsiteX3" fmla="*/ 83890 w 92279"/>
                <a:gd name="connsiteY3" fmla="*/ 4195 h 213919"/>
                <a:gd name="connsiteX4" fmla="*/ 0 w 92279"/>
                <a:gd name="connsiteY4" fmla="*/ 0 h 21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9" h="213919">
                  <a:moveTo>
                    <a:pt x="0" y="0"/>
                  </a:moveTo>
                  <a:lnTo>
                    <a:pt x="37750" y="213919"/>
                  </a:lnTo>
                  <a:lnTo>
                    <a:pt x="92279" y="213919"/>
                  </a:lnTo>
                  <a:lnTo>
                    <a:pt x="83890" y="4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C944B1F-508C-064B-9F5C-EA4A6096C482}"/>
              </a:ext>
            </a:extLst>
          </p:cNvPr>
          <p:cNvGrpSpPr/>
          <p:nvPr/>
        </p:nvGrpSpPr>
        <p:grpSpPr>
          <a:xfrm rot="1970909">
            <a:off x="844039" y="4797528"/>
            <a:ext cx="92279" cy="213919"/>
            <a:chOff x="8098565" y="3562251"/>
            <a:chExt cx="92279" cy="213919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F42CC911-5985-8247-A48A-8E47C6EA6D4A}"/>
                </a:ext>
              </a:extLst>
            </p:cNvPr>
            <p:cNvSpPr/>
            <p:nvPr/>
          </p:nvSpPr>
          <p:spPr>
            <a:xfrm rot="194757">
              <a:off x="8115751" y="3562602"/>
              <a:ext cx="63530" cy="6353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5F10768-1FB2-3140-894C-2E01AA258806}"/>
                </a:ext>
              </a:extLst>
            </p:cNvPr>
            <p:cNvSpPr/>
            <p:nvPr/>
          </p:nvSpPr>
          <p:spPr>
            <a:xfrm rot="19999147">
              <a:off x="8098565" y="3562251"/>
              <a:ext cx="92279" cy="213919"/>
            </a:xfrm>
            <a:custGeom>
              <a:avLst/>
              <a:gdLst>
                <a:gd name="connsiteX0" fmla="*/ 0 w 92279"/>
                <a:gd name="connsiteY0" fmla="*/ 0 h 213919"/>
                <a:gd name="connsiteX1" fmla="*/ 37750 w 92279"/>
                <a:gd name="connsiteY1" fmla="*/ 213919 h 213919"/>
                <a:gd name="connsiteX2" fmla="*/ 92279 w 92279"/>
                <a:gd name="connsiteY2" fmla="*/ 213919 h 213919"/>
                <a:gd name="connsiteX3" fmla="*/ 83890 w 92279"/>
                <a:gd name="connsiteY3" fmla="*/ 4195 h 213919"/>
                <a:gd name="connsiteX4" fmla="*/ 0 w 92279"/>
                <a:gd name="connsiteY4" fmla="*/ 0 h 21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9" h="213919">
                  <a:moveTo>
                    <a:pt x="0" y="0"/>
                  </a:moveTo>
                  <a:lnTo>
                    <a:pt x="37750" y="213919"/>
                  </a:lnTo>
                  <a:lnTo>
                    <a:pt x="92279" y="213919"/>
                  </a:lnTo>
                  <a:lnTo>
                    <a:pt x="83890" y="4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2F729FA7-6D62-EB4F-AB44-32DCFCA4A0B9}"/>
              </a:ext>
            </a:extLst>
          </p:cNvPr>
          <p:cNvSpPr txBox="1"/>
          <p:nvPr/>
        </p:nvSpPr>
        <p:spPr>
          <a:xfrm>
            <a:off x="-41092" y="3874827"/>
            <a:ext cx="851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Each unit contains:</a:t>
            </a:r>
          </a:p>
          <a:p>
            <a:r>
              <a:rPr lang="en-US" sz="750" dirty="0"/>
              <a:t>·Blood type</a:t>
            </a:r>
          </a:p>
          <a:p>
            <a:r>
              <a:rPr lang="en-US" sz="750" dirty="0"/>
              <a:t>·Expiration</a:t>
            </a:r>
          </a:p>
          <a:p>
            <a:r>
              <a:rPr lang="en-US" sz="750" dirty="0"/>
              <a:t>·Product # </a:t>
            </a:r>
          </a:p>
          <a:p>
            <a:r>
              <a:rPr lang="en-US" sz="750" dirty="0"/>
              <a:t>·Barcodes</a:t>
            </a:r>
          </a:p>
          <a:p>
            <a:r>
              <a:rPr lang="en-US" sz="750" dirty="0"/>
              <a:t>All must be verified!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62F33E5-3DC5-D14B-A612-699FD12E118B}"/>
              </a:ext>
            </a:extLst>
          </p:cNvPr>
          <p:cNvSpPr txBox="1"/>
          <p:nvPr/>
        </p:nvSpPr>
        <p:spPr>
          <a:xfrm>
            <a:off x="915784" y="4478785"/>
            <a:ext cx="730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Filter &amp; drip chamber removes blood clots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8B59F24-69FC-0A48-8401-EE6BED3DBC2B}"/>
              </a:ext>
            </a:extLst>
          </p:cNvPr>
          <p:cNvSpPr/>
          <p:nvPr/>
        </p:nvSpPr>
        <p:spPr>
          <a:xfrm>
            <a:off x="1454509" y="3661877"/>
            <a:ext cx="19752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SPECIAL BLOOD PRODUCT TYPES: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C9D16E8-6EB2-B64A-8B26-3080C1E4E381}"/>
              </a:ext>
            </a:extLst>
          </p:cNvPr>
          <p:cNvSpPr/>
          <p:nvPr/>
        </p:nvSpPr>
        <p:spPr>
          <a:xfrm>
            <a:off x="1425634" y="5498817"/>
            <a:ext cx="29915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STRATEGIES IN PEOPLE WHO DECLINE TRANSFUSION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502DB8FD-103A-3745-9588-866AA155A3BB}"/>
              </a:ext>
            </a:extLst>
          </p:cNvPr>
          <p:cNvSpPr/>
          <p:nvPr/>
        </p:nvSpPr>
        <p:spPr>
          <a:xfrm rot="16200000">
            <a:off x="-769342" y="2969249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(2021-07-10) </a:t>
            </a:r>
            <a:r>
              <a:rPr lang="en-US" sz="800" dirty="0">
                <a:hlinkClick r:id="rId17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152" name="Freeform 140">
            <a:extLst>
              <a:ext uri="{FF2B5EF4-FFF2-40B4-BE49-F238E27FC236}">
                <a16:creationId xmlns:a16="http://schemas.microsoft.com/office/drawing/2014/main" id="{0DC9BCCE-D695-B847-88E9-D7F2DCE0B5DF}"/>
              </a:ext>
            </a:extLst>
          </p:cNvPr>
          <p:cNvSpPr/>
          <p:nvPr/>
        </p:nvSpPr>
        <p:spPr>
          <a:xfrm flipH="1" flipV="1">
            <a:off x="222193" y="3384955"/>
            <a:ext cx="78457" cy="52163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40">
            <a:extLst>
              <a:ext uri="{FF2B5EF4-FFF2-40B4-BE49-F238E27FC236}">
                <a16:creationId xmlns:a16="http://schemas.microsoft.com/office/drawing/2014/main" id="{122644C0-C8F5-C44E-AAE5-E4758F23B51E}"/>
              </a:ext>
            </a:extLst>
          </p:cNvPr>
          <p:cNvSpPr/>
          <p:nvPr/>
        </p:nvSpPr>
        <p:spPr>
          <a:xfrm rot="6194303">
            <a:off x="1004374" y="3994509"/>
            <a:ext cx="45719" cy="16274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140">
            <a:extLst>
              <a:ext uri="{FF2B5EF4-FFF2-40B4-BE49-F238E27FC236}">
                <a16:creationId xmlns:a16="http://schemas.microsoft.com/office/drawing/2014/main" id="{638528DC-ABE4-C94E-9FEF-FA087BDB532D}"/>
              </a:ext>
            </a:extLst>
          </p:cNvPr>
          <p:cNvSpPr/>
          <p:nvPr/>
        </p:nvSpPr>
        <p:spPr>
          <a:xfrm rot="5400000">
            <a:off x="920069" y="4537054"/>
            <a:ext cx="271547" cy="22950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27E059E-B0DA-AC43-88B7-1F81D28D68C4}"/>
              </a:ext>
            </a:extLst>
          </p:cNvPr>
          <p:cNvGrpSpPr/>
          <p:nvPr/>
        </p:nvGrpSpPr>
        <p:grpSpPr>
          <a:xfrm>
            <a:off x="2441307" y="1217761"/>
            <a:ext cx="485696" cy="732279"/>
            <a:chOff x="7809276" y="2640463"/>
            <a:chExt cx="485696" cy="732279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3F68FBC-453B-5842-9947-E4EB0C901757}"/>
                </a:ext>
              </a:extLst>
            </p:cNvPr>
            <p:cNvGrpSpPr/>
            <p:nvPr/>
          </p:nvGrpSpPr>
          <p:grpSpPr>
            <a:xfrm>
              <a:off x="7809276" y="2640463"/>
              <a:ext cx="485696" cy="732279"/>
              <a:chOff x="8434428" y="2628924"/>
              <a:chExt cx="485696" cy="732279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137A679F-2381-374B-AEF5-C37560A3E8C3}"/>
                  </a:ext>
                </a:extLst>
              </p:cNvPr>
              <p:cNvSpPr/>
              <p:nvPr/>
            </p:nvSpPr>
            <p:spPr>
              <a:xfrm>
                <a:off x="8471278" y="2628924"/>
                <a:ext cx="404934" cy="645319"/>
              </a:xfrm>
              <a:custGeom>
                <a:avLst/>
                <a:gdLst>
                  <a:gd name="connsiteX0" fmla="*/ 196620 w 404934"/>
                  <a:gd name="connsiteY0" fmla="*/ 22768 h 1014838"/>
                  <a:gd name="connsiteX1" fmla="*/ 159184 w 404934"/>
                  <a:gd name="connsiteY1" fmla="*/ 45628 h 1014838"/>
                  <a:gd name="connsiteX2" fmla="*/ 196620 w 404934"/>
                  <a:gd name="connsiteY2" fmla="*/ 68488 h 1014838"/>
                  <a:gd name="connsiteX3" fmla="*/ 234056 w 404934"/>
                  <a:gd name="connsiteY3" fmla="*/ 45628 h 1014838"/>
                  <a:gd name="connsiteX4" fmla="*/ 196620 w 404934"/>
                  <a:gd name="connsiteY4" fmla="*/ 22768 h 1014838"/>
                  <a:gd name="connsiteX5" fmla="*/ 67490 w 404934"/>
                  <a:gd name="connsiteY5" fmla="*/ 0 h 1014838"/>
                  <a:gd name="connsiteX6" fmla="*/ 337444 w 404934"/>
                  <a:gd name="connsiteY6" fmla="*/ 0 h 1014838"/>
                  <a:gd name="connsiteX7" fmla="*/ 404934 w 404934"/>
                  <a:gd name="connsiteY7" fmla="*/ 67490 h 1014838"/>
                  <a:gd name="connsiteX8" fmla="*/ 404934 w 404934"/>
                  <a:gd name="connsiteY8" fmla="*/ 947348 h 1014838"/>
                  <a:gd name="connsiteX9" fmla="*/ 337444 w 404934"/>
                  <a:gd name="connsiteY9" fmla="*/ 1014838 h 1014838"/>
                  <a:gd name="connsiteX10" fmla="*/ 67490 w 404934"/>
                  <a:gd name="connsiteY10" fmla="*/ 1014838 h 1014838"/>
                  <a:gd name="connsiteX11" fmla="*/ 0 w 404934"/>
                  <a:gd name="connsiteY11" fmla="*/ 947348 h 1014838"/>
                  <a:gd name="connsiteX12" fmla="*/ 0 w 404934"/>
                  <a:gd name="connsiteY12" fmla="*/ 67490 h 1014838"/>
                  <a:gd name="connsiteX13" fmla="*/ 67490 w 404934"/>
                  <a:gd name="connsiteY13" fmla="*/ 0 h 101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934" h="1014838">
                    <a:moveTo>
                      <a:pt x="196620" y="22768"/>
                    </a:moveTo>
                    <a:cubicBezTo>
                      <a:pt x="175945" y="22768"/>
                      <a:pt x="159184" y="33003"/>
                      <a:pt x="159184" y="45628"/>
                    </a:cubicBezTo>
                    <a:cubicBezTo>
                      <a:pt x="159184" y="58253"/>
                      <a:pt x="175945" y="68488"/>
                      <a:pt x="196620" y="68488"/>
                    </a:cubicBezTo>
                    <a:cubicBezTo>
                      <a:pt x="217295" y="68488"/>
                      <a:pt x="234056" y="58253"/>
                      <a:pt x="234056" y="45628"/>
                    </a:cubicBezTo>
                    <a:cubicBezTo>
                      <a:pt x="234056" y="33003"/>
                      <a:pt x="217295" y="22768"/>
                      <a:pt x="196620" y="22768"/>
                    </a:cubicBezTo>
                    <a:close/>
                    <a:moveTo>
                      <a:pt x="67490" y="0"/>
                    </a:moveTo>
                    <a:lnTo>
                      <a:pt x="337444" y="0"/>
                    </a:lnTo>
                    <a:cubicBezTo>
                      <a:pt x="374718" y="0"/>
                      <a:pt x="404934" y="30216"/>
                      <a:pt x="404934" y="67490"/>
                    </a:cubicBezTo>
                    <a:lnTo>
                      <a:pt x="404934" y="947348"/>
                    </a:lnTo>
                    <a:cubicBezTo>
                      <a:pt x="404934" y="984622"/>
                      <a:pt x="374718" y="1014838"/>
                      <a:pt x="337444" y="1014838"/>
                    </a:cubicBezTo>
                    <a:lnTo>
                      <a:pt x="67490" y="1014838"/>
                    </a:lnTo>
                    <a:cubicBezTo>
                      <a:pt x="30216" y="1014838"/>
                      <a:pt x="0" y="984622"/>
                      <a:pt x="0" y="947348"/>
                    </a:cubicBezTo>
                    <a:lnTo>
                      <a:pt x="0" y="67490"/>
                    </a:lnTo>
                    <a:cubicBezTo>
                      <a:pt x="0" y="30216"/>
                      <a:pt x="30216" y="0"/>
                      <a:pt x="6749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ound Same Side Corner Rectangle 184">
                <a:extLst>
                  <a:ext uri="{FF2B5EF4-FFF2-40B4-BE49-F238E27FC236}">
                    <a16:creationId xmlns:a16="http://schemas.microsoft.com/office/drawing/2014/main" id="{964E346D-E2DE-424C-8336-5F2AE599D2A7}"/>
                  </a:ext>
                </a:extLst>
              </p:cNvPr>
              <p:cNvSpPr/>
              <p:nvPr/>
            </p:nvSpPr>
            <p:spPr>
              <a:xfrm rot="10800000">
                <a:off x="8471034" y="2725364"/>
                <a:ext cx="404927" cy="542377"/>
              </a:xfrm>
              <a:prstGeom prst="round2SameRect">
                <a:avLst/>
              </a:prstGeom>
              <a:gradFill flip="none" rotWithShape="1">
                <a:gsLst>
                  <a:gs pos="46000">
                    <a:srgbClr val="C00000"/>
                  </a:gs>
                  <a:gs pos="74000">
                    <a:srgbClr val="AE2D2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DC07467-7AE2-FD46-B520-19C2361D8BB0}"/>
                  </a:ext>
                </a:extLst>
              </p:cNvPr>
              <p:cNvSpPr/>
              <p:nvPr/>
            </p:nvSpPr>
            <p:spPr>
              <a:xfrm>
                <a:off x="8501268" y="2768038"/>
                <a:ext cx="349495" cy="342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8086542-3B5B-5945-AE7F-A6ABB53EC99B}"/>
                  </a:ext>
                </a:extLst>
              </p:cNvPr>
              <p:cNvSpPr/>
              <p:nvPr/>
            </p:nvSpPr>
            <p:spPr>
              <a:xfrm>
                <a:off x="8434428" y="2715276"/>
                <a:ext cx="485696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dirty="0"/>
                  <a:t>AB+</a:t>
                </a:r>
              </a:p>
              <a:p>
                <a:r>
                  <a:rPr lang="en-US" sz="400" dirty="0"/>
                  <a:t>Rh positive </a:t>
                </a:r>
              </a:p>
              <a:p>
                <a:r>
                  <a:rPr lang="en-US" sz="150" dirty="0"/>
                  <a:t> </a:t>
                </a:r>
              </a:p>
              <a:p>
                <a:endParaRPr lang="en-US" sz="100" dirty="0"/>
              </a:p>
              <a:p>
                <a:r>
                  <a:rPr lang="en-US" sz="250" dirty="0"/>
                  <a:t>EXP 2021-01-01 23:30</a:t>
                </a:r>
                <a:endParaRPr lang="en-US" sz="200" dirty="0"/>
              </a:p>
              <a:p>
                <a:endParaRPr lang="en-US" sz="100" dirty="0"/>
              </a:p>
              <a:p>
                <a:endParaRPr lang="en-US" sz="100" dirty="0"/>
              </a:p>
              <a:p>
                <a:r>
                  <a:rPr lang="en-US" sz="250" dirty="0"/>
                  <a:t>A9999 20 123456      K</a:t>
                </a:r>
              </a:p>
            </p:txBody>
          </p: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CC596649-12FB-D04B-A703-B7C8A9334F60}"/>
                  </a:ext>
                </a:extLst>
              </p:cNvPr>
              <p:cNvGrpSpPr/>
              <p:nvPr/>
            </p:nvGrpSpPr>
            <p:grpSpPr>
              <a:xfrm rot="5400000">
                <a:off x="8720354" y="2983474"/>
                <a:ext cx="53975" cy="180975"/>
                <a:chOff x="1625600" y="1802398"/>
                <a:chExt cx="53975" cy="180975"/>
              </a:xfrm>
            </p:grpSpPr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7DEC849C-8B90-6841-B0F8-D88DB716EE9A}"/>
                    </a:ext>
                  </a:extLst>
                </p:cNvPr>
                <p:cNvCxnSpPr/>
                <p:nvPr/>
              </p:nvCxnSpPr>
              <p:spPr>
                <a:xfrm>
                  <a:off x="1625600" y="1983373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:a16="http://schemas.microsoft.com/office/drawing/2014/main" id="{59D60F7B-8566-3542-B88A-B1C5B062C341}"/>
                    </a:ext>
                  </a:extLst>
                </p:cNvPr>
                <p:cNvCxnSpPr/>
                <p:nvPr/>
              </p:nvCxnSpPr>
              <p:spPr>
                <a:xfrm>
                  <a:off x="1625600" y="1802398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226DAB59-C7AE-FD40-8C7E-2C6D97C7F350}"/>
                    </a:ext>
                  </a:extLst>
                </p:cNvPr>
                <p:cNvCxnSpPr/>
                <p:nvPr/>
              </p:nvCxnSpPr>
              <p:spPr>
                <a:xfrm>
                  <a:off x="1625600" y="19611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E9C4F745-4199-E740-8033-BE6C42056284}"/>
                    </a:ext>
                  </a:extLst>
                </p:cNvPr>
                <p:cNvCxnSpPr/>
                <p:nvPr/>
              </p:nvCxnSpPr>
              <p:spPr>
                <a:xfrm>
                  <a:off x="1625600" y="19484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D725D084-BFFC-0A44-8DB9-63B4E8D09FAF}"/>
                    </a:ext>
                  </a:extLst>
                </p:cNvPr>
                <p:cNvCxnSpPr/>
                <p:nvPr/>
              </p:nvCxnSpPr>
              <p:spPr>
                <a:xfrm>
                  <a:off x="1625600" y="19008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293E9B21-C1CE-1749-B456-3BEC728884E6}"/>
                    </a:ext>
                  </a:extLst>
                </p:cNvPr>
                <p:cNvCxnSpPr/>
                <p:nvPr/>
              </p:nvCxnSpPr>
              <p:spPr>
                <a:xfrm>
                  <a:off x="1625600" y="1851896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E2A7B12B-E12E-094E-97FE-8A655CB654C5}"/>
                    </a:ext>
                  </a:extLst>
                </p:cNvPr>
                <p:cNvCxnSpPr/>
                <p:nvPr/>
              </p:nvCxnSpPr>
              <p:spPr>
                <a:xfrm>
                  <a:off x="1625600" y="18754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F31444F7-5CD3-B04E-81DE-47E9A3FB5DBA}"/>
                    </a:ext>
                  </a:extLst>
                </p:cNvPr>
                <p:cNvCxnSpPr/>
                <p:nvPr/>
              </p:nvCxnSpPr>
              <p:spPr>
                <a:xfrm>
                  <a:off x="1625600" y="181509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B973C786-0682-FA4C-A203-724597703085}"/>
                    </a:ext>
                  </a:extLst>
                </p:cNvPr>
                <p:cNvCxnSpPr/>
                <p:nvPr/>
              </p:nvCxnSpPr>
              <p:spPr>
                <a:xfrm>
                  <a:off x="1625600" y="1842371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107E7245-FC5F-D94D-A98D-8562AC95E28D}"/>
                    </a:ext>
                  </a:extLst>
                </p:cNvPr>
                <p:cNvCxnSpPr/>
                <p:nvPr/>
              </p:nvCxnSpPr>
              <p:spPr>
                <a:xfrm>
                  <a:off x="1625600" y="19103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B92CA5B9-2F42-1940-BBA7-526F421631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293" y="3267741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5DD782F9-283E-E040-8FD0-5909CA228B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5379" y="3259505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BBFC43F-A0AD-3545-B075-67320A5F0F73}"/>
                </a:ext>
              </a:extLst>
            </p:cNvPr>
            <p:cNvCxnSpPr/>
            <p:nvPr/>
          </p:nvCxnSpPr>
          <p:spPr>
            <a:xfrm rot="5400000">
              <a:off x="8157115" y="3085501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9D1312E-1635-D64F-A890-933F002D0EA9}"/>
                </a:ext>
              </a:extLst>
            </p:cNvPr>
            <p:cNvSpPr/>
            <p:nvPr/>
          </p:nvSpPr>
          <p:spPr>
            <a:xfrm>
              <a:off x="8164227" y="3012618"/>
              <a:ext cx="36576" cy="36576"/>
            </a:xfrm>
            <a:prstGeom prst="rect">
              <a:avLst/>
            </a:prstGeom>
            <a:noFill/>
            <a:ln w="127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07BB1374-B383-8440-B3A2-A296D38C037B}"/>
                </a:ext>
              </a:extLst>
            </p:cNvPr>
            <p:cNvSpPr txBox="1"/>
            <p:nvPr/>
          </p:nvSpPr>
          <p:spPr>
            <a:xfrm rot="5400000">
              <a:off x="8042792" y="2971840"/>
              <a:ext cx="210314" cy="12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/>
                <a:t>12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1F0D035-4F45-8C41-A883-4A00D9E89DE6}"/>
              </a:ext>
            </a:extLst>
          </p:cNvPr>
          <p:cNvGrpSpPr/>
          <p:nvPr/>
        </p:nvGrpSpPr>
        <p:grpSpPr>
          <a:xfrm>
            <a:off x="3849483" y="1217761"/>
            <a:ext cx="485696" cy="732279"/>
            <a:chOff x="7809276" y="2640463"/>
            <a:chExt cx="485696" cy="732279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848668F-A37C-C940-9824-243E8AD92EAA}"/>
                </a:ext>
              </a:extLst>
            </p:cNvPr>
            <p:cNvGrpSpPr/>
            <p:nvPr/>
          </p:nvGrpSpPr>
          <p:grpSpPr>
            <a:xfrm>
              <a:off x="7809276" y="2640463"/>
              <a:ext cx="485696" cy="732279"/>
              <a:chOff x="8434428" y="2628924"/>
              <a:chExt cx="485696" cy="732279"/>
            </a:xfrm>
          </p:grpSpPr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A6FB7D0-37CE-0F4F-978C-E3EC767636AC}"/>
                  </a:ext>
                </a:extLst>
              </p:cNvPr>
              <p:cNvSpPr/>
              <p:nvPr/>
            </p:nvSpPr>
            <p:spPr>
              <a:xfrm>
                <a:off x="8471278" y="2628924"/>
                <a:ext cx="404934" cy="645319"/>
              </a:xfrm>
              <a:custGeom>
                <a:avLst/>
                <a:gdLst>
                  <a:gd name="connsiteX0" fmla="*/ 196620 w 404934"/>
                  <a:gd name="connsiteY0" fmla="*/ 22768 h 1014838"/>
                  <a:gd name="connsiteX1" fmla="*/ 159184 w 404934"/>
                  <a:gd name="connsiteY1" fmla="*/ 45628 h 1014838"/>
                  <a:gd name="connsiteX2" fmla="*/ 196620 w 404934"/>
                  <a:gd name="connsiteY2" fmla="*/ 68488 h 1014838"/>
                  <a:gd name="connsiteX3" fmla="*/ 234056 w 404934"/>
                  <a:gd name="connsiteY3" fmla="*/ 45628 h 1014838"/>
                  <a:gd name="connsiteX4" fmla="*/ 196620 w 404934"/>
                  <a:gd name="connsiteY4" fmla="*/ 22768 h 1014838"/>
                  <a:gd name="connsiteX5" fmla="*/ 67490 w 404934"/>
                  <a:gd name="connsiteY5" fmla="*/ 0 h 1014838"/>
                  <a:gd name="connsiteX6" fmla="*/ 337444 w 404934"/>
                  <a:gd name="connsiteY6" fmla="*/ 0 h 1014838"/>
                  <a:gd name="connsiteX7" fmla="*/ 404934 w 404934"/>
                  <a:gd name="connsiteY7" fmla="*/ 67490 h 1014838"/>
                  <a:gd name="connsiteX8" fmla="*/ 404934 w 404934"/>
                  <a:gd name="connsiteY8" fmla="*/ 947348 h 1014838"/>
                  <a:gd name="connsiteX9" fmla="*/ 337444 w 404934"/>
                  <a:gd name="connsiteY9" fmla="*/ 1014838 h 1014838"/>
                  <a:gd name="connsiteX10" fmla="*/ 67490 w 404934"/>
                  <a:gd name="connsiteY10" fmla="*/ 1014838 h 1014838"/>
                  <a:gd name="connsiteX11" fmla="*/ 0 w 404934"/>
                  <a:gd name="connsiteY11" fmla="*/ 947348 h 1014838"/>
                  <a:gd name="connsiteX12" fmla="*/ 0 w 404934"/>
                  <a:gd name="connsiteY12" fmla="*/ 67490 h 1014838"/>
                  <a:gd name="connsiteX13" fmla="*/ 67490 w 404934"/>
                  <a:gd name="connsiteY13" fmla="*/ 0 h 101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934" h="1014838">
                    <a:moveTo>
                      <a:pt x="196620" y="22768"/>
                    </a:moveTo>
                    <a:cubicBezTo>
                      <a:pt x="175945" y="22768"/>
                      <a:pt x="159184" y="33003"/>
                      <a:pt x="159184" y="45628"/>
                    </a:cubicBezTo>
                    <a:cubicBezTo>
                      <a:pt x="159184" y="58253"/>
                      <a:pt x="175945" y="68488"/>
                      <a:pt x="196620" y="68488"/>
                    </a:cubicBezTo>
                    <a:cubicBezTo>
                      <a:pt x="217295" y="68488"/>
                      <a:pt x="234056" y="58253"/>
                      <a:pt x="234056" y="45628"/>
                    </a:cubicBezTo>
                    <a:cubicBezTo>
                      <a:pt x="234056" y="33003"/>
                      <a:pt x="217295" y="22768"/>
                      <a:pt x="196620" y="22768"/>
                    </a:cubicBezTo>
                    <a:close/>
                    <a:moveTo>
                      <a:pt x="67490" y="0"/>
                    </a:moveTo>
                    <a:lnTo>
                      <a:pt x="337444" y="0"/>
                    </a:lnTo>
                    <a:cubicBezTo>
                      <a:pt x="374718" y="0"/>
                      <a:pt x="404934" y="30216"/>
                      <a:pt x="404934" y="67490"/>
                    </a:cubicBezTo>
                    <a:lnTo>
                      <a:pt x="404934" y="947348"/>
                    </a:lnTo>
                    <a:cubicBezTo>
                      <a:pt x="404934" y="984622"/>
                      <a:pt x="374718" y="1014838"/>
                      <a:pt x="337444" y="1014838"/>
                    </a:cubicBezTo>
                    <a:lnTo>
                      <a:pt x="67490" y="1014838"/>
                    </a:lnTo>
                    <a:cubicBezTo>
                      <a:pt x="30216" y="1014838"/>
                      <a:pt x="0" y="984622"/>
                      <a:pt x="0" y="947348"/>
                    </a:cubicBezTo>
                    <a:lnTo>
                      <a:pt x="0" y="67490"/>
                    </a:lnTo>
                    <a:cubicBezTo>
                      <a:pt x="0" y="30216"/>
                      <a:pt x="30216" y="0"/>
                      <a:pt x="6749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ound Same Side Corner Rectangle 206">
                <a:extLst>
                  <a:ext uri="{FF2B5EF4-FFF2-40B4-BE49-F238E27FC236}">
                    <a16:creationId xmlns:a16="http://schemas.microsoft.com/office/drawing/2014/main" id="{DFED4C1B-CDAA-D044-871B-2EC12F8AD6F5}"/>
                  </a:ext>
                </a:extLst>
              </p:cNvPr>
              <p:cNvSpPr/>
              <p:nvPr/>
            </p:nvSpPr>
            <p:spPr>
              <a:xfrm rot="10800000">
                <a:off x="8471034" y="2725364"/>
                <a:ext cx="404927" cy="542377"/>
              </a:xfrm>
              <a:prstGeom prst="round2SameRect">
                <a:avLst/>
              </a:prstGeom>
              <a:gradFill flip="none" rotWithShape="1">
                <a:gsLst>
                  <a:gs pos="46000">
                    <a:schemeClr val="accent4">
                      <a:lumMod val="60000"/>
                      <a:lumOff val="40000"/>
                    </a:schemeClr>
                  </a:gs>
                  <a:gs pos="74000">
                    <a:schemeClr val="accent4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129ACAF-7D80-014A-AAA3-ACD24F4C3B7F}"/>
                  </a:ext>
                </a:extLst>
              </p:cNvPr>
              <p:cNvSpPr/>
              <p:nvPr/>
            </p:nvSpPr>
            <p:spPr>
              <a:xfrm>
                <a:off x="8501268" y="2768038"/>
                <a:ext cx="349495" cy="342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53419953-4324-2A46-B8A3-D20FB3DCD319}"/>
                  </a:ext>
                </a:extLst>
              </p:cNvPr>
              <p:cNvSpPr/>
              <p:nvPr/>
            </p:nvSpPr>
            <p:spPr>
              <a:xfrm>
                <a:off x="8434428" y="2715276"/>
                <a:ext cx="485696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dirty="0"/>
                  <a:t>AB+</a:t>
                </a:r>
              </a:p>
              <a:p>
                <a:r>
                  <a:rPr lang="en-US" sz="400" dirty="0"/>
                  <a:t>Rh positive </a:t>
                </a:r>
              </a:p>
              <a:p>
                <a:r>
                  <a:rPr lang="en-US" sz="150" dirty="0"/>
                  <a:t> </a:t>
                </a:r>
              </a:p>
              <a:p>
                <a:endParaRPr lang="en-US" sz="100" dirty="0"/>
              </a:p>
              <a:p>
                <a:r>
                  <a:rPr lang="en-US" sz="250" dirty="0"/>
                  <a:t>EXP 2021-01-01 23:30</a:t>
                </a:r>
                <a:endParaRPr lang="en-US" sz="200" dirty="0"/>
              </a:p>
              <a:p>
                <a:endParaRPr lang="en-US" sz="100" dirty="0"/>
              </a:p>
              <a:p>
                <a:endParaRPr lang="en-US" sz="100" dirty="0"/>
              </a:p>
              <a:p>
                <a:r>
                  <a:rPr lang="en-US" sz="250" dirty="0"/>
                  <a:t>A9999 20 123456      K</a:t>
                </a:r>
              </a:p>
            </p:txBody>
          </p: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9A838C5B-F39B-B94F-BE02-C98BAD121450}"/>
                  </a:ext>
                </a:extLst>
              </p:cNvPr>
              <p:cNvGrpSpPr/>
              <p:nvPr/>
            </p:nvGrpSpPr>
            <p:grpSpPr>
              <a:xfrm rot="5400000">
                <a:off x="8720354" y="2983474"/>
                <a:ext cx="53975" cy="180975"/>
                <a:chOff x="1625600" y="1802398"/>
                <a:chExt cx="53975" cy="180975"/>
              </a:xfrm>
            </p:grpSpPr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738CD9C9-B4C1-C84B-AAB3-5ADF939398C4}"/>
                    </a:ext>
                  </a:extLst>
                </p:cNvPr>
                <p:cNvCxnSpPr/>
                <p:nvPr/>
              </p:nvCxnSpPr>
              <p:spPr>
                <a:xfrm>
                  <a:off x="1625600" y="1983373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6C2C8C30-1D1B-E346-8BC0-BA0A00A38D07}"/>
                    </a:ext>
                  </a:extLst>
                </p:cNvPr>
                <p:cNvCxnSpPr/>
                <p:nvPr/>
              </p:nvCxnSpPr>
              <p:spPr>
                <a:xfrm>
                  <a:off x="1625600" y="1802398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4B36BFB3-7B19-1248-AD8B-0A0D8B869967}"/>
                    </a:ext>
                  </a:extLst>
                </p:cNvPr>
                <p:cNvCxnSpPr/>
                <p:nvPr/>
              </p:nvCxnSpPr>
              <p:spPr>
                <a:xfrm>
                  <a:off x="1625600" y="19611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CCBA29AB-03D2-1B47-9D21-DA036B2FEAED}"/>
                    </a:ext>
                  </a:extLst>
                </p:cNvPr>
                <p:cNvCxnSpPr/>
                <p:nvPr/>
              </p:nvCxnSpPr>
              <p:spPr>
                <a:xfrm>
                  <a:off x="1625600" y="19484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5BE56526-0A92-1041-BE9D-BBD442CDD700}"/>
                    </a:ext>
                  </a:extLst>
                </p:cNvPr>
                <p:cNvCxnSpPr/>
                <p:nvPr/>
              </p:nvCxnSpPr>
              <p:spPr>
                <a:xfrm>
                  <a:off x="1625600" y="19008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F2043809-D130-3440-90C8-BD3191D9E8B6}"/>
                    </a:ext>
                  </a:extLst>
                </p:cNvPr>
                <p:cNvCxnSpPr/>
                <p:nvPr/>
              </p:nvCxnSpPr>
              <p:spPr>
                <a:xfrm>
                  <a:off x="1625600" y="1851896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EE760C8B-7120-C84E-A925-0E9B6EC602BB}"/>
                    </a:ext>
                  </a:extLst>
                </p:cNvPr>
                <p:cNvCxnSpPr/>
                <p:nvPr/>
              </p:nvCxnSpPr>
              <p:spPr>
                <a:xfrm>
                  <a:off x="1625600" y="18754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03AFAC11-BDBD-3C4F-98FA-64360305F534}"/>
                    </a:ext>
                  </a:extLst>
                </p:cNvPr>
                <p:cNvCxnSpPr/>
                <p:nvPr/>
              </p:nvCxnSpPr>
              <p:spPr>
                <a:xfrm>
                  <a:off x="1625600" y="181509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C79FF771-D791-644E-9E26-D224363F3BBB}"/>
                    </a:ext>
                  </a:extLst>
                </p:cNvPr>
                <p:cNvCxnSpPr/>
                <p:nvPr/>
              </p:nvCxnSpPr>
              <p:spPr>
                <a:xfrm>
                  <a:off x="1625600" y="1842371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2F2C590D-49F4-9A46-996B-048F33E747F3}"/>
                    </a:ext>
                  </a:extLst>
                </p:cNvPr>
                <p:cNvCxnSpPr/>
                <p:nvPr/>
              </p:nvCxnSpPr>
              <p:spPr>
                <a:xfrm>
                  <a:off x="1625600" y="19103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2B1EEE36-18F0-D144-B3F8-6A43489C79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293" y="3267741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98A25F8A-D5B3-8340-BCB6-2DC74CCC6F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5379" y="3259505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3718ED1-032B-AA4E-AA4B-9FD4CC3D8F4C}"/>
                </a:ext>
              </a:extLst>
            </p:cNvPr>
            <p:cNvCxnSpPr/>
            <p:nvPr/>
          </p:nvCxnSpPr>
          <p:spPr>
            <a:xfrm rot="5400000">
              <a:off x="8157115" y="3085501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EFA29C08-69D2-D84E-BC12-53889DE0281D}"/>
                </a:ext>
              </a:extLst>
            </p:cNvPr>
            <p:cNvSpPr/>
            <p:nvPr/>
          </p:nvSpPr>
          <p:spPr>
            <a:xfrm>
              <a:off x="8164227" y="3012618"/>
              <a:ext cx="36576" cy="36576"/>
            </a:xfrm>
            <a:prstGeom prst="rect">
              <a:avLst/>
            </a:prstGeom>
            <a:noFill/>
            <a:ln w="127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7FAA7148-72AA-E04B-945B-EFA156F959BD}"/>
                </a:ext>
              </a:extLst>
            </p:cNvPr>
            <p:cNvSpPr txBox="1"/>
            <p:nvPr/>
          </p:nvSpPr>
          <p:spPr>
            <a:xfrm rot="5400000">
              <a:off x="8042792" y="2971840"/>
              <a:ext cx="210314" cy="12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/>
                <a:t>12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E501B4E-F196-8146-87EA-23C0719E7069}"/>
              </a:ext>
            </a:extLst>
          </p:cNvPr>
          <p:cNvGrpSpPr/>
          <p:nvPr/>
        </p:nvGrpSpPr>
        <p:grpSpPr>
          <a:xfrm>
            <a:off x="3153563" y="1214210"/>
            <a:ext cx="485696" cy="732279"/>
            <a:chOff x="7809276" y="2640463"/>
            <a:chExt cx="485696" cy="732279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67C4FFED-F215-5D4E-86CF-F23E8B779534}"/>
                </a:ext>
              </a:extLst>
            </p:cNvPr>
            <p:cNvGrpSpPr/>
            <p:nvPr/>
          </p:nvGrpSpPr>
          <p:grpSpPr>
            <a:xfrm>
              <a:off x="7809276" y="2640463"/>
              <a:ext cx="485696" cy="732279"/>
              <a:chOff x="8434428" y="2628924"/>
              <a:chExt cx="485696" cy="732279"/>
            </a:xfrm>
          </p:grpSpPr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06A83C3F-F3D2-9146-9480-B50DA4CEFCF2}"/>
                  </a:ext>
                </a:extLst>
              </p:cNvPr>
              <p:cNvSpPr/>
              <p:nvPr/>
            </p:nvSpPr>
            <p:spPr>
              <a:xfrm>
                <a:off x="8471278" y="2628924"/>
                <a:ext cx="404934" cy="645319"/>
              </a:xfrm>
              <a:custGeom>
                <a:avLst/>
                <a:gdLst>
                  <a:gd name="connsiteX0" fmla="*/ 196620 w 404934"/>
                  <a:gd name="connsiteY0" fmla="*/ 22768 h 1014838"/>
                  <a:gd name="connsiteX1" fmla="*/ 159184 w 404934"/>
                  <a:gd name="connsiteY1" fmla="*/ 45628 h 1014838"/>
                  <a:gd name="connsiteX2" fmla="*/ 196620 w 404934"/>
                  <a:gd name="connsiteY2" fmla="*/ 68488 h 1014838"/>
                  <a:gd name="connsiteX3" fmla="*/ 234056 w 404934"/>
                  <a:gd name="connsiteY3" fmla="*/ 45628 h 1014838"/>
                  <a:gd name="connsiteX4" fmla="*/ 196620 w 404934"/>
                  <a:gd name="connsiteY4" fmla="*/ 22768 h 1014838"/>
                  <a:gd name="connsiteX5" fmla="*/ 67490 w 404934"/>
                  <a:gd name="connsiteY5" fmla="*/ 0 h 1014838"/>
                  <a:gd name="connsiteX6" fmla="*/ 337444 w 404934"/>
                  <a:gd name="connsiteY6" fmla="*/ 0 h 1014838"/>
                  <a:gd name="connsiteX7" fmla="*/ 404934 w 404934"/>
                  <a:gd name="connsiteY7" fmla="*/ 67490 h 1014838"/>
                  <a:gd name="connsiteX8" fmla="*/ 404934 w 404934"/>
                  <a:gd name="connsiteY8" fmla="*/ 947348 h 1014838"/>
                  <a:gd name="connsiteX9" fmla="*/ 337444 w 404934"/>
                  <a:gd name="connsiteY9" fmla="*/ 1014838 h 1014838"/>
                  <a:gd name="connsiteX10" fmla="*/ 67490 w 404934"/>
                  <a:gd name="connsiteY10" fmla="*/ 1014838 h 1014838"/>
                  <a:gd name="connsiteX11" fmla="*/ 0 w 404934"/>
                  <a:gd name="connsiteY11" fmla="*/ 947348 h 1014838"/>
                  <a:gd name="connsiteX12" fmla="*/ 0 w 404934"/>
                  <a:gd name="connsiteY12" fmla="*/ 67490 h 1014838"/>
                  <a:gd name="connsiteX13" fmla="*/ 67490 w 404934"/>
                  <a:gd name="connsiteY13" fmla="*/ 0 h 101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934" h="1014838">
                    <a:moveTo>
                      <a:pt x="196620" y="22768"/>
                    </a:moveTo>
                    <a:cubicBezTo>
                      <a:pt x="175945" y="22768"/>
                      <a:pt x="159184" y="33003"/>
                      <a:pt x="159184" y="45628"/>
                    </a:cubicBezTo>
                    <a:cubicBezTo>
                      <a:pt x="159184" y="58253"/>
                      <a:pt x="175945" y="68488"/>
                      <a:pt x="196620" y="68488"/>
                    </a:cubicBezTo>
                    <a:cubicBezTo>
                      <a:pt x="217295" y="68488"/>
                      <a:pt x="234056" y="58253"/>
                      <a:pt x="234056" y="45628"/>
                    </a:cubicBezTo>
                    <a:cubicBezTo>
                      <a:pt x="234056" y="33003"/>
                      <a:pt x="217295" y="22768"/>
                      <a:pt x="196620" y="22768"/>
                    </a:cubicBezTo>
                    <a:close/>
                    <a:moveTo>
                      <a:pt x="67490" y="0"/>
                    </a:moveTo>
                    <a:lnTo>
                      <a:pt x="337444" y="0"/>
                    </a:lnTo>
                    <a:cubicBezTo>
                      <a:pt x="374718" y="0"/>
                      <a:pt x="404934" y="30216"/>
                      <a:pt x="404934" y="67490"/>
                    </a:cubicBezTo>
                    <a:lnTo>
                      <a:pt x="404934" y="947348"/>
                    </a:lnTo>
                    <a:cubicBezTo>
                      <a:pt x="404934" y="984622"/>
                      <a:pt x="374718" y="1014838"/>
                      <a:pt x="337444" y="1014838"/>
                    </a:cubicBezTo>
                    <a:lnTo>
                      <a:pt x="67490" y="1014838"/>
                    </a:lnTo>
                    <a:cubicBezTo>
                      <a:pt x="30216" y="1014838"/>
                      <a:pt x="0" y="984622"/>
                      <a:pt x="0" y="947348"/>
                    </a:cubicBezTo>
                    <a:lnTo>
                      <a:pt x="0" y="67490"/>
                    </a:lnTo>
                    <a:cubicBezTo>
                      <a:pt x="0" y="30216"/>
                      <a:pt x="30216" y="0"/>
                      <a:pt x="6749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Round Same Side Corner Rectangle 228">
                <a:extLst>
                  <a:ext uri="{FF2B5EF4-FFF2-40B4-BE49-F238E27FC236}">
                    <a16:creationId xmlns:a16="http://schemas.microsoft.com/office/drawing/2014/main" id="{47EE8894-4CAF-3E4E-8DE3-9F2DCE47E5C8}"/>
                  </a:ext>
                </a:extLst>
              </p:cNvPr>
              <p:cNvSpPr/>
              <p:nvPr/>
            </p:nvSpPr>
            <p:spPr>
              <a:xfrm rot="10800000">
                <a:off x="8471034" y="2725364"/>
                <a:ext cx="404927" cy="542377"/>
              </a:xfrm>
              <a:prstGeom prst="round2SameRect">
                <a:avLst/>
              </a:prstGeom>
              <a:gradFill flip="none" rotWithShape="1">
                <a:gsLst>
                  <a:gs pos="46000">
                    <a:schemeClr val="accent4">
                      <a:lumMod val="20000"/>
                      <a:lumOff val="80000"/>
                    </a:schemeClr>
                  </a:gs>
                  <a:gs pos="74000">
                    <a:schemeClr val="accent4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CAC89F3-2DD3-1446-B91D-0807EEE63BB8}"/>
                  </a:ext>
                </a:extLst>
              </p:cNvPr>
              <p:cNvSpPr/>
              <p:nvPr/>
            </p:nvSpPr>
            <p:spPr>
              <a:xfrm>
                <a:off x="8501268" y="2768038"/>
                <a:ext cx="349495" cy="342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09C93434-CD5D-934D-9AAC-C64F5C5079D0}"/>
                  </a:ext>
                </a:extLst>
              </p:cNvPr>
              <p:cNvSpPr/>
              <p:nvPr/>
            </p:nvSpPr>
            <p:spPr>
              <a:xfrm>
                <a:off x="8434428" y="2715276"/>
                <a:ext cx="485696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dirty="0"/>
                  <a:t>AB+</a:t>
                </a:r>
              </a:p>
              <a:p>
                <a:r>
                  <a:rPr lang="en-US" sz="400" dirty="0"/>
                  <a:t>Rh positive </a:t>
                </a:r>
              </a:p>
              <a:p>
                <a:r>
                  <a:rPr lang="en-US" sz="150" dirty="0"/>
                  <a:t> </a:t>
                </a:r>
              </a:p>
              <a:p>
                <a:endParaRPr lang="en-US" sz="100" dirty="0"/>
              </a:p>
              <a:p>
                <a:r>
                  <a:rPr lang="en-US" sz="250" dirty="0"/>
                  <a:t>EXP 2021-01-01 23:30</a:t>
                </a:r>
                <a:endParaRPr lang="en-US" sz="200" dirty="0"/>
              </a:p>
              <a:p>
                <a:endParaRPr lang="en-US" sz="100" dirty="0"/>
              </a:p>
              <a:p>
                <a:endParaRPr lang="en-US" sz="100" dirty="0"/>
              </a:p>
              <a:p>
                <a:r>
                  <a:rPr lang="en-US" sz="250" dirty="0"/>
                  <a:t>A9999 20 123456      K</a:t>
                </a:r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80EEB0EA-B5C2-4942-B14E-D448B419B0E8}"/>
                  </a:ext>
                </a:extLst>
              </p:cNvPr>
              <p:cNvGrpSpPr/>
              <p:nvPr/>
            </p:nvGrpSpPr>
            <p:grpSpPr>
              <a:xfrm rot="5400000">
                <a:off x="8720354" y="2983474"/>
                <a:ext cx="53975" cy="180975"/>
                <a:chOff x="1625600" y="1802398"/>
                <a:chExt cx="53975" cy="180975"/>
              </a:xfrm>
            </p:grpSpPr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92553B25-3B3C-5647-9E15-9664AB5D422F}"/>
                    </a:ext>
                  </a:extLst>
                </p:cNvPr>
                <p:cNvCxnSpPr/>
                <p:nvPr/>
              </p:nvCxnSpPr>
              <p:spPr>
                <a:xfrm>
                  <a:off x="1625600" y="1983373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02772FE1-E6F1-7F4F-9735-DCB249F20716}"/>
                    </a:ext>
                  </a:extLst>
                </p:cNvPr>
                <p:cNvCxnSpPr/>
                <p:nvPr/>
              </p:nvCxnSpPr>
              <p:spPr>
                <a:xfrm>
                  <a:off x="1625600" y="1802398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6EE91D3D-F0F2-9248-BAE1-53C5A01F2916}"/>
                    </a:ext>
                  </a:extLst>
                </p:cNvPr>
                <p:cNvCxnSpPr/>
                <p:nvPr/>
              </p:nvCxnSpPr>
              <p:spPr>
                <a:xfrm>
                  <a:off x="1625600" y="19611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0B8E9693-18B9-6A41-AE99-A7CB9C813504}"/>
                    </a:ext>
                  </a:extLst>
                </p:cNvPr>
                <p:cNvCxnSpPr/>
                <p:nvPr/>
              </p:nvCxnSpPr>
              <p:spPr>
                <a:xfrm>
                  <a:off x="1625600" y="19484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B276AACE-E56B-D24B-8987-EF6B8C49342E}"/>
                    </a:ext>
                  </a:extLst>
                </p:cNvPr>
                <p:cNvCxnSpPr/>
                <p:nvPr/>
              </p:nvCxnSpPr>
              <p:spPr>
                <a:xfrm>
                  <a:off x="1625600" y="19008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471C0D2A-4582-934D-9AC0-6CF100356028}"/>
                    </a:ext>
                  </a:extLst>
                </p:cNvPr>
                <p:cNvCxnSpPr/>
                <p:nvPr/>
              </p:nvCxnSpPr>
              <p:spPr>
                <a:xfrm>
                  <a:off x="1625600" y="1851896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A35703C0-0F12-C04F-AF3B-651D6F320B29}"/>
                    </a:ext>
                  </a:extLst>
                </p:cNvPr>
                <p:cNvCxnSpPr/>
                <p:nvPr/>
              </p:nvCxnSpPr>
              <p:spPr>
                <a:xfrm>
                  <a:off x="1625600" y="18754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AAA05816-D8A8-104E-B298-199BC5DF5FA8}"/>
                    </a:ext>
                  </a:extLst>
                </p:cNvPr>
                <p:cNvCxnSpPr/>
                <p:nvPr/>
              </p:nvCxnSpPr>
              <p:spPr>
                <a:xfrm>
                  <a:off x="1625600" y="181509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C30D06C4-F29B-0A4E-A374-FC0171B3F678}"/>
                    </a:ext>
                  </a:extLst>
                </p:cNvPr>
                <p:cNvCxnSpPr/>
                <p:nvPr/>
              </p:nvCxnSpPr>
              <p:spPr>
                <a:xfrm>
                  <a:off x="1625600" y="1842371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>
                  <a:extLst>
                    <a:ext uri="{FF2B5EF4-FFF2-40B4-BE49-F238E27FC236}">
                      <a16:creationId xmlns:a16="http://schemas.microsoft.com/office/drawing/2014/main" id="{3FC05ADA-51DC-9D4A-9EC2-71BBA38958BE}"/>
                    </a:ext>
                  </a:extLst>
                </p:cNvPr>
                <p:cNvCxnSpPr/>
                <p:nvPr/>
              </p:nvCxnSpPr>
              <p:spPr>
                <a:xfrm>
                  <a:off x="1625600" y="19103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F5F20662-EDBA-F94C-906C-5A5827E50C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293" y="3267741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57C94A74-0492-4747-A41A-853264F412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5379" y="3259505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5F77C30A-17A4-214C-A61F-57C2E398E08D}"/>
                </a:ext>
              </a:extLst>
            </p:cNvPr>
            <p:cNvCxnSpPr/>
            <p:nvPr/>
          </p:nvCxnSpPr>
          <p:spPr>
            <a:xfrm rot="5400000">
              <a:off x="8157115" y="3085501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F5286820-5A18-B548-A969-E03D03218161}"/>
                </a:ext>
              </a:extLst>
            </p:cNvPr>
            <p:cNvSpPr/>
            <p:nvPr/>
          </p:nvSpPr>
          <p:spPr>
            <a:xfrm>
              <a:off x="8164227" y="3012618"/>
              <a:ext cx="36576" cy="36576"/>
            </a:xfrm>
            <a:prstGeom prst="rect">
              <a:avLst/>
            </a:prstGeom>
            <a:noFill/>
            <a:ln w="127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7BB9CFB-D63E-5540-ABC5-9FB7552BBCEB}"/>
                </a:ext>
              </a:extLst>
            </p:cNvPr>
            <p:cNvSpPr txBox="1"/>
            <p:nvPr/>
          </p:nvSpPr>
          <p:spPr>
            <a:xfrm rot="5400000">
              <a:off x="8042792" y="2971840"/>
              <a:ext cx="210314" cy="12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/>
                <a:t>12</a:t>
              </a:r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B887B992-5A29-1B4C-88D4-ADCA445A878A}"/>
              </a:ext>
            </a:extLst>
          </p:cNvPr>
          <p:cNvSpPr txBox="1"/>
          <p:nvPr/>
        </p:nvSpPr>
        <p:spPr>
          <a:xfrm>
            <a:off x="2266462" y="1896951"/>
            <a:ext cx="8376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/>
              <a:t>RBCs</a:t>
            </a:r>
          </a:p>
          <a:p>
            <a:pPr algn="ctr"/>
            <a:r>
              <a:rPr lang="en-US" sz="750" dirty="0"/>
              <a:t>(stored at 4°C up to 42 days)</a:t>
            </a:r>
          </a:p>
          <a:p>
            <a:pPr algn="ctr"/>
            <a:r>
              <a:rPr lang="en-US" sz="750" dirty="0"/>
              <a:t>~350 ml</a:t>
            </a:r>
          </a:p>
          <a:p>
            <a:pPr algn="ctr"/>
            <a:r>
              <a:rPr lang="en-US" sz="750" dirty="0"/>
              <a:t>↑ Hb ~1 gm/dl*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A0237EC9-5088-C64C-9ECC-44E64C52B189}"/>
              </a:ext>
            </a:extLst>
          </p:cNvPr>
          <p:cNvSpPr txBox="1"/>
          <p:nvPr/>
        </p:nvSpPr>
        <p:spPr>
          <a:xfrm>
            <a:off x="3698800" y="1896951"/>
            <a:ext cx="7775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/>
              <a:t>FFP</a:t>
            </a:r>
          </a:p>
          <a:p>
            <a:pPr algn="ctr"/>
            <a:r>
              <a:rPr lang="en-US" sz="750" dirty="0"/>
              <a:t>(frozen -25 °C up to 3 </a:t>
            </a:r>
            <a:r>
              <a:rPr lang="en-US" sz="750" dirty="0" err="1"/>
              <a:t>yrs</a:t>
            </a:r>
            <a:r>
              <a:rPr lang="en-US" sz="750" dirty="0"/>
              <a:t>)</a:t>
            </a:r>
          </a:p>
          <a:p>
            <a:pPr algn="ctr"/>
            <a:r>
              <a:rPr lang="en-US" sz="750" dirty="0"/>
              <a:t>~225 ml</a:t>
            </a:r>
          </a:p>
          <a:p>
            <a:pPr algn="ctr"/>
            <a:r>
              <a:rPr lang="en-US" sz="750" dirty="0"/>
              <a:t>(*in 70 kg </a:t>
            </a:r>
            <a:r>
              <a:rPr lang="en-US" sz="750" dirty="0" err="1"/>
              <a:t>pt</a:t>
            </a:r>
            <a:r>
              <a:rPr lang="en-US" sz="750" dirty="0"/>
              <a:t>)</a:t>
            </a:r>
          </a:p>
          <a:p>
            <a:pPr algn="ctr"/>
            <a:r>
              <a:rPr lang="en-US" sz="750" dirty="0"/>
              <a:t> 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E94FA9F-69D6-1641-A8AC-396F69E12628}"/>
              </a:ext>
            </a:extLst>
          </p:cNvPr>
          <p:cNvSpPr txBox="1"/>
          <p:nvPr/>
        </p:nvSpPr>
        <p:spPr>
          <a:xfrm>
            <a:off x="2976299" y="1896951"/>
            <a:ext cx="8455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/>
              <a:t>Pooled Platelet</a:t>
            </a:r>
          </a:p>
          <a:p>
            <a:pPr algn="ctr"/>
            <a:r>
              <a:rPr lang="en-US" sz="750" dirty="0"/>
              <a:t>(stored at RT up to 5 days)</a:t>
            </a:r>
          </a:p>
          <a:p>
            <a:pPr algn="ctr"/>
            <a:r>
              <a:rPr lang="en-US" sz="750" dirty="0"/>
              <a:t>~300 ml</a:t>
            </a:r>
          </a:p>
          <a:p>
            <a:pPr algn="ctr"/>
            <a:r>
              <a:rPr lang="en-US" sz="750" dirty="0"/>
              <a:t>↑ </a:t>
            </a:r>
            <a:r>
              <a:rPr lang="en-US" sz="750" dirty="0" err="1"/>
              <a:t>Plt</a:t>
            </a:r>
            <a:r>
              <a:rPr lang="en-US" sz="750" dirty="0"/>
              <a:t> by ~5-7k*</a:t>
            </a: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06B3388-C7B1-494E-87BD-0358C0DCB80C}"/>
              </a:ext>
            </a:extLst>
          </p:cNvPr>
          <p:cNvGrpSpPr/>
          <p:nvPr/>
        </p:nvGrpSpPr>
        <p:grpSpPr>
          <a:xfrm>
            <a:off x="2450024" y="313276"/>
            <a:ext cx="519562" cy="740785"/>
            <a:chOff x="7809276" y="2640463"/>
            <a:chExt cx="519562" cy="740785"/>
          </a:xfrm>
        </p:grpSpPr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222A30AF-55DB-B34F-B0F7-4E1301F2A1DA}"/>
                </a:ext>
              </a:extLst>
            </p:cNvPr>
            <p:cNvGrpSpPr/>
            <p:nvPr/>
          </p:nvGrpSpPr>
          <p:grpSpPr>
            <a:xfrm>
              <a:off x="7809276" y="2640463"/>
              <a:ext cx="519562" cy="740785"/>
              <a:chOff x="8434428" y="2628924"/>
              <a:chExt cx="519562" cy="740785"/>
            </a:xfrm>
          </p:grpSpPr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ED0C887C-EFFC-6546-B3F2-00242EB4C010}"/>
                  </a:ext>
                </a:extLst>
              </p:cNvPr>
              <p:cNvSpPr/>
              <p:nvPr/>
            </p:nvSpPr>
            <p:spPr>
              <a:xfrm>
                <a:off x="8471277" y="2628924"/>
                <a:ext cx="482713" cy="657737"/>
              </a:xfrm>
              <a:custGeom>
                <a:avLst/>
                <a:gdLst>
                  <a:gd name="connsiteX0" fmla="*/ 196620 w 404934"/>
                  <a:gd name="connsiteY0" fmla="*/ 22768 h 1014838"/>
                  <a:gd name="connsiteX1" fmla="*/ 159184 w 404934"/>
                  <a:gd name="connsiteY1" fmla="*/ 45628 h 1014838"/>
                  <a:gd name="connsiteX2" fmla="*/ 196620 w 404934"/>
                  <a:gd name="connsiteY2" fmla="*/ 68488 h 1014838"/>
                  <a:gd name="connsiteX3" fmla="*/ 234056 w 404934"/>
                  <a:gd name="connsiteY3" fmla="*/ 45628 h 1014838"/>
                  <a:gd name="connsiteX4" fmla="*/ 196620 w 404934"/>
                  <a:gd name="connsiteY4" fmla="*/ 22768 h 1014838"/>
                  <a:gd name="connsiteX5" fmla="*/ 67490 w 404934"/>
                  <a:gd name="connsiteY5" fmla="*/ 0 h 1014838"/>
                  <a:gd name="connsiteX6" fmla="*/ 337444 w 404934"/>
                  <a:gd name="connsiteY6" fmla="*/ 0 h 1014838"/>
                  <a:gd name="connsiteX7" fmla="*/ 404934 w 404934"/>
                  <a:gd name="connsiteY7" fmla="*/ 67490 h 1014838"/>
                  <a:gd name="connsiteX8" fmla="*/ 404934 w 404934"/>
                  <a:gd name="connsiteY8" fmla="*/ 947348 h 1014838"/>
                  <a:gd name="connsiteX9" fmla="*/ 337444 w 404934"/>
                  <a:gd name="connsiteY9" fmla="*/ 1014838 h 1014838"/>
                  <a:gd name="connsiteX10" fmla="*/ 67490 w 404934"/>
                  <a:gd name="connsiteY10" fmla="*/ 1014838 h 1014838"/>
                  <a:gd name="connsiteX11" fmla="*/ 0 w 404934"/>
                  <a:gd name="connsiteY11" fmla="*/ 947348 h 1014838"/>
                  <a:gd name="connsiteX12" fmla="*/ 0 w 404934"/>
                  <a:gd name="connsiteY12" fmla="*/ 67490 h 1014838"/>
                  <a:gd name="connsiteX13" fmla="*/ 67490 w 404934"/>
                  <a:gd name="connsiteY13" fmla="*/ 0 h 1014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4934" h="1014838">
                    <a:moveTo>
                      <a:pt x="196620" y="22768"/>
                    </a:moveTo>
                    <a:cubicBezTo>
                      <a:pt x="175945" y="22768"/>
                      <a:pt x="159184" y="33003"/>
                      <a:pt x="159184" y="45628"/>
                    </a:cubicBezTo>
                    <a:cubicBezTo>
                      <a:pt x="159184" y="58253"/>
                      <a:pt x="175945" y="68488"/>
                      <a:pt x="196620" y="68488"/>
                    </a:cubicBezTo>
                    <a:cubicBezTo>
                      <a:pt x="217295" y="68488"/>
                      <a:pt x="234056" y="58253"/>
                      <a:pt x="234056" y="45628"/>
                    </a:cubicBezTo>
                    <a:cubicBezTo>
                      <a:pt x="234056" y="33003"/>
                      <a:pt x="217295" y="22768"/>
                      <a:pt x="196620" y="22768"/>
                    </a:cubicBezTo>
                    <a:close/>
                    <a:moveTo>
                      <a:pt x="67490" y="0"/>
                    </a:moveTo>
                    <a:lnTo>
                      <a:pt x="337444" y="0"/>
                    </a:lnTo>
                    <a:cubicBezTo>
                      <a:pt x="374718" y="0"/>
                      <a:pt x="404934" y="30216"/>
                      <a:pt x="404934" y="67490"/>
                    </a:cubicBezTo>
                    <a:lnTo>
                      <a:pt x="404934" y="947348"/>
                    </a:lnTo>
                    <a:cubicBezTo>
                      <a:pt x="404934" y="984622"/>
                      <a:pt x="374718" y="1014838"/>
                      <a:pt x="337444" y="1014838"/>
                    </a:cubicBezTo>
                    <a:lnTo>
                      <a:pt x="67490" y="1014838"/>
                    </a:lnTo>
                    <a:cubicBezTo>
                      <a:pt x="30216" y="1014838"/>
                      <a:pt x="0" y="984622"/>
                      <a:pt x="0" y="947348"/>
                    </a:cubicBezTo>
                    <a:lnTo>
                      <a:pt x="0" y="67490"/>
                    </a:lnTo>
                    <a:cubicBezTo>
                      <a:pt x="0" y="30216"/>
                      <a:pt x="30216" y="0"/>
                      <a:pt x="6749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ound Same Side Corner Rectangle 253">
                <a:extLst>
                  <a:ext uri="{FF2B5EF4-FFF2-40B4-BE49-F238E27FC236}">
                    <a16:creationId xmlns:a16="http://schemas.microsoft.com/office/drawing/2014/main" id="{7071FA36-29E9-734C-B9BD-247CA3556D96}"/>
                  </a:ext>
                </a:extLst>
              </p:cNvPr>
              <p:cNvSpPr/>
              <p:nvPr/>
            </p:nvSpPr>
            <p:spPr>
              <a:xfrm rot="10800000">
                <a:off x="8471033" y="2747723"/>
                <a:ext cx="482957" cy="542377"/>
              </a:xfrm>
              <a:prstGeom prst="round2SameRect">
                <a:avLst>
                  <a:gd name="adj1" fmla="val 14025"/>
                  <a:gd name="adj2" fmla="val 0"/>
                </a:avLst>
              </a:prstGeom>
              <a:gradFill flip="none" rotWithShape="1">
                <a:gsLst>
                  <a:gs pos="46000">
                    <a:srgbClr val="C00000"/>
                  </a:gs>
                  <a:gs pos="74000">
                    <a:srgbClr val="AE2D2A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D9068480-B3EE-AC42-A504-41E7EC68A64E}"/>
                  </a:ext>
                </a:extLst>
              </p:cNvPr>
              <p:cNvSpPr/>
              <p:nvPr/>
            </p:nvSpPr>
            <p:spPr>
              <a:xfrm>
                <a:off x="8501268" y="2768038"/>
                <a:ext cx="349495" cy="342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873A031-6992-6B4C-A5AE-18DE540E3AD6}"/>
                  </a:ext>
                </a:extLst>
              </p:cNvPr>
              <p:cNvSpPr/>
              <p:nvPr/>
            </p:nvSpPr>
            <p:spPr>
              <a:xfrm>
                <a:off x="8434428" y="2715276"/>
                <a:ext cx="485696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" dirty="0"/>
                  <a:t>AB+</a:t>
                </a:r>
              </a:p>
              <a:p>
                <a:r>
                  <a:rPr lang="en-US" sz="400" dirty="0"/>
                  <a:t>Rh positive </a:t>
                </a:r>
              </a:p>
              <a:p>
                <a:r>
                  <a:rPr lang="en-US" sz="150" dirty="0"/>
                  <a:t> </a:t>
                </a:r>
              </a:p>
              <a:p>
                <a:endParaRPr lang="en-US" sz="100" dirty="0"/>
              </a:p>
              <a:p>
                <a:r>
                  <a:rPr lang="en-US" sz="250" dirty="0"/>
                  <a:t>EXP 2021-01-01 23:30</a:t>
                </a:r>
                <a:endParaRPr lang="en-US" sz="200" dirty="0"/>
              </a:p>
              <a:p>
                <a:endParaRPr lang="en-US" sz="100" dirty="0"/>
              </a:p>
              <a:p>
                <a:endParaRPr lang="en-US" sz="100" dirty="0"/>
              </a:p>
              <a:p>
                <a:r>
                  <a:rPr lang="en-US" sz="250" dirty="0"/>
                  <a:t>A9999 20 123456      K</a:t>
                </a:r>
              </a:p>
            </p:txBody>
          </p: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3D52FD43-DD78-5145-AF08-359E6071614C}"/>
                  </a:ext>
                </a:extLst>
              </p:cNvPr>
              <p:cNvGrpSpPr/>
              <p:nvPr/>
            </p:nvGrpSpPr>
            <p:grpSpPr>
              <a:xfrm rot="5400000">
                <a:off x="8720354" y="2983474"/>
                <a:ext cx="53975" cy="180975"/>
                <a:chOff x="1625600" y="1802398"/>
                <a:chExt cx="53975" cy="180975"/>
              </a:xfrm>
            </p:grpSpPr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039D2C08-6EE7-B84A-A611-D983E01DE2C6}"/>
                    </a:ext>
                  </a:extLst>
                </p:cNvPr>
                <p:cNvCxnSpPr/>
                <p:nvPr/>
              </p:nvCxnSpPr>
              <p:spPr>
                <a:xfrm>
                  <a:off x="1625600" y="1983373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FAE2B06B-A4F0-5A45-9EE6-40735ECC978E}"/>
                    </a:ext>
                  </a:extLst>
                </p:cNvPr>
                <p:cNvCxnSpPr/>
                <p:nvPr/>
              </p:nvCxnSpPr>
              <p:spPr>
                <a:xfrm>
                  <a:off x="1625600" y="1802398"/>
                  <a:ext cx="5397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426740E1-5C2E-354E-8911-8951C15C7A22}"/>
                    </a:ext>
                  </a:extLst>
                </p:cNvPr>
                <p:cNvCxnSpPr/>
                <p:nvPr/>
              </p:nvCxnSpPr>
              <p:spPr>
                <a:xfrm>
                  <a:off x="1625600" y="19611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6B89AB49-7473-BF4D-BDD0-EB67B4FEAB15}"/>
                    </a:ext>
                  </a:extLst>
                </p:cNvPr>
                <p:cNvCxnSpPr/>
                <p:nvPr/>
              </p:nvCxnSpPr>
              <p:spPr>
                <a:xfrm>
                  <a:off x="1625600" y="19484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5FCC76EF-A979-9D43-9ED5-BB934A84D814}"/>
                    </a:ext>
                  </a:extLst>
                </p:cNvPr>
                <p:cNvCxnSpPr/>
                <p:nvPr/>
              </p:nvCxnSpPr>
              <p:spPr>
                <a:xfrm>
                  <a:off x="1625600" y="19008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9423B0ED-0112-C049-8802-6489B7E6EBF0}"/>
                    </a:ext>
                  </a:extLst>
                </p:cNvPr>
                <p:cNvCxnSpPr/>
                <p:nvPr/>
              </p:nvCxnSpPr>
              <p:spPr>
                <a:xfrm>
                  <a:off x="1625600" y="1851896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941C02C4-46C3-9147-8209-C9494B9C85D6}"/>
                    </a:ext>
                  </a:extLst>
                </p:cNvPr>
                <p:cNvCxnSpPr/>
                <p:nvPr/>
              </p:nvCxnSpPr>
              <p:spPr>
                <a:xfrm>
                  <a:off x="1625600" y="1875423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FE16A2C4-BD5A-1245-8E06-C91EFBF25A32}"/>
                    </a:ext>
                  </a:extLst>
                </p:cNvPr>
                <p:cNvCxnSpPr/>
                <p:nvPr/>
              </p:nvCxnSpPr>
              <p:spPr>
                <a:xfrm>
                  <a:off x="1625600" y="181509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B1297CDF-089C-1D43-A544-3ACB52EEEEBD}"/>
                    </a:ext>
                  </a:extLst>
                </p:cNvPr>
                <p:cNvCxnSpPr/>
                <p:nvPr/>
              </p:nvCxnSpPr>
              <p:spPr>
                <a:xfrm>
                  <a:off x="1625600" y="1842371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C36E0FAE-9D1A-3247-B657-43DACC8CE9B0}"/>
                    </a:ext>
                  </a:extLst>
                </p:cNvPr>
                <p:cNvCxnSpPr/>
                <p:nvPr/>
              </p:nvCxnSpPr>
              <p:spPr>
                <a:xfrm>
                  <a:off x="1625600" y="1910348"/>
                  <a:ext cx="53975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17479097-CF50-D74D-A4C3-4F900B0AA7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293" y="3276247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5ED96012-3C24-6247-85A4-E8C7790E09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5379" y="3268011"/>
                <a:ext cx="1" cy="93462"/>
              </a:xfrm>
              <a:prstGeom prst="line">
                <a:avLst/>
              </a:prstGeom>
              <a:ln w="25400" cmpd="dbl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A2098612-77AB-A540-8277-0E1DB255B5FC}"/>
                </a:ext>
              </a:extLst>
            </p:cNvPr>
            <p:cNvCxnSpPr/>
            <p:nvPr/>
          </p:nvCxnSpPr>
          <p:spPr>
            <a:xfrm rot="5400000">
              <a:off x="8157115" y="3085501"/>
              <a:ext cx="5397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E9DD059-CEC2-4349-9122-14382BB0F96F}"/>
                </a:ext>
              </a:extLst>
            </p:cNvPr>
            <p:cNvSpPr/>
            <p:nvPr/>
          </p:nvSpPr>
          <p:spPr>
            <a:xfrm>
              <a:off x="8164227" y="3012618"/>
              <a:ext cx="36576" cy="36576"/>
            </a:xfrm>
            <a:prstGeom prst="rect">
              <a:avLst/>
            </a:prstGeom>
            <a:noFill/>
            <a:ln w="127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EBE277F6-5A06-2445-89DA-9B9AD1DE8B1C}"/>
                </a:ext>
              </a:extLst>
            </p:cNvPr>
            <p:cNvSpPr txBox="1"/>
            <p:nvPr/>
          </p:nvSpPr>
          <p:spPr>
            <a:xfrm rot="5400000">
              <a:off x="8042792" y="2971840"/>
              <a:ext cx="210314" cy="12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/>
                <a:t>12</a:t>
              </a:r>
            </a:p>
          </p:txBody>
        </p:sp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AF7CE0F6-8332-C746-857F-843E8E407ECB}"/>
              </a:ext>
            </a:extLst>
          </p:cNvPr>
          <p:cNvSpPr txBox="1"/>
          <p:nvPr/>
        </p:nvSpPr>
        <p:spPr>
          <a:xfrm>
            <a:off x="2972762" y="280708"/>
            <a:ext cx="14712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/>
              <a:t>Whole blood</a:t>
            </a:r>
          </a:p>
          <a:p>
            <a:pPr algn="ctr"/>
            <a:r>
              <a:rPr lang="en-US" sz="750" dirty="0"/>
              <a:t>(stored at 4°C up to 35 days)</a:t>
            </a:r>
          </a:p>
          <a:p>
            <a:pPr algn="ctr"/>
            <a:r>
              <a:rPr lang="en-US" sz="750" dirty="0"/>
              <a:t>~450 ml + 60 ml citrate</a:t>
            </a:r>
          </a:p>
          <a:p>
            <a:pPr algn="ctr"/>
            <a:r>
              <a:rPr lang="en-US" sz="750" dirty="0"/>
              <a:t>Good at achieving hemostasis (contains all factors) but limited availability (autologous, military)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575C760A-EC11-0840-A241-47C4B0964812}"/>
              </a:ext>
            </a:extLst>
          </p:cNvPr>
          <p:cNvCxnSpPr>
            <a:cxnSpLocks/>
            <a:stCxn id="254" idx="3"/>
            <a:endCxn id="107" idx="0"/>
          </p:cNvCxnSpPr>
          <p:nvPr/>
        </p:nvCxnSpPr>
        <p:spPr>
          <a:xfrm rot="5400000">
            <a:off x="2573278" y="1086479"/>
            <a:ext cx="266856" cy="42803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>
            <a:extLst>
              <a:ext uri="{FF2B5EF4-FFF2-40B4-BE49-F238E27FC236}">
                <a16:creationId xmlns:a16="http://schemas.microsoft.com/office/drawing/2014/main" id="{C4A27765-CF95-894C-98C0-6076DBBBF443}"/>
              </a:ext>
            </a:extLst>
          </p:cNvPr>
          <p:cNvCxnSpPr>
            <a:cxnSpLocks/>
            <a:stCxn id="254" idx="3"/>
            <a:endCxn id="273" idx="0"/>
          </p:cNvCxnSpPr>
          <p:nvPr/>
        </p:nvCxnSpPr>
        <p:spPr>
          <a:xfrm rot="16200000" flipH="1">
            <a:off x="2926970" y="775588"/>
            <a:ext cx="260052" cy="657779"/>
          </a:xfrm>
          <a:prstGeom prst="bentConnector3">
            <a:avLst>
              <a:gd name="adj1" fmla="val 51776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A00B80E-C277-0748-A2D6-314F25E429E7}"/>
              </a:ext>
            </a:extLst>
          </p:cNvPr>
          <p:cNvSpPr/>
          <p:nvPr/>
        </p:nvSpPr>
        <p:spPr>
          <a:xfrm>
            <a:off x="2614902" y="1241308"/>
            <a:ext cx="140803" cy="110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D2FC892B-B8A4-9849-AD80-DE3B45A45344}"/>
              </a:ext>
            </a:extLst>
          </p:cNvPr>
          <p:cNvSpPr/>
          <p:nvPr/>
        </p:nvSpPr>
        <p:spPr>
          <a:xfrm>
            <a:off x="3315484" y="1234504"/>
            <a:ext cx="140803" cy="110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F32C7B9F-D11C-EA4C-8B32-11A81886E609}"/>
              </a:ext>
            </a:extLst>
          </p:cNvPr>
          <p:cNvSpPr/>
          <p:nvPr/>
        </p:nvSpPr>
        <p:spPr>
          <a:xfrm>
            <a:off x="4014370" y="1241308"/>
            <a:ext cx="140803" cy="110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5" name="Elbow Connector 274">
            <a:extLst>
              <a:ext uri="{FF2B5EF4-FFF2-40B4-BE49-F238E27FC236}">
                <a16:creationId xmlns:a16="http://schemas.microsoft.com/office/drawing/2014/main" id="{6A5BEDBD-64BA-F34D-811D-51E940C0E08D}"/>
              </a:ext>
            </a:extLst>
          </p:cNvPr>
          <p:cNvCxnSpPr>
            <a:cxnSpLocks/>
            <a:stCxn id="254" idx="3"/>
            <a:endCxn id="274" idx="0"/>
          </p:cNvCxnSpPr>
          <p:nvPr/>
        </p:nvCxnSpPr>
        <p:spPr>
          <a:xfrm rot="16200000" flipH="1">
            <a:off x="3273011" y="429547"/>
            <a:ext cx="266856" cy="135666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5BA86C41-C7B8-2B44-A8A8-1ED65800019F}"/>
              </a:ext>
            </a:extLst>
          </p:cNvPr>
          <p:cNvSpPr txBox="1"/>
          <p:nvPr/>
        </p:nvSpPr>
        <p:spPr>
          <a:xfrm>
            <a:off x="-63401" y="4990556"/>
            <a:ext cx="1379121" cy="78483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Rate of transfusion depends on severity of illness. In stable patients, slower infusions (e.g. over 2 </a:t>
            </a:r>
            <a:r>
              <a:rPr lang="en-US" sz="750" dirty="0" err="1"/>
              <a:t>hrs</a:t>
            </a:r>
            <a:r>
              <a:rPr lang="en-US" sz="750" dirty="0"/>
              <a:t>) permits earlier stopping. In unstable patients consider using a rapid infuser.</a:t>
            </a:r>
          </a:p>
        </p:txBody>
      </p:sp>
      <p:sp>
        <p:nvSpPr>
          <p:cNvPr id="276" name="Freeform 140">
            <a:extLst>
              <a:ext uri="{FF2B5EF4-FFF2-40B4-BE49-F238E27FC236}">
                <a16:creationId xmlns:a16="http://schemas.microsoft.com/office/drawing/2014/main" id="{F4BE5098-ADAD-5940-8BED-A4FD46539BA9}"/>
              </a:ext>
            </a:extLst>
          </p:cNvPr>
          <p:cNvSpPr/>
          <p:nvPr/>
        </p:nvSpPr>
        <p:spPr>
          <a:xfrm rot="17786290">
            <a:off x="1137754" y="5352296"/>
            <a:ext cx="269983" cy="202973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0DE067E8-55AF-9845-BB03-03861F39EE33}"/>
              </a:ext>
            </a:extLst>
          </p:cNvPr>
          <p:cNvSpPr txBox="1"/>
          <p:nvPr/>
        </p:nvSpPr>
        <p:spPr>
          <a:xfrm>
            <a:off x="1066292" y="5828104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SF Digital Readout Medium" pitchFamily="49" charset="0"/>
              </a:rPr>
              <a:t>150</a:t>
            </a:r>
            <a:endParaRPr lang="en-US" sz="1200" spc="-150" dirty="0">
              <a:solidFill>
                <a:schemeClr val="accent6"/>
              </a:solidFill>
              <a:latin typeface="SF Digital Readout Medium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9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1659</Words>
  <Application>Microsoft Macintosh PowerPoint</Application>
  <PresentationFormat>Letter Paper (8.5x11 in)</PresentationFormat>
  <Paragraphs>172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Futura Condensed Medium</vt:lpstr>
      <vt:lpstr>SF Digital Readout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</cp:revision>
  <dcterms:created xsi:type="dcterms:W3CDTF">2021-07-10T18:27:02Z</dcterms:created>
  <dcterms:modified xsi:type="dcterms:W3CDTF">2021-07-10T18:28:16Z</dcterms:modified>
</cp:coreProperties>
</file>