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6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E835-FE22-034B-909A-3D523AA696F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29E3-7ED2-624D-B2FD-DD03C2E3C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chestnet.org/article/S0012-3692(15)31420-3/full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Chest paper</a:t>
            </a:r>
          </a:p>
          <a:p>
            <a:r>
              <a:rPr lang="en-US" dirty="0">
                <a:hlinkClick r:id="rId3"/>
              </a:rPr>
              <a:t>https://journal.chestnet.org/article/S0012-3692(15)31420-3/fulltext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8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B5E5-1A97-4B4C-91E2-DC84D60F0DB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pubmed.ncbi.nlm.nih.gov/29343170/" TargetMode="External"/><Relationship Id="rId18" Type="http://schemas.openxmlformats.org/officeDocument/2006/relationships/hyperlink" Target="https://journals.lww.com/ccejournal/fulltext/2020/01000/a_carotid_doppler_patch_accurately_tracks_stroke.7.aspx" TargetMode="External"/><Relationship Id="rId26" Type="http://schemas.openxmlformats.org/officeDocument/2006/relationships/hyperlink" Target="https://ccforum.biomedcentral.com/articles/10.1186/cc710" TargetMode="External"/><Relationship Id="rId39" Type="http://schemas.openxmlformats.org/officeDocument/2006/relationships/hyperlink" Target="https://pubmed.ncbi.nlm.nih.gov/19809049/" TargetMode="External"/><Relationship Id="rId21" Type="http://schemas.openxmlformats.org/officeDocument/2006/relationships/hyperlink" Target="https://pubmed.ncbi.nlm.nih.gov/23963186/" TargetMode="External"/><Relationship Id="rId34" Type="http://schemas.openxmlformats.org/officeDocument/2006/relationships/hyperlink" Target="https://pubmed.ncbi.nlm.nih.gov/18628220/" TargetMode="External"/><Relationship Id="rId42" Type="http://schemas.openxmlformats.org/officeDocument/2006/relationships/hyperlink" Target="https://www.ncbi.nlm.nih.gov/pmc/articles/PMC6066588/" TargetMode="External"/><Relationship Id="rId47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ccforum.biomedcentral.com/articles/10.1186/s13054-020-2732-y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bjanaesthesia.org.uk/article/S0007-0912(18)30233-2/fulltext" TargetMode="External"/><Relationship Id="rId29" Type="http://schemas.openxmlformats.org/officeDocument/2006/relationships/hyperlink" Target="https://pubmed.ncbi.nlm.nih.gov/30117033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28672146/" TargetMode="External"/><Relationship Id="rId11" Type="http://schemas.openxmlformats.org/officeDocument/2006/relationships/hyperlink" Target="https://link.springer.com/article/10.1007/s00134-016-4357-9" TargetMode="External"/><Relationship Id="rId24" Type="http://schemas.openxmlformats.org/officeDocument/2006/relationships/hyperlink" Target="https://pubs.asahq.org/anesthesiology/article/127/3/450/17795/Mini-fluid-Challenge-of-100-ml-of-Crystalloid" TargetMode="External"/><Relationship Id="rId32" Type="http://schemas.openxmlformats.org/officeDocument/2006/relationships/hyperlink" Target="https://ccforum.biomedcentral.com/articles/10.1186/s13054-018-1959-3" TargetMode="External"/><Relationship Id="rId37" Type="http://schemas.openxmlformats.org/officeDocument/2006/relationships/hyperlink" Target="https://www.ncbi.nlm.nih.gov/pmc/articles/PMC3848814/" TargetMode="External"/><Relationship Id="rId40" Type="http://schemas.openxmlformats.org/officeDocument/2006/relationships/hyperlink" Target="https://pubmed.ncbi.nlm.nih.gov/27307176/" TargetMode="External"/><Relationship Id="rId45" Type="http://schemas.openxmlformats.org/officeDocument/2006/relationships/hyperlink" Target="https://pubmed.ncbi.nlm.nih.gov/25727278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ncbi.nlm.nih.gov/pmc/articles/PMC7676570/" TargetMode="External"/><Relationship Id="rId23" Type="http://schemas.openxmlformats.org/officeDocument/2006/relationships/hyperlink" Target="https://pubmed.ncbi.nlm.nih.gov/27673307/" TargetMode="External"/><Relationship Id="rId28" Type="http://schemas.openxmlformats.org/officeDocument/2006/relationships/hyperlink" Target="https://link.springer.com/article/10.1186/s13613-016-0216-7" TargetMode="External"/><Relationship Id="rId36" Type="http://schemas.openxmlformats.org/officeDocument/2006/relationships/hyperlink" Target="https://pubmed.ncbi.nlm.nih.gov/21791090/" TargetMode="External"/><Relationship Id="rId10" Type="http://schemas.openxmlformats.org/officeDocument/2006/relationships/hyperlink" Target="https://ccforum.biomedcentral.com/articles/10.1186/s13054-017-1881-0" TargetMode="External"/><Relationship Id="rId19" Type="http://schemas.openxmlformats.org/officeDocument/2006/relationships/hyperlink" Target="https://www.ijccm.org/doi/pdf/10.5005/jp-journals-10071-23570" TargetMode="External"/><Relationship Id="rId31" Type="http://schemas.openxmlformats.org/officeDocument/2006/relationships/hyperlink" Target="https://bmcanesthesiol.biomedcentral.com/articles/10.1186/s12871-018-0520-x" TargetMode="External"/><Relationship Id="rId44" Type="http://schemas.openxmlformats.org/officeDocument/2006/relationships/hyperlink" Target="https://www.ncbi.nlm.nih.gov/pmc/articles/PMC1297637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ccforum.biomedcentral.com/articles/10.1186/s13054-019-2554-y" TargetMode="External"/><Relationship Id="rId14" Type="http://schemas.openxmlformats.org/officeDocument/2006/relationships/hyperlink" Target="https://pubmed.ncbi.nlm.nih.gov/26563768/" TargetMode="External"/><Relationship Id="rId22" Type="http://schemas.openxmlformats.org/officeDocument/2006/relationships/hyperlink" Target="https://link.springer.com/article/10.1007/s10877-016-9859-z" TargetMode="External"/><Relationship Id="rId27" Type="http://schemas.openxmlformats.org/officeDocument/2006/relationships/hyperlink" Target="https://pubmed.ncbi.nlm.nih.gov/27922879/" TargetMode="External"/><Relationship Id="rId30" Type="http://schemas.openxmlformats.org/officeDocument/2006/relationships/hyperlink" Target="https://journals.sagepub.com/doi/pdf/10.1177/0310057X1204000503" TargetMode="External"/><Relationship Id="rId35" Type="http://schemas.openxmlformats.org/officeDocument/2006/relationships/hyperlink" Target="https://journals.lww.com/cardiologyinreview/Fulltext/2019/05000/Thermodilution_Cardiac_Output__A_Concept_Over_250.5.aspx" TargetMode="External"/><Relationship Id="rId43" Type="http://schemas.openxmlformats.org/officeDocument/2006/relationships/image" Target="../media/image4.png"/><Relationship Id="rId8" Type="http://schemas.openxmlformats.org/officeDocument/2006/relationships/hyperlink" Target="https://europepmc.org/article/med/19237902" TargetMode="External"/><Relationship Id="rId3" Type="http://schemas.openxmlformats.org/officeDocument/2006/relationships/image" Target="../media/image1.emf"/><Relationship Id="rId12" Type="http://schemas.openxmlformats.org/officeDocument/2006/relationships/hyperlink" Target="https://pubmed.ncbi.nlm.nih.gov/27591389/" TargetMode="External"/><Relationship Id="rId17" Type="http://schemas.openxmlformats.org/officeDocument/2006/relationships/hyperlink" Target="https://pubmed.ncbi.nlm.nih.gov/26410681/" TargetMode="External"/><Relationship Id="rId25" Type="http://schemas.openxmlformats.org/officeDocument/2006/relationships/hyperlink" Target="https://www.atsjournals.org/doi/full/10.1164/rccm.201801-0088CI" TargetMode="External"/><Relationship Id="rId33" Type="http://schemas.openxmlformats.org/officeDocument/2006/relationships/hyperlink" Target="https://pubmed.ncbi.nlm.nih.gov/19602972/" TargetMode="External"/><Relationship Id="rId38" Type="http://schemas.openxmlformats.org/officeDocument/2006/relationships/hyperlink" Target="https://onlinelibrary.wiley.com/doi/abs/10.1111/aas.12229" TargetMode="External"/><Relationship Id="rId46" Type="http://schemas.openxmlformats.org/officeDocument/2006/relationships/image" Target="../media/image5.png"/><Relationship Id="rId20" Type="http://schemas.openxmlformats.org/officeDocument/2006/relationships/hyperlink" Target="https://apm.amegroups.com/article/view/52330/html" TargetMode="External"/><Relationship Id="rId41" Type="http://schemas.openxmlformats.org/officeDocument/2006/relationships/hyperlink" Target="https://pubmed.ncbi.nlm.nih.gov/2614095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31EF13ED-303A-9349-B033-8A389228176B}"/>
              </a:ext>
            </a:extLst>
          </p:cNvPr>
          <p:cNvSpPr/>
          <p:nvPr/>
        </p:nvSpPr>
        <p:spPr>
          <a:xfrm>
            <a:off x="6873342" y="3695940"/>
            <a:ext cx="2257403" cy="727247"/>
          </a:xfrm>
          <a:prstGeom prst="roundRect">
            <a:avLst>
              <a:gd name="adj" fmla="val 52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7FEC38-D2AF-0E46-8AF8-428C062A26F7}"/>
              </a:ext>
            </a:extLst>
          </p:cNvPr>
          <p:cNvGrpSpPr/>
          <p:nvPr/>
        </p:nvGrpSpPr>
        <p:grpSpPr>
          <a:xfrm>
            <a:off x="4609302" y="1456666"/>
            <a:ext cx="2266735" cy="200055"/>
            <a:chOff x="66807" y="1731700"/>
            <a:chExt cx="2266735" cy="200055"/>
          </a:xfrm>
        </p:grpSpPr>
        <p:sp>
          <p:nvSpPr>
            <p:cNvPr id="99" name="Left Bracket 98">
              <a:extLst>
                <a:ext uri="{FF2B5EF4-FFF2-40B4-BE49-F238E27FC236}">
                  <a16:creationId xmlns:a16="http://schemas.microsoft.com/office/drawing/2014/main" id="{91275F12-5F60-B841-93CF-1923C4FF9E63}"/>
                </a:ext>
              </a:extLst>
            </p:cNvPr>
            <p:cNvSpPr/>
            <p:nvPr/>
          </p:nvSpPr>
          <p:spPr>
            <a:xfrm rot="5400000">
              <a:off x="1177315" y="714715"/>
              <a:ext cx="45719" cy="2266735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1521481-4B51-744C-9785-74C84A6000E2}"/>
                </a:ext>
              </a:extLst>
            </p:cNvPr>
            <p:cNvSpPr/>
            <p:nvPr/>
          </p:nvSpPr>
          <p:spPr>
            <a:xfrm>
              <a:off x="486275" y="1731700"/>
              <a:ext cx="142058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POINT OF CARE ULTRASOUND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2D98E5F-052F-A143-BE8F-807332BAC0D4}"/>
              </a:ext>
            </a:extLst>
          </p:cNvPr>
          <p:cNvSpPr/>
          <p:nvPr/>
        </p:nvSpPr>
        <p:spPr>
          <a:xfrm>
            <a:off x="6884744" y="4430754"/>
            <a:ext cx="2264300" cy="671539"/>
          </a:xfrm>
          <a:prstGeom prst="roundRect">
            <a:avLst>
              <a:gd name="adj" fmla="val 5184"/>
            </a:avLst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F1A33FC-24FD-0A4C-84CA-950C0A8973D6}"/>
              </a:ext>
            </a:extLst>
          </p:cNvPr>
          <p:cNvSpPr/>
          <p:nvPr/>
        </p:nvSpPr>
        <p:spPr>
          <a:xfrm>
            <a:off x="6887941" y="5117010"/>
            <a:ext cx="2250370" cy="1735149"/>
          </a:xfrm>
          <a:prstGeom prst="roundRect">
            <a:avLst>
              <a:gd name="adj" fmla="val 294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D5436F3-3DE7-4E40-AB92-E28C3517CAF2}"/>
              </a:ext>
            </a:extLst>
          </p:cNvPr>
          <p:cNvSpPr/>
          <p:nvPr/>
        </p:nvSpPr>
        <p:spPr>
          <a:xfrm>
            <a:off x="4602120" y="1613183"/>
            <a:ext cx="2257403" cy="4169252"/>
          </a:xfrm>
          <a:prstGeom prst="roundRect">
            <a:avLst>
              <a:gd name="adj" fmla="val 232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C2422C5-FDC4-1F48-8957-C85E35F7F81F}"/>
              </a:ext>
            </a:extLst>
          </p:cNvPr>
          <p:cNvSpPr/>
          <p:nvPr/>
        </p:nvSpPr>
        <p:spPr>
          <a:xfrm>
            <a:off x="6889575" y="1626318"/>
            <a:ext cx="2241545" cy="986839"/>
          </a:xfrm>
          <a:prstGeom prst="roundRect">
            <a:avLst>
              <a:gd name="adj" fmla="val 52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519400" y="29105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4663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fluid responsiveness </a:t>
            </a:r>
            <a:r>
              <a:rPr lang="en-US" sz="2000" cap="small" dirty="0">
                <a:latin typeface="Corbel" panose="020B0503020204020204" pitchFamily="34" charset="0"/>
              </a:rPr>
              <a:t>&amp;</a:t>
            </a:r>
            <a:r>
              <a:rPr lang="en-US" sz="2400" b="1" cap="small" dirty="0">
                <a:latin typeface="Corbel" panose="020B0503020204020204" pitchFamily="34" charset="0"/>
              </a:rPr>
              <a:t> tolerance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21" y="227321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62686" y="231244"/>
            <a:ext cx="9396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DEFINITIONS: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1EB0440-138B-384A-8557-9073B1336A38}"/>
              </a:ext>
            </a:extLst>
          </p:cNvPr>
          <p:cNvSpPr/>
          <p:nvPr/>
        </p:nvSpPr>
        <p:spPr>
          <a:xfrm>
            <a:off x="-36519" y="347568"/>
            <a:ext cx="3994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- Fluid resuscitation can be beneficial when required or harmful in excess. Methods to </a:t>
            </a:r>
            <a:r>
              <a:rPr lang="en-US" sz="800" b="1" dirty="0">
                <a:solidFill>
                  <a:srgbClr val="000000"/>
                </a:solidFill>
              </a:rPr>
              <a:t>predict fluid responsiveness </a:t>
            </a:r>
            <a:r>
              <a:rPr lang="en-US" sz="800" dirty="0">
                <a:solidFill>
                  <a:srgbClr val="000000"/>
                </a:solidFill>
              </a:rPr>
              <a:t>enable parsimonious administration of fluids, resulting in </a:t>
            </a:r>
            <a:r>
              <a:rPr lang="en-US" sz="800" dirty="0">
                <a:solidFill>
                  <a:srgbClr val="000000"/>
                </a:solidFill>
                <a:hlinkClick r:id="rId6"/>
              </a:rPr>
              <a:t>reduced fluid balance, shorter duration of vasopressors, and lower risk of renal failure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  <a:p>
            <a:r>
              <a:rPr lang="en-US" sz="800" b="1" i="1" dirty="0">
                <a:solidFill>
                  <a:srgbClr val="000000"/>
                </a:solidFill>
              </a:rPr>
              <a:t>- Fluid responsive (FR) </a:t>
            </a:r>
            <a:r>
              <a:rPr lang="en-US" sz="800" dirty="0">
                <a:solidFill>
                  <a:srgbClr val="000000"/>
                </a:solidFill>
              </a:rPr>
              <a:t>a 10-15% increase in cardiac output (CO) when fluid administered; fluid responsiveness does not mean fluid is “needed” only the CO will increase with volume.</a:t>
            </a:r>
          </a:p>
          <a:p>
            <a:r>
              <a:rPr lang="en-US" sz="800" dirty="0">
                <a:solidFill>
                  <a:srgbClr val="000000"/>
                </a:solidFill>
              </a:rPr>
              <a:t>- Importantly, only about 50% of septic patients are FR but FR </a:t>
            </a:r>
            <a:r>
              <a:rPr lang="en-US" sz="800" dirty="0">
                <a:solidFill>
                  <a:srgbClr val="000000"/>
                </a:solidFill>
                <a:hlinkClick r:id="rId7"/>
              </a:rPr>
              <a:t>can be assessed in most</a:t>
            </a:r>
            <a:r>
              <a:rPr lang="en-US" sz="800" dirty="0">
                <a:solidFill>
                  <a:srgbClr val="000000"/>
                </a:solidFill>
              </a:rPr>
              <a:t> pts.</a:t>
            </a:r>
          </a:p>
          <a:p>
            <a:r>
              <a:rPr lang="en-US" sz="800" dirty="0">
                <a:solidFill>
                  <a:srgbClr val="000000"/>
                </a:solidFill>
              </a:rPr>
              <a:t>- Clinical parameters (hourly UOP, MAP) tend to lag and do not reliably predict FR.</a:t>
            </a:r>
          </a:p>
          <a:p>
            <a:r>
              <a:rPr lang="en-US" sz="800" b="1" i="1" dirty="0">
                <a:solidFill>
                  <a:srgbClr val="C00000"/>
                </a:solidFill>
              </a:rPr>
              <a:t>- Fluid tolerance (FT) </a:t>
            </a:r>
            <a:r>
              <a:rPr lang="en-US" sz="800" dirty="0">
                <a:solidFill>
                  <a:srgbClr val="000000"/>
                </a:solidFill>
              </a:rPr>
              <a:t>the absence of harm (e.g. pulmonary edema) when fluid administered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437FD4-FDF6-AE47-B2D5-422D270B36F0}"/>
              </a:ext>
            </a:extLst>
          </p:cNvPr>
          <p:cNvSpPr/>
          <p:nvPr/>
        </p:nvSpPr>
        <p:spPr>
          <a:xfrm>
            <a:off x="6834490" y="5079424"/>
            <a:ext cx="2311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END EXPIRATORY OCCLUSION (EEO)</a:t>
            </a:r>
          </a:p>
          <a:p>
            <a:r>
              <a:rPr lang="en-US" sz="800" b="1" i="1" dirty="0"/>
              <a:t>Principle:</a:t>
            </a:r>
            <a:r>
              <a:rPr lang="en-US" sz="800" b="1" dirty="0"/>
              <a:t> </a:t>
            </a:r>
            <a:r>
              <a:rPr lang="en-US" sz="800" dirty="0"/>
              <a:t>For MV patients, each breath increases intrathoracic pressure &amp; impedes venous return. Interrupting MV at end expiration transiently increases preload. Decrease in CO during a </a:t>
            </a:r>
            <a:r>
              <a:rPr lang="en-US" sz="800" dirty="0">
                <a:hlinkClick r:id="rId8"/>
              </a:rPr>
              <a:t>15 sec expiratory hold maneuver</a:t>
            </a:r>
            <a:r>
              <a:rPr lang="en-US" sz="800" dirty="0"/>
              <a:t> predicts FR</a:t>
            </a:r>
            <a:endParaRPr lang="en-US" sz="800" b="1" dirty="0"/>
          </a:p>
          <a:p>
            <a:r>
              <a:rPr lang="en-US" sz="800" b="1" dirty="0"/>
              <a:t>Requires</a:t>
            </a:r>
            <a:r>
              <a:rPr lang="en-US" sz="800" dirty="0"/>
              <a:t>:</a:t>
            </a:r>
          </a:p>
          <a:p>
            <a:r>
              <a:rPr lang="en-US" sz="800" dirty="0"/>
              <a:t>·  Mechanically ventilated at 8ml/kg TV</a:t>
            </a:r>
          </a:p>
          <a:p>
            <a:r>
              <a:rPr lang="en-US" sz="800" dirty="0"/>
              <a:t>·  Able to tolerate 15 sec apnea</a:t>
            </a:r>
          </a:p>
          <a:p>
            <a:r>
              <a:rPr lang="en-US" sz="800" dirty="0"/>
              <a:t>·  Continuous CO measurement (Aline, PAC, </a:t>
            </a:r>
            <a:r>
              <a:rPr lang="en-US" sz="800" dirty="0" err="1"/>
              <a:t>etc</a:t>
            </a:r>
            <a:r>
              <a:rPr lang="en-US" sz="800" dirty="0"/>
              <a:t>)</a:t>
            </a:r>
          </a:p>
          <a:p>
            <a:r>
              <a:rPr lang="en-US" sz="800" b="1" i="1" dirty="0"/>
              <a:t>Interpretation</a:t>
            </a:r>
            <a:r>
              <a:rPr lang="en-US" sz="800" dirty="0"/>
              <a:t>: a 5% increase in CO during EEO maneuver compared to baseline suggest FR</a:t>
            </a:r>
          </a:p>
          <a:p>
            <a:r>
              <a:rPr lang="en-US" sz="800" b="1" i="1" dirty="0"/>
              <a:t>Performance</a:t>
            </a:r>
            <a:r>
              <a:rPr lang="en-US" sz="800" dirty="0"/>
              <a:t>: Good (</a:t>
            </a:r>
            <a:r>
              <a:rPr lang="en-US" sz="800" dirty="0">
                <a:hlinkClick r:id="rId9"/>
              </a:rPr>
              <a:t>AUROC &gt;0.9</a:t>
            </a:r>
            <a:r>
              <a:rPr lang="en-US" sz="800" dirty="0"/>
              <a:t>) if Tv &gt; 8 ml/kg; </a:t>
            </a:r>
            <a:r>
              <a:rPr lang="en-US" sz="800" dirty="0" err="1"/>
              <a:t>spont</a:t>
            </a:r>
            <a:r>
              <a:rPr lang="en-US" sz="800" dirty="0"/>
              <a:t> respirations disrupt test. </a:t>
            </a:r>
            <a:r>
              <a:rPr lang="en-US" sz="800" dirty="0">
                <a:hlinkClick r:id="rId10"/>
              </a:rPr>
              <a:t>Unreliable if prone</a:t>
            </a:r>
            <a:endParaRPr lang="en-US" sz="800" dirty="0"/>
          </a:p>
          <a:p>
            <a:endParaRPr lang="en-US" sz="800" b="1" dirty="0">
              <a:latin typeface="Corbel" panose="020B0503020204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7F190A-3FD1-5A4E-952E-3948F86863B0}"/>
              </a:ext>
            </a:extLst>
          </p:cNvPr>
          <p:cNvSpPr/>
          <p:nvPr/>
        </p:nvSpPr>
        <p:spPr>
          <a:xfrm>
            <a:off x="4532042" y="1592381"/>
            <a:ext cx="24372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IVC Size &amp; Distensibility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dirty="0">
                <a:latin typeface="Corbel" panose="020B0503020204020204" pitchFamily="34" charset="0"/>
              </a:rPr>
              <a:t>: IVC size reflects RA pressure, </a:t>
            </a:r>
            <a:r>
              <a:rPr lang="en-US" sz="800" dirty="0">
                <a:latin typeface="Corbel" panose="020B0503020204020204" pitchFamily="34" charset="0"/>
                <a:hlinkClick r:id="rId11"/>
              </a:rPr>
              <a:t>similar to CVP</a:t>
            </a:r>
            <a:r>
              <a:rPr lang="en-US" sz="800" dirty="0">
                <a:latin typeface="Corbel" panose="020B0503020204020204" pitchFamily="34" charset="0"/>
              </a:rPr>
              <a:t>. Thus measuring the IVC size &amp; phasic variation with respiration might predict FR. Distensibility is defined as the 𝞓 in IVC size with respiration.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Interpretation</a:t>
            </a:r>
            <a:r>
              <a:rPr lang="en-US" sz="800" dirty="0">
                <a:latin typeface="Corbel" panose="020B0503020204020204" pitchFamily="34" charset="0"/>
              </a:rPr>
              <a:t>: &gt;15% distensibility is best threshold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Performance</a:t>
            </a:r>
            <a:r>
              <a:rPr lang="en-US" sz="800" dirty="0">
                <a:latin typeface="Corbel" panose="020B0503020204020204" pitchFamily="34" charset="0"/>
              </a:rPr>
              <a:t>: Poor (</a:t>
            </a:r>
            <a:r>
              <a:rPr lang="en-US" sz="800" dirty="0">
                <a:latin typeface="Corbel" panose="020B0503020204020204" pitchFamily="34" charset="0"/>
                <a:hlinkClick r:id="rId12"/>
              </a:rPr>
              <a:t>AUROC 0.69</a:t>
            </a:r>
            <a:r>
              <a:rPr lang="en-US" sz="800" dirty="0">
                <a:latin typeface="Corbel" panose="020B0503020204020204" pitchFamily="34" charset="0"/>
              </a:rPr>
              <a:t> – </a:t>
            </a:r>
            <a:r>
              <a:rPr lang="en-US" sz="800" dirty="0">
                <a:latin typeface="Corbel" panose="020B0503020204020204" pitchFamily="34" charset="0"/>
                <a:hlinkClick r:id="rId13"/>
              </a:rPr>
              <a:t>0.71</a:t>
            </a:r>
            <a:r>
              <a:rPr lang="en-US" sz="800" dirty="0">
                <a:latin typeface="Corbel" panose="020B0503020204020204" pitchFamily="34" charset="0"/>
              </a:rPr>
              <a:t>) overall; may be better in intubated pts w/o spontaneous breaths &amp; complete IVC collapse may be </a:t>
            </a:r>
            <a:r>
              <a:rPr lang="en-US" sz="800" dirty="0">
                <a:latin typeface="Corbel" panose="020B0503020204020204" pitchFamily="34" charset="0"/>
                <a:hlinkClick r:id="rId14"/>
              </a:rPr>
              <a:t>more sensitive for FR</a:t>
            </a:r>
            <a:endParaRPr lang="en-US" sz="800" dirty="0">
              <a:latin typeface="Corbel" panose="020B0503020204020204" pitchFamily="34" charset="0"/>
            </a:endParaRPr>
          </a:p>
          <a:p>
            <a:endParaRPr lang="en-US" sz="400" dirty="0">
              <a:latin typeface="Corbel" panose="020B0503020204020204" pitchFamily="34" charset="0"/>
            </a:endParaRPr>
          </a:p>
          <a:p>
            <a:r>
              <a:rPr lang="en-US" sz="800" b="1" dirty="0">
                <a:latin typeface="Corbel" panose="020B0503020204020204" pitchFamily="34" charset="0"/>
              </a:rPr>
              <a:t>LV End Diastolic Area (LVEDA)</a:t>
            </a:r>
          </a:p>
          <a:p>
            <a:r>
              <a:rPr lang="en-US" sz="800" b="1" i="1" dirty="0"/>
              <a:t>Principle</a:t>
            </a:r>
            <a:r>
              <a:rPr lang="en-US" sz="800" dirty="0"/>
              <a:t>: measure the cross sectional area of the LV at the end of diastole (reflects adequate filling); “kissing papillary muscles” is the extreme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Performance</a:t>
            </a:r>
            <a:r>
              <a:rPr lang="en-US" sz="800" dirty="0">
                <a:latin typeface="Corbel" panose="020B0503020204020204" pitchFamily="34" charset="0"/>
              </a:rPr>
              <a:t>: poor (AUROC 0.64)</a:t>
            </a:r>
          </a:p>
          <a:p>
            <a:endParaRPr lang="en-US" sz="400" dirty="0">
              <a:latin typeface="Corbel" panose="020B0503020204020204" pitchFamily="34" charset="0"/>
            </a:endParaRPr>
          </a:p>
          <a:p>
            <a:r>
              <a:rPr lang="en-US" sz="800" b="1" dirty="0">
                <a:latin typeface="Corbel" panose="020B0503020204020204" pitchFamily="34" charset="0"/>
              </a:rPr>
              <a:t>LVOT VTI</a:t>
            </a:r>
          </a:p>
          <a:p>
            <a:r>
              <a:rPr lang="en-US" sz="800" dirty="0">
                <a:latin typeface="Corbel" panose="020B0503020204020204" pitchFamily="34" charset="0"/>
              </a:rPr>
              <a:t>Measure outflow of blood from the LV. Variability in VTI is analogous to PPV, absolute values can be compared before/after a challenge maneuver. CO can also be calculated (with LVOT diameter &amp; HR)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Interpretation</a:t>
            </a:r>
            <a:r>
              <a:rPr lang="en-US" sz="800" dirty="0">
                <a:latin typeface="Corbel" panose="020B0503020204020204" pitchFamily="34" charset="0"/>
              </a:rPr>
              <a:t>: &gt;15% increase in LVOT VTI predicts FR with good performance (</a:t>
            </a:r>
            <a:r>
              <a:rPr lang="en-US" sz="800" dirty="0">
                <a:latin typeface="Corbel" panose="020B0503020204020204" pitchFamily="34" charset="0"/>
                <a:hlinkClick r:id="rId15"/>
              </a:rPr>
              <a:t>AUROC 0.92</a:t>
            </a:r>
            <a:r>
              <a:rPr lang="en-US" sz="800" dirty="0">
                <a:latin typeface="Corbel" panose="020B0503020204020204" pitchFamily="34" charset="0"/>
              </a:rPr>
              <a:t>) but may be technically difficult to perform</a:t>
            </a:r>
          </a:p>
          <a:p>
            <a:endParaRPr lang="en-US" sz="400" dirty="0">
              <a:latin typeface="Corbel" panose="020B0503020204020204" pitchFamily="34" charset="0"/>
            </a:endParaRPr>
          </a:p>
          <a:p>
            <a:endParaRPr lang="en-US" sz="400" dirty="0">
              <a:latin typeface="Corbel" panose="020B0503020204020204" pitchFamily="34" charset="0"/>
            </a:endParaRPr>
          </a:p>
          <a:p>
            <a:endParaRPr lang="en-US" sz="400" dirty="0">
              <a:latin typeface="Corbel" panose="020B0503020204020204" pitchFamily="34" charset="0"/>
            </a:endParaRPr>
          </a:p>
          <a:p>
            <a:endParaRPr lang="en-US" sz="400" dirty="0">
              <a:latin typeface="Corbel" panose="020B0503020204020204" pitchFamily="34" charset="0"/>
            </a:endParaRPr>
          </a:p>
          <a:p>
            <a:endParaRPr lang="en-US" sz="400" dirty="0">
              <a:latin typeface="Corbel" panose="020B0503020204020204" pitchFamily="34" charset="0"/>
            </a:endParaRPr>
          </a:p>
          <a:p>
            <a:r>
              <a:rPr lang="en-US" sz="800" b="1" dirty="0">
                <a:latin typeface="Corbel" panose="020B0503020204020204" pitchFamily="34" charset="0"/>
              </a:rPr>
              <a:t>Carotid VTI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b="1" dirty="0">
                <a:latin typeface="Corbel" panose="020B0503020204020204" pitchFamily="34" charset="0"/>
              </a:rPr>
              <a:t>:</a:t>
            </a:r>
            <a:r>
              <a:rPr lang="en-US" sz="800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  <a:hlinkClick r:id="rId16"/>
              </a:rPr>
              <a:t>Similar to LVOT VTI </a:t>
            </a:r>
            <a:r>
              <a:rPr lang="en-US" sz="800" dirty="0">
                <a:latin typeface="Corbel" panose="020B0503020204020204" pitchFamily="34" charset="0"/>
              </a:rPr>
              <a:t>but easier to measure carotid facilitating repeat measurements. Carotid </a:t>
            </a:r>
            <a:r>
              <a:rPr lang="en-US" sz="800" dirty="0">
                <a:latin typeface="Corbel" panose="020B0503020204020204" pitchFamily="34" charset="0"/>
                <a:hlinkClick r:id="rId17"/>
              </a:rPr>
              <a:t>flow time </a:t>
            </a:r>
            <a:r>
              <a:rPr lang="en-US" sz="800" dirty="0">
                <a:latin typeface="Corbel" panose="020B0503020204020204" pitchFamily="34" charset="0"/>
              </a:rPr>
              <a:t>may also provide useful data. Patch based monitors </a:t>
            </a:r>
            <a:r>
              <a:rPr lang="en-US" sz="800" dirty="0">
                <a:latin typeface="Corbel" panose="020B0503020204020204" pitchFamily="34" charset="0"/>
                <a:hlinkClick r:id="rId18"/>
              </a:rPr>
              <a:t>may enable continuous monitoring</a:t>
            </a:r>
            <a:r>
              <a:rPr lang="en-US" sz="800" dirty="0">
                <a:latin typeface="Corbel" panose="020B0503020204020204" pitchFamily="34" charset="0"/>
              </a:rPr>
              <a:t>.</a:t>
            </a:r>
            <a:endParaRPr lang="en-US" sz="400" b="1" dirty="0">
              <a:latin typeface="Corbel" panose="020B0503020204020204" pitchFamily="34" charset="0"/>
            </a:endParaRPr>
          </a:p>
          <a:p>
            <a:r>
              <a:rPr lang="en-US" sz="400" b="1" dirty="0">
                <a:latin typeface="Corbel" panose="020B0503020204020204" pitchFamily="34" charset="0"/>
              </a:rPr>
              <a:t> </a:t>
            </a:r>
            <a:br>
              <a:rPr lang="en-US" sz="800" b="1" dirty="0">
                <a:latin typeface="Corbel" panose="020B0503020204020204" pitchFamily="34" charset="0"/>
              </a:rPr>
            </a:br>
            <a:r>
              <a:rPr lang="en-US" sz="800" b="1" dirty="0">
                <a:latin typeface="Corbel" panose="020B0503020204020204" pitchFamily="34" charset="0"/>
              </a:rPr>
              <a:t>Doppler of Portal vein, hepatic vein, renal arteries</a:t>
            </a:r>
          </a:p>
          <a:p>
            <a:r>
              <a:rPr lang="en-US" sz="800" dirty="0">
                <a:latin typeface="Corbel" panose="020B0503020204020204" pitchFamily="34" charset="0"/>
              </a:rPr>
              <a:t>The </a:t>
            </a:r>
            <a:r>
              <a:rPr lang="en-US" sz="800" b="1" dirty="0">
                <a:latin typeface="Corbel" panose="020B0503020204020204" pitchFamily="34" charset="0"/>
                <a:hlinkClick r:id="rId19"/>
              </a:rPr>
              <a:t>VeXUS Protocol </a:t>
            </a:r>
            <a:r>
              <a:rPr lang="en-US" sz="800" dirty="0">
                <a:latin typeface="Corbel" panose="020B0503020204020204" pitchFamily="34" charset="0"/>
              </a:rPr>
              <a:t>is a technique that integrates multiple POCUS measurements. Studies ongoing.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2A85B-075B-6A4A-AF9E-9165E3635208}"/>
              </a:ext>
            </a:extLst>
          </p:cNvPr>
          <p:cNvSpPr/>
          <p:nvPr/>
        </p:nvSpPr>
        <p:spPr>
          <a:xfrm>
            <a:off x="6826356" y="1599898"/>
            <a:ext cx="2366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BIOREACTANCE/NICOM: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b="1" dirty="0">
                <a:latin typeface="Corbel" panose="020B0503020204020204" pitchFamily="34" charset="0"/>
              </a:rPr>
              <a:t>:</a:t>
            </a:r>
            <a:r>
              <a:rPr lang="en-US" sz="800" dirty="0">
                <a:latin typeface="Corbel" panose="020B0503020204020204" pitchFamily="34" charset="0"/>
              </a:rPr>
              <a:t> detection of blood flow in the chest by application of an external electric field.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Averages blood flow over 8-30 seconds. Combine with a challenge (PLR, </a:t>
            </a:r>
            <a:r>
              <a:rPr lang="en-US" sz="800" dirty="0" err="1">
                <a:latin typeface="Corbel" panose="020B0503020204020204" pitchFamily="34" charset="0"/>
              </a:rPr>
              <a:t>microbolus</a:t>
            </a:r>
            <a:r>
              <a:rPr lang="en-US" sz="800" dirty="0">
                <a:latin typeface="Corbel" panose="020B0503020204020204" pitchFamily="34" charset="0"/>
              </a:rPr>
              <a:t>) to measure </a:t>
            </a:r>
            <a:r>
              <a:rPr lang="el-GR" sz="800" dirty="0">
                <a:latin typeface="Corbel" panose="020B0503020204020204" pitchFamily="34" charset="0"/>
              </a:rPr>
              <a:t>Δ</a:t>
            </a:r>
            <a:r>
              <a:rPr lang="en-US" sz="800" dirty="0">
                <a:latin typeface="Corbel" panose="020B0503020204020204" pitchFamily="34" charset="0"/>
              </a:rPr>
              <a:t>SV.</a:t>
            </a:r>
          </a:p>
          <a:p>
            <a:r>
              <a:rPr lang="en-US" sz="800" b="1" dirty="0">
                <a:latin typeface="Corbel" panose="020B0503020204020204" pitchFamily="34" charset="0"/>
              </a:rPr>
              <a:t>Interpretation:</a:t>
            </a:r>
            <a:r>
              <a:rPr lang="en-US" sz="800" dirty="0">
                <a:latin typeface="Corbel" panose="020B0503020204020204" pitchFamily="34" charset="0"/>
              </a:rPr>
              <a:t> 10% increase in SV predicts FR</a:t>
            </a:r>
          </a:p>
          <a:p>
            <a:r>
              <a:rPr lang="en-US" sz="800" b="1" dirty="0">
                <a:latin typeface="Corbel" panose="020B0503020204020204" pitchFamily="34" charset="0"/>
              </a:rPr>
              <a:t>Performance: </a:t>
            </a:r>
            <a:r>
              <a:rPr lang="en-US" sz="800" dirty="0">
                <a:latin typeface="Corbel" panose="020B0503020204020204" pitchFamily="34" charset="0"/>
              </a:rPr>
              <a:t>adequate-good (AUROC </a:t>
            </a:r>
            <a:r>
              <a:rPr lang="en-US" sz="800" dirty="0">
                <a:latin typeface="Corbel" panose="020B0503020204020204" pitchFamily="34" charset="0"/>
                <a:hlinkClick r:id="rId20"/>
              </a:rPr>
              <a:t>0.75</a:t>
            </a:r>
            <a:r>
              <a:rPr lang="en-US" sz="800" dirty="0">
                <a:latin typeface="Corbel" panose="020B0503020204020204" pitchFamily="34" charset="0"/>
              </a:rPr>
              <a:t> – </a:t>
            </a:r>
            <a:r>
              <a:rPr lang="en-US" sz="800" dirty="0">
                <a:latin typeface="Corbel" panose="020B0503020204020204" pitchFamily="34" charset="0"/>
                <a:hlinkClick r:id="rId21"/>
              </a:rPr>
              <a:t>0.88</a:t>
            </a:r>
            <a:r>
              <a:rPr lang="en-US" sz="800" dirty="0">
                <a:latin typeface="Corbel" panose="020B0503020204020204" pitchFamily="34" charset="0"/>
              </a:rPr>
              <a:t>) also </a:t>
            </a:r>
            <a:r>
              <a:rPr lang="en-US" sz="800" dirty="0">
                <a:latin typeface="Corbel" panose="020B0503020204020204" pitchFamily="34" charset="0"/>
                <a:hlinkClick r:id="rId22"/>
              </a:rPr>
              <a:t>works </a:t>
            </a:r>
            <a:r>
              <a:rPr lang="en-US" sz="800" dirty="0">
                <a:latin typeface="Corbel" panose="020B0503020204020204" pitchFamily="34" charset="0"/>
                <a:hlinkClick r:id="rId22"/>
              </a:rPr>
              <a:t>with similar performance </a:t>
            </a:r>
            <a:r>
              <a:rPr lang="en-US" sz="800" dirty="0">
                <a:latin typeface="Corbel" panose="020B0503020204020204" pitchFamily="34" charset="0"/>
                <a:hlinkClick r:id="rId22"/>
              </a:rPr>
              <a:t>when prone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F11D6D2-DFFE-664E-BDF8-63896AF8CA69}"/>
              </a:ext>
            </a:extLst>
          </p:cNvPr>
          <p:cNvSpPr/>
          <p:nvPr/>
        </p:nvSpPr>
        <p:spPr>
          <a:xfrm>
            <a:off x="21525" y="5269293"/>
            <a:ext cx="2238893" cy="1580866"/>
          </a:xfrm>
          <a:prstGeom prst="roundRect">
            <a:avLst>
              <a:gd name="adj" fmla="val 286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FDE4B4-8D5C-5640-9F38-438B8FA2D16F}"/>
              </a:ext>
            </a:extLst>
          </p:cNvPr>
          <p:cNvSpPr/>
          <p:nvPr/>
        </p:nvSpPr>
        <p:spPr>
          <a:xfrm>
            <a:off x="-49101" y="5211318"/>
            <a:ext cx="24202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PASSIVE LEG RAISE (PLR)</a:t>
            </a:r>
          </a:p>
          <a:p>
            <a:r>
              <a:rPr lang="en-US" sz="800" b="1" i="1" dirty="0"/>
              <a:t>Principle</a:t>
            </a:r>
            <a:r>
              <a:rPr lang="en-US" sz="800" b="1" dirty="0"/>
              <a:t>:</a:t>
            </a:r>
            <a:r>
              <a:rPr lang="en-US" sz="800" dirty="0"/>
              <a:t>  positioning a patient flat (0°), then raising legs to 45°) quickly (30-90 sec) returns a reservoir of ~300 ml of venous blood to the central circulation. Patient must be able to (painlessly) elevate legs</a:t>
            </a:r>
          </a:p>
          <a:p>
            <a:r>
              <a:rPr lang="en-US" sz="800" b="1" i="1" dirty="0"/>
              <a:t>Protocol</a:t>
            </a:r>
            <a:r>
              <a:rPr lang="en-US" sz="800" dirty="0"/>
              <a:t>:</a:t>
            </a:r>
          </a:p>
          <a:p>
            <a:r>
              <a:rPr lang="en-US" sz="800" dirty="0"/>
              <a:t>1. Measure CO while semi-recumbent w/ HOB up 45°</a:t>
            </a:r>
          </a:p>
          <a:p>
            <a:r>
              <a:rPr lang="en-US" sz="800" dirty="0"/>
              <a:t>2. Lower the body, elevated the legs to 45° for 1 min and repeat CO measurement.</a:t>
            </a:r>
          </a:p>
          <a:p>
            <a:r>
              <a:rPr lang="en-US" sz="800" b="1" i="1" dirty="0"/>
              <a:t>Interpretation</a:t>
            </a:r>
            <a:r>
              <a:rPr lang="en-US" sz="800" dirty="0"/>
              <a:t>: &gt;10% increase in CO with PLR predicts FR. May be the </a:t>
            </a:r>
            <a:r>
              <a:rPr lang="en-US" sz="800" dirty="0">
                <a:hlinkClick r:id="rId23"/>
              </a:rPr>
              <a:t>most reliable challenge maneuver</a:t>
            </a:r>
            <a:r>
              <a:rPr lang="en-US" sz="800" dirty="0"/>
              <a:t> (AUROC &gt;0.9) w/ CO measurement; change in pulse pressure w/ PLR is not a reliable predictor of FR.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74DB083-EAAF-364A-A071-6C33768B1FEA}"/>
              </a:ext>
            </a:extLst>
          </p:cNvPr>
          <p:cNvSpPr/>
          <p:nvPr/>
        </p:nvSpPr>
        <p:spPr>
          <a:xfrm>
            <a:off x="2273410" y="5336984"/>
            <a:ext cx="2288789" cy="1411323"/>
          </a:xfrm>
          <a:prstGeom prst="roundRect">
            <a:avLst>
              <a:gd name="adj" fmla="val 15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6427167-6B03-7D41-8556-B19CDC8B8482}"/>
              </a:ext>
            </a:extLst>
          </p:cNvPr>
          <p:cNvSpPr/>
          <p:nvPr/>
        </p:nvSpPr>
        <p:spPr>
          <a:xfrm>
            <a:off x="2206291" y="5303074"/>
            <a:ext cx="24991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MINI-BOLUS &amp; MICRO BOLUS</a:t>
            </a:r>
          </a:p>
          <a:p>
            <a:r>
              <a:rPr lang="en-US" sz="800" b="1" i="1" dirty="0"/>
              <a:t>Principle</a:t>
            </a:r>
            <a:r>
              <a:rPr lang="en-US" sz="800" b="1" dirty="0"/>
              <a:t>:</a:t>
            </a:r>
            <a:r>
              <a:rPr lang="en-US" sz="800" dirty="0"/>
              <a:t> observing the hemodynamic response to the rapid infusion of a small volume 50-100ml) of fluid can predict the response to a larger bolus </a:t>
            </a:r>
          </a:p>
          <a:p>
            <a:r>
              <a:rPr lang="en-US" sz="800" b="1" i="1" dirty="0"/>
              <a:t>Protocol</a:t>
            </a:r>
            <a:r>
              <a:rPr lang="en-US" sz="800" b="1" dirty="0"/>
              <a:t>: Administer 50 ml over 1 min</a:t>
            </a:r>
            <a:r>
              <a:rPr lang="en-US" sz="800" dirty="0"/>
              <a:t> (</a:t>
            </a:r>
            <a:r>
              <a:rPr lang="en-US" sz="800" dirty="0" err="1"/>
              <a:t>microbolus</a:t>
            </a:r>
            <a:r>
              <a:rPr lang="en-US" sz="800" dirty="0"/>
              <a:t>) or  </a:t>
            </a:r>
            <a:r>
              <a:rPr lang="en-US" sz="800" b="1" dirty="0"/>
              <a:t>100 ml over 1 min </a:t>
            </a:r>
            <a:r>
              <a:rPr lang="en-US" sz="800" dirty="0"/>
              <a:t>(Mini-bolus) while measuring CO (PAC, A-line, NICOM, </a:t>
            </a:r>
            <a:r>
              <a:rPr lang="en-US" sz="800" dirty="0" err="1"/>
              <a:t>etc</a:t>
            </a:r>
            <a:r>
              <a:rPr lang="en-US" sz="800" dirty="0"/>
              <a:t>)</a:t>
            </a:r>
          </a:p>
          <a:p>
            <a:r>
              <a:rPr lang="en-US" sz="800" b="1" i="1" dirty="0"/>
              <a:t>Interpretation</a:t>
            </a:r>
            <a:r>
              <a:rPr lang="en-US" sz="800" dirty="0"/>
              <a:t>: &gt;10% increase in CO immediate after the bolus suggests FR.</a:t>
            </a:r>
          </a:p>
          <a:p>
            <a:r>
              <a:rPr lang="en-US" sz="800" b="1" i="1" dirty="0"/>
              <a:t>Performance</a:t>
            </a:r>
            <a:r>
              <a:rPr lang="en-US" sz="800" dirty="0"/>
              <a:t>: good (</a:t>
            </a:r>
            <a:r>
              <a:rPr lang="en-US" sz="800" dirty="0">
                <a:hlinkClick r:id="rId24"/>
              </a:rPr>
              <a:t>AUROC 0.83 micro &amp; 0.95 mini</a:t>
            </a:r>
            <a:r>
              <a:rPr lang="en-US" sz="800" dirty="0"/>
              <a:t>)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compared to 250cc fluid bolus</a:t>
            </a:r>
            <a:endParaRPr lang="en-US" sz="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3C1EF-50D8-F04B-A26C-6086E219F8A8}"/>
              </a:ext>
            </a:extLst>
          </p:cNvPr>
          <p:cNvGrpSpPr/>
          <p:nvPr/>
        </p:nvGrpSpPr>
        <p:grpSpPr>
          <a:xfrm>
            <a:off x="12878" y="1454770"/>
            <a:ext cx="4529102" cy="200055"/>
            <a:chOff x="12878" y="1720154"/>
            <a:chExt cx="4529102" cy="200055"/>
          </a:xfrm>
        </p:grpSpPr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ABF99AAA-1C7E-164F-97A2-BFE7AC3D672B}"/>
                </a:ext>
              </a:extLst>
            </p:cNvPr>
            <p:cNvSpPr/>
            <p:nvPr/>
          </p:nvSpPr>
          <p:spPr>
            <a:xfrm rot="5400000">
              <a:off x="2254569" y="-416468"/>
              <a:ext cx="45719" cy="45291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45DBF38-B56E-7142-95A1-8388139424CF}"/>
                </a:ext>
              </a:extLst>
            </p:cNvPr>
            <p:cNvSpPr/>
            <p:nvPr/>
          </p:nvSpPr>
          <p:spPr>
            <a:xfrm>
              <a:off x="1493774" y="1720154"/>
              <a:ext cx="136608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USING INVASIVE CATHETERS</a:t>
              </a:r>
            </a:p>
          </p:txBody>
        </p:sp>
      </p:grp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BC1CB8B1-D59D-3D48-AFCC-2530CB672A33}"/>
              </a:ext>
            </a:extLst>
          </p:cNvPr>
          <p:cNvSpPr/>
          <p:nvPr/>
        </p:nvSpPr>
        <p:spPr>
          <a:xfrm>
            <a:off x="2293451" y="2571277"/>
            <a:ext cx="2270497" cy="2709092"/>
          </a:xfrm>
          <a:prstGeom prst="roundRect">
            <a:avLst>
              <a:gd name="adj" fmla="val 189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3FF7CE62-B353-A244-B53B-1F325BDEAE26}"/>
              </a:ext>
            </a:extLst>
          </p:cNvPr>
          <p:cNvSpPr/>
          <p:nvPr/>
        </p:nvSpPr>
        <p:spPr>
          <a:xfrm>
            <a:off x="19322" y="1727917"/>
            <a:ext cx="2246401" cy="3344361"/>
          </a:xfrm>
          <a:prstGeom prst="roundRect">
            <a:avLst>
              <a:gd name="adj" fmla="val 26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A0B3FD2-CBE2-BE4B-A120-CD490547124D}"/>
              </a:ext>
            </a:extLst>
          </p:cNvPr>
          <p:cNvSpPr/>
          <p:nvPr/>
        </p:nvSpPr>
        <p:spPr>
          <a:xfrm>
            <a:off x="2293451" y="1730685"/>
            <a:ext cx="2270497" cy="639271"/>
          </a:xfrm>
          <a:prstGeom prst="roundRect">
            <a:avLst>
              <a:gd name="adj" fmla="val 85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845457-AC67-624C-9183-94336479A6D4}"/>
              </a:ext>
            </a:extLst>
          </p:cNvPr>
          <p:cNvSpPr/>
          <p:nvPr/>
        </p:nvSpPr>
        <p:spPr>
          <a:xfrm>
            <a:off x="-52269" y="1718036"/>
            <a:ext cx="2385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Pulse Pressure Variation (PPV)</a:t>
            </a:r>
            <a:endParaRPr lang="en-US" sz="800" b="1" i="1" dirty="0"/>
          </a:p>
          <a:p>
            <a:r>
              <a:rPr lang="en-US" sz="800" b="1" i="1" dirty="0"/>
              <a:t>Principle</a:t>
            </a:r>
            <a:r>
              <a:rPr lang="en-US" sz="800" b="1" dirty="0"/>
              <a:t>:</a:t>
            </a:r>
            <a:r>
              <a:rPr lang="en-US" sz="800" dirty="0"/>
              <a:t> variation in pulse pressure (PPV) with the respiratory cycle </a:t>
            </a:r>
            <a:r>
              <a:rPr lang="en-US" sz="800" dirty="0">
                <a:hlinkClick r:id="rId25"/>
              </a:rPr>
              <a:t>suggests fluid responsiveness</a:t>
            </a:r>
            <a:r>
              <a:rPr lang="en-US" sz="800" dirty="0"/>
              <a:t> due to </a:t>
            </a:r>
            <a:r>
              <a:rPr lang="en-US" sz="800" dirty="0">
                <a:hlinkClick r:id="rId26"/>
              </a:rPr>
              <a:t>heart lung interactions</a:t>
            </a:r>
            <a:r>
              <a:rPr lang="en-US" sz="800" dirty="0"/>
              <a:t>. </a:t>
            </a:r>
          </a:p>
          <a:p>
            <a:r>
              <a:rPr lang="en-US" sz="800" b="1" i="1" dirty="0"/>
              <a:t>Requires</a:t>
            </a:r>
            <a:r>
              <a:rPr lang="en-US" sz="800" dirty="0"/>
              <a:t>:</a:t>
            </a:r>
          </a:p>
          <a:p>
            <a:r>
              <a:rPr lang="en-US" sz="800" dirty="0"/>
              <a:t>·  Sinus rhythm w/o significant ectopy</a:t>
            </a:r>
          </a:p>
          <a:p>
            <a:r>
              <a:rPr lang="en-US" sz="800" dirty="0"/>
              <a:t>·  Mechanically ventilated w/o </a:t>
            </a:r>
            <a:r>
              <a:rPr lang="en-US" sz="800" dirty="0" err="1"/>
              <a:t>spontan</a:t>
            </a:r>
            <a:r>
              <a:rPr lang="en-US" sz="800" dirty="0"/>
              <a:t> breaths</a:t>
            </a:r>
          </a:p>
          <a:p>
            <a:r>
              <a:rPr lang="en-US" sz="800" dirty="0"/>
              <a:t>· TV &gt; 6 ml/kg (unreliable in low TV; </a:t>
            </a:r>
            <a:r>
              <a:rPr lang="en-US" sz="800" dirty="0">
                <a:hlinkClick r:id="rId27"/>
              </a:rPr>
              <a:t>measure PPV 1 min after increasing TV to 6 mL/kg IBW</a:t>
            </a:r>
            <a:r>
              <a:rPr lang="en-US" sz="800" dirty="0"/>
              <a:t>)</a:t>
            </a:r>
          </a:p>
          <a:p>
            <a:r>
              <a:rPr lang="en-US" sz="800" dirty="0"/>
              <a:t>·  Absence of RV failure</a:t>
            </a:r>
          </a:p>
          <a:p>
            <a:r>
              <a:rPr lang="en-US" sz="800" dirty="0"/>
              <a:t>·  Closed chest</a:t>
            </a:r>
          </a:p>
          <a:p>
            <a:r>
              <a:rPr lang="en-US" sz="800" b="1" i="1" dirty="0"/>
              <a:t>Interpretation</a:t>
            </a:r>
            <a:r>
              <a:rPr lang="en-US" sz="800" b="1" dirty="0"/>
              <a:t>: </a:t>
            </a:r>
            <a:r>
              <a:rPr lang="en-US" sz="800" dirty="0"/>
              <a:t>&gt;12% </a:t>
            </a:r>
            <a:r>
              <a:rPr lang="en-US" sz="800" dirty="0">
                <a:hlinkClick r:id="rId28"/>
              </a:rPr>
              <a:t>increase in PPV suggests FR</a:t>
            </a:r>
            <a:endParaRPr lang="en-US" sz="800" dirty="0"/>
          </a:p>
          <a:p>
            <a:r>
              <a:rPr lang="en-US" sz="800" b="1" i="1" dirty="0"/>
              <a:t>Performance</a:t>
            </a:r>
            <a:r>
              <a:rPr lang="en-US" sz="800" b="1" dirty="0"/>
              <a:t>: </a:t>
            </a:r>
            <a:r>
              <a:rPr lang="en-US" sz="800" dirty="0"/>
              <a:t>good (</a:t>
            </a:r>
            <a:r>
              <a:rPr lang="en-US" sz="800" dirty="0">
                <a:hlinkClick r:id="rId28"/>
              </a:rPr>
              <a:t>AUROC &gt; 0.92</a:t>
            </a:r>
            <a:r>
              <a:rPr lang="en-US" sz="800" dirty="0"/>
              <a:t>) but lower in prone position (</a:t>
            </a:r>
            <a:r>
              <a:rPr lang="en-US" sz="800" dirty="0">
                <a:hlinkClick r:id="rId29"/>
              </a:rPr>
              <a:t>AUROC 0.79</a:t>
            </a:r>
            <a:r>
              <a:rPr lang="en-US" sz="800" dirty="0"/>
              <a:t>) or APRV (</a:t>
            </a:r>
            <a:r>
              <a:rPr lang="en-US" sz="800" dirty="0">
                <a:hlinkClick r:id="rId30"/>
              </a:rPr>
              <a:t>AUROC 0.79</a:t>
            </a:r>
            <a:r>
              <a:rPr lang="en-US" sz="800" dirty="0"/>
              <a:t>)</a:t>
            </a:r>
          </a:p>
          <a:p>
            <a:endParaRPr lang="en-US" sz="800" b="1" dirty="0"/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800" b="1" dirty="0"/>
              <a:t>Pulse Contour Cardiac Output</a:t>
            </a:r>
          </a:p>
          <a:p>
            <a:r>
              <a:rPr lang="en-US" sz="800" b="1" i="1" dirty="0"/>
              <a:t>Principle</a:t>
            </a:r>
            <a:r>
              <a:rPr lang="en-US" sz="800" dirty="0"/>
              <a:t>: analysis of the waveform can be used to estimate </a:t>
            </a:r>
            <a:r>
              <a:rPr lang="en-US" sz="800" b="1" i="1" dirty="0"/>
              <a:t>stroke volume variation </a:t>
            </a:r>
            <a:r>
              <a:rPr lang="en-US" sz="800" dirty="0"/>
              <a:t>(SVV) or </a:t>
            </a:r>
            <a:r>
              <a:rPr lang="en-US" sz="800" b="1" i="1" dirty="0"/>
              <a:t>cardiac output</a:t>
            </a:r>
            <a:r>
              <a:rPr lang="en-US" sz="800" dirty="0"/>
              <a:t> (CO) using proprietary formulas. Some are uncalibrated (</a:t>
            </a:r>
            <a:r>
              <a:rPr lang="en-US" sz="800" dirty="0" err="1"/>
              <a:t>FloTrac</a:t>
            </a:r>
            <a:r>
              <a:rPr lang="en-US" sz="800" dirty="0"/>
              <a:t>), or calibrated (</a:t>
            </a:r>
            <a:r>
              <a:rPr lang="en-US" sz="800" dirty="0" err="1"/>
              <a:t>LiDCO</a:t>
            </a:r>
            <a:r>
              <a:rPr lang="en-US" sz="800" dirty="0"/>
              <a:t> [Li dilution], </a:t>
            </a:r>
            <a:r>
              <a:rPr lang="en-US" sz="800" dirty="0" err="1"/>
              <a:t>PiCCO</a:t>
            </a:r>
            <a:r>
              <a:rPr lang="en-US" sz="800" dirty="0"/>
              <a:t> [transpulmonary thermodilution using a temperature sensing arterial line]</a:t>
            </a:r>
          </a:p>
          <a:p>
            <a:r>
              <a:rPr lang="en-US" sz="800" b="1" i="1" dirty="0"/>
              <a:t>Interpretation</a:t>
            </a:r>
            <a:r>
              <a:rPr lang="en-US" sz="800" dirty="0"/>
              <a:t>: has same caveats as PPV; optimal threshold to predict FR varies by device (~10-15%)</a:t>
            </a:r>
          </a:p>
          <a:p>
            <a:r>
              <a:rPr lang="en-US" sz="800" b="1" i="1" dirty="0"/>
              <a:t>Performance: </a:t>
            </a:r>
            <a:r>
              <a:rPr lang="en-US" sz="800" dirty="0"/>
              <a:t>good (</a:t>
            </a:r>
            <a:r>
              <a:rPr lang="en-US" sz="800" dirty="0">
                <a:hlinkClick r:id="rId31"/>
              </a:rPr>
              <a:t>AUROC 0.8 -0.95</a:t>
            </a:r>
            <a:r>
              <a:rPr lang="en-US" sz="800" dirty="0"/>
              <a:t>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DF7E81-8AD5-9145-B5FA-1D563C2C826C}"/>
              </a:ext>
            </a:extLst>
          </p:cNvPr>
          <p:cNvSpPr/>
          <p:nvPr/>
        </p:nvSpPr>
        <p:spPr>
          <a:xfrm>
            <a:off x="2206291" y="1683803"/>
            <a:ext cx="247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Central Venous Pressure (CVP)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dirty="0">
                <a:latin typeface="Corbel" panose="020B0503020204020204" pitchFamily="34" charset="0"/>
              </a:rPr>
              <a:t>: Measures CVP as a surrogate for RV filling pressure. </a:t>
            </a:r>
            <a:r>
              <a:rPr lang="en-US" sz="800" dirty="0">
                <a:latin typeface="Corbel" panose="020B0503020204020204" pitchFamily="34" charset="0"/>
                <a:hlinkClick r:id="rId32"/>
              </a:rPr>
              <a:t>Many limitations</a:t>
            </a:r>
            <a:r>
              <a:rPr lang="en-US" sz="800" dirty="0">
                <a:latin typeface="Corbel" panose="020B0503020204020204" pitchFamily="34" charset="0"/>
              </a:rPr>
              <a:t>: Affected by volume status, RV function &amp; tricuspid valve function.</a:t>
            </a:r>
            <a:endParaRPr lang="en-US" sz="800" b="1" i="1" dirty="0">
              <a:latin typeface="Corbel" panose="020B0503020204020204" pitchFamily="34" charset="0"/>
            </a:endParaRPr>
          </a:p>
          <a:p>
            <a:r>
              <a:rPr lang="en-US" sz="800" b="1" i="1" dirty="0">
                <a:latin typeface="Corbel" panose="020B0503020204020204" pitchFamily="34" charset="0"/>
              </a:rPr>
              <a:t>Performance</a:t>
            </a:r>
            <a:r>
              <a:rPr lang="en-US" sz="800" dirty="0">
                <a:latin typeface="Corbel" panose="020B0503020204020204" pitchFamily="34" charset="0"/>
              </a:rPr>
              <a:t>: poor (</a:t>
            </a:r>
            <a:r>
              <a:rPr lang="en-US" sz="800" dirty="0">
                <a:latin typeface="Corbel" panose="020B0503020204020204" pitchFamily="34" charset="0"/>
                <a:hlinkClick r:id="rId33"/>
              </a:rPr>
              <a:t>AUROC 0.56</a:t>
            </a:r>
            <a:r>
              <a:rPr lang="en-US" sz="800" dirty="0">
                <a:latin typeface="Corbel" panose="020B0503020204020204" pitchFamily="34" charset="0"/>
              </a:rPr>
              <a:t>); </a:t>
            </a:r>
            <a:r>
              <a:rPr lang="en-US" sz="800" dirty="0">
                <a:latin typeface="Corbel" panose="020B0503020204020204" pitchFamily="34" charset="0"/>
                <a:hlinkClick r:id="rId34"/>
              </a:rPr>
              <a:t>likely unusable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84D75B-7D8D-9247-943D-7DD4659ED1F9}"/>
              </a:ext>
            </a:extLst>
          </p:cNvPr>
          <p:cNvSpPr/>
          <p:nvPr/>
        </p:nvSpPr>
        <p:spPr>
          <a:xfrm>
            <a:off x="2206291" y="2532784"/>
            <a:ext cx="24991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Thermodilution CO/CI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dirty="0">
                <a:latin typeface="Corbel" panose="020B0503020204020204" pitchFamily="34" charset="0"/>
              </a:rPr>
              <a:t>: </a:t>
            </a:r>
            <a:r>
              <a:rPr lang="en-US" sz="800" dirty="0">
                <a:latin typeface="Corbel" panose="020B0503020204020204" pitchFamily="34" charset="0"/>
                <a:hlinkClick r:id="rId35"/>
              </a:rPr>
              <a:t>Thermodilution measurement </a:t>
            </a:r>
            <a:r>
              <a:rPr lang="en-US" sz="800" dirty="0">
                <a:latin typeface="Corbel" panose="020B0503020204020204" pitchFamily="34" charset="0"/>
              </a:rPr>
              <a:t>of CO via a PAC, which can be either continuous (via heating) or intermittent (via cold saline injection). 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Interpretation</a:t>
            </a:r>
            <a:r>
              <a:rPr lang="en-US" sz="800" dirty="0">
                <a:latin typeface="Corbel" panose="020B0503020204020204" pitchFamily="34" charset="0"/>
              </a:rPr>
              <a:t>: 10-15% increase in CO/CI before/after PLR, bolus, EEO, or PEEP challenge.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Performance</a:t>
            </a:r>
            <a:r>
              <a:rPr lang="en-US" sz="800" dirty="0">
                <a:latin typeface="Corbel" panose="020B0503020204020204" pitchFamily="34" charset="0"/>
              </a:rPr>
              <a:t>: CCO PAC is gold standard in many studies. Many potential causes of error: catheter malposition, variation in injectate temp, shunt, respiratory effect, very low CO, or </a:t>
            </a:r>
            <a:r>
              <a:rPr lang="en-US" sz="800" dirty="0" err="1">
                <a:latin typeface="Corbel" panose="020B0503020204020204" pitchFamily="34" charset="0"/>
              </a:rPr>
              <a:t>valvulopathy</a:t>
            </a:r>
            <a:r>
              <a:rPr lang="en-US" sz="800" dirty="0">
                <a:latin typeface="Corbel" panose="020B0503020204020204" pitchFamily="34" charset="0"/>
              </a:rPr>
              <a:t>. </a:t>
            </a:r>
          </a:p>
          <a:p>
            <a:endParaRPr lang="en-US" sz="400" dirty="0">
              <a:latin typeface="Corbel" panose="020B0503020204020204" pitchFamily="34" charset="0"/>
            </a:endParaRPr>
          </a:p>
          <a:p>
            <a:r>
              <a:rPr lang="en-US" sz="800" b="1" dirty="0">
                <a:latin typeface="Corbel" panose="020B0503020204020204" pitchFamily="34" charset="0"/>
              </a:rPr>
              <a:t>PAOP/PCWP</a:t>
            </a:r>
          </a:p>
          <a:p>
            <a:r>
              <a:rPr lang="en-US" sz="800" b="1" i="1" dirty="0"/>
              <a:t>Principle: </a:t>
            </a:r>
            <a:r>
              <a:rPr lang="en-US" sz="800" dirty="0"/>
              <a:t>PAOP/PCWP approximates LAP.</a:t>
            </a:r>
            <a:r>
              <a:rPr lang="en-US" sz="800" b="1" i="1" dirty="0"/>
              <a:t> </a:t>
            </a:r>
            <a:r>
              <a:rPr lang="en-US" sz="800" dirty="0"/>
              <a:t>Patients w/ </a:t>
            </a:r>
          </a:p>
          <a:p>
            <a:r>
              <a:rPr lang="en-US" sz="800" dirty="0"/>
              <a:t>a low LAP may benefit from fluids.</a:t>
            </a:r>
          </a:p>
          <a:p>
            <a:r>
              <a:rPr lang="en-US" sz="800" b="1" i="1" dirty="0"/>
              <a:t>Interpretation</a:t>
            </a:r>
            <a:r>
              <a:rPr lang="en-US" sz="800" dirty="0"/>
              <a:t>: PCWP &lt; 12 </a:t>
            </a:r>
          </a:p>
          <a:p>
            <a:r>
              <a:rPr lang="en-US" sz="800" b="1" i="1" dirty="0"/>
              <a:t>Performance</a:t>
            </a:r>
            <a:r>
              <a:rPr lang="en-US" sz="800" dirty="0"/>
              <a:t>: poor (AUROC 0.56)</a:t>
            </a:r>
          </a:p>
          <a:p>
            <a:endParaRPr lang="en-US" sz="400" b="1" dirty="0">
              <a:latin typeface="Corbel" panose="020B0503020204020204" pitchFamily="34" charset="0"/>
            </a:endParaRPr>
          </a:p>
          <a:p>
            <a:r>
              <a:rPr lang="en-US" sz="800" b="1" dirty="0">
                <a:latin typeface="Corbel" panose="020B0503020204020204" pitchFamily="34" charset="0"/>
              </a:rPr>
              <a:t>Mixed Venous O2 Saturation (S</a:t>
            </a:r>
            <a:r>
              <a:rPr lang="en-US" sz="800" b="1" baseline="-25000" dirty="0">
                <a:latin typeface="Corbel" panose="020B0503020204020204" pitchFamily="34" charset="0"/>
              </a:rPr>
              <a:t>V</a:t>
            </a:r>
            <a:r>
              <a:rPr lang="en-US" sz="800" b="1" dirty="0">
                <a:latin typeface="Corbel" panose="020B0503020204020204" pitchFamily="34" charset="0"/>
              </a:rPr>
              <a:t>O2)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dirty="0">
                <a:latin typeface="Corbel" panose="020B0503020204020204" pitchFamily="34" charset="0"/>
              </a:rPr>
              <a:t>: An increase in SvO2 suggests improved CO, however high baseline SvO2 </a:t>
            </a:r>
            <a:r>
              <a:rPr lang="en-US" sz="800" dirty="0">
                <a:latin typeface="Corbel" panose="020B0503020204020204" pitchFamily="34" charset="0"/>
                <a:hlinkClick r:id="rId36"/>
              </a:rPr>
              <a:t>does not preclude </a:t>
            </a:r>
            <a:r>
              <a:rPr lang="en-US" sz="800" dirty="0">
                <a:latin typeface="Corbel" panose="020B0503020204020204" pitchFamily="34" charset="0"/>
              </a:rPr>
              <a:t>FR.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Interpretation</a:t>
            </a:r>
            <a:r>
              <a:rPr lang="en-US" sz="800" dirty="0">
                <a:latin typeface="Corbel" panose="020B0503020204020204" pitchFamily="34" charset="0"/>
              </a:rPr>
              <a:t>: 2% rise in SvO2 after fluid challenge, suggests FR. Unknown if </a:t>
            </a:r>
            <a:r>
              <a:rPr lang="el-GR" sz="800" dirty="0"/>
              <a:t>Δ</a:t>
            </a:r>
            <a:r>
              <a:rPr lang="en-US" sz="800" dirty="0"/>
              <a:t>SvO2 </a:t>
            </a:r>
            <a:r>
              <a:rPr lang="en-US" sz="800" dirty="0">
                <a:latin typeface="Corbel" panose="020B0503020204020204" pitchFamily="34" charset="0"/>
              </a:rPr>
              <a:t>useful w/ maneuvers.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Performance</a:t>
            </a:r>
            <a:r>
              <a:rPr lang="en-US" sz="800" dirty="0">
                <a:latin typeface="Corbel" panose="020B0503020204020204" pitchFamily="34" charset="0"/>
              </a:rPr>
              <a:t>: poor-adequate (</a:t>
            </a:r>
            <a:r>
              <a:rPr lang="en-US" sz="800" dirty="0">
                <a:latin typeface="Corbel" panose="020B0503020204020204" pitchFamily="34" charset="0"/>
                <a:hlinkClick r:id="rId37"/>
              </a:rPr>
              <a:t>AUROC 0.73</a:t>
            </a:r>
            <a:r>
              <a:rPr lang="en-US" sz="8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786605C-8CAC-1F4B-9D2A-A2976EAE3880}"/>
              </a:ext>
            </a:extLst>
          </p:cNvPr>
          <p:cNvSpPr/>
          <p:nvPr/>
        </p:nvSpPr>
        <p:spPr>
          <a:xfrm>
            <a:off x="3917128" y="1740562"/>
            <a:ext cx="623070" cy="109728"/>
          </a:xfrm>
          <a:prstGeom prst="roundRect">
            <a:avLst>
              <a:gd name="adj" fmla="val 49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STATIC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B8C45C0-0075-8A4C-A57E-41DE882A0943}"/>
              </a:ext>
            </a:extLst>
          </p:cNvPr>
          <p:cNvSpPr/>
          <p:nvPr/>
        </p:nvSpPr>
        <p:spPr>
          <a:xfrm>
            <a:off x="1629890" y="1751556"/>
            <a:ext cx="595034" cy="113219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30" dirty="0"/>
              <a:t>DYNAMIC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6D730D2-71DA-DD45-977C-0F91EF559809}"/>
              </a:ext>
            </a:extLst>
          </p:cNvPr>
          <p:cNvSpPr/>
          <p:nvPr/>
        </p:nvSpPr>
        <p:spPr>
          <a:xfrm>
            <a:off x="3917128" y="2591114"/>
            <a:ext cx="623070" cy="1188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100" dirty="0"/>
              <a:t>CHALLENGE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0839ED-2962-0742-BBE3-294C2EC5CF0E}"/>
              </a:ext>
            </a:extLst>
          </p:cNvPr>
          <p:cNvSpPr/>
          <p:nvPr/>
        </p:nvSpPr>
        <p:spPr>
          <a:xfrm>
            <a:off x="4607914" y="5851227"/>
            <a:ext cx="2261430" cy="979637"/>
          </a:xfrm>
          <a:prstGeom prst="roundRect">
            <a:avLst>
              <a:gd name="adj" fmla="val 5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6AE5DF4-E31D-FE4A-9616-D6032184214E}"/>
              </a:ext>
            </a:extLst>
          </p:cNvPr>
          <p:cNvSpPr/>
          <p:nvPr/>
        </p:nvSpPr>
        <p:spPr>
          <a:xfrm>
            <a:off x="4542508" y="5807763"/>
            <a:ext cx="2450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HIGH PEEP CHALLENGE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Principle</a:t>
            </a:r>
            <a:r>
              <a:rPr lang="en-US" sz="800" b="1" dirty="0">
                <a:latin typeface="Corbel" panose="020B0503020204020204" pitchFamily="34" charset="0"/>
              </a:rPr>
              <a:t>: </a:t>
            </a:r>
            <a:r>
              <a:rPr lang="en-US" sz="800" dirty="0">
                <a:latin typeface="Corbel" panose="020B0503020204020204" pitchFamily="34" charset="0"/>
              </a:rPr>
              <a:t>for patients on MV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increasing PEEP can identify FR by identifying a decrease in MAP.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Protocol:  </a:t>
            </a:r>
            <a:r>
              <a:rPr lang="en-US" sz="800" dirty="0">
                <a:latin typeface="Corbel" panose="020B0503020204020204" pitchFamily="34" charset="0"/>
              </a:rPr>
              <a:t>Increase PEEP from 10 to 20 cmH2o for 1 min while </a:t>
            </a:r>
            <a:r>
              <a:rPr lang="en-US" sz="800" dirty="0" err="1">
                <a:latin typeface="Corbel" panose="020B0503020204020204" pitchFamily="34" charset="0"/>
              </a:rPr>
              <a:t>contininuously</a:t>
            </a:r>
            <a:r>
              <a:rPr lang="en-US" sz="800" dirty="0">
                <a:latin typeface="Corbel" panose="020B0503020204020204" pitchFamily="34" charset="0"/>
              </a:rPr>
              <a:t> measuring CO and MAP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Interpretation:</a:t>
            </a:r>
            <a:r>
              <a:rPr lang="en-US" sz="800" b="1" dirty="0">
                <a:latin typeface="Corbel" panose="020B0503020204020204" pitchFamily="34" charset="0"/>
              </a:rPr>
              <a:t> </a:t>
            </a:r>
            <a:r>
              <a:rPr lang="en-US" sz="800" dirty="0">
                <a:latin typeface="Corbel" panose="020B0503020204020204" pitchFamily="34" charset="0"/>
              </a:rPr>
              <a:t>8%↓ MAP or 10% ↓ CO suggests FR</a:t>
            </a:r>
          </a:p>
          <a:p>
            <a:r>
              <a:rPr lang="en-US" sz="800" b="1" i="1" dirty="0">
                <a:latin typeface="Corbel" panose="020B0503020204020204" pitchFamily="34" charset="0"/>
              </a:rPr>
              <a:t>Performance</a:t>
            </a:r>
            <a:r>
              <a:rPr lang="en-US" sz="800" b="1" dirty="0">
                <a:latin typeface="Corbel" panose="020B0503020204020204" pitchFamily="34" charset="0"/>
              </a:rPr>
              <a:t>:</a:t>
            </a:r>
            <a:r>
              <a:rPr lang="en-US" sz="800" dirty="0">
                <a:latin typeface="Corbel" panose="020B0503020204020204" pitchFamily="34" charset="0"/>
              </a:rPr>
              <a:t> good (</a:t>
            </a:r>
            <a:r>
              <a:rPr lang="en-US" sz="800" dirty="0">
                <a:latin typeface="Corbel" panose="020B0503020204020204" pitchFamily="34" charset="0"/>
                <a:hlinkClick r:id="rId38"/>
              </a:rPr>
              <a:t>AUROC 0.92</a:t>
            </a:r>
            <a:r>
              <a:rPr lang="en-US" sz="800" dirty="0">
                <a:latin typeface="Corbel" panose="020B0503020204020204" pitchFamily="34" charset="0"/>
              </a:rPr>
              <a:t>) but has only been validated in a small number of studies.</a:t>
            </a:r>
          </a:p>
          <a:p>
            <a:endParaRPr lang="en-US" sz="800" b="1" dirty="0">
              <a:latin typeface="Corbel" panose="020B0503020204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63FD7EE-C5CA-834E-A53A-D916C67B4875}"/>
              </a:ext>
            </a:extLst>
          </p:cNvPr>
          <p:cNvSpPr/>
          <p:nvPr/>
        </p:nvSpPr>
        <p:spPr>
          <a:xfrm>
            <a:off x="6832981" y="4393045"/>
            <a:ext cx="2401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PULMONARY A </a:t>
            </a:r>
            <a:r>
              <a:rPr lang="en-US" sz="600" b="1" dirty="0">
                <a:latin typeface="Corbel" panose="020B0503020204020204" pitchFamily="34" charset="0"/>
              </a:rPr>
              <a:t>VS</a:t>
            </a:r>
            <a:r>
              <a:rPr lang="en-US" sz="800" b="1" dirty="0">
                <a:latin typeface="Corbel" panose="020B0503020204020204" pitchFamily="34" charset="0"/>
              </a:rPr>
              <a:t> B LINE PATTERN</a:t>
            </a:r>
          </a:p>
          <a:p>
            <a:r>
              <a:rPr lang="en-US" sz="800" b="1" i="1" dirty="0"/>
              <a:t>Principle: </a:t>
            </a:r>
            <a:r>
              <a:rPr lang="en-US" sz="800" dirty="0"/>
              <a:t>sonographic</a:t>
            </a:r>
            <a:r>
              <a:rPr lang="en-US" sz="800" b="1" i="1" dirty="0"/>
              <a:t> </a:t>
            </a:r>
            <a:r>
              <a:rPr lang="en-US" sz="800" dirty="0"/>
              <a:t>lung</a:t>
            </a:r>
            <a:r>
              <a:rPr lang="en-US" sz="800" b="1" i="1" dirty="0"/>
              <a:t> </a:t>
            </a:r>
            <a:r>
              <a:rPr lang="en-US" sz="800" dirty="0"/>
              <a:t>changes precede other signs of volume overload. An A-line predominant lung US pattern suggests </a:t>
            </a:r>
            <a:r>
              <a:rPr lang="en-US" sz="800" b="1" dirty="0">
                <a:solidFill>
                  <a:srgbClr val="C00000"/>
                </a:solidFill>
              </a:rPr>
              <a:t>fluid tolerance</a:t>
            </a:r>
            <a:r>
              <a:rPr lang="en-US" sz="800" dirty="0"/>
              <a:t> </a:t>
            </a:r>
            <a:r>
              <a:rPr lang="en-US" sz="800" b="1" dirty="0">
                <a:solidFill>
                  <a:srgbClr val="C00000"/>
                </a:solidFill>
              </a:rPr>
              <a:t>(FT)</a:t>
            </a:r>
            <a:r>
              <a:rPr lang="en-US" sz="800" dirty="0"/>
              <a:t> a bolus </a:t>
            </a:r>
            <a:r>
              <a:rPr lang="en-US" sz="800" dirty="0">
                <a:hlinkClick r:id="rId39"/>
              </a:rPr>
              <a:t>can be given w/o risk of pulmonary edema</a:t>
            </a:r>
            <a:r>
              <a:rPr lang="en-US" sz="800" dirty="0"/>
              <a:t>.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230B3A67-D4C0-FF46-B43A-053E6521B5A5}"/>
              </a:ext>
            </a:extLst>
          </p:cNvPr>
          <p:cNvSpPr/>
          <p:nvPr/>
        </p:nvSpPr>
        <p:spPr>
          <a:xfrm>
            <a:off x="6874520" y="2629236"/>
            <a:ext cx="2257403" cy="1061366"/>
          </a:xfrm>
          <a:prstGeom prst="roundRect">
            <a:avLst>
              <a:gd name="adj" fmla="val 52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F4FDA70-6214-7F4E-9EB1-F862CFBFDF28}"/>
              </a:ext>
            </a:extLst>
          </p:cNvPr>
          <p:cNvSpPr/>
          <p:nvPr/>
        </p:nvSpPr>
        <p:spPr>
          <a:xfrm>
            <a:off x="6809633" y="2606983"/>
            <a:ext cx="2445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END TIDAL CO2</a:t>
            </a:r>
          </a:p>
          <a:p>
            <a:r>
              <a:rPr lang="en-US" sz="800" b="1" i="1" dirty="0"/>
              <a:t>Principle</a:t>
            </a:r>
            <a:r>
              <a:rPr lang="en-US" sz="800" b="1" dirty="0"/>
              <a:t>: </a:t>
            </a:r>
            <a:r>
              <a:rPr lang="en-US" sz="800" dirty="0"/>
              <a:t>An increase cardiac output causes increases delivery of CO2 to the lungs, increasing exhaled CO2.</a:t>
            </a:r>
            <a:endParaRPr lang="en-US" sz="800" b="1" dirty="0"/>
          </a:p>
          <a:p>
            <a:r>
              <a:rPr lang="en-US" sz="800" b="1" i="1" dirty="0"/>
              <a:t>Interpretation</a:t>
            </a:r>
            <a:r>
              <a:rPr lang="en-US" sz="800" dirty="0"/>
              <a:t>: </a:t>
            </a:r>
            <a:r>
              <a:rPr lang="el-GR" sz="800" dirty="0"/>
              <a:t>Δ</a:t>
            </a:r>
            <a:r>
              <a:rPr lang="en-US" sz="800" dirty="0"/>
              <a:t>ETCO2 ≥5% with PLR predicts fluid responsiveness. </a:t>
            </a:r>
            <a:r>
              <a:rPr lang="el-GR" sz="800" dirty="0">
                <a:hlinkClick r:id="rId40"/>
              </a:rPr>
              <a:t>Δ</a:t>
            </a:r>
            <a:r>
              <a:rPr lang="en-US" sz="800" dirty="0">
                <a:hlinkClick r:id="rId40"/>
              </a:rPr>
              <a:t>ETCO2 &lt;2 mmHg </a:t>
            </a:r>
            <a:r>
              <a:rPr lang="en-US" sz="800" dirty="0"/>
              <a:t>is unlikely fluid responsive. </a:t>
            </a:r>
            <a:r>
              <a:rPr lang="en-US" sz="800" dirty="0">
                <a:latin typeface="Corbel" panose="020B0503020204020204" pitchFamily="34" charset="0"/>
              </a:rPr>
              <a:t>Combine with PLR (but </a:t>
            </a:r>
            <a:r>
              <a:rPr lang="en-US" sz="800" dirty="0">
                <a:latin typeface="Corbel" panose="020B0503020204020204" pitchFamily="34" charset="0"/>
                <a:hlinkClick r:id="rId41"/>
              </a:rPr>
              <a:t>NOT Micro-bolus</a:t>
            </a:r>
            <a:r>
              <a:rPr lang="en-US" sz="800" dirty="0">
                <a:latin typeface="Corbel" panose="020B0503020204020204" pitchFamily="34" charset="0"/>
              </a:rPr>
              <a:t>)</a:t>
            </a:r>
            <a:endParaRPr lang="en-US" sz="800" dirty="0"/>
          </a:p>
          <a:p>
            <a:r>
              <a:rPr lang="en-US" sz="800" b="1" i="1" dirty="0"/>
              <a:t>Performance</a:t>
            </a:r>
            <a:r>
              <a:rPr lang="en-US" sz="800" b="1" dirty="0"/>
              <a:t>: </a:t>
            </a:r>
            <a:r>
              <a:rPr lang="en-US" sz="800" dirty="0"/>
              <a:t>Good (AUROC 0.85) in MV patients but </a:t>
            </a:r>
            <a:r>
              <a:rPr lang="en-US" sz="800" dirty="0">
                <a:hlinkClick r:id="rId42"/>
              </a:rPr>
              <a:t>not in spontaneous breathing patients</a:t>
            </a:r>
            <a:r>
              <a:rPr lang="en-US" sz="800" dirty="0"/>
              <a:t>.</a:t>
            </a:r>
            <a:endParaRPr lang="en-US" sz="800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19FAC0-25D8-7441-94E8-1217D9C5C1D0}"/>
                  </a:ext>
                </a:extLst>
              </p:cNvPr>
              <p:cNvSpPr/>
              <p:nvPr/>
            </p:nvSpPr>
            <p:spPr>
              <a:xfrm>
                <a:off x="-137853" y="3433098"/>
                <a:ext cx="2431929" cy="384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𝑷𝑷𝑽</m:t>
                      </m:r>
                      <m:d>
                        <m:d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𝑷𝑷</m:t>
                                  </m:r>
                                </m:e>
                                <m:sub>
                                  <m:r>
                                    <a:rPr lang="en-US" sz="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  <m:r>
                                <a:rPr lang="en-US" sz="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𝑷𝑷</m:t>
                                  </m:r>
                                </m:e>
                                <m:sub>
                                  <m:r>
                                    <a:rPr lang="en-US" sz="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𝒎𝒊𝒏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𝑷𝑷</m:t>
                              </m:r>
                            </m:e>
                            <m:sub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𝒎𝒆𝒂𝒏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19FAC0-25D8-7441-94E8-1217D9C5C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853" y="3433098"/>
                <a:ext cx="2431929" cy="38433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702FC6EE-7FB3-0344-8040-57CBA4D4C57B}"/>
              </a:ext>
            </a:extLst>
          </p:cNvPr>
          <p:cNvSpPr/>
          <p:nvPr/>
        </p:nvSpPr>
        <p:spPr>
          <a:xfrm>
            <a:off x="6809634" y="3651514"/>
            <a:ext cx="2431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PULSE OXIMETRY WAVEFORM ANALYSIS</a:t>
            </a:r>
          </a:p>
          <a:p>
            <a:r>
              <a:rPr lang="en-US" sz="800" b="1" i="1" dirty="0"/>
              <a:t>Principle</a:t>
            </a:r>
            <a:r>
              <a:rPr lang="en-US" sz="800" b="1" dirty="0"/>
              <a:t>: </a:t>
            </a:r>
            <a:r>
              <a:rPr lang="en-US" sz="800" dirty="0"/>
              <a:t>analysis of the </a:t>
            </a:r>
            <a:r>
              <a:rPr lang="en-US" sz="800" dirty="0" err="1"/>
              <a:t>plethysmographic</a:t>
            </a:r>
            <a:r>
              <a:rPr lang="en-US" sz="800" dirty="0"/>
              <a:t> waveform is </a:t>
            </a:r>
            <a:r>
              <a:rPr lang="en-US" sz="800" dirty="0">
                <a:hlinkClick r:id="rId44"/>
              </a:rPr>
              <a:t>analogous to PPV measurement </a:t>
            </a:r>
            <a:r>
              <a:rPr lang="en-US" sz="800" dirty="0"/>
              <a:t>using arterial line: </a:t>
            </a:r>
          </a:p>
          <a:p>
            <a:r>
              <a:rPr lang="en-US" sz="800" dirty="0"/>
              <a:t>a high degree of respiratory variation predicts FR.</a:t>
            </a:r>
          </a:p>
          <a:p>
            <a:r>
              <a:rPr lang="en-US" sz="800" b="1" i="1" dirty="0"/>
              <a:t>Interpretation</a:t>
            </a:r>
            <a:r>
              <a:rPr lang="en-US" sz="800" dirty="0"/>
              <a:t>: 15% variability  in PPV</a:t>
            </a:r>
          </a:p>
          <a:p>
            <a:r>
              <a:rPr lang="en-US" sz="800" b="1" i="1" dirty="0"/>
              <a:t>Performance</a:t>
            </a:r>
            <a:r>
              <a:rPr lang="en-US" sz="800" b="1" dirty="0"/>
              <a:t>: </a:t>
            </a:r>
            <a:r>
              <a:rPr lang="en-US" sz="800" dirty="0"/>
              <a:t>poor (AUROC </a:t>
            </a:r>
            <a:r>
              <a:rPr lang="en-US" sz="800" dirty="0">
                <a:hlinkClick r:id="rId45"/>
              </a:rPr>
              <a:t>0.63</a:t>
            </a:r>
            <a:r>
              <a:rPr lang="en-US" sz="800" dirty="0"/>
              <a:t>); limited studies</a:t>
            </a:r>
            <a:endParaRPr lang="en-US" sz="800" b="1" dirty="0">
              <a:latin typeface="Corbel" panose="020B0503020204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8AAFCF8-FC40-4A47-9B6C-A04FAA2E0BB5}"/>
              </a:ext>
            </a:extLst>
          </p:cNvPr>
          <p:cNvGrpSpPr/>
          <p:nvPr/>
        </p:nvGrpSpPr>
        <p:grpSpPr>
          <a:xfrm>
            <a:off x="12879" y="1549359"/>
            <a:ext cx="2230542" cy="200055"/>
            <a:chOff x="247633" y="1731700"/>
            <a:chExt cx="2116685" cy="200055"/>
          </a:xfrm>
        </p:grpSpPr>
        <p:sp>
          <p:nvSpPr>
            <p:cNvPr id="77" name="Left Bracket 76">
              <a:extLst>
                <a:ext uri="{FF2B5EF4-FFF2-40B4-BE49-F238E27FC236}">
                  <a16:creationId xmlns:a16="http://schemas.microsoft.com/office/drawing/2014/main" id="{4E810033-16FB-D94A-BAE3-813A84C0A16A}"/>
                </a:ext>
              </a:extLst>
            </p:cNvPr>
            <p:cNvSpPr/>
            <p:nvPr/>
          </p:nvSpPr>
          <p:spPr>
            <a:xfrm rot="5400000">
              <a:off x="1283116" y="795026"/>
              <a:ext cx="45719" cy="2116685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BA69355-8A2E-1C40-9813-814F9C5CEBF7}"/>
                </a:ext>
              </a:extLst>
            </p:cNvPr>
            <p:cNvSpPr/>
            <p:nvPr/>
          </p:nvSpPr>
          <p:spPr>
            <a:xfrm>
              <a:off x="826198" y="1731700"/>
              <a:ext cx="798617" cy="200055"/>
            </a:xfrm>
            <a:prstGeom prst="rect">
              <a:avLst/>
            </a:prstGeom>
            <a:gradFill>
              <a:gsLst>
                <a:gs pos="61500">
                  <a:srgbClr val="FFFFFF"/>
                </a:gs>
                <a:gs pos="38000">
                  <a:schemeClr val="bg1"/>
                </a:gs>
                <a:gs pos="24000">
                  <a:srgbClr val="FFFFFF">
                    <a:alpha val="0"/>
                  </a:srgbClr>
                </a:gs>
                <a:gs pos="85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ARTERIAL LINE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CD821D9-786B-2649-8537-EE0927EDB047}"/>
              </a:ext>
            </a:extLst>
          </p:cNvPr>
          <p:cNvGrpSpPr/>
          <p:nvPr/>
        </p:nvGrpSpPr>
        <p:grpSpPr>
          <a:xfrm>
            <a:off x="2304678" y="1551202"/>
            <a:ext cx="2241002" cy="200055"/>
            <a:chOff x="247632" y="1731700"/>
            <a:chExt cx="2241002" cy="200055"/>
          </a:xfrm>
        </p:grpSpPr>
        <p:sp>
          <p:nvSpPr>
            <p:cNvPr id="82" name="Left Bracket 81">
              <a:extLst>
                <a:ext uri="{FF2B5EF4-FFF2-40B4-BE49-F238E27FC236}">
                  <a16:creationId xmlns:a16="http://schemas.microsoft.com/office/drawing/2014/main" id="{AB0F3067-7D18-0D41-BB7B-91ACAA27EED6}"/>
                </a:ext>
              </a:extLst>
            </p:cNvPr>
            <p:cNvSpPr/>
            <p:nvPr/>
          </p:nvSpPr>
          <p:spPr>
            <a:xfrm rot="5400000">
              <a:off x="1345273" y="732868"/>
              <a:ext cx="45719" cy="22410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4C85A5-9187-784F-96F0-B7CEBD17A449}"/>
                </a:ext>
              </a:extLst>
            </p:cNvPr>
            <p:cNvSpPr/>
            <p:nvPr/>
          </p:nvSpPr>
          <p:spPr>
            <a:xfrm>
              <a:off x="819222" y="1731700"/>
              <a:ext cx="1151277" cy="200055"/>
            </a:xfrm>
            <a:prstGeom prst="rect">
              <a:avLst/>
            </a:prstGeom>
            <a:gradFill>
              <a:gsLst>
                <a:gs pos="61500">
                  <a:srgbClr val="FFFFFF"/>
                </a:gs>
                <a:gs pos="38000">
                  <a:schemeClr val="bg1"/>
                </a:gs>
                <a:gs pos="24000">
                  <a:srgbClr val="FFFFFF">
                    <a:alpha val="0"/>
                  </a:srgbClr>
                </a:gs>
                <a:gs pos="85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CENTRAL VENOUS LINE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12FB784-6B8E-2541-9D36-30AF3933D49C}"/>
              </a:ext>
            </a:extLst>
          </p:cNvPr>
          <p:cNvGrpSpPr/>
          <p:nvPr/>
        </p:nvGrpSpPr>
        <p:grpSpPr>
          <a:xfrm>
            <a:off x="2309446" y="2414367"/>
            <a:ext cx="2241002" cy="200055"/>
            <a:chOff x="247632" y="1731700"/>
            <a:chExt cx="2241002" cy="200055"/>
          </a:xfrm>
        </p:grpSpPr>
        <p:sp>
          <p:nvSpPr>
            <p:cNvPr id="85" name="Left Bracket 84">
              <a:extLst>
                <a:ext uri="{FF2B5EF4-FFF2-40B4-BE49-F238E27FC236}">
                  <a16:creationId xmlns:a16="http://schemas.microsoft.com/office/drawing/2014/main" id="{5B01B6EA-0CC1-0C49-8805-4DF1274DA9EE}"/>
                </a:ext>
              </a:extLst>
            </p:cNvPr>
            <p:cNvSpPr/>
            <p:nvPr/>
          </p:nvSpPr>
          <p:spPr>
            <a:xfrm rot="5400000">
              <a:off x="1345273" y="732868"/>
              <a:ext cx="45719" cy="22410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4E6797A-D7B7-F447-A395-6351C90498A6}"/>
                </a:ext>
              </a:extLst>
            </p:cNvPr>
            <p:cNvSpPr/>
            <p:nvPr/>
          </p:nvSpPr>
          <p:spPr>
            <a:xfrm>
              <a:off x="623782" y="1731700"/>
              <a:ext cx="1534394" cy="200055"/>
            </a:xfrm>
            <a:prstGeom prst="rect">
              <a:avLst/>
            </a:prstGeom>
            <a:gradFill>
              <a:gsLst>
                <a:gs pos="61500">
                  <a:srgbClr val="FFFFFF"/>
                </a:gs>
                <a:gs pos="38000">
                  <a:schemeClr val="bg1"/>
                </a:gs>
                <a:gs pos="24000">
                  <a:srgbClr val="FFFFFF">
                    <a:alpha val="0"/>
                  </a:srgbClr>
                </a:gs>
                <a:gs pos="85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PULMONARY ARTERY CATHETER</a:t>
              </a:r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2447D0A1-1034-B940-BBA3-183AF5C4A9F2}"/>
              </a:ext>
            </a:extLst>
          </p:cNvPr>
          <p:cNvSpPr/>
          <p:nvPr/>
        </p:nvSpPr>
        <p:spPr>
          <a:xfrm>
            <a:off x="3945164" y="4532284"/>
            <a:ext cx="595034" cy="113219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30" dirty="0"/>
              <a:t>DYNAMIC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DB22695-60CA-1147-840D-9EA544D6CD0B}"/>
              </a:ext>
            </a:extLst>
          </p:cNvPr>
          <p:cNvSpPr/>
          <p:nvPr/>
        </p:nvSpPr>
        <p:spPr>
          <a:xfrm>
            <a:off x="3917128" y="3865231"/>
            <a:ext cx="623070" cy="109274"/>
          </a:xfrm>
          <a:prstGeom prst="roundRect">
            <a:avLst>
              <a:gd name="adj" fmla="val 49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STATIC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90AB0A0-1022-444D-9FA5-33AE592C49F0}"/>
              </a:ext>
            </a:extLst>
          </p:cNvPr>
          <p:cNvGrpSpPr/>
          <p:nvPr/>
        </p:nvGrpSpPr>
        <p:grpSpPr>
          <a:xfrm>
            <a:off x="6898446" y="1451581"/>
            <a:ext cx="2241002" cy="200055"/>
            <a:chOff x="247632" y="1731700"/>
            <a:chExt cx="2241002" cy="200055"/>
          </a:xfrm>
        </p:grpSpPr>
        <p:sp>
          <p:nvSpPr>
            <p:cNvPr id="125" name="Left Bracket 124">
              <a:extLst>
                <a:ext uri="{FF2B5EF4-FFF2-40B4-BE49-F238E27FC236}">
                  <a16:creationId xmlns:a16="http://schemas.microsoft.com/office/drawing/2014/main" id="{13E32A88-B37D-4240-BB77-E5A341686049}"/>
                </a:ext>
              </a:extLst>
            </p:cNvPr>
            <p:cNvSpPr/>
            <p:nvPr/>
          </p:nvSpPr>
          <p:spPr>
            <a:xfrm rot="5400000">
              <a:off x="1345273" y="732868"/>
              <a:ext cx="45719" cy="22410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2DFAA06-478F-F644-990A-8C387E1FBD7E}"/>
                </a:ext>
              </a:extLst>
            </p:cNvPr>
            <p:cNvSpPr/>
            <p:nvPr/>
          </p:nvSpPr>
          <p:spPr>
            <a:xfrm>
              <a:off x="835550" y="1731700"/>
              <a:ext cx="1069524" cy="200055"/>
            </a:xfrm>
            <a:prstGeom prst="rect">
              <a:avLst/>
            </a:prstGeom>
            <a:gradFill>
              <a:gsLst>
                <a:gs pos="61500">
                  <a:srgbClr val="FFFFFF"/>
                </a:gs>
                <a:gs pos="38000">
                  <a:schemeClr val="bg1"/>
                </a:gs>
                <a:gs pos="24000">
                  <a:srgbClr val="FFFFFF">
                    <a:alpha val="0"/>
                  </a:srgbClr>
                </a:gs>
                <a:gs pos="85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MINIMALLY INVASIVE</a:t>
              </a:r>
            </a:p>
          </p:txBody>
        </p:sp>
      </p:grp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3085D710-06B6-034B-82A0-032C76E51135}"/>
              </a:ext>
            </a:extLst>
          </p:cNvPr>
          <p:cNvSpPr/>
          <p:nvPr/>
        </p:nvSpPr>
        <p:spPr>
          <a:xfrm>
            <a:off x="6229866" y="1644642"/>
            <a:ext cx="595034" cy="113219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30" dirty="0"/>
              <a:t>DYNAMIC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EAAFBB16-4ADB-E046-A968-46963DF9DBE1}"/>
              </a:ext>
            </a:extLst>
          </p:cNvPr>
          <p:cNvSpPr/>
          <p:nvPr/>
        </p:nvSpPr>
        <p:spPr>
          <a:xfrm>
            <a:off x="6214575" y="2807995"/>
            <a:ext cx="623070" cy="109274"/>
          </a:xfrm>
          <a:prstGeom prst="roundRect">
            <a:avLst>
              <a:gd name="adj" fmla="val 49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STATIC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E0A2A4B1-9B48-4A43-AE6D-364346896162}"/>
              </a:ext>
            </a:extLst>
          </p:cNvPr>
          <p:cNvSpPr/>
          <p:nvPr/>
        </p:nvSpPr>
        <p:spPr>
          <a:xfrm>
            <a:off x="6243953" y="3452688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100" dirty="0"/>
              <a:t>CHALLENGE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3038B2E2-00E1-224E-907A-1F9F33DB54A5}"/>
              </a:ext>
            </a:extLst>
          </p:cNvPr>
          <p:cNvSpPr/>
          <p:nvPr/>
        </p:nvSpPr>
        <p:spPr>
          <a:xfrm>
            <a:off x="6243953" y="3331955"/>
            <a:ext cx="595034" cy="113219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30" dirty="0"/>
              <a:t>DYNAMIC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567866F-72E0-A34E-ADAF-D3B77C1FB72A}"/>
              </a:ext>
            </a:extLst>
          </p:cNvPr>
          <p:cNvSpPr/>
          <p:nvPr/>
        </p:nvSpPr>
        <p:spPr>
          <a:xfrm>
            <a:off x="6242612" y="4752838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100" dirty="0"/>
              <a:t>CHALLENGE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3EF62E34-D853-4C49-81E2-8C813B09AEF8}"/>
              </a:ext>
            </a:extLst>
          </p:cNvPr>
          <p:cNvSpPr/>
          <p:nvPr/>
        </p:nvSpPr>
        <p:spPr>
          <a:xfrm>
            <a:off x="6242612" y="4632105"/>
            <a:ext cx="595034" cy="113219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30" dirty="0"/>
              <a:t>DYNAMIC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F8AAD3C1-2076-9547-9599-92764751E02D}"/>
              </a:ext>
            </a:extLst>
          </p:cNvPr>
          <p:cNvSpPr/>
          <p:nvPr/>
        </p:nvSpPr>
        <p:spPr>
          <a:xfrm>
            <a:off x="8517285" y="1642220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100" dirty="0"/>
              <a:t>CHALLENGE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09C2F9CF-6BA2-B042-B37F-53720228F604}"/>
              </a:ext>
            </a:extLst>
          </p:cNvPr>
          <p:cNvSpPr/>
          <p:nvPr/>
        </p:nvSpPr>
        <p:spPr>
          <a:xfrm>
            <a:off x="8517285" y="2650041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100" dirty="0"/>
              <a:t>CHALLENGE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12BE705-BCFC-C042-8D47-C32E0221A3ED}"/>
                  </a:ext>
                </a:extLst>
              </p:cNvPr>
              <p:cNvSpPr/>
              <p:nvPr/>
            </p:nvSpPr>
            <p:spPr>
              <a:xfrm>
                <a:off x="4547244" y="4383507"/>
                <a:ext cx="2431929" cy="329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𝑪𝑶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𝑽𝑻𝑰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𝑫𝒊𝒂𝒎𝒆𝒕𝒆𝒓</m:t>
                          </m:r>
                        </m:e>
                        <m:sup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𝑯𝑹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12BE705-BCFC-C042-8D47-C32E0221A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44" y="4383507"/>
                <a:ext cx="2431929" cy="32970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8AB115F7-08F2-2247-B485-CD6CBD1197F0}"/>
              </a:ext>
            </a:extLst>
          </p:cNvPr>
          <p:cNvSpPr/>
          <p:nvPr/>
        </p:nvSpPr>
        <p:spPr>
          <a:xfrm>
            <a:off x="1629890" y="3858087"/>
            <a:ext cx="595034" cy="113219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pc="-30" dirty="0"/>
              <a:t>DYNAMIC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0EFB961-CF16-3E48-ADD0-C47F9A8916AC}"/>
              </a:ext>
            </a:extLst>
          </p:cNvPr>
          <p:cNvSpPr/>
          <p:nvPr/>
        </p:nvSpPr>
        <p:spPr>
          <a:xfrm>
            <a:off x="8390915" y="2650057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74B805D3-FE90-6C4F-AFB5-5E2EA8B92C74}"/>
              </a:ext>
            </a:extLst>
          </p:cNvPr>
          <p:cNvSpPr/>
          <p:nvPr/>
        </p:nvSpPr>
        <p:spPr>
          <a:xfrm>
            <a:off x="8390857" y="1642220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596900A2-E46E-B549-8BA5-BE85D0FA1592}"/>
              </a:ext>
            </a:extLst>
          </p:cNvPr>
          <p:cNvSpPr/>
          <p:nvPr/>
        </p:nvSpPr>
        <p:spPr>
          <a:xfrm>
            <a:off x="3784761" y="2591115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BA9CD6E2-1F0E-474F-85E9-7972F21EE6A9}"/>
              </a:ext>
            </a:extLst>
          </p:cNvPr>
          <p:cNvSpPr/>
          <p:nvPr/>
        </p:nvSpPr>
        <p:spPr>
          <a:xfrm>
            <a:off x="1493774" y="1744024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9877D111-63CE-B048-8B9D-18C1CBD99B66}"/>
              </a:ext>
            </a:extLst>
          </p:cNvPr>
          <p:cNvSpPr/>
          <p:nvPr/>
        </p:nvSpPr>
        <p:spPr>
          <a:xfrm>
            <a:off x="1496021" y="3851598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5A905294-BA54-0C4C-928E-CB5284A5FCDB}"/>
              </a:ext>
            </a:extLst>
          </p:cNvPr>
          <p:cNvSpPr/>
          <p:nvPr/>
        </p:nvSpPr>
        <p:spPr>
          <a:xfrm>
            <a:off x="1358149" y="3851598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68FDEE99-B71E-9A4F-800A-874401A19581}"/>
              </a:ext>
            </a:extLst>
          </p:cNvPr>
          <p:cNvSpPr/>
          <p:nvPr/>
        </p:nvSpPr>
        <p:spPr>
          <a:xfrm>
            <a:off x="3643927" y="2591115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3B7C176-D9B7-CA4E-B537-AC986190C820}"/>
              </a:ext>
            </a:extLst>
          </p:cNvPr>
          <p:cNvSpPr/>
          <p:nvPr/>
        </p:nvSpPr>
        <p:spPr>
          <a:xfrm>
            <a:off x="8264429" y="1642220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</a:t>
            </a:r>
          </a:p>
        </p:txBody>
      </p:sp>
      <p:graphicFrame>
        <p:nvGraphicFramePr>
          <p:cNvPr id="164" name="Table 4">
            <a:extLst>
              <a:ext uri="{FF2B5EF4-FFF2-40B4-BE49-F238E27FC236}">
                <a16:creationId xmlns:a16="http://schemas.microsoft.com/office/drawing/2014/main" id="{45D452B5-D8CD-E841-8B8C-A8B030FAA135}"/>
              </a:ext>
            </a:extLst>
          </p:cNvPr>
          <p:cNvGraphicFramePr>
            <a:graphicFrameLocks noGrp="1"/>
          </p:cNvGraphicFramePr>
          <p:nvPr/>
        </p:nvGraphicFramePr>
        <p:xfrm>
          <a:off x="7680709" y="503428"/>
          <a:ext cx="1366304" cy="9918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6162">
                  <a:extLst>
                    <a:ext uri="{9D8B030D-6E8A-4147-A177-3AD203B41FA5}">
                      <a16:colId xmlns:a16="http://schemas.microsoft.com/office/drawing/2014/main" val="3970720978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1678387393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2728494156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2764396304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1059914288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675005708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75445605"/>
                    </a:ext>
                  </a:extLst>
                </a:gridCol>
              </a:tblGrid>
              <a:tr h="32713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42596" marR="42596" marT="21299" marB="21299">
                    <a:lnL w="12700" cmpd="sng">
                      <a:noFill/>
                    </a:lnL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chemeClr val="accent5">
                            <a:lumMod val="40000"/>
                            <a:lumOff val="60000"/>
                          </a:schemeClr>
                        </a:gs>
                        <a:gs pos="52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708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PAC CCO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Pulse Contour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LVOT VTI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Carotid VTI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NICOM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ETCO2</a:t>
                      </a:r>
                    </a:p>
                  </a:txBody>
                  <a:tcPr marL="42596" marR="42596" marT="21299" marB="21299" vert="vert"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62826"/>
                  </a:ext>
                </a:extLst>
              </a:tr>
              <a:tr h="132947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PLR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68028"/>
                  </a:ext>
                </a:extLst>
              </a:tr>
              <a:tr h="132947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Mini-Bolus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6952"/>
                  </a:ext>
                </a:extLst>
              </a:tr>
              <a:tr h="132947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PEEP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38736"/>
                  </a:ext>
                </a:extLst>
              </a:tr>
              <a:tr h="132947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EEO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3878"/>
                  </a:ext>
                </a:extLst>
              </a:tr>
              <a:tr h="132947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Resp Variation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288907"/>
                  </a:ext>
                </a:extLst>
              </a:tr>
            </a:tbl>
          </a:graphicData>
        </a:graphic>
      </p:graphicFrame>
      <p:sp>
        <p:nvSpPr>
          <p:cNvPr id="165" name="Rectangle 164">
            <a:extLst>
              <a:ext uri="{FF2B5EF4-FFF2-40B4-BE49-F238E27FC236}">
                <a16:creationId xmlns:a16="http://schemas.microsoft.com/office/drawing/2014/main" id="{C14CD480-3B1D-D249-A43B-D4643FD27E6B}"/>
              </a:ext>
            </a:extLst>
          </p:cNvPr>
          <p:cNvSpPr/>
          <p:nvPr/>
        </p:nvSpPr>
        <p:spPr>
          <a:xfrm>
            <a:off x="7684594" y="461542"/>
            <a:ext cx="57900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b="1" dirty="0">
                <a:latin typeface="Corbel" panose="020B0503020204020204" pitchFamily="34" charset="0"/>
              </a:rPr>
              <a:t>MEASUREMENTS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E368140-242E-FC4F-9B2C-CDEA8F6C3ECC}"/>
              </a:ext>
            </a:extLst>
          </p:cNvPr>
          <p:cNvSpPr/>
          <p:nvPr/>
        </p:nvSpPr>
        <p:spPr>
          <a:xfrm>
            <a:off x="7603558" y="636042"/>
            <a:ext cx="482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b="1" dirty="0">
                <a:latin typeface="Corbel" panose="020B0503020204020204" pitchFamily="34" charset="0"/>
              </a:rPr>
              <a:t>CHALLENGE</a:t>
            </a:r>
          </a:p>
          <a:p>
            <a:r>
              <a:rPr lang="en-US" sz="400" b="1" dirty="0">
                <a:latin typeface="Corbel" panose="020B0503020204020204" pitchFamily="34" charset="0"/>
              </a:rPr>
              <a:t>MANEUVERS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60543E9-FB31-414A-B0F0-BE765AED9C56}"/>
              </a:ext>
            </a:extLst>
          </p:cNvPr>
          <p:cNvSpPr/>
          <p:nvPr/>
        </p:nvSpPr>
        <p:spPr>
          <a:xfrm>
            <a:off x="2212700" y="6720746"/>
            <a:ext cx="193837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hlinkClick r:id="rId47"/>
              </a:rPr>
              <a:t>CC BY-SA 3.0 </a:t>
            </a:r>
            <a:r>
              <a:rPr lang="en-US" sz="500" dirty="0"/>
              <a:t> </a:t>
            </a:r>
            <a:r>
              <a:rPr lang="en-US" sz="500" dirty="0">
                <a:latin typeface="+mj-lt"/>
              </a:rPr>
              <a:t>v1.0 (2021-03-22)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13691445-EF25-8F4B-9D5B-4EBF7C9C2B87}"/>
              </a:ext>
            </a:extLst>
          </p:cNvPr>
          <p:cNvSpPr/>
          <p:nvPr/>
        </p:nvSpPr>
        <p:spPr>
          <a:xfrm>
            <a:off x="5006745" y="489792"/>
            <a:ext cx="2544286" cy="538976"/>
          </a:xfrm>
          <a:prstGeom prst="roundRect">
            <a:avLst>
              <a:gd name="adj" fmla="val 52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E4D1CFA-EC81-D54B-9397-EF45CDA3A476}"/>
              </a:ext>
            </a:extLst>
          </p:cNvPr>
          <p:cNvGrpSpPr/>
          <p:nvPr/>
        </p:nvGrpSpPr>
        <p:grpSpPr>
          <a:xfrm>
            <a:off x="3858983" y="493364"/>
            <a:ext cx="1118563" cy="510676"/>
            <a:chOff x="5932166" y="927823"/>
            <a:chExt cx="1118563" cy="510676"/>
          </a:xfrm>
        </p:grpSpPr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FAD8AF25-C6B7-6D41-9995-72FEBDB6E7C3}"/>
                </a:ext>
              </a:extLst>
            </p:cNvPr>
            <p:cNvSpPr/>
            <p:nvPr/>
          </p:nvSpPr>
          <p:spPr>
            <a:xfrm>
              <a:off x="6215067" y="1218276"/>
              <a:ext cx="534121" cy="2202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CA94419-55D6-EF42-B6CA-1E810D16FA5D}"/>
                </a:ext>
              </a:extLst>
            </p:cNvPr>
            <p:cNvGrpSpPr/>
            <p:nvPr/>
          </p:nvGrpSpPr>
          <p:grpSpPr>
            <a:xfrm>
              <a:off x="5932166" y="927823"/>
              <a:ext cx="1118563" cy="499771"/>
              <a:chOff x="5932166" y="927823"/>
              <a:chExt cx="1118563" cy="499771"/>
            </a:xfrm>
          </p:grpSpPr>
          <p:sp>
            <p:nvSpPr>
              <p:cNvPr id="177" name="U-Turn Arrow 176">
                <a:extLst>
                  <a:ext uri="{FF2B5EF4-FFF2-40B4-BE49-F238E27FC236}">
                    <a16:creationId xmlns:a16="http://schemas.microsoft.com/office/drawing/2014/main" id="{B1DC1F49-7C75-2845-86F7-C3C4D6A7ED16}"/>
                  </a:ext>
                </a:extLst>
              </p:cNvPr>
              <p:cNvSpPr/>
              <p:nvPr/>
            </p:nvSpPr>
            <p:spPr>
              <a:xfrm rot="5400000" flipH="1" flipV="1">
                <a:off x="5915189" y="950960"/>
                <a:ext cx="443247" cy="409294"/>
              </a:xfrm>
              <a:prstGeom prst="uturn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6F9C0EBE-6E94-ED42-AF5F-C445CEB7972F}"/>
                  </a:ext>
                </a:extLst>
              </p:cNvPr>
              <p:cNvGrpSpPr/>
              <p:nvPr/>
            </p:nvGrpSpPr>
            <p:grpSpPr>
              <a:xfrm>
                <a:off x="6216773" y="927823"/>
                <a:ext cx="833956" cy="499771"/>
                <a:chOff x="6151889" y="1179108"/>
                <a:chExt cx="833956" cy="499771"/>
              </a:xfrm>
            </p:grpSpPr>
            <p:sp>
              <p:nvSpPr>
                <p:cNvPr id="180" name="Rounded Rectangle 179">
                  <a:extLst>
                    <a:ext uri="{FF2B5EF4-FFF2-40B4-BE49-F238E27FC236}">
                      <a16:creationId xmlns:a16="http://schemas.microsoft.com/office/drawing/2014/main" id="{47889C75-DF7D-DF4C-B2D1-FC78D7A4DDC3}"/>
                    </a:ext>
                  </a:extLst>
                </p:cNvPr>
                <p:cNvSpPr/>
                <p:nvPr/>
              </p:nvSpPr>
              <p:spPr>
                <a:xfrm>
                  <a:off x="6151889" y="1179108"/>
                  <a:ext cx="534121" cy="22022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U-Turn Arrow 180">
                  <a:extLst>
                    <a:ext uri="{FF2B5EF4-FFF2-40B4-BE49-F238E27FC236}">
                      <a16:creationId xmlns:a16="http://schemas.microsoft.com/office/drawing/2014/main" id="{0182AD54-CC5E-F34A-A4C7-6B9CE3829FCF}"/>
                    </a:ext>
                  </a:extLst>
                </p:cNvPr>
                <p:cNvSpPr/>
                <p:nvPr/>
              </p:nvSpPr>
              <p:spPr>
                <a:xfrm rot="5400000">
                  <a:off x="6559574" y="1252609"/>
                  <a:ext cx="443247" cy="409294"/>
                </a:xfrm>
                <a:prstGeom prst="uturnArrow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2D51413-07E1-A34A-BC7D-CB8E54AEE663}"/>
                    </a:ext>
                  </a:extLst>
                </p:cNvPr>
                <p:cNvSpPr/>
                <p:nvPr/>
              </p:nvSpPr>
              <p:spPr>
                <a:xfrm>
                  <a:off x="6152585" y="1198368"/>
                  <a:ext cx="534121" cy="184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" b="1" dirty="0">
                      <a:latin typeface="Corbel" panose="020B0503020204020204" pitchFamily="34" charset="0"/>
                    </a:rPr>
                    <a:t>MEASURE</a:t>
                  </a:r>
                </a:p>
              </p:txBody>
            </p:sp>
          </p:grp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13B0470-8839-BE40-957E-C620D6BDB4FC}"/>
                  </a:ext>
                </a:extLst>
              </p:cNvPr>
              <p:cNvSpPr/>
              <p:nvPr/>
            </p:nvSpPr>
            <p:spPr>
              <a:xfrm>
                <a:off x="6175793" y="1241461"/>
                <a:ext cx="61266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b="1" dirty="0">
                    <a:latin typeface="Corbel" panose="020B0503020204020204" pitchFamily="34" charset="0"/>
                  </a:rPr>
                  <a:t>CHALLENGE</a:t>
                </a:r>
              </a:p>
            </p:txBody>
          </p:sp>
        </p:grp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1D07E22-66C3-6D4B-BC20-39A63AE7ACE9}"/>
              </a:ext>
            </a:extLst>
          </p:cNvPr>
          <p:cNvSpPr/>
          <p:nvPr/>
        </p:nvSpPr>
        <p:spPr>
          <a:xfrm>
            <a:off x="4944400" y="455392"/>
            <a:ext cx="2606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solidFill>
                  <a:srgbClr val="000000"/>
                </a:solidFill>
              </a:rPr>
              <a:t>Some </a:t>
            </a:r>
            <a:r>
              <a:rPr lang="en-US" sz="800" b="1" dirty="0">
                <a:solidFill>
                  <a:srgbClr val="4472C4"/>
                </a:solidFill>
              </a:rPr>
              <a:t>MEASUREMENTS</a:t>
            </a:r>
            <a:r>
              <a:rPr lang="en-US" sz="800" dirty="0">
                <a:solidFill>
                  <a:srgbClr val="000000"/>
                </a:solidFill>
              </a:rPr>
              <a:t> predict </a:t>
            </a:r>
            <a:r>
              <a:rPr lang="en-US" sz="800" b="1" dirty="0">
                <a:solidFill>
                  <a:srgbClr val="000000"/>
                </a:solidFill>
              </a:rPr>
              <a:t>FR</a:t>
            </a:r>
            <a:r>
              <a:rPr lang="en-US" sz="800" dirty="0">
                <a:solidFill>
                  <a:srgbClr val="000000"/>
                </a:solidFill>
              </a:rPr>
              <a:t> in isolation (respiratory variation in PPV or LVOT VTI); others must be combined w/ a </a:t>
            </a:r>
            <a:r>
              <a:rPr lang="en-US" sz="800" b="1" dirty="0">
                <a:solidFill>
                  <a:srgbClr val="70AD47"/>
                </a:solidFill>
              </a:rPr>
              <a:t>CHALLENGE</a:t>
            </a:r>
            <a:r>
              <a:rPr lang="en-US" sz="800" dirty="0">
                <a:solidFill>
                  <a:srgbClr val="000000"/>
                </a:solidFill>
              </a:rPr>
              <a:t> maneuver (NICOM or ETCO2 with PLR). The level of evidence varies for each combination </a:t>
            </a:r>
            <a:r>
              <a:rPr lang="en-US" sz="8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8F82BD-6A4B-CB49-A7DC-A919BB088F99}"/>
              </a:ext>
            </a:extLst>
          </p:cNvPr>
          <p:cNvSpPr/>
          <p:nvPr/>
        </p:nvSpPr>
        <p:spPr>
          <a:xfrm>
            <a:off x="3746136" y="254608"/>
            <a:ext cx="23471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TYPES OF FLUID RESPONSIVENESS TEST: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0CBF2202-D169-6848-8EBC-B2506AEA9285}"/>
              </a:ext>
            </a:extLst>
          </p:cNvPr>
          <p:cNvSpPr/>
          <p:nvPr/>
        </p:nvSpPr>
        <p:spPr>
          <a:xfrm>
            <a:off x="3853623" y="1063200"/>
            <a:ext cx="2706570" cy="417218"/>
          </a:xfrm>
          <a:prstGeom prst="roundRect">
            <a:avLst>
              <a:gd name="adj" fmla="val 52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DF40D7A-1BE5-0447-9E77-1E1F9D684DCD}"/>
              </a:ext>
            </a:extLst>
          </p:cNvPr>
          <p:cNvSpPr/>
          <p:nvPr/>
        </p:nvSpPr>
        <p:spPr>
          <a:xfrm>
            <a:off x="3780108" y="1031084"/>
            <a:ext cx="297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FR tests can be </a:t>
            </a:r>
            <a:r>
              <a:rPr lang="en-US" sz="800" b="1" dirty="0">
                <a:solidFill>
                  <a:schemeClr val="accent2"/>
                </a:solidFill>
              </a:rPr>
              <a:t>STATIC</a:t>
            </a:r>
            <a:r>
              <a:rPr lang="en-US" sz="800" dirty="0">
                <a:solidFill>
                  <a:srgbClr val="000000"/>
                </a:solidFill>
              </a:rPr>
              <a:t> (e.g. CVP, PCWP) or </a:t>
            </a:r>
            <a:r>
              <a:rPr lang="en-US" sz="800" b="1" dirty="0">
                <a:solidFill>
                  <a:srgbClr val="7030A0"/>
                </a:solidFill>
              </a:rPr>
              <a:t>DYNAMIC</a:t>
            </a:r>
            <a:r>
              <a:rPr lang="en-US" sz="800" dirty="0">
                <a:solidFill>
                  <a:srgbClr val="000000"/>
                </a:solidFill>
              </a:rPr>
              <a:t> (PPV). </a:t>
            </a:r>
          </a:p>
          <a:p>
            <a:r>
              <a:rPr lang="en-US" sz="800" dirty="0">
                <a:solidFill>
                  <a:srgbClr val="000000"/>
                </a:solidFill>
              </a:rPr>
              <a:t>Generally, </a:t>
            </a:r>
            <a:r>
              <a:rPr lang="en-US" sz="800" b="1" dirty="0">
                <a:solidFill>
                  <a:srgbClr val="7030A0"/>
                </a:solidFill>
              </a:rPr>
              <a:t>DYNAMIC</a:t>
            </a:r>
            <a:r>
              <a:rPr lang="en-US" sz="800" dirty="0">
                <a:solidFill>
                  <a:srgbClr val="000000"/>
                </a:solidFill>
              </a:rPr>
              <a:t> measurements are better at predicting FR.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Some are usable in </a:t>
            </a:r>
            <a:r>
              <a:rPr lang="en-US" sz="800" dirty="0"/>
              <a:t>spontaneously   </a:t>
            </a:r>
            <a:r>
              <a:rPr lang="en-US" sz="800" b="1" dirty="0">
                <a:solidFill>
                  <a:srgbClr val="000000"/>
                </a:solidFill>
              </a:rPr>
              <a:t>   </a:t>
            </a:r>
            <a:r>
              <a:rPr lang="en-US" sz="800" dirty="0">
                <a:solidFill>
                  <a:srgbClr val="000000"/>
                </a:solidFill>
              </a:rPr>
              <a:t>breathing or prone      pts</a:t>
            </a:r>
            <a:r>
              <a:rPr lang="en-US" sz="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84293482-15CB-C243-88C9-E2437F4A2A3C}"/>
              </a:ext>
            </a:extLst>
          </p:cNvPr>
          <p:cNvSpPr/>
          <p:nvPr/>
        </p:nvSpPr>
        <p:spPr>
          <a:xfrm>
            <a:off x="6218266" y="1324464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10763753-C362-DA42-AA81-F71A7EA0E5E9}"/>
              </a:ext>
            </a:extLst>
          </p:cNvPr>
          <p:cNvSpPr/>
          <p:nvPr/>
        </p:nvSpPr>
        <p:spPr>
          <a:xfrm>
            <a:off x="5287501" y="1324464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C81F34-1D01-F84A-99B1-60DBEFEAEC03}"/>
              </a:ext>
            </a:extLst>
          </p:cNvPr>
          <p:cNvGrpSpPr/>
          <p:nvPr/>
        </p:nvGrpSpPr>
        <p:grpSpPr>
          <a:xfrm>
            <a:off x="7052562" y="1003926"/>
            <a:ext cx="698904" cy="535821"/>
            <a:chOff x="6585837" y="1013451"/>
            <a:chExt cx="698904" cy="535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9EAD795-AA46-9B4D-99E6-CE8786CD6580}"/>
                </a:ext>
              </a:extLst>
            </p:cNvPr>
            <p:cNvGrpSpPr/>
            <p:nvPr/>
          </p:nvGrpSpPr>
          <p:grpSpPr>
            <a:xfrm>
              <a:off x="6585837" y="1013451"/>
              <a:ext cx="629975" cy="489004"/>
              <a:chOff x="6585837" y="1013451"/>
              <a:chExt cx="629975" cy="48900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CF17794-DC6F-6344-ACF5-5195E8383953}"/>
                  </a:ext>
                </a:extLst>
              </p:cNvPr>
              <p:cNvGrpSpPr/>
              <p:nvPr/>
            </p:nvGrpSpPr>
            <p:grpSpPr>
              <a:xfrm>
                <a:off x="6649798" y="1063200"/>
                <a:ext cx="69167" cy="439255"/>
                <a:chOff x="6649798" y="1063200"/>
                <a:chExt cx="69167" cy="43925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DA3E85-AC8B-AB4B-AE11-10C52834886F}"/>
                    </a:ext>
                  </a:extLst>
                </p:cNvPr>
                <p:cNvSpPr/>
                <p:nvPr/>
              </p:nvSpPr>
              <p:spPr>
                <a:xfrm>
                  <a:off x="6649798" y="1063200"/>
                  <a:ext cx="69167" cy="6916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3E572CD-AA5D-4B41-98D5-9AAA6B876216}"/>
                    </a:ext>
                  </a:extLst>
                </p:cNvPr>
                <p:cNvSpPr/>
                <p:nvPr/>
              </p:nvSpPr>
              <p:spPr>
                <a:xfrm>
                  <a:off x="6649798" y="1155722"/>
                  <a:ext cx="69167" cy="6916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78B94DB-7BDE-C941-9E17-168651482CF5}"/>
                    </a:ext>
                  </a:extLst>
                </p:cNvPr>
                <p:cNvSpPr/>
                <p:nvPr/>
              </p:nvSpPr>
              <p:spPr>
                <a:xfrm>
                  <a:off x="6649798" y="1248244"/>
                  <a:ext cx="69167" cy="6916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C6E21F49-1C19-8642-BF66-9F18DC079B7C}"/>
                    </a:ext>
                  </a:extLst>
                </p:cNvPr>
                <p:cNvSpPr/>
                <p:nvPr/>
              </p:nvSpPr>
              <p:spPr>
                <a:xfrm>
                  <a:off x="6649798" y="1340766"/>
                  <a:ext cx="69167" cy="6916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8F68ADD8-05F8-2744-AB09-FFC5F81B68CF}"/>
                    </a:ext>
                  </a:extLst>
                </p:cNvPr>
                <p:cNvSpPr/>
                <p:nvPr/>
              </p:nvSpPr>
              <p:spPr>
                <a:xfrm>
                  <a:off x="6649798" y="1433288"/>
                  <a:ext cx="69167" cy="6916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B5437A-C956-B844-893D-18EF24F0C84B}"/>
                  </a:ext>
                </a:extLst>
              </p:cNvPr>
              <p:cNvSpPr txBox="1"/>
              <p:nvPr/>
            </p:nvSpPr>
            <p:spPr>
              <a:xfrm>
                <a:off x="6649631" y="1013451"/>
                <a:ext cx="54213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latin typeface="DIN Condensed" pitchFamily="2" charset="0"/>
                  </a:rPr>
                  <a:t>unable to perform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D234482-CDEC-464E-9728-2569C52372FE}"/>
                  </a:ext>
                </a:extLst>
              </p:cNvPr>
              <p:cNvSpPr txBox="1"/>
              <p:nvPr/>
            </p:nvSpPr>
            <p:spPr>
              <a:xfrm>
                <a:off x="6585837" y="1107954"/>
                <a:ext cx="4395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latin typeface="DIN Condensed" pitchFamily="2" charset="0"/>
                  </a:rPr>
                  <a:t>?    unknown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E62A180-EF65-E64F-BA47-ED283BF3F63D}"/>
                  </a:ext>
                </a:extLst>
              </p:cNvPr>
              <p:cNvSpPr txBox="1"/>
              <p:nvPr/>
            </p:nvSpPr>
            <p:spPr>
              <a:xfrm>
                <a:off x="6649631" y="1196666"/>
                <a:ext cx="543739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latin typeface="DIN Condensed" pitchFamily="2" charset="0"/>
                  </a:rPr>
                  <a:t>single small study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3825349-582B-834B-876C-ACE19295B93A}"/>
                  </a:ext>
                </a:extLst>
              </p:cNvPr>
              <p:cNvSpPr txBox="1"/>
              <p:nvPr/>
            </p:nvSpPr>
            <p:spPr>
              <a:xfrm>
                <a:off x="6649631" y="1283784"/>
                <a:ext cx="566181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latin typeface="DIN Condensed" pitchFamily="2" charset="0"/>
                  </a:rPr>
                  <a:t>a few small studies</a:t>
                </a: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42C8EC8-9AB6-AF4F-BCB3-72BD59758344}"/>
                </a:ext>
              </a:extLst>
            </p:cNvPr>
            <p:cNvSpPr txBox="1"/>
            <p:nvPr/>
          </p:nvSpPr>
          <p:spPr>
            <a:xfrm>
              <a:off x="6649631" y="1379995"/>
              <a:ext cx="63511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latin typeface="DIN Condensed" pitchFamily="2" charset="0"/>
                </a:rPr>
                <a:t>multiple/larger studies</a:t>
              </a: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842E25B-8485-8047-A411-F54B3863013D}"/>
              </a:ext>
            </a:extLst>
          </p:cNvPr>
          <p:cNvSpPr txBox="1"/>
          <p:nvPr/>
        </p:nvSpPr>
        <p:spPr>
          <a:xfrm rot="16200000">
            <a:off x="6758592" y="1187257"/>
            <a:ext cx="609462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" dirty="0">
                <a:latin typeface="DIN Condensed" pitchFamily="2" charset="0"/>
              </a:rPr>
              <a:t>LEVEL OF EVIDENCE</a:t>
            </a:r>
          </a:p>
        </p:txBody>
      </p:sp>
    </p:spTree>
    <p:extLst>
      <p:ext uri="{BB962C8B-B14F-4D97-AF65-F5344CB8AC3E}">
        <p14:creationId xmlns:p14="http://schemas.microsoft.com/office/powerpoint/2010/main" val="49191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1676</Words>
  <Application>Microsoft Macintosh PowerPoint</Application>
  <PresentationFormat>Letter Paper (8.5x11 in)</PresentationFormat>
  <Paragraphs>176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2021-03-22T19:36:03Z</dcterms:created>
  <dcterms:modified xsi:type="dcterms:W3CDTF">2021-03-22T19:37:16Z</dcterms:modified>
</cp:coreProperties>
</file>