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321" r:id="rId2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8EDFD00-A415-483D-85D1-2C2A7F4C7791}" v="7" dt="2022-10-02T12:56:46.50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36"/>
    <p:restoredTop sz="96208"/>
  </p:normalViewPr>
  <p:slideViewPr>
    <p:cSldViewPr snapToGrid="0" snapToObjects="1">
      <p:cViewPr varScale="1">
        <p:scale>
          <a:sx n="124" d="100"/>
          <a:sy n="124" d="100"/>
        </p:scale>
        <p:origin x="118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8F1C4-BA24-C647-AA67-3018B5E67186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327A77-1E8A-0445-B785-DBA4529324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686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7354A8-08B1-6447-ABE3-1560985109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1904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231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2782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973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03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977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3909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714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859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6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964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C746E-9576-F044-B590-EE7ACDCC0F72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785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5C746E-9576-F044-B590-EE7ACDCC0F72}" type="datetimeFigureOut">
              <a:rPr lang="en-US" smtClean="0"/>
              <a:t>11/26/22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E8C49-4A67-824F-B1D4-D00B204D9E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999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pubmed.ncbi.nlm.nih.gov/12682500/" TargetMode="External"/><Relationship Id="rId13" Type="http://schemas.openxmlformats.org/officeDocument/2006/relationships/image" Target="../media/image6.png"/><Relationship Id="rId3" Type="http://schemas.openxmlformats.org/officeDocument/2006/relationships/image" Target="../media/image1.emf"/><Relationship Id="rId7" Type="http://schemas.openxmlformats.org/officeDocument/2006/relationships/hyperlink" Target="https://pubmed.ncbi.nlm.nih.gov/21700908/" TargetMode="External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emcrit.org/rush-exam/original-rush-article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litfl.com/brash-syndrome/" TargetMode="External"/><Relationship Id="rId11" Type="http://schemas.openxmlformats.org/officeDocument/2006/relationships/image" Target="../media/image4.png"/><Relationship Id="rId5" Type="http://schemas.openxmlformats.org/officeDocument/2006/relationships/image" Target="../media/image3.png"/><Relationship Id="rId15" Type="http://schemas.openxmlformats.org/officeDocument/2006/relationships/hyperlink" Target="https://ccforum.biomedcentral.com/articles/10.1186/cc9247" TargetMode="External"/><Relationship Id="rId4" Type="http://schemas.openxmlformats.org/officeDocument/2006/relationships/image" Target="../media/image2.tiff"/><Relationship Id="rId9" Type="http://schemas.openxmlformats.org/officeDocument/2006/relationships/hyperlink" Target="https://creativecommons.org/licenses/by-sa/3.0/" TargetMode="External"/><Relationship Id="rId14" Type="http://schemas.openxmlformats.org/officeDocument/2006/relationships/hyperlink" Target="https://anesthesiologie.umontreal.ca/wp-content/uploads/sites/33/Kumar-Retour-veineux-CCM-part-2-2013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0" name="Straight Connector 299">
            <a:extLst>
              <a:ext uri="{FF2B5EF4-FFF2-40B4-BE49-F238E27FC236}">
                <a16:creationId xmlns:a16="http://schemas.microsoft.com/office/drawing/2014/main" id="{4B6D282E-B724-3C4B-91F7-48790EFF3ECB}"/>
              </a:ext>
            </a:extLst>
          </p:cNvPr>
          <p:cNvCxnSpPr/>
          <p:nvPr/>
        </p:nvCxnSpPr>
        <p:spPr>
          <a:xfrm>
            <a:off x="342937" y="5820163"/>
            <a:ext cx="174848" cy="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>
            <a:extLst>
              <a:ext uri="{FF2B5EF4-FFF2-40B4-BE49-F238E27FC236}">
                <a16:creationId xmlns:a16="http://schemas.microsoft.com/office/drawing/2014/main" id="{B3EA7C8D-780E-D443-9A7E-087A12DA4604}"/>
              </a:ext>
            </a:extLst>
          </p:cNvPr>
          <p:cNvCxnSpPr/>
          <p:nvPr/>
        </p:nvCxnSpPr>
        <p:spPr>
          <a:xfrm>
            <a:off x="336041" y="5671707"/>
            <a:ext cx="174848" cy="0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>
            <a:extLst>
              <a:ext uri="{FF2B5EF4-FFF2-40B4-BE49-F238E27FC236}">
                <a16:creationId xmlns:a16="http://schemas.microsoft.com/office/drawing/2014/main" id="{23D48978-DC86-C247-B285-F67C1D0C58FE}"/>
              </a:ext>
            </a:extLst>
          </p:cNvPr>
          <p:cNvCxnSpPr>
            <a:cxnSpLocks/>
          </p:cNvCxnSpPr>
          <p:nvPr/>
        </p:nvCxnSpPr>
        <p:spPr>
          <a:xfrm flipH="1" flipV="1">
            <a:off x="517570" y="5818331"/>
            <a:ext cx="642024" cy="529700"/>
          </a:xfrm>
          <a:prstGeom prst="line">
            <a:avLst/>
          </a:prstGeom>
          <a:ln w="63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ounded Rectangle 93">
            <a:extLst>
              <a:ext uri="{FF2B5EF4-FFF2-40B4-BE49-F238E27FC236}">
                <a16:creationId xmlns:a16="http://schemas.microsoft.com/office/drawing/2014/main" id="{7FE93738-3D8B-DC46-893A-395F06361A21}"/>
              </a:ext>
            </a:extLst>
          </p:cNvPr>
          <p:cNvSpPr/>
          <p:nvPr/>
        </p:nvSpPr>
        <p:spPr>
          <a:xfrm>
            <a:off x="6847954" y="5343508"/>
            <a:ext cx="2174875" cy="1475835"/>
          </a:xfrm>
          <a:prstGeom prst="roundRect">
            <a:avLst>
              <a:gd name="adj" fmla="val 613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ound Same Side Corner Rectangle 3">
            <a:extLst>
              <a:ext uri="{FF2B5EF4-FFF2-40B4-BE49-F238E27FC236}">
                <a16:creationId xmlns:a16="http://schemas.microsoft.com/office/drawing/2014/main" id="{531BA2CA-D3DD-D842-9213-49DC1B4E7CEB}"/>
              </a:ext>
            </a:extLst>
          </p:cNvPr>
          <p:cNvSpPr/>
          <p:nvPr/>
        </p:nvSpPr>
        <p:spPr>
          <a:xfrm rot="10800000">
            <a:off x="-2" y="-13837"/>
            <a:ext cx="7472265" cy="288558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D7439E07-DCAE-284D-AEA6-8795505252EE}"/>
              </a:ext>
            </a:extLst>
          </p:cNvPr>
          <p:cNvSpPr/>
          <p:nvPr/>
        </p:nvSpPr>
        <p:spPr>
          <a:xfrm rot="10800000">
            <a:off x="6434763" y="-14234"/>
            <a:ext cx="2192754" cy="492442"/>
          </a:xfrm>
          <a:prstGeom prst="round2Same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A030E94-3908-2642-8974-DCAB586F6B73}"/>
              </a:ext>
            </a:extLst>
          </p:cNvPr>
          <p:cNvSpPr/>
          <p:nvPr/>
        </p:nvSpPr>
        <p:spPr>
          <a:xfrm>
            <a:off x="4756550" y="28626"/>
            <a:ext cx="1292293" cy="264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oleh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Nick Mark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MD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7108C8-7791-ED44-B61D-06D8CDB7C596}"/>
              </a:ext>
            </a:extLst>
          </p:cNvPr>
          <p:cNvSpPr/>
          <p:nvPr/>
        </p:nvSpPr>
        <p:spPr>
          <a:xfrm>
            <a:off x="-42672" y="-127000"/>
            <a:ext cx="4892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PENDEKATAN PADA PASIEN SYOK</a:t>
            </a:r>
            <a:endParaRPr kumimoji="0" lang="en-US" sz="2400" b="0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1DA2D01-470A-3B4F-83CB-FEEE77CFFB1D}"/>
              </a:ext>
            </a:extLst>
          </p:cNvPr>
          <p:cNvSpPr/>
          <p:nvPr/>
        </p:nvSpPr>
        <p:spPr>
          <a:xfrm>
            <a:off x="6925664" y="-50994"/>
            <a:ext cx="12003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onepagericu.com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Condensed Medium" panose="020B0602020204020303" pitchFamily="34" charset="-79"/>
              <a:ea typeface="+mn-ea"/>
              <a:cs typeface="Futura Condensed Medium" panose="020B0602020204020303" pitchFamily="34" charset="-79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@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utura Condensed Medium" panose="020B0602020204020303" pitchFamily="34" charset="-79"/>
                <a:ea typeface="+mn-ea"/>
                <a:cs typeface="Futura Condensed Medium" panose="020B0602020204020303" pitchFamily="34" charset="-79"/>
              </a:rPr>
              <a:t>nickmmark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Futura Condensed Medium" panose="020B0602020204020303" pitchFamily="34" charset="-79"/>
              <a:ea typeface="+mn-ea"/>
              <a:cs typeface="Futura Condensed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90676C7-7723-FF4B-AA77-640DE9469834}"/>
              </a:ext>
            </a:extLst>
          </p:cNvPr>
          <p:cNvSpPr/>
          <p:nvPr/>
        </p:nvSpPr>
        <p:spPr>
          <a:xfrm>
            <a:off x="7871020" y="3908"/>
            <a:ext cx="7820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Link to the most current version →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62B137-187E-A74F-8E8B-4A3244F04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5863" y="-12740"/>
            <a:ext cx="505226" cy="505226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73C644AF-F015-4C4B-A5F5-43DE519FF824}"/>
              </a:ext>
            </a:extLst>
          </p:cNvPr>
          <p:cNvSpPr/>
          <p:nvPr/>
        </p:nvSpPr>
        <p:spPr>
          <a:xfrm>
            <a:off x="6291962" y="196200"/>
            <a:ext cx="263357" cy="219262"/>
          </a:xfrm>
          <a:custGeom>
            <a:avLst/>
            <a:gdLst>
              <a:gd name="connsiteX0" fmla="*/ 106 w 184256"/>
              <a:gd name="connsiteY0" fmla="*/ 46626 h 153405"/>
              <a:gd name="connsiteX1" fmla="*/ 82656 w 184256"/>
              <a:gd name="connsiteY1" fmla="*/ 65676 h 153405"/>
              <a:gd name="connsiteX2" fmla="*/ 101706 w 184256"/>
              <a:gd name="connsiteY2" fmla="*/ 148226 h 153405"/>
              <a:gd name="connsiteX3" fmla="*/ 184256 w 184256"/>
              <a:gd name="connsiteY3" fmla="*/ 129176 h 153405"/>
              <a:gd name="connsiteX4" fmla="*/ 101706 w 184256"/>
              <a:gd name="connsiteY4" fmla="*/ 2176 h 153405"/>
              <a:gd name="connsiteX5" fmla="*/ 106 w 184256"/>
              <a:gd name="connsiteY5" fmla="*/ 46626 h 1534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4256" h="153405">
                <a:moveTo>
                  <a:pt x="106" y="46626"/>
                </a:moveTo>
                <a:cubicBezTo>
                  <a:pt x="-3069" y="57209"/>
                  <a:pt x="65723" y="48743"/>
                  <a:pt x="82656" y="65676"/>
                </a:cubicBezTo>
                <a:cubicBezTo>
                  <a:pt x="99589" y="82609"/>
                  <a:pt x="84773" y="137643"/>
                  <a:pt x="101706" y="148226"/>
                </a:cubicBezTo>
                <a:cubicBezTo>
                  <a:pt x="118639" y="158809"/>
                  <a:pt x="184256" y="153518"/>
                  <a:pt x="184256" y="129176"/>
                </a:cubicBezTo>
                <a:cubicBezTo>
                  <a:pt x="184256" y="104834"/>
                  <a:pt x="131339" y="14876"/>
                  <a:pt x="101706" y="2176"/>
                </a:cubicBezTo>
                <a:cubicBezTo>
                  <a:pt x="72073" y="-10524"/>
                  <a:pt x="3281" y="36043"/>
                  <a:pt x="106" y="46626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5050D3E-96CA-3444-8324-ABC25516AD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61319" y="227319"/>
            <a:ext cx="126795" cy="12679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255EDCCF-EA5C-0C42-996F-5A4202FFE7BB}"/>
              </a:ext>
            </a:extLst>
          </p:cNvPr>
          <p:cNvGrpSpPr/>
          <p:nvPr/>
        </p:nvGrpSpPr>
        <p:grpSpPr>
          <a:xfrm>
            <a:off x="6293266" y="-149175"/>
            <a:ext cx="918456" cy="767830"/>
            <a:chOff x="6115746" y="1063724"/>
            <a:chExt cx="918456" cy="767830"/>
          </a:xfrm>
        </p:grpSpPr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76DB9530-6653-C94B-AA01-9705B55385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115746" y="1063724"/>
              <a:ext cx="918456" cy="76783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08A76E2-FA46-0847-95A9-8095E8E53CC9}"/>
                </a:ext>
              </a:extLst>
            </p:cNvPr>
            <p:cNvSpPr txBox="1"/>
            <p:nvPr/>
          </p:nvSpPr>
          <p:spPr>
            <a:xfrm>
              <a:off x="6315690" y="1284560"/>
              <a:ext cx="530915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1979 Dot Matrix" pitchFamily="2" charset="-79"/>
                  <a:ea typeface="+mn-ea"/>
                  <a:cs typeface="1979 Dot Matrix" pitchFamily="2" charset="-79"/>
                </a:rPr>
                <a:t>ONE</a:t>
              </a:r>
            </a:p>
          </p:txBody>
        </p:sp>
      </p:grp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D380A1FE-AD07-1C48-9CFF-DB2755548591}"/>
              </a:ext>
            </a:extLst>
          </p:cNvPr>
          <p:cNvSpPr/>
          <p:nvPr/>
        </p:nvSpPr>
        <p:spPr>
          <a:xfrm>
            <a:off x="4488360" y="358084"/>
            <a:ext cx="1941598" cy="924573"/>
          </a:xfrm>
          <a:prstGeom prst="roundRect">
            <a:avLst>
              <a:gd name="adj" fmla="val 9973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A2B48C9-0A3A-DC4D-964B-39008DD37AF6}"/>
              </a:ext>
            </a:extLst>
          </p:cNvPr>
          <p:cNvSpPr txBox="1"/>
          <p:nvPr/>
        </p:nvSpPr>
        <p:spPr>
          <a:xfrm>
            <a:off x="4549711" y="339446"/>
            <a:ext cx="17189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Undifferentiated SHOCK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015A5548-EF0D-DD49-9AE9-ACBB22B048F8}"/>
              </a:ext>
            </a:extLst>
          </p:cNvPr>
          <p:cNvSpPr/>
          <p:nvPr/>
        </p:nvSpPr>
        <p:spPr>
          <a:xfrm>
            <a:off x="551523" y="1829418"/>
            <a:ext cx="2104463" cy="1341572"/>
          </a:xfrm>
          <a:prstGeom prst="roundRect">
            <a:avLst>
              <a:gd name="adj" fmla="val 6562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30130E21-6839-B344-91C8-3C6A986E52B8}"/>
              </a:ext>
            </a:extLst>
          </p:cNvPr>
          <p:cNvSpPr/>
          <p:nvPr/>
        </p:nvSpPr>
        <p:spPr>
          <a:xfrm>
            <a:off x="2701349" y="1829416"/>
            <a:ext cx="2104463" cy="1341574"/>
          </a:xfrm>
          <a:prstGeom prst="roundRect">
            <a:avLst>
              <a:gd name="adj" fmla="val 6158"/>
            </a:avLst>
          </a:prstGeom>
          <a:solidFill>
            <a:schemeClr val="accent2">
              <a:lumMod val="20000"/>
              <a:lumOff val="80000"/>
              <a:alpha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0B9E53A4-38B7-D74E-8D3E-C457DD9F7338}"/>
              </a:ext>
            </a:extLst>
          </p:cNvPr>
          <p:cNvSpPr/>
          <p:nvPr/>
        </p:nvSpPr>
        <p:spPr>
          <a:xfrm>
            <a:off x="4847811" y="1829415"/>
            <a:ext cx="2104463" cy="1354679"/>
          </a:xfrm>
          <a:prstGeom prst="roundRect">
            <a:avLst>
              <a:gd name="adj" fmla="val 4720"/>
            </a:avLst>
          </a:prstGeom>
          <a:solidFill>
            <a:srgbClr val="C00000">
              <a:alpha val="1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2D0C7955-8597-2146-BE9B-6046838CE71A}"/>
              </a:ext>
            </a:extLst>
          </p:cNvPr>
          <p:cNvSpPr/>
          <p:nvPr/>
        </p:nvSpPr>
        <p:spPr>
          <a:xfrm>
            <a:off x="6988168" y="1829416"/>
            <a:ext cx="2104463" cy="1341574"/>
          </a:xfrm>
          <a:prstGeom prst="roundRect">
            <a:avLst>
              <a:gd name="adj" fmla="val 4720"/>
            </a:avLst>
          </a:prstGeom>
          <a:solidFill>
            <a:schemeClr val="accent5">
              <a:lumMod val="40000"/>
              <a:lumOff val="60000"/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85ACF9E-F1EB-2548-A16E-830259BFA61C}"/>
              </a:ext>
            </a:extLst>
          </p:cNvPr>
          <p:cNvSpPr/>
          <p:nvPr/>
        </p:nvSpPr>
        <p:spPr>
          <a:xfrm>
            <a:off x="997589" y="1776765"/>
            <a:ext cx="125204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small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KARDIOGENIK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4BC3238-7F9D-534B-8DC7-727FE5A11501}"/>
              </a:ext>
            </a:extLst>
          </p:cNvPr>
          <p:cNvSpPr/>
          <p:nvPr/>
        </p:nvSpPr>
        <p:spPr>
          <a:xfrm>
            <a:off x="3151294" y="1776765"/>
            <a:ext cx="124061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small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OBSTRUKTIF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475E197B-910B-E747-9849-AC21109B6ABA}"/>
              </a:ext>
            </a:extLst>
          </p:cNvPr>
          <p:cNvSpPr/>
          <p:nvPr/>
        </p:nvSpPr>
        <p:spPr>
          <a:xfrm>
            <a:off x="5304530" y="1776765"/>
            <a:ext cx="122064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DISTRIBUTIF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D466AD2-6977-394D-98D7-C61D7BB9C3D9}"/>
              </a:ext>
            </a:extLst>
          </p:cNvPr>
          <p:cNvSpPr/>
          <p:nvPr/>
        </p:nvSpPr>
        <p:spPr>
          <a:xfrm>
            <a:off x="7414735" y="1776765"/>
            <a:ext cx="130949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small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HIPOVOLEMIK</a:t>
            </a:r>
          </a:p>
        </p:txBody>
      </p:sp>
      <p:cxnSp>
        <p:nvCxnSpPr>
          <p:cNvPr id="3" name="Elbow Connector 2">
            <a:extLst>
              <a:ext uri="{FF2B5EF4-FFF2-40B4-BE49-F238E27FC236}">
                <a16:creationId xmlns:a16="http://schemas.microsoft.com/office/drawing/2014/main" id="{D1FC2484-7A3C-6244-9332-1719B9A3BCF2}"/>
              </a:ext>
            </a:extLst>
          </p:cNvPr>
          <p:cNvCxnSpPr>
            <a:cxnSpLocks/>
            <a:stCxn id="20" idx="0"/>
            <a:endCxn id="21" idx="0"/>
          </p:cNvCxnSpPr>
          <p:nvPr/>
        </p:nvCxnSpPr>
        <p:spPr>
          <a:xfrm rot="5400000" flipH="1" flipV="1">
            <a:off x="2678667" y="754504"/>
            <a:ext cx="2" cy="2149826"/>
          </a:xfrm>
          <a:prstGeom prst="bentConnector3">
            <a:avLst>
              <a:gd name="adj1" fmla="val 11430100000"/>
            </a:avLst>
          </a:prstGeom>
          <a:ln w="12700">
            <a:solidFill>
              <a:schemeClr val="bg1">
                <a:lumMod val="50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Elbow Connector 31">
            <a:extLst>
              <a:ext uri="{FF2B5EF4-FFF2-40B4-BE49-F238E27FC236}">
                <a16:creationId xmlns:a16="http://schemas.microsoft.com/office/drawing/2014/main" id="{E28688B3-CDCD-EB45-B1E4-9BC70DA43E21}"/>
              </a:ext>
            </a:extLst>
          </p:cNvPr>
          <p:cNvCxnSpPr>
            <a:cxnSpLocks/>
            <a:stCxn id="16" idx="2"/>
            <a:endCxn id="22" idx="0"/>
          </p:cNvCxnSpPr>
          <p:nvPr/>
        </p:nvCxnSpPr>
        <p:spPr>
          <a:xfrm rot="16200000" flipH="1">
            <a:off x="5406222" y="1335594"/>
            <a:ext cx="546758" cy="440884"/>
          </a:xfrm>
          <a:prstGeom prst="bentConnector3">
            <a:avLst>
              <a:gd name="adj1" fmla="val 25794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Elbow Connector 32">
            <a:extLst>
              <a:ext uri="{FF2B5EF4-FFF2-40B4-BE49-F238E27FC236}">
                <a16:creationId xmlns:a16="http://schemas.microsoft.com/office/drawing/2014/main" id="{F839EF45-6767-2943-B754-F6CF8BAEE1FB}"/>
              </a:ext>
            </a:extLst>
          </p:cNvPr>
          <p:cNvCxnSpPr>
            <a:cxnSpLocks/>
            <a:stCxn id="16" idx="2"/>
            <a:endCxn id="23" idx="0"/>
          </p:cNvCxnSpPr>
          <p:nvPr/>
        </p:nvCxnSpPr>
        <p:spPr>
          <a:xfrm rot="16200000" flipH="1">
            <a:off x="6476400" y="265415"/>
            <a:ext cx="546759" cy="2581241"/>
          </a:xfrm>
          <a:prstGeom prst="bentConnector3">
            <a:avLst>
              <a:gd name="adj1" fmla="val 25794"/>
            </a:avLst>
          </a:prstGeom>
          <a:ln w="12700">
            <a:solidFill>
              <a:schemeClr val="bg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42">
            <a:extLst>
              <a:ext uri="{FF2B5EF4-FFF2-40B4-BE49-F238E27FC236}">
                <a16:creationId xmlns:a16="http://schemas.microsoft.com/office/drawing/2014/main" id="{3E20F7CD-CFAF-C142-A9EF-91FB4542A626}"/>
              </a:ext>
            </a:extLst>
          </p:cNvPr>
          <p:cNvCxnSpPr>
            <a:cxnSpLocks/>
            <a:stCxn id="44" idx="0"/>
            <a:endCxn id="16" idx="2"/>
          </p:cNvCxnSpPr>
          <p:nvPr/>
        </p:nvCxnSpPr>
        <p:spPr>
          <a:xfrm rot="5400000" flipH="1" flipV="1">
            <a:off x="3929953" y="27999"/>
            <a:ext cx="274547" cy="2783865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637E2818-14FC-6944-80F8-C37B38FCAE88}"/>
              </a:ext>
            </a:extLst>
          </p:cNvPr>
          <p:cNvSpPr/>
          <p:nvPr/>
        </p:nvSpPr>
        <p:spPr>
          <a:xfrm>
            <a:off x="2516798" y="1557204"/>
            <a:ext cx="316992" cy="1824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6FCC426A-46A0-8A4F-AAC2-6CE578A6E003}"/>
              </a:ext>
            </a:extLst>
          </p:cNvPr>
          <p:cNvSpPr/>
          <p:nvPr/>
        </p:nvSpPr>
        <p:spPr>
          <a:xfrm>
            <a:off x="2134122" y="1541694"/>
            <a:ext cx="115788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masalah</a:t>
            </a:r>
            <a:r>
              <a:rPr kumimoji="0" lang="en-US" sz="12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</a:t>
            </a:r>
            <a:r>
              <a:rPr kumimoji="0" lang="en-US" sz="1200" b="1" i="0" u="none" strike="noStrike" kern="1200" cap="small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POMPA</a:t>
            </a:r>
            <a:endParaRPr kumimoji="0" lang="en-US" sz="12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502737CC-F64B-DB48-88E2-D9CED45323C6}"/>
              </a:ext>
            </a:extLst>
          </p:cNvPr>
          <p:cNvSpPr/>
          <p:nvPr/>
        </p:nvSpPr>
        <p:spPr>
          <a:xfrm>
            <a:off x="4972111" y="1363373"/>
            <a:ext cx="9671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cap="small" dirty="0">
                <a:latin typeface="Calibri Light" panose="020F0302020204030204"/>
                <a:cs typeface="Futura Medium" panose="020B0602020204020303" pitchFamily="34" charset="-79"/>
              </a:rPr>
              <a:t>m</a:t>
            </a:r>
            <a:r>
              <a:rPr kumimoji="0" lang="en-US" sz="1200" b="1" i="0" u="none" strike="noStrike" kern="1200" cap="small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asalah</a:t>
            </a:r>
            <a:r>
              <a:rPr kumimoji="0" lang="en-US" sz="1200" b="1" i="0" u="none" strike="noStrike" kern="1200" cap="small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PIPA</a:t>
            </a:r>
            <a:endParaRPr kumimoji="0" lang="en-US" sz="12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3D51227-D0C3-474D-93E0-6EA34643CD12}"/>
              </a:ext>
            </a:extLst>
          </p:cNvPr>
          <p:cNvSpPr/>
          <p:nvPr/>
        </p:nvSpPr>
        <p:spPr>
          <a:xfrm>
            <a:off x="7171005" y="1368917"/>
            <a:ext cx="84612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cap="small" dirty="0">
                <a:latin typeface="Calibri Light" panose="020F0302020204030204"/>
                <a:cs typeface="Futura Medium" panose="020B0602020204020303" pitchFamily="34" charset="-79"/>
              </a:rPr>
              <a:t>m</a:t>
            </a:r>
            <a:r>
              <a:rPr kumimoji="0" lang="en-US" sz="1200" b="1" i="0" u="none" strike="noStrike" kern="1200" cap="small" spc="0" normalizeH="0" baseline="0" noProof="0" dirty="0" err="1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asalah</a:t>
            </a:r>
            <a:r>
              <a:rPr kumimoji="0" lang="en-US" sz="1200" b="1" i="0" u="none" strike="noStrike" kern="1200" cap="small" spc="0" normalizeH="0" baseline="0" noProof="0">
                <a:ln>
                  <a:noFill/>
                </a:ln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</a:t>
            </a:r>
            <a:r>
              <a:rPr kumimoji="0" lang="en-US" sz="1200" b="1" i="0" u="none" strike="noStrike" kern="1200" cap="small" spc="0" normalizeH="0" baseline="0" noProof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ISI</a:t>
            </a:r>
            <a:endParaRPr kumimoji="0" lang="en-US" sz="12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5FE773B8-6A00-8D48-BD81-D5ACD7D5D734}"/>
              </a:ext>
            </a:extLst>
          </p:cNvPr>
          <p:cNvSpPr/>
          <p:nvPr/>
        </p:nvSpPr>
        <p:spPr>
          <a:xfrm>
            <a:off x="500762" y="1978636"/>
            <a:ext cx="2255471" cy="92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rate/rhythm (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bradikardia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VF, </a:t>
            </a:r>
            <a:r>
              <a:rPr lang="en-US" sz="900" i="1" dirty="0" err="1">
                <a:solidFill>
                  <a:prstClr val="black"/>
                </a:solidFill>
                <a:latin typeface="Calibri" panose="020F0502020204030204"/>
              </a:rPr>
              <a:t>dll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rv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failure 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PE, PHTN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lv failure 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myokarditis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900" i="1" dirty="0" err="1">
                <a:solidFill>
                  <a:prstClr val="black"/>
                </a:solidFill>
                <a:latin typeface="Calibri" panose="020F0502020204030204"/>
              </a:rPr>
              <a:t>dll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valves 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MR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lebar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terbuka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cordae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tendenae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rupture,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toxins 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CCB, βB,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6"/>
              </a:rPr>
              <a:t>BRASH syndrome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900" i="1" dirty="0" err="1">
                <a:solidFill>
                  <a:prstClr val="black"/>
                </a:solidFill>
                <a:latin typeface="Calibri" panose="020F0502020204030204"/>
              </a:rPr>
              <a:t>dll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trauma</a:t>
            </a:r>
            <a:r>
              <a:rPr kumimoji="0" lang="en-US" sz="1100" b="0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(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kontusio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miokard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C83A6670-FE11-824E-A7A0-659169EAE000}"/>
              </a:ext>
            </a:extLst>
          </p:cNvPr>
          <p:cNvSpPr/>
          <p:nvPr/>
        </p:nvSpPr>
        <p:spPr>
          <a:xfrm>
            <a:off x="2764410" y="1978636"/>
            <a:ext cx="1992140" cy="924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tension pneumothorax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cardiac tamponade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pulmonary embolism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outflow obstruction </a:t>
            </a:r>
            <a:r>
              <a:rPr kumimoji="0" lang="en-US" sz="9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HOCM,  AS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kritis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dynamic hyperinflation 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7"/>
              </a:rPr>
              <a:t>auto- PEEP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E236D32-7E77-8A40-90AF-0193694CCB42}"/>
              </a:ext>
            </a:extLst>
          </p:cNvPr>
          <p:cNvSpPr/>
          <p:nvPr/>
        </p:nvSpPr>
        <p:spPr>
          <a:xfrm>
            <a:off x="4876576" y="1978636"/>
            <a:ext cx="2180250" cy="1335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sepsis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dapat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i="1" dirty="0">
                <a:solidFill>
                  <a:prstClr val="black"/>
                </a:solidFill>
                <a:latin typeface="Calibri" panose="020F0502020204030204"/>
              </a:rPr>
              <a:t>b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erlanjut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rendah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</a:t>
            </a: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1" cap="small" dirty="0" err="1">
                <a:solidFill>
                  <a:prstClr val="black"/>
                </a:solidFill>
                <a:latin typeface="Calibri Light" panose="020F0302020204030204"/>
                <a:cs typeface="Futura Medium" panose="020B0602020204020303" pitchFamily="34" charset="-79"/>
              </a:rPr>
              <a:t>anafilaksis</a:t>
            </a: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inflamasi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8"/>
              </a:rPr>
              <a:t>SIRS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pankreatitis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post-cardiac arrest, amniotic </a:t>
            </a:r>
            <a:r>
              <a:rPr lang="en-US" sz="900" i="1" dirty="0">
                <a:solidFill>
                  <a:prstClr val="black"/>
                </a:solidFill>
                <a:latin typeface="Calibri" panose="020F0502020204030204"/>
              </a:rPr>
              <a:t>/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fat embolism, cytokine release syndrome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neurogenic 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Cedera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kepala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berat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efek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anestesi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neuraxial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liver failure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endokrin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adrenal insufficiency, thyrotoxicosis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medications (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anestesi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sedasi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6A2AD305-434B-054C-930C-A958DB4BD0A0}"/>
              </a:ext>
            </a:extLst>
          </p:cNvPr>
          <p:cNvSpPr/>
          <p:nvPr/>
        </p:nvSpPr>
        <p:spPr>
          <a:xfrm>
            <a:off x="6925664" y="1978636"/>
            <a:ext cx="2245425" cy="1129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perdarahan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(trauma,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bedah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GIB)</a:t>
            </a: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skin losses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luka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bakar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heat stroke,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dll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gi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 losses 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diare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muntah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drainase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third-spacing volume loss </a:t>
            </a:r>
            <a:r>
              <a:rPr kumimoji="0" lang="en-US" sz="9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(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pankreatitis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hipoalbumin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trauma</a:t>
            </a:r>
            <a:r>
              <a:rPr kumimoji="0" lang="en-US" sz="9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renal losses </a:t>
            </a:r>
            <a:r>
              <a:rPr kumimoji="0" lang="en-US" sz="9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(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salt-wasting,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hypoaldo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diuresis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osmotik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diuretik</a:t>
            </a:r>
            <a:r>
              <a:rPr kumimoji="0" lang="en-US" sz="9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)</a:t>
            </a: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Intake oral </a:t>
            </a:r>
            <a:r>
              <a:rPr kumimoji="0" lang="en-US" sz="1100" b="1" i="0" u="none" strike="noStrike" kern="1200" cap="small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rendah</a:t>
            </a: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0" marR="0" lvl="0" indent="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  <a:p>
            <a:pPr marL="171450" marR="0" lvl="0" indent="-171450" algn="l" defTabSz="457200" rtl="0" eaLnBrk="1" fontAlgn="auto" latinLnBrk="0" hangingPunct="1">
              <a:lnSpc>
                <a:spcPts val="8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1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Futura Medium" panose="020B0602020204020303" pitchFamily="34" charset="-79"/>
            </a:endParaRPr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0C77D98E-9426-B149-8895-148B5DABD554}"/>
              </a:ext>
            </a:extLst>
          </p:cNvPr>
          <p:cNvSpPr/>
          <p:nvPr/>
        </p:nvSpPr>
        <p:spPr>
          <a:xfrm rot="16200000">
            <a:off x="-942735" y="4152102"/>
            <a:ext cx="202170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EXAM &amp; 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srgbClr val="70AD47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POCUS &amp; </a:t>
            </a: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Hemodynamics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426F0346-43C4-D444-8FDB-1E8BC0741F27}"/>
              </a:ext>
            </a:extLst>
          </p:cNvPr>
          <p:cNvSpPr/>
          <p:nvPr/>
        </p:nvSpPr>
        <p:spPr>
          <a:xfrm rot="16200000">
            <a:off x="8239181" y="5947273"/>
            <a:ext cx="169042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v1.0 (2021-05-11)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9"/>
              </a:rPr>
              <a:t>CC BY-SA 3.0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ECED0BA1-69AC-2F44-BC80-5671355F6ACF}"/>
              </a:ext>
            </a:extLst>
          </p:cNvPr>
          <p:cNvSpPr/>
          <p:nvPr/>
        </p:nvSpPr>
        <p:spPr>
          <a:xfrm rot="16200000">
            <a:off x="-310351" y="2316072"/>
            <a:ext cx="756937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n-ea"/>
                <a:cs typeface="Futura Medium" panose="020B0602020204020303" pitchFamily="34" charset="-79"/>
              </a:rPr>
              <a:t>ETIOLOGY</a:t>
            </a:r>
          </a:p>
        </p:txBody>
      </p:sp>
      <p:sp>
        <p:nvSpPr>
          <p:cNvPr id="76" name="Rectangle 75">
            <a:extLst>
              <a:ext uri="{FF2B5EF4-FFF2-40B4-BE49-F238E27FC236}">
                <a16:creationId xmlns:a16="http://schemas.microsoft.com/office/drawing/2014/main" id="{0AFCD066-490C-964A-BFA8-0E465D00F7BB}"/>
              </a:ext>
            </a:extLst>
          </p:cNvPr>
          <p:cNvSpPr/>
          <p:nvPr/>
        </p:nvSpPr>
        <p:spPr>
          <a:xfrm>
            <a:off x="-40536" y="255575"/>
            <a:ext cx="463639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· </a:t>
            </a:r>
            <a:r>
              <a:rPr kumimoji="0" lang="en-US" sz="9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Syok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terjadi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akibat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tidak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adekuatnya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aliran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darah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(CO) dan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pengiriman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oksigen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(DO2)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untuk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memenuhi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kebutuhan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oksigen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tubuh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.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Maifestasi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syok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bisa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beragam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dan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awaknya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bisa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tidak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muncul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hipotensi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(</a:t>
            </a:r>
            <a:r>
              <a:rPr lang="en-US" sz="900" b="1" i="1" dirty="0">
                <a:solidFill>
                  <a:prstClr val="black"/>
                </a:solidFill>
                <a:latin typeface="Calibri" panose="020F0502020204030204"/>
              </a:rPr>
              <a:t>cryptic shock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).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Identifikasi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etiologi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dari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syok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penting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untuk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menentukan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tatalaksana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 yang </a:t>
            </a:r>
            <a:r>
              <a:rPr lang="en-US" sz="900" dirty="0" err="1">
                <a:solidFill>
                  <a:prstClr val="black"/>
                </a:solidFill>
                <a:latin typeface="Calibri" panose="020F0502020204030204"/>
              </a:rPr>
              <a:t>diberikan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.</a:t>
            </a:r>
            <a:endParaRPr kumimoji="0" lang="en-US" sz="9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· </a:t>
            </a:r>
            <a:r>
              <a:rPr kumimoji="0" lang="en-US" sz="9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Syok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dapat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dibedakan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menjadi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4 </a:t>
            </a:r>
            <a:r>
              <a:rPr kumimoji="0" lang="en-US" sz="9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kategori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lang="en-US" sz="900" b="1" i="1" dirty="0">
                <a:solidFill>
                  <a:srgbClr val="ED7D31"/>
                </a:solidFill>
                <a:latin typeface="Calibri" panose="020F0502020204030204"/>
              </a:rPr>
              <a:t>k</a:t>
            </a:r>
            <a:r>
              <a:rPr kumimoji="0" lang="en-US" sz="9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ardiogenik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1" i="1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obstruktif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kumimoji="0" lang="en-US" sz="900" b="1" i="1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distributif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</a:t>
            </a: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&amp; </a:t>
            </a:r>
            <a:r>
              <a:rPr kumimoji="0" lang="en-US" sz="900" b="1" i="1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hipovolemik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· 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Bisa </a:t>
            </a:r>
            <a:r>
              <a:rPr kumimoji="0" lang="en-US" sz="9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terdapat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lebih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dari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1 </a:t>
            </a:r>
            <a:r>
              <a:rPr kumimoji="0" lang="en-US" sz="9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penyebab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syok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9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contohnya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pasien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sepsis </a:t>
            </a:r>
            <a:r>
              <a:rPr kumimoji="0" lang="en-US" sz="9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dengan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gagal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jantung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dekompensasi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 dan </a:t>
            </a:r>
            <a:r>
              <a:rPr kumimoji="0" lang="en-US" sz="9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beberapa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kondisi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menyebabkan</a:t>
            </a:r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900" b="1" i="1" dirty="0" err="1">
                <a:solidFill>
                  <a:prstClr val="black"/>
                </a:solidFill>
                <a:latin typeface="Calibri" panose="020F0502020204030204"/>
              </a:rPr>
              <a:t>syok</a:t>
            </a:r>
            <a:r>
              <a:rPr lang="en-US" sz="900" b="1" i="1" dirty="0">
                <a:solidFill>
                  <a:prstClr val="black"/>
                </a:solidFill>
                <a:latin typeface="Calibri" panose="020F0502020204030204"/>
              </a:rPr>
              <a:t> mixed:</a:t>
            </a:r>
            <a:endParaRPr kumimoji="0" lang="en-US" sz="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· </a:t>
            </a:r>
            <a:r>
              <a:rPr kumimoji="0" lang="en-US" sz="9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Endokrin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insuf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. adrenal,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myxedma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thyrotoxicosis)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· </a:t>
            </a:r>
            <a:r>
              <a:rPr kumimoji="0" lang="en-US" sz="900" b="1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Metabolik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hipotermia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asidosis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berat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graphicFrame>
        <p:nvGraphicFramePr>
          <p:cNvPr id="77" name="Table 77">
            <a:extLst>
              <a:ext uri="{FF2B5EF4-FFF2-40B4-BE49-F238E27FC236}">
                <a16:creationId xmlns:a16="http://schemas.microsoft.com/office/drawing/2014/main" id="{E3458436-94A4-0047-A054-D8CEEBBA33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2876811"/>
              </p:ext>
            </p:extLst>
          </p:nvPr>
        </p:nvGraphicFramePr>
        <p:xfrm>
          <a:off x="287195" y="3200299"/>
          <a:ext cx="8835506" cy="2127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014">
                  <a:extLst>
                    <a:ext uri="{9D8B030D-6E8A-4147-A177-3AD203B41FA5}">
                      <a16:colId xmlns:a16="http://schemas.microsoft.com/office/drawing/2014/main" val="2238503511"/>
                    </a:ext>
                  </a:extLst>
                </a:gridCol>
                <a:gridCol w="2005586">
                  <a:extLst>
                    <a:ext uri="{9D8B030D-6E8A-4147-A177-3AD203B41FA5}">
                      <a16:colId xmlns:a16="http://schemas.microsoft.com/office/drawing/2014/main" val="3487723861"/>
                    </a:ext>
                  </a:extLst>
                </a:gridCol>
                <a:gridCol w="2100589">
                  <a:extLst>
                    <a:ext uri="{9D8B030D-6E8A-4147-A177-3AD203B41FA5}">
                      <a16:colId xmlns:a16="http://schemas.microsoft.com/office/drawing/2014/main" val="416986146"/>
                    </a:ext>
                  </a:extLst>
                </a:gridCol>
                <a:gridCol w="2100588">
                  <a:extLst>
                    <a:ext uri="{9D8B030D-6E8A-4147-A177-3AD203B41FA5}">
                      <a16:colId xmlns:a16="http://schemas.microsoft.com/office/drawing/2014/main" val="2128944516"/>
                    </a:ext>
                  </a:extLst>
                </a:gridCol>
                <a:gridCol w="2150729">
                  <a:extLst>
                    <a:ext uri="{9D8B030D-6E8A-4147-A177-3AD203B41FA5}">
                      <a16:colId xmlns:a16="http://schemas.microsoft.com/office/drawing/2014/main" val="4068867436"/>
                    </a:ext>
                  </a:extLst>
                </a:gridCol>
              </a:tblGrid>
              <a:tr h="196541">
                <a:tc>
                  <a:txBody>
                    <a:bodyPr/>
                    <a:lstStyle/>
                    <a:p>
                      <a:pPr algn="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HD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↑CVP, ↑PCWP,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↓</a:t>
                      </a:r>
                      <a:r>
                        <a:rPr lang="en-US" sz="800" b="1" dirty="0">
                          <a:solidFill>
                            <a:schemeClr val="accent2"/>
                          </a:solidFill>
                        </a:rPr>
                        <a:t>CO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↑</a:t>
                      </a:r>
                      <a:r>
                        <a:rPr lang="en-US" sz="800" b="0" dirty="0">
                          <a:solidFill>
                            <a:srgbClr val="C00000"/>
                          </a:solidFill>
                        </a:rPr>
                        <a:t>SVR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↑CVP, ↑PCWP,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↓</a:t>
                      </a:r>
                      <a:r>
                        <a:rPr lang="en-US" sz="800" b="1" dirty="0">
                          <a:solidFill>
                            <a:schemeClr val="accent2"/>
                          </a:solidFill>
                        </a:rPr>
                        <a:t>CO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↑</a:t>
                      </a:r>
                      <a:r>
                        <a:rPr lang="en-US" sz="800" b="0" dirty="0">
                          <a:solidFill>
                            <a:srgbClr val="C00000"/>
                          </a:solidFill>
                        </a:rPr>
                        <a:t>SVR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var CVP, var PCWP, var </a:t>
                      </a:r>
                      <a:r>
                        <a:rPr lang="en-US" sz="800" b="0" dirty="0">
                          <a:solidFill>
                            <a:schemeClr val="accent2"/>
                          </a:solidFill>
                        </a:rPr>
                        <a:t>CO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↓</a:t>
                      </a:r>
                      <a:r>
                        <a:rPr lang="en-US" sz="800" b="1" dirty="0">
                          <a:solidFill>
                            <a:srgbClr val="C00000"/>
                          </a:solidFill>
                        </a:rPr>
                        <a:t>SVR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1" dirty="0">
                          <a:solidFill>
                            <a:schemeClr val="tx1"/>
                          </a:solidFill>
                        </a:rPr>
                        <a:t>↓CVP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↓PCWP, ↑</a:t>
                      </a:r>
                      <a:r>
                        <a:rPr lang="en-US" sz="800" b="0" dirty="0">
                          <a:solidFill>
                            <a:schemeClr val="accent2"/>
                          </a:solidFill>
                        </a:rPr>
                        <a:t>CO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↑</a:t>
                      </a:r>
                      <a:r>
                        <a:rPr lang="en-US" sz="800" b="0" dirty="0">
                          <a:solidFill>
                            <a:srgbClr val="C00000"/>
                          </a:solidFill>
                        </a:rPr>
                        <a:t>SVR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795126"/>
                  </a:ext>
                </a:extLst>
              </a:tr>
              <a:tr h="421159">
                <a:tc>
                  <a:txBody>
                    <a:bodyPr/>
                    <a:lstStyle/>
                    <a:p>
                      <a:pPr algn="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Heart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± Reduced contractility ± RV dilation</a:t>
                      </a: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± Wall motion abnormalities</a:t>
                      </a: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±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Valvulopathy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Kontraktilitas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menurun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RV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dilatasi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(PE) ± septal D sign (p/v overload)</a:t>
                      </a: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Efusi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perikard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kolaps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RA (tamponade)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Hiperdinamik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hipodinamik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 pada late sepsis)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Hiperdinamik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9045443"/>
                  </a:ext>
                </a:extLst>
              </a:tr>
              <a:tr h="196541">
                <a:tc>
                  <a:txBody>
                    <a:bodyPr/>
                    <a:lstStyle/>
                    <a:p>
                      <a:pPr algn="r">
                        <a:lnSpc>
                          <a:spcPts val="760"/>
                        </a:lnSpc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IVC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IVC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pletorik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aliran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berbalik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di HV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IVC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pletorik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aliran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berbalik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di HV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IVC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variabel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IVC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kolaps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kecil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2524066"/>
                  </a:ext>
                </a:extLst>
              </a:tr>
              <a:tr h="196541">
                <a:tc>
                  <a:txBody>
                    <a:bodyPr/>
                    <a:lstStyle/>
                    <a:p>
                      <a:pPr algn="r">
                        <a:lnSpc>
                          <a:spcPts val="760"/>
                        </a:lnSpc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Lungs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Pola B-line +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Efusi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pleura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ada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sliding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paru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± lung point (PTX)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Pola A 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Pola A line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411133"/>
                  </a:ext>
                </a:extLst>
              </a:tr>
              <a:tr h="302735">
                <a:tc>
                  <a:txBody>
                    <a:bodyPr/>
                    <a:lstStyle/>
                    <a:p>
                      <a:pPr algn="r">
                        <a:lnSpc>
                          <a:spcPts val="760"/>
                        </a:lnSpc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Efusi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pleura(LV failure)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DVT or clot in transit (PE)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Evidence of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infxn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 (cholecystitis, endocarditis,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etc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), cirrhosis,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Darah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atau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cairan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di abdomen (FAST), KET,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diseksi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aorta,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8548770"/>
                  </a:ext>
                </a:extLst>
              </a:tr>
              <a:tr h="196541">
                <a:tc>
                  <a:txBody>
                    <a:bodyPr/>
                    <a:lstStyle/>
                    <a:p>
                      <a:pPr algn="r">
                        <a:lnSpc>
                          <a:spcPts val="760"/>
                        </a:lnSpc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Skin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Akral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dingin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CRT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melambat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Akral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dingin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CRT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melambat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Akral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hangat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kemerahan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CRT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cepat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Akral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dingin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, CRT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melambat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15548657"/>
                  </a:ext>
                </a:extLst>
              </a:tr>
              <a:tr h="196541">
                <a:tc>
                  <a:txBody>
                    <a:bodyPr/>
                    <a:lstStyle/>
                    <a:p>
                      <a:pPr algn="r">
                        <a:lnSpc>
                          <a:spcPts val="760"/>
                        </a:lnSpc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Neck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JVP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Meningkat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JVP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Meningkat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Beragam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Vena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leher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kempes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6374214"/>
                  </a:ext>
                </a:extLst>
              </a:tr>
              <a:tr h="421159">
                <a:tc>
                  <a:txBody>
                    <a:bodyPr/>
                    <a:lstStyle/>
                    <a:p>
                      <a:pPr algn="r">
                        <a:lnSpc>
                          <a:spcPts val="760"/>
                        </a:lnSpc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Other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Nadi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lemah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(pulse pressure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sempit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Nadi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lemah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(pulse pressure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sempit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Suara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jantung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dan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paru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tidak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diandalkan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Indikator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tamponade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atau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pneumothoraks</a:t>
                      </a:r>
                      <a:endParaRPr lang="en-US" sz="8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760"/>
                        </a:lnSpc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Nadi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kuat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(pulse pressure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lebar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Nadi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lemah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(pulse pressure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sempit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Tanda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kehilangan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darah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800" b="0" dirty="0" err="1">
                          <a:solidFill>
                            <a:schemeClr val="tx1"/>
                          </a:solidFill>
                        </a:rPr>
                        <a:t>atau</a:t>
                      </a: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 volume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ts val="76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dirty="0">
                          <a:solidFill>
                            <a:schemeClr val="tx1"/>
                          </a:solidFill>
                        </a:rPr>
                        <a:t>(axillary dryness)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2870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20B8CA8-4DDA-0C47-9519-8C3874B918A4}"/>
                  </a:ext>
                </a:extLst>
              </p:cNvPr>
              <p:cNvSpPr/>
              <p:nvPr/>
            </p:nvSpPr>
            <p:spPr>
              <a:xfrm>
                <a:off x="6792687" y="6107611"/>
                <a:ext cx="1616148" cy="35612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𝑺𝑽𝑹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(</m:t>
                          </m:r>
                          <m: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7030A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𝑴𝑨𝑷</m:t>
                          </m:r>
                          <m: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−</m:t>
                          </m:r>
                          <m: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4472C4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𝑪𝑽𝑷</m:t>
                          </m:r>
                          <m: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)</m:t>
                          </m:r>
                        </m:num>
                        <m:den>
                          <m:r>
                            <a:rPr kumimoji="0" lang="en-US" sz="900" b="1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ED7D31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𝑪𝑶</m:t>
                          </m:r>
                        </m:den>
                      </m:f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× 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𝟖𝟎</m:t>
                      </m:r>
                    </m:oMath>
                  </m:oMathPara>
                </a14:m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7" name="Rectangle 46">
                <a:extLst>
                  <a:ext uri="{FF2B5EF4-FFF2-40B4-BE49-F238E27FC236}">
                    <a16:creationId xmlns:a16="http://schemas.microsoft.com/office/drawing/2014/main" id="{A20B8CA8-4DDA-0C47-9519-8C3874B918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87" y="6107611"/>
                <a:ext cx="1616148" cy="35612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F7300C4-47F6-BF4C-AD2A-0727B937DB9F}"/>
                  </a:ext>
                </a:extLst>
              </p:cNvPr>
              <p:cNvSpPr/>
              <p:nvPr/>
            </p:nvSpPr>
            <p:spPr>
              <a:xfrm>
                <a:off x="6792687" y="6465852"/>
                <a:ext cx="2300630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𝑵𝒐𝒓𝒎𝒂𝒍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𝑺𝑽𝑹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𝟖𝟎𝟎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−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𝟏𝟔𝟎𝟎</m:t>
                    </m:r>
                  </m:oMath>
                </a14:m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9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dyn</a:t>
                </a: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/cm/sec</a:t>
                </a:r>
                <a:r>
                  <a:rPr kumimoji="0" lang="en-US" sz="900" b="0" i="0" u="none" strike="noStrike" kern="1200" cap="none" spc="0" normalizeH="0" baseline="3000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-5</a:t>
                </a:r>
              </a:p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                  </m:t>
                    </m:r>
                    <m:r>
                      <a:rPr kumimoji="0" lang="en-US" sz="9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𝟏𝟎</m:t>
                    </m:r>
                    <m:r>
                      <a:rPr kumimoji="0" lang="en-US" sz="9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−</m:t>
                    </m:r>
                    <m:r>
                      <a:rPr kumimoji="0" lang="en-US" sz="9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𝟐𝟎</m:t>
                    </m:r>
                  </m:oMath>
                </a14:m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orbel" panose="020B0503020204020204" pitchFamily="34" charset="0"/>
                    <a:ea typeface="+mn-ea"/>
                    <a:cs typeface="+mn-cs"/>
                  </a:rPr>
                  <a:t> Wood units </a:t>
                </a: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1F7300C4-47F6-BF4C-AD2A-0727B937DB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87" y="6465852"/>
                <a:ext cx="2300630" cy="369332"/>
              </a:xfrm>
              <a:prstGeom prst="rect">
                <a:avLst/>
              </a:prstGeom>
              <a:blipFill>
                <a:blip r:embed="rId12"/>
                <a:stretch>
                  <a:fillRect b="-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34628CE6-618A-5B4F-BFF1-A6AB0C545C29}"/>
              </a:ext>
            </a:extLst>
          </p:cNvPr>
          <p:cNvSpPr/>
          <p:nvPr/>
        </p:nvSpPr>
        <p:spPr>
          <a:xfrm>
            <a:off x="2579798" y="1220524"/>
            <a:ext cx="57149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↓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DFCCC67-29A6-7145-A727-BBEDD22CAD91}"/>
              </a:ext>
            </a:extLst>
          </p:cNvPr>
          <p:cNvSpPr/>
          <p:nvPr/>
        </p:nvSpPr>
        <p:spPr>
          <a:xfrm>
            <a:off x="7472263" y="1234066"/>
            <a:ext cx="1430729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↓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Preload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8" name="Rectangle 87">
            <a:extLst>
              <a:ext uri="{FF2B5EF4-FFF2-40B4-BE49-F238E27FC236}">
                <a16:creationId xmlns:a16="http://schemas.microsoft.com/office/drawing/2014/main" id="{8A901339-9DA0-734C-9AAA-E121F02DC997}"/>
              </a:ext>
            </a:extLst>
          </p:cNvPr>
          <p:cNvSpPr/>
          <p:nvPr/>
        </p:nvSpPr>
        <p:spPr>
          <a:xfrm>
            <a:off x="5379067" y="1229523"/>
            <a:ext cx="111414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↓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SVR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3ED310E7-7441-D14C-BB78-C55A145D5A11}"/>
                  </a:ext>
                </a:extLst>
              </p:cNvPr>
              <p:cNvSpPr/>
              <p:nvPr/>
            </p:nvSpPr>
            <p:spPr>
              <a:xfrm>
                <a:off x="6792687" y="5876061"/>
                <a:ext cx="1130438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7030A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𝑴𝑨𝑷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𝑪𝑶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× </m:t>
                      </m:r>
                      <m:r>
                        <a:rPr kumimoji="0" lang="en-US" sz="9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+mn-cs"/>
                        </a:rPr>
                        <m:t>𝑺𝑽𝑹</m:t>
                      </m:r>
                    </m:oMath>
                  </m:oMathPara>
                </a14:m>
                <a:endPara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orbel" panose="020B0503020204020204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06" name="Rectangle 105">
                <a:extLst>
                  <a:ext uri="{FF2B5EF4-FFF2-40B4-BE49-F238E27FC236}">
                    <a16:creationId xmlns:a16="http://schemas.microsoft.com/office/drawing/2014/main" id="{3ED310E7-7441-D14C-BB78-C55A145D5A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687" y="5876061"/>
                <a:ext cx="1130438" cy="23083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4" name="Rectangle 83">
            <a:extLst>
              <a:ext uri="{FF2B5EF4-FFF2-40B4-BE49-F238E27FC236}">
                <a16:creationId xmlns:a16="http://schemas.microsoft.com/office/drawing/2014/main" id="{45BB8A64-3931-2D42-B237-2B75D7797480}"/>
              </a:ext>
            </a:extLst>
          </p:cNvPr>
          <p:cNvSpPr/>
          <p:nvPr/>
        </p:nvSpPr>
        <p:spPr>
          <a:xfrm>
            <a:off x="4434688" y="506079"/>
            <a:ext cx="2104463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Hipotensi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tidak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selalu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Disfungsi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organ (AKI, shock liver,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etc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Penurunan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kesadaran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dirty="0">
                <a:solidFill>
                  <a:prstClr val="black"/>
                </a:solidFill>
                <a:latin typeface="Calibri" panose="020F0502020204030204"/>
              </a:rPr>
              <a:t>As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idosis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laktat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Produksi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urin</a:t>
            </a: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9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menurun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120A8F3A-DAA7-4A47-B761-B187F472FA5E}"/>
              </a:ext>
            </a:extLst>
          </p:cNvPr>
          <p:cNvSpPr/>
          <p:nvPr/>
        </p:nvSpPr>
        <p:spPr>
          <a:xfrm>
            <a:off x="6800140" y="5314361"/>
            <a:ext cx="1194558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MENGHITUNG SVR:</a:t>
            </a:r>
          </a:p>
        </p:txBody>
      </p:sp>
      <p:sp>
        <p:nvSpPr>
          <p:cNvPr id="107" name="Rectangle 106">
            <a:extLst>
              <a:ext uri="{FF2B5EF4-FFF2-40B4-BE49-F238E27FC236}">
                <a16:creationId xmlns:a16="http://schemas.microsoft.com/office/drawing/2014/main" id="{7E654F03-8E38-2042-BE1B-474CCB389FEA}"/>
              </a:ext>
            </a:extLst>
          </p:cNvPr>
          <p:cNvSpPr/>
          <p:nvPr/>
        </p:nvSpPr>
        <p:spPr>
          <a:xfrm>
            <a:off x="6789607" y="5433803"/>
            <a:ext cx="2300629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SVR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dapat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digunakan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untuk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mengetahui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etiologi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. CO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dapat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diukur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secara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invasif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(e.g. PAC)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atau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</a:t>
            </a:r>
            <a:r>
              <a:rPr kumimoji="0" lang="en-US" sz="9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perkiraan</a:t>
            </a:r>
            <a:r>
              <a:rPr kumimoji="0" lang="en-US" sz="9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 POCUS (e.g. LVOT VTI) </a:t>
            </a:r>
            <a:endParaRPr kumimoji="0" lang="en-US" sz="900" b="1" i="1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grpSp>
        <p:nvGrpSpPr>
          <p:cNvPr id="9222" name="Group 9221">
            <a:extLst>
              <a:ext uri="{FF2B5EF4-FFF2-40B4-BE49-F238E27FC236}">
                <a16:creationId xmlns:a16="http://schemas.microsoft.com/office/drawing/2014/main" id="{85418498-EC3D-A341-B11F-696C6ABD3129}"/>
              </a:ext>
            </a:extLst>
          </p:cNvPr>
          <p:cNvGrpSpPr/>
          <p:nvPr/>
        </p:nvGrpSpPr>
        <p:grpSpPr>
          <a:xfrm>
            <a:off x="1669017" y="5484423"/>
            <a:ext cx="1887833" cy="1410682"/>
            <a:chOff x="1966475" y="5450011"/>
            <a:chExt cx="1887833" cy="1410682"/>
          </a:xfrm>
        </p:grpSpPr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DAD35D21-BFE2-7848-A555-0F6C35268650}"/>
                </a:ext>
              </a:extLst>
            </p:cNvPr>
            <p:cNvGrpSpPr/>
            <p:nvPr/>
          </p:nvGrpSpPr>
          <p:grpSpPr>
            <a:xfrm>
              <a:off x="1966475" y="5450011"/>
              <a:ext cx="1887833" cy="1410682"/>
              <a:chOff x="2932303" y="5803708"/>
              <a:chExt cx="1887833" cy="1410682"/>
            </a:xfrm>
          </p:grpSpPr>
          <p:grpSp>
            <p:nvGrpSpPr>
              <p:cNvPr id="96" name="Group 95">
                <a:extLst>
                  <a:ext uri="{FF2B5EF4-FFF2-40B4-BE49-F238E27FC236}">
                    <a16:creationId xmlns:a16="http://schemas.microsoft.com/office/drawing/2014/main" id="{E1BFF4AB-C558-784E-8328-1EE7DD241301}"/>
                  </a:ext>
                </a:extLst>
              </p:cNvPr>
              <p:cNvGrpSpPr/>
              <p:nvPr/>
            </p:nvGrpSpPr>
            <p:grpSpPr>
              <a:xfrm>
                <a:off x="2932303" y="5803708"/>
                <a:ext cx="1887833" cy="1410682"/>
                <a:chOff x="7422734" y="5835902"/>
                <a:chExt cx="1887833" cy="1410682"/>
              </a:xfrm>
            </p:grpSpPr>
            <p:grpSp>
              <p:nvGrpSpPr>
                <p:cNvPr id="97" name="Group 96">
                  <a:extLst>
                    <a:ext uri="{FF2B5EF4-FFF2-40B4-BE49-F238E27FC236}">
                      <a16:creationId xmlns:a16="http://schemas.microsoft.com/office/drawing/2014/main" id="{A18A4099-53B2-044F-AAA9-2CC6B815F7B8}"/>
                    </a:ext>
                  </a:extLst>
                </p:cNvPr>
                <p:cNvGrpSpPr/>
                <p:nvPr/>
              </p:nvGrpSpPr>
              <p:grpSpPr>
                <a:xfrm>
                  <a:off x="7575266" y="5835902"/>
                  <a:ext cx="1310817" cy="1048640"/>
                  <a:chOff x="5714802" y="3281497"/>
                  <a:chExt cx="1310817" cy="1048640"/>
                </a:xfrm>
              </p:grpSpPr>
              <p:cxnSp>
                <p:nvCxnSpPr>
                  <p:cNvPr id="100" name="Straight Arrow Connector 99">
                    <a:extLst>
                      <a:ext uri="{FF2B5EF4-FFF2-40B4-BE49-F238E27FC236}">
                        <a16:creationId xmlns:a16="http://schemas.microsoft.com/office/drawing/2014/main" id="{C3E86078-9651-FC44-B5AF-3E1B74D1283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929671" y="3296574"/>
                    <a:ext cx="0" cy="85182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01" name="Straight Arrow Connector 100">
                    <a:extLst>
                      <a:ext uri="{FF2B5EF4-FFF2-40B4-BE49-F238E27FC236}">
                        <a16:creationId xmlns:a16="http://schemas.microsoft.com/office/drawing/2014/main" id="{B0CBC01E-408D-F84A-B305-571BE81AD52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29671" y="4148395"/>
                    <a:ext cx="1095948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02" name="Rectangle 101">
                    <a:extLst>
                      <a:ext uri="{FF2B5EF4-FFF2-40B4-BE49-F238E27FC236}">
                        <a16:creationId xmlns:a16="http://schemas.microsoft.com/office/drawing/2014/main" id="{A057D877-55D9-DA47-A5F5-3B5609A7C7C5}"/>
                      </a:ext>
                    </a:extLst>
                  </p:cNvPr>
                  <p:cNvSpPr/>
                  <p:nvPr/>
                </p:nvSpPr>
                <p:spPr>
                  <a:xfrm>
                    <a:off x="6322627" y="4099305"/>
                    <a:ext cx="373820" cy="2308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RAP</a:t>
                    </a:r>
                  </a:p>
                </p:txBody>
              </p:sp>
              <p:sp>
                <p:nvSpPr>
                  <p:cNvPr id="103" name="Rectangle 102">
                    <a:extLst>
                      <a:ext uri="{FF2B5EF4-FFF2-40B4-BE49-F238E27FC236}">
                        <a16:creationId xmlns:a16="http://schemas.microsoft.com/office/drawing/2014/main" id="{85285212-AB1F-0C40-985A-E226AB001D31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389231" y="3607068"/>
                    <a:ext cx="881973" cy="2308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Venous Return</a:t>
                    </a:r>
                  </a:p>
                </p:txBody>
              </p:sp>
            </p:grpSp>
            <p:sp>
              <p:nvSpPr>
                <p:cNvPr id="99" name="TextBox 98">
                  <a:extLst>
                    <a:ext uri="{FF2B5EF4-FFF2-40B4-BE49-F238E27FC236}">
                      <a16:creationId xmlns:a16="http://schemas.microsoft.com/office/drawing/2014/main" id="{A68F8268-EC73-7145-AD06-501974C8CBF0}"/>
                    </a:ext>
                  </a:extLst>
                </p:cNvPr>
                <p:cNvSpPr txBox="1"/>
                <p:nvPr/>
              </p:nvSpPr>
              <p:spPr>
                <a:xfrm>
                  <a:off x="7422734" y="6784919"/>
                  <a:ext cx="188783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ED7D31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KARDIOGENIK/OBSTRUKTIF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CO </a:t>
                  </a:r>
                  <a:r>
                    <a:rPr kumimoji="0" lang="en-US" sz="8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rendah</a:t>
                  </a:r>
                  <a:r>
                    <a:rPr kumimoji="0" lang="en-US" sz="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, </a:t>
                  </a:r>
                  <a:r>
                    <a:rPr kumimoji="0" lang="en-US" sz="8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tekanan</a:t>
                  </a:r>
                  <a:r>
                    <a:rPr kumimoji="0" lang="en-US" sz="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n-US" sz="8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pengisian</a:t>
                  </a:r>
                  <a:r>
                    <a:rPr kumimoji="0" lang="en-US" sz="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RA </a:t>
                  </a:r>
                  <a:r>
                    <a:rPr kumimoji="0" lang="en-US" sz="8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meningkat</a:t>
                  </a:r>
                  <a:r>
                    <a:rPr kumimoji="0" lang="en-US" sz="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(</a:t>
                  </a:r>
                  <a:r>
                    <a:rPr lang="en-US" sz="800" i="1" dirty="0">
                      <a:solidFill>
                        <a:prstClr val="black"/>
                      </a:solidFill>
                      <a:latin typeface="Calibri" panose="020F0502020204030204"/>
                    </a:rPr>
                    <a:t>s</a:t>
                  </a:r>
                  <a:r>
                    <a:rPr kumimoji="0" lang="en-US" sz="8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ebagian</a:t>
                  </a:r>
                  <a:r>
                    <a:rPr kumimoji="0" lang="en-US" sz="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) </a:t>
                  </a:r>
                  <a:r>
                    <a:rPr kumimoji="0" lang="en-US" sz="8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untuk</a:t>
                  </a:r>
                  <a:r>
                    <a:rPr kumimoji="0" lang="en-US" sz="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n-US" sz="8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kompensasi</a:t>
                  </a:r>
                  <a:endParaRPr kumimoji="0" lang="en-US" sz="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28" name="Straight Arrow Connector 127">
                <a:extLst>
                  <a:ext uri="{FF2B5EF4-FFF2-40B4-BE49-F238E27FC236}">
                    <a16:creationId xmlns:a16="http://schemas.microsoft.com/office/drawing/2014/main" id="{A06B3372-F133-1F47-8878-CD9190C7F9E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95652" y="5822497"/>
                <a:ext cx="0" cy="8518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9" name="Rectangle 128">
                <a:extLst>
                  <a:ext uri="{FF2B5EF4-FFF2-40B4-BE49-F238E27FC236}">
                    <a16:creationId xmlns:a16="http://schemas.microsoft.com/office/drawing/2014/main" id="{159B2462-0632-7542-999D-32A38C462BE5}"/>
                  </a:ext>
                </a:extLst>
              </p:cNvPr>
              <p:cNvSpPr/>
              <p:nvPr/>
            </p:nvSpPr>
            <p:spPr>
              <a:xfrm rot="16200000">
                <a:off x="4031706" y="6136695"/>
                <a:ext cx="893193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Cardiac Output</a:t>
                </a:r>
              </a:p>
            </p:txBody>
          </p:sp>
          <p:sp>
            <p:nvSpPr>
              <p:cNvPr id="127" name="Freeform 126">
                <a:extLst>
                  <a:ext uri="{FF2B5EF4-FFF2-40B4-BE49-F238E27FC236}">
                    <a16:creationId xmlns:a16="http://schemas.microsoft.com/office/drawing/2014/main" id="{B7FC12EC-9851-094B-B8A0-AF7F3D60D65C}"/>
                  </a:ext>
                </a:extLst>
              </p:cNvPr>
              <p:cNvSpPr/>
              <p:nvPr/>
            </p:nvSpPr>
            <p:spPr>
              <a:xfrm>
                <a:off x="3311302" y="6070427"/>
                <a:ext cx="1042987" cy="601050"/>
              </a:xfrm>
              <a:custGeom>
                <a:avLst/>
                <a:gdLst>
                  <a:gd name="connsiteX0" fmla="*/ 0 w 1042987"/>
                  <a:gd name="connsiteY0" fmla="*/ 571500 h 571500"/>
                  <a:gd name="connsiteX1" fmla="*/ 178593 w 1042987"/>
                  <a:gd name="connsiteY1" fmla="*/ 250031 h 571500"/>
                  <a:gd name="connsiteX2" fmla="*/ 478631 w 1042987"/>
                  <a:gd name="connsiteY2" fmla="*/ 92868 h 571500"/>
                  <a:gd name="connsiteX3" fmla="*/ 1042987 w 1042987"/>
                  <a:gd name="connsiteY3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987" h="571500">
                    <a:moveTo>
                      <a:pt x="0" y="571500"/>
                    </a:moveTo>
                    <a:cubicBezTo>
                      <a:pt x="49410" y="450651"/>
                      <a:pt x="98821" y="329803"/>
                      <a:pt x="178593" y="250031"/>
                    </a:cubicBezTo>
                    <a:cubicBezTo>
                      <a:pt x="258365" y="170259"/>
                      <a:pt x="334565" y="134540"/>
                      <a:pt x="478631" y="92868"/>
                    </a:cubicBezTo>
                    <a:cubicBezTo>
                      <a:pt x="622697" y="51196"/>
                      <a:pt x="832842" y="25598"/>
                      <a:pt x="1042987" y="0"/>
                    </a:cubicBezTo>
                  </a:path>
                </a:pathLst>
              </a:custGeom>
              <a:noFill/>
              <a:ln w="635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31" name="Freeform 130">
                <a:extLst>
                  <a:ext uri="{FF2B5EF4-FFF2-40B4-BE49-F238E27FC236}">
                    <a16:creationId xmlns:a16="http://schemas.microsoft.com/office/drawing/2014/main" id="{E4CFD672-6C4A-1440-86E4-390498E6AB01}"/>
                  </a:ext>
                </a:extLst>
              </p:cNvPr>
              <p:cNvSpPr/>
              <p:nvPr/>
            </p:nvSpPr>
            <p:spPr>
              <a:xfrm>
                <a:off x="3311896" y="6312904"/>
                <a:ext cx="1042987" cy="346957"/>
              </a:xfrm>
              <a:custGeom>
                <a:avLst/>
                <a:gdLst>
                  <a:gd name="connsiteX0" fmla="*/ 0 w 1042987"/>
                  <a:gd name="connsiteY0" fmla="*/ 571500 h 571500"/>
                  <a:gd name="connsiteX1" fmla="*/ 178593 w 1042987"/>
                  <a:gd name="connsiteY1" fmla="*/ 250031 h 571500"/>
                  <a:gd name="connsiteX2" fmla="*/ 478631 w 1042987"/>
                  <a:gd name="connsiteY2" fmla="*/ 92868 h 571500"/>
                  <a:gd name="connsiteX3" fmla="*/ 1042987 w 1042987"/>
                  <a:gd name="connsiteY3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987" h="571500">
                    <a:moveTo>
                      <a:pt x="0" y="571500"/>
                    </a:moveTo>
                    <a:cubicBezTo>
                      <a:pt x="49410" y="450651"/>
                      <a:pt x="98821" y="329803"/>
                      <a:pt x="178593" y="250031"/>
                    </a:cubicBezTo>
                    <a:cubicBezTo>
                      <a:pt x="258365" y="170259"/>
                      <a:pt x="334565" y="134540"/>
                      <a:pt x="478631" y="92868"/>
                    </a:cubicBezTo>
                    <a:cubicBezTo>
                      <a:pt x="622697" y="51196"/>
                      <a:pt x="832842" y="25598"/>
                      <a:pt x="1042987" y="0"/>
                    </a:cubicBezTo>
                  </a:path>
                </a:pathLst>
              </a:custGeom>
              <a:noFill/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44" name="Group 143">
                <a:extLst>
                  <a:ext uri="{FF2B5EF4-FFF2-40B4-BE49-F238E27FC236}">
                    <a16:creationId xmlns:a16="http://schemas.microsoft.com/office/drawing/2014/main" id="{B68DA0CD-47DE-4144-BF65-AB0A0FC2AF40}"/>
                  </a:ext>
                </a:extLst>
              </p:cNvPr>
              <p:cNvGrpSpPr/>
              <p:nvPr/>
            </p:nvGrpSpPr>
            <p:grpSpPr>
              <a:xfrm>
                <a:off x="3311302" y="6233019"/>
                <a:ext cx="692162" cy="425869"/>
                <a:chOff x="3311302" y="6164269"/>
                <a:chExt cx="692162" cy="425869"/>
              </a:xfrm>
            </p:grpSpPr>
            <p:cxnSp>
              <p:nvCxnSpPr>
                <p:cNvPr id="132" name="Straight Connector 131">
                  <a:extLst>
                    <a:ext uri="{FF2B5EF4-FFF2-40B4-BE49-F238E27FC236}">
                      <a16:creationId xmlns:a16="http://schemas.microsoft.com/office/drawing/2014/main" id="{CF0F2D59-00AD-5B43-B2D3-1B285CF0B48F}"/>
                    </a:ext>
                  </a:extLst>
                </p:cNvPr>
                <p:cNvCxnSpPr/>
                <p:nvPr/>
              </p:nvCxnSpPr>
              <p:spPr>
                <a:xfrm>
                  <a:off x="3311302" y="6164269"/>
                  <a:ext cx="174848" cy="0"/>
                </a:xfrm>
                <a:prstGeom prst="line">
                  <a:avLst/>
                </a:prstGeom>
                <a:ln w="63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" name="Straight Connector 133">
                  <a:extLst>
                    <a:ext uri="{FF2B5EF4-FFF2-40B4-BE49-F238E27FC236}">
                      <a16:creationId xmlns:a16="http://schemas.microsoft.com/office/drawing/2014/main" id="{DE154A8D-2151-324D-A3EB-C9B25AB5974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479006" y="6165611"/>
                  <a:ext cx="524458" cy="424527"/>
                </a:xfrm>
                <a:prstGeom prst="line">
                  <a:avLst/>
                </a:prstGeom>
                <a:ln w="63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46" name="Group 145">
                <a:extLst>
                  <a:ext uri="{FF2B5EF4-FFF2-40B4-BE49-F238E27FC236}">
                    <a16:creationId xmlns:a16="http://schemas.microsoft.com/office/drawing/2014/main" id="{41EF9D68-3A16-434A-8A4C-C1F22B58249B}"/>
                  </a:ext>
                </a:extLst>
              </p:cNvPr>
              <p:cNvGrpSpPr/>
              <p:nvPr/>
            </p:nvGrpSpPr>
            <p:grpSpPr>
              <a:xfrm>
                <a:off x="3298372" y="5985120"/>
                <a:ext cx="961390" cy="667320"/>
                <a:chOff x="3311302" y="6123019"/>
                <a:chExt cx="961390" cy="667320"/>
              </a:xfrm>
            </p:grpSpPr>
            <p:cxnSp>
              <p:nvCxnSpPr>
                <p:cNvPr id="147" name="Straight Connector 146">
                  <a:extLst>
                    <a:ext uri="{FF2B5EF4-FFF2-40B4-BE49-F238E27FC236}">
                      <a16:creationId xmlns:a16="http://schemas.microsoft.com/office/drawing/2014/main" id="{D80D9A70-6BCB-0B42-955E-933EEB23341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311302" y="6123019"/>
                  <a:ext cx="273232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" name="Straight Connector 147">
                  <a:extLst>
                    <a:ext uri="{FF2B5EF4-FFF2-40B4-BE49-F238E27FC236}">
                      <a16:creationId xmlns:a16="http://schemas.microsoft.com/office/drawing/2014/main" id="{13C98CF6-378E-534E-9313-1C59032C1B0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586676" y="6123019"/>
                  <a:ext cx="686016" cy="66732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76" name="Straight Arrow Connector 175">
              <a:extLst>
                <a:ext uri="{FF2B5EF4-FFF2-40B4-BE49-F238E27FC236}">
                  <a16:creationId xmlns:a16="http://schemas.microsoft.com/office/drawing/2014/main" id="{ACEE4755-8E63-AB4A-ADE0-AABB9C010737}"/>
                </a:ext>
              </a:extLst>
            </p:cNvPr>
            <p:cNvCxnSpPr>
              <a:cxnSpLocks/>
            </p:cNvCxnSpPr>
            <p:nvPr/>
          </p:nvCxnSpPr>
          <p:spPr>
            <a:xfrm>
              <a:off x="3245509" y="5750235"/>
              <a:ext cx="0" cy="208972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Arrow Connector 180">
              <a:extLst>
                <a:ext uri="{FF2B5EF4-FFF2-40B4-BE49-F238E27FC236}">
                  <a16:creationId xmlns:a16="http://schemas.microsoft.com/office/drawing/2014/main" id="{FE2C9021-3C33-9848-A576-A279E6F038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428906" y="5680889"/>
              <a:ext cx="0" cy="154567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0" name="Oval 179">
              <a:extLst>
                <a:ext uri="{FF2B5EF4-FFF2-40B4-BE49-F238E27FC236}">
                  <a16:creationId xmlns:a16="http://schemas.microsoft.com/office/drawing/2014/main" id="{285A6021-B3C7-8549-850E-A7BBE40EAFF3}"/>
                </a:ext>
              </a:extLst>
            </p:cNvPr>
            <p:cNvSpPr/>
            <p:nvPr/>
          </p:nvSpPr>
          <p:spPr>
            <a:xfrm>
              <a:off x="2543326" y="5896758"/>
              <a:ext cx="62450" cy="624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5" name="Oval 184">
              <a:extLst>
                <a:ext uri="{FF2B5EF4-FFF2-40B4-BE49-F238E27FC236}">
                  <a16:creationId xmlns:a16="http://schemas.microsoft.com/office/drawing/2014/main" id="{6131B7E8-7AC0-EE48-B18B-72A34E834792}"/>
                </a:ext>
              </a:extLst>
            </p:cNvPr>
            <p:cNvSpPr/>
            <p:nvPr/>
          </p:nvSpPr>
          <p:spPr>
            <a:xfrm>
              <a:off x="2945802" y="5966658"/>
              <a:ext cx="62450" cy="6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9234" name="Group 9233">
            <a:extLst>
              <a:ext uri="{FF2B5EF4-FFF2-40B4-BE49-F238E27FC236}">
                <a16:creationId xmlns:a16="http://schemas.microsoft.com/office/drawing/2014/main" id="{87A384D4-350C-3D47-B4FF-0478B0F19C2A}"/>
              </a:ext>
            </a:extLst>
          </p:cNvPr>
          <p:cNvGrpSpPr/>
          <p:nvPr/>
        </p:nvGrpSpPr>
        <p:grpSpPr>
          <a:xfrm>
            <a:off x="5013113" y="5474835"/>
            <a:ext cx="2043713" cy="1437632"/>
            <a:chOff x="3435121" y="5485653"/>
            <a:chExt cx="2043713" cy="1437632"/>
          </a:xfrm>
        </p:grpSpPr>
        <p:grpSp>
          <p:nvGrpSpPr>
            <p:cNvPr id="152" name="Group 151">
              <a:extLst>
                <a:ext uri="{FF2B5EF4-FFF2-40B4-BE49-F238E27FC236}">
                  <a16:creationId xmlns:a16="http://schemas.microsoft.com/office/drawing/2014/main" id="{B48AA183-8634-2A42-8758-B4C675A18BAA}"/>
                </a:ext>
              </a:extLst>
            </p:cNvPr>
            <p:cNvGrpSpPr/>
            <p:nvPr/>
          </p:nvGrpSpPr>
          <p:grpSpPr>
            <a:xfrm>
              <a:off x="3435121" y="5485653"/>
              <a:ext cx="2043713" cy="1437632"/>
              <a:chOff x="2825821" y="5803708"/>
              <a:chExt cx="2043713" cy="1437632"/>
            </a:xfrm>
          </p:grpSpPr>
          <p:grpSp>
            <p:nvGrpSpPr>
              <p:cNvPr id="153" name="Group 152">
                <a:extLst>
                  <a:ext uri="{FF2B5EF4-FFF2-40B4-BE49-F238E27FC236}">
                    <a16:creationId xmlns:a16="http://schemas.microsoft.com/office/drawing/2014/main" id="{BF386B79-93AE-CB41-B828-79D7DF3A2CF9}"/>
                  </a:ext>
                </a:extLst>
              </p:cNvPr>
              <p:cNvGrpSpPr/>
              <p:nvPr/>
            </p:nvGrpSpPr>
            <p:grpSpPr>
              <a:xfrm>
                <a:off x="2825821" y="5803708"/>
                <a:ext cx="2043713" cy="1437632"/>
                <a:chOff x="7316252" y="5835902"/>
                <a:chExt cx="2043713" cy="1437632"/>
              </a:xfrm>
            </p:grpSpPr>
            <p:grpSp>
              <p:nvGrpSpPr>
                <p:cNvPr id="164" name="Group 163">
                  <a:extLst>
                    <a:ext uri="{FF2B5EF4-FFF2-40B4-BE49-F238E27FC236}">
                      <a16:creationId xmlns:a16="http://schemas.microsoft.com/office/drawing/2014/main" id="{A416ED6D-7269-FC45-B17C-F6F95F2B4B8C}"/>
                    </a:ext>
                  </a:extLst>
                </p:cNvPr>
                <p:cNvGrpSpPr/>
                <p:nvPr/>
              </p:nvGrpSpPr>
              <p:grpSpPr>
                <a:xfrm>
                  <a:off x="7575266" y="5835902"/>
                  <a:ext cx="1310817" cy="1048640"/>
                  <a:chOff x="5714802" y="3281497"/>
                  <a:chExt cx="1310817" cy="1048640"/>
                </a:xfrm>
              </p:grpSpPr>
              <p:cxnSp>
                <p:nvCxnSpPr>
                  <p:cNvPr id="166" name="Straight Arrow Connector 165">
                    <a:extLst>
                      <a:ext uri="{FF2B5EF4-FFF2-40B4-BE49-F238E27FC236}">
                        <a16:creationId xmlns:a16="http://schemas.microsoft.com/office/drawing/2014/main" id="{34C08887-1235-6747-8C4B-0B44C355DFD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5929671" y="3296574"/>
                    <a:ext cx="0" cy="85182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67" name="Straight Arrow Connector 166">
                    <a:extLst>
                      <a:ext uri="{FF2B5EF4-FFF2-40B4-BE49-F238E27FC236}">
                        <a16:creationId xmlns:a16="http://schemas.microsoft.com/office/drawing/2014/main" id="{86874993-7F80-A84D-BFC6-01C9A95392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929671" y="4148395"/>
                    <a:ext cx="1095948" cy="0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68" name="Rectangle 167">
                    <a:extLst>
                      <a:ext uri="{FF2B5EF4-FFF2-40B4-BE49-F238E27FC236}">
                        <a16:creationId xmlns:a16="http://schemas.microsoft.com/office/drawing/2014/main" id="{B956607E-9956-FC47-93F6-BF802282BB5C}"/>
                      </a:ext>
                    </a:extLst>
                  </p:cNvPr>
                  <p:cNvSpPr/>
                  <p:nvPr/>
                </p:nvSpPr>
                <p:spPr>
                  <a:xfrm>
                    <a:off x="6322627" y="4099305"/>
                    <a:ext cx="373820" cy="2308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RAP</a:t>
                    </a:r>
                  </a:p>
                </p:txBody>
              </p:sp>
              <p:sp>
                <p:nvSpPr>
                  <p:cNvPr id="169" name="Rectangle 168">
                    <a:extLst>
                      <a:ext uri="{FF2B5EF4-FFF2-40B4-BE49-F238E27FC236}">
                        <a16:creationId xmlns:a16="http://schemas.microsoft.com/office/drawing/2014/main" id="{67F83D96-6705-3A4D-A615-A34C74C731C9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5389231" y="3607068"/>
                    <a:ext cx="881973" cy="2308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4472C4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Venous Return</a:t>
                    </a:r>
                  </a:p>
                </p:txBody>
              </p:sp>
            </p:grpSp>
            <p:sp>
              <p:nvSpPr>
                <p:cNvPr id="165" name="TextBox 164">
                  <a:extLst>
                    <a:ext uri="{FF2B5EF4-FFF2-40B4-BE49-F238E27FC236}">
                      <a16:creationId xmlns:a16="http://schemas.microsoft.com/office/drawing/2014/main" id="{111653A2-B1A4-6A46-9102-F1FE17187A4B}"/>
                    </a:ext>
                  </a:extLst>
                </p:cNvPr>
                <p:cNvSpPr txBox="1"/>
                <p:nvPr/>
              </p:nvSpPr>
              <p:spPr>
                <a:xfrm>
                  <a:off x="7316252" y="6811869"/>
                  <a:ext cx="2043713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1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HIPOVOLEMIK</a:t>
                  </a:r>
                </a:p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Preload </a:t>
                  </a:r>
                  <a:r>
                    <a:rPr kumimoji="0" lang="en-US" sz="8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rendah</a:t>
                  </a:r>
                  <a:r>
                    <a:rPr kumimoji="0" lang="en-US" sz="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, </a:t>
                  </a:r>
                  <a:r>
                    <a:rPr kumimoji="0" lang="en-US" sz="8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konstriksi</a:t>
                  </a:r>
                  <a:r>
                    <a:rPr kumimoji="0" lang="en-US" sz="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vena, </a:t>
                  </a:r>
                  <a:r>
                    <a:rPr kumimoji="0" lang="en-US" sz="8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kompensasi</a:t>
                  </a:r>
                  <a:r>
                    <a:rPr kumimoji="0" lang="en-US" sz="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n-US" sz="8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peningkatan</a:t>
                  </a:r>
                  <a:r>
                    <a:rPr kumimoji="0" lang="en-US" sz="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n-US" sz="8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tekanan</a:t>
                  </a:r>
                  <a:r>
                    <a:rPr kumimoji="0" lang="en-US" sz="800" b="0" i="1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 </a:t>
                  </a:r>
                  <a:r>
                    <a:rPr kumimoji="0" lang="en-US" sz="800" b="0" i="1" u="none" strike="noStrike" kern="1200" cap="none" spc="0" normalizeH="0" baseline="0" noProof="0" dirty="0" err="1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pengisian</a:t>
                  </a:r>
                  <a:endParaRPr kumimoji="0" lang="en-US" sz="800" b="0" i="1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  <p:cxnSp>
            <p:nvCxnSpPr>
              <p:cNvPr id="154" name="Straight Arrow Connector 153">
                <a:extLst>
                  <a:ext uri="{FF2B5EF4-FFF2-40B4-BE49-F238E27FC236}">
                    <a16:creationId xmlns:a16="http://schemas.microsoft.com/office/drawing/2014/main" id="{4DBB4496-3D75-D04A-9CDD-41F7E2D14E6C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95652" y="5822497"/>
                <a:ext cx="0" cy="8518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5" name="Rectangle 154">
                <a:extLst>
                  <a:ext uri="{FF2B5EF4-FFF2-40B4-BE49-F238E27FC236}">
                    <a16:creationId xmlns:a16="http://schemas.microsoft.com/office/drawing/2014/main" id="{EBE220E0-59AE-2747-B0F1-3DB86A97C152}"/>
                  </a:ext>
                </a:extLst>
              </p:cNvPr>
              <p:cNvSpPr/>
              <p:nvPr/>
            </p:nvSpPr>
            <p:spPr>
              <a:xfrm rot="16200000">
                <a:off x="4031706" y="6136695"/>
                <a:ext cx="893193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Cardiac Output</a:t>
                </a:r>
              </a:p>
            </p:txBody>
          </p:sp>
          <p:sp>
            <p:nvSpPr>
              <p:cNvPr id="156" name="Freeform 155">
                <a:extLst>
                  <a:ext uri="{FF2B5EF4-FFF2-40B4-BE49-F238E27FC236}">
                    <a16:creationId xmlns:a16="http://schemas.microsoft.com/office/drawing/2014/main" id="{E29D1056-743F-4A42-A609-C023E3EEF5B5}"/>
                  </a:ext>
                </a:extLst>
              </p:cNvPr>
              <p:cNvSpPr/>
              <p:nvPr/>
            </p:nvSpPr>
            <p:spPr>
              <a:xfrm>
                <a:off x="3311302" y="6099977"/>
                <a:ext cx="1042987" cy="571500"/>
              </a:xfrm>
              <a:custGeom>
                <a:avLst/>
                <a:gdLst>
                  <a:gd name="connsiteX0" fmla="*/ 0 w 1042987"/>
                  <a:gd name="connsiteY0" fmla="*/ 571500 h 571500"/>
                  <a:gd name="connsiteX1" fmla="*/ 178593 w 1042987"/>
                  <a:gd name="connsiteY1" fmla="*/ 250031 h 571500"/>
                  <a:gd name="connsiteX2" fmla="*/ 478631 w 1042987"/>
                  <a:gd name="connsiteY2" fmla="*/ 92868 h 571500"/>
                  <a:gd name="connsiteX3" fmla="*/ 1042987 w 1042987"/>
                  <a:gd name="connsiteY3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987" h="571500">
                    <a:moveTo>
                      <a:pt x="0" y="571500"/>
                    </a:moveTo>
                    <a:cubicBezTo>
                      <a:pt x="49410" y="450651"/>
                      <a:pt x="98821" y="329803"/>
                      <a:pt x="178593" y="250031"/>
                    </a:cubicBezTo>
                    <a:cubicBezTo>
                      <a:pt x="258365" y="170259"/>
                      <a:pt x="334565" y="134540"/>
                      <a:pt x="478631" y="92868"/>
                    </a:cubicBezTo>
                    <a:cubicBezTo>
                      <a:pt x="622697" y="51196"/>
                      <a:pt x="832842" y="25598"/>
                      <a:pt x="1042987" y="0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158" name="Group 157">
                <a:extLst>
                  <a:ext uri="{FF2B5EF4-FFF2-40B4-BE49-F238E27FC236}">
                    <a16:creationId xmlns:a16="http://schemas.microsoft.com/office/drawing/2014/main" id="{F397C0F0-751A-F84A-AE97-99D1E62FB22B}"/>
                  </a:ext>
                </a:extLst>
              </p:cNvPr>
              <p:cNvGrpSpPr/>
              <p:nvPr/>
            </p:nvGrpSpPr>
            <p:grpSpPr>
              <a:xfrm>
                <a:off x="3311302" y="6116144"/>
                <a:ext cx="809728" cy="531043"/>
                <a:chOff x="3311302" y="6047394"/>
                <a:chExt cx="809728" cy="531043"/>
              </a:xfrm>
            </p:grpSpPr>
            <p:cxnSp>
              <p:nvCxnSpPr>
                <p:cNvPr id="162" name="Straight Connector 161">
                  <a:extLst>
                    <a:ext uri="{FF2B5EF4-FFF2-40B4-BE49-F238E27FC236}">
                      <a16:creationId xmlns:a16="http://schemas.microsoft.com/office/drawing/2014/main" id="{8B6AACE7-771E-2647-B4EC-D05629EF2732}"/>
                    </a:ext>
                  </a:extLst>
                </p:cNvPr>
                <p:cNvCxnSpPr/>
                <p:nvPr/>
              </p:nvCxnSpPr>
              <p:spPr>
                <a:xfrm>
                  <a:off x="3311302" y="6047394"/>
                  <a:ext cx="174848" cy="0"/>
                </a:xfrm>
                <a:prstGeom prst="line">
                  <a:avLst/>
                </a:prstGeom>
                <a:ln w="63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Straight Connector 162">
                  <a:extLst>
                    <a:ext uri="{FF2B5EF4-FFF2-40B4-BE49-F238E27FC236}">
                      <a16:creationId xmlns:a16="http://schemas.microsoft.com/office/drawing/2014/main" id="{0AEF2FE0-C3A5-2746-98BE-5261C82206E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479006" y="6048737"/>
                  <a:ext cx="642024" cy="529700"/>
                </a:xfrm>
                <a:prstGeom prst="line">
                  <a:avLst/>
                </a:prstGeom>
                <a:ln w="6350"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BAE67EDB-4C5E-6244-9BBC-D5BCD787A71A}"/>
                  </a:ext>
                </a:extLst>
              </p:cNvPr>
              <p:cNvGrpSpPr/>
              <p:nvPr/>
            </p:nvGrpSpPr>
            <p:grpSpPr>
              <a:xfrm>
                <a:off x="3303005" y="6311674"/>
                <a:ext cx="826840" cy="341630"/>
                <a:chOff x="3315935" y="6449573"/>
                <a:chExt cx="826840" cy="341630"/>
              </a:xfrm>
            </p:grpSpPr>
            <p:cxnSp>
              <p:nvCxnSpPr>
                <p:cNvPr id="160" name="Straight Connector 159">
                  <a:extLst>
                    <a:ext uri="{FF2B5EF4-FFF2-40B4-BE49-F238E27FC236}">
                      <a16:creationId xmlns:a16="http://schemas.microsoft.com/office/drawing/2014/main" id="{57393A3A-A214-D347-A546-841996CDD2C9}"/>
                    </a:ext>
                  </a:extLst>
                </p:cNvPr>
                <p:cNvCxnSpPr/>
                <p:nvPr/>
              </p:nvCxnSpPr>
              <p:spPr>
                <a:xfrm>
                  <a:off x="3315935" y="6456119"/>
                  <a:ext cx="174848" cy="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" name="Straight Connector 160">
                  <a:extLst>
                    <a:ext uri="{FF2B5EF4-FFF2-40B4-BE49-F238E27FC236}">
                      <a16:creationId xmlns:a16="http://schemas.microsoft.com/office/drawing/2014/main" id="{4E2BE09C-43B3-3B4F-ADEB-43AC7CEE648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3470153" y="6449573"/>
                  <a:ext cx="672622" cy="341630"/>
                </a:xfrm>
                <a:prstGeom prst="line">
                  <a:avLst/>
                </a:prstGeom>
                <a:ln w="1270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187" name="Oval 186">
              <a:extLst>
                <a:ext uri="{FF2B5EF4-FFF2-40B4-BE49-F238E27FC236}">
                  <a16:creationId xmlns:a16="http://schemas.microsoft.com/office/drawing/2014/main" id="{DBAB7A74-A37E-4F40-9DBF-932F5B16A817}"/>
                </a:ext>
              </a:extLst>
            </p:cNvPr>
            <p:cNvSpPr/>
            <p:nvPr/>
          </p:nvSpPr>
          <p:spPr>
            <a:xfrm>
              <a:off x="4213569" y="5900403"/>
              <a:ext cx="62450" cy="624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88" name="Oval 187">
              <a:extLst>
                <a:ext uri="{FF2B5EF4-FFF2-40B4-BE49-F238E27FC236}">
                  <a16:creationId xmlns:a16="http://schemas.microsoft.com/office/drawing/2014/main" id="{3F6E07D0-46D4-7A42-8768-DC54426F31E0}"/>
                </a:ext>
              </a:extLst>
            </p:cNvPr>
            <p:cNvSpPr/>
            <p:nvPr/>
          </p:nvSpPr>
          <p:spPr>
            <a:xfrm>
              <a:off x="4082078" y="5988025"/>
              <a:ext cx="62450" cy="62450"/>
            </a:xfrm>
            <a:prstGeom prst="ellips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cxnSp>
          <p:nvCxnSpPr>
            <p:cNvPr id="194" name="Straight Arrow Connector 193">
              <a:extLst>
                <a:ext uri="{FF2B5EF4-FFF2-40B4-BE49-F238E27FC236}">
                  <a16:creationId xmlns:a16="http://schemas.microsoft.com/office/drawing/2014/main" id="{3F7D9DF9-4938-A345-B871-04BD112DE16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67428" y="5888287"/>
              <a:ext cx="107036" cy="87228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6" name="Rectangle 235">
            <a:extLst>
              <a:ext uri="{FF2B5EF4-FFF2-40B4-BE49-F238E27FC236}">
                <a16:creationId xmlns:a16="http://schemas.microsoft.com/office/drawing/2014/main" id="{3ADF1DB8-7F32-2640-8F26-F4234B5CC987}"/>
              </a:ext>
            </a:extLst>
          </p:cNvPr>
          <p:cNvSpPr/>
          <p:nvPr/>
        </p:nvSpPr>
        <p:spPr>
          <a:xfrm>
            <a:off x="-76012" y="5311708"/>
            <a:ext cx="379783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RESPON FISIOLOGIS TERHADAP SYOK BERDASAR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  <a:hlinkClick r:id="rId14"/>
              </a:rPr>
              <a:t>KURVA GUYTON 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+mn-cs"/>
            </a:endParaRPr>
          </a:p>
        </p:txBody>
      </p:sp>
      <p:grpSp>
        <p:nvGrpSpPr>
          <p:cNvPr id="9261" name="Group 9260">
            <a:extLst>
              <a:ext uri="{FF2B5EF4-FFF2-40B4-BE49-F238E27FC236}">
                <a16:creationId xmlns:a16="http://schemas.microsoft.com/office/drawing/2014/main" id="{1380F857-B277-F14E-942C-20880DFBC73D}"/>
              </a:ext>
            </a:extLst>
          </p:cNvPr>
          <p:cNvGrpSpPr/>
          <p:nvPr/>
        </p:nvGrpSpPr>
        <p:grpSpPr>
          <a:xfrm>
            <a:off x="3351834" y="5473068"/>
            <a:ext cx="1899004" cy="1413230"/>
            <a:chOff x="4969432" y="5486979"/>
            <a:chExt cx="1899004" cy="1413230"/>
          </a:xfrm>
        </p:grpSpPr>
        <p:grpSp>
          <p:nvGrpSpPr>
            <p:cNvPr id="9235" name="Group 9234">
              <a:extLst>
                <a:ext uri="{FF2B5EF4-FFF2-40B4-BE49-F238E27FC236}">
                  <a16:creationId xmlns:a16="http://schemas.microsoft.com/office/drawing/2014/main" id="{9FE314C7-C7B3-5D44-BFF6-AF1F4954E57D}"/>
                </a:ext>
              </a:extLst>
            </p:cNvPr>
            <p:cNvGrpSpPr/>
            <p:nvPr/>
          </p:nvGrpSpPr>
          <p:grpSpPr>
            <a:xfrm>
              <a:off x="4969432" y="5486979"/>
              <a:ext cx="1899004" cy="1413230"/>
              <a:chOff x="3183834" y="5486979"/>
              <a:chExt cx="1899004" cy="1413230"/>
            </a:xfrm>
          </p:grpSpPr>
          <p:sp>
            <p:nvSpPr>
              <p:cNvPr id="230" name="Freeform 229">
                <a:extLst>
                  <a:ext uri="{FF2B5EF4-FFF2-40B4-BE49-F238E27FC236}">
                    <a16:creationId xmlns:a16="http://schemas.microsoft.com/office/drawing/2014/main" id="{ECA4DB84-43D8-8441-85D0-DF1B60D80B29}"/>
                  </a:ext>
                </a:extLst>
              </p:cNvPr>
              <p:cNvSpPr/>
              <p:nvPr/>
            </p:nvSpPr>
            <p:spPr>
              <a:xfrm>
                <a:off x="3609985" y="5685273"/>
                <a:ext cx="1042987" cy="640664"/>
              </a:xfrm>
              <a:custGeom>
                <a:avLst/>
                <a:gdLst>
                  <a:gd name="connsiteX0" fmla="*/ 0 w 1042987"/>
                  <a:gd name="connsiteY0" fmla="*/ 571500 h 571500"/>
                  <a:gd name="connsiteX1" fmla="*/ 178593 w 1042987"/>
                  <a:gd name="connsiteY1" fmla="*/ 250031 h 571500"/>
                  <a:gd name="connsiteX2" fmla="*/ 478631 w 1042987"/>
                  <a:gd name="connsiteY2" fmla="*/ 92868 h 571500"/>
                  <a:gd name="connsiteX3" fmla="*/ 1042987 w 1042987"/>
                  <a:gd name="connsiteY3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987" h="571500">
                    <a:moveTo>
                      <a:pt x="0" y="571500"/>
                    </a:moveTo>
                    <a:cubicBezTo>
                      <a:pt x="49410" y="450651"/>
                      <a:pt x="98821" y="329803"/>
                      <a:pt x="178593" y="250031"/>
                    </a:cubicBezTo>
                    <a:cubicBezTo>
                      <a:pt x="258365" y="170259"/>
                      <a:pt x="334565" y="134540"/>
                      <a:pt x="478631" y="92868"/>
                    </a:cubicBezTo>
                    <a:cubicBezTo>
                      <a:pt x="622697" y="51196"/>
                      <a:pt x="832842" y="25598"/>
                      <a:pt x="1042987" y="0"/>
                    </a:cubicBezTo>
                  </a:path>
                </a:pathLst>
              </a:custGeom>
              <a:noFill/>
              <a:ln w="12700">
                <a:solidFill>
                  <a:schemeClr val="accent2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grpSp>
            <p:nvGrpSpPr>
              <p:cNvPr id="9233" name="Group 9232">
                <a:extLst>
                  <a:ext uri="{FF2B5EF4-FFF2-40B4-BE49-F238E27FC236}">
                    <a16:creationId xmlns:a16="http://schemas.microsoft.com/office/drawing/2014/main" id="{1C9A9143-42A2-BA4B-A71C-C4BAEF029C2E}"/>
                  </a:ext>
                </a:extLst>
              </p:cNvPr>
              <p:cNvGrpSpPr/>
              <p:nvPr/>
            </p:nvGrpSpPr>
            <p:grpSpPr>
              <a:xfrm>
                <a:off x="3183834" y="5486979"/>
                <a:ext cx="1899004" cy="1413230"/>
                <a:chOff x="5138757" y="5486979"/>
                <a:chExt cx="1899004" cy="1413230"/>
              </a:xfrm>
            </p:grpSpPr>
            <p:grpSp>
              <p:nvGrpSpPr>
                <p:cNvPr id="199" name="Group 198">
                  <a:extLst>
                    <a:ext uri="{FF2B5EF4-FFF2-40B4-BE49-F238E27FC236}">
                      <a16:creationId xmlns:a16="http://schemas.microsoft.com/office/drawing/2014/main" id="{DE3EF998-3F44-C140-A7DA-682F07B4FC54}"/>
                    </a:ext>
                  </a:extLst>
                </p:cNvPr>
                <p:cNvGrpSpPr/>
                <p:nvPr/>
              </p:nvGrpSpPr>
              <p:grpSpPr>
                <a:xfrm>
                  <a:off x="5138757" y="5486979"/>
                  <a:ext cx="1899004" cy="1413230"/>
                  <a:chOff x="2895018" y="5803708"/>
                  <a:chExt cx="1899004" cy="1413230"/>
                </a:xfrm>
              </p:grpSpPr>
              <p:grpSp>
                <p:nvGrpSpPr>
                  <p:cNvPr id="200" name="Group 199">
                    <a:extLst>
                      <a:ext uri="{FF2B5EF4-FFF2-40B4-BE49-F238E27FC236}">
                        <a16:creationId xmlns:a16="http://schemas.microsoft.com/office/drawing/2014/main" id="{CD2E154C-83FB-1B47-A0FE-C7925668F97E}"/>
                      </a:ext>
                    </a:extLst>
                  </p:cNvPr>
                  <p:cNvGrpSpPr/>
                  <p:nvPr/>
                </p:nvGrpSpPr>
                <p:grpSpPr>
                  <a:xfrm>
                    <a:off x="2895018" y="5803708"/>
                    <a:ext cx="1899004" cy="1413230"/>
                    <a:chOff x="7385449" y="5835902"/>
                    <a:chExt cx="1899004" cy="1413230"/>
                  </a:xfrm>
                </p:grpSpPr>
                <p:grpSp>
                  <p:nvGrpSpPr>
                    <p:cNvPr id="210" name="Group 209">
                      <a:extLst>
                        <a:ext uri="{FF2B5EF4-FFF2-40B4-BE49-F238E27FC236}">
                          <a16:creationId xmlns:a16="http://schemas.microsoft.com/office/drawing/2014/main" id="{2268046C-79F0-AB47-9A54-AABA3718AFE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75266" y="5835902"/>
                      <a:ext cx="1310817" cy="1048640"/>
                      <a:chOff x="5714802" y="3281497"/>
                      <a:chExt cx="1310817" cy="1048640"/>
                    </a:xfrm>
                  </p:grpSpPr>
                  <p:cxnSp>
                    <p:nvCxnSpPr>
                      <p:cNvPr id="212" name="Straight Arrow Connector 211">
                        <a:extLst>
                          <a:ext uri="{FF2B5EF4-FFF2-40B4-BE49-F238E27FC236}">
                            <a16:creationId xmlns:a16="http://schemas.microsoft.com/office/drawing/2014/main" id="{48F6352E-B84F-A14B-BFB9-3063CECA45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V="1">
                        <a:off x="5929671" y="3296574"/>
                        <a:ext cx="0" cy="851821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213" name="Straight Arrow Connector 212">
                        <a:extLst>
                          <a:ext uri="{FF2B5EF4-FFF2-40B4-BE49-F238E27FC236}">
                            <a16:creationId xmlns:a16="http://schemas.microsoft.com/office/drawing/2014/main" id="{30F59C5A-B5E2-1342-94FE-B1FCFFA3302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5929671" y="4148395"/>
                        <a:ext cx="1095948" cy="0"/>
                      </a:xfrm>
                      <a:prstGeom prst="straightConnector1">
                        <a:avLst/>
                      </a:prstGeom>
                      <a:ln w="19050">
                        <a:solidFill>
                          <a:schemeClr val="tx1"/>
                        </a:solidFill>
                        <a:tailEnd type="non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sp>
                    <p:nvSpPr>
                      <p:cNvPr id="214" name="Rectangle 213">
                        <a:extLst>
                          <a:ext uri="{FF2B5EF4-FFF2-40B4-BE49-F238E27FC236}">
                            <a16:creationId xmlns:a16="http://schemas.microsoft.com/office/drawing/2014/main" id="{F5F54776-C704-E94F-9144-16864A0328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322627" y="4099305"/>
                        <a:ext cx="373820" cy="2308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prstClr val="black">
                                <a:lumMod val="50000"/>
                                <a:lumOff val="50000"/>
                              </a:prstClr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RAP</a:t>
                        </a:r>
                      </a:p>
                    </p:txBody>
                  </p:sp>
                  <p:sp>
                    <p:nvSpPr>
                      <p:cNvPr id="215" name="Rectangle 214">
                        <a:extLst>
                          <a:ext uri="{FF2B5EF4-FFF2-40B4-BE49-F238E27FC236}">
                            <a16:creationId xmlns:a16="http://schemas.microsoft.com/office/drawing/2014/main" id="{0D24DC28-811E-3E4D-95C1-21EEE399852C}"/>
                          </a:ext>
                        </a:extLst>
                      </p:cNvPr>
                      <p:cNvSpPr/>
                      <p:nvPr/>
                    </p:nvSpPr>
                    <p:spPr>
                      <a:xfrm rot="16200000">
                        <a:off x="5389231" y="3607068"/>
                        <a:ext cx="881973" cy="230832"/>
                      </a:xfrm>
                      <a:prstGeom prst="rect">
                        <a:avLst/>
                      </a:prstGeom>
                    </p:spPr>
                    <p:txBody>
                      <a:bodyPr wrap="none">
                        <a:spAutoFit/>
                      </a:bodyPr>
                      <a:lstStyle/>
                      <a:p>
                        <a:pPr marL="0" marR="0" lvl="0" indent="0" algn="l" defTabSz="457200" rtl="0" eaLnBrk="1" fontAlgn="auto" latinLnBrk="0" hangingPunct="1">
                          <a:lnSpc>
                            <a:spcPct val="100000"/>
                          </a:lnSpc>
                          <a:spcBef>
                            <a:spcPts val="0"/>
                          </a:spcBef>
                          <a:spcAft>
                            <a:spcPts val="0"/>
                          </a:spcAft>
                          <a:buClrTx/>
                          <a:buSzTx/>
                          <a:buFontTx/>
                          <a:buNone/>
                          <a:tabLst/>
                          <a:defRPr/>
                        </a:pPr>
                        <a:r>
                          <a:rPr kumimoji="0" lang="en-US" sz="900" b="0" i="0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4472C4"/>
                            </a:solidFill>
                            <a:effectLst/>
                            <a:uLnTx/>
                            <a:uFillTx/>
                            <a:latin typeface="Calibri" panose="020F0502020204030204"/>
                            <a:ea typeface="+mn-ea"/>
                            <a:cs typeface="+mn-cs"/>
                          </a:rPr>
                          <a:t>Venous Return</a:t>
                        </a:r>
                      </a:p>
                    </p:txBody>
                  </p:sp>
                </p:grpSp>
                <p:sp>
                  <p:nvSpPr>
                    <p:cNvPr id="211" name="TextBox 210">
                      <a:extLst>
                        <a:ext uri="{FF2B5EF4-FFF2-40B4-BE49-F238E27FC236}">
                          <a16:creationId xmlns:a16="http://schemas.microsoft.com/office/drawing/2014/main" id="{D3682AFE-D0FF-A741-A88F-8A7DD0BE0D99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385449" y="6787467"/>
                      <a:ext cx="1899004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DISTRIBUTIF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Vasodilatasi</a:t>
                      </a:r>
                      <a:r>
                        <a:rPr kumimoji="0" lang="en-US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8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mengurangi</a:t>
                      </a:r>
                      <a:r>
                        <a:rPr kumimoji="0" lang="en-US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8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isi</a:t>
                      </a:r>
                      <a:r>
                        <a:rPr kumimoji="0" lang="en-US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, CO </a:t>
                      </a:r>
                      <a:r>
                        <a:rPr kumimoji="0" lang="en-US" sz="8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hiperdinamik</a:t>
                      </a:r>
                      <a:r>
                        <a:rPr kumimoji="0" lang="en-US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800" b="0" i="1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mengkompensasi</a:t>
                      </a:r>
                      <a:r>
                        <a:rPr kumimoji="0" lang="en-US" sz="8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libri" panose="020F0502020204030204"/>
                          <a:ea typeface="+mn-ea"/>
                          <a:cs typeface="+mn-cs"/>
                        </a:rPr>
                        <a:t>  </a:t>
                      </a:r>
                    </a:p>
                  </p:txBody>
                </p:sp>
              </p:grpSp>
              <p:cxnSp>
                <p:nvCxnSpPr>
                  <p:cNvPr id="201" name="Straight Arrow Connector 200">
                    <a:extLst>
                      <a:ext uri="{FF2B5EF4-FFF2-40B4-BE49-F238E27FC236}">
                        <a16:creationId xmlns:a16="http://schemas.microsoft.com/office/drawing/2014/main" id="{EC01828E-D6E2-8149-851F-ED7D23CB2B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V="1">
                    <a:off x="4395652" y="5822497"/>
                    <a:ext cx="0" cy="851821"/>
                  </a:xfrm>
                  <a:prstGeom prst="straightConnector1">
                    <a:avLst/>
                  </a:prstGeom>
                  <a:ln w="19050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202" name="Rectangle 201">
                    <a:extLst>
                      <a:ext uri="{FF2B5EF4-FFF2-40B4-BE49-F238E27FC236}">
                        <a16:creationId xmlns:a16="http://schemas.microsoft.com/office/drawing/2014/main" id="{9C0A2286-E100-4149-866C-1A441156D793}"/>
                      </a:ext>
                    </a:extLst>
                  </p:cNvPr>
                  <p:cNvSpPr/>
                  <p:nvPr/>
                </p:nvSpPr>
                <p:spPr>
                  <a:xfrm rot="16200000">
                    <a:off x="4031706" y="6136695"/>
                    <a:ext cx="893193" cy="230832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0" marR="0" lvl="0" indent="0" algn="l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r>
                      <a:rPr kumimoji="0" 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D7D31"/>
                        </a:solidFill>
                        <a:effectLst/>
                        <a:uLnTx/>
                        <a:uFillTx/>
                        <a:latin typeface="Calibri" panose="020F0502020204030204"/>
                        <a:ea typeface="+mn-ea"/>
                        <a:cs typeface="+mn-cs"/>
                      </a:rPr>
                      <a:t>Cardiac Output</a:t>
                    </a:r>
                  </a:p>
                </p:txBody>
              </p:sp>
              <p:sp>
                <p:nvSpPr>
                  <p:cNvPr id="203" name="Freeform 202">
                    <a:extLst>
                      <a:ext uri="{FF2B5EF4-FFF2-40B4-BE49-F238E27FC236}">
                        <a16:creationId xmlns:a16="http://schemas.microsoft.com/office/drawing/2014/main" id="{6CFCE7DF-8243-5F45-A38F-3900696B2A56}"/>
                      </a:ext>
                    </a:extLst>
                  </p:cNvPr>
                  <p:cNvSpPr/>
                  <p:nvPr/>
                </p:nvSpPr>
                <p:spPr>
                  <a:xfrm>
                    <a:off x="3311302" y="6141777"/>
                    <a:ext cx="1042987" cy="529699"/>
                  </a:xfrm>
                  <a:custGeom>
                    <a:avLst/>
                    <a:gdLst>
                      <a:gd name="connsiteX0" fmla="*/ 0 w 1042987"/>
                      <a:gd name="connsiteY0" fmla="*/ 571500 h 571500"/>
                      <a:gd name="connsiteX1" fmla="*/ 178593 w 1042987"/>
                      <a:gd name="connsiteY1" fmla="*/ 250031 h 571500"/>
                      <a:gd name="connsiteX2" fmla="*/ 478631 w 1042987"/>
                      <a:gd name="connsiteY2" fmla="*/ 92868 h 571500"/>
                      <a:gd name="connsiteX3" fmla="*/ 1042987 w 1042987"/>
                      <a:gd name="connsiteY3" fmla="*/ 0 h 57150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1042987" h="571500">
                        <a:moveTo>
                          <a:pt x="0" y="571500"/>
                        </a:moveTo>
                        <a:cubicBezTo>
                          <a:pt x="49410" y="450651"/>
                          <a:pt x="98821" y="329803"/>
                          <a:pt x="178593" y="250031"/>
                        </a:cubicBezTo>
                        <a:cubicBezTo>
                          <a:pt x="258365" y="170259"/>
                          <a:pt x="334565" y="134540"/>
                          <a:pt x="478631" y="92868"/>
                        </a:cubicBezTo>
                        <a:cubicBezTo>
                          <a:pt x="622697" y="51196"/>
                          <a:pt x="832842" y="25598"/>
                          <a:pt x="1042987" y="0"/>
                        </a:cubicBezTo>
                      </a:path>
                    </a:pathLst>
                  </a:custGeom>
                  <a:noFill/>
                  <a:ln w="6350">
                    <a:solidFill>
                      <a:schemeClr val="accent2"/>
                    </a:solidFill>
                    <a:prstDash val="dash"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marL="0" marR="0" lvl="0" indent="0" algn="ctr" defTabSz="4572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  <p:grpSp>
                <p:nvGrpSpPr>
                  <p:cNvPr id="204" name="Group 203">
                    <a:extLst>
                      <a:ext uri="{FF2B5EF4-FFF2-40B4-BE49-F238E27FC236}">
                        <a16:creationId xmlns:a16="http://schemas.microsoft.com/office/drawing/2014/main" id="{8871D028-A305-C148-9F28-4938314AE768}"/>
                      </a:ext>
                    </a:extLst>
                  </p:cNvPr>
                  <p:cNvGrpSpPr/>
                  <p:nvPr/>
                </p:nvGrpSpPr>
                <p:grpSpPr>
                  <a:xfrm>
                    <a:off x="3311302" y="6116144"/>
                    <a:ext cx="809728" cy="531043"/>
                    <a:chOff x="3311302" y="6047394"/>
                    <a:chExt cx="809728" cy="531043"/>
                  </a:xfrm>
                </p:grpSpPr>
                <p:cxnSp>
                  <p:nvCxnSpPr>
                    <p:cNvPr id="208" name="Straight Connector 207">
                      <a:extLst>
                        <a:ext uri="{FF2B5EF4-FFF2-40B4-BE49-F238E27FC236}">
                          <a16:creationId xmlns:a16="http://schemas.microsoft.com/office/drawing/2014/main" id="{F16FD837-6B14-9349-95BD-7AF6E60E1DA1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11302" y="6047394"/>
                      <a:ext cx="174848" cy="0"/>
                    </a:xfrm>
                    <a:prstGeom prst="line">
                      <a:avLst/>
                    </a:prstGeom>
                    <a:ln w="6350"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9" name="Straight Connector 208">
                      <a:extLst>
                        <a:ext uri="{FF2B5EF4-FFF2-40B4-BE49-F238E27FC236}">
                          <a16:creationId xmlns:a16="http://schemas.microsoft.com/office/drawing/2014/main" id="{C3357FC7-E896-0049-8E24-6B95D9BC060E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479006" y="6048737"/>
                      <a:ext cx="642024" cy="529700"/>
                    </a:xfrm>
                    <a:prstGeom prst="line">
                      <a:avLst/>
                    </a:prstGeom>
                    <a:ln w="6350"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grpSp>
                <p:nvGrpSpPr>
                  <p:cNvPr id="205" name="Group 204">
                    <a:extLst>
                      <a:ext uri="{FF2B5EF4-FFF2-40B4-BE49-F238E27FC236}">
                        <a16:creationId xmlns:a16="http://schemas.microsoft.com/office/drawing/2014/main" id="{B01F4DC9-D94B-134B-87E3-4E0F51C42521}"/>
                      </a:ext>
                    </a:extLst>
                  </p:cNvPr>
                  <p:cNvGrpSpPr/>
                  <p:nvPr/>
                </p:nvGrpSpPr>
                <p:grpSpPr>
                  <a:xfrm>
                    <a:off x="3304158" y="6242139"/>
                    <a:ext cx="437377" cy="414193"/>
                    <a:chOff x="3317088" y="6380038"/>
                    <a:chExt cx="437377" cy="414193"/>
                  </a:xfrm>
                </p:grpSpPr>
                <p:cxnSp>
                  <p:nvCxnSpPr>
                    <p:cNvPr id="206" name="Straight Connector 205">
                      <a:extLst>
                        <a:ext uri="{FF2B5EF4-FFF2-40B4-BE49-F238E27FC236}">
                          <a16:creationId xmlns:a16="http://schemas.microsoft.com/office/drawing/2014/main" id="{009B4F8C-39E7-F04E-80E1-3456C9687973}"/>
                        </a:ext>
                      </a:extLst>
                    </p:cNvPr>
                    <p:cNvCxnSpPr/>
                    <p:nvPr/>
                  </p:nvCxnSpPr>
                  <p:spPr>
                    <a:xfrm>
                      <a:off x="3317088" y="6380038"/>
                      <a:ext cx="174848" cy="0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07" name="Straight Connector 206">
                      <a:extLst>
                        <a:ext uri="{FF2B5EF4-FFF2-40B4-BE49-F238E27FC236}">
                          <a16:creationId xmlns:a16="http://schemas.microsoft.com/office/drawing/2014/main" id="{55AB3400-76E8-F64B-BA10-0D39047AC8A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 flipV="1">
                      <a:off x="3489320" y="6385799"/>
                      <a:ext cx="265145" cy="408432"/>
                    </a:xfrm>
                    <a:prstGeom prst="line">
                      <a:avLst/>
                    </a:prstGeom>
                    <a:ln w="1270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224" name="Oval 223">
                  <a:extLst>
                    <a:ext uri="{FF2B5EF4-FFF2-40B4-BE49-F238E27FC236}">
                      <a16:creationId xmlns:a16="http://schemas.microsoft.com/office/drawing/2014/main" id="{1C640873-55DB-4C45-9848-15135225AA02}"/>
                    </a:ext>
                  </a:extLst>
                </p:cNvPr>
                <p:cNvSpPr/>
                <p:nvPr/>
              </p:nvSpPr>
              <p:spPr>
                <a:xfrm>
                  <a:off x="5873638" y="5917367"/>
                  <a:ext cx="62450" cy="62450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solidFill>
                    <a:schemeClr val="bg1">
                      <a:lumMod val="6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  <p:cxnSp>
              <p:nvCxnSpPr>
                <p:cNvPr id="226" name="Straight Arrow Connector 225">
                  <a:extLst>
                    <a:ext uri="{FF2B5EF4-FFF2-40B4-BE49-F238E27FC236}">
                      <a16:creationId xmlns:a16="http://schemas.microsoft.com/office/drawing/2014/main" id="{D57F0D3E-4982-EA43-A5B2-EDE918135B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5819220" y="6000165"/>
                  <a:ext cx="111952" cy="54116"/>
                </a:xfrm>
                <a:prstGeom prst="straightConnector1">
                  <a:avLst/>
                </a:prstGeom>
                <a:ln>
                  <a:solidFill>
                    <a:schemeClr val="tx1">
                      <a:lumMod val="50000"/>
                      <a:lumOff val="50000"/>
                    </a:schemeClr>
                  </a:solidFill>
                  <a:tailEnd type="stealt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25" name="Oval 224">
                  <a:extLst>
                    <a:ext uri="{FF2B5EF4-FFF2-40B4-BE49-F238E27FC236}">
                      <a16:creationId xmlns:a16="http://schemas.microsoft.com/office/drawing/2014/main" id="{652647D7-5E36-104A-BD09-1D591AABB0A5}"/>
                    </a:ext>
                  </a:extLst>
                </p:cNvPr>
                <p:cNvSpPr/>
                <p:nvPr/>
              </p:nvSpPr>
              <p:spPr>
                <a:xfrm>
                  <a:off x="5705120" y="5920825"/>
                  <a:ext cx="62450" cy="62450"/>
                </a:xfrm>
                <a:prstGeom prst="ellipse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endParaRPr>
                </a:p>
              </p:txBody>
            </p:sp>
          </p:grpSp>
        </p:grpSp>
        <p:cxnSp>
          <p:nvCxnSpPr>
            <p:cNvPr id="237" name="Straight Arrow Connector 236">
              <a:extLst>
                <a:ext uri="{FF2B5EF4-FFF2-40B4-BE49-F238E27FC236}">
                  <a16:creationId xmlns:a16="http://schemas.microsoft.com/office/drawing/2014/main" id="{099D4671-03F8-8B4B-B1DA-4C5B5D79D64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305130" y="5711310"/>
              <a:ext cx="0" cy="126221"/>
            </a:xfrm>
            <a:prstGeom prst="straightConnector1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D41C9E5C-46CA-1440-BD7D-DF7A68325C46}"/>
              </a:ext>
            </a:extLst>
          </p:cNvPr>
          <p:cNvGrpSpPr/>
          <p:nvPr/>
        </p:nvGrpSpPr>
        <p:grpSpPr>
          <a:xfrm>
            <a:off x="7133278" y="589028"/>
            <a:ext cx="2058267" cy="1054404"/>
            <a:chOff x="1172884" y="5526714"/>
            <a:chExt cx="2058267" cy="1054404"/>
          </a:xfrm>
        </p:grpSpPr>
        <p:sp>
          <p:nvSpPr>
            <p:cNvPr id="259" name="Rectangle 258">
              <a:extLst>
                <a:ext uri="{FF2B5EF4-FFF2-40B4-BE49-F238E27FC236}">
                  <a16:creationId xmlns:a16="http://schemas.microsoft.com/office/drawing/2014/main" id="{BC7DE3C4-32B2-F241-A2C7-3DD8F8B5674B}"/>
                </a:ext>
              </a:extLst>
            </p:cNvPr>
            <p:cNvSpPr/>
            <p:nvPr/>
          </p:nvSpPr>
          <p:spPr>
            <a:xfrm>
              <a:off x="1172884" y="5526714"/>
              <a:ext cx="731887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4472C4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Preload</a:t>
              </a:r>
            </a:p>
          </p:txBody>
        </p:sp>
        <p:sp>
          <p:nvSpPr>
            <p:cNvPr id="260" name="Rectangle 259">
              <a:extLst>
                <a:ext uri="{FF2B5EF4-FFF2-40B4-BE49-F238E27FC236}">
                  <a16:creationId xmlns:a16="http://schemas.microsoft.com/office/drawing/2014/main" id="{2F66B3B1-BD31-4E47-B713-CAF9C355E8BD}"/>
                </a:ext>
              </a:extLst>
            </p:cNvPr>
            <p:cNvSpPr/>
            <p:nvPr/>
          </p:nvSpPr>
          <p:spPr>
            <a:xfrm>
              <a:off x="1570087" y="5526714"/>
              <a:ext cx="100140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Contractility</a:t>
              </a:r>
            </a:p>
          </p:txBody>
        </p:sp>
        <p:sp>
          <p:nvSpPr>
            <p:cNvPr id="261" name="Rectangle 260">
              <a:extLst>
                <a:ext uri="{FF2B5EF4-FFF2-40B4-BE49-F238E27FC236}">
                  <a16:creationId xmlns:a16="http://schemas.microsoft.com/office/drawing/2014/main" id="{304746F0-2DB6-5C4B-8819-AA334261663F}"/>
                </a:ext>
              </a:extLst>
            </p:cNvPr>
            <p:cNvSpPr/>
            <p:nvPr/>
          </p:nvSpPr>
          <p:spPr>
            <a:xfrm>
              <a:off x="1939548" y="5818216"/>
              <a:ext cx="39982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</a:t>
              </a:r>
            </a:p>
          </p:txBody>
        </p:sp>
        <p:cxnSp>
          <p:nvCxnSpPr>
            <p:cNvPr id="262" name="Elbow Connector 261">
              <a:extLst>
                <a:ext uri="{FF2B5EF4-FFF2-40B4-BE49-F238E27FC236}">
                  <a16:creationId xmlns:a16="http://schemas.microsoft.com/office/drawing/2014/main" id="{306AD237-22C4-6E4F-B9E5-AA839E84CE59}"/>
                </a:ext>
              </a:extLst>
            </p:cNvPr>
            <p:cNvCxnSpPr>
              <a:cxnSpLocks/>
              <a:stCxn id="259" idx="2"/>
              <a:endCxn id="260" idx="2"/>
            </p:cNvCxnSpPr>
            <p:nvPr/>
          </p:nvCxnSpPr>
          <p:spPr>
            <a:xfrm rot="16200000" flipH="1">
              <a:off x="1804808" y="5491565"/>
              <a:ext cx="12700" cy="531961"/>
            </a:xfrm>
            <a:prstGeom prst="bentConnector3">
              <a:avLst>
                <a:gd name="adj1" fmla="val 734913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3" name="Rectangle 262">
              <a:extLst>
                <a:ext uri="{FF2B5EF4-FFF2-40B4-BE49-F238E27FC236}">
                  <a16:creationId xmlns:a16="http://schemas.microsoft.com/office/drawing/2014/main" id="{0D5728CB-D11E-B148-9D52-920CC2346A61}"/>
                </a:ext>
              </a:extLst>
            </p:cNvPr>
            <p:cNvSpPr/>
            <p:nvPr/>
          </p:nvSpPr>
          <p:spPr>
            <a:xfrm>
              <a:off x="2574017" y="5827547"/>
              <a:ext cx="39982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HR</a:t>
              </a:r>
            </a:p>
          </p:txBody>
        </p:sp>
        <p:cxnSp>
          <p:nvCxnSpPr>
            <p:cNvPr id="264" name="Elbow Connector 263">
              <a:extLst>
                <a:ext uri="{FF2B5EF4-FFF2-40B4-BE49-F238E27FC236}">
                  <a16:creationId xmlns:a16="http://schemas.microsoft.com/office/drawing/2014/main" id="{95B5514E-AEB1-6149-B2D0-E2957A9854BA}"/>
                </a:ext>
              </a:extLst>
            </p:cNvPr>
            <p:cNvCxnSpPr>
              <a:cxnSpLocks/>
              <a:stCxn id="261" idx="2"/>
              <a:endCxn id="263" idx="2"/>
            </p:cNvCxnSpPr>
            <p:nvPr/>
          </p:nvCxnSpPr>
          <p:spPr>
            <a:xfrm rot="16200000" flipH="1">
              <a:off x="2452031" y="5736478"/>
              <a:ext cx="9331" cy="634469"/>
            </a:xfrm>
            <a:prstGeom prst="bentConnector3">
              <a:avLst>
                <a:gd name="adj1" fmla="val 636373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5" name="Rectangle 264">
              <a:extLst>
                <a:ext uri="{FF2B5EF4-FFF2-40B4-BE49-F238E27FC236}">
                  <a16:creationId xmlns:a16="http://schemas.microsoft.com/office/drawing/2014/main" id="{DF2BEF42-94D7-644C-B0B2-0760ED999364}"/>
                </a:ext>
              </a:extLst>
            </p:cNvPr>
            <p:cNvSpPr/>
            <p:nvPr/>
          </p:nvSpPr>
          <p:spPr>
            <a:xfrm>
              <a:off x="2270807" y="6054396"/>
              <a:ext cx="39982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ED7D31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CO</a:t>
              </a:r>
            </a:p>
          </p:txBody>
        </p:sp>
        <p:sp>
          <p:nvSpPr>
            <p:cNvPr id="266" name="Rectangle 265">
              <a:extLst>
                <a:ext uri="{FF2B5EF4-FFF2-40B4-BE49-F238E27FC236}">
                  <a16:creationId xmlns:a16="http://schemas.microsoft.com/office/drawing/2014/main" id="{14E5C7B7-8322-5743-AE81-838272CBA681}"/>
                </a:ext>
              </a:extLst>
            </p:cNvPr>
            <p:cNvSpPr/>
            <p:nvPr/>
          </p:nvSpPr>
          <p:spPr>
            <a:xfrm>
              <a:off x="2831323" y="6045308"/>
              <a:ext cx="399828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SVR</a:t>
              </a:r>
            </a:p>
          </p:txBody>
        </p:sp>
        <p:cxnSp>
          <p:nvCxnSpPr>
            <p:cNvPr id="267" name="Elbow Connector 266">
              <a:extLst>
                <a:ext uri="{FF2B5EF4-FFF2-40B4-BE49-F238E27FC236}">
                  <a16:creationId xmlns:a16="http://schemas.microsoft.com/office/drawing/2014/main" id="{C7F9934D-D6B8-EF46-A8A7-88F7B74E8015}"/>
                </a:ext>
              </a:extLst>
            </p:cNvPr>
            <p:cNvCxnSpPr>
              <a:cxnSpLocks/>
              <a:stCxn id="265" idx="2"/>
              <a:endCxn id="266" idx="2"/>
            </p:cNvCxnSpPr>
            <p:nvPr/>
          </p:nvCxnSpPr>
          <p:spPr>
            <a:xfrm rot="5400000" flipH="1" flipV="1">
              <a:off x="2746435" y="6000426"/>
              <a:ext cx="9088" cy="560516"/>
            </a:xfrm>
            <a:prstGeom prst="bentConnector3">
              <a:avLst>
                <a:gd name="adj1" fmla="val -1027003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8" name="Rectangle 267">
              <a:extLst>
                <a:ext uri="{FF2B5EF4-FFF2-40B4-BE49-F238E27FC236}">
                  <a16:creationId xmlns:a16="http://schemas.microsoft.com/office/drawing/2014/main" id="{C94A102C-F529-114C-9397-333EFCB92F9F}"/>
                </a:ext>
              </a:extLst>
            </p:cNvPr>
            <p:cNvSpPr/>
            <p:nvPr/>
          </p:nvSpPr>
          <p:spPr>
            <a:xfrm>
              <a:off x="2520396" y="6350286"/>
              <a:ext cx="507070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7030A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MAP</a:t>
              </a:r>
            </a:p>
          </p:txBody>
        </p:sp>
        <p:sp>
          <p:nvSpPr>
            <p:cNvPr id="269" name="Rectangle 268">
              <a:extLst>
                <a:ext uri="{FF2B5EF4-FFF2-40B4-BE49-F238E27FC236}">
                  <a16:creationId xmlns:a16="http://schemas.microsoft.com/office/drawing/2014/main" id="{3E437591-327F-5B40-A48A-2C0FD1BBBE93}"/>
                </a:ext>
              </a:extLst>
            </p:cNvPr>
            <p:cNvSpPr/>
            <p:nvPr/>
          </p:nvSpPr>
          <p:spPr>
            <a:xfrm>
              <a:off x="2138493" y="5526714"/>
              <a:ext cx="100140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Afterload</a:t>
              </a:r>
            </a:p>
          </p:txBody>
        </p:sp>
        <p:cxnSp>
          <p:nvCxnSpPr>
            <p:cNvPr id="270" name="Elbow Connector 269">
              <a:extLst>
                <a:ext uri="{FF2B5EF4-FFF2-40B4-BE49-F238E27FC236}">
                  <a16:creationId xmlns:a16="http://schemas.microsoft.com/office/drawing/2014/main" id="{A646EC11-BBFF-5645-BF6B-5211068AA458}"/>
                </a:ext>
              </a:extLst>
            </p:cNvPr>
            <p:cNvCxnSpPr>
              <a:cxnSpLocks/>
              <a:stCxn id="260" idx="2"/>
              <a:endCxn id="269" idx="2"/>
            </p:cNvCxnSpPr>
            <p:nvPr/>
          </p:nvCxnSpPr>
          <p:spPr>
            <a:xfrm rot="16200000" flipH="1">
              <a:off x="2354992" y="5473343"/>
              <a:ext cx="12700" cy="568406"/>
            </a:xfrm>
            <a:prstGeom prst="bentConnector3">
              <a:avLst>
                <a:gd name="adj1" fmla="val 734913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1" name="Rectangle 270">
            <a:extLst>
              <a:ext uri="{FF2B5EF4-FFF2-40B4-BE49-F238E27FC236}">
                <a16:creationId xmlns:a16="http://schemas.microsoft.com/office/drawing/2014/main" id="{C17D5FE9-9E4D-5B43-A785-2B22CBF19B21}"/>
              </a:ext>
            </a:extLst>
          </p:cNvPr>
          <p:cNvSpPr/>
          <p:nvPr/>
        </p:nvSpPr>
        <p:spPr>
          <a:xfrm>
            <a:off x="7601457" y="463714"/>
            <a:ext cx="1018227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PENENTU MAP:</a:t>
            </a:r>
          </a:p>
        </p:txBody>
      </p:sp>
      <p:grpSp>
        <p:nvGrpSpPr>
          <p:cNvPr id="277" name="Group 276">
            <a:extLst>
              <a:ext uri="{FF2B5EF4-FFF2-40B4-BE49-F238E27FC236}">
                <a16:creationId xmlns:a16="http://schemas.microsoft.com/office/drawing/2014/main" id="{2646CA5E-5600-484A-934D-6E3D3F71112A}"/>
              </a:ext>
            </a:extLst>
          </p:cNvPr>
          <p:cNvGrpSpPr/>
          <p:nvPr/>
        </p:nvGrpSpPr>
        <p:grpSpPr>
          <a:xfrm>
            <a:off x="121172" y="5501192"/>
            <a:ext cx="1508884" cy="1048640"/>
            <a:chOff x="2119007" y="5450011"/>
            <a:chExt cx="1508884" cy="1048640"/>
          </a:xfrm>
        </p:grpSpPr>
        <p:grpSp>
          <p:nvGrpSpPr>
            <p:cNvPr id="278" name="Group 277">
              <a:extLst>
                <a:ext uri="{FF2B5EF4-FFF2-40B4-BE49-F238E27FC236}">
                  <a16:creationId xmlns:a16="http://schemas.microsoft.com/office/drawing/2014/main" id="{1DA09652-50E6-BD4B-975B-6891973C7C12}"/>
                </a:ext>
              </a:extLst>
            </p:cNvPr>
            <p:cNvGrpSpPr/>
            <p:nvPr/>
          </p:nvGrpSpPr>
          <p:grpSpPr>
            <a:xfrm>
              <a:off x="2119007" y="5450011"/>
              <a:ext cx="1508884" cy="1048640"/>
              <a:chOff x="3084835" y="5803708"/>
              <a:chExt cx="1508884" cy="1048640"/>
            </a:xfrm>
          </p:grpSpPr>
          <p:grpSp>
            <p:nvGrpSpPr>
              <p:cNvPr id="294" name="Group 293">
                <a:extLst>
                  <a:ext uri="{FF2B5EF4-FFF2-40B4-BE49-F238E27FC236}">
                    <a16:creationId xmlns:a16="http://schemas.microsoft.com/office/drawing/2014/main" id="{9F4BA460-EFAA-BA4E-BA45-95214FBCDCB2}"/>
                  </a:ext>
                </a:extLst>
              </p:cNvPr>
              <p:cNvGrpSpPr/>
              <p:nvPr/>
            </p:nvGrpSpPr>
            <p:grpSpPr>
              <a:xfrm>
                <a:off x="3084835" y="5803708"/>
                <a:ext cx="1310817" cy="1048640"/>
                <a:chOff x="5714802" y="3281497"/>
                <a:chExt cx="1310817" cy="1048640"/>
              </a:xfrm>
            </p:grpSpPr>
            <p:cxnSp>
              <p:nvCxnSpPr>
                <p:cNvPr id="297" name="Straight Arrow Connector 296">
                  <a:extLst>
                    <a:ext uri="{FF2B5EF4-FFF2-40B4-BE49-F238E27FC236}">
                      <a16:creationId xmlns:a16="http://schemas.microsoft.com/office/drawing/2014/main" id="{C2D82D90-094C-3A48-9FF3-7E415997116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929671" y="4148395"/>
                  <a:ext cx="1095948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non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98" name="Rectangle 297">
                  <a:extLst>
                    <a:ext uri="{FF2B5EF4-FFF2-40B4-BE49-F238E27FC236}">
                      <a16:creationId xmlns:a16="http://schemas.microsoft.com/office/drawing/2014/main" id="{ABBA30AA-A35B-4343-863A-EC6B6ED2FD03}"/>
                    </a:ext>
                  </a:extLst>
                </p:cNvPr>
                <p:cNvSpPr/>
                <p:nvPr/>
              </p:nvSpPr>
              <p:spPr>
                <a:xfrm>
                  <a:off x="6322627" y="4099305"/>
                  <a:ext cx="373820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>
                          <a:lumMod val="50000"/>
                          <a:lumOff val="50000"/>
                        </a:prstClr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RAP</a:t>
                  </a:r>
                </a:p>
              </p:txBody>
            </p:sp>
            <p:sp>
              <p:nvSpPr>
                <p:cNvPr id="299" name="Rectangle 298">
                  <a:extLst>
                    <a:ext uri="{FF2B5EF4-FFF2-40B4-BE49-F238E27FC236}">
                      <a16:creationId xmlns:a16="http://schemas.microsoft.com/office/drawing/2014/main" id="{8331462F-2165-124E-A2CD-62AD57BAF0CC}"/>
                    </a:ext>
                  </a:extLst>
                </p:cNvPr>
                <p:cNvSpPr/>
                <p:nvPr/>
              </p:nvSpPr>
              <p:spPr>
                <a:xfrm rot="16200000">
                  <a:off x="5389231" y="3607068"/>
                  <a:ext cx="881973" cy="2308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0" marR="0" lvl="0" indent="0" algn="l" defTabSz="4572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9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4472C4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rPr>
                    <a:t>Venous Return</a:t>
                  </a:r>
                </a:p>
              </p:txBody>
            </p:sp>
            <p:cxnSp>
              <p:nvCxnSpPr>
                <p:cNvPr id="296" name="Straight Arrow Connector 295">
                  <a:extLst>
                    <a:ext uri="{FF2B5EF4-FFF2-40B4-BE49-F238E27FC236}">
                      <a16:creationId xmlns:a16="http://schemas.microsoft.com/office/drawing/2014/main" id="{A35FEFD2-96DA-E14B-A78B-972DE76F609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929671" y="3296574"/>
                  <a:ext cx="0" cy="851821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284" name="Straight Arrow Connector 283">
                <a:extLst>
                  <a:ext uri="{FF2B5EF4-FFF2-40B4-BE49-F238E27FC236}">
                    <a16:creationId xmlns:a16="http://schemas.microsoft.com/office/drawing/2014/main" id="{ADF4E93E-2CC8-CD43-AC7F-C0BA9A9CC28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395652" y="5822497"/>
                <a:ext cx="0" cy="851821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5" name="Rectangle 284">
                <a:extLst>
                  <a:ext uri="{FF2B5EF4-FFF2-40B4-BE49-F238E27FC236}">
                    <a16:creationId xmlns:a16="http://schemas.microsoft.com/office/drawing/2014/main" id="{651E97A7-EFA4-6D43-A57B-9D1A9026F579}"/>
                  </a:ext>
                </a:extLst>
              </p:cNvPr>
              <p:cNvSpPr/>
              <p:nvPr/>
            </p:nvSpPr>
            <p:spPr>
              <a:xfrm rot="16200000">
                <a:off x="4031706" y="6136695"/>
                <a:ext cx="893193" cy="2308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0" marR="0" lvl="0" indent="0" algn="l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ED7D31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</a:rPr>
                  <a:t>Cardiac Output</a:t>
                </a:r>
              </a:p>
            </p:txBody>
          </p:sp>
          <p:sp>
            <p:nvSpPr>
              <p:cNvPr id="286" name="Freeform 285">
                <a:extLst>
                  <a:ext uri="{FF2B5EF4-FFF2-40B4-BE49-F238E27FC236}">
                    <a16:creationId xmlns:a16="http://schemas.microsoft.com/office/drawing/2014/main" id="{FBEF39B0-0AB2-B948-8B78-B78793B3AC3E}"/>
                  </a:ext>
                </a:extLst>
              </p:cNvPr>
              <p:cNvSpPr/>
              <p:nvPr/>
            </p:nvSpPr>
            <p:spPr>
              <a:xfrm>
                <a:off x="3311302" y="6070427"/>
                <a:ext cx="1042987" cy="601050"/>
              </a:xfrm>
              <a:custGeom>
                <a:avLst/>
                <a:gdLst>
                  <a:gd name="connsiteX0" fmla="*/ 0 w 1042987"/>
                  <a:gd name="connsiteY0" fmla="*/ 571500 h 571500"/>
                  <a:gd name="connsiteX1" fmla="*/ 178593 w 1042987"/>
                  <a:gd name="connsiteY1" fmla="*/ 250031 h 571500"/>
                  <a:gd name="connsiteX2" fmla="*/ 478631 w 1042987"/>
                  <a:gd name="connsiteY2" fmla="*/ 92868 h 571500"/>
                  <a:gd name="connsiteX3" fmla="*/ 1042987 w 1042987"/>
                  <a:gd name="connsiteY3" fmla="*/ 0 h 5715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42987" h="571500">
                    <a:moveTo>
                      <a:pt x="0" y="571500"/>
                    </a:moveTo>
                    <a:cubicBezTo>
                      <a:pt x="49410" y="450651"/>
                      <a:pt x="98821" y="329803"/>
                      <a:pt x="178593" y="250031"/>
                    </a:cubicBezTo>
                    <a:cubicBezTo>
                      <a:pt x="258365" y="170259"/>
                      <a:pt x="334565" y="134540"/>
                      <a:pt x="478631" y="92868"/>
                    </a:cubicBezTo>
                    <a:cubicBezTo>
                      <a:pt x="622697" y="51196"/>
                      <a:pt x="832842" y="25598"/>
                      <a:pt x="1042987" y="0"/>
                    </a:cubicBezTo>
                  </a:path>
                </a:pathLst>
              </a:custGeom>
              <a:noFill/>
              <a:ln w="6350">
                <a:solidFill>
                  <a:schemeClr val="accent2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281" name="Oval 280">
              <a:extLst>
                <a:ext uri="{FF2B5EF4-FFF2-40B4-BE49-F238E27FC236}">
                  <a16:creationId xmlns:a16="http://schemas.microsoft.com/office/drawing/2014/main" id="{956FB2B1-C4AB-B441-B19B-CE5B60E88859}"/>
                </a:ext>
              </a:extLst>
            </p:cNvPr>
            <p:cNvSpPr/>
            <p:nvPr/>
          </p:nvSpPr>
          <p:spPr>
            <a:xfrm>
              <a:off x="2614054" y="5851290"/>
              <a:ext cx="62450" cy="62450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02" name="TextBox 301">
            <a:extLst>
              <a:ext uri="{FF2B5EF4-FFF2-40B4-BE49-F238E27FC236}">
                <a16:creationId xmlns:a16="http://schemas.microsoft.com/office/drawing/2014/main" id="{D91F9378-09C4-9B4C-B2A4-A7B867E47348}"/>
              </a:ext>
            </a:extLst>
          </p:cNvPr>
          <p:cNvSpPr txBox="1"/>
          <p:nvPr/>
        </p:nvSpPr>
        <p:spPr>
          <a:xfrm>
            <a:off x="97671" y="6438544"/>
            <a:ext cx="16203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Normalnya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cardiac output (CO)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ditentukan</a:t>
            </a:r>
            <a:r>
              <a:rPr kumimoji="0" lang="en-US" sz="8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oleh venous return &amp; </a:t>
            </a:r>
            <a:r>
              <a:rPr kumimoji="0" lang="en-US" sz="8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kontraktilitas</a:t>
            </a:r>
            <a:endParaRPr kumimoji="0" lang="en-US" sz="8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4" name="Rectangle 303">
            <a:extLst>
              <a:ext uri="{FF2B5EF4-FFF2-40B4-BE49-F238E27FC236}">
                <a16:creationId xmlns:a16="http://schemas.microsoft.com/office/drawing/2014/main" id="{B31A69DF-7E67-B84C-8DE5-A54C7DCCBC3F}"/>
              </a:ext>
            </a:extLst>
          </p:cNvPr>
          <p:cNvSpPr/>
          <p:nvPr/>
        </p:nvSpPr>
        <p:spPr>
          <a:xfrm>
            <a:off x="3404683" y="5327979"/>
            <a:ext cx="2449328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n-US" sz="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Lihat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5"/>
              </a:rPr>
              <a:t>Guyton Curves </a:t>
            </a:r>
            <a:r>
              <a:rPr lang="en-US" sz="700" i="1" dirty="0">
                <a:solidFill>
                  <a:prstClr val="black"/>
                </a:solidFill>
                <a:latin typeface="Calibri" panose="020F0502020204030204"/>
              </a:rPr>
              <a:t>di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Shock </a:t>
            </a:r>
            <a:r>
              <a:rPr kumimoji="0" lang="en-US" sz="7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OnePager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lang="en-US" sz="700" i="1" dirty="0" err="1">
                <a:solidFill>
                  <a:prstClr val="black"/>
                </a:solidFill>
                <a:latin typeface="Calibri" panose="020F0502020204030204"/>
              </a:rPr>
              <a:t>untuk</a:t>
            </a:r>
            <a:r>
              <a:rPr lang="en-US" sz="7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700" i="1" dirty="0" err="1">
                <a:solidFill>
                  <a:prstClr val="black"/>
                </a:solidFill>
                <a:latin typeface="Calibri" panose="020F0502020204030204"/>
              </a:rPr>
              <a:t>lebih</a:t>
            </a:r>
            <a:r>
              <a:rPr lang="en-US" sz="700" i="1" dirty="0">
                <a:solidFill>
                  <a:prstClr val="black"/>
                </a:solidFill>
                <a:latin typeface="Calibri" panose="020F0502020204030204"/>
              </a:rPr>
              <a:t> </a:t>
            </a:r>
            <a:r>
              <a:rPr lang="en-US" sz="700" i="1" dirty="0" err="1">
                <a:solidFill>
                  <a:prstClr val="black"/>
                </a:solidFill>
                <a:latin typeface="Calibri" panose="020F0502020204030204"/>
              </a:rPr>
              <a:t>lanjut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309" name="Rectangle 308">
            <a:extLst>
              <a:ext uri="{FF2B5EF4-FFF2-40B4-BE49-F238E27FC236}">
                <a16:creationId xmlns:a16="http://schemas.microsoft.com/office/drawing/2014/main" id="{18F71922-9ED5-8442-ABFE-0C3E3231B074}"/>
              </a:ext>
            </a:extLst>
          </p:cNvPr>
          <p:cNvSpPr/>
          <p:nvPr/>
        </p:nvSpPr>
        <p:spPr>
          <a:xfrm rot="16200000">
            <a:off x="-872626" y="4102840"/>
            <a:ext cx="2143096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(see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16"/>
              </a:rPr>
              <a:t>RUSH exam </a:t>
            </a:r>
            <a:r>
              <a:rPr kumimoji="0" lang="en-US" sz="7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for more about POCUS in Shock)</a:t>
            </a:r>
          </a:p>
        </p:txBody>
      </p:sp>
      <p:sp>
        <p:nvSpPr>
          <p:cNvPr id="312" name="Freeform 311">
            <a:extLst>
              <a:ext uri="{FF2B5EF4-FFF2-40B4-BE49-F238E27FC236}">
                <a16:creationId xmlns:a16="http://schemas.microsoft.com/office/drawing/2014/main" id="{E2C79E09-F87E-E84E-9DD6-8965CB7A7C21}"/>
              </a:ext>
            </a:extLst>
          </p:cNvPr>
          <p:cNvSpPr/>
          <p:nvPr/>
        </p:nvSpPr>
        <p:spPr>
          <a:xfrm>
            <a:off x="342344" y="5612122"/>
            <a:ext cx="1042987" cy="762331"/>
          </a:xfrm>
          <a:custGeom>
            <a:avLst/>
            <a:gdLst>
              <a:gd name="connsiteX0" fmla="*/ 0 w 1042987"/>
              <a:gd name="connsiteY0" fmla="*/ 571500 h 571500"/>
              <a:gd name="connsiteX1" fmla="*/ 178593 w 1042987"/>
              <a:gd name="connsiteY1" fmla="*/ 250031 h 571500"/>
              <a:gd name="connsiteX2" fmla="*/ 478631 w 1042987"/>
              <a:gd name="connsiteY2" fmla="*/ 92868 h 571500"/>
              <a:gd name="connsiteX3" fmla="*/ 1042987 w 1042987"/>
              <a:gd name="connsiteY3" fmla="*/ 0 h 571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42987" h="571500">
                <a:moveTo>
                  <a:pt x="0" y="571500"/>
                </a:moveTo>
                <a:cubicBezTo>
                  <a:pt x="49410" y="450651"/>
                  <a:pt x="98821" y="329803"/>
                  <a:pt x="178593" y="250031"/>
                </a:cubicBezTo>
                <a:cubicBezTo>
                  <a:pt x="258365" y="170259"/>
                  <a:pt x="334565" y="134540"/>
                  <a:pt x="478631" y="92868"/>
                </a:cubicBezTo>
                <a:cubicBezTo>
                  <a:pt x="622697" y="51196"/>
                  <a:pt x="832842" y="25598"/>
                  <a:pt x="1042987" y="0"/>
                </a:cubicBezTo>
              </a:path>
            </a:pathLst>
          </a:custGeom>
          <a:noFill/>
          <a:ln w="12700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14" name="Straight Connector 313">
            <a:extLst>
              <a:ext uri="{FF2B5EF4-FFF2-40B4-BE49-F238E27FC236}">
                <a16:creationId xmlns:a16="http://schemas.microsoft.com/office/drawing/2014/main" id="{BEFB65BB-6FFF-024D-82CE-25950391C639}"/>
              </a:ext>
            </a:extLst>
          </p:cNvPr>
          <p:cNvCxnSpPr>
            <a:cxnSpLocks/>
          </p:cNvCxnSpPr>
          <p:nvPr/>
        </p:nvCxnSpPr>
        <p:spPr>
          <a:xfrm flipH="1" flipV="1">
            <a:off x="510889" y="5669010"/>
            <a:ext cx="651880" cy="673769"/>
          </a:xfrm>
          <a:prstGeom prst="line">
            <a:avLst/>
          </a:prstGeom>
          <a:ln w="12700"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" name="Oval 316">
            <a:extLst>
              <a:ext uri="{FF2B5EF4-FFF2-40B4-BE49-F238E27FC236}">
                <a16:creationId xmlns:a16="http://schemas.microsoft.com/office/drawing/2014/main" id="{19406777-D044-D042-936B-0410EA1E8FE9}"/>
              </a:ext>
            </a:extLst>
          </p:cNvPr>
          <p:cNvSpPr/>
          <p:nvPr/>
        </p:nvSpPr>
        <p:spPr>
          <a:xfrm>
            <a:off x="630200" y="5784019"/>
            <a:ext cx="62450" cy="62450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8" name="Rectangle 317">
            <a:extLst>
              <a:ext uri="{FF2B5EF4-FFF2-40B4-BE49-F238E27FC236}">
                <a16:creationId xmlns:a16="http://schemas.microsoft.com/office/drawing/2014/main" id="{3DDC51D4-2E79-A94F-A5CA-00C55643E32E}"/>
              </a:ext>
            </a:extLst>
          </p:cNvPr>
          <p:cNvSpPr/>
          <p:nvPr/>
        </p:nvSpPr>
        <p:spPr>
          <a:xfrm>
            <a:off x="818882" y="5775887"/>
            <a:ext cx="70537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Kontraktilitas</a:t>
            </a:r>
            <a:r>
              <a:rPr lang="en-US" sz="700" dirty="0">
                <a:solidFill>
                  <a:srgbClr val="ED7D31"/>
                </a:solidFill>
                <a:latin typeface="Calibri" panose="020F0502020204030204"/>
              </a:rPr>
              <a:t> </a:t>
            </a:r>
            <a:r>
              <a:rPr lang="en-US" sz="700" dirty="0" err="1">
                <a:solidFill>
                  <a:srgbClr val="ED7D31"/>
                </a:solidFill>
                <a:latin typeface="Calibri" panose="020F0502020204030204"/>
              </a:rPr>
              <a:t>meningkat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9" name="Rectangle 318">
            <a:extLst>
              <a:ext uri="{FF2B5EF4-FFF2-40B4-BE49-F238E27FC236}">
                <a16:creationId xmlns:a16="http://schemas.microsoft.com/office/drawing/2014/main" id="{8D0680DC-ACE9-2A4D-B9CF-12A39A6BAFFF}"/>
              </a:ext>
            </a:extLst>
          </p:cNvPr>
          <p:cNvSpPr/>
          <p:nvPr/>
        </p:nvSpPr>
        <p:spPr>
          <a:xfrm>
            <a:off x="316143" y="6184989"/>
            <a:ext cx="850051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Vasokonstriksi</a:t>
            </a:r>
            <a:endParaRPr kumimoji="0" lang="en-US" sz="700" b="0" i="0" u="none" strike="noStrike" kern="120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320" name="Straight Arrow Connector 319">
            <a:extLst>
              <a:ext uri="{FF2B5EF4-FFF2-40B4-BE49-F238E27FC236}">
                <a16:creationId xmlns:a16="http://schemas.microsoft.com/office/drawing/2014/main" id="{18B779A1-E7EE-114F-9FA1-FE68383CE417}"/>
              </a:ext>
            </a:extLst>
          </p:cNvPr>
          <p:cNvCxnSpPr>
            <a:cxnSpLocks/>
          </p:cNvCxnSpPr>
          <p:nvPr/>
        </p:nvCxnSpPr>
        <p:spPr>
          <a:xfrm flipV="1">
            <a:off x="435420" y="5684543"/>
            <a:ext cx="0" cy="122116"/>
          </a:xfrm>
          <a:prstGeom prst="straightConnector1">
            <a:avLst/>
          </a:prstGeom>
          <a:ln>
            <a:solidFill>
              <a:schemeClr val="accent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2" name="Straight Arrow Connector 321">
            <a:extLst>
              <a:ext uri="{FF2B5EF4-FFF2-40B4-BE49-F238E27FC236}">
                <a16:creationId xmlns:a16="http://schemas.microsoft.com/office/drawing/2014/main" id="{68A1795B-C5DA-0D43-ABDB-2AF286CD3354}"/>
              </a:ext>
            </a:extLst>
          </p:cNvPr>
          <p:cNvCxnSpPr>
            <a:cxnSpLocks/>
          </p:cNvCxnSpPr>
          <p:nvPr/>
        </p:nvCxnSpPr>
        <p:spPr>
          <a:xfrm flipV="1">
            <a:off x="1241870" y="5650596"/>
            <a:ext cx="0" cy="122116"/>
          </a:xfrm>
          <a:prstGeom prst="straightConnector1">
            <a:avLst/>
          </a:prstGeom>
          <a:ln>
            <a:solidFill>
              <a:schemeClr val="accent2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3" name="Rectangle 322">
            <a:extLst>
              <a:ext uri="{FF2B5EF4-FFF2-40B4-BE49-F238E27FC236}">
                <a16:creationId xmlns:a16="http://schemas.microsoft.com/office/drawing/2014/main" id="{D173EFB1-F366-E043-A2A0-5B9BC3A4543F}"/>
              </a:ext>
            </a:extLst>
          </p:cNvPr>
          <p:cNvSpPr/>
          <p:nvPr/>
        </p:nvSpPr>
        <p:spPr>
          <a:xfrm>
            <a:off x="353158" y="5473537"/>
            <a:ext cx="81303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with exercise</a:t>
            </a:r>
            <a:endParaRPr kumimoji="0" lang="en-US" sz="600" b="1" i="0" u="none" strike="noStrike" kern="120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  <p:cxnSp>
        <p:nvCxnSpPr>
          <p:cNvPr id="324" name="Straight Arrow Connector 323">
            <a:extLst>
              <a:ext uri="{FF2B5EF4-FFF2-40B4-BE49-F238E27FC236}">
                <a16:creationId xmlns:a16="http://schemas.microsoft.com/office/drawing/2014/main" id="{C661A860-DCE2-8B4A-837E-8285B9D846EB}"/>
              </a:ext>
            </a:extLst>
          </p:cNvPr>
          <p:cNvCxnSpPr>
            <a:cxnSpLocks/>
          </p:cNvCxnSpPr>
          <p:nvPr/>
        </p:nvCxnSpPr>
        <p:spPr>
          <a:xfrm flipH="1">
            <a:off x="676147" y="5613293"/>
            <a:ext cx="80386" cy="154752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6" name="Straight Arrow Connector 325">
            <a:extLst>
              <a:ext uri="{FF2B5EF4-FFF2-40B4-BE49-F238E27FC236}">
                <a16:creationId xmlns:a16="http://schemas.microsoft.com/office/drawing/2014/main" id="{0F0E6886-5209-4E4D-8BF0-62535051EF5F}"/>
              </a:ext>
            </a:extLst>
          </p:cNvPr>
          <p:cNvCxnSpPr>
            <a:cxnSpLocks/>
          </p:cNvCxnSpPr>
          <p:nvPr/>
        </p:nvCxnSpPr>
        <p:spPr>
          <a:xfrm flipV="1">
            <a:off x="595487" y="5995085"/>
            <a:ext cx="48301" cy="183278"/>
          </a:xfrm>
          <a:prstGeom prst="straightConnector1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8" name="Rectangle 327">
            <a:extLst>
              <a:ext uri="{FF2B5EF4-FFF2-40B4-BE49-F238E27FC236}">
                <a16:creationId xmlns:a16="http://schemas.microsoft.com/office/drawing/2014/main" id="{69A42239-8E6C-D645-B626-4E2AFEB03D21}"/>
              </a:ext>
            </a:extLst>
          </p:cNvPr>
          <p:cNvSpPr/>
          <p:nvPr/>
        </p:nvSpPr>
        <p:spPr>
          <a:xfrm>
            <a:off x="236309" y="6091092"/>
            <a:ext cx="813036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50000"/>
                  </a:prstClr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initial state</a:t>
            </a:r>
            <a:endParaRPr kumimoji="0" lang="en-US" sz="600" b="1" i="0" u="none" strike="noStrike" kern="1200" cap="small" spc="0" normalizeH="0" baseline="0" noProof="0" dirty="0">
              <a:ln>
                <a:noFill/>
              </a:ln>
              <a:solidFill>
                <a:prstClr val="white">
                  <a:lumMod val="50000"/>
                </a:prstClr>
              </a:solidFill>
              <a:effectLst/>
              <a:uLnTx/>
              <a:uFillTx/>
              <a:latin typeface="Corbel" panose="020B0503020204020204" pitchFamily="34" charset="0"/>
              <a:ea typeface="+mn-ea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77747093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151</TotalTime>
  <Words>790</Words>
  <Application>Microsoft Macintosh PowerPoint</Application>
  <PresentationFormat>Letter Paper (8.5x11 in)</PresentationFormat>
  <Paragraphs>146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1979 Dot Matrix</vt:lpstr>
      <vt:lpstr>Arial</vt:lpstr>
      <vt:lpstr>Calibri</vt:lpstr>
      <vt:lpstr>Calibri Light</vt:lpstr>
      <vt:lpstr>Cambria Math</vt:lpstr>
      <vt:lpstr>Corbel</vt:lpstr>
      <vt:lpstr>Futura Condensed Medium</vt:lpstr>
      <vt:lpstr>1_Office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Mark</dc:creator>
  <cp:lastModifiedBy>Nick Mark</cp:lastModifiedBy>
  <cp:revision>5</cp:revision>
  <cp:lastPrinted>2021-05-11T17:24:11Z</cp:lastPrinted>
  <dcterms:created xsi:type="dcterms:W3CDTF">2021-05-11T17:07:43Z</dcterms:created>
  <dcterms:modified xsi:type="dcterms:W3CDTF">2022-11-26T16:46:43Z</dcterms:modified>
</cp:coreProperties>
</file>