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7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5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9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A48B-B886-834E-BB83-7CA40E614EEE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EB0F4-080D-E343-B9D5-2F10CCE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6014852" TargetMode="External"/><Relationship Id="rId13" Type="http://schemas.openxmlformats.org/officeDocument/2006/relationships/hyperlink" Target="https://www.ncbi.nlm.nih.gov/pubmed/19489712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jamanetwork.com/journals/jama/article-abstract/2761427" TargetMode="External"/><Relationship Id="rId12" Type="http://schemas.openxmlformats.org/officeDocument/2006/relationships/hyperlink" Target="https://www.ncbi.nlm.nih.gov/pmc/articles/PMC5052865/" TargetMode="External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emcrit.org/pulmcrit/midodrine-ic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3770994/" TargetMode="External"/><Relationship Id="rId11" Type="http://schemas.openxmlformats.org/officeDocument/2006/relationships/hyperlink" Target="https://www.nejm.org/doi/full/10.1056/NEJMoa0907118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ccforum.biomedcentral.com/articles/10.1186/s13054-018-2034-9" TargetMode="External"/><Relationship Id="rId10" Type="http://schemas.openxmlformats.org/officeDocument/2006/relationships/hyperlink" Target="https://www.atsjournals.org/doi/full/10.1164/rccm.201104-0662CI" TargetMode="External"/><Relationship Id="rId4" Type="http://schemas.openxmlformats.org/officeDocument/2006/relationships/image" Target="../media/image3.tiff"/><Relationship Id="rId9" Type="http://schemas.openxmlformats.org/officeDocument/2006/relationships/hyperlink" Target="https://accpjournals.onlinelibrary.wiley.com/doi/10.1002/phar.1396" TargetMode="External"/><Relationship Id="rId14" Type="http://schemas.openxmlformats.org/officeDocument/2006/relationships/hyperlink" Target="https://www.nejm.org/doi/full/10.1056/NEJMoa0673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5ABE6-EAFC-C047-B7EE-4C8662E914F6}"/>
              </a:ext>
            </a:extLst>
          </p:cNvPr>
          <p:cNvGrpSpPr/>
          <p:nvPr/>
        </p:nvGrpSpPr>
        <p:grpSpPr>
          <a:xfrm>
            <a:off x="3447562" y="5087502"/>
            <a:ext cx="5610606" cy="1709686"/>
            <a:chOff x="-42988" y="5441774"/>
            <a:chExt cx="5610606" cy="1709686"/>
          </a:xfrm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DD08A1D-708D-454E-989C-C81DBAAE0F3B}"/>
                </a:ext>
              </a:extLst>
            </p:cNvPr>
            <p:cNvSpPr/>
            <p:nvPr/>
          </p:nvSpPr>
          <p:spPr>
            <a:xfrm>
              <a:off x="109860" y="5747108"/>
              <a:ext cx="5457758" cy="1404352"/>
            </a:xfrm>
            <a:prstGeom prst="roundRect">
              <a:avLst>
                <a:gd name="adj" fmla="val 111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C72D4FD-2BFB-7B42-A951-755C27E467A0}"/>
                </a:ext>
              </a:extLst>
            </p:cNvPr>
            <p:cNvSpPr txBox="1"/>
            <p:nvPr/>
          </p:nvSpPr>
          <p:spPr>
            <a:xfrm>
              <a:off x="109860" y="5734744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u="sng" dirty="0"/>
                <a:t>Vasopressor refractory shock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1D5F668-9177-714E-A0D1-217CF687C0BE}"/>
                </a:ext>
              </a:extLst>
            </p:cNvPr>
            <p:cNvSpPr/>
            <p:nvPr/>
          </p:nvSpPr>
          <p:spPr>
            <a:xfrm>
              <a:off x="118632" y="5917981"/>
              <a:ext cx="22524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Am I treating the cause of shock?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Consider differential d/dx of shock (e.g. don’t treat blood loss w/ </a:t>
              </a:r>
              <a:r>
                <a:rPr lang="en-US" sz="900" dirty="0" err="1"/>
                <a:t>pressors</a:t>
              </a:r>
              <a:r>
                <a:rPr lang="en-US" sz="900" dirty="0"/>
                <a:t>!)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b="1" i="1" dirty="0"/>
                <a:t>Acidosis decreases efficacy of </a:t>
              </a:r>
              <a:r>
                <a:rPr lang="en-US" sz="900" b="1" i="1" dirty="0" err="1"/>
                <a:t>pressors</a:t>
              </a:r>
              <a:r>
                <a:rPr lang="en-US" sz="900" dirty="0"/>
                <a:t>!</a:t>
              </a:r>
            </a:p>
            <a:p>
              <a:r>
                <a:rPr lang="en-US" sz="900" dirty="0"/>
                <a:t>Increase dose of </a:t>
              </a:r>
              <a:r>
                <a:rPr lang="en-US" sz="900" dirty="0" err="1"/>
                <a:t>pressors</a:t>
              </a:r>
              <a:r>
                <a:rPr lang="en-US" sz="900" dirty="0"/>
                <a:t>: EPI, NE, DA, PHENYL do not have a true max dose.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3FAB608-D3F3-9D48-9F88-EBB2E1372C8D}"/>
                </a:ext>
              </a:extLst>
            </p:cNvPr>
            <p:cNvSpPr/>
            <p:nvPr/>
          </p:nvSpPr>
          <p:spPr>
            <a:xfrm>
              <a:off x="-42988" y="5441774"/>
              <a:ext cx="1273769" cy="229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(requiring &gt; 2 </a:t>
              </a:r>
              <a:r>
                <a:rPr lang="en-US" sz="900" dirty="0" err="1"/>
                <a:t>pressors</a:t>
              </a:r>
              <a:r>
                <a:rPr lang="en-US" sz="900" dirty="0"/>
                <a:t>)</a:t>
              </a:r>
            </a:p>
          </p:txBody>
        </p:sp>
      </p:grp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AD67C73B-F4E2-6A4E-8953-27783014D724}"/>
              </a:ext>
            </a:extLst>
          </p:cNvPr>
          <p:cNvSpPr/>
          <p:nvPr/>
        </p:nvSpPr>
        <p:spPr>
          <a:xfrm>
            <a:off x="75541" y="4735941"/>
            <a:ext cx="3298000" cy="8808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9F16CC6-02D7-6341-A803-77EB2AB30E22}"/>
              </a:ext>
            </a:extLst>
          </p:cNvPr>
          <p:cNvSpPr/>
          <p:nvPr/>
        </p:nvSpPr>
        <p:spPr>
          <a:xfrm>
            <a:off x="75541" y="3246050"/>
            <a:ext cx="3291992" cy="1283699"/>
          </a:xfrm>
          <a:prstGeom prst="roundRect">
            <a:avLst>
              <a:gd name="adj" fmla="val 111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8D7A41A2-EA0D-DA49-BB79-9D75D20205AB}"/>
              </a:ext>
            </a:extLst>
          </p:cNvPr>
          <p:cNvSpPr/>
          <p:nvPr/>
        </p:nvSpPr>
        <p:spPr>
          <a:xfrm>
            <a:off x="7065156" y="2276797"/>
            <a:ext cx="2078844" cy="9660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FFEA8DAF-8041-7040-AC46-7F3C0DE763AC}"/>
              </a:ext>
            </a:extLst>
          </p:cNvPr>
          <p:cNvSpPr/>
          <p:nvPr/>
        </p:nvSpPr>
        <p:spPr>
          <a:xfrm>
            <a:off x="7064564" y="3283004"/>
            <a:ext cx="2079437" cy="9793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66102B-7B65-4A4B-BC85-36B6034E4317}"/>
              </a:ext>
            </a:extLst>
          </p:cNvPr>
          <p:cNvSpPr/>
          <p:nvPr/>
        </p:nvSpPr>
        <p:spPr>
          <a:xfrm>
            <a:off x="81688" y="1270576"/>
            <a:ext cx="3291993" cy="1046085"/>
          </a:xfrm>
          <a:prstGeom prst="roundRect">
            <a:avLst>
              <a:gd name="adj" fmla="val 1381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8A44A409-91F6-DC49-8984-67E4AA09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1441">
            <a:off x="3869367" y="251413"/>
            <a:ext cx="2731466" cy="2731466"/>
          </a:xfrm>
          <a:prstGeom prst="rect">
            <a:avLst/>
          </a:prstGeom>
        </p:spPr>
      </p:pic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1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3412657" y="28628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127000"/>
            <a:ext cx="360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vasopressors demystified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2" y="3910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315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4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21" y="227321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0E21C7-27EA-974D-BF8F-C1C3634D4DAE}"/>
              </a:ext>
            </a:extLst>
          </p:cNvPr>
          <p:cNvSpPr txBox="1"/>
          <p:nvPr/>
        </p:nvSpPr>
        <p:spPr>
          <a:xfrm>
            <a:off x="45016" y="1261196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What is my blood pressure </a:t>
            </a:r>
            <a:r>
              <a:rPr lang="en-US" sz="1100" b="1" i="1" u="sng" dirty="0"/>
              <a:t>goal</a:t>
            </a:r>
            <a:r>
              <a:rPr lang="en-US" sz="1100" b="1" i="1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858AB0-9E6A-E54E-B8DA-5DF1FC357C4D}"/>
              </a:ext>
            </a:extLst>
          </p:cNvPr>
          <p:cNvSpPr/>
          <p:nvPr/>
        </p:nvSpPr>
        <p:spPr>
          <a:xfrm>
            <a:off x="7418201" y="5527506"/>
            <a:ext cx="16897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hlinkClick r:id="rId6"/>
              </a:rPr>
              <a:t>Nitric oxide scavenger</a:t>
            </a:r>
            <a:r>
              <a:rPr lang="en-US" sz="900" b="1" dirty="0"/>
              <a:t> </a:t>
            </a:r>
            <a:r>
              <a:rPr lang="en-US" sz="900" dirty="0"/>
              <a:t>that can be used if pressor refractory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1 – 2 mg/kg SLOW IV push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Good for refractory hypotension or hypotension due to </a:t>
            </a:r>
            <a:r>
              <a:rPr lang="en-US" sz="900" dirty="0" err="1"/>
              <a:t>vasoplegia</a:t>
            </a:r>
            <a:r>
              <a:rPr lang="en-US" sz="900" dirty="0"/>
              <a:t> (e.g. after cardiopulmonary bypass)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FC211D-952F-0D42-B2DA-AA70188516C0}"/>
              </a:ext>
            </a:extLst>
          </p:cNvPr>
          <p:cNvSpPr/>
          <p:nvPr/>
        </p:nvSpPr>
        <p:spPr>
          <a:xfrm>
            <a:off x="60585" y="1422050"/>
            <a:ext cx="3195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Use mean arterial pressure (MAP) as your goal; target MAP &gt;65</a:t>
            </a:r>
          </a:p>
          <a:p>
            <a:r>
              <a:rPr lang="en-US" sz="900" dirty="0"/>
              <a:t>MAP &gt; 60 mmHg </a:t>
            </a:r>
            <a:r>
              <a:rPr lang="en-US" sz="900" dirty="0">
                <a:hlinkClick r:id="rId7"/>
              </a:rPr>
              <a:t>may be equivalent </a:t>
            </a:r>
            <a:r>
              <a:rPr lang="en-US" sz="900" dirty="0"/>
              <a:t>to MAP &gt; 65 mmHg in patients over 65 years old</a:t>
            </a:r>
          </a:p>
          <a:p>
            <a:r>
              <a:rPr lang="en-US" sz="900" dirty="0"/>
              <a:t>Although higher MAP goals are generally not beneficial, some patients (neurological issues, stenosed coronaries, </a:t>
            </a:r>
            <a:r>
              <a:rPr lang="en-US" sz="900" dirty="0" err="1"/>
              <a:t>etc</a:t>
            </a:r>
            <a:r>
              <a:rPr lang="en-US" sz="900" dirty="0"/>
              <a:t>) may benefit from higher individualized MAP goals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14206F-5913-BD43-B51E-984FE1E863D7}"/>
              </a:ext>
            </a:extLst>
          </p:cNvPr>
          <p:cNvGrpSpPr/>
          <p:nvPr/>
        </p:nvGrpSpPr>
        <p:grpSpPr>
          <a:xfrm>
            <a:off x="3645633" y="3242825"/>
            <a:ext cx="3077399" cy="1948933"/>
            <a:chOff x="-1791393" y="5259319"/>
            <a:chExt cx="3077399" cy="194893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35F904F-86E9-0849-A456-153D43975197}"/>
                </a:ext>
              </a:extLst>
            </p:cNvPr>
            <p:cNvSpPr/>
            <p:nvPr/>
          </p:nvSpPr>
          <p:spPr>
            <a:xfrm>
              <a:off x="-1774481" y="5276854"/>
              <a:ext cx="3060487" cy="1671894"/>
            </a:xfrm>
            <a:prstGeom prst="roundRect">
              <a:avLst>
                <a:gd name="adj" fmla="val 1113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8FA060-7813-F84F-BB1E-C67C8061514D}"/>
                </a:ext>
              </a:extLst>
            </p:cNvPr>
            <p:cNvSpPr txBox="1"/>
            <p:nvPr/>
          </p:nvSpPr>
          <p:spPr>
            <a:xfrm>
              <a:off x="-1791393" y="5259319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u="sng" dirty="0"/>
                <a:t>Central</a:t>
              </a:r>
              <a:r>
                <a:rPr lang="en-US" sz="1100" b="1" i="1" dirty="0"/>
                <a:t> versus </a:t>
              </a:r>
              <a:r>
                <a:rPr lang="en-US" sz="1100" b="1" i="1" u="sng" dirty="0"/>
                <a:t>peripheral</a:t>
              </a:r>
              <a:r>
                <a:rPr lang="en-US" sz="1100" b="1" i="1" dirty="0"/>
                <a:t> administration?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E598D-44DA-184B-AADB-BC916124A97D}"/>
                </a:ext>
              </a:extLst>
            </p:cNvPr>
            <p:cNvSpPr/>
            <p:nvPr/>
          </p:nvSpPr>
          <p:spPr>
            <a:xfrm>
              <a:off x="-1790894" y="5453926"/>
              <a:ext cx="30769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Do not wait for central access to begin </a:t>
              </a:r>
              <a:r>
                <a:rPr lang="en-US" sz="900" dirty="0" err="1"/>
                <a:t>pressors</a:t>
              </a:r>
              <a:r>
                <a:rPr lang="en-US" sz="900" dirty="0"/>
                <a:t> if needed!</a:t>
              </a:r>
              <a:endParaRPr lang="en-US" sz="900" dirty="0">
                <a:hlinkClick r:id="rId8"/>
              </a:endParaRPr>
            </a:p>
            <a:p>
              <a:r>
                <a:rPr lang="en-US" sz="900" dirty="0">
                  <a:hlinkClick r:id="rId8"/>
                </a:rPr>
                <a:t>It is safe and effective </a:t>
              </a:r>
              <a:r>
                <a:rPr lang="en-US" sz="900" dirty="0"/>
                <a:t>to give vasopressors peripherally if: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The IV is newly placed, in a larger vein (4mm or larger) and not in the hand, wrist, or antecubital fossa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You have a protocol to monitor for extravasation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900" dirty="0"/>
                <a:t>You know </a:t>
              </a:r>
              <a:r>
                <a:rPr lang="en-US" sz="900" dirty="0">
                  <a:hlinkClick r:id="rId9"/>
                </a:rPr>
                <a:t>what to do if there is extravasation</a:t>
              </a:r>
              <a:r>
                <a:rPr lang="en-US" sz="900" dirty="0"/>
                <a:t> (protocol)</a:t>
              </a:r>
            </a:p>
            <a:p>
              <a:r>
                <a:rPr lang="en-US" sz="900" dirty="0"/>
                <a:t>PHENYLEPHRINE, NOREPINEPHRINE, EPINEPHRINE can be given peripherally. (Avoid VASOSPRESSIN peripherally) In the case of high dose </a:t>
              </a:r>
              <a:r>
                <a:rPr lang="en-US" sz="900" dirty="0" err="1"/>
                <a:t>pressors</a:t>
              </a:r>
              <a:r>
                <a:rPr lang="en-US" sz="900" dirty="0"/>
                <a:t>, multiple </a:t>
              </a:r>
              <a:r>
                <a:rPr lang="en-US" sz="900" dirty="0" err="1"/>
                <a:t>pressors</a:t>
              </a:r>
              <a:r>
                <a:rPr lang="en-US" sz="900" dirty="0"/>
                <a:t>, or prolonged infusion central venous access is recommended.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900" dirty="0"/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9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D1B6185-A481-6C44-82D4-E6C6D240CA81}"/>
              </a:ext>
            </a:extLst>
          </p:cNvPr>
          <p:cNvCxnSpPr>
            <a:cxnSpLocks/>
          </p:cNvCxnSpPr>
          <p:nvPr/>
        </p:nvCxnSpPr>
        <p:spPr>
          <a:xfrm>
            <a:off x="4826569" y="2167746"/>
            <a:ext cx="0" cy="68162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C7E1B77-DE0A-AD47-ADF0-B47B161081BE}"/>
              </a:ext>
            </a:extLst>
          </p:cNvPr>
          <p:cNvSpPr/>
          <p:nvPr/>
        </p:nvSpPr>
        <p:spPr>
          <a:xfrm>
            <a:off x="4543045" y="183593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small" dirty="0">
                <a:solidFill>
                  <a:schemeClr val="accent2"/>
                </a:solidFill>
                <a:latin typeface="+mj-lt"/>
                <a:cs typeface="Futura Medium" panose="020B0602020204020303" pitchFamily="34" charset="-79"/>
              </a:rPr>
              <a:t>pure </a:t>
            </a:r>
            <a:r>
              <a:rPr lang="el-GR" sz="1400" dirty="0">
                <a:solidFill>
                  <a:schemeClr val="accent2"/>
                </a:solidFill>
              </a:rPr>
              <a:t>β</a:t>
            </a:r>
            <a:endParaRPr lang="en-US" sz="1400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A8839B-A550-3A48-9934-6B12CF2B8B88}"/>
              </a:ext>
            </a:extLst>
          </p:cNvPr>
          <p:cNvSpPr/>
          <p:nvPr/>
        </p:nvSpPr>
        <p:spPr>
          <a:xfrm>
            <a:off x="5349699" y="1835929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small" dirty="0">
                <a:solidFill>
                  <a:srgbClr val="C00000"/>
                </a:solidFill>
                <a:latin typeface="+mj-lt"/>
                <a:cs typeface="Futura Medium" panose="020B0602020204020303" pitchFamily="34" charset="-79"/>
              </a:rPr>
              <a:t>pure </a:t>
            </a:r>
            <a:r>
              <a:rPr lang="el-GR" sz="1400" dirty="0">
                <a:solidFill>
                  <a:srgbClr val="C00000"/>
                </a:solidFill>
              </a:rPr>
              <a:t>α</a:t>
            </a:r>
            <a:endParaRPr lang="en-US" sz="1400" cap="small" dirty="0">
              <a:solidFill>
                <a:srgbClr val="C00000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2525ED-E8A2-8B41-BD4D-FAECDF25C378}"/>
              </a:ext>
            </a:extLst>
          </p:cNvPr>
          <p:cNvSpPr/>
          <p:nvPr/>
        </p:nvSpPr>
        <p:spPr>
          <a:xfrm>
            <a:off x="4744950" y="843753"/>
            <a:ext cx="878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small" dirty="0">
                <a:latin typeface="+mj-lt"/>
                <a:cs typeface="Futura Medium" panose="020B0602020204020303" pitchFamily="34" charset="-79"/>
              </a:rPr>
              <a:t>mixed </a:t>
            </a:r>
            <a:r>
              <a:rPr lang="el-GR" sz="1400" dirty="0">
                <a:solidFill>
                  <a:srgbClr val="C00000"/>
                </a:solidFill>
              </a:rPr>
              <a:t>α</a:t>
            </a:r>
            <a:r>
              <a:rPr lang="en-US" sz="1400" dirty="0"/>
              <a:t>/</a:t>
            </a:r>
            <a:r>
              <a:rPr lang="el-GR" sz="1400" dirty="0">
                <a:solidFill>
                  <a:schemeClr val="accent2"/>
                </a:solidFill>
              </a:rPr>
              <a:t>β</a:t>
            </a:r>
            <a:endParaRPr lang="en-US" sz="1400" cap="small" dirty="0">
              <a:solidFill>
                <a:schemeClr val="accent2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D6FDC3-5067-5E43-8012-9B192E60EC92}"/>
              </a:ext>
            </a:extLst>
          </p:cNvPr>
          <p:cNvSpPr/>
          <p:nvPr/>
        </p:nvSpPr>
        <p:spPr>
          <a:xfrm>
            <a:off x="5772121" y="678242"/>
            <a:ext cx="12939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NOREPINEPHRINE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00" b="1" cap="small" baseline="-25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A55D9A-005B-5342-8DDB-BD2F868F9F96}"/>
              </a:ext>
            </a:extLst>
          </p:cNvPr>
          <p:cNvSpPr/>
          <p:nvPr/>
        </p:nvSpPr>
        <p:spPr>
          <a:xfrm>
            <a:off x="5821893" y="2178979"/>
            <a:ext cx="12073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PHENYLEPHRINE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only</a:t>
            </a:r>
            <a:endParaRPr lang="en-US" sz="1000" b="1" cap="small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B40B64C-E5A6-C949-867B-3A2936F17B49}"/>
              </a:ext>
            </a:extLst>
          </p:cNvPr>
          <p:cNvSpPr/>
          <p:nvPr/>
        </p:nvSpPr>
        <p:spPr>
          <a:xfrm>
            <a:off x="3424311" y="2156274"/>
            <a:ext cx="12174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ISOPROTERENOL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only</a:t>
            </a:r>
            <a:endParaRPr lang="en-US" sz="1000" b="1" cap="small" dirty="0">
              <a:solidFill>
                <a:schemeClr val="tx1">
                  <a:lumMod val="50000"/>
                  <a:lumOff val="50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181B4-4CA1-3644-BBB8-37BE564EE4C1}"/>
              </a:ext>
            </a:extLst>
          </p:cNvPr>
          <p:cNvSpPr/>
          <p:nvPr/>
        </p:nvSpPr>
        <p:spPr>
          <a:xfrm>
            <a:off x="3310581" y="1478168"/>
            <a:ext cx="10462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Futura Medium" panose="020B0602020204020303" pitchFamily="34" charset="-79"/>
              </a:rPr>
              <a:t>DOBUTAMINE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&gt;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endParaRPr lang="en-US" sz="1000" b="1" cap="small" dirty="0">
              <a:solidFill>
                <a:schemeClr val="tx1">
                  <a:lumMod val="50000"/>
                  <a:lumOff val="50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30DFA8-B6C3-3C4D-819A-EDC8586EAAAB}"/>
              </a:ext>
            </a:extLst>
          </p:cNvPr>
          <p:cNvSpPr/>
          <p:nvPr/>
        </p:nvSpPr>
        <p:spPr>
          <a:xfrm>
            <a:off x="3689442" y="795265"/>
            <a:ext cx="8715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DOPAMINE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1000" b="1" cap="small" dirty="0"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F6CE3E-85B7-0244-9D6C-BE99429C360A}"/>
              </a:ext>
            </a:extLst>
          </p:cNvPr>
          <p:cNvSpPr/>
          <p:nvPr/>
        </p:nvSpPr>
        <p:spPr>
          <a:xfrm>
            <a:off x="4692562" y="281562"/>
            <a:ext cx="10134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EPINEPHRINE</a:t>
            </a:r>
          </a:p>
          <a:p>
            <a:pPr algn="ctr"/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&gt;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l-G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</a:t>
            </a:r>
            <a:r>
              <a:rPr lang="en-US" sz="10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000" b="1" cap="small" baseline="-25000" dirty="0">
              <a:latin typeface="+mj-lt"/>
              <a:cs typeface="Futura Medium" panose="020B0602020204020303" pitchFamily="34" charset="-79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231CDF7-F446-5446-BD1E-AA6F0F131CFE}"/>
              </a:ext>
            </a:extLst>
          </p:cNvPr>
          <p:cNvCxnSpPr>
            <a:cxnSpLocks/>
          </p:cNvCxnSpPr>
          <p:nvPr/>
        </p:nvCxnSpPr>
        <p:spPr>
          <a:xfrm>
            <a:off x="5601896" y="2149335"/>
            <a:ext cx="0" cy="6816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402FAE9-10AF-5048-916C-B1BC63ADCD69}"/>
              </a:ext>
            </a:extLst>
          </p:cNvPr>
          <p:cNvSpPr txBox="1"/>
          <p:nvPr/>
        </p:nvSpPr>
        <p:spPr>
          <a:xfrm>
            <a:off x="4001065" y="2792254"/>
            <a:ext cx="983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1" dirty="0"/>
              <a:t>(+) </a:t>
            </a:r>
            <a:r>
              <a:rPr lang="en-US" sz="1100" b="1" i="1" dirty="0">
                <a:solidFill>
                  <a:schemeClr val="accent2"/>
                </a:solidFill>
              </a:rPr>
              <a:t>Inotropy</a:t>
            </a:r>
          </a:p>
          <a:p>
            <a:pPr algn="r"/>
            <a:r>
              <a:rPr lang="en-US" sz="1100" b="1" i="1" dirty="0"/>
              <a:t>Vasodilation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0E76CB-ED56-9A46-B0AB-A53CC67514B9}"/>
              </a:ext>
            </a:extLst>
          </p:cNvPr>
          <p:cNvSpPr txBox="1"/>
          <p:nvPr/>
        </p:nvSpPr>
        <p:spPr>
          <a:xfrm>
            <a:off x="5377416" y="2841125"/>
            <a:ext cx="1207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rgbClr val="C00000"/>
                </a:solidFill>
              </a:rPr>
              <a:t>Vasoconstriction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55F048-F4B5-454E-8BF5-0FF611ABF513}"/>
              </a:ext>
            </a:extLst>
          </p:cNvPr>
          <p:cNvSpPr txBox="1"/>
          <p:nvPr/>
        </p:nvSpPr>
        <p:spPr>
          <a:xfrm>
            <a:off x="100339" y="3209918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u="sng" dirty="0"/>
              <a:t>Push-dose</a:t>
            </a:r>
            <a:r>
              <a:rPr lang="en-US" sz="1100" b="1" i="1" dirty="0"/>
              <a:t> versus </a:t>
            </a:r>
            <a:r>
              <a:rPr lang="en-US" sz="1100" b="1" i="1" u="sng" dirty="0"/>
              <a:t>continuous</a:t>
            </a:r>
            <a:r>
              <a:rPr lang="en-US" sz="1100" b="1" i="1" dirty="0"/>
              <a:t> infusion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2BFAEE-C645-F543-8926-C469322AE821}"/>
              </a:ext>
            </a:extLst>
          </p:cNvPr>
          <p:cNvSpPr/>
          <p:nvPr/>
        </p:nvSpPr>
        <p:spPr>
          <a:xfrm>
            <a:off x="7020276" y="3278635"/>
            <a:ext cx="12073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PHENYLEPHRINE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5F66479-66E2-434D-B040-16AD8516F0EF}"/>
              </a:ext>
            </a:extLst>
          </p:cNvPr>
          <p:cNvSpPr/>
          <p:nvPr/>
        </p:nvSpPr>
        <p:spPr>
          <a:xfrm>
            <a:off x="81686" y="357392"/>
            <a:ext cx="3291993" cy="73412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4E3F-AF1A-844B-BBB6-814625D308C7}"/>
              </a:ext>
            </a:extLst>
          </p:cNvPr>
          <p:cNvSpPr txBox="1"/>
          <p:nvPr/>
        </p:nvSpPr>
        <p:spPr>
          <a:xfrm>
            <a:off x="57490" y="319906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Does this person </a:t>
            </a:r>
            <a:r>
              <a:rPr lang="en-US" sz="1100" b="1" i="1" u="sng" dirty="0"/>
              <a:t>need</a:t>
            </a:r>
            <a:r>
              <a:rPr lang="en-US" sz="1100" b="1" i="1" dirty="0"/>
              <a:t> vasopressors?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5B00F4-F73E-9342-9DD0-AFCF87291512}"/>
              </a:ext>
            </a:extLst>
          </p:cNvPr>
          <p:cNvSpPr/>
          <p:nvPr/>
        </p:nvSpPr>
        <p:spPr>
          <a:xfrm>
            <a:off x="60585" y="481730"/>
            <a:ext cx="336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Consider all etiologies of shock (cardiogenic, obstructive, hypovolemic, and distributive); are other treatments (fluids, blood transfusions, inotropes, etc.) indicated?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Is there evidence of hypoperfusion? Is BP accurate?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6B05B8C7-40D7-3341-97CF-3A128293755F}"/>
              </a:ext>
            </a:extLst>
          </p:cNvPr>
          <p:cNvSpPr/>
          <p:nvPr/>
        </p:nvSpPr>
        <p:spPr>
          <a:xfrm>
            <a:off x="7065157" y="537419"/>
            <a:ext cx="2075582" cy="8468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6B80D7-5AA5-7E44-886D-C4AB71C8C864}"/>
              </a:ext>
            </a:extLst>
          </p:cNvPr>
          <p:cNvSpPr/>
          <p:nvPr/>
        </p:nvSpPr>
        <p:spPr>
          <a:xfrm>
            <a:off x="7020276" y="536307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NOREPINEPHRINE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16069F4-F8D3-2D4D-8509-83D4A0204811}"/>
              </a:ext>
            </a:extLst>
          </p:cNvPr>
          <p:cNvSpPr/>
          <p:nvPr/>
        </p:nvSpPr>
        <p:spPr>
          <a:xfrm>
            <a:off x="7065158" y="1423431"/>
            <a:ext cx="2085383" cy="813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3BDD75A-CF3E-DF4C-8DAA-E8A34A88E298}"/>
              </a:ext>
            </a:extLst>
          </p:cNvPr>
          <p:cNvSpPr/>
          <p:nvPr/>
        </p:nvSpPr>
        <p:spPr>
          <a:xfrm>
            <a:off x="7058124" y="4308069"/>
            <a:ext cx="2077375" cy="7995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A70A5C-62A2-794E-BC44-0FA927C5461F}"/>
              </a:ext>
            </a:extLst>
          </p:cNvPr>
          <p:cNvSpPr/>
          <p:nvPr/>
        </p:nvSpPr>
        <p:spPr>
          <a:xfrm>
            <a:off x="7020276" y="2256148"/>
            <a:ext cx="1030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VASOPRESSIN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8F8B1D-C250-564A-A37D-657AD96CA791}"/>
              </a:ext>
            </a:extLst>
          </p:cNvPr>
          <p:cNvSpPr/>
          <p:nvPr/>
        </p:nvSpPr>
        <p:spPr>
          <a:xfrm>
            <a:off x="7020276" y="4295081"/>
            <a:ext cx="871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DOPAMINE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E11BF4-5115-C648-BE03-01F004447937}"/>
              </a:ext>
            </a:extLst>
          </p:cNvPr>
          <p:cNvSpPr/>
          <p:nvPr/>
        </p:nvSpPr>
        <p:spPr>
          <a:xfrm>
            <a:off x="7020278" y="1412804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EPINEPHRINE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CFCEE1-357E-2447-8A03-FDA43A4ED31B}"/>
              </a:ext>
            </a:extLst>
          </p:cNvPr>
          <p:cNvGrpSpPr/>
          <p:nvPr/>
        </p:nvGrpSpPr>
        <p:grpSpPr>
          <a:xfrm>
            <a:off x="60583" y="2455128"/>
            <a:ext cx="3358744" cy="605656"/>
            <a:chOff x="60583" y="2504823"/>
            <a:chExt cx="3358744" cy="605656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D8CC0CE8-A8D8-144C-804F-E170C318C415}"/>
                </a:ext>
              </a:extLst>
            </p:cNvPr>
            <p:cNvSpPr/>
            <p:nvPr/>
          </p:nvSpPr>
          <p:spPr>
            <a:xfrm>
              <a:off x="81548" y="2548758"/>
              <a:ext cx="3291993" cy="5617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481AB18-4605-0840-B0F2-FA7118A5B8C2}"/>
                </a:ext>
              </a:extLst>
            </p:cNvPr>
            <p:cNvSpPr txBox="1"/>
            <p:nvPr/>
          </p:nvSpPr>
          <p:spPr>
            <a:xfrm>
              <a:off x="60976" y="2504823"/>
              <a:ext cx="3022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i="1" dirty="0"/>
                <a:t>Which </a:t>
              </a:r>
              <a:r>
                <a:rPr lang="en-US" sz="1100" b="1" i="1" u="sng" dirty="0"/>
                <a:t>vasopressor</a:t>
              </a:r>
              <a:r>
                <a:rPr lang="en-US" sz="1100" b="1" i="1" dirty="0"/>
                <a:t> to start?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21A6F3C-121D-E34F-93D9-305008FE9782}"/>
                </a:ext>
              </a:extLst>
            </p:cNvPr>
            <p:cNvSpPr/>
            <p:nvPr/>
          </p:nvSpPr>
          <p:spPr>
            <a:xfrm>
              <a:off x="60583" y="2685690"/>
              <a:ext cx="33587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Treat the underlying physiology (is a mixed vasoconstriction and inotropy desirable?, </a:t>
              </a:r>
              <a:r>
                <a:rPr lang="en-US" sz="900" dirty="0">
                  <a:hlinkClick r:id="rId10"/>
                </a:rPr>
                <a:t>High PA pressures </a:t>
              </a:r>
              <a:r>
                <a:rPr lang="en-US" sz="900" dirty="0">
                  <a:sym typeface="Wingdings" pitchFamily="2" charset="2"/>
                </a:rPr>
                <a:t> VASO, Anaphylaxis  EPI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1DD0234-3160-CF45-B3EF-8EE80C3599D9}"/>
              </a:ext>
            </a:extLst>
          </p:cNvPr>
          <p:cNvSpPr/>
          <p:nvPr/>
        </p:nvSpPr>
        <p:spPr>
          <a:xfrm>
            <a:off x="7929504" y="2279625"/>
            <a:ext cx="1205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0.01 – 0.06 units/min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62B3D39-E22D-FB41-B87F-B285D23AF41A}"/>
              </a:ext>
            </a:extLst>
          </p:cNvPr>
          <p:cNvSpPr/>
          <p:nvPr/>
        </p:nvSpPr>
        <p:spPr>
          <a:xfrm>
            <a:off x="7029134" y="4461239"/>
            <a:ext cx="1865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Mixed effects;  May be vasodilatory at low doses (hard to ‘wean’ off)</a:t>
            </a:r>
          </a:p>
          <a:p>
            <a:r>
              <a:rPr lang="en-US" sz="900" dirty="0"/>
              <a:t>In patients with cardiogenic shock, DA is </a:t>
            </a:r>
            <a:r>
              <a:rPr lang="en-US" sz="900" dirty="0">
                <a:hlinkClick r:id="rId11"/>
              </a:rPr>
              <a:t>more </a:t>
            </a:r>
            <a:r>
              <a:rPr lang="en-US" sz="900" dirty="0" err="1">
                <a:hlinkClick r:id="rId11"/>
              </a:rPr>
              <a:t>arrythmogenic</a:t>
            </a:r>
            <a:r>
              <a:rPr lang="en-US" sz="900" dirty="0">
                <a:hlinkClick r:id="rId11"/>
              </a:rPr>
              <a:t> </a:t>
            </a:r>
            <a:r>
              <a:rPr lang="en-US" sz="900" dirty="0"/>
              <a:t>than NE.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F1CD28-0134-D34F-98D7-B90B5CC804E2}"/>
              </a:ext>
            </a:extLst>
          </p:cNvPr>
          <p:cNvSpPr/>
          <p:nvPr/>
        </p:nvSpPr>
        <p:spPr>
          <a:xfrm>
            <a:off x="7029134" y="1590257"/>
            <a:ext cx="180941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(</a:t>
            </a:r>
            <a:r>
              <a:rPr lang="en-US" sz="900" i="1" dirty="0"/>
              <a:t>a.k.a.</a:t>
            </a:r>
            <a:r>
              <a:rPr lang="en-US" sz="900" dirty="0"/>
              <a:t> adrenaline)</a:t>
            </a:r>
          </a:p>
          <a:p>
            <a:r>
              <a:rPr lang="en-US" sz="900" dirty="0"/>
              <a:t>Ideal for anaphylactic shock (also has bronchodilator activity)</a:t>
            </a:r>
          </a:p>
          <a:p>
            <a:r>
              <a:rPr lang="en-US" sz="900" dirty="0"/>
              <a:t>Increases lactic acid production</a:t>
            </a:r>
          </a:p>
          <a:p>
            <a:endParaRPr lang="en-US" sz="9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02D1E61-3E20-8645-963F-1A09A745F6D4}"/>
              </a:ext>
            </a:extLst>
          </p:cNvPr>
          <p:cNvSpPr/>
          <p:nvPr/>
        </p:nvSpPr>
        <p:spPr>
          <a:xfrm>
            <a:off x="8178527" y="569684"/>
            <a:ext cx="11318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0.5 – 30 mcg/min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9E4FF67-41FF-D146-AB0E-27CDCFE6085B}"/>
              </a:ext>
            </a:extLst>
          </p:cNvPr>
          <p:cNvSpPr/>
          <p:nvPr/>
        </p:nvSpPr>
        <p:spPr>
          <a:xfrm>
            <a:off x="7029132" y="3431956"/>
            <a:ext cx="21148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(</a:t>
            </a:r>
            <a:r>
              <a:rPr lang="en-US" sz="900" i="1" dirty="0"/>
              <a:t>a.k.a</a:t>
            </a:r>
            <a:r>
              <a:rPr lang="en-US" sz="900" dirty="0"/>
              <a:t>. </a:t>
            </a:r>
            <a:r>
              <a:rPr lang="en-US" sz="900" dirty="0" err="1"/>
              <a:t>Neosynephrine</a:t>
            </a:r>
            <a:r>
              <a:rPr lang="en-US" sz="900" dirty="0"/>
              <a:t> ‘neo’)</a:t>
            </a:r>
          </a:p>
          <a:p>
            <a:r>
              <a:rPr lang="en-US" sz="900" dirty="0"/>
              <a:t>Pure </a:t>
            </a:r>
            <a:r>
              <a:rPr lang="el-GR" sz="900" dirty="0"/>
              <a:t>α</a:t>
            </a:r>
            <a:r>
              <a:rPr lang="en-US" sz="900" dirty="0"/>
              <a:t> effects; good for pure vasodilatory states or in patients who cannot tolerate inotropy (tachycardia or </a:t>
            </a:r>
            <a:r>
              <a:rPr lang="en-US" sz="900" dirty="0" err="1"/>
              <a:t>Afib</a:t>
            </a:r>
            <a:r>
              <a:rPr lang="en-US" sz="900" dirty="0"/>
              <a:t> w/ RVR)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4E6C8E8-52FC-274E-931D-4ABADAD522F8}"/>
              </a:ext>
            </a:extLst>
          </p:cNvPr>
          <p:cNvSpPr/>
          <p:nvPr/>
        </p:nvSpPr>
        <p:spPr>
          <a:xfrm>
            <a:off x="7029134" y="707889"/>
            <a:ext cx="22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(</a:t>
            </a:r>
            <a:r>
              <a:rPr lang="en-US" sz="900" i="1" dirty="0"/>
              <a:t>a.k.a.</a:t>
            </a:r>
            <a:r>
              <a:rPr lang="en-US" sz="900" dirty="0"/>
              <a:t> Levophed, ‘</a:t>
            </a:r>
            <a:r>
              <a:rPr lang="en-US" sz="900" dirty="0" err="1"/>
              <a:t>levo</a:t>
            </a:r>
            <a:r>
              <a:rPr lang="en-US" sz="900" dirty="0"/>
              <a:t>’, noradrenaline)</a:t>
            </a:r>
          </a:p>
          <a:p>
            <a:r>
              <a:rPr lang="en-US" sz="900" dirty="0"/>
              <a:t>Good general purpose pressor with combined vasoconstriction and inotropy</a:t>
            </a:r>
          </a:p>
          <a:p>
            <a:r>
              <a:rPr lang="en-US" sz="900" dirty="0"/>
              <a:t>Often used first line for septic shock.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4AB308-D7FD-4041-9379-300BBD1A0B17}"/>
              </a:ext>
            </a:extLst>
          </p:cNvPr>
          <p:cNvSpPr/>
          <p:nvPr/>
        </p:nvSpPr>
        <p:spPr>
          <a:xfrm>
            <a:off x="7908799" y="1441523"/>
            <a:ext cx="974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1 – 10 mcg/min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78AEAB-8C52-3047-899D-D31065B84992}"/>
              </a:ext>
            </a:extLst>
          </p:cNvPr>
          <p:cNvSpPr/>
          <p:nvPr/>
        </p:nvSpPr>
        <p:spPr>
          <a:xfrm>
            <a:off x="7762842" y="4327226"/>
            <a:ext cx="11318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1 – 20 mcg/kg/min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9967364-DFB6-9945-A286-AC26A6D57EA5}"/>
              </a:ext>
            </a:extLst>
          </p:cNvPr>
          <p:cNvSpPr/>
          <p:nvPr/>
        </p:nvSpPr>
        <p:spPr>
          <a:xfrm>
            <a:off x="60583" y="3365327"/>
            <a:ext cx="3281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12"/>
              </a:rPr>
              <a:t>Push-dose</a:t>
            </a:r>
            <a:r>
              <a:rPr lang="en-US" sz="900" dirty="0"/>
              <a:t> good for transient hypotension (e.g. post intubation) or when pressor infusion is not immediately available. Two options: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b="1" dirty="0"/>
              <a:t>PHENYLEPHRINE</a:t>
            </a:r>
            <a:r>
              <a:rPr lang="en-US" sz="900" dirty="0"/>
              <a:t> syringe (pre-mixed); administer 50-100 mcg </a:t>
            </a:r>
            <a:r>
              <a:rPr lang="en-US" sz="900" b="1" dirty="0"/>
              <a:t>EPINEPHRINE</a:t>
            </a:r>
            <a:r>
              <a:rPr lang="en-US" sz="900" dirty="0"/>
              <a:t>: combine 1 cc of a 10 cc Epi syringe (1:10,000 ACLS dose) with 9 cc of saline (makes 100 mcg epi in 10 cc); administer 10-20 mcg at a time (repeat q1 minute)</a:t>
            </a:r>
          </a:p>
          <a:p>
            <a:r>
              <a:rPr lang="en-US" sz="900" dirty="0"/>
              <a:t>If a patient requires push dose, expect a need for an ongoing infusion.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A6EE9CC-0BD6-5843-9AD6-05DF82864854}"/>
              </a:ext>
            </a:extLst>
          </p:cNvPr>
          <p:cNvSpPr/>
          <p:nvPr/>
        </p:nvSpPr>
        <p:spPr>
          <a:xfrm>
            <a:off x="8057448" y="3301716"/>
            <a:ext cx="12073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50 – 360 mcg/min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90572D3-BB6C-0849-B3DF-C0F40582C4FE}"/>
              </a:ext>
            </a:extLst>
          </p:cNvPr>
          <p:cNvSpPr/>
          <p:nvPr/>
        </p:nvSpPr>
        <p:spPr>
          <a:xfrm>
            <a:off x="7029132" y="2439663"/>
            <a:ext cx="21914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Long half-life; hard to titrate, often used at a fixed dose. Non-catecholamine pressor; Good adjunct for septic shock</a:t>
            </a:r>
          </a:p>
          <a:p>
            <a:r>
              <a:rPr lang="en-US" sz="900" dirty="0"/>
              <a:t>Unlike other </a:t>
            </a:r>
            <a:r>
              <a:rPr lang="en-US" sz="900" dirty="0" err="1"/>
              <a:t>pressors</a:t>
            </a:r>
            <a:r>
              <a:rPr lang="en-US" sz="900" dirty="0"/>
              <a:t> it does not ↑ PA pressures but higher risk for gut ischemia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F8089DC-51B4-EA4F-9141-D599D5FE89A7}"/>
              </a:ext>
            </a:extLst>
          </p:cNvPr>
          <p:cNvSpPr/>
          <p:nvPr/>
        </p:nvSpPr>
        <p:spPr>
          <a:xfrm>
            <a:off x="5687868" y="5545798"/>
            <a:ext cx="1824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Stress Dose Steroids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Hydrocortisone 50 mg q6 </a:t>
            </a:r>
            <a:r>
              <a:rPr lang="en-US" sz="900" dirty="0" err="1"/>
              <a:t>hrs</a:t>
            </a:r>
            <a:r>
              <a:rPr lang="en-US" sz="900" dirty="0"/>
              <a:t> 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Wean over days as pressor requirement decreases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Reduces </a:t>
            </a:r>
            <a:r>
              <a:rPr lang="en-US" sz="900" dirty="0">
                <a:hlinkClick r:id="rId13"/>
              </a:rPr>
              <a:t>pressor requirement/duration</a:t>
            </a:r>
            <a:endParaRPr lang="en-US" sz="9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54C18A-76DE-A041-84BE-F268E006CB7D}"/>
              </a:ext>
            </a:extLst>
          </p:cNvPr>
          <p:cNvSpPr/>
          <p:nvPr/>
        </p:nvSpPr>
        <p:spPr>
          <a:xfrm>
            <a:off x="60583" y="4932511"/>
            <a:ext cx="328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Again consider the physiology. Does this person need </a:t>
            </a:r>
            <a:r>
              <a:rPr lang="en-US" sz="900" b="1" i="1" dirty="0"/>
              <a:t>inotropy</a:t>
            </a:r>
            <a:r>
              <a:rPr lang="en-US" sz="900" dirty="0"/>
              <a:t>? Do they need </a:t>
            </a:r>
            <a:r>
              <a:rPr lang="en-US" sz="900" b="1" dirty="0"/>
              <a:t>blood products</a:t>
            </a:r>
            <a:r>
              <a:rPr lang="en-US" sz="900" dirty="0"/>
              <a:t>/fluid? </a:t>
            </a:r>
            <a:r>
              <a:rPr lang="en-US" sz="900" b="1" dirty="0"/>
              <a:t>Steroids</a:t>
            </a:r>
            <a:r>
              <a:rPr lang="en-US" sz="900" dirty="0"/>
              <a:t>? Are they </a:t>
            </a:r>
            <a:r>
              <a:rPr lang="en-US" sz="900" dirty="0" err="1"/>
              <a:t>acidemic</a:t>
            </a:r>
            <a:r>
              <a:rPr lang="en-US" sz="900" dirty="0"/>
              <a:t>?</a:t>
            </a:r>
          </a:p>
          <a:p>
            <a:r>
              <a:rPr lang="en-US" sz="900" dirty="0"/>
              <a:t>For sepsis, </a:t>
            </a:r>
            <a:r>
              <a:rPr lang="en-US" sz="900" dirty="0">
                <a:hlinkClick r:id="rId14"/>
              </a:rPr>
              <a:t>no benefit to starting in a particular sequence</a:t>
            </a:r>
            <a:r>
              <a:rPr lang="en-US" sz="900" dirty="0"/>
              <a:t>, though NE </a:t>
            </a:r>
            <a:r>
              <a:rPr lang="en-US" sz="900" dirty="0">
                <a:sym typeface="Wingdings" pitchFamily="2" charset="2"/>
              </a:rPr>
              <a:t> VASO  EPI  PHENYL  DA is common.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A5DEFAB-778C-4145-9ED7-093987121828}"/>
              </a:ext>
            </a:extLst>
          </p:cNvPr>
          <p:cNvSpPr txBox="1"/>
          <p:nvPr/>
        </p:nvSpPr>
        <p:spPr>
          <a:xfrm>
            <a:off x="75541" y="4751707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Add </a:t>
            </a:r>
            <a:r>
              <a:rPr lang="en-US" sz="1100" b="1" i="1" u="sng" dirty="0"/>
              <a:t>additional</a:t>
            </a:r>
            <a:r>
              <a:rPr lang="en-US" sz="1100" b="1" i="1" dirty="0"/>
              <a:t> </a:t>
            </a:r>
            <a:r>
              <a:rPr lang="en-US" sz="1100" b="1" i="1" dirty="0" err="1"/>
              <a:t>pressors</a:t>
            </a:r>
            <a:r>
              <a:rPr lang="en-US" sz="1100" b="1" i="1" dirty="0"/>
              <a:t> if needed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86A80FE7-652B-534F-B0C4-5A519F4E352C}"/>
              </a:ext>
            </a:extLst>
          </p:cNvPr>
          <p:cNvSpPr/>
          <p:nvPr/>
        </p:nvSpPr>
        <p:spPr>
          <a:xfrm>
            <a:off x="81548" y="5827494"/>
            <a:ext cx="3291992" cy="9848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0A5AFF-102A-9C4F-B13D-714422793F99}"/>
              </a:ext>
            </a:extLst>
          </p:cNvPr>
          <p:cNvSpPr txBox="1"/>
          <p:nvPr/>
        </p:nvSpPr>
        <p:spPr>
          <a:xfrm>
            <a:off x="83628" y="5821664"/>
            <a:ext cx="302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u="sng" dirty="0"/>
              <a:t>Weaning</a:t>
            </a:r>
            <a:r>
              <a:rPr lang="en-US" sz="1100" b="1" i="1" dirty="0"/>
              <a:t> vasopressors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B98EA90-8A84-4343-883E-366187584E31}"/>
              </a:ext>
            </a:extLst>
          </p:cNvPr>
          <p:cNvSpPr/>
          <p:nvPr/>
        </p:nvSpPr>
        <p:spPr>
          <a:xfrm>
            <a:off x="60585" y="6007465"/>
            <a:ext cx="3224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ym typeface="Wingdings" pitchFamily="2" charset="2"/>
              </a:rPr>
              <a:t>Wean one pressor at a time; may be advantage to </a:t>
            </a:r>
            <a:r>
              <a:rPr lang="en-US" sz="900" dirty="0">
                <a:sym typeface="Wingdings" pitchFamily="2" charset="2"/>
                <a:hlinkClick r:id="rId15"/>
              </a:rPr>
              <a:t>weaning VASO before NE</a:t>
            </a:r>
            <a:r>
              <a:rPr lang="en-US" sz="900" dirty="0">
                <a:sym typeface="Wingdings" pitchFamily="2" charset="2"/>
              </a:rPr>
              <a:t>. Some patients may benefit from adding MIDODRINE 10 mg 8 </a:t>
            </a:r>
            <a:r>
              <a:rPr lang="en-US" sz="900" dirty="0" err="1">
                <a:sym typeface="Wingdings" pitchFamily="2" charset="2"/>
              </a:rPr>
              <a:t>hr</a:t>
            </a:r>
            <a:r>
              <a:rPr lang="en-US" sz="900" dirty="0">
                <a:sym typeface="Wingdings" pitchFamily="2" charset="2"/>
              </a:rPr>
              <a:t> PO to </a:t>
            </a:r>
            <a:r>
              <a:rPr lang="en-US" sz="900" dirty="0">
                <a:sym typeface="Wingdings" pitchFamily="2" charset="2"/>
                <a:hlinkClick r:id="rId16"/>
              </a:rPr>
              <a:t>facilitate weaning from pressors/liberating from ICU</a:t>
            </a:r>
            <a:r>
              <a:rPr lang="en-US" sz="900" dirty="0">
                <a:sym typeface="Wingdings" pitchFamily="2" charset="2"/>
              </a:rPr>
              <a:t>. Consider contraindications and renal dosing.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8E469CE-76E6-8741-8CD1-9D441C9BD95C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1727545" y="1091515"/>
            <a:ext cx="136" cy="17906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6ABB46-A32C-454C-9993-1C103C29950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1727683" y="2316661"/>
            <a:ext cx="0" cy="17738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92F324D-D856-7646-980D-5D61DB0DFA4F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1727545" y="3060786"/>
            <a:ext cx="0" cy="21784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>
            <a:extLst>
              <a:ext uri="{FF2B5EF4-FFF2-40B4-BE49-F238E27FC236}">
                <a16:creationId xmlns:a16="http://schemas.microsoft.com/office/drawing/2014/main" id="{AEC01234-B25D-B743-A21C-598C4E7F9904}"/>
              </a:ext>
            </a:extLst>
          </p:cNvPr>
          <p:cNvCxnSpPr>
            <a:cxnSpLocks/>
            <a:stCxn id="63" idx="3"/>
            <a:endCxn id="43" idx="1"/>
          </p:cNvCxnSpPr>
          <p:nvPr/>
        </p:nvCxnSpPr>
        <p:spPr>
          <a:xfrm>
            <a:off x="3373541" y="2779926"/>
            <a:ext cx="289002" cy="131638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>
            <a:extLst>
              <a:ext uri="{FF2B5EF4-FFF2-40B4-BE49-F238E27FC236}">
                <a16:creationId xmlns:a16="http://schemas.microsoft.com/office/drawing/2014/main" id="{C42E86B4-C2D6-0245-90AF-29FDE3B8B926}"/>
              </a:ext>
            </a:extLst>
          </p:cNvPr>
          <p:cNvCxnSpPr>
            <a:cxnSpLocks/>
            <a:stCxn id="88" idx="3"/>
            <a:endCxn id="82" idx="1"/>
          </p:cNvCxnSpPr>
          <p:nvPr/>
        </p:nvCxnSpPr>
        <p:spPr>
          <a:xfrm>
            <a:off x="3373543" y="5176345"/>
            <a:ext cx="235641" cy="8490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F6E4C90-A177-C543-A9E5-29376A1C9220}"/>
              </a:ext>
            </a:extLst>
          </p:cNvPr>
          <p:cNvCxnSpPr>
            <a:cxnSpLocks/>
            <a:stCxn id="81" idx="2"/>
          </p:cNvCxnSpPr>
          <p:nvPr/>
        </p:nvCxnSpPr>
        <p:spPr>
          <a:xfrm>
            <a:off x="1721537" y="4529747"/>
            <a:ext cx="6008" cy="22196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94E6594-2281-524C-9A50-AA3AE7AE9AAA}"/>
              </a:ext>
            </a:extLst>
          </p:cNvPr>
          <p:cNvCxnSpPr>
            <a:cxnSpLocks/>
            <a:stCxn id="88" idx="2"/>
          </p:cNvCxnSpPr>
          <p:nvPr/>
        </p:nvCxnSpPr>
        <p:spPr>
          <a:xfrm flipH="1">
            <a:off x="1721537" y="5616745"/>
            <a:ext cx="3004" cy="23219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>
            <a:extLst>
              <a:ext uri="{FF2B5EF4-FFF2-40B4-BE49-F238E27FC236}">
                <a16:creationId xmlns:a16="http://schemas.microsoft.com/office/drawing/2014/main" id="{9AFF956C-A53B-0249-B92B-D8754A3EAAA8}"/>
              </a:ext>
            </a:extLst>
          </p:cNvPr>
          <p:cNvCxnSpPr>
            <a:cxnSpLocks/>
            <a:stCxn id="43" idx="3"/>
            <a:endCxn id="54" idx="1"/>
          </p:cNvCxnSpPr>
          <p:nvPr/>
        </p:nvCxnSpPr>
        <p:spPr>
          <a:xfrm flipV="1">
            <a:off x="6723032" y="960854"/>
            <a:ext cx="342127" cy="3135453"/>
          </a:xfrm>
          <a:prstGeom prst="bentConnector3">
            <a:avLst>
              <a:gd name="adj1" fmla="val 70336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>
            <a:extLst>
              <a:ext uri="{FF2B5EF4-FFF2-40B4-BE49-F238E27FC236}">
                <a16:creationId xmlns:a16="http://schemas.microsoft.com/office/drawing/2014/main" id="{C51E9698-E798-BE48-AEF3-31AB06A46712}"/>
              </a:ext>
            </a:extLst>
          </p:cNvPr>
          <p:cNvCxnSpPr>
            <a:cxnSpLocks/>
            <a:stCxn id="43" idx="3"/>
            <a:endCxn id="59" idx="1"/>
          </p:cNvCxnSpPr>
          <p:nvPr/>
        </p:nvCxnSpPr>
        <p:spPr>
          <a:xfrm>
            <a:off x="6723030" y="4096307"/>
            <a:ext cx="335092" cy="611513"/>
          </a:xfrm>
          <a:prstGeom prst="bentConnector3">
            <a:avLst>
              <a:gd name="adj1" fmla="val 7076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36B239F7-F645-CB46-ABFB-A1358838DB2F}"/>
              </a:ext>
            </a:extLst>
          </p:cNvPr>
          <p:cNvCxnSpPr>
            <a:cxnSpLocks/>
          </p:cNvCxnSpPr>
          <p:nvPr/>
        </p:nvCxnSpPr>
        <p:spPr>
          <a:xfrm>
            <a:off x="6970029" y="1830291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1468D06-412C-CB4B-B3D0-01972B70E7B8}"/>
              </a:ext>
            </a:extLst>
          </p:cNvPr>
          <p:cNvCxnSpPr>
            <a:cxnSpLocks/>
          </p:cNvCxnSpPr>
          <p:nvPr/>
        </p:nvCxnSpPr>
        <p:spPr>
          <a:xfrm>
            <a:off x="6965680" y="2781746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2059DB7D-64D0-DC4D-B4A9-48A3C64B0DDA}"/>
              </a:ext>
            </a:extLst>
          </p:cNvPr>
          <p:cNvCxnSpPr>
            <a:cxnSpLocks/>
          </p:cNvCxnSpPr>
          <p:nvPr/>
        </p:nvCxnSpPr>
        <p:spPr>
          <a:xfrm>
            <a:off x="6965143" y="3782851"/>
            <a:ext cx="112556" cy="6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DEE8E83-C4B6-094B-BAFE-A7E8EC15A05F}"/>
              </a:ext>
            </a:extLst>
          </p:cNvPr>
          <p:cNvSpPr/>
          <p:nvPr/>
        </p:nvSpPr>
        <p:spPr>
          <a:xfrm>
            <a:off x="5688364" y="5372779"/>
            <a:ext cx="785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STEROIDS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D7C08A-F90D-1F46-8C9D-DACA4C54EFCD}"/>
              </a:ext>
            </a:extLst>
          </p:cNvPr>
          <p:cNvSpPr/>
          <p:nvPr/>
        </p:nvSpPr>
        <p:spPr>
          <a:xfrm>
            <a:off x="7390756" y="5364632"/>
            <a:ext cx="1294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METHYLENE BLUE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388F529-9CD7-2442-84B9-F248EC26C10A}"/>
              </a:ext>
            </a:extLst>
          </p:cNvPr>
          <p:cNvSpPr/>
          <p:nvPr/>
        </p:nvSpPr>
        <p:spPr>
          <a:xfrm rot="16200000">
            <a:off x="8182505" y="5891688"/>
            <a:ext cx="18238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hlinkClick r:id="rId17"/>
              </a:rPr>
              <a:t>CC BY-SA 3.0 </a:t>
            </a:r>
            <a:r>
              <a:rPr lang="en-US" sz="800" dirty="0">
                <a:solidFill>
                  <a:prstClr val="black"/>
                </a:solidFill>
              </a:rPr>
              <a:t> </a:t>
            </a:r>
            <a:r>
              <a:rPr lang="en-US" sz="800" dirty="0">
                <a:latin typeface="+mj-lt"/>
              </a:rPr>
              <a:t>v1.2 (2021-02-23)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569F51C-C0ED-914A-A1D8-3C21344DE1DE}"/>
              </a:ext>
            </a:extLst>
          </p:cNvPr>
          <p:cNvSpPr/>
          <p:nvPr/>
        </p:nvSpPr>
        <p:spPr>
          <a:xfrm>
            <a:off x="3605161" y="6407115"/>
            <a:ext cx="353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Consider </a:t>
            </a:r>
            <a:r>
              <a:rPr lang="en-US" sz="900" b="1" dirty="0"/>
              <a:t>stress dose steroids </a:t>
            </a:r>
            <a:r>
              <a:rPr lang="en-US" sz="900" dirty="0"/>
              <a:t>and </a:t>
            </a:r>
            <a:r>
              <a:rPr lang="en-US" sz="900" b="1" dirty="0"/>
              <a:t>alternative agents </a:t>
            </a:r>
            <a:r>
              <a:rPr lang="en-US" sz="900" dirty="0"/>
              <a:t>(such as methylene blue, angiotensin II) or</a:t>
            </a:r>
            <a:r>
              <a:rPr lang="en-US" sz="900" b="1" dirty="0"/>
              <a:t> interventions </a:t>
            </a:r>
            <a:r>
              <a:rPr lang="en-US" sz="900" dirty="0"/>
              <a:t>(VA ECMO)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5EBE74A-A757-2B41-AFFA-698A4395B1B5}"/>
              </a:ext>
            </a:extLst>
          </p:cNvPr>
          <p:cNvSpPr/>
          <p:nvPr/>
        </p:nvSpPr>
        <p:spPr>
          <a:xfrm>
            <a:off x="3327312" y="1846818"/>
            <a:ext cx="1077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(inotropes not vasopressors)</a:t>
            </a:r>
          </a:p>
        </p:txBody>
      </p:sp>
    </p:spTree>
    <p:extLst>
      <p:ext uri="{BB962C8B-B14F-4D97-AF65-F5344CB8AC3E}">
        <p14:creationId xmlns:p14="http://schemas.microsoft.com/office/powerpoint/2010/main" val="9631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859</Words>
  <Application>Microsoft Macintosh PowerPoint</Application>
  <PresentationFormat>Letter Paper (8.5x11 in)</PresentationFormat>
  <Paragraphs>89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3</cp:revision>
  <dcterms:created xsi:type="dcterms:W3CDTF">2020-09-26T04:33:31Z</dcterms:created>
  <dcterms:modified xsi:type="dcterms:W3CDTF">2021-02-24T06:35:15Z</dcterms:modified>
</cp:coreProperties>
</file>